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8" y="5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3" y="1558062"/>
            <a:ext cx="1336770" cy="6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425604" y="1052735"/>
            <a:ext cx="27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a)  </a:t>
            </a:r>
            <a:r>
              <a:rPr lang="de-DE" sz="1200" dirty="0" err="1" smtClean="0"/>
              <a:t>Measured</a:t>
            </a:r>
            <a:r>
              <a:rPr lang="de-DE" sz="1200" dirty="0" smtClean="0"/>
              <a:t> quantitative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25" name="Textfeld 24"/>
          <p:cNvSpPr txBox="1"/>
          <p:nvPr/>
        </p:nvSpPr>
        <p:spPr>
          <a:xfrm>
            <a:off x="1457616" y="1364432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an individual x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z</a:t>
            </a:r>
            <a:endParaRPr lang="de-DE" sz="1000" i="1" dirty="0"/>
          </a:p>
        </p:txBody>
      </p:sp>
      <p:sp>
        <p:nvSpPr>
          <p:cNvPr id="41" name="Textfeld 40"/>
          <p:cNvSpPr txBox="1"/>
          <p:nvPr/>
        </p:nvSpPr>
        <p:spPr>
          <a:xfrm>
            <a:off x="1770816" y="1728864"/>
            <a:ext cx="219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femur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equals</a:t>
            </a:r>
            <a:r>
              <a:rPr lang="de-DE" sz="1000" i="1" dirty="0" smtClean="0"/>
              <a:t> 14.1 mm</a:t>
            </a:r>
            <a:endParaRPr lang="de-DE" sz="1000" i="1" dirty="0"/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914962" y="1505345"/>
            <a:ext cx="487241" cy="247735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3926878" y="1052736"/>
            <a:ext cx="248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b) Aggregate quantitative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>
            <a:off x="547683" y="2467707"/>
            <a:ext cx="262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d) Quantitative </a:t>
            </a:r>
            <a:r>
              <a:rPr lang="de-DE" sz="1200" dirty="0" err="1" smtClean="0"/>
              <a:t>literature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3" y="1542943"/>
            <a:ext cx="1015254" cy="5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43" y="1605218"/>
            <a:ext cx="1129980" cy="5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14696"/>
            <a:ext cx="977580" cy="4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4363951" y="1453136"/>
            <a:ext cx="435751" cy="221555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4516351" y="1605536"/>
            <a:ext cx="435751" cy="221555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4659036" y="1770187"/>
            <a:ext cx="435751" cy="221555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5158907" y="1461077"/>
            <a:ext cx="216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average</a:t>
            </a:r>
            <a:r>
              <a:rPr lang="de-DE" sz="1000" i="1" dirty="0" smtClean="0"/>
              <a:t> adult </a:t>
            </a:r>
            <a:r>
              <a:rPr lang="de-DE" sz="1000" i="1" dirty="0" err="1" smtClean="0"/>
              <a:t>femur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</a:p>
          <a:p>
            <a:r>
              <a:rPr lang="de-DE" sz="1000" i="1" dirty="0"/>
              <a:t> </a:t>
            </a:r>
            <a:r>
              <a:rPr lang="de-DE" sz="1000" i="1" dirty="0" smtClean="0"/>
              <a:t>                    </a:t>
            </a:r>
            <a:r>
              <a:rPr lang="de-DE" sz="1000" i="1" dirty="0" err="1" smtClean="0"/>
              <a:t>is</a:t>
            </a:r>
            <a:r>
              <a:rPr lang="de-DE" sz="1000" i="1" dirty="0" smtClean="0"/>
              <a:t> 12.2 ± 2.3 mm</a:t>
            </a:r>
            <a:endParaRPr lang="de-DE" sz="1000" i="1" dirty="0"/>
          </a:p>
        </p:txBody>
      </p:sp>
      <p:sp>
        <p:nvSpPr>
          <p:cNvPr id="68" name="Textfeld 67"/>
          <p:cNvSpPr txBox="1"/>
          <p:nvPr/>
        </p:nvSpPr>
        <p:spPr>
          <a:xfrm>
            <a:off x="5072390" y="1278834"/>
            <a:ext cx="106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sp>
        <p:nvSpPr>
          <p:cNvPr id="69" name="Textfeld 68"/>
          <p:cNvSpPr txBox="1"/>
          <p:nvPr/>
        </p:nvSpPr>
        <p:spPr>
          <a:xfrm>
            <a:off x="1898135" y="3394330"/>
            <a:ext cx="193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min. </a:t>
            </a:r>
            <a:r>
              <a:rPr lang="de-DE" sz="1000" i="1" dirty="0" err="1" smtClean="0"/>
              <a:t>body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length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8 mm</a:t>
            </a:r>
            <a:endParaRPr lang="de-DE" sz="1000" i="1" dirty="0"/>
          </a:p>
        </p:txBody>
      </p:sp>
      <p:sp>
        <p:nvSpPr>
          <p:cNvPr id="70" name="Textfeld 69"/>
          <p:cNvSpPr txBox="1"/>
          <p:nvPr/>
        </p:nvSpPr>
        <p:spPr>
          <a:xfrm>
            <a:off x="1908382" y="3187788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</a:t>
            </a:r>
            <a:r>
              <a:rPr lang="de-DE" sz="1000" i="1" dirty="0" err="1" smtClean="0"/>
              <a:t>males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of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taxon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8" y="2946912"/>
            <a:ext cx="900000" cy="12458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7" y="2754025"/>
            <a:ext cx="900000" cy="13245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3962642" y="2471614"/>
            <a:ext cx="2944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c) Qualitative </a:t>
            </a:r>
            <a:r>
              <a:rPr lang="de-DE" sz="1200" dirty="0" err="1" smtClean="0"/>
              <a:t>literature</a:t>
            </a:r>
            <a:r>
              <a:rPr lang="de-DE" sz="1200" dirty="0" smtClean="0"/>
              <a:t> </a:t>
            </a:r>
            <a:r>
              <a:rPr lang="de-DE" sz="1200" dirty="0" err="1" smtClean="0"/>
              <a:t>or</a:t>
            </a:r>
            <a:r>
              <a:rPr lang="de-DE" sz="1200" dirty="0" smtClean="0"/>
              <a:t> </a:t>
            </a:r>
            <a:r>
              <a:rPr lang="de-DE" sz="1200" dirty="0" err="1" smtClean="0"/>
              <a:t>database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:</a:t>
            </a:r>
            <a:endParaRPr lang="de-DE" sz="1200" dirty="0"/>
          </a:p>
        </p:txBody>
      </p:sp>
      <p:sp>
        <p:nvSpPr>
          <p:cNvPr id="75" name="Textfeld 74"/>
          <p:cNvSpPr txBox="1"/>
          <p:nvPr/>
        </p:nvSpPr>
        <p:spPr>
          <a:xfrm>
            <a:off x="5602746" y="3174953"/>
            <a:ext cx="1201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Quality: </a:t>
            </a:r>
            <a:r>
              <a:rPr lang="de-DE" sz="1000" i="1" dirty="0" err="1" smtClean="0"/>
              <a:t>herbivore</a:t>
            </a:r>
            <a:endParaRPr lang="de-DE" sz="1000" i="1" dirty="0"/>
          </a:p>
        </p:txBody>
      </p:sp>
      <p:sp>
        <p:nvSpPr>
          <p:cNvPr id="76" name="Textfeld 75"/>
          <p:cNvSpPr txBox="1"/>
          <p:nvPr/>
        </p:nvSpPr>
        <p:spPr>
          <a:xfrm>
            <a:off x="5612994" y="2926548"/>
            <a:ext cx="1293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smtClean="0"/>
              <a:t>Entity: </a:t>
            </a:r>
            <a:r>
              <a:rPr lang="de-DE" sz="1000" i="1" dirty="0" err="1" smtClean="0"/>
              <a:t>genus</a:t>
            </a:r>
            <a:r>
              <a:rPr lang="de-DE" sz="1000" i="1" dirty="0" smtClean="0"/>
              <a:t> x</a:t>
            </a:r>
            <a:endParaRPr lang="de-DE" sz="1000" i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1"/>
          <a:stretch/>
        </p:blipFill>
        <p:spPr bwMode="auto">
          <a:xfrm>
            <a:off x="4097969" y="2807913"/>
            <a:ext cx="1458849" cy="877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710">
            <a:off x="4564586" y="3399984"/>
            <a:ext cx="940295" cy="5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20" y="9093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a) </a:t>
            </a:r>
            <a:r>
              <a:rPr lang="de-DE" sz="1400" dirty="0" err="1" smtClean="0"/>
              <a:t>species</a:t>
            </a:r>
            <a:r>
              <a:rPr lang="de-DE" sz="1400" dirty="0" smtClean="0"/>
              <a:t> </a:t>
            </a:r>
            <a:r>
              <a:rPr lang="de-DE" sz="1400" dirty="0" smtClean="0">
                <a:latin typeface="Arial monospaced for SAP" panose="020B0609020202030204" pitchFamily="49" charset="0"/>
              </a:rPr>
              <a:t>x</a:t>
            </a:r>
            <a:r>
              <a:rPr lang="de-DE" sz="1400" dirty="0" smtClean="0"/>
              <a:t> </a:t>
            </a:r>
            <a:r>
              <a:rPr lang="de-DE" sz="1400" dirty="0" err="1" smtClean="0"/>
              <a:t>trait</a:t>
            </a:r>
            <a:r>
              <a:rPr lang="de-DE" sz="1400" dirty="0" smtClean="0"/>
              <a:t> </a:t>
            </a:r>
            <a:r>
              <a:rPr lang="de-DE" sz="1400" dirty="0" err="1" smtClean="0"/>
              <a:t>matrix</a:t>
            </a:r>
            <a:endParaRPr lang="en-US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2555776" y="90872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b) </a:t>
            </a:r>
            <a:r>
              <a:rPr lang="de-DE" sz="1400" dirty="0" err="1"/>
              <a:t>o</a:t>
            </a:r>
            <a:r>
              <a:rPr lang="de-DE" sz="1400" dirty="0" err="1" smtClean="0"/>
              <a:t>ccurrence</a:t>
            </a:r>
            <a:r>
              <a:rPr lang="de-DE" sz="1400" dirty="0" smtClean="0"/>
              <a:t> </a:t>
            </a:r>
            <a:r>
              <a:rPr lang="de-DE" sz="1400" dirty="0" err="1" smtClean="0"/>
              <a:t>wide-table</a:t>
            </a:r>
            <a:endParaRPr lang="en-US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831228" y="909399"/>
            <a:ext cx="267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c) </a:t>
            </a:r>
            <a:r>
              <a:rPr lang="de-DE" sz="1400" dirty="0" err="1" smtClean="0"/>
              <a:t>measurement</a:t>
            </a:r>
            <a:r>
              <a:rPr lang="de-DE" sz="1400" dirty="0" smtClean="0"/>
              <a:t> </a:t>
            </a:r>
            <a:r>
              <a:rPr lang="de-DE" sz="1400" dirty="0" err="1" smtClean="0"/>
              <a:t>long-table</a:t>
            </a:r>
            <a:r>
              <a:rPr lang="de-DE" sz="1400" dirty="0" smtClean="0"/>
              <a:t>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4027493" y="1861618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6820" y="1571612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17" name="Rechteck 16"/>
          <p:cNvSpPr/>
          <p:nvPr/>
        </p:nvSpPr>
        <p:spPr>
          <a:xfrm>
            <a:off x="899592" y="2173572"/>
            <a:ext cx="1368152" cy="81690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99592" y="2185528"/>
            <a:ext cx="1122872" cy="58892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99592" y="2173572"/>
            <a:ext cx="288032" cy="1152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1673"/>
            <a:ext cx="2362768" cy="12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284319" y="3125870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611560" y="1792715"/>
            <a:ext cx="0" cy="21212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736013" y="1177357"/>
            <a:ext cx="97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smtClean="0"/>
              <a:t/>
            </a:r>
            <a:br>
              <a:rPr lang="de-DE" sz="1000" i="1" dirty="0" smtClean="0"/>
            </a:b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3039641" y="1568817"/>
            <a:ext cx="0" cy="162424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63888" y="1597354"/>
            <a:ext cx="0" cy="133887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07760" y="119309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occurrence</a:t>
            </a:r>
            <a:r>
              <a:rPr lang="de-DE" sz="1000" i="1" dirty="0" smtClean="0"/>
              <a:t> </a:t>
            </a:r>
            <a:br>
              <a:rPr lang="de-DE" sz="1000" i="1" dirty="0" smtClean="0"/>
            </a:b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4725223" y="1317732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5177319" y="1770752"/>
            <a:ext cx="186769" cy="0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027493" y="1861617"/>
            <a:ext cx="1368152" cy="1712077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027493" y="1861617"/>
            <a:ext cx="1122872" cy="1536979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027493" y="1861618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239300" y="1355909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taxon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111780" y="117456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occurrence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726074" y="1176655"/>
            <a:ext cx="15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measurement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81" name="Gerade Verbindung 80"/>
          <p:cNvCxnSpPr/>
          <p:nvPr/>
        </p:nvCxnSpPr>
        <p:spPr>
          <a:xfrm flipV="1">
            <a:off x="5364088" y="1566617"/>
            <a:ext cx="0" cy="204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167293" y="1420782"/>
            <a:ext cx="0" cy="24991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801662" y="1555214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243730" y="1398428"/>
            <a:ext cx="0" cy="27571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7369785" y="1355909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7618942" y="1560317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8111508" y="1818154"/>
            <a:ext cx="512440" cy="216024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8111508" y="1818154"/>
            <a:ext cx="512440" cy="201622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111508" y="1818155"/>
            <a:ext cx="512440" cy="14401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111508" y="2322210"/>
            <a:ext cx="512440" cy="14401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91" y="1675338"/>
            <a:ext cx="2908364" cy="234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1461028" y="1633146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trait</a:t>
            </a:r>
            <a:r>
              <a:rPr lang="de-DE" sz="1000" i="1" dirty="0" smtClean="0"/>
              <a:t> </a:t>
            </a: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110" name="Gerade Verbindung 109"/>
          <p:cNvCxnSpPr/>
          <p:nvPr/>
        </p:nvCxnSpPr>
        <p:spPr>
          <a:xfrm flipH="1">
            <a:off x="2022464" y="2091281"/>
            <a:ext cx="16734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189810" y="1872374"/>
            <a:ext cx="0" cy="21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rot="5400000">
            <a:off x="1533325" y="2464613"/>
            <a:ext cx="130282" cy="12558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4356151" y="3675290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4605157" y="3014033"/>
            <a:ext cx="130282" cy="12558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8141152" y="3947588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 smtClean="0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8330956" y="3686394"/>
            <a:ext cx="87905" cy="4980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72658"/>
            <a:ext cx="3664270" cy="11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8"/>
          <a:stretch/>
        </p:blipFill>
        <p:spPr bwMode="auto">
          <a:xfrm>
            <a:off x="4241489" y="5271076"/>
            <a:ext cx="2245197" cy="125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11" y="1642586"/>
            <a:ext cx="2614266" cy="193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Gerade Verbindung 73"/>
          <p:cNvCxnSpPr/>
          <p:nvPr/>
        </p:nvCxnSpPr>
        <p:spPr>
          <a:xfrm>
            <a:off x="462948" y="5190069"/>
            <a:ext cx="0" cy="133887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820" y="4785807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occurrence</a:t>
            </a:r>
            <a:r>
              <a:rPr lang="de-DE" sz="1000" i="1" dirty="0" smtClean="0"/>
              <a:t> </a:t>
            </a:r>
            <a:br>
              <a:rPr lang="de-DE" sz="1000" i="1" dirty="0" smtClean="0"/>
            </a:b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3"/>
          <a:stretch/>
        </p:blipFill>
        <p:spPr bwMode="auto">
          <a:xfrm>
            <a:off x="6465494" y="5271076"/>
            <a:ext cx="2363530" cy="125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4207581" y="4793673"/>
            <a:ext cx="154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 smtClean="0"/>
              <a:t>measurement</a:t>
            </a:r>
            <a:r>
              <a:rPr lang="de-DE" sz="1000" i="1" dirty="0" smtClean="0"/>
              <a:t> </a:t>
            </a:r>
            <a:r>
              <a:rPr lang="de-DE" sz="1000" i="1" dirty="0" smtClean="0"/>
              <a:t/>
            </a:r>
            <a:br>
              <a:rPr lang="de-DE" sz="1000" i="1" dirty="0" smtClean="0"/>
            </a:br>
            <a:r>
              <a:rPr lang="de-DE" sz="1000" i="1" dirty="0" err="1" smtClean="0"/>
              <a:t>identifier</a:t>
            </a:r>
            <a:endParaRPr lang="de-DE" sz="1000" i="1" dirty="0"/>
          </a:p>
        </p:txBody>
      </p:sp>
      <p:cxnSp>
        <p:nvCxnSpPr>
          <p:cNvPr id="78" name="Gerade Verbindung 77"/>
          <p:cNvCxnSpPr/>
          <p:nvPr/>
        </p:nvCxnSpPr>
        <p:spPr>
          <a:xfrm>
            <a:off x="4392464" y="5210226"/>
            <a:ext cx="0" cy="12495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251520" y="447803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d) </a:t>
            </a:r>
            <a:r>
              <a:rPr lang="de-DE" sz="1400" dirty="0" err="1" smtClean="0"/>
              <a:t>occurrence</a:t>
            </a:r>
            <a:r>
              <a:rPr lang="de-DE" sz="1400" dirty="0" smtClean="0"/>
              <a:t> </a:t>
            </a:r>
            <a:r>
              <a:rPr lang="de-DE" sz="1400" dirty="0" err="1" smtClean="0"/>
              <a:t>level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endParaRPr lang="en-US" sz="1400" dirty="0"/>
          </a:p>
        </p:txBody>
      </p:sp>
      <p:sp>
        <p:nvSpPr>
          <p:cNvPr id="83" name="Textfeld 82"/>
          <p:cNvSpPr txBox="1"/>
          <p:nvPr/>
        </p:nvSpPr>
        <p:spPr>
          <a:xfrm>
            <a:off x="4132956" y="4485896"/>
            <a:ext cx="288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e) </a:t>
            </a:r>
            <a:r>
              <a:rPr lang="de-DE" sz="1400" dirty="0" err="1" smtClean="0"/>
              <a:t>measurement</a:t>
            </a:r>
            <a:r>
              <a:rPr lang="de-DE" sz="1400" dirty="0" smtClean="0"/>
              <a:t>-level </a:t>
            </a:r>
            <a:r>
              <a:rPr lang="de-DE" sz="1400" dirty="0" err="1" smtClean="0"/>
              <a:t>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538458" y="836712"/>
            <a:ext cx="1296690" cy="1060299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8"/>
          <a:stretch/>
        </p:blipFill>
        <p:spPr bwMode="auto">
          <a:xfrm>
            <a:off x="584855" y="853410"/>
            <a:ext cx="1203896" cy="83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518488" y="2195359"/>
            <a:ext cx="1316660" cy="123251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0" b="7167"/>
          <a:stretch/>
        </p:blipFill>
        <p:spPr bwMode="auto">
          <a:xfrm>
            <a:off x="538458" y="2213071"/>
            <a:ext cx="1223058" cy="9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103800" y="755199"/>
            <a:ext cx="1236907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6717740" y="1170406"/>
            <a:ext cx="174159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Gefaltete Ecke 11"/>
          <p:cNvSpPr/>
          <p:nvPr/>
        </p:nvSpPr>
        <p:spPr>
          <a:xfrm>
            <a:off x="3442012" y="630402"/>
            <a:ext cx="2564384" cy="2159312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644288"/>
            <a:ext cx="2508998" cy="194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775534" y="2517056"/>
            <a:ext cx="192191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aute 14"/>
          <p:cNvSpPr/>
          <p:nvPr/>
        </p:nvSpPr>
        <p:spPr>
          <a:xfrm>
            <a:off x="9612560" y="4327762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38442" y="4024564"/>
            <a:ext cx="1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de-DE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83012" y="1897087"/>
            <a:ext cx="4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or</a:t>
            </a:r>
            <a:endParaRPr lang="de-DE" sz="14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978070" y="674388"/>
            <a:ext cx="125730" cy="2753486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093121" y="1328452"/>
            <a:ext cx="134889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2467510" y="1076424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74578" y="260648"/>
            <a:ext cx="272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</a:t>
            </a:r>
            <a:r>
              <a:rPr lang="de-DE" sz="1400" dirty="0" err="1" smtClean="0"/>
              <a:t>ser</a:t>
            </a:r>
            <a:r>
              <a:rPr lang="de-DE" sz="1400" dirty="0" smtClean="0"/>
              <a:t> </a:t>
            </a:r>
            <a:r>
              <a:rPr lang="de-DE" sz="1400" dirty="0" err="1" smtClean="0"/>
              <a:t>raw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</a:p>
          <a:p>
            <a:r>
              <a:rPr lang="de-DE" sz="1400" dirty="0" smtClean="0"/>
              <a:t>(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or</a:t>
            </a:r>
            <a:r>
              <a:rPr lang="de-DE" sz="1400" dirty="0" smtClean="0"/>
              <a:t> </a:t>
            </a:r>
            <a:r>
              <a:rPr lang="de-DE" sz="1400" dirty="0" err="1" smtClean="0"/>
              <a:t>table</a:t>
            </a:r>
            <a:r>
              <a:rPr lang="de-DE" sz="1400" dirty="0" smtClean="0"/>
              <a:t>)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3340707" y="251143"/>
            <a:ext cx="331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columns</a:t>
            </a:r>
            <a:r>
              <a:rPr lang="de-DE" sz="1400" dirty="0" smtClean="0"/>
              <a:t>  </a:t>
            </a:r>
            <a:r>
              <a:rPr lang="de-DE" sz="1400" dirty="0" err="1" smtClean="0"/>
              <a:t>measurement</a:t>
            </a:r>
            <a:r>
              <a:rPr lang="de-DE" sz="1400" dirty="0" smtClean="0"/>
              <a:t> </a:t>
            </a:r>
            <a:r>
              <a:rPr lang="de-DE" sz="1400" dirty="0" err="1" smtClean="0"/>
              <a:t>table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2088225" y="1650331"/>
            <a:ext cx="1332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map</a:t>
            </a:r>
            <a:r>
              <a:rPr lang="de-DE" sz="900" dirty="0" smtClean="0"/>
              <a:t> </a:t>
            </a:r>
            <a:r>
              <a:rPr lang="de-DE" sz="900" dirty="0" err="1" smtClean="0"/>
              <a:t>column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</a:t>
            </a:r>
            <a:r>
              <a:rPr lang="de-DE" sz="900" dirty="0" err="1" smtClean="0"/>
              <a:t>dd</a:t>
            </a:r>
            <a:r>
              <a:rPr lang="de-DE" sz="900" dirty="0" smtClean="0"/>
              <a:t> </a:t>
            </a:r>
            <a:r>
              <a:rPr lang="de-DE" sz="900" dirty="0" err="1" smtClean="0"/>
              <a:t>measurementID</a:t>
            </a:r>
            <a:r>
              <a:rPr lang="de-DE" sz="900" dirty="0" smtClean="0"/>
              <a:t> </a:t>
            </a:r>
            <a:r>
              <a:rPr lang="de-DE" sz="900" dirty="0" err="1" smtClean="0"/>
              <a:t>and</a:t>
            </a:r>
            <a:r>
              <a:rPr lang="de-DE" sz="900" dirty="0" smtClean="0"/>
              <a:t> </a:t>
            </a:r>
            <a:r>
              <a:rPr lang="de-DE" sz="900" dirty="0" err="1" smtClean="0"/>
              <a:t>occurenceID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</a:t>
            </a:r>
            <a:r>
              <a:rPr lang="de-DE" sz="900" dirty="0" err="1" smtClean="0"/>
              <a:t>dd</a:t>
            </a:r>
            <a:r>
              <a:rPr lang="de-DE" sz="900" dirty="0" smtClean="0"/>
              <a:t> </a:t>
            </a:r>
            <a:r>
              <a:rPr lang="de-DE" sz="900" dirty="0" err="1" smtClean="0"/>
              <a:t>units</a:t>
            </a:r>
            <a:endParaRPr lang="de-DE" sz="900" dirty="0"/>
          </a:p>
        </p:txBody>
      </p:sp>
      <p:sp>
        <p:nvSpPr>
          <p:cNvPr id="28" name="Textfeld 27"/>
          <p:cNvSpPr txBox="1"/>
          <p:nvPr/>
        </p:nvSpPr>
        <p:spPr>
          <a:xfrm>
            <a:off x="6889376" y="1418786"/>
            <a:ext cx="156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h</a:t>
            </a:r>
            <a:r>
              <a:rPr lang="de-DE" sz="900" dirty="0" err="1" smtClean="0"/>
              <a:t>armonize</a:t>
            </a:r>
            <a:r>
              <a:rPr lang="de-DE" sz="900" dirty="0" smtClean="0"/>
              <a:t> </a:t>
            </a:r>
            <a:r>
              <a:rPr lang="de-DE" sz="900" dirty="0" err="1" smtClean="0"/>
              <a:t>trait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u</a:t>
            </a:r>
            <a:r>
              <a:rPr lang="de-DE" sz="900" dirty="0" err="1" smtClean="0"/>
              <a:t>nit</a:t>
            </a:r>
            <a:r>
              <a:rPr lang="de-DE" sz="900" dirty="0" smtClean="0"/>
              <a:t> </a:t>
            </a:r>
            <a:r>
              <a:rPr lang="de-DE" sz="900" dirty="0" err="1" smtClean="0"/>
              <a:t>conversion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m</a:t>
            </a:r>
            <a:r>
              <a:rPr lang="de-DE" sz="900" dirty="0" err="1" smtClean="0"/>
              <a:t>ap</a:t>
            </a:r>
            <a:r>
              <a:rPr lang="de-DE" sz="900" dirty="0" smtClean="0"/>
              <a:t> </a:t>
            </a:r>
            <a:r>
              <a:rPr lang="de-DE" sz="900" dirty="0" err="1" smtClean="0"/>
              <a:t>traitID</a:t>
            </a:r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29" name="Textfeld 28"/>
          <p:cNvSpPr txBox="1"/>
          <p:nvPr/>
        </p:nvSpPr>
        <p:spPr>
          <a:xfrm>
            <a:off x="6889376" y="2789714"/>
            <a:ext cx="180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 smtClean="0"/>
              <a:t>features</a:t>
            </a:r>
            <a:r>
              <a:rPr lang="de-DE" sz="900" dirty="0" smtClean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resolve</a:t>
            </a:r>
            <a:r>
              <a:rPr lang="de-DE" sz="900" dirty="0" smtClean="0"/>
              <a:t> </a:t>
            </a:r>
            <a:r>
              <a:rPr lang="de-DE" sz="900" dirty="0" err="1" smtClean="0"/>
              <a:t>user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r>
              <a:rPr lang="de-DE" sz="900" dirty="0" smtClean="0"/>
              <a:t> </a:t>
            </a:r>
            <a:r>
              <a:rPr lang="de-DE" sz="900" dirty="0" err="1" smtClean="0"/>
              <a:t>to</a:t>
            </a:r>
            <a:r>
              <a:rPr lang="de-DE" sz="900" dirty="0" smtClean="0"/>
              <a:t> </a:t>
            </a:r>
            <a:r>
              <a:rPr lang="de-DE" sz="900" dirty="0" err="1" smtClean="0"/>
              <a:t>accepted</a:t>
            </a:r>
            <a:r>
              <a:rPr lang="de-DE" sz="900" dirty="0" smtClean="0"/>
              <a:t> </a:t>
            </a:r>
            <a:r>
              <a:rPr lang="de-DE" sz="900" dirty="0" err="1" smtClean="0"/>
              <a:t>names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fuzzy</a:t>
            </a:r>
            <a:r>
              <a:rPr lang="de-DE" sz="900" dirty="0" smtClean="0"/>
              <a:t> </a:t>
            </a:r>
            <a:r>
              <a:rPr lang="de-DE" sz="900" dirty="0" err="1" smtClean="0"/>
              <a:t>matching</a:t>
            </a:r>
            <a:r>
              <a:rPr lang="de-DE" sz="900" dirty="0" smtClean="0"/>
              <a:t> (</a:t>
            </a:r>
            <a:r>
              <a:rPr lang="de-DE" sz="900" dirty="0" err="1" smtClean="0"/>
              <a:t>spell</a:t>
            </a:r>
            <a:r>
              <a:rPr lang="de-DE" sz="900" dirty="0" smtClean="0"/>
              <a:t> </a:t>
            </a:r>
            <a:r>
              <a:rPr lang="de-DE" sz="900" dirty="0" err="1" smtClean="0"/>
              <a:t>checking</a:t>
            </a:r>
            <a:r>
              <a:rPr lang="de-DE" sz="9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r</a:t>
            </a:r>
            <a:r>
              <a:rPr lang="de-DE" sz="900" dirty="0" err="1" smtClean="0"/>
              <a:t>esolve</a:t>
            </a:r>
            <a:r>
              <a:rPr lang="de-DE" sz="900" dirty="0" smtClean="0"/>
              <a:t> </a:t>
            </a:r>
            <a:r>
              <a:rPr lang="de-DE" sz="900" dirty="0" err="1" smtClean="0"/>
              <a:t>synonyms</a:t>
            </a:r>
            <a:endParaRPr lang="de-DE" sz="9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 smtClean="0"/>
              <a:t>map</a:t>
            </a:r>
            <a:r>
              <a:rPr lang="de-DE" sz="900" dirty="0" smtClean="0"/>
              <a:t> </a:t>
            </a:r>
            <a:r>
              <a:rPr lang="de-DE" sz="900" dirty="0" err="1" smtClean="0"/>
              <a:t>taxonID</a:t>
            </a:r>
            <a:endParaRPr lang="de-DE" sz="9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6609728" y="971223"/>
            <a:ext cx="0" cy="30369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011066" y="971223"/>
            <a:ext cx="59866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6417201" y="4005467"/>
            <a:ext cx="192529" cy="266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6357700" y="1331263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aute 12"/>
          <p:cNvSpPr/>
          <p:nvPr/>
        </p:nvSpPr>
        <p:spPr>
          <a:xfrm>
            <a:off x="6357700" y="2627407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faltete Ecke 36"/>
          <p:cNvSpPr/>
          <p:nvPr/>
        </p:nvSpPr>
        <p:spPr>
          <a:xfrm>
            <a:off x="538458" y="3833075"/>
            <a:ext cx="5878743" cy="1906900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5" y="3907714"/>
            <a:ext cx="5772845" cy="17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538458" y="5795759"/>
            <a:ext cx="597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</a:t>
            </a:r>
            <a:r>
              <a:rPr lang="de-DE" sz="1400" dirty="0" err="1" smtClean="0"/>
              <a:t>ompliant</a:t>
            </a:r>
            <a:r>
              <a:rPr lang="de-DE" sz="1400" dirty="0" smtClean="0"/>
              <a:t> </a:t>
            </a:r>
            <a:r>
              <a:rPr lang="de-DE" sz="1400" dirty="0" err="1" smtClean="0"/>
              <a:t>trait</a:t>
            </a:r>
            <a:r>
              <a:rPr lang="de-DE" sz="1400" dirty="0" smtClean="0"/>
              <a:t>-dataset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mapped</a:t>
            </a:r>
            <a:r>
              <a:rPr lang="de-DE" sz="1400" dirty="0" smtClean="0"/>
              <a:t> </a:t>
            </a:r>
            <a:r>
              <a:rPr lang="de-DE" sz="1400" dirty="0" err="1" smtClean="0"/>
              <a:t>taxon</a:t>
            </a:r>
            <a:r>
              <a:rPr lang="de-DE" sz="1400" dirty="0" smtClean="0"/>
              <a:t> </a:t>
            </a:r>
            <a:r>
              <a:rPr lang="de-DE" sz="1400" dirty="0" err="1" smtClean="0"/>
              <a:t>names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traits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Bildschirmpräsentation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Larissa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Florian Dirk Schneider</cp:lastModifiedBy>
  <cp:revision>26</cp:revision>
  <cp:lastPrinted>2017-11-13T14:25:45Z</cp:lastPrinted>
  <dcterms:created xsi:type="dcterms:W3CDTF">2017-09-13T06:26:40Z</dcterms:created>
  <dcterms:modified xsi:type="dcterms:W3CDTF">2017-11-13T14:35:43Z</dcterms:modified>
</cp:coreProperties>
</file>