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3A59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474" y="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52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413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3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707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76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39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67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129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82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626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8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B0EB2-4780-487C-B2C2-8D0796C04687}" type="datetimeFigureOut">
              <a:rPr lang="en-US" smtClean="0"/>
              <a:t>2/28/2018</a:t>
            </a:fld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1E1799-ED17-4621-8DC6-3901F2DED75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12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683" y="1558062"/>
            <a:ext cx="1336770" cy="66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feld 23"/>
          <p:cNvSpPr txBox="1"/>
          <p:nvPr/>
        </p:nvSpPr>
        <p:spPr>
          <a:xfrm>
            <a:off x="425604" y="1052735"/>
            <a:ext cx="2706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a)  </a:t>
            </a:r>
            <a:r>
              <a:rPr lang="de-DE" sz="1200" dirty="0" err="1"/>
              <a:t>Measured</a:t>
            </a:r>
            <a:r>
              <a:rPr lang="de-DE" sz="1200" dirty="0"/>
              <a:t> quantitative </a:t>
            </a:r>
            <a:r>
              <a:rPr lang="de-DE" sz="1200" dirty="0" err="1"/>
              <a:t>data</a:t>
            </a:r>
            <a:r>
              <a:rPr lang="de-DE" sz="1200" dirty="0"/>
              <a:t>: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1457616" y="1364432"/>
            <a:ext cx="1927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Entity: an individual x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taxon</a:t>
            </a:r>
            <a:r>
              <a:rPr lang="de-DE" sz="1000" i="1" dirty="0"/>
              <a:t> z</a:t>
            </a:r>
          </a:p>
        </p:txBody>
      </p:sp>
      <p:sp>
        <p:nvSpPr>
          <p:cNvPr id="41" name="Textfeld 40"/>
          <p:cNvSpPr txBox="1"/>
          <p:nvPr/>
        </p:nvSpPr>
        <p:spPr>
          <a:xfrm>
            <a:off x="1770816" y="1728864"/>
            <a:ext cx="21918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Quality: </a:t>
            </a:r>
            <a:r>
              <a:rPr lang="de-DE" sz="1000" i="1" dirty="0" err="1"/>
              <a:t>femur</a:t>
            </a:r>
            <a:r>
              <a:rPr lang="de-DE" sz="1000" i="1" dirty="0"/>
              <a:t> </a:t>
            </a:r>
            <a:r>
              <a:rPr lang="de-DE" sz="1000" i="1" dirty="0" err="1"/>
              <a:t>length</a:t>
            </a:r>
            <a:r>
              <a:rPr lang="de-DE" sz="1000" i="1" dirty="0"/>
              <a:t> </a:t>
            </a:r>
            <a:r>
              <a:rPr lang="de-DE" sz="1000" i="1" dirty="0" err="1"/>
              <a:t>equals</a:t>
            </a:r>
            <a:r>
              <a:rPr lang="de-DE" sz="1000" i="1" dirty="0"/>
              <a:t> 14.1 mm</a:t>
            </a:r>
          </a:p>
        </p:txBody>
      </p:sp>
      <p:grpSp>
        <p:nvGrpSpPr>
          <p:cNvPr id="42" name="Gruppieren 41"/>
          <p:cNvGrpSpPr/>
          <p:nvPr/>
        </p:nvGrpSpPr>
        <p:grpSpPr>
          <a:xfrm rot="1895533">
            <a:off x="914962" y="1505345"/>
            <a:ext cx="487241" cy="247735"/>
            <a:chOff x="1115617" y="836712"/>
            <a:chExt cx="797640" cy="504056"/>
          </a:xfrm>
        </p:grpSpPr>
        <p:cxnSp>
          <p:nvCxnSpPr>
            <p:cNvPr id="43" name="Gerade Verbindung 42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6" name="Textfeld 45"/>
          <p:cNvSpPr txBox="1"/>
          <p:nvPr/>
        </p:nvSpPr>
        <p:spPr>
          <a:xfrm>
            <a:off x="3926878" y="1052736"/>
            <a:ext cx="248033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b) Aggregate quantitative </a:t>
            </a:r>
            <a:r>
              <a:rPr lang="de-DE" sz="1200" dirty="0" err="1"/>
              <a:t>data</a:t>
            </a:r>
            <a:r>
              <a:rPr lang="de-DE" sz="1200" dirty="0"/>
              <a:t>: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547683" y="2467707"/>
            <a:ext cx="26275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d) Quantitative </a:t>
            </a:r>
            <a:r>
              <a:rPr lang="de-DE" sz="1200" dirty="0" err="1"/>
              <a:t>literature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:</a:t>
            </a:r>
          </a:p>
        </p:txBody>
      </p:sp>
      <p:pic>
        <p:nvPicPr>
          <p:cNvPr id="48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843" y="1542943"/>
            <a:ext cx="1015254" cy="507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3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243" y="1605218"/>
            <a:ext cx="1129980" cy="564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" name="Picture 2" descr="C:\Users\flschneider\Documents\projects\DIV05_traits\bexis_traits\manuscript\figures\insect-32926_960_720.png"/>
          <p:cNvPicPr>
            <a:picLocks noChangeAspect="1" noChangeArrowheads="1"/>
          </p:cNvPicPr>
          <p:nvPr/>
        </p:nvPicPr>
        <p:blipFill>
          <a:blip r:embed="rId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1814696"/>
            <a:ext cx="977580" cy="4887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5" name="Gruppieren 54"/>
          <p:cNvGrpSpPr/>
          <p:nvPr/>
        </p:nvGrpSpPr>
        <p:grpSpPr>
          <a:xfrm rot="1895533">
            <a:off x="4363951" y="1453136"/>
            <a:ext cx="435751" cy="221555"/>
            <a:chOff x="1115617" y="836712"/>
            <a:chExt cx="797640" cy="504056"/>
          </a:xfrm>
        </p:grpSpPr>
        <p:cxnSp>
          <p:nvCxnSpPr>
            <p:cNvPr id="56" name="Gerade Verbindung 55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Gerade Verbindung 57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59" name="Gruppieren 58"/>
          <p:cNvGrpSpPr/>
          <p:nvPr/>
        </p:nvGrpSpPr>
        <p:grpSpPr>
          <a:xfrm rot="1895533">
            <a:off x="4516351" y="1605536"/>
            <a:ext cx="435751" cy="221555"/>
            <a:chOff x="1115617" y="836712"/>
            <a:chExt cx="797640" cy="504056"/>
          </a:xfrm>
        </p:grpSpPr>
        <p:cxnSp>
          <p:nvCxnSpPr>
            <p:cNvPr id="60" name="Gerade Verbindung 59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3" name="Gruppieren 62"/>
          <p:cNvGrpSpPr/>
          <p:nvPr/>
        </p:nvGrpSpPr>
        <p:grpSpPr>
          <a:xfrm rot="1895533">
            <a:off x="4659036" y="1770187"/>
            <a:ext cx="435751" cy="221555"/>
            <a:chOff x="1115617" y="836712"/>
            <a:chExt cx="797640" cy="504056"/>
          </a:xfrm>
        </p:grpSpPr>
        <p:cxnSp>
          <p:nvCxnSpPr>
            <p:cNvPr id="64" name="Gerade Verbindung 63"/>
            <p:cNvCxnSpPr/>
            <p:nvPr/>
          </p:nvCxnSpPr>
          <p:spPr>
            <a:xfrm>
              <a:off x="1115617" y="836712"/>
              <a:ext cx="1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Gerade Verbindung 64"/>
            <p:cNvCxnSpPr/>
            <p:nvPr/>
          </p:nvCxnSpPr>
          <p:spPr>
            <a:xfrm>
              <a:off x="1913257" y="836712"/>
              <a:ext cx="0" cy="504056"/>
            </a:xfrm>
            <a:prstGeom prst="line">
              <a:avLst/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Gerade Verbindung 65"/>
            <p:cNvCxnSpPr/>
            <p:nvPr/>
          </p:nvCxnSpPr>
          <p:spPr>
            <a:xfrm>
              <a:off x="1115618" y="908720"/>
              <a:ext cx="797639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Textfeld 66"/>
          <p:cNvSpPr txBox="1"/>
          <p:nvPr/>
        </p:nvSpPr>
        <p:spPr>
          <a:xfrm>
            <a:off x="5158907" y="1461077"/>
            <a:ext cx="21638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Quality: </a:t>
            </a:r>
            <a:r>
              <a:rPr lang="de-DE" sz="1000" i="1" dirty="0" err="1"/>
              <a:t>average</a:t>
            </a:r>
            <a:r>
              <a:rPr lang="de-DE" sz="1000" i="1" dirty="0"/>
              <a:t> adult </a:t>
            </a:r>
            <a:r>
              <a:rPr lang="de-DE" sz="1000" i="1" dirty="0" err="1"/>
              <a:t>femur</a:t>
            </a:r>
            <a:r>
              <a:rPr lang="de-DE" sz="1000" i="1" dirty="0"/>
              <a:t> </a:t>
            </a:r>
            <a:r>
              <a:rPr lang="de-DE" sz="1000" i="1" dirty="0" err="1"/>
              <a:t>length</a:t>
            </a:r>
            <a:r>
              <a:rPr lang="de-DE" sz="1000" i="1" dirty="0"/>
              <a:t> </a:t>
            </a:r>
          </a:p>
          <a:p>
            <a:r>
              <a:rPr lang="de-DE" sz="1000" i="1" dirty="0"/>
              <a:t>                     </a:t>
            </a:r>
            <a:r>
              <a:rPr lang="de-DE" sz="1000" i="1" dirty="0" err="1"/>
              <a:t>is</a:t>
            </a:r>
            <a:r>
              <a:rPr lang="de-DE" sz="1000" i="1" dirty="0"/>
              <a:t> 12.2 ± 2.3 mm</a:t>
            </a:r>
          </a:p>
        </p:txBody>
      </p:sp>
      <p:sp>
        <p:nvSpPr>
          <p:cNvPr id="68" name="Textfeld 67"/>
          <p:cNvSpPr txBox="1"/>
          <p:nvPr/>
        </p:nvSpPr>
        <p:spPr>
          <a:xfrm>
            <a:off x="5072390" y="1278834"/>
            <a:ext cx="1060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Entity:  </a:t>
            </a:r>
            <a:r>
              <a:rPr lang="de-DE" sz="1000" i="1" dirty="0" err="1"/>
              <a:t>taxon</a:t>
            </a:r>
            <a:r>
              <a:rPr lang="de-DE" sz="1000" i="1" dirty="0"/>
              <a:t> x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1898135" y="3394330"/>
            <a:ext cx="19378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Quality: min. </a:t>
            </a:r>
            <a:r>
              <a:rPr lang="de-DE" sz="1000" i="1" dirty="0" err="1"/>
              <a:t>body</a:t>
            </a:r>
            <a:r>
              <a:rPr lang="de-DE" sz="1000" i="1" dirty="0"/>
              <a:t> </a:t>
            </a:r>
            <a:r>
              <a:rPr lang="de-DE" sz="1000" i="1" dirty="0" err="1"/>
              <a:t>length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8 mm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1908382" y="3187788"/>
            <a:ext cx="192760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Entity: </a:t>
            </a:r>
            <a:r>
              <a:rPr lang="de-DE" sz="1000" i="1" dirty="0" err="1"/>
              <a:t>males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taxon</a:t>
            </a:r>
            <a:r>
              <a:rPr lang="de-DE" sz="1000" i="1" dirty="0"/>
              <a:t> x</a:t>
            </a:r>
          </a:p>
        </p:txBody>
      </p:sp>
      <p:pic>
        <p:nvPicPr>
          <p:cNvPr id="1027" name="Picture 3" descr="C:\Users\flschneider\Documents\projects\DIV05_traits\methodspaper\manuscript\figures\nature-book-pattern-tropical-insect-fauna-invertebrate-painting-life-sketch-illustration.jp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508" y="2946912"/>
            <a:ext cx="900000" cy="124582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C:\Users\flschneider\Documents\projects\DIV05_traits\methodspaper\manuscript\figures\insects_indian_life_harold_maxwell_lefroy_book_manual-711846.jpg!d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57" y="2754025"/>
            <a:ext cx="900000" cy="1324501"/>
          </a:xfrm>
          <a:prstGeom prst="rect">
            <a:avLst/>
          </a:prstGeom>
          <a:noFill/>
          <a:ln w="952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Textfeld 73"/>
          <p:cNvSpPr txBox="1"/>
          <p:nvPr/>
        </p:nvSpPr>
        <p:spPr>
          <a:xfrm>
            <a:off x="3962642" y="2471614"/>
            <a:ext cx="294419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c) Qualitative </a:t>
            </a:r>
            <a:r>
              <a:rPr lang="de-DE" sz="1200" dirty="0" err="1"/>
              <a:t>literature</a:t>
            </a:r>
            <a:r>
              <a:rPr lang="de-DE" sz="1200" dirty="0"/>
              <a:t> </a:t>
            </a:r>
            <a:r>
              <a:rPr lang="de-DE" sz="1200" dirty="0" err="1"/>
              <a:t>or</a:t>
            </a:r>
            <a:r>
              <a:rPr lang="de-DE" sz="1200" dirty="0"/>
              <a:t> </a:t>
            </a:r>
            <a:r>
              <a:rPr lang="de-DE" sz="1200" dirty="0" err="1"/>
              <a:t>database</a:t>
            </a:r>
            <a:r>
              <a:rPr lang="de-DE" sz="1200" dirty="0"/>
              <a:t> </a:t>
            </a:r>
            <a:r>
              <a:rPr lang="de-DE" sz="1200" dirty="0" err="1"/>
              <a:t>data</a:t>
            </a:r>
            <a:r>
              <a:rPr lang="de-DE" sz="1200" dirty="0"/>
              <a:t>:</a:t>
            </a:r>
          </a:p>
        </p:txBody>
      </p:sp>
      <p:sp>
        <p:nvSpPr>
          <p:cNvPr id="75" name="Textfeld 74"/>
          <p:cNvSpPr txBox="1"/>
          <p:nvPr/>
        </p:nvSpPr>
        <p:spPr>
          <a:xfrm>
            <a:off x="5602746" y="3174953"/>
            <a:ext cx="120150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Quality: </a:t>
            </a:r>
            <a:r>
              <a:rPr lang="de-DE" sz="1000" i="1" dirty="0" err="1"/>
              <a:t>herbivore</a:t>
            </a:r>
            <a:endParaRPr lang="de-DE" sz="1000" i="1" dirty="0"/>
          </a:p>
        </p:txBody>
      </p:sp>
      <p:sp>
        <p:nvSpPr>
          <p:cNvPr id="76" name="Textfeld 75"/>
          <p:cNvSpPr txBox="1"/>
          <p:nvPr/>
        </p:nvSpPr>
        <p:spPr>
          <a:xfrm>
            <a:off x="5612994" y="2926548"/>
            <a:ext cx="129384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/>
              <a:t>Entity: </a:t>
            </a:r>
            <a:r>
              <a:rPr lang="de-DE" sz="1000" i="1" dirty="0" err="1"/>
              <a:t>genus</a:t>
            </a:r>
            <a:r>
              <a:rPr lang="de-DE" sz="1000" i="1" dirty="0"/>
              <a:t> x</a:t>
            </a: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101"/>
          <a:stretch/>
        </p:blipFill>
        <p:spPr bwMode="auto">
          <a:xfrm>
            <a:off x="4097969" y="2807913"/>
            <a:ext cx="1458849" cy="87721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scene3d>
            <a:camera prst="isometricOffAxis1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 descr="C:\Users\flschneider\Documents\projects\DIV05_traits\methodspaper\manuscript\figures\14307-illustration-of-a-book-pv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813710">
            <a:off x="4564586" y="3399984"/>
            <a:ext cx="940295" cy="55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824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5"/>
          <p:cNvSpPr txBox="1"/>
          <p:nvPr/>
        </p:nvSpPr>
        <p:spPr>
          <a:xfrm>
            <a:off x="251520" y="909399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a) </a:t>
            </a:r>
            <a:r>
              <a:rPr lang="de-DE" sz="1400" dirty="0" err="1"/>
              <a:t>species</a:t>
            </a:r>
            <a:r>
              <a:rPr lang="de-DE" sz="1400" dirty="0"/>
              <a:t> </a:t>
            </a:r>
            <a:r>
              <a:rPr lang="de-DE" sz="1400" dirty="0">
                <a:latin typeface="Arial monospaced for SAP" panose="020B0609020202030204" pitchFamily="49" charset="0"/>
              </a:rPr>
              <a:t>x</a:t>
            </a:r>
            <a:r>
              <a:rPr lang="de-DE" sz="1400" dirty="0"/>
              <a:t> </a:t>
            </a:r>
            <a:r>
              <a:rPr lang="de-DE" sz="1400" dirty="0" err="1"/>
              <a:t>trait</a:t>
            </a:r>
            <a:r>
              <a:rPr lang="de-DE" sz="1400" dirty="0"/>
              <a:t> </a:t>
            </a:r>
            <a:r>
              <a:rPr lang="de-DE" sz="1400" dirty="0" err="1"/>
              <a:t>matrix</a:t>
            </a:r>
            <a:endParaRPr lang="en-US" sz="1400" dirty="0"/>
          </a:p>
        </p:txBody>
      </p:sp>
      <p:sp>
        <p:nvSpPr>
          <p:cNvPr id="8" name="Textfeld 7"/>
          <p:cNvSpPr txBox="1"/>
          <p:nvPr/>
        </p:nvSpPr>
        <p:spPr>
          <a:xfrm>
            <a:off x="2555776" y="908720"/>
            <a:ext cx="2304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b) </a:t>
            </a:r>
            <a:r>
              <a:rPr lang="de-DE" sz="1400" dirty="0" err="1"/>
              <a:t>occurrence</a:t>
            </a:r>
            <a:r>
              <a:rPr lang="de-DE" sz="1400" dirty="0"/>
              <a:t> </a:t>
            </a:r>
            <a:r>
              <a:rPr lang="de-DE" sz="1400" dirty="0" err="1"/>
              <a:t>wide-table</a:t>
            </a:r>
            <a:endParaRPr lang="en-US" sz="1400" dirty="0"/>
          </a:p>
        </p:txBody>
      </p:sp>
      <p:sp>
        <p:nvSpPr>
          <p:cNvPr id="9" name="Textfeld 8"/>
          <p:cNvSpPr txBox="1"/>
          <p:nvPr/>
        </p:nvSpPr>
        <p:spPr>
          <a:xfrm>
            <a:off x="5831228" y="909399"/>
            <a:ext cx="26789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c) </a:t>
            </a:r>
            <a:r>
              <a:rPr lang="de-DE" sz="1400" dirty="0" err="1"/>
              <a:t>measurement</a:t>
            </a:r>
            <a:r>
              <a:rPr lang="de-DE" sz="1400" dirty="0"/>
              <a:t> </a:t>
            </a:r>
            <a:r>
              <a:rPr lang="de-DE" sz="1400" dirty="0" err="1"/>
              <a:t>long-table</a:t>
            </a:r>
            <a:r>
              <a:rPr lang="de-DE" sz="1400" dirty="0"/>
              <a:t> </a:t>
            </a:r>
            <a:endParaRPr lang="en-US" sz="1400" dirty="0"/>
          </a:p>
        </p:txBody>
      </p:sp>
      <p:sp>
        <p:nvSpPr>
          <p:cNvPr id="10" name="Rechteck 9"/>
          <p:cNvSpPr/>
          <p:nvPr/>
        </p:nvSpPr>
        <p:spPr>
          <a:xfrm>
            <a:off x="4027493" y="1861618"/>
            <a:ext cx="288032" cy="600875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Textfeld 2"/>
          <p:cNvSpPr txBox="1"/>
          <p:nvPr/>
        </p:nvSpPr>
        <p:spPr>
          <a:xfrm>
            <a:off x="306820" y="1571612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taxon</a:t>
            </a:r>
            <a:r>
              <a:rPr lang="de-DE" sz="1000" i="1" dirty="0"/>
              <a:t> </a:t>
            </a:r>
            <a:r>
              <a:rPr lang="de-DE" sz="1000" i="1" dirty="0" err="1"/>
              <a:t>identifier</a:t>
            </a:r>
            <a:endParaRPr lang="de-DE" sz="1000" i="1" dirty="0"/>
          </a:p>
        </p:txBody>
      </p:sp>
      <p:sp>
        <p:nvSpPr>
          <p:cNvPr id="17" name="Rechteck 16"/>
          <p:cNvSpPr/>
          <p:nvPr/>
        </p:nvSpPr>
        <p:spPr>
          <a:xfrm>
            <a:off x="899592" y="2173572"/>
            <a:ext cx="1368152" cy="816900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899592" y="2185528"/>
            <a:ext cx="1122872" cy="588920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99592" y="2173572"/>
            <a:ext cx="288032" cy="115200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881673"/>
            <a:ext cx="2362768" cy="1279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extfeld 22"/>
          <p:cNvSpPr txBox="1"/>
          <p:nvPr/>
        </p:nvSpPr>
        <p:spPr>
          <a:xfrm>
            <a:off x="1284319" y="3125870"/>
            <a:ext cx="7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>
                <a:ln w="19050">
                  <a:noFill/>
                </a:ln>
              </a:rPr>
              <a:t>values</a:t>
            </a:r>
            <a:endParaRPr lang="de-DE" sz="1200" i="1" dirty="0">
              <a:ln w="19050">
                <a:noFill/>
              </a:ln>
            </a:endParaRPr>
          </a:p>
        </p:txBody>
      </p:sp>
      <p:cxnSp>
        <p:nvCxnSpPr>
          <p:cNvPr id="13" name="Gerade Verbindung 12"/>
          <p:cNvCxnSpPr/>
          <p:nvPr/>
        </p:nvCxnSpPr>
        <p:spPr>
          <a:xfrm>
            <a:off x="611560" y="1792715"/>
            <a:ext cx="0" cy="21212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feld 24"/>
          <p:cNvSpPr txBox="1"/>
          <p:nvPr/>
        </p:nvSpPr>
        <p:spPr>
          <a:xfrm>
            <a:off x="2736013" y="1177357"/>
            <a:ext cx="9718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taxon</a:t>
            </a:r>
            <a:r>
              <a:rPr lang="de-DE" sz="1000" i="1" dirty="0"/>
              <a:t> </a:t>
            </a:r>
            <a:br>
              <a:rPr lang="de-DE" sz="1000" i="1" dirty="0"/>
            </a:br>
            <a:r>
              <a:rPr lang="de-DE" sz="1000" i="1" dirty="0" err="1"/>
              <a:t>identifier</a:t>
            </a:r>
            <a:endParaRPr lang="de-DE" sz="1000" i="1" dirty="0"/>
          </a:p>
        </p:txBody>
      </p:sp>
      <p:cxnSp>
        <p:nvCxnSpPr>
          <p:cNvPr id="26" name="Gerade Verbindung 25"/>
          <p:cNvCxnSpPr/>
          <p:nvPr/>
        </p:nvCxnSpPr>
        <p:spPr>
          <a:xfrm>
            <a:off x="3039641" y="1568817"/>
            <a:ext cx="0" cy="162424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>
            <a:off x="3563888" y="1597354"/>
            <a:ext cx="0" cy="133887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feld 29"/>
          <p:cNvSpPr txBox="1"/>
          <p:nvPr/>
        </p:nvSpPr>
        <p:spPr>
          <a:xfrm>
            <a:off x="3407760" y="1193092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occurrence</a:t>
            </a:r>
            <a:r>
              <a:rPr lang="de-DE" sz="1000" i="1" dirty="0"/>
              <a:t> </a:t>
            </a:r>
            <a:br>
              <a:rPr lang="de-DE" sz="1000" i="1" dirty="0"/>
            </a:br>
            <a:r>
              <a:rPr lang="de-DE" sz="1000" i="1" dirty="0" err="1"/>
              <a:t>identifier</a:t>
            </a:r>
            <a:endParaRPr lang="de-DE" sz="1000" i="1" dirty="0"/>
          </a:p>
        </p:txBody>
      </p:sp>
      <p:sp>
        <p:nvSpPr>
          <p:cNvPr id="33" name="Textfeld 32"/>
          <p:cNvSpPr txBox="1"/>
          <p:nvPr/>
        </p:nvSpPr>
        <p:spPr>
          <a:xfrm>
            <a:off x="4725223" y="1317732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trait</a:t>
            </a:r>
            <a:r>
              <a:rPr lang="de-DE" sz="1000" i="1" dirty="0"/>
              <a:t> </a:t>
            </a:r>
            <a:r>
              <a:rPr lang="de-DE" sz="1000" i="1" dirty="0" err="1"/>
              <a:t>identifier</a:t>
            </a:r>
            <a:endParaRPr lang="de-DE" sz="1000" i="1" dirty="0"/>
          </a:p>
        </p:txBody>
      </p:sp>
      <p:cxnSp>
        <p:nvCxnSpPr>
          <p:cNvPr id="36" name="Gerade Verbindung 35"/>
          <p:cNvCxnSpPr/>
          <p:nvPr/>
        </p:nvCxnSpPr>
        <p:spPr>
          <a:xfrm flipH="1">
            <a:off x="5177319" y="1770752"/>
            <a:ext cx="186769" cy="0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hteck 36"/>
          <p:cNvSpPr/>
          <p:nvPr/>
        </p:nvSpPr>
        <p:spPr>
          <a:xfrm>
            <a:off x="4027493" y="1861617"/>
            <a:ext cx="1368152" cy="1712077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/>
          <p:cNvSpPr/>
          <p:nvPr/>
        </p:nvSpPr>
        <p:spPr>
          <a:xfrm>
            <a:off x="4027493" y="1861617"/>
            <a:ext cx="1122872" cy="1536979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Rechteck 38"/>
          <p:cNvSpPr/>
          <p:nvPr/>
        </p:nvSpPr>
        <p:spPr>
          <a:xfrm>
            <a:off x="4027493" y="1861618"/>
            <a:ext cx="288032" cy="600875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Textfeld 41"/>
          <p:cNvSpPr txBox="1"/>
          <p:nvPr/>
        </p:nvSpPr>
        <p:spPr>
          <a:xfrm>
            <a:off x="6239300" y="1355909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taxon</a:t>
            </a:r>
            <a:r>
              <a:rPr lang="de-DE" sz="1000" i="1" dirty="0"/>
              <a:t> </a:t>
            </a:r>
            <a:r>
              <a:rPr lang="de-DE" sz="1000" i="1" dirty="0" err="1"/>
              <a:t>identifier</a:t>
            </a:r>
            <a:endParaRPr lang="de-DE" sz="1000" i="1" dirty="0"/>
          </a:p>
        </p:txBody>
      </p:sp>
      <p:sp>
        <p:nvSpPr>
          <p:cNvPr id="45" name="Textfeld 44"/>
          <p:cNvSpPr txBox="1"/>
          <p:nvPr/>
        </p:nvSpPr>
        <p:spPr>
          <a:xfrm>
            <a:off x="7111780" y="1174561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occurrence</a:t>
            </a:r>
            <a:r>
              <a:rPr lang="de-DE" sz="1000" i="1" dirty="0"/>
              <a:t> </a:t>
            </a:r>
            <a:r>
              <a:rPr lang="de-DE" sz="1000" i="1" dirty="0" err="1"/>
              <a:t>identifier</a:t>
            </a:r>
            <a:endParaRPr lang="de-DE" sz="1000" i="1" dirty="0"/>
          </a:p>
        </p:txBody>
      </p:sp>
      <p:sp>
        <p:nvSpPr>
          <p:cNvPr id="46" name="Textfeld 45"/>
          <p:cNvSpPr txBox="1"/>
          <p:nvPr/>
        </p:nvSpPr>
        <p:spPr>
          <a:xfrm>
            <a:off x="5726074" y="1176655"/>
            <a:ext cx="15479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measurement</a:t>
            </a:r>
            <a:r>
              <a:rPr lang="de-DE" sz="1000" i="1" dirty="0"/>
              <a:t> </a:t>
            </a:r>
            <a:r>
              <a:rPr lang="de-DE" sz="1000" i="1" dirty="0" err="1"/>
              <a:t>identifier</a:t>
            </a:r>
            <a:endParaRPr lang="de-DE" sz="1000" i="1" dirty="0"/>
          </a:p>
        </p:txBody>
      </p:sp>
      <p:cxnSp>
        <p:nvCxnSpPr>
          <p:cNvPr id="81" name="Gerade Verbindung 80"/>
          <p:cNvCxnSpPr/>
          <p:nvPr/>
        </p:nvCxnSpPr>
        <p:spPr>
          <a:xfrm flipV="1">
            <a:off x="5364088" y="1566617"/>
            <a:ext cx="0" cy="20413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85"/>
          <p:cNvCxnSpPr/>
          <p:nvPr/>
        </p:nvCxnSpPr>
        <p:spPr>
          <a:xfrm>
            <a:off x="6167293" y="1420782"/>
            <a:ext cx="0" cy="249911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 Verbindung 86"/>
          <p:cNvCxnSpPr/>
          <p:nvPr/>
        </p:nvCxnSpPr>
        <p:spPr>
          <a:xfrm>
            <a:off x="6801662" y="1555214"/>
            <a:ext cx="0" cy="11547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rade Verbindung 87"/>
          <p:cNvCxnSpPr/>
          <p:nvPr/>
        </p:nvCxnSpPr>
        <p:spPr>
          <a:xfrm>
            <a:off x="7243730" y="1398428"/>
            <a:ext cx="0" cy="27571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feld 89"/>
          <p:cNvSpPr txBox="1"/>
          <p:nvPr/>
        </p:nvSpPr>
        <p:spPr>
          <a:xfrm>
            <a:off x="7369785" y="1355909"/>
            <a:ext cx="15121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trait</a:t>
            </a:r>
            <a:r>
              <a:rPr lang="de-DE" sz="1000" i="1" dirty="0"/>
              <a:t> </a:t>
            </a:r>
            <a:r>
              <a:rPr lang="de-DE" sz="1000" i="1" dirty="0" err="1"/>
              <a:t>identifier</a:t>
            </a:r>
            <a:endParaRPr lang="de-DE" sz="1000" i="1" dirty="0"/>
          </a:p>
        </p:txBody>
      </p:sp>
      <p:cxnSp>
        <p:nvCxnSpPr>
          <p:cNvPr id="93" name="Gerade Verbindung 92"/>
          <p:cNvCxnSpPr/>
          <p:nvPr/>
        </p:nvCxnSpPr>
        <p:spPr>
          <a:xfrm>
            <a:off x="7618942" y="1560317"/>
            <a:ext cx="0" cy="115479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hteck 94"/>
          <p:cNvSpPr/>
          <p:nvPr/>
        </p:nvSpPr>
        <p:spPr>
          <a:xfrm>
            <a:off x="8111508" y="1818154"/>
            <a:ext cx="512440" cy="2160240"/>
          </a:xfrm>
          <a:prstGeom prst="rect">
            <a:avLst/>
          </a:prstGeom>
          <a:solidFill>
            <a:schemeClr val="accent3">
              <a:lumMod val="20000"/>
              <a:lumOff val="80000"/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/>
          <p:cNvSpPr/>
          <p:nvPr/>
        </p:nvSpPr>
        <p:spPr>
          <a:xfrm>
            <a:off x="8111508" y="1818154"/>
            <a:ext cx="512440" cy="2016224"/>
          </a:xfrm>
          <a:prstGeom prst="rect">
            <a:avLst/>
          </a:prstGeom>
          <a:solidFill>
            <a:schemeClr val="accent3">
              <a:lumMod val="20000"/>
              <a:lumOff val="80000"/>
              <a:alpha val="5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0" name="Rechteck 99"/>
          <p:cNvSpPr/>
          <p:nvPr/>
        </p:nvSpPr>
        <p:spPr>
          <a:xfrm>
            <a:off x="8111508" y="1818155"/>
            <a:ext cx="512440" cy="144015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1" name="Rechteck 100"/>
          <p:cNvSpPr/>
          <p:nvPr/>
        </p:nvSpPr>
        <p:spPr>
          <a:xfrm>
            <a:off x="8111508" y="2322210"/>
            <a:ext cx="512440" cy="144016"/>
          </a:xfrm>
          <a:prstGeom prst="rect">
            <a:avLst/>
          </a:prstGeom>
          <a:solidFill>
            <a:schemeClr val="accent1">
              <a:lumMod val="40000"/>
              <a:lumOff val="60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4091" y="1675338"/>
            <a:ext cx="2908364" cy="2344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7" name="Textfeld 106"/>
          <p:cNvSpPr txBox="1"/>
          <p:nvPr/>
        </p:nvSpPr>
        <p:spPr>
          <a:xfrm>
            <a:off x="1461028" y="1633146"/>
            <a:ext cx="97189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trait</a:t>
            </a:r>
            <a:r>
              <a:rPr lang="de-DE" sz="1000" i="1" dirty="0"/>
              <a:t> </a:t>
            </a:r>
            <a:r>
              <a:rPr lang="de-DE" sz="1000" i="1" dirty="0" err="1"/>
              <a:t>identifier</a:t>
            </a:r>
            <a:endParaRPr lang="de-DE" sz="1000" i="1" dirty="0"/>
          </a:p>
        </p:txBody>
      </p:sp>
      <p:cxnSp>
        <p:nvCxnSpPr>
          <p:cNvPr id="110" name="Gerade Verbindung 109"/>
          <p:cNvCxnSpPr/>
          <p:nvPr/>
        </p:nvCxnSpPr>
        <p:spPr>
          <a:xfrm flipH="1">
            <a:off x="2022464" y="2091281"/>
            <a:ext cx="167347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 Verbindung 112"/>
          <p:cNvCxnSpPr/>
          <p:nvPr/>
        </p:nvCxnSpPr>
        <p:spPr>
          <a:xfrm flipV="1">
            <a:off x="2189810" y="1872374"/>
            <a:ext cx="0" cy="21890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Geschweifte Klammer rechts 1"/>
          <p:cNvSpPr/>
          <p:nvPr/>
        </p:nvSpPr>
        <p:spPr>
          <a:xfrm rot="5400000">
            <a:off x="1533325" y="2464613"/>
            <a:ext cx="130282" cy="12558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Textfeld 56"/>
          <p:cNvSpPr txBox="1"/>
          <p:nvPr/>
        </p:nvSpPr>
        <p:spPr>
          <a:xfrm>
            <a:off x="4356151" y="3675290"/>
            <a:ext cx="7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>
                <a:ln w="19050">
                  <a:noFill/>
                </a:ln>
              </a:rPr>
              <a:t>values</a:t>
            </a:r>
            <a:endParaRPr lang="de-DE" sz="1200" i="1" dirty="0">
              <a:ln w="19050">
                <a:noFill/>
              </a:ln>
            </a:endParaRPr>
          </a:p>
        </p:txBody>
      </p:sp>
      <p:sp>
        <p:nvSpPr>
          <p:cNvPr id="58" name="Geschweifte Klammer rechts 57"/>
          <p:cNvSpPr/>
          <p:nvPr/>
        </p:nvSpPr>
        <p:spPr>
          <a:xfrm rot="5400000">
            <a:off x="4605157" y="3014033"/>
            <a:ext cx="130282" cy="1255826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Textfeld 58"/>
          <p:cNvSpPr txBox="1"/>
          <p:nvPr/>
        </p:nvSpPr>
        <p:spPr>
          <a:xfrm>
            <a:off x="8141152" y="3947588"/>
            <a:ext cx="7381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i="1" dirty="0" err="1">
                <a:ln w="19050">
                  <a:noFill/>
                </a:ln>
              </a:rPr>
              <a:t>values</a:t>
            </a:r>
            <a:endParaRPr lang="de-DE" sz="1200" i="1" dirty="0">
              <a:ln w="19050">
                <a:noFill/>
              </a:ln>
            </a:endParaRPr>
          </a:p>
        </p:txBody>
      </p:sp>
      <p:sp>
        <p:nvSpPr>
          <p:cNvPr id="60" name="Geschweifte Klammer rechts 59"/>
          <p:cNvSpPr/>
          <p:nvPr/>
        </p:nvSpPr>
        <p:spPr>
          <a:xfrm rot="5400000">
            <a:off x="8330956" y="3686394"/>
            <a:ext cx="87905" cy="49807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272658"/>
            <a:ext cx="3664270" cy="11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068"/>
          <a:stretch/>
        </p:blipFill>
        <p:spPr bwMode="auto">
          <a:xfrm>
            <a:off x="4241489" y="5271076"/>
            <a:ext cx="2245197" cy="125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711" y="1642586"/>
            <a:ext cx="2614266" cy="1931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4" name="Gerade Verbindung 73"/>
          <p:cNvCxnSpPr/>
          <p:nvPr/>
        </p:nvCxnSpPr>
        <p:spPr>
          <a:xfrm>
            <a:off x="462948" y="5190069"/>
            <a:ext cx="0" cy="133887"/>
          </a:xfrm>
          <a:prstGeom prst="line">
            <a:avLst/>
          </a:prstGeom>
          <a:ln w="12700">
            <a:solidFill>
              <a:schemeClr val="tx1"/>
            </a:solidFill>
            <a:round/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feld 74"/>
          <p:cNvSpPr txBox="1"/>
          <p:nvPr/>
        </p:nvSpPr>
        <p:spPr>
          <a:xfrm>
            <a:off x="306820" y="4785807"/>
            <a:ext cx="15121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occurrence</a:t>
            </a:r>
            <a:r>
              <a:rPr lang="de-DE" sz="1000" i="1" dirty="0"/>
              <a:t> </a:t>
            </a:r>
            <a:br>
              <a:rPr lang="de-DE" sz="1000" i="1" dirty="0"/>
            </a:br>
            <a:r>
              <a:rPr lang="de-DE" sz="1000" i="1" dirty="0" err="1"/>
              <a:t>identifier</a:t>
            </a:r>
            <a:endParaRPr lang="de-DE" sz="1000" i="1" dirty="0"/>
          </a:p>
        </p:txBody>
      </p:sp>
      <p:pic>
        <p:nvPicPr>
          <p:cNvPr id="76" name="Picture 3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53"/>
          <a:stretch/>
        </p:blipFill>
        <p:spPr bwMode="auto">
          <a:xfrm>
            <a:off x="6465494" y="5271076"/>
            <a:ext cx="2363530" cy="1254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7" name="Textfeld 76"/>
          <p:cNvSpPr txBox="1"/>
          <p:nvPr/>
        </p:nvSpPr>
        <p:spPr>
          <a:xfrm>
            <a:off x="4207581" y="4793673"/>
            <a:ext cx="15479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i="1" dirty="0" err="1"/>
              <a:t>measurement</a:t>
            </a:r>
            <a:r>
              <a:rPr lang="de-DE" sz="1000" i="1" dirty="0"/>
              <a:t> </a:t>
            </a:r>
            <a:br>
              <a:rPr lang="de-DE" sz="1000" i="1" dirty="0"/>
            </a:br>
            <a:r>
              <a:rPr lang="de-DE" sz="1000" i="1" dirty="0" err="1"/>
              <a:t>identifier</a:t>
            </a:r>
            <a:endParaRPr lang="de-DE" sz="1000" i="1" dirty="0"/>
          </a:p>
        </p:txBody>
      </p:sp>
      <p:cxnSp>
        <p:nvCxnSpPr>
          <p:cNvPr id="78" name="Gerade Verbindung 77"/>
          <p:cNvCxnSpPr/>
          <p:nvPr/>
        </p:nvCxnSpPr>
        <p:spPr>
          <a:xfrm>
            <a:off x="4392464" y="5210226"/>
            <a:ext cx="0" cy="124956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feld 81"/>
          <p:cNvSpPr txBox="1"/>
          <p:nvPr/>
        </p:nvSpPr>
        <p:spPr>
          <a:xfrm>
            <a:off x="251520" y="4478030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d) </a:t>
            </a:r>
            <a:r>
              <a:rPr lang="de-DE" sz="1400" dirty="0" err="1"/>
              <a:t>occurrence</a:t>
            </a:r>
            <a:r>
              <a:rPr lang="de-DE" sz="1400" dirty="0"/>
              <a:t> </a:t>
            </a:r>
            <a:r>
              <a:rPr lang="de-DE" sz="1400" dirty="0" err="1"/>
              <a:t>level</a:t>
            </a:r>
            <a:r>
              <a:rPr lang="de-DE" sz="1400" dirty="0"/>
              <a:t> </a:t>
            </a:r>
            <a:r>
              <a:rPr lang="de-DE" sz="1400" dirty="0" err="1"/>
              <a:t>information</a:t>
            </a:r>
            <a:endParaRPr lang="en-US" sz="1400" dirty="0"/>
          </a:p>
        </p:txBody>
      </p:sp>
      <p:sp>
        <p:nvSpPr>
          <p:cNvPr id="83" name="Textfeld 82"/>
          <p:cNvSpPr txBox="1"/>
          <p:nvPr/>
        </p:nvSpPr>
        <p:spPr>
          <a:xfrm>
            <a:off x="4132956" y="4485896"/>
            <a:ext cx="28873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e) </a:t>
            </a:r>
            <a:r>
              <a:rPr lang="de-DE" sz="1400" dirty="0" err="1"/>
              <a:t>measurement</a:t>
            </a:r>
            <a:r>
              <a:rPr lang="de-DE" sz="1400" dirty="0"/>
              <a:t>-level </a:t>
            </a:r>
            <a:r>
              <a:rPr lang="de-DE" sz="1400" dirty="0" err="1"/>
              <a:t>information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53553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efaltete Ecke 3"/>
          <p:cNvSpPr/>
          <p:nvPr/>
        </p:nvSpPr>
        <p:spPr>
          <a:xfrm>
            <a:off x="538458" y="836712"/>
            <a:ext cx="1296690" cy="1060299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328"/>
          <a:stretch/>
        </p:blipFill>
        <p:spPr bwMode="auto">
          <a:xfrm>
            <a:off x="584855" y="853410"/>
            <a:ext cx="1203896" cy="839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Gefaltete Ecke 4"/>
          <p:cNvSpPr/>
          <p:nvPr/>
        </p:nvSpPr>
        <p:spPr>
          <a:xfrm>
            <a:off x="518488" y="2195359"/>
            <a:ext cx="1316660" cy="1232514"/>
          </a:xfrm>
          <a:prstGeom prst="foldedCorner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690" b="7167"/>
          <a:stretch/>
        </p:blipFill>
        <p:spPr bwMode="auto">
          <a:xfrm>
            <a:off x="538458" y="2213071"/>
            <a:ext cx="1223058" cy="97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feld 6"/>
          <p:cNvSpPr txBox="1"/>
          <p:nvPr/>
        </p:nvSpPr>
        <p:spPr>
          <a:xfrm>
            <a:off x="2103800" y="755199"/>
            <a:ext cx="1236907" cy="18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3200" tIns="7200" rIns="7200" bIns="7200" rtlCol="0">
            <a:spAutoFit/>
          </a:bodyPr>
          <a:lstStyle/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as.traitdata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717740" y="1170406"/>
            <a:ext cx="1741598" cy="18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3200" tIns="7200" rIns="7200" bIns="7200" rtlCol="0">
            <a:spAutoFit/>
          </a:bodyPr>
          <a:lstStyle/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standardize.traits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Gefaltete Ecke 11"/>
          <p:cNvSpPr/>
          <p:nvPr/>
        </p:nvSpPr>
        <p:spPr>
          <a:xfrm>
            <a:off x="3442012" y="630402"/>
            <a:ext cx="2564384" cy="2159312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9063" y="644288"/>
            <a:ext cx="2508998" cy="1946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feld 13"/>
          <p:cNvSpPr txBox="1"/>
          <p:nvPr/>
        </p:nvSpPr>
        <p:spPr>
          <a:xfrm>
            <a:off x="6775534" y="2517056"/>
            <a:ext cx="1921918" cy="1838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lIns="43200" tIns="7200" rIns="7200" bIns="7200" rtlCol="0">
            <a:spAutoFit/>
          </a:bodyPr>
          <a:lstStyle/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standardize.taxonomy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5" name="Raute 14"/>
          <p:cNvSpPr/>
          <p:nvPr/>
        </p:nvSpPr>
        <p:spPr>
          <a:xfrm>
            <a:off x="9612560" y="4327762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/>
          <p:cNvSpPr txBox="1"/>
          <p:nvPr/>
        </p:nvSpPr>
        <p:spPr>
          <a:xfrm>
            <a:off x="9238442" y="4024564"/>
            <a:ext cx="133109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1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standardize</a:t>
            </a:r>
            <a:r>
              <a:rPr lang="de-DE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983012" y="1897087"/>
            <a:ext cx="4195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or</a:t>
            </a:r>
            <a:endParaRPr lang="de-DE" sz="1400" dirty="0"/>
          </a:p>
        </p:txBody>
      </p:sp>
      <p:sp>
        <p:nvSpPr>
          <p:cNvPr id="11" name="Geschweifte Klammer rechts 10"/>
          <p:cNvSpPr/>
          <p:nvPr/>
        </p:nvSpPr>
        <p:spPr>
          <a:xfrm>
            <a:off x="1978070" y="674388"/>
            <a:ext cx="125730" cy="2753486"/>
          </a:xfrm>
          <a:prstGeom prst="rightBrace">
            <a:avLst>
              <a:gd name="adj1" fmla="val 19907"/>
              <a:gd name="adj2" fmla="val 23675"/>
            </a:avLst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2093121" y="1328452"/>
            <a:ext cx="1348890" cy="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Raute 5"/>
          <p:cNvSpPr/>
          <p:nvPr/>
        </p:nvSpPr>
        <p:spPr>
          <a:xfrm>
            <a:off x="2467510" y="1076424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Textfeld 21"/>
          <p:cNvSpPr txBox="1"/>
          <p:nvPr/>
        </p:nvSpPr>
        <p:spPr>
          <a:xfrm>
            <a:off x="474578" y="260648"/>
            <a:ext cx="2721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user</a:t>
            </a:r>
            <a:r>
              <a:rPr lang="de-DE" sz="1400" dirty="0"/>
              <a:t> </a:t>
            </a:r>
            <a:r>
              <a:rPr lang="de-DE" sz="1400" dirty="0" err="1"/>
              <a:t>raw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</a:t>
            </a:r>
          </a:p>
          <a:p>
            <a:r>
              <a:rPr lang="de-DE" sz="1400" dirty="0"/>
              <a:t>(</a:t>
            </a:r>
            <a:r>
              <a:rPr lang="de-DE" sz="1400" dirty="0" err="1"/>
              <a:t>matrix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table</a:t>
            </a:r>
            <a:r>
              <a:rPr lang="de-DE" sz="1400" dirty="0"/>
              <a:t>)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3340707" y="251143"/>
            <a:ext cx="3318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standard</a:t>
            </a:r>
            <a:r>
              <a:rPr lang="de-DE" sz="1400" dirty="0"/>
              <a:t> </a:t>
            </a:r>
            <a:r>
              <a:rPr lang="de-DE" sz="1400" dirty="0" err="1"/>
              <a:t>columns</a:t>
            </a:r>
            <a:r>
              <a:rPr lang="de-DE" sz="1400" dirty="0"/>
              <a:t>  </a:t>
            </a:r>
            <a:r>
              <a:rPr lang="de-DE" sz="1400" dirty="0" err="1"/>
              <a:t>measurement</a:t>
            </a:r>
            <a:r>
              <a:rPr lang="de-DE" sz="1400" dirty="0"/>
              <a:t> </a:t>
            </a:r>
            <a:r>
              <a:rPr lang="de-DE" sz="1400" dirty="0" err="1"/>
              <a:t>table</a:t>
            </a:r>
            <a:endParaRPr lang="de-DE" sz="1400" dirty="0"/>
          </a:p>
        </p:txBody>
      </p:sp>
      <p:sp>
        <p:nvSpPr>
          <p:cNvPr id="24" name="Textfeld 23"/>
          <p:cNvSpPr txBox="1"/>
          <p:nvPr/>
        </p:nvSpPr>
        <p:spPr>
          <a:xfrm>
            <a:off x="2088225" y="1650331"/>
            <a:ext cx="1332148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features</a:t>
            </a:r>
            <a:r>
              <a:rPr lang="de-DE" sz="9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map</a:t>
            </a:r>
            <a:r>
              <a:rPr lang="de-DE" sz="900" dirty="0"/>
              <a:t> </a:t>
            </a:r>
            <a:r>
              <a:rPr lang="de-DE" sz="900" dirty="0" err="1"/>
              <a:t>column</a:t>
            </a:r>
            <a:r>
              <a:rPr lang="de-DE" sz="900" dirty="0"/>
              <a:t> </a:t>
            </a:r>
            <a:r>
              <a:rPr lang="de-DE" sz="900" dirty="0" err="1"/>
              <a:t>names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add</a:t>
            </a:r>
            <a:r>
              <a:rPr lang="de-DE" sz="900" dirty="0"/>
              <a:t> </a:t>
            </a:r>
            <a:r>
              <a:rPr lang="de-DE" sz="900" dirty="0" err="1"/>
              <a:t>measurementID</a:t>
            </a:r>
            <a:r>
              <a:rPr lang="de-DE" sz="900" dirty="0"/>
              <a:t> </a:t>
            </a:r>
            <a:r>
              <a:rPr lang="de-DE" sz="900" dirty="0" err="1"/>
              <a:t>and</a:t>
            </a:r>
            <a:r>
              <a:rPr lang="de-DE" sz="900" dirty="0"/>
              <a:t> </a:t>
            </a:r>
            <a:r>
              <a:rPr lang="de-DE" sz="900" dirty="0" err="1"/>
              <a:t>occurenceID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add</a:t>
            </a:r>
            <a:r>
              <a:rPr lang="de-DE" sz="900" dirty="0"/>
              <a:t> </a:t>
            </a:r>
            <a:r>
              <a:rPr lang="de-DE" sz="900" dirty="0" err="1"/>
              <a:t>units</a:t>
            </a:r>
            <a:endParaRPr lang="de-DE" sz="900" dirty="0"/>
          </a:p>
        </p:txBody>
      </p:sp>
      <p:sp>
        <p:nvSpPr>
          <p:cNvPr id="28" name="Textfeld 27"/>
          <p:cNvSpPr txBox="1"/>
          <p:nvPr/>
        </p:nvSpPr>
        <p:spPr>
          <a:xfrm>
            <a:off x="6889376" y="1418786"/>
            <a:ext cx="15699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features</a:t>
            </a:r>
            <a:r>
              <a:rPr lang="de-DE" sz="9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harmonize</a:t>
            </a:r>
            <a:r>
              <a:rPr lang="de-DE" sz="900" dirty="0"/>
              <a:t> </a:t>
            </a:r>
            <a:r>
              <a:rPr lang="de-DE" sz="900" dirty="0" err="1"/>
              <a:t>trait</a:t>
            </a:r>
            <a:r>
              <a:rPr lang="de-DE" sz="900" dirty="0"/>
              <a:t> </a:t>
            </a:r>
            <a:r>
              <a:rPr lang="de-DE" sz="900" dirty="0" err="1"/>
              <a:t>names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unit</a:t>
            </a:r>
            <a:r>
              <a:rPr lang="de-DE" sz="900" dirty="0"/>
              <a:t> </a:t>
            </a:r>
            <a:r>
              <a:rPr lang="de-DE" sz="900" dirty="0" err="1"/>
              <a:t>conversion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map</a:t>
            </a:r>
            <a:r>
              <a:rPr lang="de-DE" sz="900" dirty="0"/>
              <a:t> </a:t>
            </a:r>
            <a:r>
              <a:rPr lang="de-DE" sz="900" dirty="0" err="1"/>
              <a:t>traitID</a:t>
            </a:r>
            <a:r>
              <a:rPr lang="de-DE" sz="900" dirty="0"/>
              <a:t> </a:t>
            </a:r>
          </a:p>
        </p:txBody>
      </p:sp>
      <p:sp>
        <p:nvSpPr>
          <p:cNvPr id="29" name="Textfeld 28"/>
          <p:cNvSpPr txBox="1"/>
          <p:nvPr/>
        </p:nvSpPr>
        <p:spPr>
          <a:xfrm>
            <a:off x="6889376" y="2789714"/>
            <a:ext cx="18080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err="1"/>
              <a:t>features</a:t>
            </a:r>
            <a:r>
              <a:rPr lang="de-DE" sz="900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resolve</a:t>
            </a:r>
            <a:r>
              <a:rPr lang="de-DE" sz="900" dirty="0"/>
              <a:t> </a:t>
            </a:r>
            <a:r>
              <a:rPr lang="de-DE" sz="900" dirty="0" err="1"/>
              <a:t>user</a:t>
            </a:r>
            <a:r>
              <a:rPr lang="de-DE" sz="900" dirty="0"/>
              <a:t> </a:t>
            </a:r>
            <a:r>
              <a:rPr lang="de-DE" sz="900" dirty="0" err="1"/>
              <a:t>names</a:t>
            </a:r>
            <a:r>
              <a:rPr lang="de-DE" sz="900" dirty="0"/>
              <a:t> </a:t>
            </a:r>
            <a:r>
              <a:rPr lang="de-DE" sz="900" dirty="0" err="1"/>
              <a:t>to</a:t>
            </a:r>
            <a:r>
              <a:rPr lang="de-DE" sz="900" dirty="0"/>
              <a:t> </a:t>
            </a:r>
            <a:r>
              <a:rPr lang="de-DE" sz="900" dirty="0" err="1"/>
              <a:t>accepted</a:t>
            </a:r>
            <a:r>
              <a:rPr lang="de-DE" sz="900" dirty="0"/>
              <a:t> </a:t>
            </a:r>
            <a:r>
              <a:rPr lang="de-DE" sz="900" dirty="0" err="1"/>
              <a:t>names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fuzzy</a:t>
            </a:r>
            <a:r>
              <a:rPr lang="de-DE" sz="900" dirty="0"/>
              <a:t> </a:t>
            </a:r>
            <a:r>
              <a:rPr lang="de-DE" sz="900" dirty="0" err="1"/>
              <a:t>matching</a:t>
            </a:r>
            <a:r>
              <a:rPr lang="de-DE" sz="900" dirty="0"/>
              <a:t> (</a:t>
            </a:r>
            <a:r>
              <a:rPr lang="de-DE" sz="900" dirty="0" err="1"/>
              <a:t>spell</a:t>
            </a:r>
            <a:r>
              <a:rPr lang="de-DE" sz="900" dirty="0"/>
              <a:t> </a:t>
            </a:r>
            <a:r>
              <a:rPr lang="de-DE" sz="900" dirty="0" err="1"/>
              <a:t>checking</a:t>
            </a:r>
            <a:r>
              <a:rPr lang="de-DE" sz="900" dirty="0"/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resolve</a:t>
            </a:r>
            <a:r>
              <a:rPr lang="de-DE" sz="900" dirty="0"/>
              <a:t> </a:t>
            </a:r>
            <a:r>
              <a:rPr lang="de-DE" sz="900" dirty="0" err="1"/>
              <a:t>synonyms</a:t>
            </a:r>
            <a:endParaRPr lang="de-DE" sz="9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sz="900" dirty="0" err="1"/>
              <a:t>map</a:t>
            </a:r>
            <a:r>
              <a:rPr lang="de-DE" sz="900" dirty="0"/>
              <a:t> </a:t>
            </a:r>
            <a:r>
              <a:rPr lang="de-DE" sz="900" dirty="0" err="1"/>
              <a:t>taxonID</a:t>
            </a:r>
            <a:endParaRPr lang="de-DE" sz="900" dirty="0"/>
          </a:p>
        </p:txBody>
      </p:sp>
      <p:cxnSp>
        <p:nvCxnSpPr>
          <p:cNvPr id="27" name="Gerade Verbindung mit Pfeil 26"/>
          <p:cNvCxnSpPr/>
          <p:nvPr/>
        </p:nvCxnSpPr>
        <p:spPr>
          <a:xfrm>
            <a:off x="6609728" y="971223"/>
            <a:ext cx="0" cy="3036908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>
            <a:off x="6011066" y="971223"/>
            <a:ext cx="598662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5" name="Gerade Verbindung mit Pfeil 1024"/>
          <p:cNvCxnSpPr/>
          <p:nvPr/>
        </p:nvCxnSpPr>
        <p:spPr>
          <a:xfrm flipH="1" flipV="1">
            <a:off x="6417201" y="4005467"/>
            <a:ext cx="192529" cy="2664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aute 7"/>
          <p:cNvSpPr/>
          <p:nvPr/>
        </p:nvSpPr>
        <p:spPr>
          <a:xfrm>
            <a:off x="6357700" y="1331263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aute 12"/>
          <p:cNvSpPr/>
          <p:nvPr/>
        </p:nvSpPr>
        <p:spPr>
          <a:xfrm>
            <a:off x="6357700" y="2627407"/>
            <a:ext cx="504056" cy="504056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Gefaltete Ecke 36"/>
          <p:cNvSpPr/>
          <p:nvPr/>
        </p:nvSpPr>
        <p:spPr>
          <a:xfrm>
            <a:off x="538458" y="3833075"/>
            <a:ext cx="5878743" cy="1906900"/>
          </a:xfrm>
          <a:prstGeom prst="foldedCorner">
            <a:avLst>
              <a:gd name="adj" fmla="val 7214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0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55" y="3907714"/>
            <a:ext cx="5772845" cy="17169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3" name="Textfeld 42"/>
          <p:cNvSpPr txBox="1"/>
          <p:nvPr/>
        </p:nvSpPr>
        <p:spPr>
          <a:xfrm>
            <a:off x="538458" y="5795759"/>
            <a:ext cx="59750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compliant</a:t>
            </a:r>
            <a:r>
              <a:rPr lang="de-DE" sz="1400" dirty="0"/>
              <a:t> </a:t>
            </a:r>
            <a:r>
              <a:rPr lang="de-DE" sz="1400" dirty="0" err="1"/>
              <a:t>trait</a:t>
            </a:r>
            <a:r>
              <a:rPr lang="de-DE" sz="1400" dirty="0"/>
              <a:t>-dataset </a:t>
            </a:r>
            <a:r>
              <a:rPr lang="de-DE" sz="1400" dirty="0" err="1"/>
              <a:t>with</a:t>
            </a:r>
            <a:r>
              <a:rPr lang="de-DE" sz="1400" dirty="0"/>
              <a:t> </a:t>
            </a:r>
            <a:r>
              <a:rPr lang="de-DE" sz="1400" dirty="0" err="1"/>
              <a:t>mapped</a:t>
            </a:r>
            <a:r>
              <a:rPr lang="de-DE" sz="1400" dirty="0"/>
              <a:t> </a:t>
            </a:r>
            <a:r>
              <a:rPr lang="de-DE" sz="1400" dirty="0" err="1"/>
              <a:t>taxon</a:t>
            </a:r>
            <a:r>
              <a:rPr lang="de-DE" sz="1400" dirty="0"/>
              <a:t> </a:t>
            </a:r>
            <a:r>
              <a:rPr lang="de-DE" sz="1400" dirty="0" err="1"/>
              <a:t>names</a:t>
            </a:r>
            <a:r>
              <a:rPr lang="de-DE" sz="1400" dirty="0"/>
              <a:t>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traits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199265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cteur droit avec flèche 10">
            <a:extLst>
              <a:ext uri="{FF2B5EF4-FFF2-40B4-BE49-F238E27FC236}">
                <a16:creationId xmlns:a16="http://schemas.microsoft.com/office/drawing/2014/main" id="{52CBED8E-9AF2-4D58-8FB4-3FA2345C6E5C}"/>
              </a:ext>
            </a:extLst>
          </p:cNvPr>
          <p:cNvCxnSpPr/>
          <p:nvPr/>
        </p:nvCxnSpPr>
        <p:spPr>
          <a:xfrm>
            <a:off x="4464012" y="940591"/>
            <a:ext cx="0" cy="302998"/>
          </a:xfrm>
          <a:prstGeom prst="straightConnector1">
            <a:avLst/>
          </a:prstGeom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ZoneTexte 11">
            <a:extLst>
              <a:ext uri="{FF2B5EF4-FFF2-40B4-BE49-F238E27FC236}">
                <a16:creationId xmlns:a16="http://schemas.microsoft.com/office/drawing/2014/main" id="{D834988B-247C-4DF7-AB2B-E65E198F7F62}"/>
              </a:ext>
            </a:extLst>
          </p:cNvPr>
          <p:cNvSpPr txBox="1"/>
          <p:nvPr/>
        </p:nvSpPr>
        <p:spPr>
          <a:xfrm>
            <a:off x="4355421" y="2135263"/>
            <a:ext cx="216579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</a:rPr>
              <a:t>+</a:t>
            </a:r>
            <a:endParaRPr lang="en-US" sz="1800" i="0" u="none" strike="noStrike" kern="1200" cap="none" spc="0" baseline="0" dirty="0">
              <a:solidFill>
                <a:srgbClr val="000000"/>
              </a:solidFill>
              <a:uFillTx/>
              <a:latin typeface="Arial Narrow" panose="020B0606020202030204" pitchFamily="34" charset="0"/>
            </a:endParaRPr>
          </a:p>
        </p:txBody>
      </p:sp>
      <p:sp>
        <p:nvSpPr>
          <p:cNvPr id="4" name="ZoneTexte 12">
            <a:extLst>
              <a:ext uri="{FF2B5EF4-FFF2-40B4-BE49-F238E27FC236}">
                <a16:creationId xmlns:a16="http://schemas.microsoft.com/office/drawing/2014/main" id="{DEBDDC23-4C72-4D1C-9602-12E104D59665}"/>
              </a:ext>
            </a:extLst>
          </p:cNvPr>
          <p:cNvSpPr txBox="1"/>
          <p:nvPr/>
        </p:nvSpPr>
        <p:spPr>
          <a:xfrm>
            <a:off x="367068" y="2080589"/>
            <a:ext cx="2658662" cy="461665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Standardized names and URIs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000" dirty="0">
                <a:solidFill>
                  <a:srgbClr val="000000"/>
                </a:solidFill>
                <a:latin typeface="Calibri"/>
              </a:rPr>
              <a:t>(added as columns to core table)</a:t>
            </a:r>
            <a:endParaRPr lang="en-US" sz="100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5" name="ZoneTexte 13">
            <a:extLst>
              <a:ext uri="{FF2B5EF4-FFF2-40B4-BE49-F238E27FC236}">
                <a16:creationId xmlns:a16="http://schemas.microsoft.com/office/drawing/2014/main" id="{08690115-9F2E-4210-9A4D-E6BE3196BB2F}"/>
              </a:ext>
            </a:extLst>
          </p:cNvPr>
          <p:cNvSpPr txBox="1"/>
          <p:nvPr/>
        </p:nvSpPr>
        <p:spPr>
          <a:xfrm>
            <a:off x="350635" y="976352"/>
            <a:ext cx="2209537" cy="4693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dirty="0">
                <a:solidFill>
                  <a:srgbClr val="000000"/>
                </a:solidFill>
                <a:latin typeface="Calibri"/>
              </a:rPr>
              <a:t>Core observation</a:t>
            </a: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 table </a:t>
            </a:r>
            <a:b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10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(one row per measurement)</a:t>
            </a:r>
            <a:endParaRPr lang="en-US" sz="105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64FA4DCB-D1B0-4053-A457-D7B365CB5570}"/>
              </a:ext>
            </a:extLst>
          </p:cNvPr>
          <p:cNvSpPr txBox="1"/>
          <p:nvPr/>
        </p:nvSpPr>
        <p:spPr>
          <a:xfrm>
            <a:off x="4355421" y="3535737"/>
            <a:ext cx="216579" cy="52322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1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800" i="0" u="none" strike="noStrike" kern="1200" cap="none" spc="0" baseline="0" dirty="0">
                <a:solidFill>
                  <a:srgbClr val="000000"/>
                </a:solidFill>
                <a:uFillTx/>
                <a:latin typeface="Arial Narrow" panose="020B0606020202030204" pitchFamily="34" charset="0"/>
              </a:rPr>
              <a:t>+</a:t>
            </a:r>
            <a:endParaRPr lang="en-US" sz="1800" i="0" u="none" strike="noStrike" kern="1200" cap="none" spc="0" baseline="0" dirty="0">
              <a:solidFill>
                <a:srgbClr val="000000"/>
              </a:solidFill>
              <a:uFillTx/>
              <a:latin typeface="Arial Narrow" panose="020B0606020202030204" pitchFamily="34" charset="0"/>
            </a:endParaRPr>
          </a:p>
        </p:txBody>
      </p:sp>
      <p:sp>
        <p:nvSpPr>
          <p:cNvPr id="7" name="ZoneTexte 16">
            <a:extLst>
              <a:ext uri="{FF2B5EF4-FFF2-40B4-BE49-F238E27FC236}">
                <a16:creationId xmlns:a16="http://schemas.microsoft.com/office/drawing/2014/main" id="{65831AFE-5D26-4022-ADB6-46F36AAE22AB}"/>
              </a:ext>
            </a:extLst>
          </p:cNvPr>
          <p:cNvSpPr txBox="1"/>
          <p:nvPr/>
        </p:nvSpPr>
        <p:spPr>
          <a:xfrm>
            <a:off x="367068" y="3889027"/>
            <a:ext cx="2044692" cy="61555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defTabSz="457200"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Extensions</a:t>
            </a:r>
            <a:b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</a:br>
            <a:r>
              <a:rPr lang="en-US" sz="1000" kern="0" dirty="0">
                <a:solidFill>
                  <a:srgbClr val="000000"/>
                </a:solidFill>
              </a:rPr>
              <a:t>(added as columns, </a:t>
            </a:r>
            <a:br>
              <a:rPr lang="en-US" sz="1000" kern="0" dirty="0">
                <a:solidFill>
                  <a:srgbClr val="000000"/>
                </a:solidFill>
              </a:rPr>
            </a:br>
            <a:r>
              <a:rPr lang="en-US" sz="1000" kern="0" dirty="0">
                <a:solidFill>
                  <a:srgbClr val="000000"/>
                </a:solidFill>
              </a:rPr>
              <a:t>mapped to identifiers)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DF4C1386-7099-4C6B-84DD-566113A95F2C}"/>
              </a:ext>
            </a:extLst>
          </p:cNvPr>
          <p:cNvSpPr/>
          <p:nvPr/>
        </p:nvSpPr>
        <p:spPr>
          <a:xfrm>
            <a:off x="1763688" y="3948814"/>
            <a:ext cx="7195165" cy="2782402"/>
          </a:xfrm>
          <a:prstGeom prst="rect">
            <a:avLst/>
          </a:prstGeom>
          <a:noFill/>
          <a:ln w="12701" cap="flat">
            <a:solidFill>
              <a:srgbClr val="000000"/>
            </a:solidFill>
            <a:prstDash val="solid"/>
            <a:miter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FFFFFF"/>
              </a:solidFill>
              <a:uFillTx/>
              <a:latin typeface="Calibri"/>
            </a:endParaRPr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16B5765D-1FB7-46C2-867E-DAE8C585AF39}"/>
              </a:ext>
            </a:extLst>
          </p:cNvPr>
          <p:cNvSpPr/>
          <p:nvPr/>
        </p:nvSpPr>
        <p:spPr>
          <a:xfrm>
            <a:off x="1835696" y="4018254"/>
            <a:ext cx="1512168" cy="461665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Measurement 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or Fact</a:t>
            </a:r>
          </a:p>
        </p:txBody>
      </p:sp>
      <p:sp>
        <p:nvSpPr>
          <p:cNvPr id="10" name="Rectangle 23">
            <a:extLst>
              <a:ext uri="{FF2B5EF4-FFF2-40B4-BE49-F238E27FC236}">
                <a16:creationId xmlns:a16="http://schemas.microsoft.com/office/drawing/2014/main" id="{85FD1073-BCE8-40CD-85C1-7DCBED420517}"/>
              </a:ext>
            </a:extLst>
          </p:cNvPr>
          <p:cNvSpPr/>
          <p:nvPr/>
        </p:nvSpPr>
        <p:spPr>
          <a:xfrm>
            <a:off x="1834155" y="4933312"/>
            <a:ext cx="1271372" cy="203172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Occurrence</a:t>
            </a:r>
          </a:p>
        </p:txBody>
      </p:sp>
      <p:sp>
        <p:nvSpPr>
          <p:cNvPr id="11" name="Rectangle 24">
            <a:extLst>
              <a:ext uri="{FF2B5EF4-FFF2-40B4-BE49-F238E27FC236}">
                <a16:creationId xmlns:a16="http://schemas.microsoft.com/office/drawing/2014/main" id="{C0FBF421-1BCB-4EFE-BBED-034CFEC588BF}"/>
              </a:ext>
            </a:extLst>
          </p:cNvPr>
          <p:cNvSpPr/>
          <p:nvPr/>
        </p:nvSpPr>
        <p:spPr>
          <a:xfrm>
            <a:off x="1872377" y="5881648"/>
            <a:ext cx="1295363" cy="338617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Biodiversity</a:t>
            </a:r>
          </a:p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200" b="1" i="0" u="none" strike="noStrike" kern="1200" cap="none" spc="0" baseline="0" dirty="0" err="1">
                <a:solidFill>
                  <a:srgbClr val="000000"/>
                </a:solidFill>
                <a:uFillTx/>
                <a:latin typeface="Calibri"/>
              </a:rPr>
              <a:t>Exploratories</a:t>
            </a:r>
            <a:endParaRPr lang="en-US" sz="1200" b="1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sp>
        <p:nvSpPr>
          <p:cNvPr id="12" name="ZoneTexte 26">
            <a:extLst>
              <a:ext uri="{FF2B5EF4-FFF2-40B4-BE49-F238E27FC236}">
                <a16:creationId xmlns:a16="http://schemas.microsoft.com/office/drawing/2014/main" id="{740D12DE-8262-4E24-9E22-D18D4DEB2E7A}"/>
              </a:ext>
            </a:extLst>
          </p:cNvPr>
          <p:cNvSpPr txBox="1"/>
          <p:nvPr/>
        </p:nvSpPr>
        <p:spPr>
          <a:xfrm>
            <a:off x="345451" y="107516"/>
            <a:ext cx="2209537" cy="469359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t" anchorCtr="0" compatLnSpc="1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4572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1400" b="1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Species x traits matrix </a:t>
            </a:r>
            <a:r>
              <a:rPr lang="en-US" sz="1000" i="0" u="none" strike="noStrike" kern="1200" cap="none" spc="0" baseline="0" dirty="0">
                <a:solidFill>
                  <a:srgbClr val="000000"/>
                </a:solidFill>
                <a:uFillTx/>
                <a:latin typeface="Calibri"/>
              </a:rPr>
              <a:t>(several trait measures per species)</a:t>
            </a:r>
            <a:endParaRPr lang="en-US" sz="1400" i="0" u="none" strike="noStrike" kern="1200" cap="none" spc="0" baseline="0" dirty="0">
              <a:solidFill>
                <a:srgbClr val="000000"/>
              </a:solidFill>
              <a:uFillTx/>
              <a:latin typeface="Calibri"/>
            </a:endParaRPr>
          </a:p>
        </p:txBody>
      </p:sp>
      <p:graphicFrame>
        <p:nvGraphicFramePr>
          <p:cNvPr id="20" name="Tabelle 19">
            <a:extLst>
              <a:ext uri="{FF2B5EF4-FFF2-40B4-BE49-F238E27FC236}">
                <a16:creationId xmlns:a16="http://schemas.microsoft.com/office/drawing/2014/main" id="{E3BE8AD4-B666-4E20-97A2-CBC3E36AD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994694"/>
              </p:ext>
            </p:extLst>
          </p:nvPr>
        </p:nvGraphicFramePr>
        <p:xfrm>
          <a:off x="2809149" y="126784"/>
          <a:ext cx="3092541" cy="746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60295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98160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1107175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226911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my_sp_name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body_length_cm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antenna_length_cm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Agonum_ericeti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0.587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0.374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Agonum_gracilis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0.480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0.322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</a:tbl>
          </a:graphicData>
        </a:graphic>
      </p:graphicFrame>
      <p:graphicFrame>
        <p:nvGraphicFramePr>
          <p:cNvPr id="21" name="Tabelle 20">
            <a:extLst>
              <a:ext uri="{FF2B5EF4-FFF2-40B4-BE49-F238E27FC236}">
                <a16:creationId xmlns:a16="http://schemas.microsoft.com/office/drawing/2014/main" id="{DA4D8BDA-DB16-436D-94DD-EBC7277B4F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429420"/>
              </p:ext>
            </p:extLst>
          </p:nvPr>
        </p:nvGraphicFramePr>
        <p:xfrm>
          <a:off x="2809150" y="1313332"/>
          <a:ext cx="3092541" cy="933365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0903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515454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</a:tblGrid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scientificName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traitName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traitValue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traitUnit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Agonum_ericeti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body_length_cm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0.587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cm</a:t>
                      </a:r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Agonum_ericeti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antenna_length_cm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0.374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cm</a:t>
                      </a:r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Agonum_gracilis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body_length_cm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0.480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cm</a:t>
                      </a:r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2" name="Tabelle 21">
            <a:extLst>
              <a:ext uri="{FF2B5EF4-FFF2-40B4-BE49-F238E27FC236}">
                <a16:creationId xmlns:a16="http://schemas.microsoft.com/office/drawing/2014/main" id="{7F255F5F-8CE0-4D72-AEDD-474C6BDFBB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817242"/>
              </p:ext>
            </p:extLst>
          </p:nvPr>
        </p:nvGraphicFramePr>
        <p:xfrm>
          <a:off x="467544" y="2560846"/>
          <a:ext cx="8547286" cy="113967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94827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871438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72619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726198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653578">
                  <a:extLst>
                    <a:ext uri="{9D8B030D-6E8A-4147-A177-3AD203B41FA5}">
                      <a16:colId xmlns:a16="http://schemas.microsoft.com/office/drawing/2014/main" val="578644310"/>
                    </a:ext>
                  </a:extLst>
                </a:gridCol>
                <a:gridCol w="653578">
                  <a:extLst>
                    <a:ext uri="{9D8B030D-6E8A-4147-A177-3AD203B41FA5}">
                      <a16:colId xmlns:a16="http://schemas.microsoft.com/office/drawing/2014/main" val="2278059557"/>
                    </a:ext>
                  </a:extLst>
                </a:gridCol>
                <a:gridCol w="825125">
                  <a:extLst>
                    <a:ext uri="{9D8B030D-6E8A-4147-A177-3AD203B41FA5}">
                      <a16:colId xmlns:a16="http://schemas.microsoft.com/office/drawing/2014/main" val="1707921576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120844862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350047386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3209219977"/>
                    </a:ext>
                  </a:extLst>
                </a:gridCol>
              </a:tblGrid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scientificNameStd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traitNameStd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traitValueStd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traitUnitStd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taxonRank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order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taxonID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traitID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measurementID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occurrenceID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Agonum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ericeti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body_length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5.87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mm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species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Coleoptera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http://www.gbif.org/species/5755044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http://t-sita.cesab.org/</a:t>
                      </a:r>
                      <a:br>
                        <a:rPr lang="de-DE" sz="700" dirty="0"/>
                      </a:br>
                      <a:r>
                        <a:rPr lang="de-DE" sz="700" dirty="0" err="1"/>
                        <a:t>BETSI_vizInfo.jsp?trait</a:t>
                      </a:r>
                      <a:r>
                        <a:rPr lang="de-DE" sz="700" dirty="0"/>
                        <a:t>=Body_length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1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001</a:t>
                      </a:r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Agonum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ericeti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antenna_length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3.74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mm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species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Coleoptera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/>
                        <a:t>http://www.gbif.org/species/5755044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Antenna_length</a:t>
                      </a:r>
                      <a:endParaRPr kumimoji="0" lang="de-DE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001</a:t>
                      </a:r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Agonum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gracile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body_length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4.80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mm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species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Coleoptera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700" dirty="0"/>
                        <a:t>http://www.gbif.org/species/5755080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http://t-sita.cesab.org/</a:t>
                      </a:r>
                      <a:b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kumimoji="0" lang="de-DE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BETSI_vizInfo.jsp?trait</a:t>
                      </a:r>
                      <a:r>
                        <a:rPr kumimoji="0" lang="de-DE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kumimoji="0" lang="de-DE" sz="7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Body_length</a:t>
                      </a:r>
                      <a:endParaRPr kumimoji="0" lang="de-DE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3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002</a:t>
                      </a:r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043834846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..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3" name="Tabelle 22">
            <a:extLst>
              <a:ext uri="{FF2B5EF4-FFF2-40B4-BE49-F238E27FC236}">
                <a16:creationId xmlns:a16="http://schemas.microsoft.com/office/drawing/2014/main" id="{AD635351-488F-48D6-8497-04AD03E74B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902044"/>
              </p:ext>
            </p:extLst>
          </p:nvPr>
        </p:nvGraphicFramePr>
        <p:xfrm>
          <a:off x="3054198" y="4078041"/>
          <a:ext cx="5795420" cy="815463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8876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360040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measurementID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basisOfRecord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measurementMethod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measurementResolution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references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>
                    <a:solidFill>
                      <a:schemeClr val="accent6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1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PreservedSpecimen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Digital </a:t>
                      </a:r>
                      <a:r>
                        <a:rPr lang="de-DE" sz="900" dirty="0" err="1"/>
                        <a:t>caliper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0.1 mm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NA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2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 err="1"/>
                        <a:t>LiteratureData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NA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genus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700" dirty="0">
                          <a:effectLst/>
                        </a:rPr>
                        <a:t>https://doi.org/</a:t>
                      </a:r>
                      <a:br>
                        <a:rPr lang="de-DE" sz="700" dirty="0">
                          <a:effectLst/>
                        </a:rPr>
                      </a:br>
                      <a:r>
                        <a:rPr lang="de-DE" sz="700" dirty="0">
                          <a:effectLst/>
                        </a:rPr>
                        <a:t>10.1038/sdata.2015.13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4" name="Tabelle 23">
            <a:extLst>
              <a:ext uri="{FF2B5EF4-FFF2-40B4-BE49-F238E27FC236}">
                <a16:creationId xmlns:a16="http://schemas.microsoft.com/office/drawing/2014/main" id="{02CF1BDE-CB64-4A6A-8374-8206AC44D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5035053"/>
              </p:ext>
            </p:extLst>
          </p:nvPr>
        </p:nvGraphicFramePr>
        <p:xfrm>
          <a:off x="3055838" y="5009271"/>
          <a:ext cx="4684514" cy="746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80490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288032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215726334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2577146054"/>
                    </a:ext>
                  </a:extLst>
                </a:gridCol>
                <a:gridCol w="375632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occurrenceID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sex</a:t>
                      </a:r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lifeStage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samplingProtocol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eventDate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country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habitat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001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f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adult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Pitfall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trap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2008-06-12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DE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forest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002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m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adult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Pitfall</a:t>
                      </a:r>
                      <a:r>
                        <a:rPr lang="de-DE" sz="900" dirty="0"/>
                        <a:t> </a:t>
                      </a:r>
                      <a:r>
                        <a:rPr lang="de-DE" sz="900" dirty="0" err="1"/>
                        <a:t>trap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2008-06-12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DE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forest</a:t>
                      </a:r>
                      <a:endParaRPr lang="de-DE" sz="900" dirty="0"/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  <p:graphicFrame>
        <p:nvGraphicFramePr>
          <p:cNvPr id="26" name="Tabelle 25">
            <a:extLst>
              <a:ext uri="{FF2B5EF4-FFF2-40B4-BE49-F238E27FC236}">
                <a16:creationId xmlns:a16="http://schemas.microsoft.com/office/drawing/2014/main" id="{63EB03B9-E2A8-4BE0-9605-2389742605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843394"/>
              </p:ext>
            </p:extLst>
          </p:nvPr>
        </p:nvGraphicFramePr>
        <p:xfrm>
          <a:off x="3054198" y="5897261"/>
          <a:ext cx="4686154" cy="746692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713556">
                  <a:extLst>
                    <a:ext uri="{9D8B030D-6E8A-4147-A177-3AD203B41FA5}">
                      <a16:colId xmlns:a16="http://schemas.microsoft.com/office/drawing/2014/main" val="1697269629"/>
                    </a:ext>
                  </a:extLst>
                </a:gridCol>
                <a:gridCol w="1088197">
                  <a:extLst>
                    <a:ext uri="{9D8B030D-6E8A-4147-A177-3AD203B41FA5}">
                      <a16:colId xmlns:a16="http://schemas.microsoft.com/office/drawing/2014/main" val="219674215"/>
                    </a:ext>
                  </a:extLst>
                </a:gridCol>
                <a:gridCol w="1144051">
                  <a:extLst>
                    <a:ext uri="{9D8B030D-6E8A-4147-A177-3AD203B41FA5}">
                      <a16:colId xmlns:a16="http://schemas.microsoft.com/office/drawing/2014/main" val="289566517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870347392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1349911281"/>
                    </a:ext>
                  </a:extLst>
                </a:gridCol>
                <a:gridCol w="372198">
                  <a:extLst>
                    <a:ext uri="{9D8B030D-6E8A-4147-A177-3AD203B41FA5}">
                      <a16:colId xmlns:a16="http://schemas.microsoft.com/office/drawing/2014/main" val="2102818021"/>
                    </a:ext>
                  </a:extLst>
                </a:gridCol>
              </a:tblGrid>
              <a:tr h="186673">
                <a:tc>
                  <a:txBody>
                    <a:bodyPr/>
                    <a:lstStyle/>
                    <a:p>
                      <a:r>
                        <a:rPr lang="de-DE" sz="900" dirty="0" err="1"/>
                        <a:t>occurrenceID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OriginExploratories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ExploratoriesPlotID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Exploratory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 err="1"/>
                        <a:t>ExploType</a:t>
                      </a:r>
                      <a:endParaRPr lang="de-DE" sz="900" dirty="0"/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178836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001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TRUE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AEW2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ALB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F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184986327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002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dirty="0"/>
                        <a:t>TRUE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HEW12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HAI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F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3108221415"/>
                  </a:ext>
                </a:extLst>
              </a:tr>
              <a:tr h="186673"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r>
                        <a:rPr lang="de-DE" sz="900" dirty="0"/>
                        <a:t>…</a:t>
                      </a:r>
                    </a:p>
                  </a:txBody>
                  <a:tcPr marL="42084" marR="42084" marT="21042" marB="21042"/>
                </a:tc>
                <a:tc>
                  <a:txBody>
                    <a:bodyPr/>
                    <a:lstStyle/>
                    <a:p>
                      <a:endParaRPr lang="de-DE" sz="900" dirty="0"/>
                    </a:p>
                  </a:txBody>
                  <a:tcPr marL="42084" marR="42084" marT="21042" marB="21042"/>
                </a:tc>
                <a:extLst>
                  <a:ext uri="{0D108BD9-81ED-4DB2-BD59-A6C34878D82A}">
                    <a16:rowId xmlns:a16="http://schemas.microsoft.com/office/drawing/2014/main" val="2089846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5110455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484</Words>
  <Application>Microsoft Office PowerPoint</Application>
  <PresentationFormat>Bildschirmpräsentation (4:3)</PresentationFormat>
  <Paragraphs>216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10" baseType="lpstr">
      <vt:lpstr>Arial</vt:lpstr>
      <vt:lpstr>Arial monospaced for SAP</vt:lpstr>
      <vt:lpstr>Arial Narrow</vt:lpstr>
      <vt:lpstr>Calibri</vt:lpstr>
      <vt:lpstr>Courier New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>Senckenberg Gesellschaft für Naturforschung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Florian Dirk Schneider</dc:creator>
  <cp:lastModifiedBy>Florian Schneider</cp:lastModifiedBy>
  <cp:revision>34</cp:revision>
  <cp:lastPrinted>2017-11-13T14:25:45Z</cp:lastPrinted>
  <dcterms:created xsi:type="dcterms:W3CDTF">2017-09-13T06:26:40Z</dcterms:created>
  <dcterms:modified xsi:type="dcterms:W3CDTF">2018-02-28T11:53:01Z</dcterms:modified>
</cp:coreProperties>
</file>