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3A59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2262" y="10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2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1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2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0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6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9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6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2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2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2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B0EB2-4780-487C-B2C2-8D0796C0468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1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flschneider\Documents\projects\DIV05_traits\bexis_traits\manuscript\figures\insect-32926_960_720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0762" y="3549797"/>
            <a:ext cx="1002578" cy="50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/>
          <p:cNvSpPr txBox="1"/>
          <p:nvPr/>
        </p:nvSpPr>
        <p:spPr>
          <a:xfrm>
            <a:off x="319203" y="3170801"/>
            <a:ext cx="2029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a)  </a:t>
            </a:r>
            <a:r>
              <a:rPr lang="de-DE" sz="900" dirty="0" err="1"/>
              <a:t>Measured</a:t>
            </a:r>
            <a:r>
              <a:rPr lang="de-DE" sz="900" dirty="0"/>
              <a:t> quantitative </a:t>
            </a:r>
            <a:r>
              <a:rPr lang="de-DE" sz="900" dirty="0" err="1"/>
              <a:t>data</a:t>
            </a:r>
            <a:r>
              <a:rPr lang="de-DE" sz="900" dirty="0"/>
              <a:t>: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093213" y="3404574"/>
            <a:ext cx="144570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/>
              <a:t>Entity: an individual x </a:t>
            </a:r>
            <a:r>
              <a:rPr lang="de-DE" sz="750" i="1" dirty="0" err="1"/>
              <a:t>of</a:t>
            </a:r>
            <a:r>
              <a:rPr lang="de-DE" sz="750" i="1" dirty="0"/>
              <a:t> </a:t>
            </a:r>
            <a:r>
              <a:rPr lang="de-DE" sz="750" i="1" dirty="0" err="1"/>
              <a:t>taxon</a:t>
            </a:r>
            <a:r>
              <a:rPr lang="de-DE" sz="750" i="1" dirty="0"/>
              <a:t> z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1328112" y="3677898"/>
            <a:ext cx="16438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/>
              <a:t>Quality: </a:t>
            </a:r>
            <a:r>
              <a:rPr lang="de-DE" sz="750" i="1" dirty="0" err="1"/>
              <a:t>femur</a:t>
            </a:r>
            <a:r>
              <a:rPr lang="de-DE" sz="750" i="1" dirty="0"/>
              <a:t> </a:t>
            </a:r>
            <a:r>
              <a:rPr lang="de-DE" sz="750" i="1" dirty="0" err="1"/>
              <a:t>length</a:t>
            </a:r>
            <a:r>
              <a:rPr lang="de-DE" sz="750" i="1" dirty="0"/>
              <a:t> </a:t>
            </a:r>
            <a:r>
              <a:rPr lang="de-DE" sz="750" i="1" dirty="0" err="1"/>
              <a:t>equals</a:t>
            </a:r>
            <a:r>
              <a:rPr lang="de-DE" sz="750" i="1" dirty="0"/>
              <a:t> 14.1 mm</a:t>
            </a:r>
          </a:p>
        </p:txBody>
      </p:sp>
      <p:grpSp>
        <p:nvGrpSpPr>
          <p:cNvPr id="42" name="Gruppieren 41"/>
          <p:cNvGrpSpPr/>
          <p:nvPr/>
        </p:nvGrpSpPr>
        <p:grpSpPr>
          <a:xfrm rot="1895533">
            <a:off x="686222" y="3510259"/>
            <a:ext cx="365431" cy="185801"/>
            <a:chOff x="1115617" y="836712"/>
            <a:chExt cx="797640" cy="504056"/>
          </a:xfrm>
        </p:grpSpPr>
        <p:cxnSp>
          <p:nvCxnSpPr>
            <p:cNvPr id="43" name="Gerade Verbindung 42"/>
            <p:cNvCxnSpPr/>
            <p:nvPr/>
          </p:nvCxnSpPr>
          <p:spPr>
            <a:xfrm>
              <a:off x="1115617" y="836712"/>
              <a:ext cx="1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1913257" y="836712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>
              <a:off x="1115618" y="908720"/>
              <a:ext cx="79763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feld 45"/>
          <p:cNvSpPr txBox="1"/>
          <p:nvPr/>
        </p:nvSpPr>
        <p:spPr>
          <a:xfrm>
            <a:off x="2945158" y="3170802"/>
            <a:ext cx="1860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b) Aggregate quantitative </a:t>
            </a:r>
            <a:r>
              <a:rPr lang="de-DE" sz="900" dirty="0" err="1"/>
              <a:t>data</a:t>
            </a:r>
            <a:r>
              <a:rPr lang="de-DE" sz="900" dirty="0"/>
              <a:t>: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410762" y="4232030"/>
            <a:ext cx="1970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d) Quantitative </a:t>
            </a:r>
            <a:r>
              <a:rPr lang="de-DE" sz="900" dirty="0" err="1"/>
              <a:t>literature</a:t>
            </a:r>
            <a:r>
              <a:rPr lang="de-DE" sz="900" dirty="0"/>
              <a:t> </a:t>
            </a:r>
            <a:r>
              <a:rPr lang="de-DE" sz="900" dirty="0" err="1"/>
              <a:t>data</a:t>
            </a:r>
            <a:r>
              <a:rPr lang="de-DE" sz="900" dirty="0"/>
              <a:t>:</a:t>
            </a:r>
          </a:p>
        </p:txBody>
      </p:sp>
      <p:pic>
        <p:nvPicPr>
          <p:cNvPr id="48" name="Picture 2" descr="C:\Users\flschneider\Documents\projects\DIV05_traits\bexis_traits\manuscript\figures\insect-32926_960_720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9382" y="3538458"/>
            <a:ext cx="761441" cy="3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flschneider\Documents\projects\DIV05_traits\bexis_traits\manuscript\figures\insect-32926_960_720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3682" y="3585163"/>
            <a:ext cx="847485" cy="42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flschneider\Documents\projects\DIV05_traits\bexis_traits\manuscript\figures\insect-32926_960_720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0988" y="3742272"/>
            <a:ext cx="733185" cy="36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uppieren 54"/>
          <p:cNvGrpSpPr/>
          <p:nvPr/>
        </p:nvGrpSpPr>
        <p:grpSpPr>
          <a:xfrm rot="1895533">
            <a:off x="3272964" y="3471103"/>
            <a:ext cx="326813" cy="166166"/>
            <a:chOff x="1115617" y="836712"/>
            <a:chExt cx="797640" cy="504056"/>
          </a:xfrm>
        </p:grpSpPr>
        <p:cxnSp>
          <p:nvCxnSpPr>
            <p:cNvPr id="56" name="Gerade Verbindung 55"/>
            <p:cNvCxnSpPr/>
            <p:nvPr/>
          </p:nvCxnSpPr>
          <p:spPr>
            <a:xfrm>
              <a:off x="1115617" y="836712"/>
              <a:ext cx="1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>
              <a:off x="1913257" y="836712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>
              <a:off x="1115618" y="908720"/>
              <a:ext cx="79763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uppieren 58"/>
          <p:cNvGrpSpPr/>
          <p:nvPr/>
        </p:nvGrpSpPr>
        <p:grpSpPr>
          <a:xfrm rot="1895533">
            <a:off x="3387264" y="3585403"/>
            <a:ext cx="326813" cy="166166"/>
            <a:chOff x="1115617" y="836712"/>
            <a:chExt cx="797640" cy="504056"/>
          </a:xfrm>
        </p:grpSpPr>
        <p:cxnSp>
          <p:nvCxnSpPr>
            <p:cNvPr id="60" name="Gerade Verbindung 59"/>
            <p:cNvCxnSpPr/>
            <p:nvPr/>
          </p:nvCxnSpPr>
          <p:spPr>
            <a:xfrm>
              <a:off x="1115617" y="836712"/>
              <a:ext cx="1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>
              <a:off x="1913257" y="836712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1115618" y="908720"/>
              <a:ext cx="79763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uppieren 62"/>
          <p:cNvGrpSpPr/>
          <p:nvPr/>
        </p:nvGrpSpPr>
        <p:grpSpPr>
          <a:xfrm rot="1895533">
            <a:off x="3494278" y="3708891"/>
            <a:ext cx="326813" cy="166166"/>
            <a:chOff x="1115617" y="836712"/>
            <a:chExt cx="797640" cy="504056"/>
          </a:xfrm>
        </p:grpSpPr>
        <p:cxnSp>
          <p:nvCxnSpPr>
            <p:cNvPr id="64" name="Gerade Verbindung 63"/>
            <p:cNvCxnSpPr/>
            <p:nvPr/>
          </p:nvCxnSpPr>
          <p:spPr>
            <a:xfrm>
              <a:off x="1115617" y="836712"/>
              <a:ext cx="1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>
              <a:off x="1913257" y="836712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>
              <a:off x="1115618" y="908720"/>
              <a:ext cx="79763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feld 66"/>
          <p:cNvSpPr txBox="1"/>
          <p:nvPr/>
        </p:nvSpPr>
        <p:spPr>
          <a:xfrm>
            <a:off x="3869181" y="3477058"/>
            <a:ext cx="16228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/>
              <a:t>Quality: </a:t>
            </a:r>
            <a:r>
              <a:rPr lang="de-DE" sz="750" i="1" dirty="0" err="1"/>
              <a:t>average</a:t>
            </a:r>
            <a:r>
              <a:rPr lang="de-DE" sz="750" i="1" dirty="0"/>
              <a:t> adult </a:t>
            </a:r>
            <a:r>
              <a:rPr lang="de-DE" sz="750" i="1" dirty="0" err="1"/>
              <a:t>femur</a:t>
            </a:r>
            <a:r>
              <a:rPr lang="de-DE" sz="750" i="1" dirty="0"/>
              <a:t> </a:t>
            </a:r>
            <a:r>
              <a:rPr lang="de-DE" sz="750" i="1" dirty="0" err="1"/>
              <a:t>length</a:t>
            </a:r>
            <a:r>
              <a:rPr lang="de-DE" sz="750" i="1" dirty="0"/>
              <a:t> </a:t>
            </a:r>
          </a:p>
          <a:p>
            <a:r>
              <a:rPr lang="de-DE" sz="750" i="1" dirty="0"/>
              <a:t>                     </a:t>
            </a:r>
            <a:r>
              <a:rPr lang="de-DE" sz="750" i="1" dirty="0" err="1"/>
              <a:t>is</a:t>
            </a:r>
            <a:r>
              <a:rPr lang="de-DE" sz="750" i="1" dirty="0"/>
              <a:t> 12.2 ± 2.3 mm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3804293" y="3340376"/>
            <a:ext cx="79542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/>
              <a:t>Entity:  </a:t>
            </a:r>
            <a:r>
              <a:rPr lang="de-DE" sz="750" i="1" dirty="0" err="1"/>
              <a:t>taxon</a:t>
            </a:r>
            <a:r>
              <a:rPr lang="de-DE" sz="750" i="1" dirty="0"/>
              <a:t> x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1423601" y="4926998"/>
            <a:ext cx="14533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/>
              <a:t>Quality: min. </a:t>
            </a:r>
            <a:r>
              <a:rPr lang="de-DE" sz="750" i="1" dirty="0" err="1"/>
              <a:t>body</a:t>
            </a:r>
            <a:r>
              <a:rPr lang="de-DE" sz="750" i="1" dirty="0"/>
              <a:t> </a:t>
            </a:r>
            <a:r>
              <a:rPr lang="de-DE" sz="750" i="1" dirty="0" err="1"/>
              <a:t>length</a:t>
            </a:r>
            <a:r>
              <a:rPr lang="de-DE" sz="750" i="1" dirty="0"/>
              <a:t> </a:t>
            </a:r>
            <a:r>
              <a:rPr lang="de-DE" sz="750" i="1" dirty="0" err="1"/>
              <a:t>of</a:t>
            </a:r>
            <a:r>
              <a:rPr lang="de-DE" sz="750" i="1" dirty="0"/>
              <a:t> 8 mm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1431287" y="4772091"/>
            <a:ext cx="144570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/>
              <a:t>Entity: </a:t>
            </a:r>
            <a:r>
              <a:rPr lang="de-DE" sz="750" i="1" dirty="0" err="1"/>
              <a:t>males</a:t>
            </a:r>
            <a:r>
              <a:rPr lang="de-DE" sz="750" i="1" dirty="0"/>
              <a:t> </a:t>
            </a:r>
            <a:r>
              <a:rPr lang="de-DE" sz="750" i="1" dirty="0" err="1"/>
              <a:t>of</a:t>
            </a:r>
            <a:r>
              <a:rPr lang="de-DE" sz="750" i="1" dirty="0"/>
              <a:t> </a:t>
            </a:r>
            <a:r>
              <a:rPr lang="de-DE" sz="750" i="1" dirty="0" err="1"/>
              <a:t>taxon</a:t>
            </a:r>
            <a:r>
              <a:rPr lang="de-DE" sz="750" i="1" dirty="0"/>
              <a:t> x</a:t>
            </a:r>
          </a:p>
        </p:txBody>
      </p:sp>
      <p:pic>
        <p:nvPicPr>
          <p:cNvPr id="1027" name="Picture 3" descr="C:\Users\flschneider\Documents\projects\DIV05_traits\methodspaper\manuscript\figures\nature-book-pattern-tropical-insect-fauna-invertebrate-painting-life-sketch-illustrati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631" y="4591434"/>
            <a:ext cx="675000" cy="934366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flschneider\Documents\projects\DIV05_traits\methodspaper\manuscript\figures\insects_indian_life_harold_maxwell_lefroy_book_manual-711846.jpg!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3418" y="4446769"/>
            <a:ext cx="675000" cy="993376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feld 73"/>
          <p:cNvSpPr txBox="1"/>
          <p:nvPr/>
        </p:nvSpPr>
        <p:spPr>
          <a:xfrm>
            <a:off x="2971982" y="4234961"/>
            <a:ext cx="2208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c) Qualitative </a:t>
            </a:r>
            <a:r>
              <a:rPr lang="de-DE" sz="900" dirty="0" err="1"/>
              <a:t>literature</a:t>
            </a:r>
            <a:r>
              <a:rPr lang="de-DE" sz="900" dirty="0"/>
              <a:t> </a:t>
            </a:r>
            <a:r>
              <a:rPr lang="de-DE" sz="900" dirty="0" err="1"/>
              <a:t>or</a:t>
            </a:r>
            <a:r>
              <a:rPr lang="de-DE" sz="900" dirty="0"/>
              <a:t> </a:t>
            </a:r>
            <a:r>
              <a:rPr lang="de-DE" sz="900" dirty="0" err="1"/>
              <a:t>database</a:t>
            </a:r>
            <a:r>
              <a:rPr lang="de-DE" sz="900" dirty="0"/>
              <a:t> </a:t>
            </a:r>
            <a:r>
              <a:rPr lang="de-DE" sz="900" dirty="0" err="1"/>
              <a:t>data</a:t>
            </a:r>
            <a:r>
              <a:rPr lang="de-DE" sz="900" dirty="0"/>
              <a:t>: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4202059" y="4762465"/>
            <a:ext cx="90112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/>
              <a:t>Quality: </a:t>
            </a:r>
            <a:r>
              <a:rPr lang="de-DE" sz="750" i="1" dirty="0" err="1"/>
              <a:t>herbivore</a:t>
            </a:r>
            <a:endParaRPr lang="de-DE" sz="750" i="1" dirty="0"/>
          </a:p>
        </p:txBody>
      </p:sp>
      <p:sp>
        <p:nvSpPr>
          <p:cNvPr id="76" name="Textfeld 75"/>
          <p:cNvSpPr txBox="1"/>
          <p:nvPr/>
        </p:nvSpPr>
        <p:spPr>
          <a:xfrm>
            <a:off x="4209745" y="4576161"/>
            <a:ext cx="97038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/>
              <a:t>Entity: </a:t>
            </a:r>
            <a:r>
              <a:rPr lang="de-DE" sz="750" i="1" dirty="0" err="1"/>
              <a:t>genus</a:t>
            </a:r>
            <a:r>
              <a:rPr lang="de-DE" sz="750" i="1" dirty="0"/>
              <a:t> x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101"/>
          <a:stretch/>
        </p:blipFill>
        <p:spPr bwMode="auto">
          <a:xfrm>
            <a:off x="3073477" y="4487185"/>
            <a:ext cx="1094137" cy="6579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C:\Users\flschneider\Documents\projects\DIV05_traits\methodspaper\manuscript\figures\14307-illustration-of-a-book-pv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13710">
            <a:off x="3423440" y="4931238"/>
            <a:ext cx="705221" cy="41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2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88640" y="3063299"/>
            <a:ext cx="1944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a) </a:t>
            </a:r>
            <a:r>
              <a:rPr lang="de-DE" sz="1050" dirty="0" err="1"/>
              <a:t>species</a:t>
            </a:r>
            <a:r>
              <a:rPr lang="de-DE" sz="1050" dirty="0"/>
              <a:t> </a:t>
            </a:r>
            <a:r>
              <a:rPr lang="de-DE" sz="1050" dirty="0">
                <a:latin typeface="Arial monospaced for SAP" panose="020B0609020202030204" pitchFamily="49" charset="0"/>
              </a:rPr>
              <a:t>x</a:t>
            </a:r>
            <a:r>
              <a:rPr lang="de-DE" sz="1050" dirty="0"/>
              <a:t> </a:t>
            </a:r>
            <a:r>
              <a:rPr lang="de-DE" sz="1050" dirty="0" err="1"/>
              <a:t>trait</a:t>
            </a:r>
            <a:r>
              <a:rPr lang="de-DE" sz="1050" dirty="0"/>
              <a:t> </a:t>
            </a:r>
            <a:r>
              <a:rPr lang="de-DE" sz="1050" dirty="0" err="1"/>
              <a:t>matrix</a:t>
            </a:r>
            <a:endParaRPr lang="en-US" sz="1050" dirty="0"/>
          </a:p>
        </p:txBody>
      </p:sp>
      <p:sp>
        <p:nvSpPr>
          <p:cNvPr id="8" name="Textfeld 7"/>
          <p:cNvSpPr txBox="1"/>
          <p:nvPr/>
        </p:nvSpPr>
        <p:spPr>
          <a:xfrm>
            <a:off x="1916832" y="3062790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b) </a:t>
            </a:r>
            <a:r>
              <a:rPr lang="de-DE" sz="1050" dirty="0" err="1"/>
              <a:t>occurrence</a:t>
            </a:r>
            <a:r>
              <a:rPr lang="de-DE" sz="1050" dirty="0"/>
              <a:t> </a:t>
            </a:r>
            <a:r>
              <a:rPr lang="de-DE" sz="1050" dirty="0" err="1"/>
              <a:t>wide-table</a:t>
            </a:r>
            <a:endParaRPr lang="en-US" sz="1050" dirty="0"/>
          </a:p>
        </p:txBody>
      </p:sp>
      <p:sp>
        <p:nvSpPr>
          <p:cNvPr id="9" name="Textfeld 8"/>
          <p:cNvSpPr txBox="1"/>
          <p:nvPr/>
        </p:nvSpPr>
        <p:spPr>
          <a:xfrm>
            <a:off x="4373421" y="3063299"/>
            <a:ext cx="2009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c) </a:t>
            </a:r>
            <a:r>
              <a:rPr lang="de-DE" sz="1050" dirty="0" err="1"/>
              <a:t>measurement</a:t>
            </a:r>
            <a:r>
              <a:rPr lang="de-DE" sz="1050" dirty="0"/>
              <a:t> </a:t>
            </a:r>
            <a:r>
              <a:rPr lang="de-DE" sz="1050" dirty="0" err="1"/>
              <a:t>long-table</a:t>
            </a:r>
            <a:r>
              <a:rPr lang="de-DE" sz="1050" dirty="0"/>
              <a:t> </a:t>
            </a:r>
            <a:endParaRPr lang="en-US" sz="1050" dirty="0"/>
          </a:p>
        </p:txBody>
      </p:sp>
      <p:sp>
        <p:nvSpPr>
          <p:cNvPr id="10" name="Rechteck 9"/>
          <p:cNvSpPr/>
          <p:nvPr/>
        </p:nvSpPr>
        <p:spPr>
          <a:xfrm>
            <a:off x="3020620" y="3777464"/>
            <a:ext cx="216024" cy="450656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" name="Textfeld 2"/>
          <p:cNvSpPr txBox="1"/>
          <p:nvPr/>
        </p:nvSpPr>
        <p:spPr>
          <a:xfrm>
            <a:off x="230116" y="3559959"/>
            <a:ext cx="728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taxon</a:t>
            </a:r>
            <a:r>
              <a:rPr lang="de-DE" sz="750" i="1" dirty="0"/>
              <a:t> </a:t>
            </a:r>
            <a:r>
              <a:rPr lang="de-DE" sz="750" i="1" dirty="0" err="1"/>
              <a:t>identifier</a:t>
            </a:r>
            <a:endParaRPr lang="de-DE" sz="750" i="1" dirty="0"/>
          </a:p>
        </p:txBody>
      </p:sp>
      <p:sp>
        <p:nvSpPr>
          <p:cNvPr id="17" name="Rechteck 16"/>
          <p:cNvSpPr/>
          <p:nvPr/>
        </p:nvSpPr>
        <p:spPr>
          <a:xfrm>
            <a:off x="674694" y="4011429"/>
            <a:ext cx="1026114" cy="612675"/>
          </a:xfrm>
          <a:prstGeom prst="rect">
            <a:avLst/>
          </a:prstGeom>
          <a:solidFill>
            <a:schemeClr val="accent3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Rechteck 20"/>
          <p:cNvSpPr/>
          <p:nvPr/>
        </p:nvSpPr>
        <p:spPr>
          <a:xfrm>
            <a:off x="674694" y="4020396"/>
            <a:ext cx="842154" cy="441690"/>
          </a:xfrm>
          <a:prstGeom prst="rect">
            <a:avLst/>
          </a:prstGeom>
          <a:solidFill>
            <a:schemeClr val="accent3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/>
        </p:nvSpPr>
        <p:spPr>
          <a:xfrm>
            <a:off x="674694" y="4011429"/>
            <a:ext cx="216024" cy="86400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652" y="3792505"/>
            <a:ext cx="1772076" cy="959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963240" y="4725653"/>
            <a:ext cx="553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i="1" dirty="0" err="1">
                <a:ln w="19050">
                  <a:noFill/>
                </a:ln>
              </a:rPr>
              <a:t>values</a:t>
            </a:r>
            <a:endParaRPr lang="de-DE" sz="900" i="1" dirty="0">
              <a:ln w="19050">
                <a:noFill/>
              </a:ln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458670" y="3725786"/>
            <a:ext cx="0" cy="15909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2052010" y="3264268"/>
            <a:ext cx="728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taxon</a:t>
            </a:r>
            <a:r>
              <a:rPr lang="de-DE" sz="750" i="1" dirty="0"/>
              <a:t> </a:t>
            </a:r>
            <a:br>
              <a:rPr lang="de-DE" sz="750" i="1" dirty="0"/>
            </a:br>
            <a:r>
              <a:rPr lang="de-DE" sz="750" i="1" dirty="0" err="1"/>
              <a:t>identifier</a:t>
            </a:r>
            <a:endParaRPr lang="de-DE" sz="750" i="1" dirty="0"/>
          </a:p>
        </p:txBody>
      </p:sp>
      <p:cxnSp>
        <p:nvCxnSpPr>
          <p:cNvPr id="26" name="Gerade Verbindung 25"/>
          <p:cNvCxnSpPr/>
          <p:nvPr/>
        </p:nvCxnSpPr>
        <p:spPr>
          <a:xfrm>
            <a:off x="2279731" y="3557863"/>
            <a:ext cx="0" cy="121818"/>
          </a:xfrm>
          <a:prstGeom prst="line">
            <a:avLst/>
          </a:prstGeom>
          <a:ln w="12700">
            <a:solidFill>
              <a:schemeClr val="tx1"/>
            </a:solidFill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2672916" y="3579266"/>
            <a:ext cx="0" cy="100415"/>
          </a:xfrm>
          <a:prstGeom prst="line">
            <a:avLst/>
          </a:prstGeom>
          <a:ln w="12700">
            <a:solidFill>
              <a:schemeClr val="tx1"/>
            </a:solidFill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555820" y="3276069"/>
            <a:ext cx="11341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occurrence</a:t>
            </a:r>
            <a:r>
              <a:rPr lang="de-DE" sz="750" i="1" dirty="0"/>
              <a:t> </a:t>
            </a:r>
            <a:br>
              <a:rPr lang="de-DE" sz="750" i="1" dirty="0"/>
            </a:br>
            <a:r>
              <a:rPr lang="de-DE" sz="750" i="1" dirty="0" err="1"/>
              <a:t>identifier</a:t>
            </a:r>
            <a:endParaRPr lang="de-DE" sz="750" i="1" dirty="0"/>
          </a:p>
        </p:txBody>
      </p:sp>
      <p:sp>
        <p:nvSpPr>
          <p:cNvPr id="33" name="Textfeld 32"/>
          <p:cNvSpPr txBox="1"/>
          <p:nvPr/>
        </p:nvSpPr>
        <p:spPr>
          <a:xfrm>
            <a:off x="3543918" y="3369549"/>
            <a:ext cx="7289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trait</a:t>
            </a:r>
            <a:r>
              <a:rPr lang="de-DE" sz="750" i="1" dirty="0"/>
              <a:t> </a:t>
            </a:r>
            <a:r>
              <a:rPr lang="de-DE" sz="750" i="1" dirty="0" err="1"/>
              <a:t>identifier</a:t>
            </a:r>
            <a:endParaRPr lang="de-DE" sz="750" i="1" dirty="0"/>
          </a:p>
        </p:txBody>
      </p:sp>
      <p:cxnSp>
        <p:nvCxnSpPr>
          <p:cNvPr id="36" name="Gerade Verbindung 35"/>
          <p:cNvCxnSpPr/>
          <p:nvPr/>
        </p:nvCxnSpPr>
        <p:spPr>
          <a:xfrm flipH="1">
            <a:off x="3882990" y="3709314"/>
            <a:ext cx="140077" cy="0"/>
          </a:xfrm>
          <a:prstGeom prst="line">
            <a:avLst/>
          </a:prstGeom>
          <a:ln w="12700">
            <a:solidFill>
              <a:schemeClr val="tx1"/>
            </a:solidFill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3020620" y="3777463"/>
            <a:ext cx="1026114" cy="1284058"/>
          </a:xfrm>
          <a:prstGeom prst="rect">
            <a:avLst/>
          </a:prstGeom>
          <a:solidFill>
            <a:schemeClr val="accent3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8" name="Rechteck 37"/>
          <p:cNvSpPr/>
          <p:nvPr/>
        </p:nvSpPr>
        <p:spPr>
          <a:xfrm>
            <a:off x="3020620" y="3777463"/>
            <a:ext cx="842154" cy="1152734"/>
          </a:xfrm>
          <a:prstGeom prst="rect">
            <a:avLst/>
          </a:prstGeom>
          <a:solidFill>
            <a:schemeClr val="accent3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9" name="Rechteck 38"/>
          <p:cNvSpPr/>
          <p:nvPr/>
        </p:nvSpPr>
        <p:spPr>
          <a:xfrm>
            <a:off x="3020620" y="3777464"/>
            <a:ext cx="216024" cy="450656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42" name="Textfeld 41"/>
          <p:cNvSpPr txBox="1"/>
          <p:nvPr/>
        </p:nvSpPr>
        <p:spPr>
          <a:xfrm>
            <a:off x="4679476" y="3398182"/>
            <a:ext cx="728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taxon</a:t>
            </a:r>
            <a:r>
              <a:rPr lang="de-DE" sz="750" i="1" dirty="0"/>
              <a:t> </a:t>
            </a:r>
            <a:r>
              <a:rPr lang="de-DE" sz="750" i="1" dirty="0" err="1"/>
              <a:t>identifier</a:t>
            </a:r>
            <a:endParaRPr lang="de-DE" sz="750" i="1" dirty="0"/>
          </a:p>
        </p:txBody>
      </p:sp>
      <p:sp>
        <p:nvSpPr>
          <p:cNvPr id="45" name="Textfeld 44"/>
          <p:cNvSpPr txBox="1"/>
          <p:nvPr/>
        </p:nvSpPr>
        <p:spPr>
          <a:xfrm>
            <a:off x="5333835" y="3262171"/>
            <a:ext cx="113412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occurrence</a:t>
            </a:r>
            <a:r>
              <a:rPr lang="de-DE" sz="750" i="1" dirty="0"/>
              <a:t> </a:t>
            </a:r>
            <a:r>
              <a:rPr lang="de-DE" sz="750" i="1" dirty="0" err="1"/>
              <a:t>identifier</a:t>
            </a:r>
            <a:endParaRPr lang="de-DE" sz="750" i="1" dirty="0"/>
          </a:p>
        </p:txBody>
      </p:sp>
      <p:sp>
        <p:nvSpPr>
          <p:cNvPr id="46" name="Textfeld 45"/>
          <p:cNvSpPr txBox="1"/>
          <p:nvPr/>
        </p:nvSpPr>
        <p:spPr>
          <a:xfrm>
            <a:off x="4294556" y="3263742"/>
            <a:ext cx="116096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measurement</a:t>
            </a:r>
            <a:r>
              <a:rPr lang="de-DE" sz="750" i="1" dirty="0"/>
              <a:t> </a:t>
            </a:r>
            <a:r>
              <a:rPr lang="de-DE" sz="750" i="1" dirty="0" err="1"/>
              <a:t>identifier</a:t>
            </a:r>
            <a:endParaRPr lang="de-DE" sz="750" i="1" dirty="0"/>
          </a:p>
        </p:txBody>
      </p:sp>
      <p:cxnSp>
        <p:nvCxnSpPr>
          <p:cNvPr id="81" name="Gerade Verbindung 80"/>
          <p:cNvCxnSpPr/>
          <p:nvPr/>
        </p:nvCxnSpPr>
        <p:spPr>
          <a:xfrm flipV="1">
            <a:off x="4023066" y="3556213"/>
            <a:ext cx="0" cy="153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4625470" y="3446837"/>
            <a:ext cx="0" cy="18743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5101247" y="3547661"/>
            <a:ext cx="0" cy="86609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5432798" y="3430071"/>
            <a:ext cx="0" cy="20678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>
            <a:off x="5527339" y="3398182"/>
            <a:ext cx="113412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trait</a:t>
            </a:r>
            <a:r>
              <a:rPr lang="de-DE" sz="750" i="1" dirty="0"/>
              <a:t> </a:t>
            </a:r>
            <a:r>
              <a:rPr lang="de-DE" sz="750" i="1" dirty="0" err="1"/>
              <a:t>identifier</a:t>
            </a:r>
            <a:endParaRPr lang="de-DE" sz="750" i="1" dirty="0"/>
          </a:p>
        </p:txBody>
      </p:sp>
      <p:cxnSp>
        <p:nvCxnSpPr>
          <p:cNvPr id="93" name="Gerade Verbindung 92"/>
          <p:cNvCxnSpPr/>
          <p:nvPr/>
        </p:nvCxnSpPr>
        <p:spPr>
          <a:xfrm>
            <a:off x="5714207" y="3551488"/>
            <a:ext cx="0" cy="86609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6083631" y="3744866"/>
            <a:ext cx="384330" cy="1620180"/>
          </a:xfrm>
          <a:prstGeom prst="rect">
            <a:avLst/>
          </a:prstGeom>
          <a:solidFill>
            <a:schemeClr val="accent3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96" name="Rechteck 95"/>
          <p:cNvSpPr/>
          <p:nvPr/>
        </p:nvSpPr>
        <p:spPr>
          <a:xfrm>
            <a:off x="6083631" y="3744866"/>
            <a:ext cx="384330" cy="1512168"/>
          </a:xfrm>
          <a:prstGeom prst="rect">
            <a:avLst/>
          </a:prstGeom>
          <a:solidFill>
            <a:schemeClr val="accent3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0" name="Rechteck 99"/>
          <p:cNvSpPr/>
          <p:nvPr/>
        </p:nvSpPr>
        <p:spPr>
          <a:xfrm>
            <a:off x="6083631" y="3744867"/>
            <a:ext cx="384330" cy="108011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1" name="Rechteck 100"/>
          <p:cNvSpPr/>
          <p:nvPr/>
        </p:nvSpPr>
        <p:spPr>
          <a:xfrm>
            <a:off x="6083631" y="4122908"/>
            <a:ext cx="384330" cy="108012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3068" y="3637754"/>
            <a:ext cx="2181273" cy="175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feld 106"/>
          <p:cNvSpPr txBox="1"/>
          <p:nvPr/>
        </p:nvSpPr>
        <p:spPr>
          <a:xfrm>
            <a:off x="1095772" y="3606110"/>
            <a:ext cx="7289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trait</a:t>
            </a:r>
            <a:r>
              <a:rPr lang="de-DE" sz="750" i="1" dirty="0"/>
              <a:t> </a:t>
            </a:r>
            <a:r>
              <a:rPr lang="de-DE" sz="750" i="1" dirty="0" err="1"/>
              <a:t>identifier</a:t>
            </a:r>
            <a:endParaRPr lang="de-DE" sz="750" i="1" dirty="0"/>
          </a:p>
        </p:txBody>
      </p:sp>
      <p:cxnSp>
        <p:nvCxnSpPr>
          <p:cNvPr id="110" name="Gerade Verbindung 109"/>
          <p:cNvCxnSpPr/>
          <p:nvPr/>
        </p:nvCxnSpPr>
        <p:spPr>
          <a:xfrm flipH="1">
            <a:off x="1516849" y="3949711"/>
            <a:ext cx="12551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/>
          <p:cNvCxnSpPr/>
          <p:nvPr/>
        </p:nvCxnSpPr>
        <p:spPr>
          <a:xfrm flipV="1">
            <a:off x="1642358" y="3785531"/>
            <a:ext cx="0" cy="164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rechts 1"/>
          <p:cNvSpPr/>
          <p:nvPr/>
        </p:nvSpPr>
        <p:spPr>
          <a:xfrm rot="5400000">
            <a:off x="1149994" y="4229710"/>
            <a:ext cx="97712" cy="94187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7" name="Textfeld 56"/>
          <p:cNvSpPr txBox="1"/>
          <p:nvPr/>
        </p:nvSpPr>
        <p:spPr>
          <a:xfrm>
            <a:off x="3267114" y="5137718"/>
            <a:ext cx="553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i="1" dirty="0" err="1">
                <a:ln w="19050">
                  <a:noFill/>
                </a:ln>
              </a:rPr>
              <a:t>values</a:t>
            </a:r>
            <a:endParaRPr lang="de-DE" sz="900" i="1" dirty="0">
              <a:ln w="19050">
                <a:noFill/>
              </a:ln>
            </a:endParaRPr>
          </a:p>
        </p:txBody>
      </p:sp>
      <p:sp>
        <p:nvSpPr>
          <p:cNvPr id="58" name="Geschweifte Klammer rechts 57"/>
          <p:cNvSpPr/>
          <p:nvPr/>
        </p:nvSpPr>
        <p:spPr>
          <a:xfrm rot="5400000">
            <a:off x="3453868" y="4641775"/>
            <a:ext cx="97712" cy="94187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9" name="Textfeld 58"/>
          <p:cNvSpPr txBox="1"/>
          <p:nvPr/>
        </p:nvSpPr>
        <p:spPr>
          <a:xfrm>
            <a:off x="6105864" y="5341941"/>
            <a:ext cx="553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i="1" dirty="0" err="1">
                <a:ln w="19050">
                  <a:noFill/>
                </a:ln>
              </a:rPr>
              <a:t>values</a:t>
            </a:r>
            <a:endParaRPr lang="de-DE" sz="900" i="1" dirty="0">
              <a:ln w="19050">
                <a:noFill/>
              </a:ln>
            </a:endParaRPr>
          </a:p>
        </p:txBody>
      </p:sp>
      <p:sp>
        <p:nvSpPr>
          <p:cNvPr id="60" name="Geschweifte Klammer rechts 59"/>
          <p:cNvSpPr/>
          <p:nvPr/>
        </p:nvSpPr>
        <p:spPr>
          <a:xfrm rot="5400000">
            <a:off x="6248217" y="5146046"/>
            <a:ext cx="65929" cy="37355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640" y="6335744"/>
            <a:ext cx="2748203" cy="868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81117" y="6334557"/>
            <a:ext cx="1683898" cy="94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2533" y="3613190"/>
            <a:ext cx="1960700" cy="1448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4" name="Gerade Verbindung 73"/>
          <p:cNvCxnSpPr/>
          <p:nvPr/>
        </p:nvCxnSpPr>
        <p:spPr>
          <a:xfrm>
            <a:off x="347211" y="6273802"/>
            <a:ext cx="0" cy="100415"/>
          </a:xfrm>
          <a:prstGeom prst="line">
            <a:avLst/>
          </a:prstGeom>
          <a:ln w="12700">
            <a:solidFill>
              <a:schemeClr val="tx1"/>
            </a:solidFill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230115" y="5970606"/>
            <a:ext cx="11341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occurrence</a:t>
            </a:r>
            <a:r>
              <a:rPr lang="de-DE" sz="750" i="1" dirty="0"/>
              <a:t> </a:t>
            </a:r>
            <a:br>
              <a:rPr lang="de-DE" sz="750" i="1" dirty="0"/>
            </a:br>
            <a:r>
              <a:rPr lang="de-DE" sz="750" i="1" dirty="0" err="1"/>
              <a:t>identifier</a:t>
            </a:r>
            <a:endParaRPr lang="de-DE" sz="750" i="1" dirty="0"/>
          </a:p>
        </p:txBody>
      </p:sp>
      <p:pic>
        <p:nvPicPr>
          <p:cNvPr id="76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49120" y="6334557"/>
            <a:ext cx="1772648" cy="94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feld 76"/>
          <p:cNvSpPr txBox="1"/>
          <p:nvPr/>
        </p:nvSpPr>
        <p:spPr>
          <a:xfrm>
            <a:off x="3155686" y="5976505"/>
            <a:ext cx="11609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measurement</a:t>
            </a:r>
            <a:r>
              <a:rPr lang="de-DE" sz="750" i="1" dirty="0"/>
              <a:t> </a:t>
            </a:r>
            <a:br>
              <a:rPr lang="de-DE" sz="750" i="1" dirty="0"/>
            </a:br>
            <a:r>
              <a:rPr lang="de-DE" sz="750" i="1" dirty="0" err="1"/>
              <a:t>identifier</a:t>
            </a:r>
            <a:endParaRPr lang="de-DE" sz="750" i="1" dirty="0"/>
          </a:p>
        </p:txBody>
      </p:sp>
      <p:cxnSp>
        <p:nvCxnSpPr>
          <p:cNvPr id="78" name="Gerade Verbindung 77"/>
          <p:cNvCxnSpPr/>
          <p:nvPr/>
        </p:nvCxnSpPr>
        <p:spPr>
          <a:xfrm>
            <a:off x="3294348" y="6288920"/>
            <a:ext cx="0" cy="93717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188640" y="5739773"/>
            <a:ext cx="1944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d) </a:t>
            </a:r>
            <a:r>
              <a:rPr lang="de-DE" sz="1050" dirty="0" err="1"/>
              <a:t>occurrence</a:t>
            </a:r>
            <a:r>
              <a:rPr lang="de-DE" sz="1050" dirty="0"/>
              <a:t> </a:t>
            </a:r>
            <a:r>
              <a:rPr lang="de-DE" sz="1050" dirty="0" err="1"/>
              <a:t>level</a:t>
            </a:r>
            <a:r>
              <a:rPr lang="de-DE" sz="1050" dirty="0"/>
              <a:t> </a:t>
            </a:r>
            <a:r>
              <a:rPr lang="de-DE" sz="1050" dirty="0" err="1"/>
              <a:t>information</a:t>
            </a:r>
            <a:endParaRPr lang="en-US" sz="1050" dirty="0"/>
          </a:p>
        </p:txBody>
      </p:sp>
      <p:sp>
        <p:nvSpPr>
          <p:cNvPr id="83" name="Textfeld 82"/>
          <p:cNvSpPr txBox="1"/>
          <p:nvPr/>
        </p:nvSpPr>
        <p:spPr>
          <a:xfrm>
            <a:off x="3099718" y="5745672"/>
            <a:ext cx="2165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e) </a:t>
            </a:r>
            <a:r>
              <a:rPr lang="de-DE" sz="1050" dirty="0" err="1"/>
              <a:t>measurement</a:t>
            </a:r>
            <a:r>
              <a:rPr lang="de-DE" sz="1050" dirty="0"/>
              <a:t>-level </a:t>
            </a:r>
            <a:r>
              <a:rPr lang="de-DE" sz="1050" dirty="0" err="1"/>
              <a:t>information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5355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403843" y="3008785"/>
            <a:ext cx="972518" cy="795224"/>
          </a:xfrm>
          <a:prstGeom prst="foldedCorne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8641" y="3021307"/>
            <a:ext cx="902922" cy="62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Gefaltete Ecke 4"/>
          <p:cNvSpPr/>
          <p:nvPr/>
        </p:nvSpPr>
        <p:spPr>
          <a:xfrm>
            <a:off x="388866" y="4027769"/>
            <a:ext cx="987495" cy="924386"/>
          </a:xfrm>
          <a:prstGeom prst="foldedCorne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3843" y="4041054"/>
            <a:ext cx="917294" cy="729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577851" y="2947649"/>
            <a:ext cx="927680" cy="1378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2400" tIns="5400" rIns="5400" bIns="5400" rtlCol="0">
            <a:spAutoFit/>
          </a:bodyPr>
          <a:lstStyle/>
          <a:p>
            <a:r>
              <a:rPr lang="de-DE" sz="825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as.traitdata</a:t>
            </a:r>
            <a:r>
              <a:rPr lang="de-DE" sz="825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038305" y="3259054"/>
            <a:ext cx="1306199" cy="264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2400" tIns="5400" rIns="5400" bIns="5400" rtlCol="0">
            <a:spAutoFit/>
          </a:bodyPr>
          <a:lstStyle/>
          <a:p>
            <a:r>
              <a:rPr lang="de-DE" sz="825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standardize.traits</a:t>
            </a:r>
            <a:r>
              <a:rPr lang="de-DE" sz="825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Gefaltete Ecke 11"/>
          <p:cNvSpPr/>
          <p:nvPr/>
        </p:nvSpPr>
        <p:spPr>
          <a:xfrm>
            <a:off x="2581509" y="2854052"/>
            <a:ext cx="1923288" cy="1619484"/>
          </a:xfrm>
          <a:prstGeom prst="foldedCorner">
            <a:avLst>
              <a:gd name="adj" fmla="val 721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1797" y="2864466"/>
            <a:ext cx="1881749" cy="1459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5081650" y="4269042"/>
            <a:ext cx="1441439" cy="1378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2400" tIns="5400" rIns="5400" bIns="5400" rtlCol="0">
            <a:spAutoFit/>
          </a:bodyPr>
          <a:lstStyle/>
          <a:p>
            <a:r>
              <a:rPr lang="de-DE" sz="825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standardize.taxonomy</a:t>
            </a:r>
            <a:r>
              <a:rPr lang="de-DE" sz="825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aute 14"/>
          <p:cNvSpPr/>
          <p:nvPr/>
        </p:nvSpPr>
        <p:spPr>
          <a:xfrm>
            <a:off x="7209420" y="5627072"/>
            <a:ext cx="378042" cy="37804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Textfeld 15"/>
          <p:cNvSpPr txBox="1"/>
          <p:nvPr/>
        </p:nvSpPr>
        <p:spPr>
          <a:xfrm>
            <a:off x="6928832" y="5399674"/>
            <a:ext cx="99831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25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standardize</a:t>
            </a:r>
            <a:r>
              <a:rPr lang="de-DE" sz="825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37259" y="3804065"/>
            <a:ext cx="31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or</a:t>
            </a:r>
            <a:endParaRPr lang="de-DE" sz="1050" dirty="0"/>
          </a:p>
        </p:txBody>
      </p:sp>
      <p:sp>
        <p:nvSpPr>
          <p:cNvPr id="11" name="Geschweifte Klammer rechts 10"/>
          <p:cNvSpPr/>
          <p:nvPr/>
        </p:nvSpPr>
        <p:spPr>
          <a:xfrm>
            <a:off x="1483552" y="2887041"/>
            <a:ext cx="94298" cy="2065115"/>
          </a:xfrm>
          <a:prstGeom prst="rightBrace">
            <a:avLst>
              <a:gd name="adj1" fmla="val 19907"/>
              <a:gd name="adj2" fmla="val 2367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1569841" y="3377589"/>
            <a:ext cx="1011668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aute 5"/>
          <p:cNvSpPr/>
          <p:nvPr/>
        </p:nvSpPr>
        <p:spPr>
          <a:xfrm>
            <a:off x="1850633" y="3188568"/>
            <a:ext cx="378042" cy="37804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2" name="Textfeld 21"/>
          <p:cNvSpPr txBox="1"/>
          <p:nvPr/>
        </p:nvSpPr>
        <p:spPr>
          <a:xfrm>
            <a:off x="355934" y="2576736"/>
            <a:ext cx="20408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user</a:t>
            </a:r>
            <a:r>
              <a:rPr lang="de-DE" sz="1050" dirty="0"/>
              <a:t> </a:t>
            </a:r>
            <a:r>
              <a:rPr lang="de-DE" sz="1050" dirty="0" err="1"/>
              <a:t>raw</a:t>
            </a:r>
            <a:r>
              <a:rPr lang="de-DE" sz="1050" dirty="0"/>
              <a:t> </a:t>
            </a:r>
            <a:r>
              <a:rPr lang="de-DE" sz="1050" dirty="0" err="1"/>
              <a:t>data</a:t>
            </a:r>
            <a:r>
              <a:rPr lang="de-DE" sz="1050" dirty="0"/>
              <a:t> </a:t>
            </a:r>
          </a:p>
          <a:p>
            <a:r>
              <a:rPr lang="de-DE" sz="1050" dirty="0"/>
              <a:t>(</a:t>
            </a:r>
            <a:r>
              <a:rPr lang="de-DE" sz="1050" dirty="0" err="1"/>
              <a:t>matrix</a:t>
            </a:r>
            <a:r>
              <a:rPr lang="de-DE" sz="1050" dirty="0"/>
              <a:t> </a:t>
            </a:r>
            <a:r>
              <a:rPr lang="de-DE" sz="1050" dirty="0" err="1"/>
              <a:t>or</a:t>
            </a:r>
            <a:r>
              <a:rPr lang="de-DE" sz="1050" dirty="0"/>
              <a:t> </a:t>
            </a:r>
            <a:r>
              <a:rPr lang="de-DE" sz="1050" dirty="0" err="1"/>
              <a:t>table</a:t>
            </a:r>
            <a:r>
              <a:rPr lang="de-DE" sz="1050" dirty="0"/>
              <a:t>)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505531" y="2569607"/>
            <a:ext cx="24888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standard</a:t>
            </a:r>
            <a:r>
              <a:rPr lang="de-DE" sz="1050" dirty="0"/>
              <a:t> </a:t>
            </a:r>
            <a:r>
              <a:rPr lang="de-DE" sz="1050" dirty="0" err="1"/>
              <a:t>columns</a:t>
            </a:r>
            <a:r>
              <a:rPr lang="de-DE" sz="1050" dirty="0"/>
              <a:t>  </a:t>
            </a:r>
            <a:r>
              <a:rPr lang="de-DE" sz="1050" dirty="0" err="1"/>
              <a:t>measurement</a:t>
            </a:r>
            <a:r>
              <a:rPr lang="de-DE" sz="1050" dirty="0"/>
              <a:t> </a:t>
            </a:r>
            <a:r>
              <a:rPr lang="de-DE" sz="1050" dirty="0" err="1"/>
              <a:t>table</a:t>
            </a:r>
            <a:endParaRPr lang="de-DE" sz="1050" dirty="0"/>
          </a:p>
        </p:txBody>
      </p:sp>
      <p:sp>
        <p:nvSpPr>
          <p:cNvPr id="24" name="Textfeld 23"/>
          <p:cNvSpPr txBox="1"/>
          <p:nvPr/>
        </p:nvSpPr>
        <p:spPr>
          <a:xfrm>
            <a:off x="1566169" y="3618998"/>
            <a:ext cx="9991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75" dirty="0" err="1"/>
              <a:t>features</a:t>
            </a:r>
            <a:r>
              <a:rPr lang="de-DE" sz="675" dirty="0"/>
              <a:t>: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de-DE" sz="675" dirty="0" err="1"/>
              <a:t>map</a:t>
            </a:r>
            <a:r>
              <a:rPr lang="de-DE" sz="675" dirty="0"/>
              <a:t> </a:t>
            </a:r>
            <a:r>
              <a:rPr lang="de-DE" sz="675" dirty="0" err="1"/>
              <a:t>column</a:t>
            </a:r>
            <a:r>
              <a:rPr lang="de-DE" sz="675" dirty="0"/>
              <a:t> </a:t>
            </a:r>
            <a:r>
              <a:rPr lang="de-DE" sz="675" dirty="0" err="1"/>
              <a:t>names</a:t>
            </a:r>
            <a:endParaRPr lang="de-DE" sz="675" dirty="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de-DE" sz="675" dirty="0" err="1"/>
              <a:t>add</a:t>
            </a:r>
            <a:r>
              <a:rPr lang="de-DE" sz="675" dirty="0"/>
              <a:t> </a:t>
            </a:r>
            <a:r>
              <a:rPr lang="de-DE" sz="675" dirty="0" err="1"/>
              <a:t>measurementID</a:t>
            </a:r>
            <a:r>
              <a:rPr lang="de-DE" sz="675" dirty="0"/>
              <a:t> </a:t>
            </a:r>
            <a:r>
              <a:rPr lang="de-DE" sz="675" dirty="0" err="1"/>
              <a:t>and</a:t>
            </a:r>
            <a:r>
              <a:rPr lang="de-DE" sz="675" dirty="0"/>
              <a:t> </a:t>
            </a:r>
            <a:r>
              <a:rPr lang="de-DE" sz="675" dirty="0" err="1"/>
              <a:t>occurenceID</a:t>
            </a:r>
            <a:endParaRPr lang="de-DE" sz="675" dirty="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de-DE" sz="675" dirty="0" err="1"/>
              <a:t>add</a:t>
            </a:r>
            <a:r>
              <a:rPr lang="de-DE" sz="675" dirty="0"/>
              <a:t> </a:t>
            </a:r>
            <a:r>
              <a:rPr lang="de-DE" sz="675" dirty="0" err="1"/>
              <a:t>units</a:t>
            </a:r>
            <a:endParaRPr lang="de-DE" sz="675" dirty="0"/>
          </a:p>
        </p:txBody>
      </p:sp>
      <p:sp>
        <p:nvSpPr>
          <p:cNvPr id="28" name="Textfeld 27"/>
          <p:cNvSpPr txBox="1"/>
          <p:nvPr/>
        </p:nvSpPr>
        <p:spPr>
          <a:xfrm>
            <a:off x="5167032" y="3445340"/>
            <a:ext cx="11774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75" dirty="0" err="1"/>
              <a:t>features</a:t>
            </a:r>
            <a:r>
              <a:rPr lang="de-DE" sz="675" dirty="0"/>
              <a:t>: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de-DE" sz="675" dirty="0" err="1"/>
              <a:t>harmonize</a:t>
            </a:r>
            <a:r>
              <a:rPr lang="de-DE" sz="675" dirty="0"/>
              <a:t> </a:t>
            </a:r>
            <a:r>
              <a:rPr lang="de-DE" sz="675" dirty="0" err="1"/>
              <a:t>trait</a:t>
            </a:r>
            <a:r>
              <a:rPr lang="de-DE" sz="675" dirty="0"/>
              <a:t> </a:t>
            </a:r>
            <a:r>
              <a:rPr lang="de-DE" sz="675" dirty="0" err="1"/>
              <a:t>names</a:t>
            </a:r>
            <a:endParaRPr lang="de-DE" sz="675" dirty="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de-DE" sz="675" dirty="0" err="1"/>
              <a:t>unit</a:t>
            </a:r>
            <a:r>
              <a:rPr lang="de-DE" sz="675" dirty="0"/>
              <a:t> </a:t>
            </a:r>
            <a:r>
              <a:rPr lang="de-DE" sz="675" dirty="0" err="1"/>
              <a:t>conversion</a:t>
            </a:r>
            <a:endParaRPr lang="de-DE" sz="675" dirty="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de-DE" sz="675" dirty="0" err="1"/>
              <a:t>map</a:t>
            </a:r>
            <a:r>
              <a:rPr lang="de-DE" sz="675" dirty="0"/>
              <a:t> </a:t>
            </a:r>
            <a:r>
              <a:rPr lang="de-DE" sz="675" dirty="0" err="1"/>
              <a:t>traitID</a:t>
            </a:r>
            <a:r>
              <a:rPr lang="de-DE" sz="675" dirty="0"/>
              <a:t> 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5167032" y="4473535"/>
            <a:ext cx="1356057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75" dirty="0" err="1"/>
              <a:t>features</a:t>
            </a:r>
            <a:r>
              <a:rPr lang="de-DE" sz="675" dirty="0"/>
              <a:t>: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de-DE" sz="675" dirty="0" err="1"/>
              <a:t>resolve</a:t>
            </a:r>
            <a:r>
              <a:rPr lang="de-DE" sz="675" dirty="0"/>
              <a:t> </a:t>
            </a:r>
            <a:r>
              <a:rPr lang="de-DE" sz="675" dirty="0" err="1"/>
              <a:t>user</a:t>
            </a:r>
            <a:r>
              <a:rPr lang="de-DE" sz="675" dirty="0"/>
              <a:t> </a:t>
            </a:r>
            <a:r>
              <a:rPr lang="de-DE" sz="675" dirty="0" err="1"/>
              <a:t>names</a:t>
            </a:r>
            <a:r>
              <a:rPr lang="de-DE" sz="675" dirty="0"/>
              <a:t> </a:t>
            </a:r>
            <a:r>
              <a:rPr lang="de-DE" sz="675" dirty="0" err="1"/>
              <a:t>to</a:t>
            </a:r>
            <a:r>
              <a:rPr lang="de-DE" sz="675" dirty="0"/>
              <a:t> </a:t>
            </a:r>
            <a:r>
              <a:rPr lang="de-DE" sz="675" dirty="0" err="1"/>
              <a:t>accepted</a:t>
            </a:r>
            <a:r>
              <a:rPr lang="de-DE" sz="675" dirty="0"/>
              <a:t> </a:t>
            </a:r>
            <a:r>
              <a:rPr lang="de-DE" sz="675" dirty="0" err="1"/>
              <a:t>names</a:t>
            </a:r>
            <a:endParaRPr lang="de-DE" sz="675" dirty="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de-DE" sz="675" dirty="0" err="1"/>
              <a:t>fuzzy</a:t>
            </a:r>
            <a:r>
              <a:rPr lang="de-DE" sz="675" dirty="0"/>
              <a:t> </a:t>
            </a:r>
            <a:r>
              <a:rPr lang="de-DE" sz="675" dirty="0" err="1"/>
              <a:t>matching</a:t>
            </a:r>
            <a:r>
              <a:rPr lang="de-DE" sz="675" dirty="0"/>
              <a:t> (</a:t>
            </a:r>
            <a:r>
              <a:rPr lang="de-DE" sz="675" dirty="0" err="1"/>
              <a:t>spell</a:t>
            </a:r>
            <a:r>
              <a:rPr lang="de-DE" sz="675" dirty="0"/>
              <a:t> </a:t>
            </a:r>
            <a:r>
              <a:rPr lang="de-DE" sz="675" dirty="0" err="1"/>
              <a:t>checking</a:t>
            </a:r>
            <a:r>
              <a:rPr lang="de-DE" sz="675" dirty="0"/>
              <a:t>)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de-DE" sz="675" dirty="0" err="1"/>
              <a:t>resolve</a:t>
            </a:r>
            <a:r>
              <a:rPr lang="de-DE" sz="675" dirty="0"/>
              <a:t> </a:t>
            </a:r>
            <a:r>
              <a:rPr lang="de-DE" sz="675" dirty="0" err="1"/>
              <a:t>synonyms</a:t>
            </a:r>
            <a:endParaRPr lang="de-DE" sz="675" dirty="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de-DE" sz="675" dirty="0" err="1"/>
              <a:t>map</a:t>
            </a:r>
            <a:r>
              <a:rPr lang="de-DE" sz="675" dirty="0"/>
              <a:t> </a:t>
            </a:r>
            <a:r>
              <a:rPr lang="de-DE" sz="675" dirty="0" err="1"/>
              <a:t>taxonID</a:t>
            </a:r>
            <a:endParaRPr lang="de-DE" sz="675" dirty="0"/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4957296" y="3109667"/>
            <a:ext cx="0" cy="227768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4508299" y="3109667"/>
            <a:ext cx="44899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Gerade Verbindung mit Pfeil 1024"/>
          <p:cNvCxnSpPr/>
          <p:nvPr/>
        </p:nvCxnSpPr>
        <p:spPr>
          <a:xfrm flipH="1" flipV="1">
            <a:off x="4812901" y="5385350"/>
            <a:ext cx="144397" cy="199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aute 7"/>
          <p:cNvSpPr/>
          <p:nvPr/>
        </p:nvSpPr>
        <p:spPr>
          <a:xfrm>
            <a:off x="4768275" y="3379697"/>
            <a:ext cx="378042" cy="37804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3" name="Raute 12"/>
          <p:cNvSpPr/>
          <p:nvPr/>
        </p:nvSpPr>
        <p:spPr>
          <a:xfrm>
            <a:off x="4768275" y="4351805"/>
            <a:ext cx="378042" cy="37804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7" name="Gefaltete Ecke 36"/>
          <p:cNvSpPr/>
          <p:nvPr/>
        </p:nvSpPr>
        <p:spPr>
          <a:xfrm>
            <a:off x="403844" y="5256056"/>
            <a:ext cx="4409057" cy="1430175"/>
          </a:xfrm>
          <a:prstGeom prst="foldedCorner">
            <a:avLst>
              <a:gd name="adj" fmla="val 721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8642" y="5312036"/>
            <a:ext cx="4329634" cy="128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feld 42"/>
          <p:cNvSpPr txBox="1"/>
          <p:nvPr/>
        </p:nvSpPr>
        <p:spPr>
          <a:xfrm>
            <a:off x="403844" y="6728069"/>
            <a:ext cx="4481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compliant</a:t>
            </a:r>
            <a:r>
              <a:rPr lang="de-DE" sz="1050" dirty="0"/>
              <a:t> </a:t>
            </a:r>
            <a:r>
              <a:rPr lang="de-DE" sz="1050" dirty="0" err="1"/>
              <a:t>trait</a:t>
            </a:r>
            <a:r>
              <a:rPr lang="de-DE" sz="1050" dirty="0"/>
              <a:t>-dataset </a:t>
            </a:r>
            <a:r>
              <a:rPr lang="de-DE" sz="1050" dirty="0" err="1"/>
              <a:t>with</a:t>
            </a:r>
            <a:r>
              <a:rPr lang="de-DE" sz="1050" dirty="0"/>
              <a:t> </a:t>
            </a:r>
            <a:r>
              <a:rPr lang="de-DE" sz="1050" dirty="0" err="1"/>
              <a:t>mapped</a:t>
            </a:r>
            <a:r>
              <a:rPr lang="de-DE" sz="1050" dirty="0"/>
              <a:t> </a:t>
            </a:r>
            <a:r>
              <a:rPr lang="de-DE" sz="1050" dirty="0" err="1"/>
              <a:t>taxon</a:t>
            </a:r>
            <a:r>
              <a:rPr lang="de-DE" sz="1050" dirty="0"/>
              <a:t> </a:t>
            </a:r>
            <a:r>
              <a:rPr lang="de-DE" sz="1050" dirty="0" err="1"/>
              <a:t>names</a:t>
            </a:r>
            <a:r>
              <a:rPr lang="de-DE" sz="1050" dirty="0"/>
              <a:t> </a:t>
            </a:r>
            <a:r>
              <a:rPr lang="de-DE" sz="1050" dirty="0" err="1"/>
              <a:t>and</a:t>
            </a:r>
            <a:r>
              <a:rPr lang="de-DE" sz="1050" dirty="0"/>
              <a:t> </a:t>
            </a:r>
            <a:r>
              <a:rPr lang="de-DE" sz="1050" dirty="0" err="1"/>
              <a:t>traits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99265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avec flèche 10">
            <a:extLst>
              <a:ext uri="{FF2B5EF4-FFF2-40B4-BE49-F238E27FC236}">
                <a16:creationId xmlns:a16="http://schemas.microsoft.com/office/drawing/2014/main" id="{52CBED8E-9AF2-4D58-8FB4-3FA2345C6E5C}"/>
              </a:ext>
            </a:extLst>
          </p:cNvPr>
          <p:cNvCxnSpPr>
            <a:cxnSpLocks/>
          </p:cNvCxnSpPr>
          <p:nvPr/>
        </p:nvCxnSpPr>
        <p:spPr>
          <a:xfrm>
            <a:off x="3347783" y="840599"/>
            <a:ext cx="0" cy="13811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ZoneTexte 11">
            <a:extLst>
              <a:ext uri="{FF2B5EF4-FFF2-40B4-BE49-F238E27FC236}">
                <a16:creationId xmlns:a16="http://schemas.microsoft.com/office/drawing/2014/main" id="{D834988B-247C-4DF7-AB2B-E65E198F7F62}"/>
              </a:ext>
            </a:extLst>
          </p:cNvPr>
          <p:cNvSpPr txBox="1"/>
          <p:nvPr/>
        </p:nvSpPr>
        <p:spPr>
          <a:xfrm>
            <a:off x="3266566" y="1611348"/>
            <a:ext cx="162434" cy="3924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dirty="0">
                <a:solidFill>
                  <a:srgbClr val="000000"/>
                </a:solidFill>
                <a:latin typeface="Arial Narrow" panose="020B0606020202030204" pitchFamily="34" charset="0"/>
              </a:rPr>
              <a:t>+</a:t>
            </a:r>
            <a:endParaRPr lang="en-US" sz="135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ZoneTexte 12">
            <a:extLst>
              <a:ext uri="{FF2B5EF4-FFF2-40B4-BE49-F238E27FC236}">
                <a16:creationId xmlns:a16="http://schemas.microsoft.com/office/drawing/2014/main" id="{DEBDDC23-4C72-4D1C-9602-12E104D59665}"/>
              </a:ext>
            </a:extLst>
          </p:cNvPr>
          <p:cNvSpPr txBox="1"/>
          <p:nvPr/>
        </p:nvSpPr>
        <p:spPr>
          <a:xfrm>
            <a:off x="275301" y="1606285"/>
            <a:ext cx="1993997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 dirty="0">
                <a:solidFill>
                  <a:srgbClr val="000000"/>
                </a:solidFill>
                <a:latin typeface="Calibri"/>
              </a:rPr>
              <a:t>Standardized names and URIs</a:t>
            </a:r>
          </a:p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/>
              </a:rPr>
              <a:t>(added as columns to core table)</a:t>
            </a:r>
          </a:p>
        </p:txBody>
      </p:sp>
      <p:sp>
        <p:nvSpPr>
          <p:cNvPr id="5" name="ZoneTexte 13">
            <a:extLst>
              <a:ext uri="{FF2B5EF4-FFF2-40B4-BE49-F238E27FC236}">
                <a16:creationId xmlns:a16="http://schemas.microsoft.com/office/drawing/2014/main" id="{08690115-9F2E-4210-9A4D-E6BE3196BB2F}"/>
              </a:ext>
            </a:extLst>
          </p:cNvPr>
          <p:cNvSpPr txBox="1"/>
          <p:nvPr/>
        </p:nvSpPr>
        <p:spPr>
          <a:xfrm>
            <a:off x="262977" y="909656"/>
            <a:ext cx="1657153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 dirty="0">
                <a:solidFill>
                  <a:srgbClr val="000000"/>
                </a:solidFill>
                <a:latin typeface="Calibri"/>
              </a:rPr>
              <a:t>Core observation table </a:t>
            </a:r>
            <a:br>
              <a:rPr lang="en-US" sz="1050" b="1" dirty="0">
                <a:solidFill>
                  <a:srgbClr val="000000"/>
                </a:solidFill>
                <a:latin typeface="Calibri"/>
              </a:rPr>
            </a:br>
            <a:r>
              <a:rPr lang="en-US" sz="750" dirty="0">
                <a:solidFill>
                  <a:srgbClr val="000000"/>
                </a:solidFill>
                <a:latin typeface="Calibri"/>
              </a:rPr>
              <a:t>(one row per measurement)</a:t>
            </a:r>
            <a:endParaRPr lang="en-US" sz="788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ZoneTexte 15">
            <a:extLst>
              <a:ext uri="{FF2B5EF4-FFF2-40B4-BE49-F238E27FC236}">
                <a16:creationId xmlns:a16="http://schemas.microsoft.com/office/drawing/2014/main" id="{64FA4DCB-D1B0-4053-A457-D7B365CB5570}"/>
              </a:ext>
            </a:extLst>
          </p:cNvPr>
          <p:cNvSpPr txBox="1"/>
          <p:nvPr/>
        </p:nvSpPr>
        <p:spPr>
          <a:xfrm>
            <a:off x="3293986" y="2694858"/>
            <a:ext cx="162434" cy="3924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dirty="0">
                <a:solidFill>
                  <a:srgbClr val="000000"/>
                </a:solidFill>
                <a:latin typeface="Arial Narrow" panose="020B0606020202030204" pitchFamily="34" charset="0"/>
              </a:rPr>
              <a:t>+</a:t>
            </a:r>
            <a:endParaRPr lang="en-US" sz="135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ZoneTexte 16">
            <a:extLst>
              <a:ext uri="{FF2B5EF4-FFF2-40B4-BE49-F238E27FC236}">
                <a16:creationId xmlns:a16="http://schemas.microsoft.com/office/drawing/2014/main" id="{65831AFE-5D26-4022-ADB6-46F36AAE22AB}"/>
              </a:ext>
            </a:extLst>
          </p:cNvPr>
          <p:cNvSpPr txBox="1"/>
          <p:nvPr/>
        </p:nvSpPr>
        <p:spPr>
          <a:xfrm>
            <a:off x="275301" y="2995970"/>
            <a:ext cx="1533519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 dirty="0">
                <a:solidFill>
                  <a:srgbClr val="000000"/>
                </a:solidFill>
                <a:latin typeface="Calibri"/>
              </a:rPr>
              <a:t>Extensions</a:t>
            </a:r>
            <a:br>
              <a:rPr lang="en-US" sz="1050" b="1" dirty="0">
                <a:solidFill>
                  <a:srgbClr val="000000"/>
                </a:solidFill>
                <a:latin typeface="Calibri"/>
              </a:rPr>
            </a:br>
            <a:r>
              <a:rPr lang="en-US" sz="750" kern="0" dirty="0">
                <a:solidFill>
                  <a:srgbClr val="000000"/>
                </a:solidFill>
              </a:rPr>
              <a:t>(added as columns, </a:t>
            </a:r>
            <a:br>
              <a:rPr lang="en-US" sz="750" kern="0" dirty="0">
                <a:solidFill>
                  <a:srgbClr val="000000"/>
                </a:solidFill>
              </a:rPr>
            </a:br>
            <a:r>
              <a:rPr lang="en-US" sz="750" kern="0" dirty="0">
                <a:solidFill>
                  <a:srgbClr val="000000"/>
                </a:solidFill>
              </a:rPr>
              <a:t>mapped to identifiers)</a:t>
            </a:r>
            <a:endParaRPr lang="en-US" sz="750" dirty="0">
              <a:solidFill>
                <a:srgbClr val="000000"/>
              </a:solidFill>
            </a:endParaRP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DF4C1386-7099-4C6B-84DD-566113A95F2C}"/>
              </a:ext>
            </a:extLst>
          </p:cNvPr>
          <p:cNvSpPr/>
          <p:nvPr/>
        </p:nvSpPr>
        <p:spPr>
          <a:xfrm>
            <a:off x="1326993" y="3080792"/>
            <a:ext cx="5396374" cy="2885520"/>
          </a:xfrm>
          <a:prstGeom prst="rect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16B5765D-1FB7-46C2-867E-DAE8C585AF39}"/>
              </a:ext>
            </a:extLst>
          </p:cNvPr>
          <p:cNvSpPr/>
          <p:nvPr/>
        </p:nvSpPr>
        <p:spPr>
          <a:xfrm>
            <a:off x="1380998" y="3860078"/>
            <a:ext cx="1134126" cy="34624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>
                <a:solidFill>
                  <a:srgbClr val="000000"/>
                </a:solidFill>
                <a:latin typeface="Calibri"/>
              </a:rPr>
              <a:t>Measurement </a:t>
            </a:r>
          </a:p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>
                <a:solidFill>
                  <a:srgbClr val="000000"/>
                </a:solidFill>
                <a:latin typeface="Calibri"/>
              </a:rPr>
              <a:t>or Fact</a:t>
            </a: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5FD1073-BCE8-40CD-85C1-7DCBED420517}"/>
              </a:ext>
            </a:extLst>
          </p:cNvPr>
          <p:cNvSpPr/>
          <p:nvPr/>
        </p:nvSpPr>
        <p:spPr>
          <a:xfrm>
            <a:off x="1379843" y="4546372"/>
            <a:ext cx="953529" cy="20774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>
                <a:solidFill>
                  <a:srgbClr val="000000"/>
                </a:solidFill>
                <a:latin typeface="Calibri"/>
              </a:rPr>
              <a:t>Occurrence</a:t>
            </a:r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C0FBF421-1BCB-4EFE-BBED-034CFEC588BF}"/>
              </a:ext>
            </a:extLst>
          </p:cNvPr>
          <p:cNvSpPr/>
          <p:nvPr/>
        </p:nvSpPr>
        <p:spPr>
          <a:xfrm>
            <a:off x="1408510" y="5257624"/>
            <a:ext cx="971522" cy="34624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>
                <a:solidFill>
                  <a:srgbClr val="000000"/>
                </a:solidFill>
                <a:latin typeface="Calibri"/>
              </a:rPr>
              <a:t>Biodiversity</a:t>
            </a:r>
          </a:p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 err="1">
                <a:solidFill>
                  <a:srgbClr val="000000"/>
                </a:solidFill>
                <a:latin typeface="Calibri"/>
              </a:rPr>
              <a:t>Exploratories</a:t>
            </a:r>
            <a:endParaRPr lang="en-U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ZoneTexte 26">
            <a:extLst>
              <a:ext uri="{FF2B5EF4-FFF2-40B4-BE49-F238E27FC236}">
                <a16:creationId xmlns:a16="http://schemas.microsoft.com/office/drawing/2014/main" id="{740D12DE-8262-4E24-9E22-D18D4DEB2E7A}"/>
              </a:ext>
            </a:extLst>
          </p:cNvPr>
          <p:cNvSpPr txBox="1"/>
          <p:nvPr/>
        </p:nvSpPr>
        <p:spPr>
          <a:xfrm>
            <a:off x="259089" y="258029"/>
            <a:ext cx="1657153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 dirty="0">
                <a:solidFill>
                  <a:srgbClr val="000000"/>
                </a:solidFill>
                <a:latin typeface="Calibri"/>
              </a:rPr>
              <a:t>Species x traits matrix </a:t>
            </a:r>
            <a:r>
              <a:rPr lang="en-US" sz="750" dirty="0">
                <a:solidFill>
                  <a:srgbClr val="000000"/>
                </a:solidFill>
                <a:latin typeface="Calibri"/>
              </a:rPr>
              <a:t>(several trait measures per species)</a:t>
            </a:r>
            <a:endParaRPr lang="en-US" sz="1050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E3BE8AD4-B666-4E20-97A2-CBC3E36AD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326370"/>
              </p:ext>
            </p:extLst>
          </p:nvPr>
        </p:nvGraphicFramePr>
        <p:xfrm>
          <a:off x="2106862" y="272480"/>
          <a:ext cx="2402258" cy="560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8269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697683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860044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176262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my_sp_name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body_length_cm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antenna_length_cm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Agonum_ericeti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0.587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0.374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Agonum_gracilis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0.480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0.322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43834846"/>
                  </a:ext>
                </a:extLst>
              </a:tr>
            </a:tbl>
          </a:graphicData>
        </a:graphic>
      </p:graphicFrame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DA4D8BDA-DB16-436D-94DD-EBC7277B4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32758"/>
              </p:ext>
            </p:extLst>
          </p:nvPr>
        </p:nvGraphicFramePr>
        <p:xfrm>
          <a:off x="2106860" y="1000418"/>
          <a:ext cx="2402245" cy="700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5345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839023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447479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400398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scientificName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traitName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traitValue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traitUnit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Agonum_ericeti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body_length_cm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0.587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cm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Agonum_ericeti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 err="1"/>
                        <a:t>antenna_length_cm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0.374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cm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Agonum_gracilis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 err="1"/>
                        <a:t>body_length_cm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0.480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cm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4383484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7F255F5F-8CE0-4D72-AEDD-474C6BDFB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87597"/>
              </p:ext>
            </p:extLst>
          </p:nvPr>
        </p:nvGraphicFramePr>
        <p:xfrm>
          <a:off x="350658" y="1966478"/>
          <a:ext cx="5886657" cy="8547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4524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704738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587281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587281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  <a:gridCol w="1222899">
                  <a:extLst>
                    <a:ext uri="{9D8B030D-6E8A-4147-A177-3AD203B41FA5}">
                      <a16:colId xmlns:a16="http://schemas.microsoft.com/office/drawing/2014/main" val="1208448622"/>
                    </a:ext>
                  </a:extLst>
                </a:gridCol>
                <a:gridCol w="629783">
                  <a:extLst>
                    <a:ext uri="{9D8B030D-6E8A-4147-A177-3AD203B41FA5}">
                      <a16:colId xmlns:a16="http://schemas.microsoft.com/office/drawing/2014/main" val="2067839206"/>
                    </a:ext>
                  </a:extLst>
                </a:gridCol>
                <a:gridCol w="767817">
                  <a:extLst>
                    <a:ext uri="{9D8B030D-6E8A-4147-A177-3AD203B41FA5}">
                      <a16:colId xmlns:a16="http://schemas.microsoft.com/office/drawing/2014/main" val="3500473864"/>
                    </a:ext>
                  </a:extLst>
                </a:gridCol>
                <a:gridCol w="582334">
                  <a:extLst>
                    <a:ext uri="{9D8B030D-6E8A-4147-A177-3AD203B41FA5}">
                      <a16:colId xmlns:a16="http://schemas.microsoft.com/office/drawing/2014/main" val="3209219977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scientificNameStd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traitNameStd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traitValueStd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traitUnitStd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traitID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taxonID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measurementID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occurrenceID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91583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</a:t>
                      </a:r>
                      <a:r>
                        <a:rPr lang="de-DE" sz="700" dirty="0"/>
                        <a:t> </a:t>
                      </a:r>
                      <a:r>
                        <a:rPr lang="de-DE" sz="700" dirty="0" err="1"/>
                        <a:t>ericeti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body_length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5.87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mm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500" dirty="0"/>
                        <a:t>http://t-sita.cesab.org/</a:t>
                      </a:r>
                      <a:br>
                        <a:rPr lang="de-DE" sz="500" dirty="0"/>
                      </a:br>
                      <a:r>
                        <a:rPr lang="de-DE" sz="500" dirty="0" err="1"/>
                        <a:t>BETSI_vizInfo.jsp?trait</a:t>
                      </a:r>
                      <a:r>
                        <a:rPr lang="de-DE" sz="500" dirty="0"/>
                        <a:t>=Body_length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500" dirty="0"/>
                        <a:t>http://www.gbif.org/species/5755044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1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001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91583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</a:t>
                      </a:r>
                      <a:r>
                        <a:rPr lang="de-DE" sz="700" dirty="0"/>
                        <a:t> </a:t>
                      </a:r>
                      <a:r>
                        <a:rPr lang="de-DE" sz="700" dirty="0" err="1"/>
                        <a:t>ericeti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 err="1"/>
                        <a:t>antenna_length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3.74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mm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http://t-sita.cesab.org/</a:t>
                      </a:r>
                      <a:br>
                        <a:rPr kumimoji="0" lang="de-DE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de-DE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BETSI_vizInfo.jsp?trait</a:t>
                      </a:r>
                      <a:r>
                        <a:rPr kumimoji="0" lang="de-DE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de-DE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Antenna_length</a:t>
                      </a:r>
                      <a:endParaRPr kumimoji="0" lang="de-DE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http://www.gbif.org/species/5755044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001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91583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</a:t>
                      </a:r>
                      <a:r>
                        <a:rPr lang="de-DE" sz="700" dirty="0"/>
                        <a:t> </a:t>
                      </a:r>
                      <a:r>
                        <a:rPr lang="de-DE" sz="700" dirty="0" err="1"/>
                        <a:t>gracile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 err="1"/>
                        <a:t>body_length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4.80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mm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http://t-sita.cesab.org/</a:t>
                      </a:r>
                      <a:br>
                        <a:rPr kumimoji="0" lang="de-DE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de-DE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BETSI_vizInfo.jsp?trait</a:t>
                      </a:r>
                      <a:r>
                        <a:rPr kumimoji="0" lang="de-DE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de-DE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Body_length</a:t>
                      </a:r>
                      <a:endParaRPr kumimoji="0" lang="de-DE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500" dirty="0"/>
                        <a:t>http://www.gbif.org/species/5755080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3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002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4383484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..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AD635351-488F-48D6-8497-04AD03E74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161068"/>
              </p:ext>
            </p:extLst>
          </p:nvPr>
        </p:nvGraphicFramePr>
        <p:xfrm>
          <a:off x="2292763" y="3919482"/>
          <a:ext cx="4356484" cy="6115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5194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809393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909014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1022639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  <a:gridCol w="704220">
                  <a:extLst>
                    <a:ext uri="{9D8B030D-6E8A-4147-A177-3AD203B41FA5}">
                      <a16:colId xmlns:a16="http://schemas.microsoft.com/office/drawing/2014/main" val="287034739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102818021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measurementID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basisOfRecord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measurementMethod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measurementResolution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references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1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PreservedSpecimen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Digital </a:t>
                      </a:r>
                      <a:r>
                        <a:rPr lang="de-DE" sz="700" dirty="0" err="1"/>
                        <a:t>caliper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0.1 mm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NA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91583">
                <a:tc>
                  <a:txBody>
                    <a:bodyPr/>
                    <a:lstStyle/>
                    <a:p>
                      <a:r>
                        <a:rPr lang="de-DE" sz="700" dirty="0"/>
                        <a:t>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 err="1"/>
                        <a:t>LiteratureData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NA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genus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>
                          <a:effectLst/>
                        </a:rPr>
                        <a:t>https://doi.org/</a:t>
                      </a:r>
                      <a:br>
                        <a:rPr lang="de-DE" sz="500" dirty="0">
                          <a:effectLst/>
                        </a:rPr>
                      </a:br>
                      <a:r>
                        <a:rPr lang="de-DE" sz="500" dirty="0">
                          <a:effectLst/>
                        </a:rPr>
                        <a:t>10.1038/sdata.2015.13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02CF1BDE-CB64-4A6A-8374-8206AC44D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748567"/>
              </p:ext>
            </p:extLst>
          </p:nvPr>
        </p:nvGraphicFramePr>
        <p:xfrm>
          <a:off x="2296105" y="4603341"/>
          <a:ext cx="3513386" cy="560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5368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870347392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1349911281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577146054"/>
                    </a:ext>
                  </a:extLst>
                </a:gridCol>
                <a:gridCol w="281724">
                  <a:extLst>
                    <a:ext uri="{9D8B030D-6E8A-4147-A177-3AD203B41FA5}">
                      <a16:colId xmlns:a16="http://schemas.microsoft.com/office/drawing/2014/main" val="2102818021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occurrenceID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sex</a:t>
                      </a:r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lifeStage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samplingProtocol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eventDate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country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habitat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001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f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adult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Pitfall</a:t>
                      </a:r>
                      <a:r>
                        <a:rPr lang="de-DE" sz="700" dirty="0"/>
                        <a:t> </a:t>
                      </a:r>
                      <a:r>
                        <a:rPr lang="de-DE" sz="700" dirty="0" err="1"/>
                        <a:t>trap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2008-06-12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DE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forest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002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m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adult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Pitfall</a:t>
                      </a:r>
                      <a:r>
                        <a:rPr lang="de-DE" sz="700" dirty="0"/>
                        <a:t> </a:t>
                      </a:r>
                      <a:r>
                        <a:rPr lang="de-DE" sz="700" dirty="0" err="1"/>
                        <a:t>trap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2008-06-12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DE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forest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63EB03B9-E2A8-4BE0-9605-238974260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945"/>
              </p:ext>
            </p:extLst>
          </p:nvPr>
        </p:nvGraphicFramePr>
        <p:xfrm>
          <a:off x="2294875" y="5269333"/>
          <a:ext cx="3514616" cy="6649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5167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816148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858038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870347392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49911281"/>
                    </a:ext>
                  </a:extLst>
                </a:gridCol>
                <a:gridCol w="279149">
                  <a:extLst>
                    <a:ext uri="{9D8B030D-6E8A-4147-A177-3AD203B41FA5}">
                      <a16:colId xmlns:a16="http://schemas.microsoft.com/office/drawing/2014/main" val="2102818021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occurrenceID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OriginExploratories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ExploratoriesPlotID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Exploratory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ExploType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001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TRUE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AEW2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ALB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F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002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TRUE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HEW12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HAI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F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5D249F38-2D60-45C7-91C3-8EA2DA005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145700"/>
              </p:ext>
            </p:extLst>
          </p:nvPr>
        </p:nvGraphicFramePr>
        <p:xfrm>
          <a:off x="2294875" y="3144742"/>
          <a:ext cx="2363456" cy="700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5324">
                  <a:extLst>
                    <a:ext uri="{9D8B030D-6E8A-4147-A177-3AD203B41FA5}">
                      <a16:colId xmlns:a16="http://schemas.microsoft.com/office/drawing/2014/main" val="36012193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217871204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1157840360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taxonID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taxonRank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order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80194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500" dirty="0"/>
                        <a:t>http://www.gbif.org/species/5755044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species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Coleoptera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417075752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http://www.gbif.org/species/5755044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species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Coleoptera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348899823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500" dirty="0"/>
                        <a:t>http://www.gbif.org/species/5755080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species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Coleoptera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517867371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..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625624610"/>
                  </a:ext>
                </a:extLst>
              </a:tr>
            </a:tbl>
          </a:graphicData>
        </a:graphic>
      </p:graphicFrame>
      <p:sp>
        <p:nvSpPr>
          <p:cNvPr id="25" name="Rectangle 22">
            <a:extLst>
              <a:ext uri="{FF2B5EF4-FFF2-40B4-BE49-F238E27FC236}">
                <a16:creationId xmlns:a16="http://schemas.microsoft.com/office/drawing/2014/main" id="{EF562C02-746F-4C54-B1DA-B69CBB812C6A}"/>
              </a:ext>
            </a:extLst>
          </p:cNvPr>
          <p:cNvSpPr/>
          <p:nvPr/>
        </p:nvSpPr>
        <p:spPr>
          <a:xfrm>
            <a:off x="1385991" y="3148504"/>
            <a:ext cx="1134126" cy="20774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>
                <a:solidFill>
                  <a:srgbClr val="000000"/>
                </a:solidFill>
                <a:latin typeface="Calibri"/>
              </a:rPr>
              <a:t>Taxon</a:t>
            </a:r>
          </a:p>
        </p:txBody>
      </p:sp>
    </p:spTree>
    <p:extLst>
      <p:ext uri="{BB962C8B-B14F-4D97-AF65-F5344CB8AC3E}">
        <p14:creationId xmlns:p14="http://schemas.microsoft.com/office/powerpoint/2010/main" val="356511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avec flèche 10">
            <a:extLst>
              <a:ext uri="{FF2B5EF4-FFF2-40B4-BE49-F238E27FC236}">
                <a16:creationId xmlns:a16="http://schemas.microsoft.com/office/drawing/2014/main" id="{52CBED8E-9AF2-4D58-8FB4-3FA2345C6E5C}"/>
              </a:ext>
            </a:extLst>
          </p:cNvPr>
          <p:cNvCxnSpPr>
            <a:cxnSpLocks/>
          </p:cNvCxnSpPr>
          <p:nvPr/>
        </p:nvCxnSpPr>
        <p:spPr>
          <a:xfrm>
            <a:off x="3635815" y="840599"/>
            <a:ext cx="0" cy="13811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ZoneTexte 11">
            <a:extLst>
              <a:ext uri="{FF2B5EF4-FFF2-40B4-BE49-F238E27FC236}">
                <a16:creationId xmlns:a16="http://schemas.microsoft.com/office/drawing/2014/main" id="{D834988B-247C-4DF7-AB2B-E65E198F7F62}"/>
              </a:ext>
            </a:extLst>
          </p:cNvPr>
          <p:cNvSpPr txBox="1"/>
          <p:nvPr/>
        </p:nvSpPr>
        <p:spPr>
          <a:xfrm>
            <a:off x="3554598" y="1611348"/>
            <a:ext cx="162434" cy="3924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dirty="0">
                <a:solidFill>
                  <a:srgbClr val="000000"/>
                </a:solidFill>
                <a:latin typeface="Arial Narrow" panose="020B0606020202030204" pitchFamily="34" charset="0"/>
              </a:rPr>
              <a:t>+</a:t>
            </a:r>
            <a:endParaRPr lang="en-US" sz="135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ZoneTexte 12">
            <a:extLst>
              <a:ext uri="{FF2B5EF4-FFF2-40B4-BE49-F238E27FC236}">
                <a16:creationId xmlns:a16="http://schemas.microsoft.com/office/drawing/2014/main" id="{DEBDDC23-4C72-4D1C-9602-12E104D59665}"/>
              </a:ext>
            </a:extLst>
          </p:cNvPr>
          <p:cNvSpPr txBox="1"/>
          <p:nvPr/>
        </p:nvSpPr>
        <p:spPr>
          <a:xfrm>
            <a:off x="275301" y="1606285"/>
            <a:ext cx="1993997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 dirty="0">
                <a:solidFill>
                  <a:srgbClr val="000000"/>
                </a:solidFill>
                <a:latin typeface="Calibri"/>
              </a:rPr>
              <a:t>c) Standardized names and URIs</a:t>
            </a:r>
          </a:p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/>
              </a:rPr>
              <a:t>(added as columns to core table)</a:t>
            </a:r>
          </a:p>
        </p:txBody>
      </p:sp>
      <p:sp>
        <p:nvSpPr>
          <p:cNvPr id="5" name="ZoneTexte 13">
            <a:extLst>
              <a:ext uri="{FF2B5EF4-FFF2-40B4-BE49-F238E27FC236}">
                <a16:creationId xmlns:a16="http://schemas.microsoft.com/office/drawing/2014/main" id="{08690115-9F2E-4210-9A4D-E6BE3196BB2F}"/>
              </a:ext>
            </a:extLst>
          </p:cNvPr>
          <p:cNvSpPr txBox="1"/>
          <p:nvPr/>
        </p:nvSpPr>
        <p:spPr>
          <a:xfrm>
            <a:off x="262977" y="909656"/>
            <a:ext cx="1657153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 dirty="0">
                <a:solidFill>
                  <a:srgbClr val="000000"/>
                </a:solidFill>
                <a:latin typeface="Calibri"/>
              </a:rPr>
              <a:t>b) Core observation table </a:t>
            </a:r>
            <a:br>
              <a:rPr lang="en-US" sz="1050" b="1" dirty="0">
                <a:solidFill>
                  <a:srgbClr val="000000"/>
                </a:solidFill>
                <a:latin typeface="Calibri"/>
              </a:rPr>
            </a:br>
            <a:r>
              <a:rPr lang="en-US" sz="750" dirty="0">
                <a:solidFill>
                  <a:srgbClr val="000000"/>
                </a:solidFill>
                <a:latin typeface="Calibri"/>
              </a:rPr>
              <a:t>(one row per measurement, </a:t>
            </a:r>
            <a:br>
              <a:rPr lang="en-US" sz="750" dirty="0">
                <a:solidFill>
                  <a:srgbClr val="000000"/>
                </a:solidFill>
                <a:latin typeface="Calibri"/>
              </a:rPr>
            </a:br>
            <a:r>
              <a:rPr lang="en-US" sz="750" dirty="0">
                <a:solidFill>
                  <a:srgbClr val="000000"/>
                </a:solidFill>
                <a:latin typeface="Calibri"/>
              </a:rPr>
              <a:t>standardized column names)</a:t>
            </a:r>
            <a:endParaRPr lang="en-US" sz="788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ZoneTexte 15">
            <a:extLst>
              <a:ext uri="{FF2B5EF4-FFF2-40B4-BE49-F238E27FC236}">
                <a16:creationId xmlns:a16="http://schemas.microsoft.com/office/drawing/2014/main" id="{64FA4DCB-D1B0-4053-A457-D7B365CB5570}"/>
              </a:ext>
            </a:extLst>
          </p:cNvPr>
          <p:cNvSpPr txBox="1"/>
          <p:nvPr/>
        </p:nvSpPr>
        <p:spPr>
          <a:xfrm>
            <a:off x="3582018" y="2694858"/>
            <a:ext cx="162434" cy="3924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dirty="0">
                <a:solidFill>
                  <a:srgbClr val="000000"/>
                </a:solidFill>
                <a:latin typeface="Arial Narrow" panose="020B0606020202030204" pitchFamily="34" charset="0"/>
              </a:rPr>
              <a:t>+</a:t>
            </a:r>
            <a:endParaRPr lang="en-US" sz="135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ZoneTexte 16">
            <a:extLst>
              <a:ext uri="{FF2B5EF4-FFF2-40B4-BE49-F238E27FC236}">
                <a16:creationId xmlns:a16="http://schemas.microsoft.com/office/drawing/2014/main" id="{65831AFE-5D26-4022-ADB6-46F36AAE22AB}"/>
              </a:ext>
            </a:extLst>
          </p:cNvPr>
          <p:cNvSpPr txBox="1"/>
          <p:nvPr/>
        </p:nvSpPr>
        <p:spPr>
          <a:xfrm>
            <a:off x="275301" y="2995970"/>
            <a:ext cx="1533519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 dirty="0">
                <a:solidFill>
                  <a:srgbClr val="000000"/>
                </a:solidFill>
                <a:latin typeface="Calibri"/>
              </a:rPr>
              <a:t>d) Extensions</a:t>
            </a:r>
            <a:br>
              <a:rPr lang="en-US" sz="1050" b="1" dirty="0">
                <a:solidFill>
                  <a:srgbClr val="000000"/>
                </a:solidFill>
                <a:latin typeface="Calibri"/>
              </a:rPr>
            </a:br>
            <a:r>
              <a:rPr lang="en-US" sz="750" kern="0" dirty="0">
                <a:solidFill>
                  <a:srgbClr val="000000"/>
                </a:solidFill>
              </a:rPr>
              <a:t>(added as columns, </a:t>
            </a:r>
            <a:br>
              <a:rPr lang="en-US" sz="750" kern="0" dirty="0">
                <a:solidFill>
                  <a:srgbClr val="000000"/>
                </a:solidFill>
              </a:rPr>
            </a:br>
            <a:r>
              <a:rPr lang="en-US" sz="750" kern="0" dirty="0">
                <a:solidFill>
                  <a:srgbClr val="000000"/>
                </a:solidFill>
              </a:rPr>
              <a:t>mapped to identifiers)</a:t>
            </a:r>
            <a:endParaRPr lang="en-US" sz="750" dirty="0">
              <a:solidFill>
                <a:srgbClr val="000000"/>
              </a:solidFill>
            </a:endParaRP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DF4C1386-7099-4C6B-84DD-566113A95F2C}"/>
              </a:ext>
            </a:extLst>
          </p:cNvPr>
          <p:cNvSpPr/>
          <p:nvPr/>
        </p:nvSpPr>
        <p:spPr>
          <a:xfrm>
            <a:off x="1326993" y="3080792"/>
            <a:ext cx="5396374" cy="2160240"/>
          </a:xfrm>
          <a:prstGeom prst="rect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16B5765D-1FB7-46C2-867E-DAE8C585AF39}"/>
              </a:ext>
            </a:extLst>
          </p:cNvPr>
          <p:cNvSpPr/>
          <p:nvPr/>
        </p:nvSpPr>
        <p:spPr>
          <a:xfrm>
            <a:off x="1380998" y="3860078"/>
            <a:ext cx="1134126" cy="34624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>
                <a:solidFill>
                  <a:srgbClr val="000000"/>
                </a:solidFill>
                <a:latin typeface="Calibri"/>
              </a:rPr>
              <a:t>Measurement </a:t>
            </a:r>
          </a:p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>
                <a:solidFill>
                  <a:srgbClr val="000000"/>
                </a:solidFill>
                <a:latin typeface="Calibri"/>
              </a:rPr>
              <a:t>or Fact</a:t>
            </a: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5FD1073-BCE8-40CD-85C1-7DCBED420517}"/>
              </a:ext>
            </a:extLst>
          </p:cNvPr>
          <p:cNvSpPr/>
          <p:nvPr/>
        </p:nvSpPr>
        <p:spPr>
          <a:xfrm>
            <a:off x="1379843" y="4546372"/>
            <a:ext cx="953529" cy="20774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>
                <a:solidFill>
                  <a:srgbClr val="000000"/>
                </a:solidFill>
                <a:latin typeface="Calibri"/>
              </a:rPr>
              <a:t>Occurrence</a:t>
            </a:r>
          </a:p>
        </p:txBody>
      </p:sp>
      <p:sp>
        <p:nvSpPr>
          <p:cNvPr id="12" name="ZoneTexte 26">
            <a:extLst>
              <a:ext uri="{FF2B5EF4-FFF2-40B4-BE49-F238E27FC236}">
                <a16:creationId xmlns:a16="http://schemas.microsoft.com/office/drawing/2014/main" id="{740D12DE-8262-4E24-9E22-D18D4DEB2E7A}"/>
              </a:ext>
            </a:extLst>
          </p:cNvPr>
          <p:cNvSpPr txBox="1"/>
          <p:nvPr/>
        </p:nvSpPr>
        <p:spPr>
          <a:xfrm>
            <a:off x="259089" y="258029"/>
            <a:ext cx="1729748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 dirty="0">
                <a:solidFill>
                  <a:srgbClr val="000000"/>
                </a:solidFill>
                <a:latin typeface="Calibri"/>
              </a:rPr>
              <a:t>a) Species x traits matrix </a:t>
            </a:r>
            <a:br>
              <a:rPr lang="en-US" sz="1050" b="1" dirty="0">
                <a:solidFill>
                  <a:srgbClr val="000000"/>
                </a:solidFill>
                <a:latin typeface="Calibri"/>
              </a:rPr>
            </a:br>
            <a:r>
              <a:rPr lang="en-US" sz="750" dirty="0">
                <a:solidFill>
                  <a:srgbClr val="000000"/>
                </a:solidFill>
                <a:latin typeface="Calibri"/>
              </a:rPr>
              <a:t>(several trait measures per species,</a:t>
            </a:r>
          </a:p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/>
              </a:rPr>
              <a:t>user-defined column names)</a:t>
            </a:r>
            <a:endParaRPr lang="en-US" sz="1050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E3BE8AD4-B666-4E20-97A2-CBC3E36AD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1676"/>
              </p:ext>
            </p:extLst>
          </p:nvPr>
        </p:nvGraphicFramePr>
        <p:xfrm>
          <a:off x="2394893" y="272480"/>
          <a:ext cx="2690277" cy="560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8391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717764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360026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my_sp_name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body_length_cm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antenna_length_cm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Agonum_ericeti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0.587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0.374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Agonum_gracilis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0.480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0.322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43834846"/>
                  </a:ext>
                </a:extLst>
              </a:tr>
            </a:tbl>
          </a:graphicData>
        </a:graphic>
      </p:graphicFrame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DA4D8BDA-DB16-436D-94DD-EBC7277B4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91346"/>
              </p:ext>
            </p:extLst>
          </p:nvPr>
        </p:nvGraphicFramePr>
        <p:xfrm>
          <a:off x="2394892" y="1000418"/>
          <a:ext cx="2402245" cy="700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5345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839023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447479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400398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scientificName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traitName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traitValue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traitUnit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Agonum_ericeti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body_length_cm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0.587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cm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Agonum_ericeti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 err="1"/>
                        <a:t>antenna_length_cm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0.374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cm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Agonum_gracilis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 err="1"/>
                        <a:t>body_length_cm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0.480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cm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4383484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7F255F5F-8CE0-4D72-AEDD-474C6BDFB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258682"/>
              </p:ext>
            </p:extLst>
          </p:nvPr>
        </p:nvGraphicFramePr>
        <p:xfrm>
          <a:off x="710695" y="1966478"/>
          <a:ext cx="5886657" cy="8547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4524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704738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587281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587281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  <a:gridCol w="1222899">
                  <a:extLst>
                    <a:ext uri="{9D8B030D-6E8A-4147-A177-3AD203B41FA5}">
                      <a16:colId xmlns:a16="http://schemas.microsoft.com/office/drawing/2014/main" val="1208448622"/>
                    </a:ext>
                  </a:extLst>
                </a:gridCol>
                <a:gridCol w="629783">
                  <a:extLst>
                    <a:ext uri="{9D8B030D-6E8A-4147-A177-3AD203B41FA5}">
                      <a16:colId xmlns:a16="http://schemas.microsoft.com/office/drawing/2014/main" val="2067839206"/>
                    </a:ext>
                  </a:extLst>
                </a:gridCol>
                <a:gridCol w="767817">
                  <a:extLst>
                    <a:ext uri="{9D8B030D-6E8A-4147-A177-3AD203B41FA5}">
                      <a16:colId xmlns:a16="http://schemas.microsoft.com/office/drawing/2014/main" val="3500473864"/>
                    </a:ext>
                  </a:extLst>
                </a:gridCol>
                <a:gridCol w="582334">
                  <a:extLst>
                    <a:ext uri="{9D8B030D-6E8A-4147-A177-3AD203B41FA5}">
                      <a16:colId xmlns:a16="http://schemas.microsoft.com/office/drawing/2014/main" val="3209219977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scientificNameStd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traitNameStd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traitValueStd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traitUnitStd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traitID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taxonID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measurementID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occurrenceID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91583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</a:t>
                      </a:r>
                      <a:r>
                        <a:rPr lang="de-DE" sz="700" dirty="0"/>
                        <a:t> </a:t>
                      </a:r>
                      <a:r>
                        <a:rPr lang="de-DE" sz="700" dirty="0" err="1"/>
                        <a:t>ericeti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body_length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5.87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mm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500" dirty="0"/>
                        <a:t>http://t-sita.cesab.org/</a:t>
                      </a:r>
                      <a:br>
                        <a:rPr lang="de-DE" sz="500" dirty="0"/>
                      </a:br>
                      <a:r>
                        <a:rPr lang="de-DE" sz="500" dirty="0" err="1"/>
                        <a:t>BETSI_vizInfo.jsp?trait</a:t>
                      </a:r>
                      <a:r>
                        <a:rPr lang="de-DE" sz="500" dirty="0"/>
                        <a:t>=Body_length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500" dirty="0"/>
                        <a:t>http://www.gbif.org/species/5755044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1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001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91583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</a:t>
                      </a:r>
                      <a:r>
                        <a:rPr lang="de-DE" sz="700" dirty="0"/>
                        <a:t> </a:t>
                      </a:r>
                      <a:r>
                        <a:rPr lang="de-DE" sz="700" dirty="0" err="1"/>
                        <a:t>ericeti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 err="1"/>
                        <a:t>antenna_length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3.74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mm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http://t-sita.cesab.org/</a:t>
                      </a:r>
                      <a:br>
                        <a:rPr kumimoji="0" lang="de-DE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de-DE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BETSI_vizInfo.jsp?trait</a:t>
                      </a:r>
                      <a:r>
                        <a:rPr kumimoji="0" lang="de-DE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de-DE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Antenna_length</a:t>
                      </a:r>
                      <a:endParaRPr kumimoji="0" lang="de-DE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http://www.gbif.org/species/5755044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001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91583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</a:t>
                      </a:r>
                      <a:r>
                        <a:rPr lang="de-DE" sz="700" dirty="0"/>
                        <a:t> </a:t>
                      </a:r>
                      <a:r>
                        <a:rPr lang="de-DE" sz="700" dirty="0" err="1"/>
                        <a:t>gracile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 err="1"/>
                        <a:t>body_length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4.80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mm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http://t-sita.cesab.org/</a:t>
                      </a:r>
                      <a:br>
                        <a:rPr kumimoji="0" lang="de-DE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de-DE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BETSI_vizInfo.jsp?trait</a:t>
                      </a:r>
                      <a:r>
                        <a:rPr kumimoji="0" lang="de-DE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de-DE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Body_length</a:t>
                      </a:r>
                      <a:endParaRPr kumimoji="0" lang="de-DE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500" dirty="0"/>
                        <a:t>http://www.gbif.org/species/5755080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3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002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4383484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..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AD635351-488F-48D6-8497-04AD03E74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47689"/>
              </p:ext>
            </p:extLst>
          </p:nvPr>
        </p:nvGraphicFramePr>
        <p:xfrm>
          <a:off x="2292763" y="3919482"/>
          <a:ext cx="4356484" cy="6115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5194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809393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909014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1022639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  <a:gridCol w="704220">
                  <a:extLst>
                    <a:ext uri="{9D8B030D-6E8A-4147-A177-3AD203B41FA5}">
                      <a16:colId xmlns:a16="http://schemas.microsoft.com/office/drawing/2014/main" val="287034739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102818021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measurementID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basisOfRecord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measurementMethod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measurementResolution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references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1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PreservedSpecimen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Digital </a:t>
                      </a:r>
                      <a:r>
                        <a:rPr lang="de-DE" sz="700" dirty="0" err="1"/>
                        <a:t>caliper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0.1 mm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NA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91583">
                <a:tc>
                  <a:txBody>
                    <a:bodyPr/>
                    <a:lstStyle/>
                    <a:p>
                      <a:r>
                        <a:rPr lang="de-DE" sz="700" dirty="0"/>
                        <a:t>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 err="1"/>
                        <a:t>LiteratureData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NA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genus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>
                          <a:effectLst/>
                        </a:rPr>
                        <a:t>https://doi.org/</a:t>
                      </a:r>
                      <a:br>
                        <a:rPr lang="de-DE" sz="500" dirty="0">
                          <a:effectLst/>
                        </a:rPr>
                      </a:br>
                      <a:r>
                        <a:rPr lang="de-DE" sz="500" dirty="0">
                          <a:effectLst/>
                        </a:rPr>
                        <a:t>10.1038/sdata.2015.13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02CF1BDE-CB64-4A6A-8374-8206AC44D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311336"/>
              </p:ext>
            </p:extLst>
          </p:nvPr>
        </p:nvGraphicFramePr>
        <p:xfrm>
          <a:off x="2296105" y="4603341"/>
          <a:ext cx="3513386" cy="560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5368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870347392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1349911281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577146054"/>
                    </a:ext>
                  </a:extLst>
                </a:gridCol>
                <a:gridCol w="281724">
                  <a:extLst>
                    <a:ext uri="{9D8B030D-6E8A-4147-A177-3AD203B41FA5}">
                      <a16:colId xmlns:a16="http://schemas.microsoft.com/office/drawing/2014/main" val="2102818021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occurrenceID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sex</a:t>
                      </a:r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lifeStage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samplingProtocol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eventDate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country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habitat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001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f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adult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Pitfall</a:t>
                      </a:r>
                      <a:r>
                        <a:rPr lang="de-DE" sz="700" dirty="0"/>
                        <a:t> </a:t>
                      </a:r>
                      <a:r>
                        <a:rPr lang="de-DE" sz="700" dirty="0" err="1"/>
                        <a:t>trap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2008-06-12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DE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forest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002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m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adult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Pitfall</a:t>
                      </a:r>
                      <a:r>
                        <a:rPr lang="de-DE" sz="700" dirty="0"/>
                        <a:t> </a:t>
                      </a:r>
                      <a:r>
                        <a:rPr lang="de-DE" sz="700" dirty="0" err="1"/>
                        <a:t>trap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2008-06-12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DE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forest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5D249F38-2D60-45C7-91C3-8EA2DA005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431230"/>
              </p:ext>
            </p:extLst>
          </p:nvPr>
        </p:nvGraphicFramePr>
        <p:xfrm>
          <a:off x="2294875" y="3144742"/>
          <a:ext cx="2363456" cy="700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5324">
                  <a:extLst>
                    <a:ext uri="{9D8B030D-6E8A-4147-A177-3AD203B41FA5}">
                      <a16:colId xmlns:a16="http://schemas.microsoft.com/office/drawing/2014/main" val="36012193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217871204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1157840360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taxonID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taxonRank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order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80194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500" dirty="0"/>
                        <a:t>http://www.gbif.org/species/5755044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species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Coleoptera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417075752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http://www.gbif.org/species/5755044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species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Coleoptera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348899823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500" dirty="0"/>
                        <a:t>http://www.gbif.org/species/5755080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species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Coleoptera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517867371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..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625624610"/>
                  </a:ext>
                </a:extLst>
              </a:tr>
            </a:tbl>
          </a:graphicData>
        </a:graphic>
      </p:graphicFrame>
      <p:sp>
        <p:nvSpPr>
          <p:cNvPr id="25" name="Rectangle 22">
            <a:extLst>
              <a:ext uri="{FF2B5EF4-FFF2-40B4-BE49-F238E27FC236}">
                <a16:creationId xmlns:a16="http://schemas.microsoft.com/office/drawing/2014/main" id="{EF562C02-746F-4C54-B1DA-B69CBB812C6A}"/>
              </a:ext>
            </a:extLst>
          </p:cNvPr>
          <p:cNvSpPr/>
          <p:nvPr/>
        </p:nvSpPr>
        <p:spPr>
          <a:xfrm>
            <a:off x="1385991" y="3148504"/>
            <a:ext cx="1134126" cy="20774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>
                <a:solidFill>
                  <a:srgbClr val="000000"/>
                </a:solidFill>
                <a:latin typeface="Calibri"/>
              </a:rPr>
              <a:t>Taxon</a:t>
            </a:r>
          </a:p>
        </p:txBody>
      </p:sp>
    </p:spTree>
    <p:extLst>
      <p:ext uri="{BB962C8B-B14F-4D97-AF65-F5344CB8AC3E}">
        <p14:creationId xmlns:p14="http://schemas.microsoft.com/office/powerpoint/2010/main" val="301039646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Microsoft Office PowerPoint</Application>
  <PresentationFormat>A4-Papier (210 x 297 mm)</PresentationFormat>
  <Paragraphs>372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Arial monospaced for SAP</vt:lpstr>
      <vt:lpstr>Arial Narrow</vt:lpstr>
      <vt:lpstr>Calibri</vt:lpstr>
      <vt:lpstr>Courier New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Senckenberg Gesellschaft für Naturforschung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Dirk Schneider</dc:creator>
  <cp:lastModifiedBy>FDS</cp:lastModifiedBy>
  <cp:revision>39</cp:revision>
  <cp:lastPrinted>2018-05-01T14:15:54Z</cp:lastPrinted>
  <dcterms:created xsi:type="dcterms:W3CDTF">2017-09-13T06:26:40Z</dcterms:created>
  <dcterms:modified xsi:type="dcterms:W3CDTF">2018-05-01T14:27:36Z</dcterms:modified>
</cp:coreProperties>
</file>