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A5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0EB2-4780-487C-B2C2-8D0796C04687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3" y="1558062"/>
            <a:ext cx="1336770" cy="66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425604" y="1052735"/>
            <a:ext cx="27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a)  </a:t>
            </a:r>
            <a:r>
              <a:rPr lang="de-DE" sz="1200" dirty="0" err="1" smtClean="0"/>
              <a:t>Measured</a:t>
            </a:r>
            <a:r>
              <a:rPr lang="de-DE" sz="1200" dirty="0" smtClean="0"/>
              <a:t> quantitative </a:t>
            </a:r>
            <a:r>
              <a:rPr lang="de-DE" sz="1200" dirty="0" err="1" smtClean="0"/>
              <a:t>data</a:t>
            </a:r>
            <a:r>
              <a:rPr lang="de-DE" sz="1200" dirty="0" smtClean="0"/>
              <a:t>: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457616" y="1364432"/>
            <a:ext cx="1927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Entity: an individual x </a:t>
            </a:r>
            <a:r>
              <a:rPr lang="de-DE" sz="1000" i="1" dirty="0" err="1" smtClean="0"/>
              <a:t>of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taxon</a:t>
            </a:r>
            <a:r>
              <a:rPr lang="de-DE" sz="1000" i="1" dirty="0" smtClean="0"/>
              <a:t> z</a:t>
            </a:r>
            <a:endParaRPr lang="de-DE" sz="1000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1770816" y="1728864"/>
            <a:ext cx="219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Quality: </a:t>
            </a:r>
            <a:r>
              <a:rPr lang="de-DE" sz="1000" i="1" dirty="0" err="1" smtClean="0"/>
              <a:t>femur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length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equals</a:t>
            </a:r>
            <a:r>
              <a:rPr lang="de-DE" sz="1000" i="1" dirty="0" smtClean="0"/>
              <a:t> 14.1 mm</a:t>
            </a:r>
            <a:endParaRPr lang="de-DE" sz="1000" i="1" dirty="0"/>
          </a:p>
        </p:txBody>
      </p:sp>
      <p:grpSp>
        <p:nvGrpSpPr>
          <p:cNvPr id="42" name="Gruppieren 41"/>
          <p:cNvGrpSpPr/>
          <p:nvPr/>
        </p:nvGrpSpPr>
        <p:grpSpPr>
          <a:xfrm rot="1895533">
            <a:off x="914962" y="1505345"/>
            <a:ext cx="487241" cy="247735"/>
            <a:chOff x="1115617" y="836712"/>
            <a:chExt cx="797640" cy="504056"/>
          </a:xfrm>
        </p:grpSpPr>
        <p:cxnSp>
          <p:nvCxnSpPr>
            <p:cNvPr id="43" name="Gerade Verbindung 42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feld 45"/>
          <p:cNvSpPr txBox="1"/>
          <p:nvPr/>
        </p:nvSpPr>
        <p:spPr>
          <a:xfrm>
            <a:off x="3926878" y="1052736"/>
            <a:ext cx="248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b) Aggregate quantitative </a:t>
            </a:r>
            <a:r>
              <a:rPr lang="de-DE" sz="1200" dirty="0" err="1" smtClean="0"/>
              <a:t>data</a:t>
            </a:r>
            <a:r>
              <a:rPr lang="de-DE" sz="1200" dirty="0" smtClean="0"/>
              <a:t>: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>
            <a:off x="547683" y="2467707"/>
            <a:ext cx="262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d) Quantitative </a:t>
            </a:r>
            <a:r>
              <a:rPr lang="de-DE" sz="1200" dirty="0" err="1" smtClean="0"/>
              <a:t>literature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:</a:t>
            </a:r>
            <a:endParaRPr lang="de-DE" sz="1200" dirty="0"/>
          </a:p>
        </p:txBody>
      </p:sp>
      <p:pic>
        <p:nvPicPr>
          <p:cNvPr id="48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43" y="1542943"/>
            <a:ext cx="1015254" cy="5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43" y="1605218"/>
            <a:ext cx="1129980" cy="56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14696"/>
            <a:ext cx="977580" cy="4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 rot="1895533">
            <a:off x="4363951" y="1453136"/>
            <a:ext cx="435751" cy="221555"/>
            <a:chOff x="1115617" y="836712"/>
            <a:chExt cx="797640" cy="504056"/>
          </a:xfrm>
        </p:grpSpPr>
        <p:cxnSp>
          <p:nvCxnSpPr>
            <p:cNvPr id="56" name="Gerade Verbindung 55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 rot="1895533">
            <a:off x="4516351" y="1605536"/>
            <a:ext cx="435751" cy="221555"/>
            <a:chOff x="1115617" y="836712"/>
            <a:chExt cx="797640" cy="504056"/>
          </a:xfrm>
        </p:grpSpPr>
        <p:cxnSp>
          <p:nvCxnSpPr>
            <p:cNvPr id="60" name="Gerade Verbindung 59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 rot="1895533">
            <a:off x="4659036" y="1770187"/>
            <a:ext cx="435751" cy="221555"/>
            <a:chOff x="1115617" y="836712"/>
            <a:chExt cx="797640" cy="504056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feld 66"/>
          <p:cNvSpPr txBox="1"/>
          <p:nvPr/>
        </p:nvSpPr>
        <p:spPr>
          <a:xfrm>
            <a:off x="5158907" y="1461077"/>
            <a:ext cx="216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Quality: </a:t>
            </a:r>
            <a:r>
              <a:rPr lang="de-DE" sz="1000" i="1" dirty="0" err="1" smtClean="0"/>
              <a:t>average</a:t>
            </a:r>
            <a:r>
              <a:rPr lang="de-DE" sz="1000" i="1" dirty="0" smtClean="0"/>
              <a:t> adult </a:t>
            </a:r>
            <a:r>
              <a:rPr lang="de-DE" sz="1000" i="1" dirty="0" err="1" smtClean="0"/>
              <a:t>femur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length</a:t>
            </a:r>
            <a:r>
              <a:rPr lang="de-DE" sz="1000" i="1" dirty="0" smtClean="0"/>
              <a:t> </a:t>
            </a:r>
          </a:p>
          <a:p>
            <a:r>
              <a:rPr lang="de-DE" sz="1000" i="1" dirty="0"/>
              <a:t> </a:t>
            </a:r>
            <a:r>
              <a:rPr lang="de-DE" sz="1000" i="1" dirty="0" smtClean="0"/>
              <a:t>                    </a:t>
            </a:r>
            <a:r>
              <a:rPr lang="de-DE" sz="1000" i="1" dirty="0" err="1" smtClean="0"/>
              <a:t>is</a:t>
            </a:r>
            <a:r>
              <a:rPr lang="de-DE" sz="1000" i="1" dirty="0" smtClean="0"/>
              <a:t> 12.2 ± 2.3 mm</a:t>
            </a:r>
            <a:endParaRPr lang="de-DE" sz="1000" i="1" dirty="0"/>
          </a:p>
        </p:txBody>
      </p:sp>
      <p:sp>
        <p:nvSpPr>
          <p:cNvPr id="68" name="Textfeld 67"/>
          <p:cNvSpPr txBox="1"/>
          <p:nvPr/>
        </p:nvSpPr>
        <p:spPr>
          <a:xfrm>
            <a:off x="5072390" y="1278834"/>
            <a:ext cx="106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Entity:  </a:t>
            </a:r>
            <a:r>
              <a:rPr lang="de-DE" sz="1000" i="1" dirty="0" err="1" smtClean="0"/>
              <a:t>taxon</a:t>
            </a:r>
            <a:r>
              <a:rPr lang="de-DE" sz="1000" i="1" dirty="0" smtClean="0"/>
              <a:t> x</a:t>
            </a:r>
            <a:endParaRPr lang="de-DE" sz="1000" i="1" dirty="0"/>
          </a:p>
        </p:txBody>
      </p:sp>
      <p:sp>
        <p:nvSpPr>
          <p:cNvPr id="69" name="Textfeld 68"/>
          <p:cNvSpPr txBox="1"/>
          <p:nvPr/>
        </p:nvSpPr>
        <p:spPr>
          <a:xfrm>
            <a:off x="1898135" y="3394330"/>
            <a:ext cx="193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Quality: min. </a:t>
            </a:r>
            <a:r>
              <a:rPr lang="de-DE" sz="1000" i="1" dirty="0" err="1" smtClean="0"/>
              <a:t>body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length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of</a:t>
            </a:r>
            <a:r>
              <a:rPr lang="de-DE" sz="1000" i="1" dirty="0" smtClean="0"/>
              <a:t> 8 mm</a:t>
            </a:r>
            <a:endParaRPr lang="de-DE" sz="1000" i="1" dirty="0"/>
          </a:p>
        </p:txBody>
      </p:sp>
      <p:sp>
        <p:nvSpPr>
          <p:cNvPr id="70" name="Textfeld 69"/>
          <p:cNvSpPr txBox="1"/>
          <p:nvPr/>
        </p:nvSpPr>
        <p:spPr>
          <a:xfrm>
            <a:off x="1908382" y="3187788"/>
            <a:ext cx="1927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Entity: </a:t>
            </a:r>
            <a:r>
              <a:rPr lang="de-DE" sz="1000" i="1" dirty="0" err="1" smtClean="0"/>
              <a:t>males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of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taxon</a:t>
            </a:r>
            <a:r>
              <a:rPr lang="de-DE" sz="1000" i="1" dirty="0" smtClean="0"/>
              <a:t> x</a:t>
            </a:r>
            <a:endParaRPr lang="de-DE" sz="1000" i="1" dirty="0"/>
          </a:p>
        </p:txBody>
      </p:sp>
      <p:pic>
        <p:nvPicPr>
          <p:cNvPr id="1027" name="Picture 3" descr="C:\Users\flschneider\Documents\projects\DIV05_traits\methodspaper\manuscript\figures\nature-book-pattern-tropical-insect-fauna-invertebrate-painting-life-sketch-illust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8" y="2946912"/>
            <a:ext cx="900000" cy="124582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flschneider\Documents\projects\DIV05_traits\methodspaper\manuscript\figures\insects_indian_life_harold_maxwell_lefroy_book_manual-711846.jpg!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7" y="2754025"/>
            <a:ext cx="900000" cy="13245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3962642" y="2471614"/>
            <a:ext cx="2944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c) Qualitative </a:t>
            </a:r>
            <a:r>
              <a:rPr lang="de-DE" sz="1200" dirty="0" err="1" smtClean="0"/>
              <a:t>literature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database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: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5602746" y="3174953"/>
            <a:ext cx="1201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Quality: </a:t>
            </a:r>
            <a:r>
              <a:rPr lang="de-DE" sz="1000" i="1" dirty="0" err="1" smtClean="0"/>
              <a:t>herbivore</a:t>
            </a:r>
            <a:endParaRPr lang="de-DE" sz="1000" i="1" dirty="0"/>
          </a:p>
        </p:txBody>
      </p:sp>
      <p:sp>
        <p:nvSpPr>
          <p:cNvPr id="76" name="Textfeld 75"/>
          <p:cNvSpPr txBox="1"/>
          <p:nvPr/>
        </p:nvSpPr>
        <p:spPr>
          <a:xfrm>
            <a:off x="5612994" y="2926548"/>
            <a:ext cx="1293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Entity: </a:t>
            </a:r>
            <a:r>
              <a:rPr lang="de-DE" sz="1000" i="1" dirty="0" err="1" smtClean="0"/>
              <a:t>genus</a:t>
            </a:r>
            <a:r>
              <a:rPr lang="de-DE" sz="1000" i="1" dirty="0" smtClean="0"/>
              <a:t> x</a:t>
            </a:r>
            <a:endParaRPr lang="de-DE" sz="1000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1"/>
          <a:stretch/>
        </p:blipFill>
        <p:spPr bwMode="auto">
          <a:xfrm>
            <a:off x="4097969" y="2807913"/>
            <a:ext cx="1458849" cy="877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flschneider\Documents\projects\DIV05_traits\methodspaper\manuscript\figures\14307-illustration-of-a-book-p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3710">
            <a:off x="4564586" y="3399984"/>
            <a:ext cx="940295" cy="5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20" y="123900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a) </a:t>
            </a:r>
            <a:r>
              <a:rPr lang="de-DE" sz="1400" dirty="0" err="1" smtClean="0"/>
              <a:t>species</a:t>
            </a:r>
            <a:r>
              <a:rPr lang="de-DE" sz="1400" dirty="0" smtClean="0"/>
              <a:t> x </a:t>
            </a:r>
            <a:r>
              <a:rPr lang="de-DE" sz="1400" dirty="0" err="1" smtClean="0"/>
              <a:t>trait</a:t>
            </a:r>
            <a:r>
              <a:rPr lang="de-DE" sz="1400" dirty="0" smtClean="0"/>
              <a:t> </a:t>
            </a:r>
            <a:r>
              <a:rPr lang="de-DE" sz="1400" dirty="0" err="1" smtClean="0"/>
              <a:t>matrix</a:t>
            </a:r>
            <a:endParaRPr lang="en-US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2555776" y="123832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b) </a:t>
            </a:r>
            <a:r>
              <a:rPr lang="de-DE" sz="1400" dirty="0" err="1"/>
              <a:t>o</a:t>
            </a:r>
            <a:r>
              <a:rPr lang="de-DE" sz="1400" dirty="0" err="1" smtClean="0"/>
              <a:t>ccurrence</a:t>
            </a:r>
            <a:r>
              <a:rPr lang="de-DE" sz="1400" dirty="0" smtClean="0"/>
              <a:t> </a:t>
            </a:r>
            <a:r>
              <a:rPr lang="de-DE" sz="1400" dirty="0" err="1" smtClean="0"/>
              <a:t>table</a:t>
            </a:r>
            <a:endParaRPr lang="en-US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831228" y="1239006"/>
            <a:ext cx="267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c) </a:t>
            </a:r>
            <a:r>
              <a:rPr lang="de-DE" sz="1400" dirty="0" err="1" smtClean="0"/>
              <a:t>measurement</a:t>
            </a:r>
            <a:r>
              <a:rPr lang="de-DE" sz="1400" dirty="0" smtClean="0"/>
              <a:t> </a:t>
            </a:r>
            <a:r>
              <a:rPr lang="de-DE" sz="1400" dirty="0" err="1" smtClean="0"/>
              <a:t>longtable</a:t>
            </a:r>
            <a:r>
              <a:rPr lang="de-DE" sz="1400" dirty="0" smtClean="0"/>
              <a:t> 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4027493" y="2191225"/>
            <a:ext cx="288032" cy="60087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06820" y="1901219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taxon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sp>
        <p:nvSpPr>
          <p:cNvPr id="17" name="Rechteck 16"/>
          <p:cNvSpPr/>
          <p:nvPr/>
        </p:nvSpPr>
        <p:spPr>
          <a:xfrm>
            <a:off x="899592" y="2503179"/>
            <a:ext cx="1368152" cy="81690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99592" y="2515135"/>
            <a:ext cx="1122872" cy="588920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99592" y="2503179"/>
            <a:ext cx="288032" cy="115200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1280"/>
            <a:ext cx="2362768" cy="12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68" name="Gruppieren 2067"/>
          <p:cNvGrpSpPr/>
          <p:nvPr/>
        </p:nvGrpSpPr>
        <p:grpSpPr>
          <a:xfrm>
            <a:off x="1254488" y="2739625"/>
            <a:ext cx="971892" cy="277001"/>
            <a:chOff x="1379898" y="1907649"/>
            <a:chExt cx="971892" cy="277001"/>
          </a:xfrm>
        </p:grpSpPr>
        <p:sp>
          <p:nvSpPr>
            <p:cNvPr id="22" name="Textfeld 21"/>
            <p:cNvSpPr txBox="1"/>
            <p:nvPr/>
          </p:nvSpPr>
          <p:spPr>
            <a:xfrm>
              <a:off x="1379899" y="1907651"/>
              <a:ext cx="97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 err="1" smtClean="0">
                  <a:ln w="19050">
                    <a:solidFill>
                      <a:schemeClr val="bg1"/>
                    </a:solidFill>
                  </a:ln>
                </a:rPr>
                <a:t>values</a:t>
              </a:r>
              <a:endParaRPr lang="de-DE" sz="1200" i="1" dirty="0">
                <a:ln w="190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379898" y="1907649"/>
              <a:ext cx="97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 err="1" smtClean="0">
                  <a:ln w="19050">
                    <a:noFill/>
                  </a:ln>
                </a:rPr>
                <a:t>values</a:t>
              </a:r>
              <a:endParaRPr lang="de-DE" sz="1200" i="1" dirty="0">
                <a:ln w="19050">
                  <a:noFill/>
                </a:ln>
              </a:endParaRPr>
            </a:p>
          </p:txBody>
        </p:sp>
      </p:grpSp>
      <p:cxnSp>
        <p:nvCxnSpPr>
          <p:cNvPr id="13" name="Gerade Verbindung 12"/>
          <p:cNvCxnSpPr/>
          <p:nvPr/>
        </p:nvCxnSpPr>
        <p:spPr>
          <a:xfrm>
            <a:off x="611560" y="2122322"/>
            <a:ext cx="0" cy="21212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591997" y="1645881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taxon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3039641" y="1861905"/>
            <a:ext cx="1" cy="15042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656464" y="1890442"/>
            <a:ext cx="0" cy="11547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491880" y="1645881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occurence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sp>
        <p:nvSpPr>
          <p:cNvPr id="33" name="Textfeld 32"/>
          <p:cNvSpPr txBox="1"/>
          <p:nvPr/>
        </p:nvSpPr>
        <p:spPr>
          <a:xfrm>
            <a:off x="4608351" y="1662861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trait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34" name="Gerade Verbindung 33"/>
          <p:cNvCxnSpPr/>
          <p:nvPr/>
        </p:nvCxnSpPr>
        <p:spPr>
          <a:xfrm flipH="1">
            <a:off x="4221812" y="1956541"/>
            <a:ext cx="56432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4510737" y="1990478"/>
            <a:ext cx="56432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4772812" y="2027998"/>
            <a:ext cx="56432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027493" y="2191224"/>
            <a:ext cx="1368152" cy="1712077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027493" y="2191224"/>
            <a:ext cx="1122872" cy="1536979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027493" y="2191225"/>
            <a:ext cx="288032" cy="60087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76" y="1972193"/>
            <a:ext cx="2614266" cy="193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67" name="Gruppieren 2066"/>
          <p:cNvGrpSpPr/>
          <p:nvPr/>
        </p:nvGrpSpPr>
        <p:grpSpPr>
          <a:xfrm>
            <a:off x="4315525" y="2926680"/>
            <a:ext cx="971892" cy="277001"/>
            <a:chOff x="4963597" y="1973495"/>
            <a:chExt cx="971892" cy="277001"/>
          </a:xfrm>
        </p:grpSpPr>
        <p:sp>
          <p:nvSpPr>
            <p:cNvPr id="40" name="Textfeld 39"/>
            <p:cNvSpPr txBox="1"/>
            <p:nvPr/>
          </p:nvSpPr>
          <p:spPr>
            <a:xfrm>
              <a:off x="4963598" y="1973497"/>
              <a:ext cx="97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 err="1" smtClean="0">
                  <a:ln w="19050">
                    <a:solidFill>
                      <a:schemeClr val="bg1"/>
                    </a:solidFill>
                  </a:ln>
                </a:rPr>
                <a:t>values</a:t>
              </a:r>
              <a:endParaRPr lang="de-DE" sz="1200" i="1" dirty="0">
                <a:ln w="190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4963597" y="1973495"/>
              <a:ext cx="97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 err="1" smtClean="0">
                  <a:ln w="19050">
                    <a:noFill/>
                  </a:ln>
                </a:rPr>
                <a:t>values</a:t>
              </a:r>
              <a:endParaRPr lang="de-DE" sz="1200" i="1" dirty="0">
                <a:ln w="19050">
                  <a:noFill/>
                </a:ln>
              </a:endParaRPr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6239300" y="1685516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taxon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111780" y="1504168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occurence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726074" y="1506262"/>
            <a:ext cx="15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measurement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79" name="Gerade Verbindung 78"/>
          <p:cNvCxnSpPr/>
          <p:nvPr/>
        </p:nvCxnSpPr>
        <p:spPr>
          <a:xfrm flipV="1">
            <a:off x="4783018" y="1875451"/>
            <a:ext cx="0" cy="86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V="1">
            <a:off x="5075118" y="1875868"/>
            <a:ext cx="0" cy="11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/>
          <p:cNvCxnSpPr/>
          <p:nvPr/>
        </p:nvCxnSpPr>
        <p:spPr>
          <a:xfrm flipV="1">
            <a:off x="5337133" y="1896224"/>
            <a:ext cx="0" cy="131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6167293" y="1750389"/>
            <a:ext cx="0" cy="24991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6801662" y="1884821"/>
            <a:ext cx="0" cy="11547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243730" y="1728035"/>
            <a:ext cx="0" cy="27571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7369785" y="168551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trait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93" name="Gerade Verbindung 92"/>
          <p:cNvCxnSpPr/>
          <p:nvPr/>
        </p:nvCxnSpPr>
        <p:spPr>
          <a:xfrm>
            <a:off x="7618942" y="1889924"/>
            <a:ext cx="0" cy="11547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8111508" y="2147761"/>
            <a:ext cx="512440" cy="216024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8111508" y="2147761"/>
            <a:ext cx="512440" cy="2016224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8111508" y="2147762"/>
            <a:ext cx="512440" cy="14401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8111508" y="2651817"/>
            <a:ext cx="512440" cy="14401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91" y="2004945"/>
            <a:ext cx="2908364" cy="234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66" name="Gruppieren 2065"/>
          <p:cNvGrpSpPr/>
          <p:nvPr/>
        </p:nvGrpSpPr>
        <p:grpSpPr>
          <a:xfrm>
            <a:off x="8024280" y="2906966"/>
            <a:ext cx="971892" cy="277001"/>
            <a:chOff x="2915816" y="4740520"/>
            <a:chExt cx="971892" cy="277001"/>
          </a:xfrm>
        </p:grpSpPr>
        <p:sp>
          <p:nvSpPr>
            <p:cNvPr id="98" name="Textfeld 97"/>
            <p:cNvSpPr txBox="1"/>
            <p:nvPr/>
          </p:nvSpPr>
          <p:spPr>
            <a:xfrm>
              <a:off x="2915817" y="4740522"/>
              <a:ext cx="97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 err="1" smtClean="0">
                  <a:ln w="19050">
                    <a:solidFill>
                      <a:schemeClr val="bg1"/>
                    </a:solidFill>
                  </a:ln>
                </a:rPr>
                <a:t>values</a:t>
              </a:r>
              <a:endParaRPr lang="de-DE" sz="1200" i="1" dirty="0">
                <a:ln w="1905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2915816" y="4740520"/>
              <a:ext cx="971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 err="1" smtClean="0">
                  <a:ln w="19050">
                    <a:noFill/>
                  </a:ln>
                </a:rPr>
                <a:t>values</a:t>
              </a:r>
              <a:endParaRPr lang="de-DE" sz="1200" i="1" dirty="0">
                <a:ln w="19050">
                  <a:noFill/>
                </a:ln>
              </a:endParaRPr>
            </a:p>
          </p:txBody>
        </p:sp>
      </p:grpSp>
      <p:sp>
        <p:nvSpPr>
          <p:cNvPr id="107" name="Textfeld 106"/>
          <p:cNvSpPr txBox="1"/>
          <p:nvPr/>
        </p:nvSpPr>
        <p:spPr>
          <a:xfrm>
            <a:off x="1461028" y="1962753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trait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108" name="Gerade Verbindung 107"/>
          <p:cNvCxnSpPr/>
          <p:nvPr/>
        </p:nvCxnSpPr>
        <p:spPr>
          <a:xfrm flipH="1">
            <a:off x="1074489" y="2262298"/>
            <a:ext cx="56432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 flipH="1">
            <a:off x="1363414" y="2296235"/>
            <a:ext cx="56432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 flipH="1">
            <a:off x="1625489" y="2333755"/>
            <a:ext cx="56432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/>
          <p:cNvCxnSpPr/>
          <p:nvPr/>
        </p:nvCxnSpPr>
        <p:spPr>
          <a:xfrm flipV="1">
            <a:off x="1635695" y="2181208"/>
            <a:ext cx="0" cy="86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 flipV="1">
            <a:off x="1927795" y="2181625"/>
            <a:ext cx="0" cy="11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2189810" y="2201981"/>
            <a:ext cx="0" cy="131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538458" y="836712"/>
            <a:ext cx="1296690" cy="1060299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28"/>
          <a:stretch/>
        </p:blipFill>
        <p:spPr bwMode="auto">
          <a:xfrm>
            <a:off x="584855" y="853410"/>
            <a:ext cx="1203896" cy="83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efaltete Ecke 4"/>
          <p:cNvSpPr/>
          <p:nvPr/>
        </p:nvSpPr>
        <p:spPr>
          <a:xfrm>
            <a:off x="518488" y="2195359"/>
            <a:ext cx="1316660" cy="1232514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90" b="7167"/>
          <a:stretch/>
        </p:blipFill>
        <p:spPr bwMode="auto">
          <a:xfrm>
            <a:off x="538458" y="2213071"/>
            <a:ext cx="1223058" cy="97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103800" y="755199"/>
            <a:ext cx="1236907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as.traitdata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717740" y="1170406"/>
            <a:ext cx="1741598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standardize.traits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3442012" y="630402"/>
            <a:ext cx="2564384" cy="2159312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3" y="644288"/>
            <a:ext cx="2508998" cy="194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775534" y="2517056"/>
            <a:ext cx="1921918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standardize.taxonomy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aute 14"/>
          <p:cNvSpPr/>
          <p:nvPr/>
        </p:nvSpPr>
        <p:spPr>
          <a:xfrm>
            <a:off x="9612560" y="4327762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238442" y="4024564"/>
            <a:ext cx="1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standardize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83012" y="1897087"/>
            <a:ext cx="4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or</a:t>
            </a:r>
            <a:endParaRPr lang="de-DE" sz="14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1978070" y="674388"/>
            <a:ext cx="125730" cy="2753486"/>
          </a:xfrm>
          <a:prstGeom prst="rightBrace">
            <a:avLst>
              <a:gd name="adj1" fmla="val 19907"/>
              <a:gd name="adj2" fmla="val 236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093121" y="1328452"/>
            <a:ext cx="134889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aute 5"/>
          <p:cNvSpPr/>
          <p:nvPr/>
        </p:nvSpPr>
        <p:spPr>
          <a:xfrm>
            <a:off x="2467510" y="1076424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74578" y="260648"/>
            <a:ext cx="272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u</a:t>
            </a:r>
            <a:r>
              <a:rPr lang="de-DE" sz="1400" dirty="0" err="1" smtClean="0"/>
              <a:t>ser</a:t>
            </a:r>
            <a:r>
              <a:rPr lang="de-DE" sz="1400" dirty="0" smtClean="0"/>
              <a:t> </a:t>
            </a:r>
            <a:r>
              <a:rPr lang="de-DE" sz="1400" dirty="0" err="1" smtClean="0"/>
              <a:t>raw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(</a:t>
            </a:r>
            <a:r>
              <a:rPr lang="de-DE" sz="1400" dirty="0" err="1" smtClean="0"/>
              <a:t>matrix</a:t>
            </a:r>
            <a:r>
              <a:rPr lang="de-DE" sz="1400" dirty="0" smtClean="0"/>
              <a:t> </a:t>
            </a:r>
            <a:r>
              <a:rPr lang="de-DE" sz="1400" dirty="0" err="1" smtClean="0"/>
              <a:t>or</a:t>
            </a:r>
            <a:r>
              <a:rPr lang="de-DE" sz="1400" dirty="0" smtClean="0"/>
              <a:t> </a:t>
            </a:r>
            <a:r>
              <a:rPr lang="de-DE" sz="1400" dirty="0" err="1" smtClean="0"/>
              <a:t>table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3340707" y="251143"/>
            <a:ext cx="331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standard</a:t>
            </a:r>
            <a:r>
              <a:rPr lang="de-DE" sz="1400" dirty="0" smtClean="0"/>
              <a:t> </a:t>
            </a:r>
            <a:r>
              <a:rPr lang="de-DE" sz="1400" dirty="0" err="1" smtClean="0"/>
              <a:t>columns</a:t>
            </a:r>
            <a:r>
              <a:rPr lang="de-DE" sz="1400" dirty="0" smtClean="0"/>
              <a:t>  </a:t>
            </a:r>
            <a:r>
              <a:rPr lang="de-DE" sz="1400" dirty="0" err="1" smtClean="0"/>
              <a:t>measurement</a:t>
            </a:r>
            <a:r>
              <a:rPr lang="de-DE" sz="1400" dirty="0" smtClean="0"/>
              <a:t> </a:t>
            </a:r>
            <a:r>
              <a:rPr lang="de-DE" sz="1400" dirty="0" err="1" smtClean="0"/>
              <a:t>table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2088225" y="1650331"/>
            <a:ext cx="13321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features</a:t>
            </a:r>
            <a:r>
              <a:rPr lang="de-DE" sz="9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 smtClean="0"/>
              <a:t>map</a:t>
            </a:r>
            <a:r>
              <a:rPr lang="de-DE" sz="900" dirty="0" smtClean="0"/>
              <a:t> </a:t>
            </a:r>
            <a:r>
              <a:rPr lang="de-DE" sz="900" dirty="0" err="1" smtClean="0"/>
              <a:t>column</a:t>
            </a:r>
            <a:r>
              <a:rPr lang="de-DE" sz="900" dirty="0" smtClean="0"/>
              <a:t> </a:t>
            </a:r>
            <a:r>
              <a:rPr lang="de-DE" sz="900" dirty="0" err="1" smtClean="0"/>
              <a:t>names</a:t>
            </a:r>
            <a:endParaRPr lang="de-DE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a</a:t>
            </a:r>
            <a:r>
              <a:rPr lang="de-DE" sz="900" dirty="0" err="1" smtClean="0"/>
              <a:t>dd</a:t>
            </a:r>
            <a:r>
              <a:rPr lang="de-DE" sz="900" dirty="0" smtClean="0"/>
              <a:t> </a:t>
            </a:r>
            <a:r>
              <a:rPr lang="de-DE" sz="900" dirty="0" err="1" smtClean="0"/>
              <a:t>measurementID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occurenceID</a:t>
            </a:r>
            <a:endParaRPr lang="de-DE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a</a:t>
            </a:r>
            <a:r>
              <a:rPr lang="de-DE" sz="900" dirty="0" err="1" smtClean="0"/>
              <a:t>dd</a:t>
            </a:r>
            <a:r>
              <a:rPr lang="de-DE" sz="900" dirty="0" smtClean="0"/>
              <a:t> </a:t>
            </a:r>
            <a:r>
              <a:rPr lang="de-DE" sz="900" dirty="0" err="1" smtClean="0"/>
              <a:t>units</a:t>
            </a:r>
            <a:endParaRPr lang="de-DE" sz="900" dirty="0"/>
          </a:p>
        </p:txBody>
      </p:sp>
      <p:sp>
        <p:nvSpPr>
          <p:cNvPr id="28" name="Textfeld 27"/>
          <p:cNvSpPr txBox="1"/>
          <p:nvPr/>
        </p:nvSpPr>
        <p:spPr>
          <a:xfrm>
            <a:off x="6889376" y="1418786"/>
            <a:ext cx="156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features</a:t>
            </a:r>
            <a:r>
              <a:rPr lang="de-DE" sz="9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h</a:t>
            </a:r>
            <a:r>
              <a:rPr lang="de-DE" sz="900" dirty="0" err="1" smtClean="0"/>
              <a:t>armonize</a:t>
            </a:r>
            <a:r>
              <a:rPr lang="de-DE" sz="900" dirty="0" smtClean="0"/>
              <a:t> </a:t>
            </a:r>
            <a:r>
              <a:rPr lang="de-DE" sz="900" dirty="0" err="1" smtClean="0"/>
              <a:t>trait</a:t>
            </a:r>
            <a:r>
              <a:rPr lang="de-DE" sz="900" dirty="0" smtClean="0"/>
              <a:t> </a:t>
            </a:r>
            <a:r>
              <a:rPr lang="de-DE" sz="900" dirty="0" err="1" smtClean="0"/>
              <a:t>names</a:t>
            </a:r>
            <a:endParaRPr lang="de-DE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u</a:t>
            </a:r>
            <a:r>
              <a:rPr lang="de-DE" sz="900" dirty="0" err="1" smtClean="0"/>
              <a:t>nit</a:t>
            </a:r>
            <a:r>
              <a:rPr lang="de-DE" sz="900" dirty="0" smtClean="0"/>
              <a:t> </a:t>
            </a:r>
            <a:r>
              <a:rPr lang="de-DE" sz="900" dirty="0" err="1" smtClean="0"/>
              <a:t>conversion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m</a:t>
            </a:r>
            <a:r>
              <a:rPr lang="de-DE" sz="900" dirty="0" err="1" smtClean="0"/>
              <a:t>ap</a:t>
            </a:r>
            <a:r>
              <a:rPr lang="de-DE" sz="900" dirty="0" smtClean="0"/>
              <a:t> </a:t>
            </a:r>
            <a:r>
              <a:rPr lang="de-DE" sz="900" dirty="0" err="1" smtClean="0"/>
              <a:t>traitID</a:t>
            </a:r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29" name="Textfeld 28"/>
          <p:cNvSpPr txBox="1"/>
          <p:nvPr/>
        </p:nvSpPr>
        <p:spPr>
          <a:xfrm>
            <a:off x="6889376" y="2789714"/>
            <a:ext cx="180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features</a:t>
            </a:r>
            <a:r>
              <a:rPr lang="de-DE" sz="9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 smtClean="0"/>
              <a:t>resolve</a:t>
            </a:r>
            <a:r>
              <a:rPr lang="de-DE" sz="900" dirty="0" smtClean="0"/>
              <a:t> </a:t>
            </a:r>
            <a:r>
              <a:rPr lang="de-DE" sz="900" dirty="0" err="1" smtClean="0"/>
              <a:t>user</a:t>
            </a:r>
            <a:r>
              <a:rPr lang="de-DE" sz="900" dirty="0" smtClean="0"/>
              <a:t> </a:t>
            </a:r>
            <a:r>
              <a:rPr lang="de-DE" sz="900" dirty="0" err="1" smtClean="0"/>
              <a:t>names</a:t>
            </a:r>
            <a:r>
              <a:rPr lang="de-DE" sz="900" dirty="0" smtClean="0"/>
              <a:t> </a:t>
            </a:r>
            <a:r>
              <a:rPr lang="de-DE" sz="900" dirty="0" err="1" smtClean="0"/>
              <a:t>to</a:t>
            </a:r>
            <a:r>
              <a:rPr lang="de-DE" sz="900" dirty="0" smtClean="0"/>
              <a:t> </a:t>
            </a:r>
            <a:r>
              <a:rPr lang="de-DE" sz="900" dirty="0" err="1" smtClean="0"/>
              <a:t>accepted</a:t>
            </a:r>
            <a:r>
              <a:rPr lang="de-DE" sz="900" dirty="0" smtClean="0"/>
              <a:t> </a:t>
            </a:r>
            <a:r>
              <a:rPr lang="de-DE" sz="900" dirty="0" err="1" smtClean="0"/>
              <a:t>names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 smtClean="0"/>
              <a:t>fuzzy</a:t>
            </a:r>
            <a:r>
              <a:rPr lang="de-DE" sz="900" dirty="0" smtClean="0"/>
              <a:t> </a:t>
            </a:r>
            <a:r>
              <a:rPr lang="de-DE" sz="900" dirty="0" err="1" smtClean="0"/>
              <a:t>matching</a:t>
            </a:r>
            <a:r>
              <a:rPr lang="de-DE" sz="900" dirty="0" smtClean="0"/>
              <a:t> (</a:t>
            </a:r>
            <a:r>
              <a:rPr lang="de-DE" sz="900" dirty="0" err="1" smtClean="0"/>
              <a:t>spell</a:t>
            </a:r>
            <a:r>
              <a:rPr lang="de-DE" sz="900" dirty="0" smtClean="0"/>
              <a:t> </a:t>
            </a:r>
            <a:r>
              <a:rPr lang="de-DE" sz="900" dirty="0" err="1" smtClean="0"/>
              <a:t>checking</a:t>
            </a:r>
            <a:r>
              <a:rPr lang="de-DE" sz="9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r</a:t>
            </a:r>
            <a:r>
              <a:rPr lang="de-DE" sz="900" dirty="0" err="1" smtClean="0"/>
              <a:t>esolve</a:t>
            </a:r>
            <a:r>
              <a:rPr lang="de-DE" sz="900" dirty="0" smtClean="0"/>
              <a:t> </a:t>
            </a:r>
            <a:r>
              <a:rPr lang="de-DE" sz="900" dirty="0" err="1" smtClean="0"/>
              <a:t>synonyms</a:t>
            </a:r>
            <a:endParaRPr lang="de-DE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 smtClean="0"/>
              <a:t>map</a:t>
            </a:r>
            <a:r>
              <a:rPr lang="de-DE" sz="900" dirty="0" smtClean="0"/>
              <a:t> </a:t>
            </a:r>
            <a:r>
              <a:rPr lang="de-DE" sz="900" dirty="0" err="1" smtClean="0"/>
              <a:t>taxonID</a:t>
            </a:r>
            <a:endParaRPr lang="de-DE" sz="900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6609728" y="971223"/>
            <a:ext cx="0" cy="303690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011066" y="971223"/>
            <a:ext cx="59866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Gerade Verbindung mit Pfeil 1024"/>
          <p:cNvCxnSpPr/>
          <p:nvPr/>
        </p:nvCxnSpPr>
        <p:spPr>
          <a:xfrm flipH="1" flipV="1">
            <a:off x="6417201" y="4005467"/>
            <a:ext cx="192529" cy="266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aute 7"/>
          <p:cNvSpPr/>
          <p:nvPr/>
        </p:nvSpPr>
        <p:spPr>
          <a:xfrm>
            <a:off x="6357700" y="1331263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aute 12"/>
          <p:cNvSpPr/>
          <p:nvPr/>
        </p:nvSpPr>
        <p:spPr>
          <a:xfrm>
            <a:off x="6357700" y="2627407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faltete Ecke 36"/>
          <p:cNvSpPr/>
          <p:nvPr/>
        </p:nvSpPr>
        <p:spPr>
          <a:xfrm>
            <a:off x="538458" y="3833075"/>
            <a:ext cx="5878743" cy="1906900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5" y="3907714"/>
            <a:ext cx="5772845" cy="17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538458" y="5795759"/>
            <a:ext cx="597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</a:t>
            </a:r>
            <a:r>
              <a:rPr lang="de-DE" sz="1400" dirty="0" err="1" smtClean="0"/>
              <a:t>ompliant</a:t>
            </a:r>
            <a:r>
              <a:rPr lang="de-DE" sz="1400" dirty="0" smtClean="0"/>
              <a:t> </a:t>
            </a:r>
            <a:r>
              <a:rPr lang="de-DE" sz="1400" dirty="0" err="1" smtClean="0"/>
              <a:t>trait</a:t>
            </a:r>
            <a:r>
              <a:rPr lang="de-DE" sz="1400" dirty="0" smtClean="0"/>
              <a:t>-dataset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mapped</a:t>
            </a:r>
            <a:r>
              <a:rPr lang="de-DE" sz="1400" dirty="0" smtClean="0"/>
              <a:t> </a:t>
            </a:r>
            <a:r>
              <a:rPr lang="de-DE" sz="1400" dirty="0" err="1" smtClean="0"/>
              <a:t>taxon</a:t>
            </a:r>
            <a:r>
              <a:rPr lang="de-DE" sz="1400" dirty="0" smtClean="0"/>
              <a:t> </a:t>
            </a:r>
            <a:r>
              <a:rPr lang="de-DE" sz="1400" dirty="0" err="1" smtClean="0"/>
              <a:t>names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traits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26543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Senckenberg Gesellschaft für Naturforschung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Dirk Schneider</dc:creator>
  <cp:lastModifiedBy>Florian Dirk Schneider</cp:lastModifiedBy>
  <cp:revision>22</cp:revision>
  <cp:lastPrinted>2017-09-26T11:19:06Z</cp:lastPrinted>
  <dcterms:created xsi:type="dcterms:W3CDTF">2017-09-13T06:26:40Z</dcterms:created>
  <dcterms:modified xsi:type="dcterms:W3CDTF">2017-09-26T11:20:38Z</dcterms:modified>
</cp:coreProperties>
</file>