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3227" r:id="rId2"/>
    <p:sldId id="3228" r:id="rId3"/>
    <p:sldId id="3229" r:id="rId4"/>
    <p:sldId id="3242" r:id="rId5"/>
    <p:sldId id="3398" r:id="rId6"/>
    <p:sldId id="3428" r:id="rId7"/>
    <p:sldId id="3350" r:id="rId8"/>
    <p:sldId id="3429" r:id="rId9"/>
    <p:sldId id="3430" r:id="rId10"/>
    <p:sldId id="3431" r:id="rId11"/>
    <p:sldId id="3432" r:id="rId12"/>
    <p:sldId id="3433" r:id="rId13"/>
    <p:sldId id="3434" r:id="rId14"/>
    <p:sldId id="3435" r:id="rId15"/>
    <p:sldId id="3436" r:id="rId16"/>
    <p:sldId id="3437" r:id="rId17"/>
    <p:sldId id="3438" r:id="rId18"/>
    <p:sldId id="3440" r:id="rId19"/>
    <p:sldId id="3439" r:id="rId20"/>
    <p:sldId id="3441" r:id="rId21"/>
    <p:sldId id="3442" r:id="rId22"/>
    <p:sldId id="3443" r:id="rId23"/>
    <p:sldId id="3444" r:id="rId24"/>
    <p:sldId id="3452" r:id="rId25"/>
    <p:sldId id="3445" r:id="rId26"/>
    <p:sldId id="3383" r:id="rId27"/>
    <p:sldId id="3447" r:id="rId28"/>
    <p:sldId id="3448" r:id="rId29"/>
    <p:sldId id="3450" r:id="rId30"/>
    <p:sldId id="3446" r:id="rId31"/>
    <p:sldId id="3449" r:id="rId32"/>
    <p:sldId id="3451" r:id="rId33"/>
    <p:sldId id="3150" r:id="rId34"/>
  </p:sldIdLst>
  <p:sldSz cx="12858750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>
          <p15:clr>
            <a:srgbClr val="A4A3A4"/>
          </p15:clr>
        </p15:guide>
        <p15:guide id="2" orient="horz" pos="4199">
          <p15:clr>
            <a:srgbClr val="A4A3A4"/>
          </p15:clr>
        </p15:guide>
        <p15:guide id="3" pos="4052">
          <p15:clr>
            <a:srgbClr val="A4A3A4"/>
          </p15:clr>
        </p15:guide>
        <p15:guide id="4" pos="557">
          <p15:clr>
            <a:srgbClr val="A4A3A4"/>
          </p15:clr>
        </p15:guide>
        <p15:guide id="5" pos="7576">
          <p15:clr>
            <a:srgbClr val="A4A3A4"/>
          </p15:clr>
        </p15:guide>
        <p15:guide id="6" pos="393">
          <p15:clr>
            <a:srgbClr val="A4A3A4"/>
          </p15:clr>
        </p15:guide>
        <p15:guide id="7" pos="12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695A"/>
    <a:srgbClr val="004790"/>
    <a:srgbClr val="003473"/>
    <a:srgbClr val="063875"/>
    <a:srgbClr val="1A9697"/>
    <a:srgbClr val="0077B3"/>
    <a:srgbClr val="0572B1"/>
    <a:srgbClr val="287261"/>
    <a:srgbClr val="58A10E"/>
    <a:srgbClr val="72BB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44" autoAdjust="0"/>
    <p:restoredTop sz="93186" autoAdjust="0"/>
  </p:normalViewPr>
  <p:slideViewPr>
    <p:cSldViewPr>
      <p:cViewPr varScale="1">
        <p:scale>
          <a:sx n="68" d="100"/>
          <a:sy n="68" d="100"/>
        </p:scale>
        <p:origin x="1008" y="60"/>
      </p:cViewPr>
      <p:guideLst>
        <p:guide orient="horz" pos="373"/>
        <p:guide orient="horz" pos="4199"/>
        <p:guide pos="4052"/>
        <p:guide pos="557"/>
        <p:guide pos="7576"/>
        <p:guide pos="393"/>
        <p:guide pos="1280"/>
      </p:guideLst>
    </p:cSldViewPr>
  </p:slideViewPr>
  <p:outlineViewPr>
    <p:cViewPr>
      <p:scale>
        <a:sx n="100" d="100"/>
        <a:sy n="100" d="100"/>
      </p:scale>
      <p:origin x="0" y="166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1899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t>2020/1/8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4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4BE56-0D4C-487B-A77A-5602763B13E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4BE56-0D4C-487B-A77A-5602763B13E3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4BE56-0D4C-487B-A77A-5602763B13E3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801D8-EECC-45AB-9063-1BC64BFC2A90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4BE56-0D4C-487B-A77A-5602763B13E3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" y="0"/>
            <a:ext cx="12858045" cy="7232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 advTm="0"/>
    </mc:Choice>
    <mc:Fallback xmlns="">
      <p:transition spd="slow" advClick="0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 xmlns:p14="http://schemas.microsoft.com/office/powerpoint/2010/main">
    <mc:Choice Requires="p14">
      <p:transition spd="slow" p14:dur="5000" advClick="0" advTm="0"/>
    </mc:Choice>
    <mc:Fallback xmlns="">
      <p:transition spd="slow" advClick="0" advTm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zh-cn/aspnet/core/fundamentals/dependency-injection?view=aspnetcore-2.1#using-framework-provided-service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zh-cn/aspnet/core/fundamentals/logging/?view=aspnetcore-2.1#log-filtering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Log/NLog.Web/wiki/Getting-started-with-ASP.NET-Core-2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zh-cn/aspnet/core/web-api/?view=aspnetcore-2.1#binding-source-parameter-inference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kexxxfeng/p/the-patch-verb-in-web-api-2-with-json.html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net/download/archive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www.microsoft.com/net/download/dotnet-core/2.1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矩形 331"/>
          <p:cNvSpPr/>
          <p:nvPr/>
        </p:nvSpPr>
        <p:spPr>
          <a:xfrm>
            <a:off x="1588" y="257"/>
            <a:ext cx="12855576" cy="7241974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2" name="矩形 111"/>
          <p:cNvSpPr/>
          <p:nvPr/>
        </p:nvSpPr>
        <p:spPr>
          <a:xfrm>
            <a:off x="457200" y="5146062"/>
            <a:ext cx="7772375" cy="623231"/>
          </a:xfrm>
          <a:prstGeom prst="rect">
            <a:avLst/>
          </a:prstGeom>
        </p:spPr>
        <p:txBody>
          <a:bodyPr wrap="square" lIns="68564" tIns="34282" rIns="68564" bIns="34282">
            <a:spAutoFit/>
          </a:bodyPr>
          <a:lstStyle/>
          <a:p>
            <a:r>
              <a:rPr lang="en-US" altLang="zh-CN" sz="1600" i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" panose="020B0604020202020204" pitchFamily="34" charset="0"/>
              </a:rPr>
              <a:t>___________________________________________________________________________</a:t>
            </a:r>
            <a:endParaRPr lang="en-US" altLang="zh-CN" sz="1600" i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  <a:cs typeface="Arial" panose="020B0604020202020204" pitchFamily="34" charset="0"/>
            </a:endParaRPr>
          </a:p>
          <a:p>
            <a:pPr algn="r"/>
            <a:r>
              <a:rPr lang="zh-CN" altLang="en-US" sz="2000" i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" panose="020B0604020202020204" pitchFamily="34" charset="0"/>
              </a:rPr>
              <a:t>                                                                   </a:t>
            </a:r>
            <a:r>
              <a:rPr lang="en-US" altLang="zh-CN" sz="2000" i="1" dirty="0" err="1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" panose="020B0604020202020204" pitchFamily="34" charset="0"/>
              </a:rPr>
              <a:t>WebApi</a:t>
            </a:r>
            <a:r>
              <a:rPr lang="zh-CN" altLang="en-US" sz="2000" i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" panose="020B0604020202020204" pitchFamily="34" charset="0"/>
              </a:rPr>
              <a:t>入门</a:t>
            </a:r>
            <a:endParaRPr lang="en-US" altLang="zh-CN" sz="2000" i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114" name="矩形 259"/>
          <p:cNvSpPr>
            <a:spLocks noChangeArrowheads="1"/>
          </p:cNvSpPr>
          <p:nvPr/>
        </p:nvSpPr>
        <p:spPr bwMode="auto">
          <a:xfrm>
            <a:off x="566420" y="6014720"/>
            <a:ext cx="16141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400" b="1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主讲人</a:t>
            </a:r>
            <a:r>
              <a:rPr lang="zh-CN" altLang="en-US" sz="1400" b="1" cap="all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：方栋</a:t>
            </a:r>
            <a:endParaRPr lang="zh-CN" altLang="en-US" sz="1400" b="1" cap="all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图片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780" y="5440595"/>
            <a:ext cx="835025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0"/>
          <p:cNvSpPr txBox="1"/>
          <p:nvPr/>
        </p:nvSpPr>
        <p:spPr>
          <a:xfrm>
            <a:off x="450530" y="4115605"/>
            <a:ext cx="6616202" cy="1084896"/>
          </a:xfrm>
          <a:prstGeom prst="rect">
            <a:avLst/>
          </a:prstGeom>
          <a:noFill/>
        </p:spPr>
        <p:txBody>
          <a:bodyPr wrap="none" lIns="68564" tIns="34282" rIns="68564" bIns="34282">
            <a:spAutoFit/>
          </a:bodyPr>
          <a:lstStyle/>
          <a:p>
            <a:pPr>
              <a:buNone/>
            </a:pPr>
            <a:r>
              <a:rPr lang="en-US" altLang="zh-CN" sz="6600" dirty="0" smtClean="0">
                <a:solidFill>
                  <a:schemeClr val="bg1"/>
                </a:solidFill>
                <a:latin typeface="方正粗谭黑简体" panose="02000000000000000000" pitchFamily="2" charset="-122"/>
                <a:ea typeface="方正粗谭黑简体" panose="02000000000000000000" pitchFamily="2" charset="-122"/>
                <a:cs typeface="Arial" panose="020B0604020202020204" pitchFamily="34" charset="0"/>
              </a:rPr>
              <a:t>ASP.NET Core 2.1</a:t>
            </a:r>
            <a:endParaRPr lang="zh-CN" altLang="en-US" sz="6600" dirty="0">
              <a:solidFill>
                <a:schemeClr val="bg1"/>
              </a:solidFill>
              <a:latin typeface="方正粗谭黑简体" panose="02000000000000000000" pitchFamily="2" charset="-122"/>
              <a:ea typeface="方正粗谭黑简体" panose="02000000000000000000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0823" y="1168053"/>
            <a:ext cx="100091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Web.config</a:t>
            </a:r>
            <a:r>
              <a:rPr lang="zh-CN" altLang="en-US" dirty="0" smtClean="0"/>
              <a:t>也可以用于配置</a:t>
            </a:r>
            <a:r>
              <a:rPr lang="en-US" altLang="zh-CN" dirty="0" smtClean="0"/>
              <a:t>ASPNETCORE_ENVIRONMENT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哪些地方</a:t>
            </a:r>
            <a:r>
              <a:rPr lang="zh-CN" altLang="en-US" dirty="0"/>
              <a:t>会</a:t>
            </a:r>
            <a:r>
              <a:rPr lang="zh-CN" altLang="en-US" dirty="0" smtClean="0"/>
              <a:t>用到</a:t>
            </a:r>
            <a:r>
              <a:rPr lang="en-US" altLang="zh-CN" dirty="0" smtClean="0"/>
              <a:t>Environment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Startup</a:t>
            </a:r>
            <a:r>
              <a:rPr lang="en-US" altLang="zh-CN" dirty="0">
                <a:solidFill>
                  <a:srgbClr val="FF0000"/>
                </a:solidFill>
              </a:rPr>
              <a:t>{</a:t>
            </a:r>
            <a:r>
              <a:rPr lang="en-US" altLang="zh-CN" dirty="0" err="1">
                <a:solidFill>
                  <a:srgbClr val="FF0000"/>
                </a:solidFill>
              </a:rPr>
              <a:t>EnvironmentName</a:t>
            </a:r>
            <a:r>
              <a:rPr lang="en-US" altLang="zh-CN" dirty="0" smtClean="0">
                <a:solidFill>
                  <a:srgbClr val="FF0000"/>
                </a:solidFill>
              </a:rPr>
              <a:t>}</a:t>
            </a:r>
            <a:r>
              <a:rPr lang="zh-CN" altLang="en-US" dirty="0" smtClean="0"/>
              <a:t>，例如 </a:t>
            </a:r>
            <a:r>
              <a:rPr lang="en-US" altLang="zh-CN" dirty="0" err="1" smtClean="0"/>
              <a:t>StartupDevelopment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Startup</a:t>
            </a:r>
            <a:r>
              <a:rPr lang="zh-CN" altLang="en-US" dirty="0" smtClean="0"/>
              <a:t>方法约定 </a:t>
            </a:r>
            <a:r>
              <a:rPr lang="en-US" altLang="zh-CN" dirty="0" smtClean="0"/>
              <a:t>Configure</a:t>
            </a:r>
            <a:r>
              <a:rPr lang="en-US" altLang="zh-CN" dirty="0" smtClean="0">
                <a:solidFill>
                  <a:srgbClr val="FF0000"/>
                </a:solidFill>
              </a:rPr>
              <a:t>{</a:t>
            </a:r>
            <a:r>
              <a:rPr lang="en-US" altLang="zh-CN" dirty="0" err="1" smtClean="0">
                <a:solidFill>
                  <a:srgbClr val="FF0000"/>
                </a:solidFill>
              </a:rPr>
              <a:t>EnvironmentName</a:t>
            </a:r>
            <a:r>
              <a:rPr lang="en-US" altLang="zh-CN" dirty="0">
                <a:solidFill>
                  <a:srgbClr val="FF0000"/>
                </a:solidFill>
              </a:rPr>
              <a:t>}</a:t>
            </a:r>
            <a:r>
              <a:rPr lang="zh-CN" altLang="en-US" dirty="0" smtClean="0"/>
              <a:t>以及</a:t>
            </a:r>
            <a:r>
              <a:rPr lang="en-US" altLang="zh-CN" dirty="0" smtClean="0"/>
              <a:t>Configure</a:t>
            </a:r>
            <a:r>
              <a:rPr lang="en-US" altLang="zh-CN" dirty="0" smtClean="0">
                <a:solidFill>
                  <a:srgbClr val="FF0000"/>
                </a:solidFill>
              </a:rPr>
              <a:t>{</a:t>
            </a:r>
            <a:r>
              <a:rPr lang="en-US" altLang="zh-CN" dirty="0" err="1" smtClean="0">
                <a:solidFill>
                  <a:srgbClr val="FF0000"/>
                </a:solidFill>
              </a:rPr>
              <a:t>EnvironmentName</a:t>
            </a:r>
            <a:r>
              <a:rPr lang="en-US" altLang="zh-CN" dirty="0" smtClean="0">
                <a:solidFill>
                  <a:srgbClr val="FF0000"/>
                </a:solidFill>
              </a:rPr>
              <a:t>}</a:t>
            </a:r>
            <a:r>
              <a:rPr lang="en-US" altLang="zh-CN" dirty="0" smtClean="0"/>
              <a:t>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IHostingEnvironment</a:t>
            </a:r>
            <a:r>
              <a:rPr lang="zh-CN" altLang="en-US" dirty="0" smtClean="0"/>
              <a:t>扩展方法：</a:t>
            </a:r>
            <a:r>
              <a:rPr lang="en-US" altLang="zh-CN" dirty="0" err="1" smtClean="0"/>
              <a:t>IsEnvironment</a:t>
            </a:r>
            <a:r>
              <a:rPr lang="zh-CN" altLang="en-US" dirty="0" smtClean="0"/>
              <a:t>、</a:t>
            </a:r>
            <a:r>
              <a:rPr lang="en-US" altLang="zh-CN" dirty="0"/>
              <a:t> </a:t>
            </a:r>
            <a:r>
              <a:rPr lang="en-US" altLang="zh-CN" dirty="0" err="1" smtClean="0"/>
              <a:t>IsDevelopment</a:t>
            </a:r>
            <a:r>
              <a:rPr lang="zh-CN" altLang="en-US" dirty="0" smtClean="0"/>
              <a:t>、</a:t>
            </a:r>
            <a:r>
              <a:rPr lang="en-US" altLang="zh-CN" dirty="0"/>
              <a:t> </a:t>
            </a:r>
            <a:r>
              <a:rPr lang="en-US" altLang="zh-CN" dirty="0" err="1" smtClean="0"/>
              <a:t>IsStaging</a:t>
            </a:r>
            <a:r>
              <a:rPr lang="zh-CN" altLang="en-US" dirty="0" smtClean="0"/>
              <a:t>、</a:t>
            </a:r>
            <a:r>
              <a:rPr lang="en-US" altLang="zh-CN" dirty="0"/>
              <a:t> </a:t>
            </a:r>
            <a:r>
              <a:rPr lang="en-US" altLang="zh-CN" dirty="0" err="1" smtClean="0"/>
              <a:t>IsProduction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配置文件，比如 </a:t>
            </a:r>
            <a:r>
              <a:rPr lang="en-US" altLang="zh-CN" dirty="0" err="1" smtClean="0"/>
              <a:t>appsettings.Development.json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.</a:t>
            </a:r>
            <a:r>
              <a:rPr lang="en-US" altLang="zh-CN" dirty="0" err="1" smtClean="0"/>
              <a:t>cshtml</a:t>
            </a:r>
            <a:r>
              <a:rPr lang="zh-CN" altLang="en-US" dirty="0" smtClean="0"/>
              <a:t>中</a:t>
            </a:r>
            <a:r>
              <a:rPr lang="en-US" altLang="zh-CN" dirty="0"/>
              <a:t>&lt;</a:t>
            </a:r>
            <a:r>
              <a:rPr lang="en-US" altLang="zh-CN" dirty="0" smtClean="0">
                <a:solidFill>
                  <a:srgbClr val="FF0000"/>
                </a:solidFill>
              </a:rPr>
              <a:t>environment </a:t>
            </a:r>
            <a:r>
              <a:rPr lang="en-US" altLang="zh-CN" dirty="0" smtClean="0"/>
              <a:t> names</a:t>
            </a:r>
            <a:r>
              <a:rPr lang="en-US" altLang="zh-CN" dirty="0"/>
              <a:t>="Development"&gt;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422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899285" y="1960141"/>
            <a:ext cx="906653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ASP.NET Core </a:t>
            </a:r>
            <a:r>
              <a:rPr lang="zh-CN" altLang="en-US" dirty="0" smtClean="0"/>
              <a:t>中依赖注入无处不在，你可以在</a:t>
            </a:r>
            <a:r>
              <a:rPr lang="en-US" altLang="zh-CN" dirty="0"/>
              <a:t>S</a:t>
            </a:r>
            <a:r>
              <a:rPr lang="en-US" altLang="zh-CN" dirty="0" smtClean="0"/>
              <a:t>tartup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ConfigureServices</a:t>
            </a:r>
            <a:r>
              <a:rPr lang="zh-CN" altLang="en-US" dirty="0" smtClean="0"/>
              <a:t>方法中配置注入。</a:t>
            </a: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框架默认注入以下服务：</a:t>
            </a: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docs.microsoft.com/zh-cn/aspnet/core/fundamentals/dependency-injection?view=aspnetcore-2.1#using-framework-provided-services</a:t>
            </a:r>
            <a:r>
              <a:rPr lang="en-US" altLang="zh-CN" dirty="0" smtClean="0"/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框架默认已提供了一些注入扩展：如</a:t>
            </a:r>
            <a:r>
              <a:rPr lang="en-US" altLang="zh-CN" dirty="0"/>
              <a:t> </a:t>
            </a:r>
            <a:r>
              <a:rPr lang="en-US" altLang="zh-CN" dirty="0" err="1" smtClean="0"/>
              <a:t>AddDbContext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AddIdentity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AddMvc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你</a:t>
            </a:r>
            <a:r>
              <a:rPr lang="zh-CN" altLang="en-US" dirty="0" smtClean="0"/>
              <a:t>也</a:t>
            </a:r>
            <a:r>
              <a:rPr lang="zh-CN" altLang="en-US" dirty="0"/>
              <a:t>可以</a:t>
            </a:r>
            <a:r>
              <a:rPr lang="zh-CN" altLang="en-US" dirty="0" smtClean="0"/>
              <a:t>通过 </a:t>
            </a:r>
            <a:r>
              <a:rPr lang="en-US" altLang="zh-CN" dirty="0" err="1" smtClean="0"/>
              <a:t>AddSingleton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AddScoped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AddTransient</a:t>
            </a:r>
            <a:r>
              <a:rPr lang="zh-CN" altLang="en-US" dirty="0" smtClean="0"/>
              <a:t>来注册要注入的服务。</a:t>
            </a: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/>
              <a:t>Singleton</a:t>
            </a:r>
            <a:r>
              <a:rPr lang="zh-CN" altLang="en-US" dirty="0" smtClean="0"/>
              <a:t>：</a:t>
            </a:r>
            <a:r>
              <a:rPr lang="zh-CN" altLang="en-US" dirty="0"/>
              <a:t>整个应用程序生命周期以内只创建一个实例 </a:t>
            </a: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/>
              <a:t>Scoped</a:t>
            </a:r>
            <a:r>
              <a:rPr lang="zh-CN" altLang="en-US" dirty="0" smtClean="0"/>
              <a:t>：</a:t>
            </a:r>
            <a:r>
              <a:rPr lang="zh-CN" altLang="en-US" dirty="0"/>
              <a:t>在同一个</a:t>
            </a:r>
            <a:r>
              <a:rPr lang="en-US" altLang="zh-CN" dirty="0"/>
              <a:t>Scope</a:t>
            </a:r>
            <a:r>
              <a:rPr lang="zh-CN" altLang="en-US" dirty="0"/>
              <a:t>内只初始化一个实例 </a:t>
            </a:r>
            <a:r>
              <a:rPr lang="zh-CN" altLang="en-US" dirty="0" smtClean="0"/>
              <a:t>，可以简单的理解为一次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内只创建一个实例</a:t>
            </a: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/>
              <a:t>Transient</a:t>
            </a:r>
            <a:r>
              <a:rPr lang="zh-CN" altLang="en-US" dirty="0" smtClean="0"/>
              <a:t>：</a:t>
            </a:r>
            <a:r>
              <a:rPr lang="zh-CN" altLang="en-US" dirty="0"/>
              <a:t>每一次</a:t>
            </a:r>
            <a:r>
              <a:rPr lang="en-US" altLang="zh-CN" dirty="0" err="1"/>
              <a:t>GetService</a:t>
            </a:r>
            <a:r>
              <a:rPr lang="zh-CN" altLang="en-US" dirty="0"/>
              <a:t>都会创建一个新的</a:t>
            </a:r>
            <a:r>
              <a:rPr lang="zh-CN" altLang="en-US" dirty="0" smtClean="0"/>
              <a:t>实例</a:t>
            </a: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/>
              <a:t>注入限制：对于构造函数注入，不允许同时存在多个符合注入条件的构造函数。</a:t>
            </a:r>
            <a:endParaRPr lang="en-US" altLang="zh-CN" b="1" dirty="0" smtClean="0"/>
          </a:p>
        </p:txBody>
      </p:sp>
      <p:sp>
        <p:nvSpPr>
          <p:cNvPr id="2" name="矩形 1"/>
          <p:cNvSpPr/>
          <p:nvPr/>
        </p:nvSpPr>
        <p:spPr>
          <a:xfrm>
            <a:off x="3909095" y="1071880"/>
            <a:ext cx="4536504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threePt" dir="t">
                <a:rot lat="0" lon="0" rev="0"/>
              </a:lightRig>
            </a:scene3d>
            <a:sp3d extrusionH="120650" prstMaterial="matte"/>
          </a:bodyPr>
          <a:lstStyle/>
          <a:p>
            <a:pPr algn="ctr"/>
            <a:r>
              <a:rPr lang="zh-CN" altLang="en-US" sz="5400" dirty="0" smtClean="0">
                <a:sym typeface="+mn-ea"/>
              </a:rPr>
              <a:t>依赖注入</a:t>
            </a:r>
            <a:r>
              <a:rPr lang="en-US" altLang="zh-CN" sz="5400" dirty="0" smtClean="0">
                <a:sym typeface="+mn-ea"/>
              </a:rPr>
              <a:t>DI</a:t>
            </a:r>
            <a:endParaRPr lang="zh-CN" altLang="en-US" sz="5400" b="1" dirty="0">
              <a:ln>
                <a:gradFill>
                  <a:gsLst>
                    <a:gs pos="98000">
                      <a:srgbClr val="F88C89"/>
                    </a:gs>
                    <a:gs pos="86000">
                      <a:srgbClr val="F8D078"/>
                    </a:gs>
                    <a:gs pos="73000">
                      <a:srgbClr val="BAD172"/>
                    </a:gs>
                    <a:gs pos="62000">
                      <a:srgbClr val="BEC7AF"/>
                    </a:gs>
                    <a:gs pos="50000">
                      <a:srgbClr val="83D9E3"/>
                    </a:gs>
                    <a:gs pos="37000">
                      <a:srgbClr val="9C61DF"/>
                    </a:gs>
                    <a:gs pos="24000">
                      <a:srgbClr val="CA78E1"/>
                    </a:gs>
                    <a:gs pos="12000">
                      <a:srgbClr val="E564DF"/>
                    </a:gs>
                    <a:gs pos="0">
                      <a:srgbClr val="F86CC0"/>
                    </a:gs>
                  </a:gsLst>
                  <a:lin ang="0"/>
                </a:gradFill>
              </a:ln>
              <a:solidFill>
                <a:schemeClr val="tx1"/>
              </a:solidFill>
              <a:effectLst>
                <a:outerShdw blurRad="50800" dist="38100" algn="l" rotWithShape="0">
                  <a:srgbClr val="CC00CC">
                    <a:alpha val="40000"/>
                  </a:srgbClr>
                </a:outerShdw>
              </a:effectLst>
              <a:uFillTx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78351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4759" y="1096045"/>
            <a:ext cx="109452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IDispose</a:t>
            </a:r>
            <a:r>
              <a:rPr lang="zh-CN" altLang="en-US" dirty="0" smtClean="0"/>
              <a:t>与</a:t>
            </a:r>
            <a:r>
              <a:rPr lang="en-US" altLang="zh-CN" dirty="0" smtClean="0"/>
              <a:t>DI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services.</a:t>
            </a:r>
            <a:r>
              <a:rPr lang="en-US" altLang="zh-CN" b="1" dirty="0" err="1" smtClean="0"/>
              <a:t>AddSingleton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ServiceDemo</a:t>
            </a:r>
            <a:r>
              <a:rPr lang="en-US" altLang="zh-CN" dirty="0" smtClean="0"/>
              <a:t>&gt;(</a:t>
            </a:r>
            <a:r>
              <a:rPr lang="en-US" altLang="zh-CN" b="1" dirty="0"/>
              <a:t>new </a:t>
            </a:r>
            <a:r>
              <a:rPr lang="en-US" altLang="zh-CN" b="1" dirty="0" err="1" smtClean="0"/>
              <a:t>ServiceDemo</a:t>
            </a:r>
            <a:r>
              <a:rPr lang="en-US" altLang="zh-CN" dirty="0" smtClean="0"/>
              <a:t>())</a:t>
            </a:r>
            <a:r>
              <a:rPr lang="zh-CN" altLang="en-US" dirty="0" smtClean="0"/>
              <a:t>除了这种写法，其它通过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创建的实体都会自动释放，另外在</a:t>
            </a:r>
            <a:r>
              <a:rPr lang="en-US" altLang="zh-CN" dirty="0" smtClean="0"/>
              <a:t>Core 1.0</a:t>
            </a:r>
            <a:r>
              <a:rPr lang="zh-CN" altLang="en-US" dirty="0" smtClean="0"/>
              <a:t>时，上面这种写法也会被框架自动释放。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替换默认的</a:t>
            </a:r>
            <a:r>
              <a:rPr lang="en-US" altLang="zh-CN" dirty="0" err="1" smtClean="0"/>
              <a:t>Ioc</a:t>
            </a:r>
            <a:r>
              <a:rPr lang="zh-CN" altLang="en-US" dirty="0" smtClean="0"/>
              <a:t>容器：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ConfigureServices</a:t>
            </a:r>
            <a:r>
              <a:rPr lang="zh-CN" altLang="en-US" dirty="0" smtClean="0"/>
              <a:t>方法通常返回的是</a:t>
            </a:r>
            <a:r>
              <a:rPr lang="en-US" altLang="zh-CN" dirty="0" smtClean="0"/>
              <a:t>void</a:t>
            </a:r>
            <a:r>
              <a:rPr lang="zh-CN" altLang="en-US" dirty="0" smtClean="0"/>
              <a:t>，可以将返回类型改为</a:t>
            </a:r>
            <a:r>
              <a:rPr lang="en-US" altLang="zh-CN" dirty="0" err="1" smtClean="0"/>
              <a:t>IServiceProvider</a:t>
            </a:r>
            <a:r>
              <a:rPr lang="zh-CN" altLang="en-US" dirty="0" smtClean="0"/>
              <a:t>来配置更改</a:t>
            </a:r>
            <a:r>
              <a:rPr lang="en-US" altLang="zh-CN" dirty="0" err="1" smtClean="0"/>
              <a:t>Ioc</a:t>
            </a:r>
            <a:r>
              <a:rPr lang="zh-CN" altLang="en-US" dirty="0" smtClean="0"/>
              <a:t>容器。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以</a:t>
            </a:r>
            <a:r>
              <a:rPr lang="en-US" altLang="zh-CN" dirty="0" err="1" smtClean="0"/>
              <a:t>Autofac</a:t>
            </a:r>
            <a:r>
              <a:rPr lang="zh-CN" altLang="en-US" dirty="0" smtClean="0"/>
              <a:t>为例：添加依赖包</a:t>
            </a:r>
            <a:r>
              <a:rPr lang="en-US" altLang="zh-CN" dirty="0" err="1" smtClean="0"/>
              <a:t>Autofac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Autofac.Extensions.DependencyInjection</a:t>
            </a:r>
            <a:r>
              <a:rPr lang="zh-CN" altLang="en-US" dirty="0" smtClean="0"/>
              <a:t>后，可通过下面代码来替换</a:t>
            </a:r>
            <a:r>
              <a:rPr lang="en-US" altLang="zh-CN" dirty="0" err="1" smtClean="0"/>
              <a:t>Ioc</a:t>
            </a:r>
            <a:r>
              <a:rPr lang="zh-CN" altLang="en-US" dirty="0" smtClean="0"/>
              <a:t>容器为</a:t>
            </a:r>
            <a:r>
              <a:rPr lang="en-US" altLang="zh-CN" dirty="0" err="1" smtClean="0"/>
              <a:t>Autofac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DefaultModule</a:t>
            </a:r>
            <a:r>
              <a:rPr lang="zh-CN" altLang="en-US" dirty="0" smtClean="0"/>
              <a:t>为注册服务的</a:t>
            </a:r>
            <a:r>
              <a:rPr lang="en-US" altLang="zh-CN" dirty="0" smtClean="0"/>
              <a:t>Module</a:t>
            </a:r>
            <a:r>
              <a:rPr lang="zh-CN" altLang="en-US" dirty="0" smtClean="0"/>
              <a:t>实现。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小问题：</a:t>
            </a:r>
            <a:r>
              <a:rPr lang="en-US" altLang="zh-CN" dirty="0" smtClean="0">
                <a:solidFill>
                  <a:srgbClr val="FF0000"/>
                </a:solidFill>
              </a:rPr>
              <a:t>DI</a:t>
            </a:r>
            <a:r>
              <a:rPr lang="zh-CN" altLang="en-US" dirty="0" smtClean="0">
                <a:solidFill>
                  <a:srgbClr val="FF0000"/>
                </a:solidFill>
              </a:rPr>
              <a:t>和</a:t>
            </a:r>
            <a:r>
              <a:rPr lang="en-US" altLang="zh-CN" dirty="0" err="1" smtClean="0">
                <a:solidFill>
                  <a:srgbClr val="FF0000"/>
                </a:solidFill>
              </a:rPr>
              <a:t>Ioc</a:t>
            </a:r>
            <a:r>
              <a:rPr lang="zh-CN" altLang="en-US" dirty="0" smtClean="0">
                <a:solidFill>
                  <a:srgbClr val="FF0000"/>
                </a:solidFill>
              </a:rPr>
              <a:t>两者是什么关系</a:t>
            </a:r>
            <a:r>
              <a:rPr lang="zh-CN" altLang="en-US" dirty="0" smtClean="0"/>
              <a:t>？</a:t>
            </a:r>
            <a:endParaRPr lang="en-US" altLang="zh-CN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823" y="3983163"/>
            <a:ext cx="8784976" cy="2657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6393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388816" y="1960141"/>
            <a:ext cx="99371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在</a:t>
            </a:r>
            <a:r>
              <a:rPr lang="en-US" altLang="zh-CN" dirty="0" smtClean="0"/>
              <a:t>.NET Core</a:t>
            </a:r>
            <a:r>
              <a:rPr lang="zh-CN" altLang="en-US" dirty="0" smtClean="0"/>
              <a:t>中采用了新的配置文件实现，其实现方案为</a:t>
            </a:r>
            <a:r>
              <a:rPr lang="en-US" altLang="zh-CN" dirty="0" err="1"/>
              <a:t>Microsoft.Framework.Configuration</a:t>
            </a: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其中有几个接口需要了解</a:t>
            </a: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 smtClean="0"/>
              <a:t>IConfiguration</a:t>
            </a:r>
            <a:r>
              <a:rPr lang="zh-CN" altLang="en-US" dirty="0" smtClean="0"/>
              <a:t>：配置文件基础定义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 smtClean="0"/>
              <a:t>IConfigurationBuilder</a:t>
            </a:r>
            <a:r>
              <a:rPr lang="zh-CN" altLang="en-US" dirty="0" smtClean="0"/>
              <a:t>：配置文件构建器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 smtClean="0"/>
              <a:t>IConfigurationSource</a:t>
            </a:r>
            <a:r>
              <a:rPr lang="en-US" altLang="zh-CN" dirty="0" smtClean="0"/>
              <a:t> </a:t>
            </a:r>
            <a:r>
              <a:rPr lang="zh-CN" altLang="en-US" dirty="0" smtClean="0"/>
              <a:t>：配置文件来源</a:t>
            </a:r>
            <a:r>
              <a:rPr lang="en-US" altLang="zh-CN" dirty="0"/>
              <a:t>	</a:t>
            </a: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在</a:t>
            </a:r>
            <a:r>
              <a:rPr lang="en-US" altLang="zh-CN" dirty="0" smtClean="0"/>
              <a:t>.NET Core2.0+</a:t>
            </a:r>
            <a:r>
              <a:rPr lang="zh-CN" altLang="en-US" dirty="0" smtClean="0"/>
              <a:t>中，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CreateDefaultBuilder</a:t>
            </a:r>
            <a:r>
              <a:rPr lang="zh-CN" altLang="en-US" dirty="0" smtClean="0"/>
              <a:t>默认已经实现了下列代码，可以直接注入</a:t>
            </a:r>
            <a:r>
              <a:rPr lang="en-US" altLang="zh-CN" dirty="0" err="1" smtClean="0"/>
              <a:t>IConfiguration</a:t>
            </a:r>
            <a:r>
              <a:rPr lang="zh-CN" altLang="en-US" dirty="0" smtClean="0"/>
              <a:t>，需要注意的是配置按添加的顺序进行覆盖，例如下面代码中 按环境配置的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文件内容将覆盖</a:t>
            </a:r>
            <a:r>
              <a:rPr lang="en-US" altLang="zh-CN" dirty="0" err="1" smtClean="0"/>
              <a:t>appsettings.json</a:t>
            </a:r>
            <a:r>
              <a:rPr lang="zh-CN" altLang="en-US" dirty="0" smtClean="0"/>
              <a:t>中对应的默认键值。</a:t>
            </a:r>
            <a:endParaRPr lang="en-US" altLang="zh-CN" dirty="0"/>
          </a:p>
        </p:txBody>
      </p:sp>
      <p:sp>
        <p:nvSpPr>
          <p:cNvPr id="2" name="矩形 1"/>
          <p:cNvSpPr/>
          <p:nvPr/>
        </p:nvSpPr>
        <p:spPr>
          <a:xfrm>
            <a:off x="3909095" y="1071880"/>
            <a:ext cx="4536504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threePt" dir="t">
                <a:rot lat="0" lon="0" rev="0"/>
              </a:lightRig>
            </a:scene3d>
            <a:sp3d extrusionH="120650" prstMaterial="matte"/>
          </a:bodyPr>
          <a:lstStyle/>
          <a:p>
            <a:pPr algn="ctr"/>
            <a:r>
              <a:rPr lang="zh-CN" altLang="en-US" sz="5400" dirty="0" smtClean="0">
                <a:sym typeface="+mn-ea"/>
              </a:rPr>
              <a:t>配置</a:t>
            </a:r>
            <a:endParaRPr lang="zh-CN" altLang="en-US" sz="5400" b="1" dirty="0">
              <a:ln>
                <a:gradFill>
                  <a:gsLst>
                    <a:gs pos="98000">
                      <a:srgbClr val="F88C89"/>
                    </a:gs>
                    <a:gs pos="86000">
                      <a:srgbClr val="F8D078"/>
                    </a:gs>
                    <a:gs pos="73000">
                      <a:srgbClr val="BAD172"/>
                    </a:gs>
                    <a:gs pos="62000">
                      <a:srgbClr val="BEC7AF"/>
                    </a:gs>
                    <a:gs pos="50000">
                      <a:srgbClr val="83D9E3"/>
                    </a:gs>
                    <a:gs pos="37000">
                      <a:srgbClr val="9C61DF"/>
                    </a:gs>
                    <a:gs pos="24000">
                      <a:srgbClr val="CA78E1"/>
                    </a:gs>
                    <a:gs pos="12000">
                      <a:srgbClr val="E564DF"/>
                    </a:gs>
                    <a:gs pos="0">
                      <a:srgbClr val="F86CC0"/>
                    </a:gs>
                  </a:gsLst>
                  <a:lin ang="0"/>
                </a:gradFill>
              </a:ln>
              <a:solidFill>
                <a:schemeClr val="tx1"/>
              </a:solidFill>
              <a:effectLst>
                <a:outerShdw blurRad="50800" dist="38100" algn="l" rotWithShape="0">
                  <a:srgbClr val="CC00CC">
                    <a:alpha val="40000"/>
                  </a:srgbClr>
                </a:outerShdw>
              </a:effectLst>
              <a:uFillTx/>
              <a:sym typeface="+mn-ea"/>
            </a:endParaRPr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848" y="4545464"/>
            <a:ext cx="9361040" cy="2424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027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892871" y="663997"/>
            <a:ext cx="906653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/>
              <a:t>通过配置索引器</a:t>
            </a:r>
            <a:r>
              <a:rPr lang="zh-CN" altLang="en-US" sz="3200" b="1" dirty="0"/>
              <a:t>快速</a:t>
            </a:r>
            <a:r>
              <a:rPr lang="zh-CN" altLang="en-US" sz="3200" b="1" dirty="0" smtClean="0"/>
              <a:t>读取</a:t>
            </a:r>
            <a:endParaRPr lang="en-US" altLang="zh-CN" sz="3200" b="1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 smtClean="0"/>
              <a:t>Json</a:t>
            </a:r>
            <a:r>
              <a:rPr lang="zh-CN" altLang="en-US" dirty="0" smtClean="0"/>
              <a:t>配置：</a:t>
            </a: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</a:t>
            </a:r>
            <a:r>
              <a:rPr lang="zh-CN" altLang="en-US" dirty="0" smtClean="0"/>
              <a:t>通过冒号：表示层级关系，如</a:t>
            </a:r>
            <a:r>
              <a:rPr lang="en-US" altLang="zh-CN" dirty="0"/>
              <a:t>Configuration</a:t>
            </a:r>
            <a:r>
              <a:rPr lang="en-US" altLang="zh-CN" dirty="0" smtClean="0"/>
              <a:t>[</a:t>
            </a:r>
            <a:r>
              <a:rPr lang="en-US" altLang="zh-CN" dirty="0"/>
              <a:t>"</a:t>
            </a:r>
            <a:r>
              <a:rPr lang="en-US" altLang="zh-CN" dirty="0" smtClean="0"/>
              <a:t>A:B"]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</a:t>
            </a:r>
            <a:r>
              <a:rPr lang="zh-CN" altLang="en-US" dirty="0" smtClean="0"/>
              <a:t>通过索引表示数组，如</a:t>
            </a:r>
            <a:r>
              <a:rPr lang="en-US" altLang="zh-CN" dirty="0" smtClean="0"/>
              <a:t>Configuration[</a:t>
            </a:r>
            <a:r>
              <a:rPr lang="en-US" altLang="zh-CN" dirty="0"/>
              <a:t>"</a:t>
            </a:r>
            <a:r>
              <a:rPr lang="en-US" altLang="zh-CN" dirty="0" smtClean="0"/>
              <a:t>A:C:</a:t>
            </a: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r>
              <a:rPr lang="en-US" altLang="zh-CN" dirty="0" smtClean="0"/>
              <a:t>"]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/>
              <a:t>Xml</a:t>
            </a:r>
            <a:r>
              <a:rPr lang="zh-CN" altLang="en-US" dirty="0" smtClean="0"/>
              <a:t>配置：</a:t>
            </a: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</a:t>
            </a:r>
            <a:r>
              <a:rPr lang="zh-CN" altLang="en-US" dirty="0"/>
              <a:t>通过冒号：表示层级</a:t>
            </a:r>
            <a:r>
              <a:rPr lang="zh-CN" altLang="en-US" dirty="0" smtClean="0"/>
              <a:t>关系</a:t>
            </a: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</a:t>
            </a:r>
            <a:r>
              <a:rPr lang="zh-CN" altLang="en-US" dirty="0" smtClean="0"/>
              <a:t>对于数组，需要指定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特性，然后</a:t>
            </a:r>
            <a:r>
              <a:rPr lang="zh-CN" altLang="en-US" dirty="0"/>
              <a:t>通过</a:t>
            </a:r>
            <a:r>
              <a:rPr lang="en-US" altLang="zh-CN" dirty="0" smtClean="0"/>
              <a:t>Configuration[</a:t>
            </a:r>
            <a:r>
              <a:rPr lang="en-US" altLang="zh-CN" dirty="0"/>
              <a:t>"</a:t>
            </a:r>
            <a:r>
              <a:rPr lang="en-US" altLang="zh-CN" dirty="0" smtClean="0"/>
              <a:t>Child:</a:t>
            </a:r>
            <a:r>
              <a:rPr lang="en-US" altLang="zh-CN" dirty="0" smtClean="0">
                <a:solidFill>
                  <a:srgbClr val="FF0000"/>
                </a:solidFill>
              </a:rPr>
              <a:t>C1</a:t>
            </a:r>
            <a:r>
              <a:rPr lang="en-US" altLang="zh-CN" dirty="0" smtClean="0"/>
              <a:t>:Name"]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 smtClean="0"/>
              <a:t>GetValue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</a:t>
            </a:r>
            <a:r>
              <a:rPr lang="zh-CN" altLang="en-US" dirty="0"/>
              <a:t>可</a:t>
            </a:r>
            <a:r>
              <a:rPr lang="zh-CN" altLang="en-US" dirty="0" smtClean="0"/>
              <a:t>通过</a:t>
            </a:r>
            <a:r>
              <a:rPr lang="en-US" altLang="zh-CN" dirty="0" err="1" smtClean="0"/>
              <a:t>GetValue</a:t>
            </a:r>
            <a:r>
              <a:rPr lang="zh-CN" altLang="en-US" dirty="0" smtClean="0"/>
              <a:t>快速获取指定类型的值，如</a:t>
            </a:r>
            <a:r>
              <a:rPr lang="en-US" altLang="zh-CN" dirty="0" err="1" smtClean="0"/>
              <a:t>Configuration.GetValue</a:t>
            </a:r>
            <a:r>
              <a:rPr lang="en-US" altLang="zh-CN" dirty="0" smtClean="0"/>
              <a:t>&lt;string&gt;("</a:t>
            </a:r>
            <a:r>
              <a:rPr lang="en-US" altLang="zh-CN" dirty="0"/>
              <a:t> A:B </a:t>
            </a:r>
            <a:r>
              <a:rPr lang="en-US" altLang="zh-CN" dirty="0" smtClean="0"/>
              <a:t>")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绑定至</a:t>
            </a:r>
            <a:r>
              <a:rPr lang="en-US" altLang="zh-CN" dirty="0" err="1" smtClean="0"/>
              <a:t>Poco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</a:t>
            </a:r>
            <a:r>
              <a:rPr lang="zh-CN" altLang="en-US" dirty="0" smtClean="0"/>
              <a:t>可在索引器快速读取后进行</a:t>
            </a:r>
            <a:r>
              <a:rPr lang="en-US" altLang="zh-CN" dirty="0" smtClean="0"/>
              <a:t>Bind</a:t>
            </a:r>
            <a:r>
              <a:rPr lang="zh-CN" altLang="en-US" dirty="0" smtClean="0"/>
              <a:t>，如</a:t>
            </a:r>
            <a:r>
              <a:rPr lang="en-US" altLang="zh-CN" dirty="0" smtClean="0"/>
              <a:t>Configuration[“</a:t>
            </a:r>
            <a:r>
              <a:rPr lang="en-US" altLang="zh-CN" dirty="0" err="1" smtClean="0"/>
              <a:t>Cpx</a:t>
            </a:r>
            <a:r>
              <a:rPr lang="en-US" altLang="zh-CN" dirty="0" smtClean="0"/>
              <a:t>"].Bind(</a:t>
            </a:r>
            <a:r>
              <a:rPr lang="en-US" altLang="zh-CN" dirty="0" err="1" smtClean="0"/>
              <a:t>SomeInstance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</a:t>
            </a:r>
            <a:endParaRPr lang="en-US" altLang="zh-CN" dirty="0" smtClean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294" y="4634783"/>
            <a:ext cx="3096344" cy="2437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621" y="4618491"/>
            <a:ext cx="2818948" cy="2382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785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460823" y="1168053"/>
            <a:ext cx="9937104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 err="1"/>
              <a:t>IOptions</a:t>
            </a:r>
            <a:r>
              <a:rPr lang="en-US" altLang="zh-CN" sz="3200" b="1" dirty="0" smtClean="0">
                <a:latin typeface="+mn-lt"/>
              </a:rPr>
              <a:t>&lt;T&gt;</a:t>
            </a:r>
            <a:r>
              <a:rPr lang="zh-CN" altLang="en-US" sz="3200" b="1" dirty="0" smtClean="0">
                <a:latin typeface="+mn-lt"/>
              </a:rPr>
              <a:t>、</a:t>
            </a:r>
            <a:r>
              <a:rPr lang="en-US" altLang="zh-CN" sz="3200" b="1" dirty="0" err="1" smtClean="0">
                <a:latin typeface="+mn-lt"/>
              </a:rPr>
              <a:t>IOptionsSnapshot</a:t>
            </a:r>
            <a:r>
              <a:rPr lang="en-US" altLang="zh-CN" sz="3200" b="1" dirty="0" smtClean="0">
                <a:latin typeface="+mn-lt"/>
              </a:rPr>
              <a:t>&lt;T&gt;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在</a:t>
            </a:r>
            <a:r>
              <a:rPr lang="en-US" altLang="zh-CN" dirty="0" err="1" smtClean="0"/>
              <a:t>ConfigureServices</a:t>
            </a:r>
            <a:r>
              <a:rPr lang="zh-CN" altLang="en-US" dirty="0" smtClean="0"/>
              <a:t>方法中，可通过</a:t>
            </a:r>
            <a:r>
              <a:rPr lang="en-US" altLang="zh-CN" dirty="0" err="1" smtClean="0"/>
              <a:t>services.Configure</a:t>
            </a:r>
            <a:r>
              <a:rPr lang="en-US" altLang="zh-CN" dirty="0" smtClean="0"/>
              <a:t>&lt;T&gt;</a:t>
            </a:r>
            <a:r>
              <a:rPr lang="zh-CN" altLang="en-US" dirty="0" smtClean="0"/>
              <a:t>来进行配置文件注册服务，简单的例子如下：</a:t>
            </a: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err="1"/>
              <a:t>services.Configure</a:t>
            </a:r>
            <a:r>
              <a:rPr lang="en-US" altLang="zh-CN" dirty="0"/>
              <a:t>&lt;</a:t>
            </a:r>
            <a:r>
              <a:rPr lang="en-US" altLang="zh-CN" dirty="0" err="1"/>
              <a:t>MyOptions</a:t>
            </a:r>
            <a:r>
              <a:rPr lang="en-US" altLang="zh-CN" dirty="0" smtClean="0"/>
              <a:t>&gt;(</a:t>
            </a:r>
            <a:r>
              <a:rPr lang="en-US" altLang="zh-CN" dirty="0"/>
              <a:t>Configuration</a:t>
            </a:r>
            <a:r>
              <a:rPr lang="en-US" altLang="zh-CN" dirty="0" smtClean="0"/>
              <a:t>);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err="1"/>
              <a:t>services.Configure</a:t>
            </a:r>
            <a:r>
              <a:rPr lang="en-US" altLang="zh-CN" dirty="0"/>
              <a:t>&lt;</a:t>
            </a:r>
            <a:r>
              <a:rPr lang="en-US" altLang="zh-CN" dirty="0" err="1"/>
              <a:t>MyOptionsWithDelegateConfig</a:t>
            </a:r>
            <a:r>
              <a:rPr lang="en-US" altLang="zh-CN" dirty="0"/>
              <a:t>&gt;(</a:t>
            </a:r>
            <a:r>
              <a:rPr lang="en-US" altLang="zh-CN" dirty="0" err="1"/>
              <a:t>myOptions</a:t>
            </a:r>
            <a:r>
              <a:rPr lang="en-US" altLang="zh-CN" dirty="0"/>
              <a:t> =&gt; { myOptions.Option1 = "value1_configured_by_delegate"; myOptions.Option2 = 500; </a:t>
            </a:r>
            <a:r>
              <a:rPr lang="en-US" altLang="zh-CN" dirty="0" smtClean="0"/>
              <a:t>});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err="1"/>
              <a:t>services.Configure</a:t>
            </a:r>
            <a:r>
              <a:rPr lang="en-US" altLang="zh-CN" dirty="0"/>
              <a:t>&lt;</a:t>
            </a:r>
            <a:r>
              <a:rPr lang="en-US" altLang="zh-CN" dirty="0" err="1"/>
              <a:t>MySubOptions</a:t>
            </a:r>
            <a:r>
              <a:rPr lang="en-US" altLang="zh-CN" dirty="0"/>
              <a:t>&gt;(</a:t>
            </a:r>
            <a:r>
              <a:rPr lang="en-US" altLang="zh-CN" dirty="0" err="1"/>
              <a:t>Configuration.GetSection</a:t>
            </a:r>
            <a:r>
              <a:rPr lang="en-US" altLang="zh-CN" dirty="0"/>
              <a:t>("subsection</a:t>
            </a:r>
            <a:r>
              <a:rPr lang="en-US" altLang="zh-CN" dirty="0" smtClean="0"/>
              <a:t>"));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之后可在应用中通过构造函数注入</a:t>
            </a:r>
            <a:r>
              <a:rPr lang="en-US" altLang="zh-CN" dirty="0" err="1"/>
              <a:t>IOptions</a:t>
            </a:r>
            <a:r>
              <a:rPr lang="en-US" altLang="zh-CN" dirty="0"/>
              <a:t>&lt;T&gt;</a:t>
            </a:r>
            <a:r>
              <a:rPr lang="zh-CN" altLang="en-US" dirty="0"/>
              <a:t>、</a:t>
            </a:r>
            <a:r>
              <a:rPr lang="en-US" altLang="zh-CN" dirty="0" err="1"/>
              <a:t>IOptionsSnapshot</a:t>
            </a:r>
            <a:r>
              <a:rPr lang="en-US" altLang="zh-CN" dirty="0"/>
              <a:t>&lt;T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来使用配置。</a:t>
            </a: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如果你希望配置文件发生变更时，程序能自动使用最新的配置，那么你可以使用</a:t>
            </a:r>
            <a:r>
              <a:rPr lang="en-US" altLang="zh-CN" dirty="0" err="1" smtClean="0"/>
              <a:t>IOptionsSnapshot</a:t>
            </a:r>
            <a:r>
              <a:rPr lang="en-US" altLang="zh-CN" dirty="0" smtClean="0"/>
              <a:t>&lt;T&gt;</a:t>
            </a:r>
            <a:r>
              <a:rPr lang="zh-CN" altLang="en-US" dirty="0" smtClean="0"/>
              <a:t>，当然前提是在注册配置文件（如</a:t>
            </a:r>
            <a:r>
              <a:rPr lang="en-US" altLang="zh-CN" dirty="0" err="1"/>
              <a:t>AddJsonFile</a:t>
            </a:r>
            <a:r>
              <a:rPr lang="en-US" altLang="zh-CN" dirty="0"/>
              <a:t> </a:t>
            </a:r>
            <a:r>
              <a:rPr lang="zh-CN" altLang="en-US" dirty="0" smtClean="0"/>
              <a:t>）时，</a:t>
            </a:r>
            <a:r>
              <a:rPr lang="zh-CN" altLang="en-US" dirty="0"/>
              <a:t>你</a:t>
            </a:r>
            <a:r>
              <a:rPr lang="zh-CN" altLang="en-US" dirty="0" smtClean="0"/>
              <a:t>设置了</a:t>
            </a:r>
            <a:r>
              <a:rPr lang="en-US" altLang="zh-CN" dirty="0" err="1" smtClean="0"/>
              <a:t>reloadOnChange</a:t>
            </a:r>
            <a:r>
              <a:rPr lang="zh-CN" altLang="en-US" dirty="0" smtClean="0"/>
              <a:t>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01739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0823" y="1744117"/>
            <a:ext cx="972108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当一个配置类你可能同时有多项配置，但彼此又不属于同一个集合时，你可以</a:t>
            </a:r>
            <a:r>
              <a:rPr lang="zh-CN" altLang="en-US" dirty="0" smtClean="0"/>
              <a:t>通过</a:t>
            </a:r>
            <a:r>
              <a:rPr lang="en-US" altLang="zh-CN" b="1" dirty="0" err="1"/>
              <a:t>IOptionsSnapshot</a:t>
            </a:r>
            <a:r>
              <a:rPr lang="en-US" altLang="zh-CN" b="1" dirty="0" smtClean="0"/>
              <a:t>&lt;T</a:t>
            </a:r>
            <a:r>
              <a:rPr lang="en-US" altLang="zh-CN" b="1" dirty="0" smtClean="0"/>
              <a:t>&gt;.Get</a:t>
            </a:r>
            <a:r>
              <a:rPr lang="zh-CN" altLang="en-US" dirty="0" smtClean="0"/>
              <a:t>来按名字获取对应配置，此时注册方法可能如下：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/>
              <a:t>services.Configure</a:t>
            </a:r>
            <a:r>
              <a:rPr lang="en-US" altLang="zh-CN" dirty="0"/>
              <a:t>&lt;Settings&gt;("</a:t>
            </a:r>
            <a:r>
              <a:rPr lang="en-US" altLang="zh-CN" dirty="0" err="1"/>
              <a:t>SettingsA</a:t>
            </a:r>
            <a:r>
              <a:rPr lang="en-US" altLang="zh-CN" dirty="0"/>
              <a:t>", </a:t>
            </a:r>
            <a:r>
              <a:rPr lang="en-US" altLang="zh-CN" dirty="0" err="1"/>
              <a:t>Configuration.GetSection</a:t>
            </a:r>
            <a:r>
              <a:rPr lang="en-US" altLang="zh-CN" dirty="0"/>
              <a:t>("</a:t>
            </a:r>
            <a:r>
              <a:rPr lang="en-US" altLang="zh-CN" dirty="0" err="1"/>
              <a:t>SettingsA</a:t>
            </a:r>
            <a:r>
              <a:rPr lang="en-US" altLang="zh-CN" dirty="0"/>
              <a:t>"));</a:t>
            </a:r>
          </a:p>
          <a:p>
            <a:r>
              <a:rPr lang="en-US" altLang="zh-CN" dirty="0" err="1"/>
              <a:t>services.Configure</a:t>
            </a:r>
            <a:r>
              <a:rPr lang="en-US" altLang="zh-CN" dirty="0"/>
              <a:t>&lt;Settings&gt;("</a:t>
            </a:r>
            <a:r>
              <a:rPr lang="en-US" altLang="zh-CN" dirty="0" err="1"/>
              <a:t>SettingsB</a:t>
            </a:r>
            <a:r>
              <a:rPr lang="en-US" altLang="zh-CN" dirty="0"/>
              <a:t>", </a:t>
            </a:r>
            <a:r>
              <a:rPr lang="en-US" altLang="zh-CN" dirty="0" err="1"/>
              <a:t>Configuration.GetSection</a:t>
            </a:r>
            <a:r>
              <a:rPr lang="en-US" altLang="zh-CN" dirty="0"/>
              <a:t>("</a:t>
            </a:r>
            <a:r>
              <a:rPr lang="en-US" altLang="zh-CN" dirty="0" err="1"/>
              <a:t>SettingsB</a:t>
            </a:r>
            <a:r>
              <a:rPr lang="en-US" altLang="zh-CN" dirty="0" smtClean="0"/>
              <a:t>"));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与</a:t>
            </a:r>
            <a:r>
              <a:rPr lang="en-US" altLang="zh-CN" dirty="0" smtClean="0"/>
              <a:t>Configure</a:t>
            </a:r>
            <a:r>
              <a:rPr lang="zh-CN" altLang="en-US" dirty="0" smtClean="0"/>
              <a:t>对应还有</a:t>
            </a:r>
            <a:r>
              <a:rPr lang="en-US" altLang="zh-CN" dirty="0" err="1" smtClean="0"/>
              <a:t>PostConfigure</a:t>
            </a:r>
            <a:r>
              <a:rPr lang="zh-CN" altLang="en-US" dirty="0" smtClean="0"/>
              <a:t>，该方法发生在所有</a:t>
            </a:r>
            <a:r>
              <a:rPr lang="en-US" altLang="zh-CN" dirty="0" smtClean="0"/>
              <a:t>Configure</a:t>
            </a:r>
            <a:r>
              <a:rPr lang="zh-CN" altLang="en-US" dirty="0" smtClean="0"/>
              <a:t>完成之后，其基本用法与</a:t>
            </a:r>
            <a:r>
              <a:rPr lang="en-US" altLang="zh-CN" dirty="0" smtClean="0"/>
              <a:t>Configure</a:t>
            </a:r>
            <a:r>
              <a:rPr lang="zh-CN" altLang="en-US" dirty="0" smtClean="0"/>
              <a:t>相同，注意：</a:t>
            </a:r>
            <a:r>
              <a:rPr lang="zh-CN" altLang="en-US" b="1" dirty="0"/>
              <a:t>当启用多个配置服务时，指定的最后一个配置源优于其他源，由其设置配置值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Startup</a:t>
            </a:r>
            <a:r>
              <a:rPr lang="zh-CN" altLang="en-US" dirty="0" smtClean="0"/>
              <a:t>中因为</a:t>
            </a:r>
            <a:r>
              <a:rPr lang="en-US" altLang="zh-CN" dirty="0" smtClean="0"/>
              <a:t>Configure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ConfigureServices</a:t>
            </a:r>
            <a:r>
              <a:rPr lang="zh-CN" altLang="en-US" dirty="0" smtClean="0"/>
              <a:t>之后被执行，所以</a:t>
            </a:r>
            <a:r>
              <a:rPr lang="en-US" altLang="zh-CN" dirty="0" smtClean="0"/>
              <a:t>Configure</a:t>
            </a:r>
            <a:r>
              <a:rPr lang="zh-CN" altLang="en-US" dirty="0" smtClean="0"/>
              <a:t>也可以注入</a:t>
            </a:r>
            <a:r>
              <a:rPr lang="en-US" altLang="zh-CN" dirty="0" err="1" smtClean="0"/>
              <a:t>IOptions</a:t>
            </a:r>
            <a:r>
              <a:rPr lang="en-US" altLang="zh-CN" dirty="0" smtClean="0"/>
              <a:t>&lt;T&gt;</a:t>
            </a:r>
            <a:r>
              <a:rPr lang="zh-CN" altLang="en-US" dirty="0" smtClean="0"/>
              <a:t>，例如：</a:t>
            </a:r>
            <a:endParaRPr lang="en-US" altLang="zh-CN" dirty="0" smtClean="0"/>
          </a:p>
          <a:p>
            <a:r>
              <a:rPr lang="en-US" altLang="zh-CN" dirty="0"/>
              <a:t>public </a:t>
            </a:r>
            <a:r>
              <a:rPr lang="en-US" altLang="zh-CN" dirty="0" smtClean="0"/>
              <a:t> void  </a:t>
            </a:r>
            <a:r>
              <a:rPr lang="en-US" altLang="zh-CN" dirty="0"/>
              <a:t>Configure(</a:t>
            </a:r>
            <a:r>
              <a:rPr lang="en-US" altLang="zh-CN" dirty="0" err="1"/>
              <a:t>IApplicationBuilder</a:t>
            </a:r>
            <a:r>
              <a:rPr lang="en-US" altLang="zh-CN" dirty="0"/>
              <a:t> </a:t>
            </a:r>
            <a:r>
              <a:rPr lang="en-US" altLang="zh-CN" dirty="0" smtClean="0"/>
              <a:t>app, </a:t>
            </a:r>
            <a:r>
              <a:rPr lang="en-US" altLang="zh-CN" dirty="0" err="1"/>
              <a:t>IOptions</a:t>
            </a:r>
            <a:r>
              <a:rPr lang="en-US" altLang="zh-CN" dirty="0"/>
              <a:t>&lt;T </a:t>
            </a:r>
            <a:r>
              <a:rPr lang="en-US" altLang="zh-CN" dirty="0" smtClean="0"/>
              <a:t>&gt; </a:t>
            </a:r>
            <a:r>
              <a:rPr lang="en-US" altLang="zh-CN" dirty="0"/>
              <a:t>options)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1193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388815" y="1640191"/>
            <a:ext cx="101531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ASP.NET Core </a:t>
            </a:r>
            <a:r>
              <a:rPr lang="zh-CN" altLang="en-US" dirty="0"/>
              <a:t>支持适用于各种日志记录提供程序的日志记录 </a:t>
            </a:r>
            <a:r>
              <a:rPr lang="en-US" altLang="zh-CN" dirty="0"/>
              <a:t>API</a:t>
            </a:r>
            <a:r>
              <a:rPr lang="zh-CN" altLang="en-US" dirty="0"/>
              <a:t>。 通过内置提供程序，可向一个或多个目标发送日志，还可插入第三方记录框架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/>
              <a:t>.NET Core</a:t>
            </a:r>
            <a:r>
              <a:rPr lang="zh-CN" altLang="en-US" dirty="0" smtClean="0"/>
              <a:t>中通过注入方式来实现</a:t>
            </a:r>
            <a:r>
              <a:rPr lang="en-US" altLang="zh-CN" dirty="0" smtClean="0"/>
              <a:t>Logger</a:t>
            </a:r>
            <a:r>
              <a:rPr lang="zh-CN" altLang="en-US" dirty="0" smtClean="0"/>
              <a:t>，注入方式如下：</a:t>
            </a:r>
            <a:endParaRPr lang="en-US" altLang="zh-CN" dirty="0" smtClean="0"/>
          </a:p>
          <a:p>
            <a:pPr marL="648000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zh-CN" dirty="0" err="1" smtClean="0"/>
              <a:t>ILogger</a:t>
            </a:r>
            <a:r>
              <a:rPr lang="en-US" altLang="zh-CN" dirty="0" smtClean="0"/>
              <a:t>&lt;T&gt; logger</a:t>
            </a:r>
          </a:p>
          <a:p>
            <a:pPr marL="648000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zh-CN" dirty="0" err="1" smtClean="0"/>
              <a:t>ILoggerFactory</a:t>
            </a:r>
            <a:r>
              <a:rPr lang="en-US" altLang="zh-CN" dirty="0" smtClean="0"/>
              <a:t> logger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一般情况下我们通过</a:t>
            </a:r>
            <a:r>
              <a:rPr lang="en-US" altLang="zh-CN" dirty="0" err="1"/>
              <a:t>ILogger</a:t>
            </a:r>
            <a:r>
              <a:rPr lang="en-US" altLang="zh-CN" dirty="0"/>
              <a:t>&lt;T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的注入方式来进行日志记录，该方法默认采用</a:t>
            </a:r>
            <a:r>
              <a:rPr lang="en-US" altLang="zh-CN" dirty="0" smtClean="0"/>
              <a:t>T</a:t>
            </a:r>
            <a:r>
              <a:rPr lang="zh-CN" altLang="en-US" dirty="0" smtClean="0"/>
              <a:t>的</a:t>
            </a:r>
            <a:r>
              <a:rPr lang="zh-CN" altLang="en-US" dirty="0"/>
              <a:t>完全限定类型</a:t>
            </a:r>
            <a:r>
              <a:rPr lang="zh-CN" altLang="en-US" dirty="0" smtClean="0"/>
              <a:t>名称来作为日志的标志类名，如果你不希望用这种方式，那么可以用</a:t>
            </a:r>
            <a:r>
              <a:rPr lang="en-US" altLang="zh-CN" dirty="0" err="1"/>
              <a:t>ILoggerFactory</a:t>
            </a:r>
            <a:r>
              <a:rPr lang="en-US" altLang="zh-CN" dirty="0"/>
              <a:t> </a:t>
            </a:r>
            <a:r>
              <a:rPr lang="en-US" altLang="zh-CN" dirty="0" smtClean="0"/>
              <a:t>logger</a:t>
            </a:r>
            <a:r>
              <a:rPr lang="zh-CN" altLang="en-US" dirty="0" smtClean="0"/>
              <a:t>方式注入，然后通过</a:t>
            </a:r>
            <a:r>
              <a:rPr lang="en-US" altLang="zh-CN" dirty="0" err="1" smtClean="0"/>
              <a:t>logger.CreateLogger</a:t>
            </a:r>
            <a:r>
              <a:rPr lang="en-US" altLang="zh-CN" dirty="0" smtClean="0"/>
              <a:t>(“xxx”)</a:t>
            </a:r>
            <a:r>
              <a:rPr lang="zh-CN" altLang="en-US" dirty="0" smtClean="0"/>
              <a:t>来获取</a:t>
            </a:r>
            <a:r>
              <a:rPr lang="en-US" altLang="zh-CN" dirty="0" err="1" smtClean="0"/>
              <a:t>ILogger</a:t>
            </a:r>
            <a:r>
              <a:rPr lang="zh-CN" altLang="en-US" dirty="0" smtClean="0"/>
              <a:t>日志对象。</a:t>
            </a: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可在</a:t>
            </a:r>
            <a:r>
              <a:rPr lang="en-US" altLang="zh-CN" dirty="0" smtClean="0"/>
              <a:t>Startup</a:t>
            </a:r>
            <a:r>
              <a:rPr lang="zh-CN" altLang="en-US" dirty="0" smtClean="0"/>
              <a:t>的</a:t>
            </a:r>
            <a:r>
              <a:rPr lang="en-US" altLang="zh-CN" dirty="0" err="1"/>
              <a:t>ConfigureServices</a:t>
            </a:r>
            <a:r>
              <a:rPr lang="zh-CN" altLang="en-US" dirty="0" smtClean="0"/>
              <a:t>方法中通过</a:t>
            </a:r>
            <a:r>
              <a:rPr lang="en-US" altLang="zh-CN" dirty="0" err="1"/>
              <a:t>services.AddLogging</a:t>
            </a:r>
            <a:r>
              <a:rPr lang="en-US" altLang="zh-CN" dirty="0" smtClean="0"/>
              <a:t>()</a:t>
            </a:r>
            <a:r>
              <a:rPr lang="zh-CN" altLang="en-US" dirty="0" smtClean="0"/>
              <a:t>来启用日志支持，在</a:t>
            </a:r>
            <a:r>
              <a:rPr lang="en-US" altLang="zh-CN" dirty="0" smtClean="0"/>
              <a:t>ASP.NET Core 2.0</a:t>
            </a:r>
            <a:r>
              <a:rPr lang="zh-CN" altLang="en-US" dirty="0" smtClean="0"/>
              <a:t>及以上版本中，</a:t>
            </a:r>
            <a:r>
              <a:rPr lang="en-US" altLang="zh-CN" dirty="0" err="1" smtClean="0"/>
              <a:t>CreateDefaultBuilder</a:t>
            </a:r>
            <a:r>
              <a:rPr lang="zh-CN" altLang="en-US" dirty="0" smtClean="0"/>
              <a:t>方法默认已加载了</a:t>
            </a:r>
            <a:r>
              <a:rPr lang="en-US" altLang="zh-CN" dirty="0" smtClean="0"/>
              <a:t>Log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2" name="矩形 1"/>
          <p:cNvSpPr/>
          <p:nvPr/>
        </p:nvSpPr>
        <p:spPr>
          <a:xfrm>
            <a:off x="3909095" y="751930"/>
            <a:ext cx="4536504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threePt" dir="t">
                <a:rot lat="0" lon="0" rev="0"/>
              </a:lightRig>
            </a:scene3d>
            <a:sp3d extrusionH="120650" prstMaterial="matte"/>
          </a:bodyPr>
          <a:lstStyle/>
          <a:p>
            <a:pPr algn="ctr"/>
            <a:r>
              <a:rPr lang="zh-CN" altLang="en-US" sz="5400" dirty="0" smtClean="0">
                <a:sym typeface="+mn-ea"/>
              </a:rPr>
              <a:t>日志</a:t>
            </a:r>
            <a:endParaRPr lang="zh-CN" altLang="en-US" sz="5400" b="1" dirty="0">
              <a:ln>
                <a:gradFill>
                  <a:gsLst>
                    <a:gs pos="98000">
                      <a:srgbClr val="F88C89"/>
                    </a:gs>
                    <a:gs pos="86000">
                      <a:srgbClr val="F8D078"/>
                    </a:gs>
                    <a:gs pos="73000">
                      <a:srgbClr val="BAD172"/>
                    </a:gs>
                    <a:gs pos="62000">
                      <a:srgbClr val="BEC7AF"/>
                    </a:gs>
                    <a:gs pos="50000">
                      <a:srgbClr val="83D9E3"/>
                    </a:gs>
                    <a:gs pos="37000">
                      <a:srgbClr val="9C61DF"/>
                    </a:gs>
                    <a:gs pos="24000">
                      <a:srgbClr val="CA78E1"/>
                    </a:gs>
                    <a:gs pos="12000">
                      <a:srgbClr val="E564DF"/>
                    </a:gs>
                    <a:gs pos="0">
                      <a:srgbClr val="F86CC0"/>
                    </a:gs>
                  </a:gsLst>
                  <a:lin ang="0"/>
                </a:gradFill>
              </a:ln>
              <a:solidFill>
                <a:schemeClr val="tx1"/>
              </a:solidFill>
              <a:effectLst>
                <a:outerShdw blurRad="50800" dist="38100" algn="l" rotWithShape="0">
                  <a:srgbClr val="CC00CC">
                    <a:alpha val="40000"/>
                  </a:srgbClr>
                </a:outerShdw>
              </a:effectLst>
              <a:uFillTx/>
              <a:sym typeface="+mn-ea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807" y="5056895"/>
            <a:ext cx="10313923" cy="2015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3813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32831" y="1312069"/>
            <a:ext cx="993710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/>
              <a:t>日志消息模板</a:t>
            </a:r>
            <a:endParaRPr lang="en-US" altLang="zh-CN" b="1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b="1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每次写入日志消息都会提供一个消息</a:t>
            </a:r>
            <a:r>
              <a:rPr lang="zh-CN" altLang="en-US" dirty="0" smtClean="0"/>
              <a:t>模板，</a:t>
            </a:r>
            <a:r>
              <a:rPr lang="zh-CN" altLang="en-US" dirty="0"/>
              <a:t> 消息模板可以是字符串，也可以包含放置参数值的命名占位符。 该模板不是格式字符串，应对占位符进行命名而不是</a:t>
            </a:r>
            <a:r>
              <a:rPr lang="zh-CN" altLang="en-US" dirty="0" smtClean="0"/>
              <a:t>编号。</a:t>
            </a: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如：</a:t>
            </a:r>
            <a:r>
              <a:rPr lang="en-US" altLang="zh-CN" dirty="0"/>
              <a:t>Getting item {</a:t>
            </a:r>
            <a:r>
              <a:rPr lang="en-US" altLang="zh-CN" dirty="0" smtClean="0"/>
              <a:t>ID}	</a:t>
            </a:r>
            <a:r>
              <a:rPr lang="en-US" altLang="zh-CN" dirty="0" err="1" smtClean="0"/>
              <a:t>GetById</a:t>
            </a:r>
            <a:r>
              <a:rPr lang="en-US" altLang="zh-CN" dirty="0"/>
              <a:t>({ID}) NOT </a:t>
            </a:r>
            <a:r>
              <a:rPr lang="en-US" altLang="zh-CN" dirty="0" smtClean="0"/>
              <a:t>FOUND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注意虽然采用的占位符，但</a:t>
            </a:r>
            <a:r>
              <a:rPr lang="zh-CN" altLang="en-US" dirty="0"/>
              <a:t>占位符的顺序（而非其名称）决定了为其提供值的</a:t>
            </a:r>
            <a:r>
              <a:rPr lang="zh-CN" altLang="en-US" dirty="0" smtClean="0"/>
              <a:t>参数。</a:t>
            </a: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如：</a:t>
            </a:r>
            <a:r>
              <a:rPr lang="en-US" altLang="zh-CN" dirty="0" smtClean="0"/>
              <a:t> </a:t>
            </a:r>
            <a:r>
              <a:rPr lang="en-US" altLang="zh-CN" dirty="0"/>
              <a:t>_</a:t>
            </a:r>
            <a:r>
              <a:rPr lang="en-US" altLang="zh-CN" dirty="0" err="1"/>
              <a:t>logger.LogInformation</a:t>
            </a:r>
            <a:r>
              <a:rPr lang="en-US" altLang="zh-CN" dirty="0"/>
              <a:t>("Parameter values: {p2}, {p1}", p1, p2</a:t>
            </a:r>
            <a:r>
              <a:rPr lang="en-US" altLang="zh-CN" dirty="0" smtClean="0"/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假设</a:t>
            </a:r>
            <a:r>
              <a:rPr lang="en-US" altLang="zh-CN" dirty="0" smtClean="0"/>
              <a:t>p1=1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p2=2</a:t>
            </a:r>
            <a:r>
              <a:rPr lang="zh-CN" altLang="en-US" dirty="0" smtClean="0"/>
              <a:t>，上面输出结果为：</a:t>
            </a:r>
            <a:r>
              <a:rPr lang="en-US" altLang="zh-CN" dirty="0"/>
              <a:t> Parameter values: </a:t>
            </a:r>
            <a:r>
              <a:rPr lang="en-US" altLang="zh-CN" dirty="0" smtClean="0"/>
              <a:t>1,2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同样道理，同名占位符在消息模板中也被视为不同的占位</a:t>
            </a: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如：</a:t>
            </a:r>
            <a:r>
              <a:rPr lang="en-US" altLang="zh-CN" dirty="0"/>
              <a:t>_</a:t>
            </a:r>
            <a:r>
              <a:rPr lang="en-US" altLang="zh-CN" dirty="0" err="1"/>
              <a:t>logger.LogInformation</a:t>
            </a:r>
            <a:r>
              <a:rPr lang="en-US" altLang="zh-CN" dirty="0"/>
              <a:t>("Parameter values: {p2}, {p1</a:t>
            </a:r>
            <a:r>
              <a:rPr lang="en-US" altLang="zh-CN" dirty="0" smtClean="0"/>
              <a:t>}</a:t>
            </a:r>
            <a:r>
              <a:rPr lang="en-US" altLang="zh-CN" dirty="0"/>
              <a:t> , {p1}</a:t>
            </a:r>
            <a:r>
              <a:rPr lang="en-US" altLang="zh-CN" dirty="0" smtClean="0"/>
              <a:t>", </a:t>
            </a:r>
            <a:r>
              <a:rPr lang="en-US" altLang="zh-CN" dirty="0"/>
              <a:t>p1, </a:t>
            </a:r>
            <a:r>
              <a:rPr lang="en-US" altLang="zh-CN" dirty="0" smtClean="0"/>
              <a:t>p2,p3)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假设</a:t>
            </a:r>
            <a:r>
              <a:rPr lang="en-US" altLang="zh-CN" dirty="0" smtClean="0"/>
              <a:t>p3=“p3“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p2</a:t>
            </a:r>
            <a:r>
              <a:rPr lang="zh-CN" altLang="en-US" dirty="0" smtClean="0"/>
              <a:t>不变，上面输出结果为：</a:t>
            </a:r>
            <a:r>
              <a:rPr lang="en-US" altLang="zh-CN" dirty="0"/>
              <a:t>Parameter values: </a:t>
            </a:r>
            <a:r>
              <a:rPr lang="en-US" altLang="zh-CN" dirty="0" smtClean="0"/>
              <a:t>1,2,p3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注意如果</a:t>
            </a:r>
            <a:r>
              <a:rPr lang="en-US" altLang="zh-CN" dirty="0" smtClean="0">
                <a:solidFill>
                  <a:srgbClr val="FF0000"/>
                </a:solidFill>
              </a:rPr>
              <a:t>p3</a:t>
            </a:r>
            <a:r>
              <a:rPr lang="zh-CN" altLang="en-US" dirty="0" smtClean="0">
                <a:solidFill>
                  <a:srgbClr val="FF0000"/>
                </a:solidFill>
              </a:rPr>
              <a:t>不传会产生异常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这种记录方式叫 结构化日志记录，</a:t>
            </a:r>
            <a:r>
              <a:rPr lang="zh-CN" altLang="en-US" dirty="0"/>
              <a:t>由于传递到日志记录系统的是参数本身（而不仅仅是格式化的消息模板），因此除消息模板外，日志记录提供程序还可将参数值存储为</a:t>
            </a:r>
            <a:r>
              <a:rPr lang="zh-CN" altLang="en-US" dirty="0" smtClean="0"/>
              <a:t>字段，这在日志查询时可以简化查询方式。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943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04839" y="1600101"/>
            <a:ext cx="993710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/>
              <a:t>日志级别 </a:t>
            </a:r>
            <a:r>
              <a:rPr lang="en-US" altLang="zh-CN" b="1" dirty="0" err="1" smtClean="0"/>
              <a:t>LogLevel</a:t>
            </a:r>
            <a:endParaRPr lang="en-US" altLang="zh-CN" b="1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b="1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每次写入日志时都需指定其 </a:t>
            </a:r>
            <a:r>
              <a:rPr lang="en-US" altLang="zh-CN" dirty="0" err="1"/>
              <a:t>LogLevel</a:t>
            </a:r>
            <a:r>
              <a:rPr lang="zh-CN" altLang="en-US" dirty="0"/>
              <a:t>，日志级别指示严重性或重要程度，其由低到高分别为：</a:t>
            </a:r>
            <a:endParaRPr lang="en-US" altLang="zh-CN" dirty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/>
              <a:t>Trace</a:t>
            </a:r>
            <a:r>
              <a:rPr lang="zh-CN" altLang="en-US" dirty="0"/>
              <a:t>：表示仅对开发调试有用的信息，可能包含敏感信息，默认情况下禁用。</a:t>
            </a:r>
            <a:endParaRPr lang="en-US" altLang="zh-CN" dirty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/>
              <a:t>Debug</a:t>
            </a:r>
            <a:r>
              <a:rPr lang="zh-CN" altLang="en-US" dirty="0"/>
              <a:t>：表示开发和调试过程中有用的信息，除非要排查问题，否则通常不会在生产中启用该级别日志，因为日志数量过多。</a:t>
            </a:r>
            <a:endParaRPr lang="en-US" altLang="zh-CN" dirty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/>
              <a:t>Information</a:t>
            </a:r>
            <a:r>
              <a:rPr lang="zh-CN" altLang="en-US" dirty="0" smtClean="0"/>
              <a:t>：</a:t>
            </a:r>
            <a:r>
              <a:rPr lang="zh-CN" altLang="en-US" dirty="0"/>
              <a:t>用于跟踪应用程序的常规</a:t>
            </a:r>
            <a:r>
              <a:rPr lang="zh-CN" altLang="en-US" dirty="0" smtClean="0"/>
              <a:t>流，</a:t>
            </a:r>
            <a:r>
              <a:rPr lang="zh-CN" altLang="en-US" dirty="0"/>
              <a:t> 这些日志通常有长期价值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/>
              <a:t>Warning</a:t>
            </a:r>
            <a:r>
              <a:rPr lang="zh-CN" altLang="en-US" dirty="0" smtClean="0"/>
              <a:t>：</a:t>
            </a:r>
            <a:r>
              <a:rPr lang="zh-CN" altLang="en-US" dirty="0"/>
              <a:t>表示应用程序流中的异常或</a:t>
            </a:r>
            <a:r>
              <a:rPr lang="zh-CN" altLang="en-US" dirty="0" smtClean="0"/>
              <a:t>意外事件，可能</a:t>
            </a:r>
            <a:r>
              <a:rPr lang="zh-CN" altLang="en-US" dirty="0"/>
              <a:t>包括不会中断应用程序运行但仍需调查的错误或其他条件。 </a:t>
            </a:r>
            <a:r>
              <a:rPr lang="en-US" altLang="zh-CN" dirty="0"/>
              <a:t>Warning </a:t>
            </a:r>
            <a:r>
              <a:rPr lang="zh-CN" altLang="en-US" dirty="0"/>
              <a:t>日志级别常用于已处理的异常。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/>
              <a:t>Error</a:t>
            </a:r>
            <a:r>
              <a:rPr lang="zh-CN" altLang="en-US" dirty="0" smtClean="0"/>
              <a:t>：</a:t>
            </a:r>
            <a:r>
              <a:rPr lang="zh-CN" altLang="en-US" dirty="0"/>
              <a:t>表示无法处理的错误和</a:t>
            </a:r>
            <a:r>
              <a:rPr lang="zh-CN" altLang="en-US" dirty="0" smtClean="0"/>
              <a:t>异常</a:t>
            </a:r>
            <a:r>
              <a:rPr lang="zh-CN" altLang="en-US" dirty="0"/>
              <a:t>，</a:t>
            </a:r>
            <a:r>
              <a:rPr lang="zh-CN" altLang="en-US" dirty="0" smtClean="0"/>
              <a:t>这些</a:t>
            </a:r>
            <a:r>
              <a:rPr lang="zh-CN" altLang="en-US" dirty="0"/>
              <a:t>消息指示的是当前活动或操作（如当前 </a:t>
            </a:r>
            <a:r>
              <a:rPr lang="en-US" altLang="zh-CN" dirty="0"/>
              <a:t>HTTP </a:t>
            </a:r>
            <a:r>
              <a:rPr lang="zh-CN" altLang="en-US" dirty="0"/>
              <a:t>请求）中的失败，而不是应用程序范围的</a:t>
            </a:r>
            <a:r>
              <a:rPr lang="zh-CN" altLang="en-US" dirty="0" smtClean="0"/>
              <a:t>失败。</a:t>
            </a:r>
            <a:endParaRPr lang="en-US" altLang="zh-CN" dirty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/>
              <a:t>Critical</a:t>
            </a:r>
            <a:r>
              <a:rPr lang="zh-CN" altLang="en-US" dirty="0" smtClean="0"/>
              <a:t>：</a:t>
            </a:r>
            <a:r>
              <a:rPr lang="zh-CN" altLang="en-US" dirty="0"/>
              <a:t>需要立即关注的</a:t>
            </a:r>
            <a:r>
              <a:rPr lang="zh-CN" altLang="en-US" dirty="0" smtClean="0"/>
              <a:t>失败，例如</a:t>
            </a:r>
            <a:r>
              <a:rPr lang="zh-CN" altLang="en-US" dirty="0"/>
              <a:t>数据丢失、磁盘空间</a:t>
            </a:r>
            <a:r>
              <a:rPr lang="zh-CN" altLang="en-US" dirty="0" smtClean="0"/>
              <a:t>不足。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/>
              <a:t>None</a:t>
            </a:r>
            <a:r>
              <a:rPr lang="zh-CN" altLang="en-US" dirty="0" smtClean="0"/>
              <a:t>：表示不记录日志。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4925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任意多边形 21"/>
          <p:cNvSpPr/>
          <p:nvPr/>
        </p:nvSpPr>
        <p:spPr>
          <a:xfrm flipH="1">
            <a:off x="4917581" y="5841531"/>
            <a:ext cx="7939583" cy="1390226"/>
          </a:xfrm>
          <a:custGeom>
            <a:avLst/>
            <a:gdLst>
              <a:gd name="connsiteX0" fmla="*/ 0 w 6907593"/>
              <a:gd name="connsiteY0" fmla="*/ 0 h 1776503"/>
              <a:gd name="connsiteX1" fmla="*/ 6907593 w 6907593"/>
              <a:gd name="connsiteY1" fmla="*/ 1776503 h 1776503"/>
              <a:gd name="connsiteX2" fmla="*/ 0 w 6907593"/>
              <a:gd name="connsiteY2" fmla="*/ 1776503 h 1776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7593" h="1776503">
                <a:moveTo>
                  <a:pt x="0" y="0"/>
                </a:moveTo>
                <a:lnTo>
                  <a:pt x="6907593" y="1776503"/>
                </a:lnTo>
                <a:lnTo>
                  <a:pt x="0" y="1776503"/>
                </a:lnTo>
                <a:close/>
              </a:path>
            </a:pathLst>
          </a:custGeom>
          <a:solidFill>
            <a:srgbClr val="FF9E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 20"/>
          <p:cNvSpPr/>
          <p:nvPr/>
        </p:nvSpPr>
        <p:spPr>
          <a:xfrm>
            <a:off x="1588" y="3616325"/>
            <a:ext cx="12855576" cy="3615185"/>
          </a:xfrm>
          <a:custGeom>
            <a:avLst/>
            <a:gdLst>
              <a:gd name="connsiteX0" fmla="*/ 0 w 6907593"/>
              <a:gd name="connsiteY0" fmla="*/ 0 h 1776503"/>
              <a:gd name="connsiteX1" fmla="*/ 6907593 w 6907593"/>
              <a:gd name="connsiteY1" fmla="*/ 1776503 h 1776503"/>
              <a:gd name="connsiteX2" fmla="*/ 0 w 6907593"/>
              <a:gd name="connsiteY2" fmla="*/ 1776503 h 1776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7593" h="1776503">
                <a:moveTo>
                  <a:pt x="0" y="0"/>
                </a:moveTo>
                <a:lnTo>
                  <a:pt x="6907593" y="1776503"/>
                </a:lnTo>
                <a:lnTo>
                  <a:pt x="0" y="1776503"/>
                </a:lnTo>
                <a:close/>
              </a:path>
            </a:pathLst>
          </a:custGeom>
          <a:solidFill>
            <a:srgbClr val="03D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文本框 118"/>
          <p:cNvSpPr txBox="1"/>
          <p:nvPr/>
        </p:nvSpPr>
        <p:spPr>
          <a:xfrm>
            <a:off x="1438876" y="2483165"/>
            <a:ext cx="2274242" cy="132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spcBef>
                <a:spcPct val="20000"/>
              </a:spcBef>
              <a:buFont typeface="Arial" panose="020B0604020202020204" pitchFamily="34" charset="0"/>
              <a:buNone/>
              <a:defRPr sz="3600" b="1" cap="all">
                <a:gradFill>
                  <a:gsLst>
                    <a:gs pos="5000">
                      <a:srgbClr val="BD1032"/>
                    </a:gs>
                    <a:gs pos="36000">
                      <a:srgbClr val="55020D"/>
                    </a:gs>
                    <a:gs pos="68000">
                      <a:srgbClr val="E13377"/>
                    </a:gs>
                    <a:gs pos="100000">
                      <a:srgbClr val="ED8571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8000" b="0" dirty="0">
                <a:solidFill>
                  <a:schemeClr val="accent1"/>
                </a:solidFill>
                <a:sym typeface="+mn-lt"/>
              </a:rPr>
              <a:t>目录</a:t>
            </a:r>
            <a:endParaRPr lang="zh-CN" altLang="en-US" sz="8000" b="0" dirty="0">
              <a:solidFill>
                <a:schemeClr val="accent1"/>
              </a:solidFill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1327970" y="3521234"/>
            <a:ext cx="2496052" cy="683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3200" cap="all" dirty="0">
                <a:solidFill>
                  <a:srgbClr val="000000"/>
                </a:solidFill>
                <a:latin typeface="Franklin Gothic Book" panose="020B0503020102020204" pitchFamily="34" charset="0"/>
                <a:ea typeface="Cambria Math" panose="02040503050406030204" pitchFamily="18" charset="0"/>
                <a:cs typeface="+mn-ea"/>
                <a:sym typeface="+mn-lt"/>
              </a:rPr>
              <a:t>contents</a:t>
            </a:r>
            <a:endParaRPr lang="zh-CN" altLang="en-US" sz="3200" cap="all" dirty="0">
              <a:solidFill>
                <a:srgbClr val="000000"/>
              </a:solidFill>
              <a:latin typeface="Franklin Gothic Book" panose="020B0503020102020204" pitchFamily="34" charset="0"/>
              <a:cs typeface="+mn-ea"/>
              <a:sym typeface="+mn-lt"/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4439653" y="2033721"/>
            <a:ext cx="6165068" cy="615860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05" tIns="48202" rIns="96405" bIns="48202" rtlCol="0" anchor="ctr"/>
          <a:lstStyle/>
          <a:p>
            <a:pPr algn="ctr"/>
            <a:endParaRPr lang="zh-CN" altLang="en-US">
              <a:solidFill>
                <a:srgbClr val="70308C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5307268" y="2126500"/>
            <a:ext cx="902811" cy="52322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schemeClr val="accent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rPr>
              <a:t>概述</a:t>
            </a:r>
          </a:p>
        </p:txBody>
      </p:sp>
      <p:sp>
        <p:nvSpPr>
          <p:cNvPr id="82" name="椭圆 81"/>
          <p:cNvSpPr/>
          <p:nvPr/>
        </p:nvSpPr>
        <p:spPr>
          <a:xfrm>
            <a:off x="4655624" y="2095255"/>
            <a:ext cx="492796" cy="492796"/>
          </a:xfrm>
          <a:prstGeom prst="ellipse">
            <a:avLst/>
          </a:prstGeom>
          <a:solidFill>
            <a:schemeClr val="accent1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chemeClr val="bg1"/>
                </a:solidFill>
                <a:latin typeface="Impact" panose="020B0806030902050204" pitchFamily="34" charset="0"/>
                <a:cs typeface="+mn-ea"/>
              </a:rPr>
              <a:t>01</a:t>
            </a:r>
            <a:endParaRPr lang="zh-CN" altLang="en-US" sz="1200" dirty="0">
              <a:solidFill>
                <a:schemeClr val="bg1"/>
              </a:solidFill>
              <a:latin typeface="Impact" panose="020B0806030902050204" pitchFamily="34" charset="0"/>
              <a:cs typeface="+mn-ea"/>
            </a:endParaRPr>
          </a:p>
        </p:txBody>
      </p:sp>
      <p:sp>
        <p:nvSpPr>
          <p:cNvPr id="83" name="圆角矩形 82"/>
          <p:cNvSpPr/>
          <p:nvPr/>
        </p:nvSpPr>
        <p:spPr>
          <a:xfrm>
            <a:off x="4439653" y="2805055"/>
            <a:ext cx="6165068" cy="615860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05" tIns="48202" rIns="96405" bIns="48202" rtlCol="0" anchor="ctr"/>
          <a:lstStyle/>
          <a:p>
            <a:pPr algn="ctr"/>
            <a:endParaRPr lang="zh-CN" altLang="en-US">
              <a:solidFill>
                <a:srgbClr val="70308C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5307329" y="2878092"/>
            <a:ext cx="4290397" cy="52322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accent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rPr>
              <a:t>ASP.NET Core</a:t>
            </a:r>
            <a:r>
              <a:rPr lang="zh-CN" altLang="en-US" sz="2800" dirty="0">
                <a:solidFill>
                  <a:schemeClr val="accent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rPr>
              <a:t>基础</a:t>
            </a:r>
            <a:r>
              <a:rPr lang="zh-CN" altLang="en-US" sz="2800" dirty="0" smtClean="0">
                <a:solidFill>
                  <a:schemeClr val="accent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rPr>
              <a:t>知识</a:t>
            </a:r>
            <a:endParaRPr lang="zh-CN" altLang="en-US" sz="2800" dirty="0">
              <a:solidFill>
                <a:schemeClr val="accent1"/>
              </a:solidFill>
              <a:latin typeface="Franklin Gothic Medium" panose="020B0603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4655624" y="2866589"/>
            <a:ext cx="492796" cy="492796"/>
          </a:xfrm>
          <a:prstGeom prst="ellipse">
            <a:avLst/>
          </a:prstGeom>
          <a:solidFill>
            <a:schemeClr val="accent1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chemeClr val="bg1"/>
                </a:solidFill>
                <a:latin typeface="Impact" panose="020B0806030902050204" pitchFamily="34" charset="0"/>
                <a:cs typeface="+mn-ea"/>
              </a:rPr>
              <a:t>02</a:t>
            </a:r>
            <a:endParaRPr lang="zh-CN" altLang="en-US" sz="1200" dirty="0">
              <a:solidFill>
                <a:schemeClr val="bg1"/>
              </a:solidFill>
              <a:latin typeface="Impact" panose="020B0806030902050204" pitchFamily="34" charset="0"/>
              <a:cs typeface="+mn-ea"/>
            </a:endParaRPr>
          </a:p>
        </p:txBody>
      </p:sp>
      <p:pic>
        <p:nvPicPr>
          <p:cNvPr id="18" name="图片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7967" y="87933"/>
            <a:ext cx="835025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圆角矩形 22"/>
          <p:cNvSpPr/>
          <p:nvPr/>
        </p:nvSpPr>
        <p:spPr>
          <a:xfrm>
            <a:off x="4439653" y="3576390"/>
            <a:ext cx="6165068" cy="615860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05" tIns="48202" rIns="96405" bIns="48202" rtlCol="0" anchor="ctr"/>
          <a:lstStyle/>
          <a:p>
            <a:pPr algn="ctr"/>
            <a:endParaRPr lang="zh-CN" altLang="en-US">
              <a:solidFill>
                <a:srgbClr val="BD2D39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307268" y="3669169"/>
            <a:ext cx="2899255" cy="52322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 err="1">
                <a:solidFill>
                  <a:schemeClr val="accent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rPr>
              <a:t>WebApi</a:t>
            </a:r>
            <a:r>
              <a:rPr lang="en-US" altLang="zh-CN" sz="2800" dirty="0">
                <a:solidFill>
                  <a:schemeClr val="accent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chemeClr val="accent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rPr>
              <a:t>相关知识</a:t>
            </a:r>
          </a:p>
        </p:txBody>
      </p:sp>
      <p:sp>
        <p:nvSpPr>
          <p:cNvPr id="25" name="椭圆 24"/>
          <p:cNvSpPr/>
          <p:nvPr/>
        </p:nvSpPr>
        <p:spPr>
          <a:xfrm>
            <a:off x="4655624" y="3637923"/>
            <a:ext cx="492796" cy="492796"/>
          </a:xfrm>
          <a:prstGeom prst="ellipse">
            <a:avLst/>
          </a:prstGeom>
          <a:solidFill>
            <a:schemeClr val="accent1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chemeClr val="bg1"/>
                </a:solidFill>
                <a:latin typeface="Impact" panose="020B0806030902050204" pitchFamily="34" charset="0"/>
                <a:cs typeface="+mn-ea"/>
              </a:rPr>
              <a:t>03</a:t>
            </a:r>
            <a:endParaRPr lang="zh-CN" altLang="en-US" sz="1200" dirty="0">
              <a:solidFill>
                <a:schemeClr val="bg1"/>
              </a:solidFill>
              <a:latin typeface="Impact" panose="020B0806030902050204" pitchFamily="34" charset="0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32831" y="1312069"/>
            <a:ext cx="993710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/>
              <a:t>日志筛选</a:t>
            </a:r>
            <a:endParaRPr lang="en-US" altLang="zh-CN" b="1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b="1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可为特定或所有提供程序和类别指定最低</a:t>
            </a:r>
            <a:r>
              <a:rPr lang="zh-CN" altLang="en-US" dirty="0" smtClean="0"/>
              <a:t>日志级别，</a:t>
            </a:r>
            <a:r>
              <a:rPr lang="zh-CN" altLang="en-US" dirty="0"/>
              <a:t> 最低级别以下的日志不会传递给该提供程序，因此不会显示或存储它们</a:t>
            </a:r>
            <a:r>
              <a:rPr lang="zh-CN" altLang="en-US" dirty="0" smtClean="0"/>
              <a:t>。</a:t>
            </a:r>
            <a:endParaRPr lang="en-US" altLang="zh-CN" b="1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日志筛选支持以下两种方式进行配置：</a:t>
            </a: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dirty="0" smtClean="0"/>
              <a:t>配置文件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dirty="0" smtClean="0"/>
              <a:t>代码配置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具体可见：</a:t>
            </a:r>
            <a:r>
              <a:rPr lang="en-US" altLang="zh-CN" dirty="0">
                <a:hlinkClick r:id="rId3"/>
              </a:rPr>
              <a:t>https://docs.microsoft.com/zh-cn/aspnet/core/fundamentals/logging/?</a:t>
            </a:r>
            <a:r>
              <a:rPr lang="en-US" altLang="zh-CN" dirty="0" smtClean="0">
                <a:hlinkClick r:id="rId3"/>
              </a:rPr>
              <a:t>view=aspnetcore-2.1#log-filtering</a:t>
            </a:r>
            <a:r>
              <a:rPr lang="en-US" altLang="zh-CN" dirty="0" smtClean="0"/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/>
              <a:t>默认最低级别</a:t>
            </a:r>
            <a:endParaRPr lang="en-US" altLang="zh-CN" b="1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可以通过</a:t>
            </a:r>
            <a:r>
              <a:rPr lang="en-US" altLang="zh-CN" dirty="0" err="1" smtClean="0"/>
              <a:t>ILoggingBuilder</a:t>
            </a:r>
            <a:r>
              <a:rPr lang="en-US" altLang="zh-CN" dirty="0" smtClean="0"/>
              <a:t>.</a:t>
            </a:r>
            <a:r>
              <a:rPr lang="en-US" altLang="zh-CN" dirty="0"/>
              <a:t> </a:t>
            </a:r>
            <a:r>
              <a:rPr lang="en-US" altLang="zh-CN" dirty="0" err="1" smtClean="0"/>
              <a:t>SetMinimumLevel</a:t>
            </a:r>
            <a:r>
              <a:rPr lang="zh-CN" altLang="en-US" dirty="0" smtClean="0"/>
              <a:t>方法来显示设置全局日志的最低级别，如果没显示声明最低级别，那么日志的默认最低级别为</a:t>
            </a:r>
            <a:r>
              <a:rPr lang="en-US" altLang="zh-CN" dirty="0" smtClean="0"/>
              <a:t>Information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40219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32831" y="591989"/>
            <a:ext cx="99371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/>
              <a:t>日志作用域</a:t>
            </a:r>
            <a:endParaRPr lang="en-US" altLang="zh-CN" b="1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可以将逻辑操作集划入范围，从而将相同的数据附加到在此集中创建的每个日志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要使日志支持作用域，那么必须显示配置声明 </a:t>
            </a:r>
            <a:r>
              <a:rPr lang="en-US" altLang="zh-CN" dirty="0" err="1" smtClean="0"/>
              <a:t>IncludeScopes</a:t>
            </a:r>
            <a:r>
              <a:rPr lang="en-US" altLang="zh-CN" dirty="0" smtClean="0"/>
              <a:t> </a:t>
            </a:r>
            <a:r>
              <a:rPr lang="zh-CN" altLang="en-US" dirty="0" smtClean="0"/>
              <a:t>为 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，然后在代码中通过</a:t>
            </a:r>
            <a:r>
              <a:rPr lang="en-US" altLang="zh-CN" dirty="0" err="1" smtClean="0"/>
              <a:t>BeginScope</a:t>
            </a:r>
            <a:r>
              <a:rPr lang="zh-CN" altLang="en-US" dirty="0" smtClean="0"/>
              <a:t>来标志日志作用域范围。注意</a:t>
            </a:r>
            <a:r>
              <a:rPr lang="zh-CN" altLang="en-US" dirty="0" smtClean="0">
                <a:solidFill>
                  <a:srgbClr val="FF0000"/>
                </a:solidFill>
              </a:rPr>
              <a:t>只有</a:t>
            </a:r>
            <a:r>
              <a:rPr lang="en-US" altLang="zh-CN" dirty="0" smtClean="0">
                <a:solidFill>
                  <a:srgbClr val="FF0000"/>
                </a:solidFill>
              </a:rPr>
              <a:t>Console</a:t>
            </a:r>
            <a:r>
              <a:rPr lang="zh-CN" altLang="en-US" dirty="0" smtClean="0">
                <a:solidFill>
                  <a:srgbClr val="FF0000"/>
                </a:solidFill>
              </a:rPr>
              <a:t>支持作用域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350" y="2032149"/>
            <a:ext cx="6880176" cy="1560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349" y="3596001"/>
            <a:ext cx="7794361" cy="1725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64" y="5355087"/>
            <a:ext cx="6721447" cy="1589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1672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56767" y="1672109"/>
            <a:ext cx="1094521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/>
              <a:t>内置的日志提供程序</a:t>
            </a:r>
            <a:endParaRPr lang="en-US" altLang="zh-CN" b="1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/>
              <a:t>Console 	</a:t>
            </a:r>
            <a:r>
              <a:rPr lang="en-US" altLang="zh-CN" dirty="0" err="1" smtClean="0"/>
              <a:t>AddConsole</a:t>
            </a:r>
            <a:r>
              <a:rPr lang="en-US" altLang="zh-CN" dirty="0"/>
              <a:t>	</a:t>
            </a:r>
            <a:r>
              <a:rPr lang="en-US" altLang="zh-CN" dirty="0" err="1"/>
              <a:t>Microsoft.Extensions.Logging.Console</a:t>
            </a:r>
            <a:endParaRPr lang="en-US" altLang="zh-CN" dirty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/>
              <a:t>Debug		</a:t>
            </a:r>
            <a:r>
              <a:rPr lang="en-US" altLang="zh-CN" dirty="0" err="1" smtClean="0"/>
              <a:t>AddDebug</a:t>
            </a:r>
            <a:r>
              <a:rPr lang="en-US" altLang="zh-CN" dirty="0"/>
              <a:t>	</a:t>
            </a:r>
            <a:r>
              <a:rPr lang="en-US" altLang="zh-CN" dirty="0" err="1"/>
              <a:t>Microsoft.Extensions.Logging.Debug</a:t>
            </a:r>
            <a:endParaRPr lang="en-US" altLang="zh-CN" dirty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err="1" smtClean="0"/>
              <a:t>EventSource</a:t>
            </a:r>
            <a:r>
              <a:rPr lang="en-US" altLang="zh-CN" dirty="0"/>
              <a:t>	</a:t>
            </a:r>
            <a:r>
              <a:rPr lang="en-US" altLang="zh-CN" dirty="0" err="1" smtClean="0"/>
              <a:t>AddEventSourceLogger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Microsoft.Extensions.Logging</a:t>
            </a:r>
            <a:r>
              <a:rPr lang="en-US" altLang="zh-CN" dirty="0" smtClean="0"/>
              <a:t>.</a:t>
            </a:r>
            <a:r>
              <a:rPr lang="en-US" altLang="zh-CN" dirty="0"/>
              <a:t> </a:t>
            </a:r>
            <a:r>
              <a:rPr lang="en-US" altLang="zh-CN" dirty="0" err="1"/>
              <a:t>EventSource</a:t>
            </a:r>
            <a:endParaRPr lang="en-US" altLang="zh-CN" dirty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err="1" smtClean="0"/>
              <a:t>EventLog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AddEventLog</a:t>
            </a:r>
            <a:r>
              <a:rPr lang="en-US" altLang="zh-CN" dirty="0" smtClean="0"/>
              <a:t>	</a:t>
            </a:r>
            <a:r>
              <a:rPr lang="en-US" altLang="zh-CN" dirty="0" err="1"/>
              <a:t>Microsoft.Extensions.Logging</a:t>
            </a:r>
            <a:r>
              <a:rPr lang="en-US" altLang="zh-CN" dirty="0"/>
              <a:t>. </a:t>
            </a:r>
            <a:r>
              <a:rPr lang="en-US" altLang="zh-CN" dirty="0" err="1"/>
              <a:t>EventLog</a:t>
            </a:r>
            <a:endParaRPr lang="en-US" altLang="zh-CN" dirty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err="1" smtClean="0"/>
              <a:t>TraceSource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AddTraceSource</a:t>
            </a:r>
            <a:r>
              <a:rPr lang="en-US" altLang="zh-CN" dirty="0" smtClean="0"/>
              <a:t>	</a:t>
            </a:r>
            <a:r>
              <a:rPr lang="en-US" altLang="zh-CN" dirty="0"/>
              <a:t> </a:t>
            </a:r>
            <a:r>
              <a:rPr lang="en-US" altLang="zh-CN" dirty="0" err="1"/>
              <a:t>Microsoft.Extensions.Logging</a:t>
            </a:r>
            <a:r>
              <a:rPr lang="en-US" altLang="zh-CN" dirty="0"/>
              <a:t>. </a:t>
            </a:r>
            <a:r>
              <a:rPr lang="en-US" altLang="zh-CN" dirty="0" err="1"/>
              <a:t>TraceSource</a:t>
            </a:r>
            <a:endParaRPr lang="en-US" altLang="zh-CN" dirty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/>
              <a:t>Azure App </a:t>
            </a:r>
            <a:r>
              <a:rPr lang="en-US" altLang="zh-CN" dirty="0" smtClean="0"/>
              <a:t>Service      </a:t>
            </a:r>
            <a:r>
              <a:rPr lang="en-US" altLang="zh-CN" dirty="0" err="1" smtClean="0"/>
              <a:t>AddAzureWebAppDiagnostics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Microsoft.Extensions.Logging.AzureAppServices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/>
              <a:t>第三方日志提供程序</a:t>
            </a:r>
            <a:endParaRPr lang="en-US" altLang="zh-CN" b="1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以在</a:t>
            </a:r>
            <a:r>
              <a:rPr lang="en-US" altLang="zh-CN" dirty="0" err="1" smtClean="0"/>
              <a:t>AspNetCore</a:t>
            </a:r>
            <a:r>
              <a:rPr lang="zh-CN" altLang="en-US" dirty="0" smtClean="0"/>
              <a:t>中使用</a:t>
            </a:r>
            <a:r>
              <a:rPr lang="en-US" altLang="zh-CN" dirty="0" err="1" smtClean="0"/>
              <a:t>NLog</a:t>
            </a:r>
            <a:r>
              <a:rPr lang="zh-CN" altLang="en-US" dirty="0" smtClean="0"/>
              <a:t>为例</a:t>
            </a: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github.com/NLog/NLog.Web/wiki/Getting-started-with-ASP.NET-Core-2</a:t>
            </a: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注意日志筛选部分先遵循</a:t>
            </a:r>
            <a:r>
              <a:rPr lang="en-US" altLang="zh-CN" dirty="0" smtClean="0"/>
              <a:t>ASP.NET Core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Logging</a:t>
            </a:r>
            <a:r>
              <a:rPr lang="zh-CN" altLang="en-US" dirty="0" smtClean="0"/>
              <a:t>配置约定，然后再遵循</a:t>
            </a:r>
            <a:r>
              <a:rPr lang="en-US" altLang="zh-CN" dirty="0" err="1" smtClean="0"/>
              <a:t>NLog</a:t>
            </a:r>
            <a:r>
              <a:rPr lang="zh-CN" altLang="en-US" dirty="0" smtClean="0"/>
              <a:t>配置约定。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07025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388815" y="1640191"/>
            <a:ext cx="101531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中间件是一种装配到应用程序管道以处理请求和响应的</a:t>
            </a:r>
            <a:r>
              <a:rPr lang="zh-CN" altLang="en-US" dirty="0" smtClean="0"/>
              <a:t>软件，</a:t>
            </a:r>
            <a:r>
              <a:rPr lang="zh-CN" altLang="en-US" dirty="0"/>
              <a:t> 每个组件：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选择是否将请求传递到管道中的下一个组件。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可在调用管道中的下一个组件前后执行工作。</a:t>
            </a:r>
          </a:p>
        </p:txBody>
      </p:sp>
      <p:sp>
        <p:nvSpPr>
          <p:cNvPr id="2" name="矩形 1"/>
          <p:cNvSpPr/>
          <p:nvPr/>
        </p:nvSpPr>
        <p:spPr>
          <a:xfrm>
            <a:off x="3909095" y="751930"/>
            <a:ext cx="4536504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threePt" dir="t">
                <a:rot lat="0" lon="0" rev="0"/>
              </a:lightRig>
            </a:scene3d>
            <a:sp3d extrusionH="120650" prstMaterial="matte"/>
          </a:bodyPr>
          <a:lstStyle/>
          <a:p>
            <a:pPr algn="ctr"/>
            <a:r>
              <a:rPr lang="zh-CN" altLang="en-US" sz="5400" dirty="0" smtClean="0">
                <a:sym typeface="+mn-ea"/>
              </a:rPr>
              <a:t>中间件</a:t>
            </a:r>
            <a:endParaRPr lang="zh-CN" altLang="en-US" sz="5400" b="1" dirty="0">
              <a:ln>
                <a:gradFill>
                  <a:gsLst>
                    <a:gs pos="98000">
                      <a:srgbClr val="F88C89"/>
                    </a:gs>
                    <a:gs pos="86000">
                      <a:srgbClr val="F8D078"/>
                    </a:gs>
                    <a:gs pos="73000">
                      <a:srgbClr val="BAD172"/>
                    </a:gs>
                    <a:gs pos="62000">
                      <a:srgbClr val="BEC7AF"/>
                    </a:gs>
                    <a:gs pos="50000">
                      <a:srgbClr val="83D9E3"/>
                    </a:gs>
                    <a:gs pos="37000">
                      <a:srgbClr val="9C61DF"/>
                    </a:gs>
                    <a:gs pos="24000">
                      <a:srgbClr val="CA78E1"/>
                    </a:gs>
                    <a:gs pos="12000">
                      <a:srgbClr val="E564DF"/>
                    </a:gs>
                    <a:gs pos="0">
                      <a:srgbClr val="F86CC0"/>
                    </a:gs>
                  </a:gsLst>
                  <a:lin ang="0"/>
                </a:gradFill>
              </a:ln>
              <a:solidFill>
                <a:schemeClr val="tx1"/>
              </a:solidFill>
              <a:effectLst>
                <a:outerShdw blurRad="50800" dist="38100" algn="l" rotWithShape="0">
                  <a:srgbClr val="CC00CC">
                    <a:alpha val="40000"/>
                  </a:srgbClr>
                </a:outerShdw>
              </a:effectLst>
              <a:uFillTx/>
              <a:sym typeface="+mn-ea"/>
            </a:endParaRPr>
          </a:p>
        </p:txBody>
      </p:sp>
      <p:sp>
        <p:nvSpPr>
          <p:cNvPr id="3" name="AutoShape 2" descr="è¯·æ±å¤çæ¨¡å¼æ¾ç¤ºè¯·æ±å°è¾¾ãéè¿ä¸ä¸ªä¸­é´ä»¶è¿è¡å¤çä»¥åååºç¦»å¼åºç¨ç¨åºã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935" y="2580130"/>
            <a:ext cx="7128792" cy="434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9468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56767" y="303957"/>
            <a:ext cx="1094521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/>
              <a:t>中间件排序</a:t>
            </a:r>
            <a:endParaRPr lang="en-US" altLang="zh-CN" b="1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向 </a:t>
            </a:r>
            <a:r>
              <a:rPr lang="en-US" altLang="zh-CN" dirty="0"/>
              <a:t>Configure </a:t>
            </a:r>
            <a:r>
              <a:rPr lang="zh-CN" altLang="en-US" dirty="0"/>
              <a:t>方法添加中间件组件的顺序定义了针对请求调用这些组件的顺序，以及响应的相反</a:t>
            </a:r>
            <a:r>
              <a:rPr lang="zh-CN" altLang="en-US" dirty="0" smtClean="0"/>
              <a:t>顺序，</a:t>
            </a:r>
            <a:r>
              <a:rPr lang="zh-CN" altLang="en-US" dirty="0"/>
              <a:t> </a:t>
            </a:r>
            <a:r>
              <a:rPr lang="zh-CN" altLang="en-US" dirty="0">
                <a:solidFill>
                  <a:srgbClr val="FF0000"/>
                </a:solidFill>
              </a:rPr>
              <a:t>此排序对于安全性、性能和功能</a:t>
            </a:r>
            <a:r>
              <a:rPr lang="zh-CN" altLang="en-US" dirty="0" smtClean="0">
                <a:solidFill>
                  <a:srgbClr val="FF0000"/>
                </a:solidFill>
              </a:rPr>
              <a:t>至关重要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所以一般来讲，常用中间件的注册应当如下顺序：</a:t>
            </a:r>
            <a:r>
              <a:rPr lang="en-US" altLang="zh-CN" dirty="0" err="1" smtClean="0"/>
              <a:t>UseExceptionHandler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UseStaticFiles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UseAuthentication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UseMvc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/>
              <a:t>自定义</a:t>
            </a:r>
            <a:r>
              <a:rPr lang="zh-CN" altLang="en-US" b="1" dirty="0">
                <a:solidFill>
                  <a:srgbClr val="FF0000"/>
                </a:solidFill>
              </a:rPr>
              <a:t>按</a:t>
            </a:r>
            <a:r>
              <a:rPr lang="zh-CN" altLang="en-US" b="1" dirty="0" smtClean="0">
                <a:solidFill>
                  <a:srgbClr val="FF0000"/>
                </a:solidFill>
              </a:rPr>
              <a:t>约定激活</a:t>
            </a:r>
            <a:r>
              <a:rPr lang="zh-CN" altLang="en-US" b="1" dirty="0" smtClean="0"/>
              <a:t>的中间件</a:t>
            </a: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声明一个类，该类构造函数需存在请求参数</a:t>
            </a:r>
            <a:r>
              <a:rPr lang="en-US" altLang="zh-CN" dirty="0" err="1" smtClean="0"/>
              <a:t>RequestDelegate</a:t>
            </a:r>
            <a:r>
              <a:rPr lang="zh-CN" altLang="en-US" dirty="0" smtClean="0"/>
              <a:t>，然后该类需具备名为</a:t>
            </a:r>
            <a:r>
              <a:rPr lang="en-US" altLang="zh-CN" dirty="0" smtClean="0"/>
              <a:t>Invoke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InvokeAsync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public</a:t>
            </a:r>
            <a:r>
              <a:rPr lang="zh-CN" altLang="en-US" dirty="0" smtClean="0"/>
              <a:t>方法。</a:t>
            </a: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由于中间件是在应用启动时构造的，而不是按请求构造的，因此在每个请求过程中，中间件构造函数使用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Scoped</a:t>
            </a:r>
            <a:r>
              <a:rPr lang="zh-CN" altLang="en-US" dirty="0" smtClean="0"/>
              <a:t>生存期</a:t>
            </a:r>
            <a:r>
              <a:rPr lang="zh-CN" altLang="en-US" dirty="0"/>
              <a:t>服务不与其他依赖关系注入类型共享。 如果必须在中间件和其他类型之间</a:t>
            </a:r>
            <a:r>
              <a:rPr lang="zh-CN" altLang="en-US" dirty="0" smtClean="0"/>
              <a:t>共享</a:t>
            </a:r>
            <a:r>
              <a:rPr lang="en-US" altLang="zh-CN" dirty="0"/>
              <a:t>Scoped</a:t>
            </a:r>
            <a:r>
              <a:rPr lang="zh-CN" altLang="en-US" dirty="0" smtClean="0"/>
              <a:t>服务</a:t>
            </a:r>
            <a:r>
              <a:rPr lang="zh-CN" altLang="en-US" dirty="0"/>
              <a:t>，请将这些服务添加到 </a:t>
            </a:r>
            <a:r>
              <a:rPr lang="en-US" altLang="zh-CN" dirty="0"/>
              <a:t>Invoke </a:t>
            </a:r>
            <a:r>
              <a:rPr lang="zh-CN" altLang="en-US" dirty="0" smtClean="0"/>
              <a:t>方法。</a:t>
            </a:r>
            <a:r>
              <a:rPr lang="zh-CN" altLang="en-US" dirty="0"/>
              <a:t> </a:t>
            </a:r>
            <a:r>
              <a:rPr lang="en-US" altLang="zh-CN" dirty="0"/>
              <a:t>Invoke </a:t>
            </a:r>
            <a:r>
              <a:rPr lang="zh-CN" altLang="en-US" dirty="0"/>
              <a:t>方法可接受由依赖关系注入填充的其他参数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 err="1" smtClean="0"/>
              <a:t>IMiddleware</a:t>
            </a:r>
            <a:endParaRPr lang="en-US" altLang="zh-CN" b="1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这</a:t>
            </a:r>
            <a:r>
              <a:rPr lang="zh-CN" altLang="en-US" dirty="0" smtClean="0"/>
              <a:t>是</a:t>
            </a:r>
            <a:r>
              <a:rPr lang="zh-CN" altLang="en-US" dirty="0" smtClean="0">
                <a:solidFill>
                  <a:srgbClr val="FF0000"/>
                </a:solidFill>
              </a:rPr>
              <a:t>按请求激活</a:t>
            </a:r>
            <a:r>
              <a:rPr lang="zh-CN" altLang="en-US" dirty="0" smtClean="0"/>
              <a:t>的中间件，因此</a:t>
            </a:r>
            <a:r>
              <a:rPr lang="zh-CN" altLang="en-US" dirty="0"/>
              <a:t>作用域服务可以注入到中间件的构造函数</a:t>
            </a:r>
            <a:r>
              <a:rPr lang="zh-CN" altLang="en-US" dirty="0" smtClean="0"/>
              <a:t>中，此时除了</a:t>
            </a:r>
            <a:r>
              <a:rPr lang="zh-CN" altLang="en-US" dirty="0"/>
              <a:t>需</a:t>
            </a:r>
            <a:r>
              <a:rPr lang="zh-CN" altLang="en-US" dirty="0" smtClean="0"/>
              <a:t>通过</a:t>
            </a:r>
            <a:r>
              <a:rPr lang="en-US" altLang="zh-CN" dirty="0" err="1" smtClean="0"/>
              <a:t>UseMiddleware</a:t>
            </a:r>
            <a:r>
              <a:rPr lang="zh-CN" altLang="en-US" dirty="0" smtClean="0"/>
              <a:t>来注册管道外，还需要通过</a:t>
            </a:r>
            <a:r>
              <a:rPr lang="en-US" altLang="zh-CN" dirty="0" err="1" smtClean="0"/>
              <a:t>AddTransient</a:t>
            </a:r>
            <a:r>
              <a:rPr lang="zh-CN" altLang="en-US" dirty="0" smtClean="0"/>
              <a:t>来注册中间件服务。需要注意的是，与按照约定激活的中间件不同，通过</a:t>
            </a:r>
            <a:r>
              <a:rPr lang="en-US" altLang="zh-CN" dirty="0" err="1"/>
              <a:t>MiddlewareFactory</a:t>
            </a:r>
            <a:r>
              <a:rPr lang="zh-CN" altLang="en-US" dirty="0" smtClean="0"/>
              <a:t>方式激活的</a:t>
            </a:r>
            <a:r>
              <a:rPr lang="en-US" altLang="zh-CN" dirty="0" err="1" smtClean="0"/>
              <a:t>IMiddleware</a:t>
            </a:r>
            <a:r>
              <a:rPr lang="zh-CN" altLang="en-US" dirty="0" smtClean="0"/>
              <a:t>中间件不能在</a:t>
            </a:r>
            <a:r>
              <a:rPr lang="en-US" altLang="zh-CN" dirty="0" err="1" smtClean="0"/>
              <a:t>UseMiddleware</a:t>
            </a:r>
            <a:r>
              <a:rPr lang="zh-CN" altLang="en-US" dirty="0" smtClean="0"/>
              <a:t>方法中传递参数，即只能使用无参方法（说是无参其实不正确，因为</a:t>
            </a:r>
            <a:r>
              <a:rPr lang="en-US" altLang="zh-CN" dirty="0" err="1"/>
              <a:t>UseMiddleware</a:t>
            </a:r>
            <a:r>
              <a:rPr lang="zh-CN" altLang="en-US" dirty="0" smtClean="0"/>
              <a:t>是扩展方法），但你可以直接在构造函数中注入该参数（假设可以注入，比如配置）。</a:t>
            </a: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FF0000"/>
                </a:solidFill>
              </a:rPr>
              <a:t>思考</a:t>
            </a:r>
            <a:r>
              <a:rPr lang="zh-CN" altLang="en-US" dirty="0" smtClean="0">
                <a:solidFill>
                  <a:srgbClr val="FF0000"/>
                </a:solidFill>
              </a:rPr>
              <a:t>下为什么  在应用启动时构造的按约定激活的中间件，与按请求激活的实现</a:t>
            </a:r>
            <a:r>
              <a:rPr lang="en-US" altLang="zh-CN" dirty="0" err="1" smtClean="0">
                <a:solidFill>
                  <a:srgbClr val="FF0000"/>
                </a:solidFill>
              </a:rPr>
              <a:t>IMiddleware</a:t>
            </a:r>
            <a:r>
              <a:rPr lang="zh-CN" altLang="en-US" dirty="0" smtClean="0">
                <a:solidFill>
                  <a:srgbClr val="FF0000"/>
                </a:solidFill>
              </a:rPr>
              <a:t>的中间件为什么在传递参数上会有此差异。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71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388815" y="1640191"/>
            <a:ext cx="1015312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Kestrel </a:t>
            </a:r>
            <a:r>
              <a:rPr lang="zh-CN" altLang="en-US" dirty="0"/>
              <a:t>是一个跨平台的适用于 </a:t>
            </a:r>
            <a:r>
              <a:rPr lang="en-US" altLang="zh-CN" dirty="0"/>
              <a:t>ASP.NET Core </a:t>
            </a:r>
            <a:r>
              <a:rPr lang="zh-CN" altLang="en-US" dirty="0"/>
              <a:t>的 </a:t>
            </a:r>
            <a:r>
              <a:rPr lang="en-US" altLang="zh-CN" dirty="0"/>
              <a:t>Web </a:t>
            </a:r>
            <a:r>
              <a:rPr lang="zh-CN" altLang="en-US" dirty="0"/>
              <a:t>服务器，默认包括在 </a:t>
            </a:r>
            <a:r>
              <a:rPr lang="en-US" altLang="zh-CN" dirty="0"/>
              <a:t>ASP.NET Core </a:t>
            </a:r>
            <a:r>
              <a:rPr lang="zh-CN" altLang="en-US" dirty="0"/>
              <a:t>项目模板中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.NET Core </a:t>
            </a:r>
            <a:r>
              <a:rPr lang="zh-CN" altLang="en-US" dirty="0"/>
              <a:t>支持的所有平台和版本均支持 </a:t>
            </a:r>
            <a:r>
              <a:rPr lang="en-US" altLang="zh-CN" dirty="0" smtClean="0"/>
              <a:t>Kestrel</a:t>
            </a:r>
            <a:r>
              <a:rPr lang="zh-CN" altLang="en-US" dirty="0" smtClean="0"/>
              <a:t>，</a:t>
            </a:r>
            <a:r>
              <a:rPr lang="en-US" altLang="zh-CN" dirty="0"/>
              <a:t>Kestrel </a:t>
            </a:r>
            <a:r>
              <a:rPr lang="zh-CN" altLang="en-US" dirty="0"/>
              <a:t>支持以下功能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HTTPS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WebSocket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 Unix sockets for high performance behind </a:t>
            </a:r>
            <a:r>
              <a:rPr lang="en-US" altLang="zh-CN" dirty="0" smtClean="0"/>
              <a:t>Nginx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r>
              <a:rPr lang="en-US" altLang="zh-CN" dirty="0"/>
              <a:t>Kestrel Web </a:t>
            </a:r>
            <a:r>
              <a:rPr lang="zh-CN" altLang="en-US" dirty="0"/>
              <a:t>服务器具有约束配置选项，这些选项在面向 </a:t>
            </a:r>
            <a:r>
              <a:rPr lang="en-US" altLang="zh-CN" dirty="0"/>
              <a:t>Internet </a:t>
            </a:r>
            <a:r>
              <a:rPr lang="zh-CN" altLang="en-US" dirty="0"/>
              <a:t>的部署中尤其有用。 可以自定义的一些重要</a:t>
            </a:r>
            <a:r>
              <a:rPr lang="zh-CN" altLang="en-US" dirty="0" smtClean="0"/>
              <a:t>限制</a:t>
            </a:r>
            <a:r>
              <a:rPr lang="zh-CN" altLang="en-US" dirty="0"/>
              <a:t>，</a:t>
            </a:r>
            <a:r>
              <a:rPr lang="zh-CN" altLang="en-US" dirty="0" smtClean="0"/>
              <a:t>如：客户端</a:t>
            </a:r>
            <a:r>
              <a:rPr lang="zh-CN" altLang="en-US" dirty="0"/>
              <a:t>最大连接</a:t>
            </a:r>
            <a:r>
              <a:rPr lang="zh-CN" altLang="en-US" dirty="0" smtClean="0"/>
              <a:t>数、请求</a:t>
            </a:r>
            <a:r>
              <a:rPr lang="zh-CN" altLang="en-US" dirty="0"/>
              <a:t>正文最大</a:t>
            </a:r>
            <a:r>
              <a:rPr lang="zh-CN" altLang="en-US" dirty="0" smtClean="0"/>
              <a:t>大小、请求</a:t>
            </a:r>
            <a:r>
              <a:rPr lang="zh-CN" altLang="en-US" dirty="0"/>
              <a:t>正文最小数据</a:t>
            </a:r>
            <a:r>
              <a:rPr lang="zh-CN" altLang="en-US" dirty="0" smtClean="0"/>
              <a:t>速率</a:t>
            </a:r>
            <a:r>
              <a:rPr lang="zh-CN" altLang="en-US" dirty="0"/>
              <a:t>等，可在 </a:t>
            </a:r>
            <a:r>
              <a:rPr lang="en-US" altLang="zh-CN" dirty="0" err="1"/>
              <a:t>KestrelServerOptions</a:t>
            </a:r>
            <a:r>
              <a:rPr lang="en-US" altLang="zh-CN" dirty="0"/>
              <a:t> </a:t>
            </a:r>
            <a:r>
              <a:rPr lang="zh-CN" altLang="en-US" dirty="0"/>
              <a:t>类的 </a:t>
            </a:r>
            <a:r>
              <a:rPr lang="en-US" altLang="zh-CN" dirty="0"/>
              <a:t>Limits </a:t>
            </a:r>
            <a:r>
              <a:rPr lang="zh-CN" altLang="en-US" dirty="0"/>
              <a:t>属性上设置这些约束和其他约束。</a:t>
            </a:r>
          </a:p>
          <a:p>
            <a:endParaRPr lang="en-US" altLang="zh-CN" dirty="0"/>
          </a:p>
        </p:txBody>
      </p:sp>
      <p:sp>
        <p:nvSpPr>
          <p:cNvPr id="2" name="矩形 1"/>
          <p:cNvSpPr/>
          <p:nvPr/>
        </p:nvSpPr>
        <p:spPr>
          <a:xfrm>
            <a:off x="3909095" y="751930"/>
            <a:ext cx="4536504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threePt" dir="t">
                <a:rot lat="0" lon="0" rev="0"/>
              </a:lightRig>
            </a:scene3d>
            <a:sp3d extrusionH="120650" prstMaterial="matte"/>
          </a:bodyPr>
          <a:lstStyle/>
          <a:p>
            <a:pPr algn="ctr"/>
            <a:r>
              <a:rPr lang="en-US" altLang="zh-CN" sz="5400" dirty="0">
                <a:sym typeface="+mn-ea"/>
              </a:rPr>
              <a:t>Kestrel</a:t>
            </a:r>
            <a:endParaRPr lang="zh-CN" altLang="en-US" sz="5400" b="1" dirty="0">
              <a:ln>
                <a:gradFill>
                  <a:gsLst>
                    <a:gs pos="98000">
                      <a:srgbClr val="F88C89"/>
                    </a:gs>
                    <a:gs pos="86000">
                      <a:srgbClr val="F8D078"/>
                    </a:gs>
                    <a:gs pos="73000">
                      <a:srgbClr val="BAD172"/>
                    </a:gs>
                    <a:gs pos="62000">
                      <a:srgbClr val="BEC7AF"/>
                    </a:gs>
                    <a:gs pos="50000">
                      <a:srgbClr val="83D9E3"/>
                    </a:gs>
                    <a:gs pos="37000">
                      <a:srgbClr val="9C61DF"/>
                    </a:gs>
                    <a:gs pos="24000">
                      <a:srgbClr val="CA78E1"/>
                    </a:gs>
                    <a:gs pos="12000">
                      <a:srgbClr val="E564DF"/>
                    </a:gs>
                    <a:gs pos="0">
                      <a:srgbClr val="F86CC0"/>
                    </a:gs>
                  </a:gsLst>
                  <a:lin ang="0"/>
                </a:gradFill>
              </a:ln>
              <a:solidFill>
                <a:schemeClr val="tx1"/>
              </a:solidFill>
              <a:effectLst>
                <a:outerShdw blurRad="50800" dist="38100" algn="l" rotWithShape="0">
                  <a:srgbClr val="CC00CC">
                    <a:alpha val="40000"/>
                  </a:srgbClr>
                </a:outerShdw>
              </a:effectLst>
              <a:uFillTx/>
              <a:sym typeface="+mn-ea"/>
            </a:endParaRPr>
          </a:p>
        </p:txBody>
      </p:sp>
      <p:sp>
        <p:nvSpPr>
          <p:cNvPr id="3" name="AutoShape 2" descr="è¯·æ±å¤çæ¨¡å¼æ¾ç¤ºè¯·æ±å°è¾¾ãéè¿ä¸ä¸ªä¸­é´ä»¶è¿è¡å¤çä»¥åååºç¦»å¼åºç¨ç¨åºã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224" y="4443172"/>
            <a:ext cx="6266471" cy="2701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6324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任意多边形 20"/>
          <p:cNvSpPr/>
          <p:nvPr/>
        </p:nvSpPr>
        <p:spPr>
          <a:xfrm>
            <a:off x="-317" y="3616325"/>
            <a:ext cx="12855576" cy="3615185"/>
          </a:xfrm>
          <a:custGeom>
            <a:avLst/>
            <a:gdLst>
              <a:gd name="connsiteX0" fmla="*/ 0 w 6907593"/>
              <a:gd name="connsiteY0" fmla="*/ 0 h 1776503"/>
              <a:gd name="connsiteX1" fmla="*/ 6907593 w 6907593"/>
              <a:gd name="connsiteY1" fmla="*/ 1776503 h 1776503"/>
              <a:gd name="connsiteX2" fmla="*/ 0 w 6907593"/>
              <a:gd name="connsiteY2" fmla="*/ 1776503 h 1776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7593" h="1776503">
                <a:moveTo>
                  <a:pt x="0" y="0"/>
                </a:moveTo>
                <a:lnTo>
                  <a:pt x="6907593" y="1776503"/>
                </a:lnTo>
                <a:lnTo>
                  <a:pt x="0" y="1776503"/>
                </a:lnTo>
                <a:close/>
              </a:path>
            </a:pathLst>
          </a:custGeom>
          <a:solidFill>
            <a:srgbClr val="03D2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 flipH="1">
            <a:off x="4917581" y="5841531"/>
            <a:ext cx="7939583" cy="1390226"/>
          </a:xfrm>
          <a:custGeom>
            <a:avLst/>
            <a:gdLst>
              <a:gd name="connsiteX0" fmla="*/ 0 w 6907593"/>
              <a:gd name="connsiteY0" fmla="*/ 0 h 1776503"/>
              <a:gd name="connsiteX1" fmla="*/ 6907593 w 6907593"/>
              <a:gd name="connsiteY1" fmla="*/ 1776503 h 1776503"/>
              <a:gd name="connsiteX2" fmla="*/ 0 w 6907593"/>
              <a:gd name="connsiteY2" fmla="*/ 1776503 h 1776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7593" h="1776503">
                <a:moveTo>
                  <a:pt x="0" y="0"/>
                </a:moveTo>
                <a:lnTo>
                  <a:pt x="6907593" y="1776503"/>
                </a:lnTo>
                <a:lnTo>
                  <a:pt x="0" y="1776503"/>
                </a:lnTo>
                <a:close/>
              </a:path>
            </a:pathLst>
          </a:custGeom>
          <a:solidFill>
            <a:srgbClr val="FF9E3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11"/>
          <p:cNvSpPr txBox="1"/>
          <p:nvPr/>
        </p:nvSpPr>
        <p:spPr>
          <a:xfrm>
            <a:off x="6212611" y="2680453"/>
            <a:ext cx="46263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l"/>
            <a:r>
              <a:rPr lang="zh-CN" altLang="en-US" sz="197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</a:t>
            </a:r>
            <a:endParaRPr lang="en-US" altLang="zh-CN" sz="2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3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3600" dirty="0" err="1" smtClean="0">
                <a:solidFill>
                  <a:schemeClr val="accent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rPr>
              <a:t>WebApi</a:t>
            </a:r>
            <a:r>
              <a:rPr lang="en-US" altLang="zh-CN" sz="3600" dirty="0" smtClean="0">
                <a:solidFill>
                  <a:schemeClr val="accent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sz="3600" dirty="0">
                <a:solidFill>
                  <a:schemeClr val="accent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rPr>
              <a:t>相关知识</a:t>
            </a:r>
          </a:p>
        </p:txBody>
      </p:sp>
      <p:cxnSp>
        <p:nvCxnSpPr>
          <p:cNvPr id="24" name="直接连接符 23"/>
          <p:cNvCxnSpPr/>
          <p:nvPr/>
        </p:nvCxnSpPr>
        <p:spPr>
          <a:xfrm flipV="1">
            <a:off x="6023153" y="2542488"/>
            <a:ext cx="0" cy="1997354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13"/>
          <p:cNvSpPr txBox="1"/>
          <p:nvPr/>
        </p:nvSpPr>
        <p:spPr>
          <a:xfrm>
            <a:off x="4260019" y="4193680"/>
            <a:ext cx="1269244" cy="3460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2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PART 03</a:t>
            </a:r>
            <a:endParaRPr lang="zh-CN" altLang="en-US" sz="22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4052619" y="2505703"/>
            <a:ext cx="1476644" cy="147664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7" name="同心圆 2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1" name="TextBox 13"/>
          <p:cNvSpPr txBox="1"/>
          <p:nvPr/>
        </p:nvSpPr>
        <p:spPr>
          <a:xfrm>
            <a:off x="4234380" y="2737595"/>
            <a:ext cx="1269244" cy="10814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7030" b="1" dirty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03</a:t>
            </a:r>
            <a:endParaRPr lang="zh-CN" altLang="en-US" sz="7030" b="1" dirty="0">
              <a:solidFill>
                <a:schemeClr val="accent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388815" y="2032149"/>
            <a:ext cx="101531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ASP.NET </a:t>
            </a:r>
            <a:r>
              <a:rPr lang="en-US" altLang="zh-CN" dirty="0" smtClean="0"/>
              <a:t>Core 2.1</a:t>
            </a:r>
            <a:r>
              <a:rPr lang="zh-CN" altLang="en-US" dirty="0" smtClean="0"/>
              <a:t>中引入了此</a:t>
            </a:r>
            <a:r>
              <a:rPr lang="en-US" altLang="zh-CN" dirty="0" smtClean="0"/>
              <a:t>Attribute</a:t>
            </a:r>
            <a:r>
              <a:rPr lang="zh-CN" altLang="en-US" dirty="0" smtClean="0"/>
              <a:t>，用于</a:t>
            </a:r>
            <a:r>
              <a:rPr lang="zh-CN" altLang="en-US" dirty="0"/>
              <a:t>批注 </a:t>
            </a:r>
            <a:r>
              <a:rPr lang="en-US" altLang="zh-CN" dirty="0"/>
              <a:t>Web API </a:t>
            </a:r>
            <a:r>
              <a:rPr lang="zh-CN" altLang="en-US" dirty="0"/>
              <a:t>控制器</a:t>
            </a:r>
            <a:r>
              <a:rPr lang="zh-CN" altLang="en-US" dirty="0" smtClean="0"/>
              <a:t>类。因为是</a:t>
            </a:r>
            <a:r>
              <a:rPr lang="en-US" altLang="zh-CN" dirty="0" smtClean="0"/>
              <a:t>2.1</a:t>
            </a:r>
            <a:r>
              <a:rPr lang="zh-CN" altLang="en-US" dirty="0" smtClean="0"/>
              <a:t>才有的功能，所以需要通过</a:t>
            </a:r>
            <a:r>
              <a:rPr lang="en-US" altLang="zh-CN" dirty="0" err="1"/>
              <a:t>services.AddMvc</a:t>
            </a:r>
            <a:r>
              <a:rPr lang="en-US" altLang="zh-CN" dirty="0" smtClean="0"/>
              <a:t>().</a:t>
            </a:r>
            <a:r>
              <a:rPr lang="en-US" altLang="zh-CN" dirty="0" err="1"/>
              <a:t>SetCompatibilityVersion</a:t>
            </a:r>
            <a:r>
              <a:rPr lang="en-US" altLang="zh-CN" dirty="0"/>
              <a:t>(CompatibilityVersion.Version_2_1</a:t>
            </a:r>
            <a:r>
              <a:rPr lang="en-US" altLang="zh-CN" dirty="0" smtClean="0"/>
              <a:t>)</a:t>
            </a:r>
            <a:r>
              <a:rPr lang="zh-CN" altLang="en-US" dirty="0" smtClean="0"/>
              <a:t>来显式设置兼容性。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AddMvc</a:t>
            </a:r>
            <a:r>
              <a:rPr lang="zh-CN" altLang="en-US" dirty="0" smtClean="0">
                <a:solidFill>
                  <a:srgbClr val="FF0000"/>
                </a:solidFill>
              </a:rPr>
              <a:t>内部自动调用了</a:t>
            </a:r>
            <a:r>
              <a:rPr lang="en-US" altLang="zh-CN" dirty="0" err="1" smtClean="0">
                <a:solidFill>
                  <a:srgbClr val="FF0000"/>
                </a:solidFill>
              </a:rPr>
              <a:t>AddJsonFormatters</a:t>
            </a:r>
            <a:r>
              <a:rPr lang="zh-CN" altLang="en-US" dirty="0" smtClean="0">
                <a:solidFill>
                  <a:srgbClr val="FF0000"/>
                </a:solidFill>
              </a:rPr>
              <a:t>方法，如果你使用</a:t>
            </a:r>
            <a:r>
              <a:rPr lang="en-US" altLang="zh-CN" dirty="0" err="1" smtClean="0">
                <a:solidFill>
                  <a:srgbClr val="FF0000"/>
                </a:solidFill>
              </a:rPr>
              <a:t>AddMvcCore</a:t>
            </a:r>
            <a:r>
              <a:rPr lang="zh-CN" altLang="en-US" dirty="0" smtClean="0">
                <a:solidFill>
                  <a:srgbClr val="FF0000"/>
                </a:solidFill>
              </a:rPr>
              <a:t>来注册</a:t>
            </a:r>
            <a:r>
              <a:rPr lang="en-US" altLang="zh-CN" dirty="0" smtClean="0">
                <a:solidFill>
                  <a:srgbClr val="FF0000"/>
                </a:solidFill>
              </a:rPr>
              <a:t>MVC</a:t>
            </a:r>
            <a:r>
              <a:rPr lang="zh-CN" altLang="en-US" dirty="0" smtClean="0">
                <a:solidFill>
                  <a:srgbClr val="FF0000"/>
                </a:solidFill>
              </a:rPr>
              <a:t>服务，那么你需要自己</a:t>
            </a:r>
            <a:r>
              <a:rPr lang="zh-CN" altLang="en-US" dirty="0">
                <a:solidFill>
                  <a:srgbClr val="FF0000"/>
                </a:solidFill>
              </a:rPr>
              <a:t>调用</a:t>
            </a:r>
            <a:r>
              <a:rPr lang="en-US" altLang="zh-CN" dirty="0" err="1" smtClean="0">
                <a:solidFill>
                  <a:srgbClr val="FF0000"/>
                </a:solidFill>
              </a:rPr>
              <a:t>AddJsonFormatters</a:t>
            </a:r>
            <a:r>
              <a:rPr lang="en-US" altLang="zh-CN" dirty="0" smtClean="0">
                <a:solidFill>
                  <a:srgbClr val="FF0000"/>
                </a:solidFill>
              </a:rPr>
              <a:t>()</a:t>
            </a:r>
            <a:r>
              <a:rPr lang="zh-CN" altLang="en-US" dirty="0" smtClean="0">
                <a:solidFill>
                  <a:srgbClr val="FF0000"/>
                </a:solidFill>
              </a:rPr>
              <a:t>来进行默认的</a:t>
            </a:r>
            <a:r>
              <a:rPr lang="en-US" altLang="zh-CN" dirty="0" err="1" smtClean="0">
                <a:solidFill>
                  <a:srgbClr val="FF0000"/>
                </a:solidFill>
              </a:rPr>
              <a:t>Json</a:t>
            </a:r>
            <a:r>
              <a:rPr lang="zh-CN" altLang="en-US" dirty="0" smtClean="0">
                <a:solidFill>
                  <a:srgbClr val="FF0000"/>
                </a:solidFill>
              </a:rPr>
              <a:t>格式化程序注册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[</a:t>
            </a:r>
            <a:r>
              <a:rPr lang="en-US" altLang="zh-CN" dirty="0" err="1" smtClean="0"/>
              <a:t>ApiController</a:t>
            </a:r>
            <a:r>
              <a:rPr lang="en-US" altLang="zh-CN" dirty="0" smtClean="0"/>
              <a:t>]</a:t>
            </a:r>
            <a:r>
              <a:rPr lang="zh-CN" altLang="en-US" dirty="0" smtClean="0"/>
              <a:t>通常结合</a:t>
            </a:r>
            <a:r>
              <a:rPr lang="en-US" altLang="zh-CN" dirty="0" err="1" smtClean="0"/>
              <a:t>ControllerBase</a:t>
            </a:r>
            <a:r>
              <a:rPr lang="zh-CN" altLang="en-US" dirty="0" smtClean="0"/>
              <a:t>基类来</a:t>
            </a:r>
            <a:r>
              <a:rPr lang="zh-CN" altLang="en-US" dirty="0"/>
              <a:t>为控制器启用特定于 </a:t>
            </a:r>
            <a:r>
              <a:rPr lang="en-US" altLang="zh-CN" dirty="0"/>
              <a:t>REST </a:t>
            </a:r>
            <a:r>
              <a:rPr lang="zh-CN" altLang="en-US" dirty="0" smtClean="0"/>
              <a:t>行为，如果你不需要使用</a:t>
            </a:r>
            <a:r>
              <a:rPr lang="en-US" altLang="zh-CN" dirty="0" err="1" smtClean="0"/>
              <a:t>ControllerBase</a:t>
            </a:r>
            <a:r>
              <a:rPr lang="zh-CN" altLang="en-US" dirty="0" smtClean="0"/>
              <a:t>提供的方法，那么也可以不需要继承</a:t>
            </a:r>
            <a:r>
              <a:rPr lang="en-US" altLang="zh-CN" dirty="0" err="1" smtClean="0"/>
              <a:t>ControllerBase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当显式声明</a:t>
            </a:r>
            <a:r>
              <a:rPr lang="en-US" altLang="zh-CN" dirty="0"/>
              <a:t>[</a:t>
            </a:r>
            <a:r>
              <a:rPr lang="en-US" altLang="zh-CN" dirty="0" err="1"/>
              <a:t>ApiController</a:t>
            </a:r>
            <a:r>
              <a:rPr lang="en-US" altLang="zh-CN" dirty="0"/>
              <a:t>]</a:t>
            </a:r>
            <a:r>
              <a:rPr lang="zh-CN" altLang="en-US" dirty="0"/>
              <a:t>时，传统</a:t>
            </a:r>
            <a:r>
              <a:rPr lang="en-US" altLang="zh-CN" dirty="0"/>
              <a:t>Route</a:t>
            </a:r>
            <a:r>
              <a:rPr lang="zh-CN" altLang="en-US" dirty="0"/>
              <a:t>将不起作用，</a:t>
            </a:r>
            <a:r>
              <a:rPr lang="zh-CN" altLang="en-US" dirty="0">
                <a:solidFill>
                  <a:srgbClr val="FF0000"/>
                </a:solidFill>
              </a:rPr>
              <a:t>必须通过</a:t>
            </a:r>
            <a:r>
              <a:rPr lang="en-US" altLang="zh-CN" dirty="0">
                <a:solidFill>
                  <a:srgbClr val="FF0000"/>
                </a:solidFill>
              </a:rPr>
              <a:t>[Route]</a:t>
            </a:r>
            <a:r>
              <a:rPr lang="zh-CN" altLang="en-US" dirty="0">
                <a:solidFill>
                  <a:srgbClr val="FF0000"/>
                </a:solidFill>
              </a:rPr>
              <a:t>来显式声明</a:t>
            </a:r>
            <a:r>
              <a:rPr lang="en-US" altLang="zh-CN" dirty="0" err="1">
                <a:solidFill>
                  <a:srgbClr val="FF0000"/>
                </a:solidFill>
              </a:rPr>
              <a:t>Api</a:t>
            </a:r>
            <a:r>
              <a:rPr lang="zh-CN" altLang="en-US" dirty="0">
                <a:solidFill>
                  <a:srgbClr val="FF0000"/>
                </a:solidFill>
              </a:rPr>
              <a:t>路由方案</a:t>
            </a:r>
            <a:r>
              <a:rPr lang="zh-CN" altLang="en-US" dirty="0"/>
              <a:t>，否则将产生异常。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2" name="矩形 1"/>
          <p:cNvSpPr/>
          <p:nvPr/>
        </p:nvSpPr>
        <p:spPr>
          <a:xfrm>
            <a:off x="2972991" y="1096045"/>
            <a:ext cx="6984776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threePt" dir="t">
                <a:rot lat="0" lon="0" rev="0"/>
              </a:lightRig>
            </a:scene3d>
            <a:sp3d extrusionH="120650" prstMaterial="matte"/>
          </a:bodyPr>
          <a:lstStyle/>
          <a:p>
            <a:pPr algn="ctr"/>
            <a:r>
              <a:rPr lang="en-US" altLang="zh-CN" sz="5400" dirty="0" err="1"/>
              <a:t>ApiControllerAttribute</a:t>
            </a:r>
            <a:endParaRPr lang="zh-CN" altLang="en-US" sz="5400" dirty="0">
              <a:ln>
                <a:gradFill>
                  <a:gsLst>
                    <a:gs pos="98000">
                      <a:srgbClr val="F88C89"/>
                    </a:gs>
                    <a:gs pos="86000">
                      <a:srgbClr val="F8D078"/>
                    </a:gs>
                    <a:gs pos="73000">
                      <a:srgbClr val="BAD172"/>
                    </a:gs>
                    <a:gs pos="62000">
                      <a:srgbClr val="BEC7AF"/>
                    </a:gs>
                    <a:gs pos="50000">
                      <a:srgbClr val="83D9E3"/>
                    </a:gs>
                    <a:gs pos="37000">
                      <a:srgbClr val="9C61DF"/>
                    </a:gs>
                    <a:gs pos="24000">
                      <a:srgbClr val="CA78E1"/>
                    </a:gs>
                    <a:gs pos="12000">
                      <a:srgbClr val="E564DF"/>
                    </a:gs>
                    <a:gs pos="0">
                      <a:srgbClr val="F86CC0"/>
                    </a:gs>
                  </a:gsLst>
                  <a:lin ang="0"/>
                </a:gradFill>
              </a:ln>
              <a:solidFill>
                <a:schemeClr val="tx1"/>
              </a:solidFill>
              <a:effectLst>
                <a:outerShdw blurRad="50800" dist="38100" algn="l" rotWithShape="0">
                  <a:srgbClr val="CC00CC">
                    <a:alpha val="40000"/>
                  </a:srgbClr>
                </a:outerShdw>
              </a:effectLst>
              <a:uFillTx/>
              <a:sym typeface="+mn-ea"/>
            </a:endParaRPr>
          </a:p>
        </p:txBody>
      </p:sp>
      <p:sp>
        <p:nvSpPr>
          <p:cNvPr id="3" name="AutoShape 2" descr="è¯·æ±å¤çæ¨¡å¼æ¾ç¤ºè¯·æ±å°è¾¾ãéè¿ä¸ä¸ªä¸­é´ä»¶è¿è¡å¤çä»¥åååºç¦»å¼åºç¨ç¨åºã"/>
          <p:cNvSpPr>
            <a:spLocks noChangeAspect="1" noChangeArrowheads="1"/>
          </p:cNvSpPr>
          <p:nvPr/>
        </p:nvSpPr>
        <p:spPr bwMode="auto">
          <a:xfrm>
            <a:off x="155575" y="60346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563" y="5200501"/>
            <a:ext cx="7409267" cy="1826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7509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325912" y="792467"/>
            <a:ext cx="1036915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绑定源参数推理</a:t>
            </a:r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请求参数中可以指定实现了</a:t>
            </a:r>
            <a:r>
              <a:rPr lang="en-US" altLang="zh-CN" dirty="0" err="1" smtClean="0"/>
              <a:t>IBindingSourceMetadata</a:t>
            </a:r>
            <a:r>
              <a:rPr lang="zh-CN" altLang="en-US" dirty="0" smtClean="0"/>
              <a:t>接口的绑定源特性，支持的特性如下：</a:t>
            </a:r>
            <a:endParaRPr lang="en-US" altLang="zh-CN" dirty="0" smtClean="0"/>
          </a:p>
          <a:p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[</a:t>
            </a:r>
            <a:r>
              <a:rPr lang="en-US" altLang="zh-CN" dirty="0" err="1" smtClean="0"/>
              <a:t>FromBody</a:t>
            </a:r>
            <a:r>
              <a:rPr lang="en-US" altLang="zh-CN" dirty="0" smtClean="0"/>
              <a:t>]	</a:t>
            </a:r>
            <a:r>
              <a:rPr lang="zh-CN" altLang="en-US" dirty="0" smtClean="0"/>
              <a:t>从请求正文绑定数据，对应</a:t>
            </a:r>
            <a:r>
              <a:rPr lang="en-US" altLang="zh-CN" dirty="0" smtClean="0"/>
              <a:t>application/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application/xml</a:t>
            </a:r>
            <a:r>
              <a:rPr lang="zh-CN" altLang="en-US" dirty="0" smtClean="0"/>
              <a:t>等，注意</a:t>
            </a:r>
            <a:r>
              <a:rPr lang="en-US" altLang="zh-CN" dirty="0" smtClean="0">
                <a:solidFill>
                  <a:srgbClr val="FF0000"/>
                </a:solidFill>
              </a:rPr>
              <a:t>Action</a:t>
            </a:r>
            <a:r>
              <a:rPr lang="zh-CN" altLang="en-US" dirty="0" smtClean="0">
                <a:solidFill>
                  <a:srgbClr val="FF0000"/>
                </a:solidFill>
              </a:rPr>
              <a:t>方法中只能有一个</a:t>
            </a:r>
            <a:r>
              <a:rPr lang="en-US" altLang="zh-CN" dirty="0">
                <a:solidFill>
                  <a:srgbClr val="FF0000"/>
                </a:solidFill>
              </a:rPr>
              <a:t>[</a:t>
            </a:r>
            <a:r>
              <a:rPr lang="en-US" altLang="zh-CN" dirty="0" err="1">
                <a:solidFill>
                  <a:srgbClr val="FF0000"/>
                </a:solidFill>
              </a:rPr>
              <a:t>FromBody</a:t>
            </a:r>
            <a:r>
              <a:rPr lang="en-US" altLang="zh-CN" dirty="0" smtClean="0">
                <a:solidFill>
                  <a:srgbClr val="FF0000"/>
                </a:solidFill>
              </a:rPr>
              <a:t>]</a:t>
            </a:r>
            <a:r>
              <a:rPr lang="zh-CN" altLang="en-US" dirty="0" smtClean="0">
                <a:solidFill>
                  <a:srgbClr val="FF0000"/>
                </a:solidFill>
              </a:rPr>
              <a:t>声明</a:t>
            </a:r>
            <a:r>
              <a:rPr lang="zh-CN" altLang="en-US" dirty="0"/>
              <a:t>，另外</a:t>
            </a:r>
            <a:r>
              <a:rPr lang="en-US" altLang="zh-CN" dirty="0"/>
              <a:t>[Bind</a:t>
            </a:r>
            <a:r>
              <a:rPr lang="en-US" altLang="zh-CN" dirty="0" smtClean="0"/>
              <a:t>]</a:t>
            </a:r>
            <a:r>
              <a:rPr lang="zh-CN" altLang="en-US" dirty="0" smtClean="0"/>
              <a:t>对此声明方式无效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[</a:t>
            </a:r>
            <a:r>
              <a:rPr lang="en-US" altLang="zh-CN" dirty="0" err="1" smtClean="0"/>
              <a:t>FromForm</a:t>
            </a:r>
            <a:r>
              <a:rPr lang="en-US" altLang="zh-CN" dirty="0" smtClean="0"/>
              <a:t>]	</a:t>
            </a:r>
            <a:r>
              <a:rPr lang="zh-CN" altLang="en-US" dirty="0" smtClean="0"/>
              <a:t>从请求</a:t>
            </a:r>
            <a:r>
              <a:rPr lang="zh-CN" altLang="en-US" dirty="0"/>
              <a:t>正文中的表</a:t>
            </a:r>
            <a:r>
              <a:rPr lang="zh-CN" altLang="en-US" dirty="0" smtClean="0"/>
              <a:t>单</a:t>
            </a:r>
            <a:r>
              <a:rPr lang="zh-CN" altLang="en-US" dirty="0"/>
              <a:t>绑定</a:t>
            </a:r>
            <a:r>
              <a:rPr lang="zh-CN" altLang="en-US" dirty="0" smtClean="0"/>
              <a:t>数据，对应</a:t>
            </a:r>
            <a:r>
              <a:rPr lang="en-US" altLang="zh-CN" dirty="0" smtClean="0"/>
              <a:t>application/x-www-form-</a:t>
            </a:r>
            <a:r>
              <a:rPr lang="en-US" altLang="zh-CN" dirty="0" err="1" smtClean="0"/>
              <a:t>urlencoded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form-data</a:t>
            </a:r>
            <a:r>
              <a:rPr lang="zh-CN" altLang="en-US" dirty="0" smtClean="0"/>
              <a:t>等请求方式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[</a:t>
            </a:r>
            <a:r>
              <a:rPr lang="en-US" altLang="zh-CN" dirty="0" err="1" smtClean="0"/>
              <a:t>FromHeader</a:t>
            </a:r>
            <a:r>
              <a:rPr lang="en-US" altLang="zh-CN" dirty="0" smtClean="0"/>
              <a:t>]	</a:t>
            </a:r>
            <a:r>
              <a:rPr lang="zh-CN" altLang="en-US" dirty="0" smtClean="0"/>
              <a:t>从</a:t>
            </a:r>
            <a:r>
              <a:rPr lang="zh-CN" altLang="en-US" dirty="0"/>
              <a:t>请求标</a:t>
            </a:r>
            <a:r>
              <a:rPr lang="zh-CN" altLang="en-US" dirty="0" smtClean="0"/>
              <a:t>头</a:t>
            </a:r>
            <a:r>
              <a:rPr lang="zh-CN" altLang="en-US" dirty="0"/>
              <a:t>绑定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[</a:t>
            </a:r>
            <a:r>
              <a:rPr lang="en-US" altLang="zh-CN" dirty="0" err="1" smtClean="0"/>
              <a:t>FromQuery</a:t>
            </a:r>
            <a:r>
              <a:rPr lang="en-US" altLang="zh-CN" dirty="0" smtClean="0"/>
              <a:t>]	</a:t>
            </a:r>
            <a:r>
              <a:rPr lang="zh-CN" altLang="en-US" dirty="0" smtClean="0"/>
              <a:t>从</a:t>
            </a:r>
            <a:r>
              <a:rPr lang="zh-CN" altLang="en-US" dirty="0"/>
              <a:t>请求查询字符串</a:t>
            </a:r>
            <a:r>
              <a:rPr lang="zh-CN" altLang="en-US" dirty="0" smtClean="0"/>
              <a:t>参数</a:t>
            </a:r>
            <a:r>
              <a:rPr lang="zh-CN" altLang="en-US" dirty="0"/>
              <a:t>绑定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[</a:t>
            </a:r>
            <a:r>
              <a:rPr lang="en-US" altLang="zh-CN" dirty="0" err="1" smtClean="0"/>
              <a:t>FromRoute</a:t>
            </a:r>
            <a:r>
              <a:rPr lang="en-US" altLang="zh-CN" dirty="0" smtClean="0"/>
              <a:t>]	</a:t>
            </a:r>
            <a:r>
              <a:rPr lang="zh-CN" altLang="en-US" dirty="0" smtClean="0"/>
              <a:t>从</a:t>
            </a:r>
            <a:r>
              <a:rPr lang="zh-CN" altLang="en-US" dirty="0"/>
              <a:t>当前请求中的</a:t>
            </a:r>
            <a:r>
              <a:rPr lang="zh-CN" altLang="en-US" dirty="0" smtClean="0"/>
              <a:t>路由数据绑定数据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[</a:t>
            </a:r>
            <a:r>
              <a:rPr lang="en-US" altLang="zh-CN" dirty="0" err="1"/>
              <a:t>FromServices</a:t>
            </a:r>
            <a:r>
              <a:rPr lang="en-US" altLang="zh-CN" dirty="0" smtClean="0"/>
              <a:t>]	</a:t>
            </a:r>
            <a:r>
              <a:rPr lang="zh-CN" altLang="en-US" dirty="0"/>
              <a:t>作为操作参数插入的请求</a:t>
            </a:r>
            <a:r>
              <a:rPr lang="zh-CN" altLang="en-US" dirty="0" smtClean="0"/>
              <a:t>服务，也就是方法注入服务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r>
              <a:rPr lang="zh-CN" altLang="en-US" dirty="0"/>
              <a:t>关于绑定特性推断具体可见：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https://docs.microsoft.com/zh-cn/aspnet/core/web-api/?view=aspnetcore-2.1#binding-source-parameter-inference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如果不显式声明</a:t>
            </a:r>
            <a:r>
              <a:rPr lang="en-US" altLang="zh-CN" dirty="0"/>
              <a:t>[</a:t>
            </a:r>
            <a:r>
              <a:rPr lang="en-US" altLang="zh-CN" dirty="0" err="1"/>
              <a:t>ApiController</a:t>
            </a:r>
            <a:r>
              <a:rPr lang="en-US" altLang="zh-CN" dirty="0" smtClean="0"/>
              <a:t>]</a:t>
            </a:r>
            <a:r>
              <a:rPr lang="zh-CN" altLang="en-US" dirty="0" smtClean="0"/>
              <a:t>，那么某些情况下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参数需要进行显式声明绑定特性</a:t>
            </a:r>
            <a:endParaRPr lang="en-US" altLang="zh-CN" dirty="0" smtClean="0"/>
          </a:p>
          <a:p>
            <a:r>
              <a:rPr lang="zh-CN" altLang="en-US" dirty="0" smtClean="0"/>
              <a:t>假设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方法如下：</a:t>
            </a:r>
            <a:r>
              <a:rPr lang="en-US" altLang="zh-CN" dirty="0" err="1" smtClean="0"/>
              <a:t>IActionResult</a:t>
            </a:r>
            <a:r>
              <a:rPr lang="en-US" altLang="zh-CN" dirty="0" smtClean="0"/>
              <a:t>  Action1(Product product)</a:t>
            </a:r>
          </a:p>
          <a:p>
            <a:r>
              <a:rPr lang="zh-CN" altLang="en-US" dirty="0" smtClean="0"/>
              <a:t>在未声明</a:t>
            </a:r>
            <a:r>
              <a:rPr lang="en-US" altLang="zh-CN" dirty="0"/>
              <a:t>[</a:t>
            </a:r>
            <a:r>
              <a:rPr lang="en-US" altLang="zh-CN" dirty="0" err="1"/>
              <a:t>ApiController</a:t>
            </a:r>
            <a:r>
              <a:rPr lang="en-US" altLang="zh-CN" dirty="0" smtClean="0"/>
              <a:t>]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Product</a:t>
            </a:r>
            <a:r>
              <a:rPr lang="zh-CN" altLang="en-US" dirty="0" smtClean="0"/>
              <a:t>默认推断为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FromForm</a:t>
            </a:r>
            <a:r>
              <a:rPr lang="en-US" altLang="zh-CN" dirty="0" smtClean="0"/>
              <a:t>]</a:t>
            </a:r>
            <a:r>
              <a:rPr lang="zh-CN" altLang="en-US" dirty="0" smtClean="0"/>
              <a:t>；在声明</a:t>
            </a:r>
            <a:r>
              <a:rPr lang="en-US" altLang="zh-CN" dirty="0"/>
              <a:t>[</a:t>
            </a:r>
            <a:r>
              <a:rPr lang="en-US" altLang="zh-CN" dirty="0" err="1"/>
              <a:t>ApiController</a:t>
            </a:r>
            <a:r>
              <a:rPr lang="en-US" altLang="zh-CN" dirty="0" smtClean="0"/>
              <a:t>]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Product</a:t>
            </a:r>
            <a:r>
              <a:rPr lang="zh-CN" altLang="en-US" dirty="0"/>
              <a:t>默认推断为</a:t>
            </a:r>
            <a:r>
              <a:rPr lang="en-US" altLang="zh-CN" dirty="0" smtClean="0"/>
              <a:t>[</a:t>
            </a:r>
            <a:r>
              <a:rPr lang="en-US" altLang="zh-CN" dirty="0" err="1"/>
              <a:t>FromBody</a:t>
            </a:r>
            <a:r>
              <a:rPr lang="en-US" altLang="zh-CN" dirty="0" smtClean="0"/>
              <a:t>]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3" name="AutoShape 2" descr="è¯·æ±å¤çæ¨¡å¼æ¾ç¤ºè¯·æ±å°è¾¾ãéè¿ä¸ä¸ªä¸­é´ä»¶è¿è¡å¤çä»¥åååºç¦»å¼åºç¨ç¨åºã"/>
          <p:cNvSpPr>
            <a:spLocks noChangeAspect="1" noChangeArrowheads="1"/>
          </p:cNvSpPr>
          <p:nvPr/>
        </p:nvSpPr>
        <p:spPr bwMode="auto">
          <a:xfrm>
            <a:off x="92671" y="-992187"/>
            <a:ext cx="311285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97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388815" y="1695471"/>
            <a:ext cx="1015312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当</a:t>
            </a:r>
            <a:r>
              <a:rPr lang="en-US" altLang="zh-CN" dirty="0" smtClean="0"/>
              <a:t>Content-Type</a:t>
            </a:r>
            <a:r>
              <a:rPr lang="zh-CN" altLang="en-US" dirty="0" smtClean="0"/>
              <a:t>为</a:t>
            </a:r>
            <a:r>
              <a:rPr lang="en-US" altLang="zh-CN" dirty="0" smtClean="0"/>
              <a:t>application/</a:t>
            </a:r>
            <a:r>
              <a:rPr lang="en-US" altLang="zh-CN" dirty="0" err="1" smtClean="0"/>
              <a:t>json-patch+json</a:t>
            </a:r>
            <a:r>
              <a:rPr lang="zh-CN" altLang="en-US" dirty="0" smtClean="0"/>
              <a:t>时，</a:t>
            </a:r>
            <a:r>
              <a:rPr lang="en-US" altLang="zh-CN" dirty="0" err="1" smtClean="0"/>
              <a:t>WebApi</a:t>
            </a:r>
            <a:r>
              <a:rPr lang="zh-CN" altLang="en-US" dirty="0" smtClean="0"/>
              <a:t>将采用</a:t>
            </a:r>
            <a:r>
              <a:rPr lang="en-US" altLang="zh-CN" dirty="0" err="1" smtClean="0"/>
              <a:t>JsonPatchInputFormatter</a:t>
            </a:r>
            <a:r>
              <a:rPr lang="zh-CN" altLang="en-US" dirty="0" smtClean="0"/>
              <a:t>对请求参数进行反序列化。关于</a:t>
            </a:r>
            <a:r>
              <a:rPr lang="en-US" altLang="zh-CN" dirty="0" err="1" smtClean="0"/>
              <a:t>Json</a:t>
            </a:r>
            <a:r>
              <a:rPr lang="en-US" altLang="zh-CN" dirty="0" smtClean="0"/>
              <a:t> Patch</a:t>
            </a:r>
            <a:r>
              <a:rPr lang="zh-CN" altLang="en-US" dirty="0" smtClean="0"/>
              <a:t>的内容可参考：</a:t>
            </a:r>
            <a:endParaRPr lang="en-US" altLang="zh-CN" dirty="0" smtClean="0"/>
          </a:p>
          <a:p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www.cnblogs.com/kexxxfeng/p/the-patch-verb-in-web-api-2-with-json.html</a:t>
            </a:r>
            <a:r>
              <a:rPr lang="en-US" altLang="zh-CN" dirty="0" smtClean="0"/>
              <a:t> </a:t>
            </a:r>
          </a:p>
          <a:p>
            <a:endParaRPr lang="en-US" altLang="zh-CN" dirty="0"/>
          </a:p>
          <a:p>
            <a:r>
              <a:rPr lang="zh-CN" altLang="en-US" dirty="0"/>
              <a:t>当</a:t>
            </a:r>
            <a:r>
              <a:rPr lang="en-US" altLang="zh-CN" dirty="0"/>
              <a:t>Content-Type</a:t>
            </a:r>
            <a:r>
              <a:rPr lang="zh-CN" altLang="en-US" dirty="0"/>
              <a:t>为</a:t>
            </a:r>
            <a:r>
              <a:rPr lang="en-US" altLang="zh-CN" dirty="0" smtClean="0"/>
              <a:t>application/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时，</a:t>
            </a:r>
            <a:r>
              <a:rPr lang="en-US" altLang="zh-CN" dirty="0"/>
              <a:t> </a:t>
            </a:r>
            <a:r>
              <a:rPr lang="en-US" altLang="zh-CN" dirty="0" err="1"/>
              <a:t>WebApi</a:t>
            </a:r>
            <a:r>
              <a:rPr lang="zh-CN" altLang="en-US" dirty="0"/>
              <a:t>将</a:t>
            </a:r>
            <a:r>
              <a:rPr lang="zh-CN" altLang="en-US" dirty="0" smtClean="0"/>
              <a:t>采用</a:t>
            </a:r>
            <a:r>
              <a:rPr lang="en-US" altLang="zh-CN" dirty="0" err="1"/>
              <a:t>JsonInputFormatter</a:t>
            </a:r>
            <a:r>
              <a:rPr lang="zh-CN" altLang="en-US" dirty="0" smtClean="0"/>
              <a:t>对</a:t>
            </a:r>
            <a:r>
              <a:rPr lang="zh-CN" altLang="en-US" dirty="0"/>
              <a:t>请求参数进行反序列化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当</a:t>
            </a:r>
            <a:r>
              <a:rPr lang="en-US" altLang="zh-CN" dirty="0" smtClean="0"/>
              <a:t>Content-Type</a:t>
            </a:r>
            <a:r>
              <a:rPr lang="zh-CN" altLang="en-US" dirty="0" smtClean="0"/>
              <a:t>为</a:t>
            </a:r>
            <a:r>
              <a:rPr lang="en-US" altLang="zh-CN" dirty="0" smtClean="0"/>
              <a:t>application/xml</a:t>
            </a:r>
            <a:r>
              <a:rPr lang="zh-CN" altLang="en-US" dirty="0" smtClean="0"/>
              <a:t>时，</a:t>
            </a:r>
            <a:r>
              <a:rPr lang="en-US" altLang="zh-CN" dirty="0" err="1" smtClean="0"/>
              <a:t>WebApi</a:t>
            </a:r>
            <a:r>
              <a:rPr lang="zh-CN" altLang="en-US" dirty="0" smtClean="0"/>
              <a:t>将采用</a:t>
            </a:r>
            <a:r>
              <a:rPr lang="en-US" altLang="zh-CN" dirty="0" err="1" smtClean="0"/>
              <a:t>XmlSerializerInputFormatter</a:t>
            </a:r>
            <a:r>
              <a:rPr lang="zh-CN" altLang="en-US" dirty="0"/>
              <a:t>对请求参数进行反序列化。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注意以上说明均在相关序列化器已在</a:t>
            </a:r>
            <a:r>
              <a:rPr lang="en-US" altLang="zh-CN" dirty="0" err="1" smtClean="0"/>
              <a:t>ConfigureServices</a:t>
            </a:r>
            <a:r>
              <a:rPr lang="zh-CN" altLang="en-US" dirty="0" smtClean="0"/>
              <a:t>中进行过注册，如果未注册的话，将会产生错误。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540943" y="685618"/>
            <a:ext cx="8064896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threePt" dir="t">
                <a:rot lat="0" lon="0" rev="0"/>
              </a:lightRig>
            </a:scene3d>
            <a:sp3d extrusionH="120650" prstMaterial="matte"/>
          </a:bodyPr>
          <a:lstStyle/>
          <a:p>
            <a:r>
              <a:rPr lang="en-US" altLang="zh-CN" sz="5400" dirty="0" err="1"/>
              <a:t>InputFormatter</a:t>
            </a:r>
            <a:r>
              <a:rPr lang="zh-CN" altLang="en-US" sz="5400" dirty="0" smtClean="0"/>
              <a:t>自动推断</a:t>
            </a:r>
            <a:endParaRPr lang="en-US" altLang="zh-CN" sz="5400" dirty="0"/>
          </a:p>
        </p:txBody>
      </p:sp>
      <p:sp>
        <p:nvSpPr>
          <p:cNvPr id="3" name="AutoShape 2" descr="è¯·æ±å¤çæ¨¡å¼æ¾ç¤ºè¯·æ±å°è¾¾ãéè¿ä¸ä¸ªä¸­é´ä»¶è¿è¡å¤çä»¥åååºç¦»å¼åºç¨ç¨åºã"/>
          <p:cNvSpPr>
            <a:spLocks noChangeAspect="1" noChangeArrowheads="1"/>
          </p:cNvSpPr>
          <p:nvPr/>
        </p:nvSpPr>
        <p:spPr bwMode="auto">
          <a:xfrm>
            <a:off x="155575" y="1592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909" y="4839237"/>
            <a:ext cx="7243841" cy="226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0742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任意多边形 20"/>
          <p:cNvSpPr/>
          <p:nvPr/>
        </p:nvSpPr>
        <p:spPr>
          <a:xfrm>
            <a:off x="1588" y="3616325"/>
            <a:ext cx="12855576" cy="3615185"/>
          </a:xfrm>
          <a:custGeom>
            <a:avLst/>
            <a:gdLst>
              <a:gd name="connsiteX0" fmla="*/ 0 w 6907593"/>
              <a:gd name="connsiteY0" fmla="*/ 0 h 1776503"/>
              <a:gd name="connsiteX1" fmla="*/ 6907593 w 6907593"/>
              <a:gd name="connsiteY1" fmla="*/ 1776503 h 1776503"/>
              <a:gd name="connsiteX2" fmla="*/ 0 w 6907593"/>
              <a:gd name="connsiteY2" fmla="*/ 1776503 h 1776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7593" h="1776503">
                <a:moveTo>
                  <a:pt x="0" y="0"/>
                </a:moveTo>
                <a:lnTo>
                  <a:pt x="6907593" y="1776503"/>
                </a:lnTo>
                <a:lnTo>
                  <a:pt x="0" y="1776503"/>
                </a:lnTo>
                <a:close/>
              </a:path>
            </a:pathLst>
          </a:custGeom>
          <a:solidFill>
            <a:srgbClr val="03D2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 flipH="1">
            <a:off x="4917581" y="5841531"/>
            <a:ext cx="7939583" cy="1390226"/>
          </a:xfrm>
          <a:custGeom>
            <a:avLst/>
            <a:gdLst>
              <a:gd name="connsiteX0" fmla="*/ 0 w 6907593"/>
              <a:gd name="connsiteY0" fmla="*/ 0 h 1776503"/>
              <a:gd name="connsiteX1" fmla="*/ 6907593 w 6907593"/>
              <a:gd name="connsiteY1" fmla="*/ 1776503 h 1776503"/>
              <a:gd name="connsiteX2" fmla="*/ 0 w 6907593"/>
              <a:gd name="connsiteY2" fmla="*/ 1776503 h 1776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7593" h="1776503">
                <a:moveTo>
                  <a:pt x="0" y="0"/>
                </a:moveTo>
                <a:lnTo>
                  <a:pt x="6907593" y="1776503"/>
                </a:lnTo>
                <a:lnTo>
                  <a:pt x="0" y="1776503"/>
                </a:lnTo>
                <a:close/>
              </a:path>
            </a:pathLst>
          </a:custGeom>
          <a:solidFill>
            <a:srgbClr val="FF9E3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11"/>
          <p:cNvSpPr txBox="1"/>
          <p:nvPr/>
        </p:nvSpPr>
        <p:spPr>
          <a:xfrm>
            <a:off x="6212611" y="2680453"/>
            <a:ext cx="33131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l"/>
            <a:r>
              <a:rPr lang="zh-CN" altLang="en-US" sz="197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  <a:endParaRPr lang="en-US" altLang="zh-CN" sz="2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3600" dirty="0">
                <a:solidFill>
                  <a:schemeClr val="accent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  <a:sym typeface="+mn-ea"/>
              </a:rPr>
              <a:t>概述</a:t>
            </a:r>
            <a:endParaRPr lang="en-US" altLang="zh-CN" sz="3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V="1">
            <a:off x="6023153" y="2542488"/>
            <a:ext cx="0" cy="1997354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13"/>
          <p:cNvSpPr txBox="1"/>
          <p:nvPr/>
        </p:nvSpPr>
        <p:spPr>
          <a:xfrm>
            <a:off x="4260019" y="4193680"/>
            <a:ext cx="1269244" cy="3461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2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PART 01</a:t>
            </a:r>
            <a:endParaRPr lang="zh-CN" altLang="en-US" sz="22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4052619" y="2505703"/>
            <a:ext cx="1476644" cy="147664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7" name="同心圆 2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1" name="TextBox 13"/>
          <p:cNvSpPr txBox="1"/>
          <p:nvPr/>
        </p:nvSpPr>
        <p:spPr>
          <a:xfrm>
            <a:off x="4234380" y="2737595"/>
            <a:ext cx="1269244" cy="10816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7030" b="1" dirty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01</a:t>
            </a:r>
            <a:endParaRPr lang="zh-CN" altLang="en-US" sz="7030" b="1" dirty="0">
              <a:solidFill>
                <a:schemeClr val="accent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388815" y="2244105"/>
            <a:ext cx="1015312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ASP.NET Core </a:t>
            </a:r>
            <a:r>
              <a:rPr lang="zh-CN" altLang="en-US" dirty="0"/>
              <a:t>提供以下 </a:t>
            </a:r>
            <a:r>
              <a:rPr lang="en-US" altLang="zh-CN" dirty="0"/>
              <a:t>Web API </a:t>
            </a:r>
            <a:r>
              <a:rPr lang="zh-CN" altLang="en-US" dirty="0"/>
              <a:t>控制器操作返回类型选项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特定</a:t>
            </a:r>
            <a:r>
              <a:rPr lang="zh-CN" altLang="en-US" dirty="0" smtClean="0"/>
              <a:t>类型，如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Poco</a:t>
            </a:r>
            <a:r>
              <a:rPr lang="zh-CN" altLang="en-US" dirty="0" smtClean="0"/>
              <a:t>等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IActionResult</a:t>
            </a:r>
            <a:r>
              <a:rPr lang="zh-CN" altLang="en-US" dirty="0" smtClean="0"/>
              <a:t>，</a:t>
            </a:r>
            <a:r>
              <a:rPr lang="zh-CN" altLang="en-US" dirty="0"/>
              <a:t>当操作中可能有多</a:t>
            </a:r>
            <a:r>
              <a:rPr lang="zh-CN" altLang="en-US" dirty="0" smtClean="0"/>
              <a:t>个</a:t>
            </a:r>
            <a:r>
              <a:rPr lang="en-US" altLang="zh-CN" dirty="0" err="1" smtClean="0"/>
              <a:t>ActionResult</a:t>
            </a:r>
            <a:r>
              <a:rPr lang="zh-CN" altLang="en-US" dirty="0" smtClean="0"/>
              <a:t>返回</a:t>
            </a:r>
            <a:r>
              <a:rPr lang="zh-CN" altLang="en-US" dirty="0"/>
              <a:t>类型时，适合</a:t>
            </a:r>
            <a:r>
              <a:rPr lang="zh-CN" altLang="en-US" dirty="0" smtClean="0"/>
              <a:t>使用</a:t>
            </a:r>
            <a:r>
              <a:rPr lang="en-US" altLang="zh-CN" dirty="0" err="1"/>
              <a:t>IActionResult</a:t>
            </a:r>
            <a:r>
              <a:rPr lang="zh-CN" altLang="en-US" dirty="0" smtClean="0"/>
              <a:t>返回类型，对应</a:t>
            </a:r>
            <a:r>
              <a:rPr lang="en-US" altLang="zh-CN" dirty="0" smtClean="0"/>
              <a:t>NFX</a:t>
            </a:r>
            <a:r>
              <a:rPr lang="zh-CN" altLang="en-US" dirty="0" smtClean="0"/>
              <a:t>版本中的</a:t>
            </a:r>
            <a:r>
              <a:rPr lang="en-US" altLang="zh-CN" dirty="0" err="1"/>
              <a:t>IHttpActionResult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ActionResult</a:t>
            </a:r>
            <a:r>
              <a:rPr lang="en-US" altLang="zh-CN" dirty="0" smtClean="0"/>
              <a:t>&lt;T&gt;</a:t>
            </a:r>
            <a:r>
              <a:rPr lang="zh-CN" altLang="en-US" dirty="0" smtClean="0"/>
              <a:t>，这是</a:t>
            </a:r>
            <a:r>
              <a:rPr lang="en-US" altLang="zh-CN" dirty="0" smtClean="0"/>
              <a:t>ASP.NET Core 2.1</a:t>
            </a:r>
            <a:r>
              <a:rPr lang="zh-CN" altLang="en-US" dirty="0" smtClean="0"/>
              <a:t>引入的返回类型。与</a:t>
            </a:r>
            <a:r>
              <a:rPr lang="en-US" altLang="zh-CN" dirty="0" err="1" smtClean="0"/>
              <a:t>IActionResult</a:t>
            </a:r>
            <a:r>
              <a:rPr lang="zh-CN" altLang="en-US" dirty="0" smtClean="0"/>
              <a:t>相比，它提供了更多的优势：可以无需显式声明</a:t>
            </a:r>
            <a:r>
              <a:rPr lang="en-US" altLang="zh-CN" dirty="0" err="1"/>
              <a:t>ProducesResponseTypeAttribute</a:t>
            </a:r>
            <a:r>
              <a:rPr lang="en-US" altLang="zh-CN" dirty="0"/>
              <a:t> </a:t>
            </a:r>
            <a:r>
              <a:rPr lang="zh-CN" altLang="en-US" dirty="0" smtClean="0"/>
              <a:t>；</a:t>
            </a:r>
            <a:r>
              <a:rPr lang="zh-CN" altLang="en-US" dirty="0"/>
              <a:t>支持将 </a:t>
            </a:r>
            <a:r>
              <a:rPr lang="en-US" altLang="zh-CN" dirty="0"/>
              <a:t>T </a:t>
            </a:r>
            <a:r>
              <a:rPr lang="zh-CN" altLang="en-US" dirty="0"/>
              <a:t>和 </a:t>
            </a:r>
            <a:r>
              <a:rPr lang="en-US" altLang="zh-CN" dirty="0" err="1"/>
              <a:t>ActionResult</a:t>
            </a:r>
            <a:r>
              <a:rPr lang="en-US" altLang="zh-CN" dirty="0"/>
              <a:t> </a:t>
            </a:r>
            <a:r>
              <a:rPr lang="zh-CN" altLang="en-US" dirty="0" smtClean="0"/>
              <a:t>隐式转换</a:t>
            </a:r>
            <a:r>
              <a:rPr lang="zh-CN" altLang="en-US" dirty="0"/>
              <a:t>为 </a:t>
            </a:r>
            <a:r>
              <a:rPr lang="en-US" altLang="zh-CN" dirty="0" err="1"/>
              <a:t>ActionResult</a:t>
            </a:r>
            <a:r>
              <a:rPr lang="en-US" altLang="zh-CN" dirty="0"/>
              <a:t>&lt;T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，简化开发编码。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r>
              <a:rPr lang="zh-CN" altLang="en-US" dirty="0" smtClean="0"/>
              <a:t>对于</a:t>
            </a:r>
            <a:r>
              <a:rPr lang="en-US" altLang="zh-CN" dirty="0" err="1" smtClean="0"/>
              <a:t>HttpResponseMessage</a:t>
            </a:r>
            <a:r>
              <a:rPr lang="zh-CN" altLang="en-US" dirty="0" smtClean="0"/>
              <a:t>，在</a:t>
            </a:r>
            <a:r>
              <a:rPr lang="en-US" altLang="zh-CN" dirty="0" smtClean="0"/>
              <a:t>Core</a:t>
            </a:r>
            <a:r>
              <a:rPr lang="zh-CN" altLang="en-US" dirty="0" smtClean="0"/>
              <a:t>中已不能直接作为返回值，如果你有</a:t>
            </a:r>
            <a:r>
              <a:rPr lang="en-US" altLang="zh-CN" dirty="0" smtClean="0"/>
              <a:t>NFX</a:t>
            </a:r>
            <a:r>
              <a:rPr lang="zh-CN" altLang="en-US" dirty="0" smtClean="0"/>
              <a:t>下的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需要升级到</a:t>
            </a:r>
            <a:r>
              <a:rPr lang="en-US" altLang="zh-CN" dirty="0" smtClean="0"/>
              <a:t>Core</a:t>
            </a:r>
            <a:r>
              <a:rPr lang="zh-CN" altLang="en-US" dirty="0" smtClean="0"/>
              <a:t>，那么可以通过安装</a:t>
            </a:r>
            <a:r>
              <a:rPr lang="en-US" altLang="zh-CN" dirty="0" err="1" smtClean="0"/>
              <a:t>Microsoft.AspNetCore.Mvc.WebApiCompatShim</a:t>
            </a:r>
            <a:r>
              <a:rPr lang="zh-CN" altLang="en-US" dirty="0" smtClean="0"/>
              <a:t>后，通过</a:t>
            </a:r>
            <a:r>
              <a:rPr lang="en-US" altLang="zh-CN" dirty="0" err="1"/>
              <a:t>services.AddMvc</a:t>
            </a:r>
            <a:r>
              <a:rPr lang="en-US" altLang="zh-CN" dirty="0"/>
              <a:t>().</a:t>
            </a:r>
            <a:r>
              <a:rPr lang="en-US" altLang="zh-CN" dirty="0" err="1" smtClean="0"/>
              <a:t>AddWebApiConventions</a:t>
            </a:r>
            <a:r>
              <a:rPr lang="en-US" altLang="zh-CN" dirty="0" smtClean="0"/>
              <a:t>()</a:t>
            </a:r>
            <a:r>
              <a:rPr lang="zh-CN" altLang="en-US" dirty="0" smtClean="0"/>
              <a:t>来支持返回</a:t>
            </a:r>
            <a:r>
              <a:rPr lang="en-US" altLang="zh-CN" dirty="0" err="1" smtClean="0"/>
              <a:t>HttpResponseMessage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当然你也可以用</a:t>
            </a:r>
            <a:r>
              <a:rPr lang="en-US" altLang="zh-CN" dirty="0" err="1" smtClean="0"/>
              <a:t>ContentResult</a:t>
            </a:r>
            <a:r>
              <a:rPr lang="zh-CN" altLang="en-US" dirty="0" smtClean="0"/>
              <a:t>来代替</a:t>
            </a:r>
            <a:r>
              <a:rPr lang="en-US" altLang="zh-CN" dirty="0" err="1" smtClean="0"/>
              <a:t>HttpResponseMessage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3909095" y="1096045"/>
            <a:ext cx="4536504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threePt" dir="t">
                <a:rot lat="0" lon="0" rev="0"/>
              </a:lightRig>
            </a:scene3d>
            <a:sp3d extrusionH="120650" prstMaterial="matte"/>
          </a:bodyPr>
          <a:lstStyle/>
          <a:p>
            <a:pPr algn="ctr"/>
            <a:r>
              <a:rPr lang="zh-CN" altLang="en-US" sz="5400" dirty="0" smtClean="0">
                <a:sym typeface="+mn-ea"/>
              </a:rPr>
              <a:t>返回类型</a:t>
            </a:r>
            <a:endParaRPr lang="zh-CN" altLang="en-US" sz="5400" b="1" dirty="0">
              <a:ln>
                <a:gradFill>
                  <a:gsLst>
                    <a:gs pos="98000">
                      <a:srgbClr val="F88C89"/>
                    </a:gs>
                    <a:gs pos="86000">
                      <a:srgbClr val="F8D078"/>
                    </a:gs>
                    <a:gs pos="73000">
                      <a:srgbClr val="BAD172"/>
                    </a:gs>
                    <a:gs pos="62000">
                      <a:srgbClr val="BEC7AF"/>
                    </a:gs>
                    <a:gs pos="50000">
                      <a:srgbClr val="83D9E3"/>
                    </a:gs>
                    <a:gs pos="37000">
                      <a:srgbClr val="9C61DF"/>
                    </a:gs>
                    <a:gs pos="24000">
                      <a:srgbClr val="CA78E1"/>
                    </a:gs>
                    <a:gs pos="12000">
                      <a:srgbClr val="E564DF"/>
                    </a:gs>
                    <a:gs pos="0">
                      <a:srgbClr val="F86CC0"/>
                    </a:gs>
                  </a:gsLst>
                  <a:lin ang="0"/>
                </a:gradFill>
              </a:ln>
              <a:solidFill>
                <a:schemeClr val="tx1"/>
              </a:solidFill>
              <a:effectLst>
                <a:outerShdw blurRad="50800" dist="38100" algn="l" rotWithShape="0">
                  <a:srgbClr val="CC00CC">
                    <a:alpha val="40000"/>
                  </a:srgbClr>
                </a:outerShdw>
              </a:effectLst>
              <a:uFillTx/>
              <a:sym typeface="+mn-ea"/>
            </a:endParaRPr>
          </a:p>
        </p:txBody>
      </p:sp>
      <p:sp>
        <p:nvSpPr>
          <p:cNvPr id="3" name="AutoShape 2" descr="è¯·æ±å¤çæ¨¡å¼æ¾ç¤ºè¯·æ±å°è¾¾ãéè¿ä¸ä¸ªä¸­é´ä»¶è¿è¡å¤çä»¥åååºç¦»å¼åºç¨ç¨åºã"/>
          <p:cNvSpPr>
            <a:spLocks noChangeAspect="1" noChangeArrowheads="1"/>
          </p:cNvSpPr>
          <p:nvPr/>
        </p:nvSpPr>
        <p:spPr bwMode="auto">
          <a:xfrm>
            <a:off x="155575" y="60346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67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388815" y="1900322"/>
            <a:ext cx="1015312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当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返回类型为 </a:t>
            </a:r>
            <a:r>
              <a:rPr lang="en-US" altLang="zh-CN" dirty="0"/>
              <a:t>Task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void</a:t>
            </a:r>
            <a:r>
              <a:rPr lang="zh-CN" altLang="en-US" dirty="0" smtClean="0"/>
              <a:t>，或者返回特定类型，但返回值为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的（比如返回类型是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?</a:t>
            </a:r>
            <a:r>
              <a:rPr lang="zh-CN" altLang="en-US" dirty="0" smtClean="0"/>
              <a:t>等，但实际代码返回的值为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），此时</a:t>
            </a:r>
            <a:r>
              <a:rPr lang="en-US" altLang="zh-CN" dirty="0" err="1" smtClean="0"/>
              <a:t>WebApi</a:t>
            </a:r>
            <a:r>
              <a:rPr lang="zh-CN" altLang="en-US" dirty="0" smtClean="0"/>
              <a:t>使用</a:t>
            </a:r>
            <a:r>
              <a:rPr lang="en-US" altLang="zh-CN" dirty="0" err="1"/>
              <a:t>HttpNoContentOutputFormatter</a:t>
            </a:r>
            <a:r>
              <a:rPr lang="zh-CN" altLang="en-US" dirty="0" smtClean="0"/>
              <a:t>响应</a:t>
            </a:r>
            <a:r>
              <a:rPr lang="en-US" altLang="zh-CN" dirty="0" smtClean="0"/>
              <a:t>Code</a:t>
            </a:r>
            <a:r>
              <a:rPr lang="zh-CN" altLang="en-US" dirty="0" smtClean="0"/>
              <a:t>为</a:t>
            </a:r>
            <a:r>
              <a:rPr lang="en-US" altLang="zh-CN" dirty="0" smtClean="0"/>
              <a:t>204</a:t>
            </a:r>
            <a:r>
              <a:rPr lang="zh-CN" altLang="en-US" dirty="0" smtClean="0"/>
              <a:t>，即</a:t>
            </a:r>
            <a:r>
              <a:rPr lang="en-US" altLang="zh-CN" dirty="0" err="1" smtClean="0"/>
              <a:t>NoContent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当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返回类型为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，或者返回类型为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，但实际返回内容为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时，</a:t>
            </a:r>
            <a:r>
              <a:rPr lang="en-US" altLang="zh-CN" dirty="0" err="1" smtClean="0"/>
              <a:t>WebApi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StringOutputFormatter</a:t>
            </a:r>
            <a:r>
              <a:rPr lang="zh-CN" altLang="en-US" dirty="0" smtClean="0"/>
              <a:t>返回字符串内容（注意</a:t>
            </a:r>
            <a:r>
              <a:rPr lang="zh-CN" altLang="en-US" dirty="0" smtClean="0">
                <a:solidFill>
                  <a:srgbClr val="FF0000"/>
                </a:solidFill>
              </a:rPr>
              <a:t>不是</a:t>
            </a:r>
            <a:r>
              <a:rPr lang="en-US" altLang="zh-CN" dirty="0" err="1" smtClean="0">
                <a:solidFill>
                  <a:srgbClr val="FF0000"/>
                </a:solidFill>
              </a:rPr>
              <a:t>Json</a:t>
            </a:r>
            <a:r>
              <a:rPr lang="zh-CN" altLang="en-US" dirty="0" smtClean="0">
                <a:solidFill>
                  <a:srgbClr val="FF0000"/>
                </a:solidFill>
              </a:rPr>
              <a:t>序列化后的字符串格式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如果返回的是数据流，那么将使用</a:t>
            </a:r>
            <a:r>
              <a:rPr lang="en-US" altLang="zh-CN" dirty="0" err="1" smtClean="0"/>
              <a:t>StreamOutputFormatter</a:t>
            </a:r>
            <a:r>
              <a:rPr lang="zh-CN" altLang="en-US" dirty="0" smtClean="0"/>
              <a:t>来返回数据流，对应返回文件、图片等情况。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如果上述都不符合，那么默认使用</a:t>
            </a:r>
            <a:r>
              <a:rPr lang="en-US" altLang="zh-CN" dirty="0" err="1" smtClean="0"/>
              <a:t>JsonOutputFormatter</a:t>
            </a:r>
            <a:r>
              <a:rPr lang="zh-CN" altLang="en-US" dirty="0" smtClean="0"/>
              <a:t>返回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数据。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如果</a:t>
            </a:r>
            <a:r>
              <a:rPr lang="en-US" altLang="zh-CN" dirty="0" err="1" smtClean="0"/>
              <a:t>JsonOutputFormatter</a:t>
            </a:r>
            <a:r>
              <a:rPr lang="zh-CN" altLang="en-US" dirty="0" smtClean="0"/>
              <a:t>被删除了（可通过</a:t>
            </a:r>
            <a:r>
              <a:rPr lang="en-US" altLang="zh-CN" dirty="0" err="1"/>
              <a:t>services.Configure</a:t>
            </a:r>
            <a:r>
              <a:rPr lang="en-US" altLang="zh-CN" dirty="0"/>
              <a:t>&lt;</a:t>
            </a:r>
            <a:r>
              <a:rPr lang="en-US" altLang="zh-CN" dirty="0" err="1"/>
              <a:t>MvcOptions</a:t>
            </a:r>
            <a:r>
              <a:rPr lang="en-US" altLang="zh-CN" dirty="0"/>
              <a:t>&gt;(options </a:t>
            </a:r>
            <a:r>
              <a:rPr lang="en-US" altLang="zh-CN" dirty="0" smtClean="0"/>
              <a:t>=&gt;</a:t>
            </a:r>
            <a:r>
              <a:rPr lang="en-US" altLang="zh-CN" dirty="0"/>
              <a:t> </a:t>
            </a:r>
            <a:r>
              <a:rPr lang="en-US" altLang="zh-CN" dirty="0" err="1"/>
              <a:t>options.OutputFormatters.RemoveType</a:t>
            </a:r>
            <a:r>
              <a:rPr lang="en-US" altLang="zh-CN" dirty="0"/>
              <a:t>&lt;</a:t>
            </a:r>
            <a:r>
              <a:rPr lang="en-US" altLang="zh-CN" dirty="0" err="1"/>
              <a:t>JsonOutputFormatter</a:t>
            </a:r>
            <a:r>
              <a:rPr lang="en-US" altLang="zh-CN" dirty="0"/>
              <a:t>&gt;()</a:t>
            </a:r>
            <a:r>
              <a:rPr lang="en-US" altLang="zh-CN" dirty="0" smtClean="0"/>
              <a:t>)</a:t>
            </a:r>
            <a:r>
              <a:rPr lang="zh-CN" altLang="en-US" dirty="0" smtClean="0"/>
              <a:t>进行删除），那么就会采用</a:t>
            </a:r>
            <a:r>
              <a:rPr lang="en-US" altLang="zh-CN" dirty="0" err="1" smtClean="0"/>
              <a:t>XmlSerializerOutputFormatter</a:t>
            </a:r>
            <a:r>
              <a:rPr lang="zh-CN" altLang="en-US" dirty="0" smtClean="0"/>
              <a:t>来返回数据（注意需要通过</a:t>
            </a:r>
            <a:r>
              <a:rPr lang="en-US" altLang="zh-CN" dirty="0" err="1" smtClean="0"/>
              <a:t>Nuget</a:t>
            </a:r>
            <a:r>
              <a:rPr lang="zh-CN" altLang="en-US" dirty="0" smtClean="0"/>
              <a:t>添加</a:t>
            </a:r>
            <a:r>
              <a:rPr lang="en-US" altLang="zh-CN" dirty="0" err="1" smtClean="0"/>
              <a:t>Microsoft.AspNetCore.Mvc.Formatters.Xml</a:t>
            </a:r>
            <a:r>
              <a:rPr lang="zh-CN" altLang="en-US" dirty="0" smtClean="0"/>
              <a:t>，然后通过</a:t>
            </a:r>
            <a:r>
              <a:rPr lang="en-US" altLang="zh-CN" dirty="0" err="1" smtClean="0"/>
              <a:t>AddXmlSerializerFormatters</a:t>
            </a:r>
            <a:r>
              <a:rPr lang="zh-CN" altLang="en-US" dirty="0" smtClean="0"/>
              <a:t>来添加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支持）。</a:t>
            </a:r>
            <a:endParaRPr lang="en-US" altLang="zh-CN" dirty="0" smtClean="0"/>
          </a:p>
        </p:txBody>
      </p:sp>
      <p:sp>
        <p:nvSpPr>
          <p:cNvPr id="2" name="矩形 1"/>
          <p:cNvSpPr/>
          <p:nvPr/>
        </p:nvSpPr>
        <p:spPr>
          <a:xfrm>
            <a:off x="2540943" y="1036226"/>
            <a:ext cx="8064896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threePt" dir="t">
                <a:rot lat="0" lon="0" rev="0"/>
              </a:lightRig>
            </a:scene3d>
            <a:sp3d extrusionH="120650" prstMaterial="matte"/>
          </a:bodyPr>
          <a:lstStyle/>
          <a:p>
            <a:r>
              <a:rPr lang="en-US" altLang="zh-CN" sz="5400" dirty="0" err="1" smtClean="0"/>
              <a:t>OutputFormater</a:t>
            </a:r>
            <a:r>
              <a:rPr lang="zh-CN" altLang="en-US" sz="5400" dirty="0" smtClean="0"/>
              <a:t>自动推断</a:t>
            </a:r>
            <a:endParaRPr lang="en-US" altLang="zh-CN" sz="5400" dirty="0"/>
          </a:p>
        </p:txBody>
      </p:sp>
      <p:sp>
        <p:nvSpPr>
          <p:cNvPr id="3" name="AutoShape 2" descr="è¯·æ±å¤çæ¨¡å¼æ¾ç¤ºè¯·æ±å°è¾¾ãéè¿ä¸ä¸ªä¸­é´ä»¶è¿è¡å¤çä»¥åååºç¦»å¼åºç¨ç¨åºã"/>
          <p:cNvSpPr>
            <a:spLocks noChangeAspect="1" noChangeArrowheads="1"/>
          </p:cNvSpPr>
          <p:nvPr/>
        </p:nvSpPr>
        <p:spPr bwMode="auto">
          <a:xfrm>
            <a:off x="155575" y="97569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76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388815" y="1012559"/>
            <a:ext cx="1015312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对于某些返回结果，将始终</a:t>
            </a:r>
            <a:r>
              <a:rPr lang="zh-CN" altLang="en-US" dirty="0"/>
              <a:t>以特定方式进行格式设置</a:t>
            </a:r>
            <a:r>
              <a:rPr lang="zh-CN" altLang="en-US" dirty="0" smtClean="0"/>
              <a:t>返回，比如</a:t>
            </a:r>
            <a:r>
              <a:rPr lang="en-US" altLang="zh-CN" dirty="0" err="1"/>
              <a:t>ContentResult</a:t>
            </a:r>
            <a:r>
              <a:rPr lang="zh-CN" altLang="en-US" dirty="0"/>
              <a:t>、</a:t>
            </a:r>
            <a:r>
              <a:rPr lang="en-US" altLang="zh-CN" dirty="0" err="1" smtClean="0"/>
              <a:t>JsonResult</a:t>
            </a:r>
            <a:r>
              <a:rPr lang="zh-CN" altLang="en-US" dirty="0" smtClean="0"/>
              <a:t>等。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b="1" dirty="0" smtClean="0"/>
              <a:t>内容协商</a:t>
            </a:r>
            <a:endParaRPr lang="en-US" altLang="zh-CN" b="1" dirty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NFX</a:t>
            </a:r>
            <a:r>
              <a:rPr lang="zh-CN" altLang="en-US" dirty="0" smtClean="0"/>
              <a:t>时，我们可以通过指定</a:t>
            </a:r>
            <a:r>
              <a:rPr lang="en-US" altLang="zh-CN" dirty="0" smtClean="0"/>
              <a:t>Accept</a:t>
            </a:r>
            <a:r>
              <a:rPr lang="zh-CN" altLang="en-US" dirty="0" smtClean="0"/>
              <a:t>来指示</a:t>
            </a:r>
            <a:r>
              <a:rPr lang="en-US" altLang="zh-CN" dirty="0" err="1" smtClean="0"/>
              <a:t>WebApi</a:t>
            </a:r>
            <a:r>
              <a:rPr lang="zh-CN" altLang="en-US" dirty="0" smtClean="0"/>
              <a:t>以何种格式返回数据，但在</a:t>
            </a:r>
            <a:r>
              <a:rPr lang="en-US" altLang="zh-CN" dirty="0" smtClean="0"/>
              <a:t>Core</a:t>
            </a:r>
            <a:r>
              <a:rPr lang="zh-CN" altLang="en-US" dirty="0" smtClean="0"/>
              <a:t>里，默认情况下仅支持返回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，所以此时就算指定了其它</a:t>
            </a:r>
            <a:r>
              <a:rPr lang="en-US" altLang="zh-CN" dirty="0" smtClean="0"/>
              <a:t>Accept</a:t>
            </a:r>
            <a:r>
              <a:rPr lang="zh-CN" altLang="en-US" dirty="0" smtClean="0"/>
              <a:t>，因为未能找到</a:t>
            </a:r>
            <a:r>
              <a:rPr lang="zh-CN" altLang="en-US" dirty="0"/>
              <a:t>可以满足客户端请求的格式化程序，框架将尝试找到第一个可以生成响应的</a:t>
            </a:r>
            <a:r>
              <a:rPr lang="zh-CN" altLang="en-US" dirty="0" smtClean="0"/>
              <a:t>格式化程序，也就是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。当然你也可以通过设置</a:t>
            </a:r>
            <a:r>
              <a:rPr lang="en-US" altLang="zh-CN" dirty="0" err="1" smtClean="0"/>
              <a:t>MvcOptions</a:t>
            </a:r>
            <a:r>
              <a:rPr lang="en-US" altLang="zh-CN" dirty="0" smtClean="0"/>
              <a:t>.</a:t>
            </a:r>
            <a:r>
              <a:rPr lang="en-US" altLang="zh-CN" dirty="0"/>
              <a:t> </a:t>
            </a:r>
            <a:r>
              <a:rPr lang="en-US" altLang="zh-CN" dirty="0" err="1" smtClean="0"/>
              <a:t>ReturnHttpNotAcceptable</a:t>
            </a:r>
            <a:r>
              <a:rPr lang="zh-CN" altLang="en-US" dirty="0" smtClean="0"/>
              <a:t>来禁止当未能找到满足要求的格式化程序时，返回第一个可响应程序的行为。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b="1" dirty="0" smtClean="0"/>
              <a:t>强制特定格式</a:t>
            </a:r>
            <a:endParaRPr lang="en-US" altLang="zh-CN" b="1" dirty="0"/>
          </a:p>
          <a:p>
            <a:r>
              <a:rPr lang="en-US" altLang="zh-CN" dirty="0" err="1"/>
              <a:t>ProducesAttribute</a:t>
            </a:r>
            <a:r>
              <a:rPr lang="zh-CN" altLang="en-US" dirty="0"/>
              <a:t>可以用于强制指定</a:t>
            </a:r>
            <a:r>
              <a:rPr lang="en-US" altLang="zh-CN" dirty="0"/>
              <a:t>Controller</a:t>
            </a:r>
            <a:r>
              <a:rPr lang="zh-CN" altLang="en-US" dirty="0"/>
              <a:t>或</a:t>
            </a:r>
            <a:r>
              <a:rPr lang="en-US" altLang="zh-CN" dirty="0"/>
              <a:t>Action</a:t>
            </a:r>
            <a:r>
              <a:rPr lang="zh-CN" altLang="en-US" dirty="0"/>
              <a:t>返回符合第一优先级的响应输出，假如设定</a:t>
            </a:r>
            <a:r>
              <a:rPr lang="en-US" altLang="zh-CN" dirty="0"/>
              <a:t>[Produces(“application/xml”)]</a:t>
            </a:r>
            <a:r>
              <a:rPr lang="zh-CN" altLang="en-US" dirty="0"/>
              <a:t>，那么就会优先返回</a:t>
            </a:r>
            <a:r>
              <a:rPr lang="en-US" altLang="zh-CN" dirty="0"/>
              <a:t>xml</a:t>
            </a:r>
            <a:r>
              <a:rPr lang="zh-CN" altLang="en-US" dirty="0"/>
              <a:t>；假如设定</a:t>
            </a:r>
            <a:r>
              <a:rPr lang="en-US" altLang="zh-CN" dirty="0"/>
              <a:t>Produces(“application/xml”, “application/</a:t>
            </a:r>
            <a:r>
              <a:rPr lang="en-US" altLang="zh-CN" dirty="0" err="1"/>
              <a:t>json</a:t>
            </a:r>
            <a:r>
              <a:rPr lang="en-US" altLang="zh-CN" dirty="0"/>
              <a:t>”)</a:t>
            </a:r>
            <a:r>
              <a:rPr lang="zh-CN" altLang="en-US" dirty="0"/>
              <a:t>，那么在</a:t>
            </a:r>
            <a:r>
              <a:rPr lang="en-US" altLang="zh-CN" dirty="0" err="1"/>
              <a:t>JsonOutputFormatter</a:t>
            </a:r>
            <a:r>
              <a:rPr lang="zh-CN" altLang="en-US" dirty="0"/>
              <a:t>未被删除的情况，优先输出</a:t>
            </a:r>
            <a:r>
              <a:rPr lang="en-US" altLang="zh-CN" dirty="0" err="1"/>
              <a:t>Json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注意：</a:t>
            </a:r>
            <a:r>
              <a:rPr lang="zh-CN" altLang="en-US" dirty="0">
                <a:solidFill>
                  <a:srgbClr val="FF0000"/>
                </a:solidFill>
              </a:rPr>
              <a:t>如果返回结果为</a:t>
            </a:r>
            <a:r>
              <a:rPr lang="en-US" altLang="zh-CN" dirty="0" err="1">
                <a:solidFill>
                  <a:srgbClr val="FF0000"/>
                </a:solidFill>
              </a:rPr>
              <a:t>JsonResult</a:t>
            </a:r>
            <a:r>
              <a:rPr lang="zh-CN" altLang="en-US" dirty="0">
                <a:solidFill>
                  <a:srgbClr val="FF0000"/>
                </a:solidFill>
              </a:rPr>
              <a:t>，那么就算</a:t>
            </a:r>
            <a:r>
              <a:rPr lang="en-US" altLang="zh-CN" dirty="0" err="1">
                <a:solidFill>
                  <a:srgbClr val="FF0000"/>
                </a:solidFill>
              </a:rPr>
              <a:t>ProducesAttribute</a:t>
            </a:r>
            <a:r>
              <a:rPr lang="zh-CN" altLang="en-US" dirty="0">
                <a:solidFill>
                  <a:srgbClr val="FF0000"/>
                </a:solidFill>
              </a:rPr>
              <a:t>设置返回</a:t>
            </a:r>
            <a:r>
              <a:rPr lang="en-US" altLang="zh-CN" dirty="0">
                <a:solidFill>
                  <a:srgbClr val="FF0000"/>
                </a:solidFill>
              </a:rPr>
              <a:t>xml</a:t>
            </a:r>
            <a:r>
              <a:rPr lang="zh-CN" altLang="en-US" dirty="0">
                <a:solidFill>
                  <a:srgbClr val="FF0000"/>
                </a:solidFill>
              </a:rPr>
              <a:t>，实际也只会返回</a:t>
            </a:r>
            <a:r>
              <a:rPr lang="en-US" altLang="zh-CN" dirty="0" err="1">
                <a:solidFill>
                  <a:srgbClr val="FF0000"/>
                </a:solidFill>
              </a:rPr>
              <a:t>Json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b="1" dirty="0" smtClean="0"/>
              <a:t>响应</a:t>
            </a:r>
            <a:r>
              <a:rPr lang="en-US" altLang="zh-CN" b="1" dirty="0" err="1" smtClean="0"/>
              <a:t>Url</a:t>
            </a:r>
            <a:r>
              <a:rPr lang="zh-CN" altLang="en-US" b="1" dirty="0" smtClean="0"/>
              <a:t>式映射</a:t>
            </a:r>
            <a:endParaRPr lang="zh-CN" altLang="en-US" b="1" dirty="0"/>
          </a:p>
          <a:p>
            <a:r>
              <a:rPr lang="zh-CN" altLang="en-US" dirty="0" smtClean="0"/>
              <a:t>除了</a:t>
            </a:r>
            <a:r>
              <a:rPr lang="en-US" altLang="zh-CN" dirty="0" smtClean="0"/>
              <a:t>Accept</a:t>
            </a:r>
            <a:r>
              <a:rPr lang="zh-CN" altLang="en-US" dirty="0" smtClean="0"/>
              <a:t>之外，</a:t>
            </a:r>
            <a:r>
              <a:rPr lang="en-US" altLang="zh-CN" dirty="0" smtClean="0"/>
              <a:t>ASP.NET Core</a:t>
            </a:r>
            <a:r>
              <a:rPr lang="zh-CN" altLang="en-US" dirty="0" smtClean="0"/>
              <a:t>新增了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方式来指定响应格式，此方法需</a:t>
            </a:r>
            <a:r>
              <a:rPr lang="en-US" altLang="zh-CN" dirty="0" err="1" smtClean="0"/>
              <a:t>AddFormatterMappings</a:t>
            </a:r>
            <a:r>
              <a:rPr lang="zh-CN" altLang="en-US" dirty="0" smtClean="0"/>
              <a:t>，然后通过指定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FormatFilter</a:t>
            </a:r>
            <a:r>
              <a:rPr lang="en-US" altLang="zh-CN" dirty="0" smtClean="0"/>
              <a:t>]</a:t>
            </a:r>
            <a:r>
              <a:rPr lang="zh-CN" altLang="en-US" dirty="0" smtClean="0"/>
              <a:t>以及</a:t>
            </a:r>
            <a:r>
              <a:rPr lang="en-US" altLang="zh-CN" dirty="0"/>
              <a:t>[</a:t>
            </a:r>
            <a:r>
              <a:rPr lang="en-US" altLang="zh-CN" dirty="0" smtClean="0"/>
              <a:t>Route]</a:t>
            </a:r>
            <a:r>
              <a:rPr lang="zh-CN" altLang="en-US" dirty="0" smtClean="0"/>
              <a:t>或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HttpXXX</a:t>
            </a:r>
            <a:r>
              <a:rPr lang="en-US" altLang="zh-CN" dirty="0" smtClean="0"/>
              <a:t>](Get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等</a:t>
            </a:r>
            <a:r>
              <a:rPr lang="en-US" altLang="zh-CN" dirty="0" smtClean="0"/>
              <a:t>)</a:t>
            </a:r>
            <a:r>
              <a:rPr lang="zh-CN" altLang="en-US" dirty="0" smtClean="0"/>
              <a:t>指定</a:t>
            </a:r>
            <a:r>
              <a:rPr lang="en-US" altLang="zh-CN" dirty="0" smtClean="0"/>
              <a:t>{format?}</a:t>
            </a:r>
            <a:r>
              <a:rPr lang="zh-CN" altLang="en-US" dirty="0" smtClean="0"/>
              <a:t>，注意需要已经注册相应的格式化程序，否则将会响应</a:t>
            </a:r>
            <a:r>
              <a:rPr lang="en-US" altLang="zh-CN" dirty="0" smtClean="0"/>
              <a:t>404</a:t>
            </a:r>
            <a:r>
              <a:rPr lang="zh-CN" altLang="en-US" dirty="0" smtClean="0"/>
              <a:t>，这与默认的内容协商处理方式不同。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324919" y="148463"/>
            <a:ext cx="828092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threePt" dir="t">
                <a:rot lat="0" lon="0" rev="0"/>
              </a:lightRig>
            </a:scene3d>
            <a:sp3d extrusionH="120650" prstMaterial="matte"/>
          </a:bodyPr>
          <a:lstStyle/>
          <a:p>
            <a:pPr algn="ctr"/>
            <a:r>
              <a:rPr lang="zh-CN" altLang="en-US" sz="5400" dirty="0" smtClean="0"/>
              <a:t>格式化响应数据</a:t>
            </a:r>
            <a:endParaRPr lang="en-US" altLang="zh-CN" sz="5400" dirty="0"/>
          </a:p>
        </p:txBody>
      </p:sp>
      <p:sp>
        <p:nvSpPr>
          <p:cNvPr id="3" name="AutoShape 2" descr="è¯·æ±å¤çæ¨¡å¼æ¾ç¤ºè¯·æ±å°è¾¾ãéè¿ä¸ä¸ªä¸­é´ä»¶è¿è¡å¤çä»¥åååºç¦»å¼åºç¨ç¨åºã"/>
          <p:cNvSpPr>
            <a:spLocks noChangeAspect="1" noChangeArrowheads="1"/>
          </p:cNvSpPr>
          <p:nvPr/>
        </p:nvSpPr>
        <p:spPr bwMode="auto">
          <a:xfrm>
            <a:off x="155575" y="8793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023" y="6305368"/>
            <a:ext cx="5820686" cy="8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2497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0"/>
          <p:cNvSpPr txBox="1"/>
          <p:nvPr/>
        </p:nvSpPr>
        <p:spPr>
          <a:xfrm>
            <a:off x="2254885" y="2019300"/>
            <a:ext cx="7875905" cy="1297940"/>
          </a:xfrm>
          <a:prstGeom prst="rect">
            <a:avLst/>
          </a:prstGeom>
          <a:noFill/>
        </p:spPr>
        <p:txBody>
          <a:bodyPr wrap="square" lIns="68564" tIns="34282" rIns="68564" bIns="34282">
            <a:spAutoFit/>
          </a:bodyPr>
          <a:lstStyle/>
          <a:p>
            <a:pPr algn="dist" eaLnBrk="1" hangingPunct="1">
              <a:lnSpc>
                <a:spcPct val="100000"/>
              </a:lnSpc>
            </a:pPr>
            <a:r>
              <a:rPr lang="en-US" altLang="zh-CN" sz="8000" b="1" kern="0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Thank you</a:t>
            </a:r>
            <a:endParaRPr lang="en-US" altLang="zh-CN" sz="8000" b="1" kern="0" dirty="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21" name="任意多边形 20"/>
          <p:cNvSpPr/>
          <p:nvPr/>
        </p:nvSpPr>
        <p:spPr>
          <a:xfrm>
            <a:off x="-317" y="3616325"/>
            <a:ext cx="12855576" cy="3615185"/>
          </a:xfrm>
          <a:custGeom>
            <a:avLst/>
            <a:gdLst>
              <a:gd name="connsiteX0" fmla="*/ 0 w 6907593"/>
              <a:gd name="connsiteY0" fmla="*/ 0 h 1776503"/>
              <a:gd name="connsiteX1" fmla="*/ 6907593 w 6907593"/>
              <a:gd name="connsiteY1" fmla="*/ 1776503 h 1776503"/>
              <a:gd name="connsiteX2" fmla="*/ 0 w 6907593"/>
              <a:gd name="connsiteY2" fmla="*/ 1776503 h 1776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7593" h="1776503">
                <a:moveTo>
                  <a:pt x="0" y="0"/>
                </a:moveTo>
                <a:lnTo>
                  <a:pt x="6907593" y="1776503"/>
                </a:lnTo>
                <a:lnTo>
                  <a:pt x="0" y="1776503"/>
                </a:lnTo>
                <a:close/>
              </a:path>
            </a:pathLst>
          </a:custGeom>
          <a:solidFill>
            <a:srgbClr val="03D2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 flipH="1">
            <a:off x="4917581" y="5841531"/>
            <a:ext cx="7939583" cy="1390226"/>
          </a:xfrm>
          <a:custGeom>
            <a:avLst/>
            <a:gdLst>
              <a:gd name="connsiteX0" fmla="*/ 0 w 6907593"/>
              <a:gd name="connsiteY0" fmla="*/ 0 h 1776503"/>
              <a:gd name="connsiteX1" fmla="*/ 6907593 w 6907593"/>
              <a:gd name="connsiteY1" fmla="*/ 1776503 h 1776503"/>
              <a:gd name="connsiteX2" fmla="*/ 0 w 6907593"/>
              <a:gd name="connsiteY2" fmla="*/ 1776503 h 1776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7593" h="1776503">
                <a:moveTo>
                  <a:pt x="0" y="0"/>
                </a:moveTo>
                <a:lnTo>
                  <a:pt x="6907593" y="1776503"/>
                </a:lnTo>
                <a:lnTo>
                  <a:pt x="0" y="1776503"/>
                </a:lnTo>
                <a:close/>
              </a:path>
            </a:pathLst>
          </a:custGeom>
          <a:solidFill>
            <a:srgbClr val="FF9E3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896110" y="2538095"/>
            <a:ext cx="9066530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eaLnBrk="1" latinLnBrk="0" hangingPunct="1">
              <a:lnSpc>
                <a:spcPct val="150000"/>
              </a:lnSpc>
            </a:pPr>
            <a:r>
              <a:rPr lang="en-US" altLang="zh-CN" dirty="0">
                <a:solidFill>
                  <a:schemeClr val="accent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  <a:sym typeface="+mn-ea"/>
              </a:rPr>
              <a:t>ASP.NET Core </a:t>
            </a:r>
            <a:r>
              <a:rPr lang="zh-CN" altLang="en-US" dirty="0">
                <a:solidFill>
                  <a:schemeClr val="accent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  <a:sym typeface="+mn-ea"/>
              </a:rPr>
              <a:t>是一个跨平台的高性能开源框架，用于生成基于云且连接 </a:t>
            </a:r>
            <a:r>
              <a:rPr lang="en-US" altLang="zh-CN" dirty="0">
                <a:solidFill>
                  <a:schemeClr val="accent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  <a:sym typeface="+mn-ea"/>
              </a:rPr>
              <a:t>Internet </a:t>
            </a:r>
            <a:r>
              <a:rPr lang="zh-CN" altLang="en-US" dirty="0">
                <a:solidFill>
                  <a:schemeClr val="accent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  <a:sym typeface="+mn-ea"/>
              </a:rPr>
              <a:t>的新式应用程序</a:t>
            </a:r>
            <a:r>
              <a:rPr lang="zh-CN" altLang="en-US" dirty="0" smtClean="0">
                <a:solidFill>
                  <a:schemeClr val="accent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  <a:sym typeface="+mn-ea"/>
              </a:rPr>
              <a:t>。</a:t>
            </a:r>
            <a:endParaRPr lang="en-US" altLang="zh-CN" dirty="0" smtClean="0">
              <a:solidFill>
                <a:schemeClr val="accent1"/>
              </a:solidFill>
              <a:latin typeface="Franklin Gothic Medium" panose="020B0603020102020204" pitchFamily="34" charset="0"/>
              <a:ea typeface="微软雅黑" panose="020B0503020204020204" pitchFamily="34" charset="-122"/>
              <a:sym typeface="+mn-ea"/>
            </a:endParaRPr>
          </a:p>
          <a:p>
            <a:pPr indent="457200" eaLnBrk="1" latinLnBrk="0" hangingPunct="1">
              <a:lnSpc>
                <a:spcPct val="150000"/>
              </a:lnSpc>
            </a:pPr>
            <a:r>
              <a:rPr lang="zh-CN" altLang="en-US" dirty="0"/>
              <a:t>使用 </a:t>
            </a:r>
            <a:r>
              <a:rPr lang="en-US" altLang="zh-CN" dirty="0"/>
              <a:t>ASP.NET Core</a:t>
            </a:r>
            <a:r>
              <a:rPr lang="zh-CN" altLang="en-US" dirty="0"/>
              <a:t>，您可以：</a:t>
            </a:r>
          </a:p>
          <a:p>
            <a:pPr marL="684000" indent="-285750" eaLnBrk="1" latinLnBrk="0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建置 </a:t>
            </a:r>
            <a:r>
              <a:rPr lang="en-US" altLang="zh-CN" dirty="0"/>
              <a:t>Web </a:t>
            </a:r>
            <a:r>
              <a:rPr lang="zh-CN" altLang="en-US" dirty="0" smtClean="0"/>
              <a:t>应用程序和</a:t>
            </a:r>
            <a:r>
              <a:rPr lang="zh-CN" altLang="en-US" dirty="0"/>
              <a:t>服务、</a:t>
            </a:r>
            <a:r>
              <a:rPr lang="en-US" altLang="zh-CN" dirty="0" err="1"/>
              <a:t>IoT</a:t>
            </a:r>
            <a:r>
              <a:rPr lang="en-US" altLang="zh-CN" dirty="0"/>
              <a:t> </a:t>
            </a:r>
            <a:r>
              <a:rPr lang="zh-CN" altLang="en-US" dirty="0"/>
              <a:t>应用和移动后端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684000" indent="-285750" eaLnBrk="1" latinLnBrk="0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在 </a:t>
            </a:r>
            <a:r>
              <a:rPr lang="en-US" altLang="zh-CN" dirty="0"/>
              <a:t>Windows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MacOS</a:t>
            </a:r>
            <a:r>
              <a:rPr lang="en-US" altLang="zh-CN" dirty="0" smtClean="0"/>
              <a:t> </a:t>
            </a:r>
            <a:r>
              <a:rPr lang="zh-CN" altLang="en-US" dirty="0"/>
              <a:t>和 </a:t>
            </a:r>
            <a:r>
              <a:rPr lang="en-US" altLang="zh-CN" dirty="0"/>
              <a:t>Linux </a:t>
            </a:r>
            <a:r>
              <a:rPr lang="zh-CN" altLang="en-US" dirty="0" smtClean="0"/>
              <a:t>等系统上进行开发。</a:t>
            </a:r>
            <a:endParaRPr lang="en-US" altLang="zh-CN" dirty="0" smtClean="0"/>
          </a:p>
          <a:p>
            <a:pPr marL="684000" indent="-285750" eaLnBrk="1" latinLnBrk="0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可以在 </a:t>
            </a:r>
            <a:r>
              <a:rPr lang="en-US" altLang="zh-CN" dirty="0"/>
              <a:t>.NET Core </a:t>
            </a:r>
            <a:r>
              <a:rPr lang="zh-CN" altLang="en-US" dirty="0"/>
              <a:t>或 </a:t>
            </a:r>
            <a:r>
              <a:rPr lang="en-US" altLang="zh-CN" dirty="0"/>
              <a:t>.NET Framework </a:t>
            </a:r>
            <a:r>
              <a:rPr lang="zh-CN" altLang="en-US" dirty="0"/>
              <a:t>上</a:t>
            </a:r>
            <a:r>
              <a:rPr lang="zh-CN" altLang="en-US" dirty="0" smtClean="0"/>
              <a:t>运行。</a:t>
            </a:r>
            <a:endParaRPr lang="en-US" altLang="zh-CN" dirty="0" smtClean="0"/>
          </a:p>
          <a:p>
            <a:pPr marL="684000" indent="-285750" eaLnBrk="1" latinLnBrk="0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部署到云服务器或者本地服务器。</a:t>
            </a:r>
            <a:endParaRPr lang="zh-CN" altLang="en-US" dirty="0"/>
          </a:p>
          <a:p>
            <a:pPr indent="457200" eaLnBrk="1" latinLnBrk="0" hangingPunct="1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3549232" y="1020445"/>
            <a:ext cx="5766643" cy="1754326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>
                <a:rot lat="0" lon="0" rev="0"/>
              </a:lightRig>
            </a:scene3d>
            <a:sp3d extrusionH="120650" prstMaterial="matte"/>
          </a:bodyPr>
          <a:lstStyle/>
          <a:p>
            <a:pPr algn="ctr"/>
            <a:r>
              <a:rPr lang="en-US" altLang="zh-CN" sz="5400" dirty="0" smtClean="0">
                <a:solidFill>
                  <a:schemeClr val="accent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  <a:sym typeface="+mn-ea"/>
              </a:rPr>
              <a:t>ASP.NET Core </a:t>
            </a:r>
            <a:r>
              <a:rPr lang="zh-CN" altLang="en-US" sz="5400" dirty="0">
                <a:solidFill>
                  <a:schemeClr val="accent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  <a:sym typeface="+mn-ea"/>
              </a:rPr>
              <a:t>简介</a:t>
            </a:r>
            <a:endParaRPr lang="zh-CN" altLang="en-US" sz="5400" dirty="0">
              <a:solidFill>
                <a:schemeClr val="accent1"/>
              </a:solidFill>
              <a:latin typeface="Franklin Gothic Medium" panose="020B0603020102020204" pitchFamily="34" charset="0"/>
              <a:ea typeface="微软雅黑" panose="020B0503020204020204" pitchFamily="34" charset="-122"/>
            </a:endParaRPr>
          </a:p>
          <a:p>
            <a:pPr algn="ctr"/>
            <a:endParaRPr lang="zh-CN" altLang="en-US" sz="5400" b="1" dirty="0">
              <a:ln>
                <a:gradFill>
                  <a:gsLst>
                    <a:gs pos="98000">
                      <a:srgbClr val="F88C89"/>
                    </a:gs>
                    <a:gs pos="86000">
                      <a:srgbClr val="F8D078"/>
                    </a:gs>
                    <a:gs pos="73000">
                      <a:srgbClr val="BAD172"/>
                    </a:gs>
                    <a:gs pos="62000">
                      <a:srgbClr val="BEC7AF"/>
                    </a:gs>
                    <a:gs pos="50000">
                      <a:srgbClr val="83D9E3"/>
                    </a:gs>
                    <a:gs pos="37000">
                      <a:srgbClr val="9C61DF"/>
                    </a:gs>
                    <a:gs pos="24000">
                      <a:srgbClr val="CA78E1"/>
                    </a:gs>
                    <a:gs pos="12000">
                      <a:srgbClr val="E564DF"/>
                    </a:gs>
                    <a:gs pos="0">
                      <a:srgbClr val="F86CC0"/>
                    </a:gs>
                  </a:gsLst>
                  <a:lin ang="0"/>
                </a:gradFill>
              </a:ln>
              <a:solidFill>
                <a:schemeClr val="tx1"/>
              </a:solidFill>
              <a:effectLst>
                <a:outerShdw blurRad="50800" dist="38100" algn="l" rotWithShape="0">
                  <a:srgbClr val="CC00CC">
                    <a:alpha val="40000"/>
                  </a:srgbClr>
                </a:outerShdw>
              </a:effectLst>
              <a:uFillTx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899285" y="2202180"/>
            <a:ext cx="906653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/>
              <a:t>.NET </a:t>
            </a:r>
            <a:r>
              <a:rPr lang="en-US" altLang="zh-CN" dirty="0" smtClean="0"/>
              <a:t>Framework</a:t>
            </a:r>
            <a:r>
              <a:rPr lang="zh-CN" altLang="en-US" dirty="0"/>
              <a:t>：用于构建桌面应用程序和运行在互联网信息服务器（</a:t>
            </a:r>
            <a:r>
              <a:rPr lang="en-US" altLang="zh-CN" dirty="0"/>
              <a:t>IIS</a:t>
            </a:r>
            <a:r>
              <a:rPr lang="zh-CN" altLang="en-US" dirty="0"/>
              <a:t>）上的</a:t>
            </a:r>
            <a:r>
              <a:rPr lang="en-US" altLang="zh-CN" dirty="0"/>
              <a:t>ASP.NET</a:t>
            </a:r>
            <a:r>
              <a:rPr lang="zh-CN" altLang="en-US" dirty="0" smtClean="0"/>
              <a:t>应用程序，它只能运行在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环境中。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/>
              <a:t>.NET Standard</a:t>
            </a:r>
            <a:r>
              <a:rPr lang="zh-CN" altLang="en-US" dirty="0" smtClean="0"/>
              <a:t>：实现</a:t>
            </a:r>
            <a:r>
              <a:rPr lang="zh-CN" altLang="en-US" dirty="0"/>
              <a:t>了</a:t>
            </a:r>
            <a:r>
              <a:rPr lang="en-US" altLang="zh-CN" dirty="0" smtClean="0"/>
              <a:t>BCL</a:t>
            </a:r>
            <a:r>
              <a:rPr lang="zh-CN" altLang="en-US" dirty="0" smtClean="0"/>
              <a:t>（</a:t>
            </a:r>
            <a:r>
              <a:rPr lang="zh-CN" altLang="en-US" dirty="0"/>
              <a:t>基类</a:t>
            </a:r>
            <a:r>
              <a:rPr lang="zh-CN" altLang="en-US" dirty="0" smtClean="0"/>
              <a:t>库，包含</a:t>
            </a:r>
            <a:r>
              <a:rPr lang="zh-CN" altLang="en-US" dirty="0"/>
              <a:t>诸如异常处理、字符串、</a:t>
            </a:r>
            <a:r>
              <a:rPr lang="en-US" altLang="zh-CN" dirty="0"/>
              <a:t>XML</a:t>
            </a:r>
            <a:r>
              <a:rPr lang="zh-CN" altLang="en-US" dirty="0"/>
              <a:t>、</a:t>
            </a:r>
            <a:r>
              <a:rPr lang="en-US" altLang="zh-CN" dirty="0"/>
              <a:t>I/O</a:t>
            </a:r>
            <a:r>
              <a:rPr lang="zh-CN" altLang="en-US" dirty="0"/>
              <a:t>、网络和集合这样的类</a:t>
            </a:r>
            <a:r>
              <a:rPr lang="zh-CN" altLang="en-US" dirty="0" smtClean="0"/>
              <a:t>）的规范，</a:t>
            </a:r>
            <a:r>
              <a:rPr lang="zh-CN" altLang="en-US" dirty="0"/>
              <a:t>每一种托管实现（如</a:t>
            </a:r>
            <a:r>
              <a:rPr lang="en-US" altLang="zh-CN" dirty="0" err="1"/>
              <a:t>Xamarin</a:t>
            </a:r>
            <a:r>
              <a:rPr lang="zh-CN" altLang="en-US" dirty="0"/>
              <a:t>、</a:t>
            </a:r>
            <a:r>
              <a:rPr lang="en-US" altLang="zh-CN" dirty="0"/>
              <a:t>.NET Core</a:t>
            </a:r>
            <a:r>
              <a:rPr lang="zh-CN" altLang="en-US" dirty="0"/>
              <a:t>或</a:t>
            </a:r>
            <a:r>
              <a:rPr lang="en-US" altLang="zh-CN" dirty="0"/>
              <a:t>.NET Framework</a:t>
            </a:r>
            <a:r>
              <a:rPr lang="zh-CN" altLang="en-US" dirty="0"/>
              <a:t>）都必须遵循</a:t>
            </a:r>
            <a:r>
              <a:rPr lang="en-US" altLang="zh-CN" dirty="0"/>
              <a:t>.NET Standard</a:t>
            </a:r>
            <a:r>
              <a:rPr lang="zh-CN" altLang="en-US" dirty="0" smtClean="0"/>
              <a:t>实现的</a:t>
            </a:r>
            <a:r>
              <a:rPr lang="en-US" altLang="zh-CN" dirty="0" smtClean="0"/>
              <a:t>BCL</a:t>
            </a:r>
            <a:r>
              <a:rPr lang="zh-CN" altLang="en-US" dirty="0" smtClean="0"/>
              <a:t>，每个</a:t>
            </a:r>
            <a:r>
              <a:rPr lang="en-US" altLang="zh-CN" dirty="0"/>
              <a:t>.NET</a:t>
            </a:r>
            <a:r>
              <a:rPr lang="zh-CN" altLang="en-US" dirty="0" smtClean="0"/>
              <a:t>版本都必须支持对应的</a:t>
            </a:r>
            <a:r>
              <a:rPr lang="en-US" altLang="zh-CN" dirty="0" smtClean="0"/>
              <a:t>.NET </a:t>
            </a:r>
            <a:r>
              <a:rPr lang="en-US" altLang="zh-CN" dirty="0"/>
              <a:t>Standard</a:t>
            </a:r>
            <a:r>
              <a:rPr lang="zh-CN" altLang="en-US" dirty="0" smtClean="0"/>
              <a:t>版本，比如</a:t>
            </a:r>
            <a:r>
              <a:rPr lang="en-US" altLang="zh-CN" dirty="0" smtClean="0"/>
              <a:t>NFX 4.6.1</a:t>
            </a:r>
            <a:r>
              <a:rPr lang="zh-CN" altLang="en-US" dirty="0" smtClean="0"/>
              <a:t>对应</a:t>
            </a:r>
            <a:r>
              <a:rPr lang="en-US" altLang="zh-CN" dirty="0"/>
              <a:t>.NET </a:t>
            </a:r>
            <a:r>
              <a:rPr lang="en-US" altLang="zh-CN" dirty="0" smtClean="0"/>
              <a:t>Standard 2.0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/>
              <a:t>.NET Core</a:t>
            </a:r>
            <a:r>
              <a:rPr lang="zh-CN" altLang="en-US" dirty="0" smtClean="0"/>
              <a:t>：</a:t>
            </a:r>
            <a:r>
              <a:rPr lang="zh-CN" altLang="en-US" dirty="0"/>
              <a:t>是免费、跨平台的，是托管框架的开源实现</a:t>
            </a:r>
            <a:r>
              <a:rPr lang="zh-CN" altLang="en-US" dirty="0" smtClean="0"/>
              <a:t>，</a:t>
            </a:r>
            <a:r>
              <a:rPr lang="zh-CN" altLang="en-US" dirty="0"/>
              <a:t>针对构建控制台、云、</a:t>
            </a:r>
            <a:r>
              <a:rPr lang="en-US" altLang="zh-CN" dirty="0"/>
              <a:t>ASP.NET Core</a:t>
            </a:r>
            <a:r>
              <a:rPr lang="zh-CN" altLang="en-US" dirty="0"/>
              <a:t>和</a:t>
            </a:r>
            <a:r>
              <a:rPr lang="en-US" altLang="zh-CN" dirty="0"/>
              <a:t>UWP</a:t>
            </a:r>
            <a:r>
              <a:rPr lang="zh-CN" altLang="en-US" dirty="0"/>
              <a:t>应用程序进行了</a:t>
            </a:r>
            <a:r>
              <a:rPr lang="zh-CN" altLang="en-US" dirty="0" smtClean="0"/>
              <a:t>优化，目前</a:t>
            </a:r>
            <a:r>
              <a:rPr lang="en-US" altLang="zh-CN" dirty="0" smtClean="0"/>
              <a:t>.NET Core</a:t>
            </a:r>
            <a:r>
              <a:rPr lang="zh-CN" altLang="en-US" dirty="0" smtClean="0"/>
              <a:t>并不支持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组件，未来</a:t>
            </a:r>
            <a:r>
              <a:rPr lang="en-US" altLang="zh-CN" dirty="0" smtClean="0"/>
              <a:t>3.x</a:t>
            </a:r>
            <a:r>
              <a:rPr lang="zh-CN" altLang="en-US" dirty="0" smtClean="0"/>
              <a:t>版本会加入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组件支持（但按</a:t>
            </a:r>
            <a:r>
              <a:rPr lang="en-US" altLang="zh-CN" dirty="0" err="1" smtClean="0"/>
              <a:t>RoadMap</a:t>
            </a:r>
            <a:r>
              <a:rPr lang="zh-CN" altLang="en-US" dirty="0" smtClean="0"/>
              <a:t>实现了也仅能运行在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环境中）。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/>
              <a:t>ASP.NET Core</a:t>
            </a:r>
            <a:r>
              <a:rPr lang="zh-CN" altLang="en-US" dirty="0" smtClean="0"/>
              <a:t>：基于</a:t>
            </a:r>
            <a:r>
              <a:rPr lang="en-US" altLang="zh-CN" dirty="0" smtClean="0"/>
              <a:t>.NET Core</a:t>
            </a:r>
            <a:r>
              <a:rPr lang="zh-CN" altLang="en-US" dirty="0" smtClean="0"/>
              <a:t>的应用实现，主要</a:t>
            </a:r>
            <a:r>
              <a:rPr lang="zh-CN" altLang="en-US" dirty="0"/>
              <a:t>用于建置 </a:t>
            </a:r>
            <a:r>
              <a:rPr lang="en-US" altLang="zh-CN" dirty="0"/>
              <a:t>Web </a:t>
            </a:r>
            <a:r>
              <a:rPr lang="zh-CN" altLang="en-US" dirty="0"/>
              <a:t>应用程序和服务、</a:t>
            </a:r>
            <a:r>
              <a:rPr lang="en-US" altLang="zh-CN" dirty="0" err="1"/>
              <a:t>IoT</a:t>
            </a:r>
            <a:r>
              <a:rPr lang="en-US" altLang="zh-CN" dirty="0"/>
              <a:t> </a:t>
            </a:r>
            <a:r>
              <a:rPr lang="zh-CN" altLang="en-US" dirty="0"/>
              <a:t>应用和移动</a:t>
            </a:r>
            <a:r>
              <a:rPr lang="zh-CN" altLang="en-US" dirty="0" smtClean="0"/>
              <a:t>后端应用程序。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3029089" y="1071880"/>
            <a:ext cx="6806928" cy="92333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>
                <a:rot lat="0" lon="0" rev="0"/>
              </a:lightRig>
            </a:scene3d>
            <a:sp3d extrusionH="120650" prstMaterial="matte"/>
          </a:bodyPr>
          <a:lstStyle/>
          <a:p>
            <a:pPr algn="ctr"/>
            <a:r>
              <a:rPr lang="en-US" altLang="zh-CN" sz="5400" dirty="0" smtClean="0">
                <a:sym typeface="+mn-ea"/>
              </a:rPr>
              <a:t>Frame</a:t>
            </a:r>
            <a:r>
              <a:rPr lang="zh-CN" altLang="en-US" sz="5400" dirty="0" smtClean="0">
                <a:sym typeface="+mn-ea"/>
              </a:rPr>
              <a:t>相关的基础概念</a:t>
            </a:r>
            <a:endParaRPr lang="zh-CN" altLang="en-US" sz="5400" b="1" dirty="0">
              <a:ln>
                <a:gradFill>
                  <a:gsLst>
                    <a:gs pos="98000">
                      <a:srgbClr val="F88C89"/>
                    </a:gs>
                    <a:gs pos="86000">
                      <a:srgbClr val="F8D078"/>
                    </a:gs>
                    <a:gs pos="73000">
                      <a:srgbClr val="BAD172"/>
                    </a:gs>
                    <a:gs pos="62000">
                      <a:srgbClr val="BEC7AF"/>
                    </a:gs>
                    <a:gs pos="50000">
                      <a:srgbClr val="83D9E3"/>
                    </a:gs>
                    <a:gs pos="37000">
                      <a:srgbClr val="9C61DF"/>
                    </a:gs>
                    <a:gs pos="24000">
                      <a:srgbClr val="CA78E1"/>
                    </a:gs>
                    <a:gs pos="12000">
                      <a:srgbClr val="E564DF"/>
                    </a:gs>
                    <a:gs pos="0">
                      <a:srgbClr val="F86CC0"/>
                    </a:gs>
                  </a:gsLst>
                  <a:lin ang="0"/>
                </a:gradFill>
              </a:ln>
              <a:solidFill>
                <a:schemeClr val="tx1"/>
              </a:solidFill>
              <a:effectLst>
                <a:outerShdw blurRad="50800" dist="38100" algn="l" rotWithShape="0">
                  <a:srgbClr val="CC00CC">
                    <a:alpha val="40000"/>
                  </a:srgbClr>
                </a:outerShdw>
              </a:effectLst>
              <a:uFillTx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899285" y="2202180"/>
            <a:ext cx="90665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开发环境： </a:t>
            </a:r>
            <a:r>
              <a:rPr lang="en-US" altLang="zh-CN" dirty="0"/>
              <a:t>Visual Studio 2017 15.7.3</a:t>
            </a:r>
            <a:r>
              <a:rPr lang="zh-CN" altLang="en-US" dirty="0" smtClean="0"/>
              <a:t>版本及以上</a:t>
            </a: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 smtClean="0"/>
              <a:t>Sdk</a:t>
            </a:r>
            <a:r>
              <a:rPr lang="zh-CN" altLang="en-US" dirty="0" smtClean="0"/>
              <a:t>及</a:t>
            </a:r>
            <a:r>
              <a:rPr lang="en-US" altLang="zh-CN" dirty="0"/>
              <a:t>R</a:t>
            </a:r>
            <a:r>
              <a:rPr lang="en-US" altLang="zh-CN" dirty="0" smtClean="0"/>
              <a:t>untime</a:t>
            </a:r>
            <a:r>
              <a:rPr lang="zh-CN" altLang="en-US" dirty="0" smtClean="0"/>
              <a:t>下载：</a:t>
            </a: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/>
              <a:t>	</a:t>
            </a:r>
            <a:r>
              <a:rPr lang="en-US" altLang="zh-CN" dirty="0" smtClean="0">
                <a:hlinkClick r:id="rId3"/>
              </a:rPr>
              <a:t>https</a:t>
            </a:r>
            <a:r>
              <a:rPr lang="en-US" altLang="zh-CN" dirty="0">
                <a:hlinkClick r:id="rId3"/>
              </a:rPr>
              <a:t>://</a:t>
            </a:r>
            <a:r>
              <a:rPr lang="en-US" altLang="zh-CN" dirty="0" smtClean="0">
                <a:hlinkClick r:id="rId3"/>
              </a:rPr>
              <a:t>www.microsoft.com/net/download/archives</a:t>
            </a:r>
            <a:r>
              <a:rPr lang="en-US" altLang="zh-CN" dirty="0" smtClean="0"/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</a:t>
            </a:r>
            <a:r>
              <a:rPr lang="en-US" altLang="zh-CN" dirty="0">
                <a:hlinkClick r:id="rId4"/>
              </a:rPr>
              <a:t>https://</a:t>
            </a:r>
            <a:r>
              <a:rPr lang="en-US" altLang="zh-CN" dirty="0" smtClean="0">
                <a:hlinkClick r:id="rId4"/>
              </a:rPr>
              <a:t>www.microsoft.com/net/download/dotnet-core/2.1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773191" y="1071880"/>
            <a:ext cx="3136689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threePt" dir="t">
                <a:rot lat="0" lon="0" rev="0"/>
              </a:lightRig>
            </a:scene3d>
            <a:sp3d extrusionH="120650" prstMaterial="matte"/>
          </a:bodyPr>
          <a:lstStyle/>
          <a:p>
            <a:pPr algn="ctr"/>
            <a:r>
              <a:rPr lang="zh-CN" altLang="en-US" sz="5400" dirty="0" smtClean="0">
                <a:sym typeface="+mn-ea"/>
              </a:rPr>
              <a:t>准备工作</a:t>
            </a:r>
            <a:endParaRPr lang="zh-CN" altLang="en-US" sz="5400" b="1" dirty="0">
              <a:ln>
                <a:gradFill>
                  <a:gsLst>
                    <a:gs pos="98000">
                      <a:srgbClr val="F88C89"/>
                    </a:gs>
                    <a:gs pos="86000">
                      <a:srgbClr val="F8D078"/>
                    </a:gs>
                    <a:gs pos="73000">
                      <a:srgbClr val="BAD172"/>
                    </a:gs>
                    <a:gs pos="62000">
                      <a:srgbClr val="BEC7AF"/>
                    </a:gs>
                    <a:gs pos="50000">
                      <a:srgbClr val="83D9E3"/>
                    </a:gs>
                    <a:gs pos="37000">
                      <a:srgbClr val="9C61DF"/>
                    </a:gs>
                    <a:gs pos="24000">
                      <a:srgbClr val="CA78E1"/>
                    </a:gs>
                    <a:gs pos="12000">
                      <a:srgbClr val="E564DF"/>
                    </a:gs>
                    <a:gs pos="0">
                      <a:srgbClr val="F86CC0"/>
                    </a:gs>
                  </a:gsLst>
                  <a:lin ang="0"/>
                </a:gradFill>
              </a:ln>
              <a:solidFill>
                <a:schemeClr val="tx1"/>
              </a:solidFill>
              <a:effectLst>
                <a:outerShdw blurRad="50800" dist="38100" algn="l" rotWithShape="0">
                  <a:srgbClr val="CC00CC">
                    <a:alpha val="40000"/>
                  </a:srgbClr>
                </a:outerShdw>
              </a:effectLst>
              <a:uFillTx/>
              <a:sym typeface="+mn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228" y="4408413"/>
            <a:ext cx="8456613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984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任意多边形 20"/>
          <p:cNvSpPr/>
          <p:nvPr/>
        </p:nvSpPr>
        <p:spPr>
          <a:xfrm>
            <a:off x="1588" y="3616325"/>
            <a:ext cx="12855576" cy="3615185"/>
          </a:xfrm>
          <a:custGeom>
            <a:avLst/>
            <a:gdLst>
              <a:gd name="connsiteX0" fmla="*/ 0 w 6907593"/>
              <a:gd name="connsiteY0" fmla="*/ 0 h 1776503"/>
              <a:gd name="connsiteX1" fmla="*/ 6907593 w 6907593"/>
              <a:gd name="connsiteY1" fmla="*/ 1776503 h 1776503"/>
              <a:gd name="connsiteX2" fmla="*/ 0 w 6907593"/>
              <a:gd name="connsiteY2" fmla="*/ 1776503 h 1776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7593" h="1776503">
                <a:moveTo>
                  <a:pt x="0" y="0"/>
                </a:moveTo>
                <a:lnTo>
                  <a:pt x="6907593" y="1776503"/>
                </a:lnTo>
                <a:lnTo>
                  <a:pt x="0" y="1776503"/>
                </a:lnTo>
                <a:close/>
              </a:path>
            </a:pathLst>
          </a:custGeom>
          <a:solidFill>
            <a:srgbClr val="03D2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 flipH="1">
            <a:off x="4917581" y="5841531"/>
            <a:ext cx="7939583" cy="1390226"/>
          </a:xfrm>
          <a:custGeom>
            <a:avLst/>
            <a:gdLst>
              <a:gd name="connsiteX0" fmla="*/ 0 w 6907593"/>
              <a:gd name="connsiteY0" fmla="*/ 0 h 1776503"/>
              <a:gd name="connsiteX1" fmla="*/ 6907593 w 6907593"/>
              <a:gd name="connsiteY1" fmla="*/ 1776503 h 1776503"/>
              <a:gd name="connsiteX2" fmla="*/ 0 w 6907593"/>
              <a:gd name="connsiteY2" fmla="*/ 1776503 h 1776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7593" h="1776503">
                <a:moveTo>
                  <a:pt x="0" y="0"/>
                </a:moveTo>
                <a:lnTo>
                  <a:pt x="6907593" y="1776503"/>
                </a:lnTo>
                <a:lnTo>
                  <a:pt x="0" y="1776503"/>
                </a:lnTo>
                <a:close/>
              </a:path>
            </a:pathLst>
          </a:custGeom>
          <a:solidFill>
            <a:srgbClr val="FF9E3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11"/>
          <p:cNvSpPr txBox="1"/>
          <p:nvPr/>
        </p:nvSpPr>
        <p:spPr>
          <a:xfrm>
            <a:off x="6212611" y="2680453"/>
            <a:ext cx="54733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l"/>
            <a:r>
              <a:rPr lang="zh-CN" altLang="en-US" sz="197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</a:t>
            </a:r>
            <a:endParaRPr lang="en-US" altLang="zh-CN" sz="2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3600" dirty="0">
                <a:solidFill>
                  <a:schemeClr val="accent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rPr>
              <a:t>ASP.NET Core</a:t>
            </a:r>
            <a:r>
              <a:rPr lang="zh-CN" altLang="en-US" sz="3600" dirty="0">
                <a:solidFill>
                  <a:schemeClr val="accent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rPr>
              <a:t>基础</a:t>
            </a:r>
            <a:r>
              <a:rPr lang="zh-CN" altLang="en-US" sz="3600" dirty="0" smtClean="0">
                <a:solidFill>
                  <a:schemeClr val="accent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rPr>
              <a:t>知识</a:t>
            </a:r>
            <a:endParaRPr lang="zh-CN" altLang="en-US" sz="3600" dirty="0">
              <a:solidFill>
                <a:schemeClr val="accent1"/>
              </a:solidFill>
              <a:latin typeface="Franklin Gothic Medium" panose="020B06030201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V="1">
            <a:off x="6023153" y="2542488"/>
            <a:ext cx="0" cy="1997354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13"/>
          <p:cNvSpPr txBox="1"/>
          <p:nvPr/>
        </p:nvSpPr>
        <p:spPr>
          <a:xfrm>
            <a:off x="4260019" y="4193680"/>
            <a:ext cx="1269244" cy="3460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2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PART 02</a:t>
            </a:r>
            <a:endParaRPr lang="zh-CN" altLang="en-US" sz="22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4052619" y="2505703"/>
            <a:ext cx="1476644" cy="147664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7" name="同心圆 2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1" name="TextBox 13"/>
          <p:cNvSpPr txBox="1"/>
          <p:nvPr/>
        </p:nvSpPr>
        <p:spPr>
          <a:xfrm>
            <a:off x="4234380" y="2737595"/>
            <a:ext cx="1269244" cy="10814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7030" b="1" dirty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02</a:t>
            </a:r>
            <a:endParaRPr lang="zh-CN" altLang="en-US" sz="7030" b="1" dirty="0">
              <a:solidFill>
                <a:schemeClr val="accent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0" y="-488131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676847" y="1280151"/>
            <a:ext cx="97210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/>
              <a:t>Startup</a:t>
            </a:r>
            <a:r>
              <a:rPr lang="zh-CN" altLang="en-US" dirty="0" smtClean="0"/>
              <a:t>用于</a:t>
            </a:r>
            <a:r>
              <a:rPr lang="zh-CN" altLang="en-US" dirty="0"/>
              <a:t>定义请求处理管道和配置应用所需的任何服务</a:t>
            </a:r>
            <a:r>
              <a:rPr lang="zh-CN" altLang="en-US" dirty="0" smtClean="0"/>
              <a:t>，遵循约定优先，</a:t>
            </a:r>
            <a:r>
              <a:rPr lang="en-US" altLang="zh-CN" dirty="0" smtClean="0"/>
              <a:t>Startup</a:t>
            </a:r>
            <a:r>
              <a:rPr lang="zh-CN" altLang="en-US" dirty="0" smtClean="0"/>
              <a:t>必须符合以下标准：</a:t>
            </a:r>
            <a:endParaRPr lang="en-US" altLang="zh-CN" dirty="0" smtClean="0"/>
          </a:p>
          <a:p>
            <a:pPr marL="648000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dirty="0"/>
              <a:t>必须</a:t>
            </a:r>
            <a:r>
              <a:rPr lang="zh-CN" altLang="en-US" dirty="0" smtClean="0"/>
              <a:t>是公共类 </a:t>
            </a:r>
            <a:r>
              <a:rPr lang="en-US" altLang="zh-CN" dirty="0" smtClean="0"/>
              <a:t>public</a:t>
            </a:r>
          </a:p>
          <a:p>
            <a:pPr marL="648000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dirty="0" smtClean="0"/>
              <a:t>必须包含特定的</a:t>
            </a:r>
            <a:r>
              <a:rPr lang="en-US" altLang="zh-CN" dirty="0" smtClean="0"/>
              <a:t>public</a:t>
            </a:r>
            <a:r>
              <a:rPr lang="zh-CN" altLang="en-US" dirty="0" smtClean="0"/>
              <a:t>方法 （用于定义所使用服务如</a:t>
            </a:r>
            <a:r>
              <a:rPr lang="en-US" altLang="zh-CN" dirty="0" smtClean="0"/>
              <a:t>EF</a:t>
            </a:r>
            <a:r>
              <a:rPr lang="zh-CN" altLang="en-US" dirty="0" smtClean="0"/>
              <a:t>等的</a:t>
            </a:r>
            <a:r>
              <a:rPr lang="en-US" altLang="zh-CN" dirty="0" err="1" smtClean="0"/>
              <a:t>ConfigureServices</a:t>
            </a:r>
            <a:r>
              <a:rPr lang="zh-CN" altLang="en-US" dirty="0" smtClean="0"/>
              <a:t>可选方法，其内采用</a:t>
            </a:r>
            <a:r>
              <a:rPr lang="en-US" altLang="zh-CN" dirty="0" err="1" smtClean="0"/>
              <a:t>AddXXX</a:t>
            </a:r>
            <a:r>
              <a:rPr lang="zh-CN" altLang="en-US" dirty="0" smtClean="0"/>
              <a:t>约定注入服务，以及用于定义请求管道中间件的</a:t>
            </a:r>
            <a:r>
              <a:rPr lang="en-US" altLang="zh-CN" dirty="0" smtClean="0"/>
              <a:t>Configure</a:t>
            </a:r>
            <a:r>
              <a:rPr lang="zh-CN" altLang="en-US" dirty="0" smtClean="0"/>
              <a:t>必需方法，其内采用</a:t>
            </a:r>
            <a:r>
              <a:rPr lang="en-US" altLang="zh-CN" dirty="0" smtClean="0"/>
              <a:t>Use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Map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Run</a:t>
            </a:r>
            <a:r>
              <a:rPr lang="zh-CN" altLang="en-US" dirty="0" smtClean="0"/>
              <a:t>约定注册管道中间件）</a:t>
            </a:r>
            <a:endParaRPr lang="en-US" altLang="zh-CN" dirty="0" smtClean="0"/>
          </a:p>
          <a:p>
            <a:pPr marL="3051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/>
          </a:p>
          <a:p>
            <a:pPr marL="3051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rgbClr val="FF0000"/>
                </a:solidFill>
              </a:rPr>
              <a:t>.NET Core</a:t>
            </a:r>
            <a:r>
              <a:rPr lang="zh-CN" altLang="en-US" dirty="0" smtClean="0">
                <a:solidFill>
                  <a:srgbClr val="FF0000"/>
                </a:solidFill>
              </a:rPr>
              <a:t>中大量采用了约定优先的策略，可以思考下为什么如此，而不是采用接口约定？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773191" y="391890"/>
            <a:ext cx="3136689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threePt" dir="t">
                <a:rot lat="0" lon="0" rev="0"/>
              </a:lightRig>
            </a:scene3d>
            <a:sp3d extrusionH="120650" prstMaterial="matte"/>
          </a:bodyPr>
          <a:lstStyle/>
          <a:p>
            <a:pPr algn="ctr"/>
            <a:r>
              <a:rPr lang="en-US" altLang="zh-CN" sz="5400" dirty="0"/>
              <a:t>Startup</a:t>
            </a:r>
            <a:endParaRPr lang="zh-CN" altLang="en-US" sz="5400" b="1" dirty="0">
              <a:ln>
                <a:gradFill>
                  <a:gsLst>
                    <a:gs pos="98000">
                      <a:srgbClr val="F88C89"/>
                    </a:gs>
                    <a:gs pos="86000">
                      <a:srgbClr val="F8D078"/>
                    </a:gs>
                    <a:gs pos="73000">
                      <a:srgbClr val="BAD172"/>
                    </a:gs>
                    <a:gs pos="62000">
                      <a:srgbClr val="BEC7AF"/>
                    </a:gs>
                    <a:gs pos="50000">
                      <a:srgbClr val="83D9E3"/>
                    </a:gs>
                    <a:gs pos="37000">
                      <a:srgbClr val="9C61DF"/>
                    </a:gs>
                    <a:gs pos="24000">
                      <a:srgbClr val="CA78E1"/>
                    </a:gs>
                    <a:gs pos="12000">
                      <a:srgbClr val="E564DF"/>
                    </a:gs>
                    <a:gs pos="0">
                      <a:srgbClr val="F86CC0"/>
                    </a:gs>
                  </a:gsLst>
                  <a:lin ang="0"/>
                </a:gradFill>
              </a:ln>
              <a:solidFill>
                <a:schemeClr val="tx1"/>
              </a:solidFill>
              <a:effectLst>
                <a:outerShdw blurRad="50800" dist="38100" algn="l" rotWithShape="0">
                  <a:srgbClr val="CC00CC">
                    <a:alpha val="40000"/>
                  </a:srgbClr>
                </a:outerShdw>
              </a:effectLst>
              <a:uFillTx/>
              <a:sym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871" y="3688333"/>
            <a:ext cx="9163302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1251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0" y="-344115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604839" y="1616026"/>
            <a:ext cx="95050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/>
              <a:t>ASP.NET Core</a:t>
            </a:r>
            <a:r>
              <a:rPr lang="zh-CN" altLang="en-US" dirty="0" smtClean="0"/>
              <a:t>会在启动时自动读取环境变量</a:t>
            </a:r>
            <a:r>
              <a:rPr lang="en-US" altLang="zh-CN" dirty="0" smtClean="0"/>
              <a:t>ASPNETCORE_ENVIRONMENT</a:t>
            </a:r>
            <a:r>
              <a:rPr lang="zh-CN" altLang="en-US" dirty="0" smtClean="0"/>
              <a:t>，该值可以设定为任意值，框架默认支持“</a:t>
            </a:r>
            <a:r>
              <a:rPr lang="en-US" altLang="zh-CN" dirty="0"/>
              <a:t>Development</a:t>
            </a:r>
            <a:r>
              <a:rPr lang="zh-CN" altLang="en-US" dirty="0" smtClean="0"/>
              <a:t>”、“</a:t>
            </a:r>
            <a:r>
              <a:rPr lang="en-US" altLang="zh-CN" dirty="0"/>
              <a:t>Staging</a:t>
            </a:r>
            <a:r>
              <a:rPr lang="zh-CN" altLang="en-US" dirty="0" smtClean="0"/>
              <a:t>”、“</a:t>
            </a:r>
            <a:r>
              <a:rPr lang="en-US" altLang="zh-CN" dirty="0"/>
              <a:t>Production</a:t>
            </a:r>
            <a:r>
              <a:rPr lang="zh-CN" altLang="en-US" dirty="0" smtClean="0"/>
              <a:t>”。如果未设置该环境变量，那么框架默认会认为当前环境为“</a:t>
            </a:r>
            <a:r>
              <a:rPr lang="en-US" altLang="zh-CN" dirty="0"/>
              <a:t>Production</a:t>
            </a:r>
            <a:r>
              <a:rPr lang="zh-CN" altLang="en-US" dirty="0" smtClean="0"/>
              <a:t>”。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在程序中可以通过</a:t>
            </a:r>
            <a:r>
              <a:rPr lang="en-US" altLang="zh-CN" dirty="0" err="1" smtClean="0"/>
              <a:t>IHostingEnvironment.EnvironmentName</a:t>
            </a:r>
            <a:r>
              <a:rPr lang="zh-CN" altLang="en-US" dirty="0" smtClean="0"/>
              <a:t>来获取当前环境，环境变量在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和</a:t>
            </a:r>
            <a:r>
              <a:rPr lang="en-US" altLang="zh-CN" dirty="0" err="1"/>
              <a:t>M</a:t>
            </a:r>
            <a:r>
              <a:rPr lang="en-US" altLang="zh-CN" dirty="0" err="1" smtClean="0"/>
              <a:t>acOS</a:t>
            </a:r>
            <a:r>
              <a:rPr lang="zh-CN" altLang="en-US" dirty="0"/>
              <a:t>下</a:t>
            </a:r>
            <a:r>
              <a:rPr lang="zh-CN" altLang="en-US" dirty="0" smtClean="0"/>
              <a:t>不区分大小写，</a:t>
            </a:r>
            <a:r>
              <a:rPr lang="en-US" altLang="zh-CN" dirty="0"/>
              <a:t> 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下区分大小写。</a:t>
            </a: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在</a:t>
            </a:r>
            <a:r>
              <a:rPr lang="en-US" altLang="zh-CN" dirty="0" smtClean="0"/>
              <a:t>VS</a:t>
            </a:r>
            <a:r>
              <a:rPr lang="zh-CN" altLang="en-US" dirty="0" smtClean="0"/>
              <a:t>中可通过下图所示修改配置来代替环境变量，也可直接通过</a:t>
            </a:r>
            <a:r>
              <a:rPr lang="en-US" altLang="zh-CN" dirty="0" err="1" smtClean="0"/>
              <a:t>launchSettings.json</a:t>
            </a:r>
            <a:r>
              <a:rPr lang="zh-CN" altLang="en-US" dirty="0" smtClean="0"/>
              <a:t>修改该值。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3837087" y="727765"/>
            <a:ext cx="5400600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threePt" dir="t">
                <a:rot lat="0" lon="0" rev="0"/>
              </a:lightRig>
            </a:scene3d>
            <a:sp3d extrusionH="120650" prstMaterial="matte"/>
          </a:bodyPr>
          <a:lstStyle/>
          <a:p>
            <a:pPr algn="ctr"/>
            <a:r>
              <a:rPr lang="en-US" altLang="zh-CN" sz="5400" dirty="0"/>
              <a:t>E</a:t>
            </a:r>
            <a:r>
              <a:rPr lang="en-US" altLang="zh-CN" sz="5400" dirty="0" smtClean="0"/>
              <a:t>nvironment</a:t>
            </a:r>
            <a:endParaRPr lang="en-US" altLang="zh-CN" sz="5400" dirty="0"/>
          </a:p>
          <a:p>
            <a:pPr algn="ctr"/>
            <a:endParaRPr lang="zh-CN" altLang="en-US" sz="5400" b="1" dirty="0">
              <a:ln>
                <a:gradFill>
                  <a:gsLst>
                    <a:gs pos="98000">
                      <a:srgbClr val="F88C89"/>
                    </a:gs>
                    <a:gs pos="86000">
                      <a:srgbClr val="F8D078"/>
                    </a:gs>
                    <a:gs pos="73000">
                      <a:srgbClr val="BAD172"/>
                    </a:gs>
                    <a:gs pos="62000">
                      <a:srgbClr val="BEC7AF"/>
                    </a:gs>
                    <a:gs pos="50000">
                      <a:srgbClr val="83D9E3"/>
                    </a:gs>
                    <a:gs pos="37000">
                      <a:srgbClr val="9C61DF"/>
                    </a:gs>
                    <a:gs pos="24000">
                      <a:srgbClr val="CA78E1"/>
                    </a:gs>
                    <a:gs pos="12000">
                      <a:srgbClr val="E564DF"/>
                    </a:gs>
                    <a:gs pos="0">
                      <a:srgbClr val="F86CC0"/>
                    </a:gs>
                  </a:gsLst>
                  <a:lin ang="0"/>
                </a:gradFill>
              </a:ln>
              <a:solidFill>
                <a:schemeClr val="tx1"/>
              </a:solidFill>
              <a:effectLst>
                <a:outerShdw blurRad="50800" dist="38100" algn="l" rotWithShape="0">
                  <a:srgbClr val="CC00CC">
                    <a:alpha val="40000"/>
                  </a:srgbClr>
                </a:outerShdw>
              </a:effectLst>
              <a:uFillTx/>
              <a:sym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091" y="3416226"/>
            <a:ext cx="7256463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7799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自定义设计方案">
  <a:themeElements>
    <a:clrScheme name="自定义 2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71918"/>
      </a:accent1>
      <a:accent2>
        <a:srgbClr val="EAEBED"/>
      </a:accent2>
      <a:accent3>
        <a:srgbClr val="171918"/>
      </a:accent3>
      <a:accent4>
        <a:srgbClr val="EAEBED"/>
      </a:accent4>
      <a:accent5>
        <a:srgbClr val="171918"/>
      </a:accent5>
      <a:accent6>
        <a:srgbClr val="EAEBED"/>
      </a:accent6>
      <a:hlink>
        <a:srgbClr val="171918"/>
      </a:hlink>
      <a:folHlink>
        <a:srgbClr val="EAEBED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1941</Words>
  <Application>Microsoft Office PowerPoint</Application>
  <PresentationFormat>自定义</PresentationFormat>
  <Paragraphs>325</Paragraphs>
  <Slides>33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6" baseType="lpstr">
      <vt:lpstr>方正粗谭黑简体</vt:lpstr>
      <vt:lpstr>方正正准黑简体</vt:lpstr>
      <vt:lpstr>宋体</vt:lpstr>
      <vt:lpstr>微软雅黑</vt:lpstr>
      <vt:lpstr>Arial</vt:lpstr>
      <vt:lpstr>Calibri</vt:lpstr>
      <vt:lpstr>Calibri Light</vt:lpstr>
      <vt:lpstr>Cambria Math</vt:lpstr>
      <vt:lpstr>Franklin Gothic Book</vt:lpstr>
      <vt:lpstr>Franklin Gothic Medium</vt:lpstr>
      <vt:lpstr>Impact</vt:lpstr>
      <vt:lpstr>Wingdings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/>
  <cp:keywords>锐旗设计；https:/9ppt.taobao.com</cp:keywords>
  <cp:lastModifiedBy/>
  <cp:revision>139</cp:revision>
  <dcterms:created xsi:type="dcterms:W3CDTF">2016-10-17T14:00:00Z</dcterms:created>
  <dcterms:modified xsi:type="dcterms:W3CDTF">2020-01-08T09:49:09Z</dcterms:modified>
  <cp:category>锐旗设计；https://9ppt.taobao.com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