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7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105" d="100"/>
          <a:sy n="105" d="100"/>
        </p:scale>
        <p:origin x="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16D4E-EC6F-4D96-969A-EB077AFEE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2DD763-1442-E1A2-FF75-6403B7001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9ECCD-4584-C396-4877-F275D80A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E736-189E-4FA9-82ED-7AD472B00678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3931F4-74B9-0A55-DC19-2882B8D3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8F47A-44A2-0034-5BBC-08EE5EA8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E3F-A8A4-4F8A-927A-DD4E0EC9C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51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DF0D5-7B51-F04B-F2E3-B209DA51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E15820-254F-BE8F-8E8E-15F2BBF73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A1F0AC-F53A-3478-8B00-08FDCE26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E736-189E-4FA9-82ED-7AD472B00678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A86C7-4E37-FC53-1BE6-3F0C25429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41AF6-74EC-8757-81BA-A8C9B8E1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E3F-A8A4-4F8A-927A-DD4E0EC9C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26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7A2304-4F0C-09B1-5D5C-AAD381D27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4DDFAC-A4CE-41E9-36CC-F3BFE499C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BAFC2-A383-FF53-779A-C46FB113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E736-189E-4FA9-82ED-7AD472B00678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EFCEF4-9B9C-9818-72C8-4ED0890D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861D2-6562-6169-9B5F-41F6F7AD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E3F-A8A4-4F8A-927A-DD4E0EC9C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96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0F4BD-D66F-8D45-FF7F-A67D6306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9D2C-1D8E-F7DB-8749-F83C60E6C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B11303-57D1-077F-ADE4-2B8D628A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E736-189E-4FA9-82ED-7AD472B00678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49AD7-3BC9-A422-5779-00B8D4AB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9A26C-1B66-E3D4-452C-A8D0D5AF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E3F-A8A4-4F8A-927A-DD4E0EC9C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2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7690D-EAAD-65CC-E4F0-2DAE8A5E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80841-8AB9-5280-EACC-A26F10940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C6056B-3F1F-6DE1-5567-7E55FC73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E736-189E-4FA9-82ED-7AD472B00678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F4E553-AC17-30C2-7B24-29EE9500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920B0C-B21B-7ECC-DDAB-462C3B6F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E3F-A8A4-4F8A-927A-DD4E0EC9C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33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C4C47-6ADC-5F46-CC15-1E1DCD4C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77154-B191-B095-457F-861BA1C57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58903C-53CF-6F09-8A8F-78EBD19A5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92F5F1-3300-490B-D754-49A28B32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E736-189E-4FA9-82ED-7AD472B00678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AE9028-DDB1-2E10-8128-F464B961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52DE98-85EB-DC98-4C25-CE3C3FA0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E3F-A8A4-4F8A-927A-DD4E0EC9C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98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94BB7-C823-2DB2-803F-92F92B596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8F050A-77E5-6E00-1447-F44C5238F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AD1AE3-DBE4-A00F-02A5-480A69ED4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ED7ACF-C453-BF85-494C-668C47610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195A70-2B67-6726-5A84-EF0D405BA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A37C1D-F2C2-5FCC-A5B5-3A838BA8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E736-189E-4FA9-82ED-7AD472B00678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E84A59-55B6-F19C-BDC6-CACC2F433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12E330-331A-4E17-D334-A6C21416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E3F-A8A4-4F8A-927A-DD4E0EC9C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11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EE374-3942-5656-C12F-B484996B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CB854A-5E7D-7FF6-BA2F-AB68D8B9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E736-189E-4FA9-82ED-7AD472B00678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9D944E-44FD-5F35-3B93-5699F818D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355E31-9217-9C55-1B0F-C1D258826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E3F-A8A4-4F8A-927A-DD4E0EC9C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15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599DC3-518B-8F38-61C4-E079D661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E736-189E-4FA9-82ED-7AD472B00678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03ECD7-C34F-AFC8-60C3-09BA0373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6A9456-BAAC-795D-6BA0-B6928FC3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E3F-A8A4-4F8A-927A-DD4E0EC9C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1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7AFBD-3034-1871-28A3-DC10F5D4B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13E02-6AF0-7C7C-C060-004185B26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C4C028-355A-C9E6-429A-C238E8A15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FB56D1-A4C4-DB18-EA45-9256BA885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E736-189E-4FA9-82ED-7AD472B00678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5F0500-5371-6E0B-7C65-AEB77757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93A21B-717D-2FA3-1BCC-4BE06B4C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E3F-A8A4-4F8A-927A-DD4E0EC9C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91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703AC-F89F-7B58-E97B-39668C64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8700E0-2026-0A23-552D-78B863323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1D340A-49C0-9BDA-8D9F-619DD4419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DC6EFD-607B-0959-29CE-F102A659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E736-189E-4FA9-82ED-7AD472B00678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50D6E8-11A9-25DB-FFCC-42C30FF4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2EB686-02A6-93DE-1907-9A4EFFAC1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E3F-A8A4-4F8A-927A-DD4E0EC9C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91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B3F78D-C97E-616B-34E0-5C236CD89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36EE86-C655-8E33-773B-58A88BD13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A8743D-C4E0-E1FC-03D6-3B64EBA33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7E736-189E-4FA9-82ED-7AD472B00678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B4433-E8EE-6A52-EAFD-D06A51E0F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41C9C5-24C7-C37E-CC97-0B68FD030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71E3F-A8A4-4F8A-927A-DD4E0EC9C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9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414f284d016befe3a8039b47ab021bd2">
            <a:hlinkClick r:id="" action="ppaction://media"/>
            <a:extLst>
              <a:ext uri="{FF2B5EF4-FFF2-40B4-BE49-F238E27FC236}">
                <a16:creationId xmlns:a16="http://schemas.microsoft.com/office/drawing/2014/main" id="{A51CB573-2924-C646-161C-A7460F90CDF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83413" y="1039240"/>
            <a:ext cx="7207598" cy="509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6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2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464BE27-670E-D8A4-8AA6-BB37B1FE6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103" y="1577567"/>
            <a:ext cx="4104498" cy="300158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8F77804-C29D-0634-403A-AA74B8001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932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数据预取的类型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B3138E-2CD3-ADF7-31D3-4A50D1905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184"/>
            <a:ext cx="10515600" cy="581339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Spatially correlated prefetching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09C714-647D-06B0-989B-50D6438163F4}"/>
              </a:ext>
            </a:extLst>
          </p:cNvPr>
          <p:cNvSpPr txBox="1"/>
          <p:nvPr/>
        </p:nvSpPr>
        <p:spPr>
          <a:xfrm>
            <a:off x="838199" y="2027469"/>
            <a:ext cx="53082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GHB</a:t>
            </a:r>
            <a:r>
              <a:rPr lang="zh-CN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，有地址相关（</a:t>
            </a:r>
            <a:r>
              <a:rPr lang="en-US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Address Correlating, AC</a:t>
            </a:r>
            <a:r>
              <a:rPr lang="zh-CN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）和增量相关（</a:t>
            </a:r>
            <a:r>
              <a:rPr lang="en-US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Delta Correlating, DC</a:t>
            </a:r>
            <a:r>
              <a:rPr lang="zh-CN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）两种预取机制。</a:t>
            </a:r>
            <a:endParaRPr lang="en-US" altLang="zh-CN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前者直接用</a:t>
            </a:r>
            <a:r>
              <a:rPr lang="en-US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miss address</a:t>
            </a:r>
            <a:r>
              <a:rPr lang="zh-CN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索引</a:t>
            </a:r>
            <a:r>
              <a:rPr lang="en-US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index table, </a:t>
            </a:r>
            <a:r>
              <a:rPr lang="zh-CN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得到</a:t>
            </a:r>
            <a:r>
              <a:rPr lang="en-US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GHB</a:t>
            </a:r>
            <a:r>
              <a:rPr lang="zh-CN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的序列开始位置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后者当发生</a:t>
            </a:r>
            <a:r>
              <a:rPr lang="en-US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miss</a:t>
            </a:r>
            <a:r>
              <a:rPr lang="zh-CN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时，在</a:t>
            </a:r>
            <a:r>
              <a:rPr lang="en-US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index table</a:t>
            </a:r>
            <a:r>
              <a:rPr lang="zh-CN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中找出该</a:t>
            </a:r>
            <a:r>
              <a:rPr lang="en-US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对应的</a:t>
            </a:r>
            <a:r>
              <a:rPr lang="en-US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GHB</a:t>
            </a:r>
            <a:r>
              <a:rPr lang="zh-CN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指针，并回溯</a:t>
            </a:r>
            <a:r>
              <a:rPr lang="en-US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GHB</a:t>
            </a:r>
            <a:r>
              <a:rPr lang="zh-CN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中前两个与该</a:t>
            </a:r>
            <a:r>
              <a:rPr lang="en-US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相关的项，得到其访问地址的</a:t>
            </a:r>
            <a:r>
              <a:rPr lang="en-US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stride pattern</a:t>
            </a:r>
            <a:r>
              <a:rPr lang="zh-CN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，随后继续回溯</a:t>
            </a:r>
            <a:r>
              <a:rPr lang="en-US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GHB</a:t>
            </a:r>
            <a:r>
              <a:rPr lang="zh-CN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中与该</a:t>
            </a:r>
            <a:r>
              <a:rPr lang="en-US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相关的项，直到</a:t>
            </a:r>
            <a:r>
              <a:rPr lang="en-US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pattern match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此时我们可以认为找到了上一次访问的</a:t>
            </a:r>
            <a:r>
              <a:rPr lang="en-US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data pattern</a:t>
            </a:r>
            <a:r>
              <a:rPr lang="zh-CN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，并利用这个信息完成预取，这种机制效率更佳。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后者，也被称作全局增量相关（</a:t>
            </a:r>
            <a:r>
              <a:rPr lang="en-US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G/DC</a:t>
            </a:r>
            <a:r>
              <a:rPr lang="zh-CN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），还有一种改进——局部</a:t>
            </a:r>
            <a:r>
              <a:rPr lang="en-US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增量相关（</a:t>
            </a:r>
            <a:r>
              <a:rPr lang="en-US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PC/DC</a:t>
            </a:r>
            <a:r>
              <a:rPr lang="zh-CN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），它使用增量对</a:t>
            </a:r>
            <a:r>
              <a:rPr lang="en-US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两个连续的增量</a:t>
            </a:r>
            <a:r>
              <a:rPr lang="en-US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作为相关键（</a:t>
            </a:r>
            <a:r>
              <a:rPr lang="en-US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correlation key</a:t>
            </a:r>
            <a:r>
              <a:rPr lang="zh-CN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zh-CN" altLang="en-US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178565-6E1C-7BF0-15E6-D7024FB31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102" y="4575854"/>
            <a:ext cx="4015545" cy="5813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752784E-05DA-EC87-8523-5500D644A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102" y="5153898"/>
            <a:ext cx="3940187" cy="109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50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77804-C29D-0634-403A-AA74B8001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932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数据预取的类型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B3138E-2CD3-ADF7-31D3-4A50D1905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184"/>
            <a:ext cx="10515600" cy="4765780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Execution-based prefetching</a:t>
            </a:r>
          </a:p>
          <a:p>
            <a:pPr marL="0" indent="0" algn="just">
              <a:buNone/>
            </a:pPr>
            <a:endParaRPr lang="en-US" altLang="zh-CN" dirty="0"/>
          </a:p>
          <a:p>
            <a:pPr marL="0" indent="0" algn="just">
              <a:buNone/>
            </a:pPr>
            <a:r>
              <a:rPr lang="zh-CN" altLang="en-US" dirty="0"/>
              <a:t>      在</a:t>
            </a:r>
            <a:r>
              <a:rPr lang="en-US" altLang="zh-CN" dirty="0"/>
              <a:t>CPU</a:t>
            </a:r>
            <a:r>
              <a:rPr lang="zh-CN" altLang="en-US" dirty="0"/>
              <a:t>的乱序阶段前就进行预取相应的识别和预取，不依赖内存地址访问的规律性和重复性。</a:t>
            </a:r>
          </a:p>
          <a:p>
            <a:pPr marL="0" indent="0" algn="just">
              <a:buNone/>
            </a:pPr>
            <a:endParaRPr lang="en-US" altLang="zh-CN" dirty="0"/>
          </a:p>
          <a:p>
            <a:pPr marL="0" indent="0" algn="just">
              <a:buNone/>
            </a:pPr>
            <a:r>
              <a:rPr lang="zh-CN" altLang="en-US" dirty="0"/>
              <a:t>      这种策略利用</a:t>
            </a:r>
            <a:r>
              <a:rPr lang="en-US" altLang="zh-CN" dirty="0"/>
              <a:t>CPU</a:t>
            </a:r>
            <a:r>
              <a:rPr lang="zh-CN" altLang="en-US" dirty="0"/>
              <a:t>中的</a:t>
            </a:r>
            <a:r>
              <a:rPr lang="en-US" altLang="zh-CN" dirty="0"/>
              <a:t>Stall</a:t>
            </a:r>
            <a:r>
              <a:rPr lang="zh-CN" altLang="en-US" dirty="0"/>
              <a:t>周期和空闲的硬件资源，提前在执行之前把指令地址提前在</a:t>
            </a:r>
            <a:r>
              <a:rPr lang="en-US" altLang="zh-CN" dirty="0"/>
              <a:t>Cache</a:t>
            </a:r>
            <a:r>
              <a:rPr lang="zh-CN" altLang="en-US" dirty="0"/>
              <a:t>中准备好。</a:t>
            </a:r>
          </a:p>
          <a:p>
            <a:pPr marL="0" indent="0">
              <a:buNone/>
            </a:pP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1206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77804-C29D-0634-403A-AA74B8001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932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数据预取的类型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B3138E-2CD3-ADF7-31D3-4A50D1905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184"/>
            <a:ext cx="10515600" cy="532894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Summary of data prefetching techniques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3CEEE7-1C88-4F67-69BA-9A9C21083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3" b="50000"/>
          <a:stretch/>
        </p:blipFill>
        <p:spPr>
          <a:xfrm>
            <a:off x="838200" y="1979024"/>
            <a:ext cx="5257800" cy="30918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247519-BAF6-D412-0172-DCBA406022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4" b="91033"/>
          <a:stretch/>
        </p:blipFill>
        <p:spPr>
          <a:xfrm>
            <a:off x="6096000" y="1979024"/>
            <a:ext cx="5257800" cy="3815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EF3868-C78A-C4F9-59C0-0945569549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6096000" y="2360529"/>
            <a:ext cx="5257800" cy="330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0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77804-C29D-0634-403A-AA74B8001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932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为何需要预取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B3138E-2CD3-ADF7-31D3-4A50D1905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3278" y="5862759"/>
            <a:ext cx="1432156" cy="482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“内存墙”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31809B-C414-A39F-0E40-CA0B838D2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06238"/>
            <a:ext cx="9080921" cy="465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9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77804-C29D-0634-403A-AA74B8001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932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预取机制的分类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AF39133-0653-3560-FE54-E15DFAC51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80" y="1325563"/>
            <a:ext cx="8298439" cy="476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8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77804-C29D-0634-403A-AA74B8001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932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硬件预取的指标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B3138E-2CD3-ADF7-31D3-4A50D1905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296"/>
            <a:ext cx="10515600" cy="4535667"/>
          </a:xfrm>
        </p:spPr>
        <p:txBody>
          <a:bodyPr>
            <a:normAutofit/>
          </a:bodyPr>
          <a:lstStyle/>
          <a:p>
            <a:r>
              <a:rPr lang="zh-CN" altLang="en-US" dirty="0"/>
              <a:t>覆盖率是指预取操作所消除缓存未命中（</a:t>
            </a:r>
            <a:r>
              <a:rPr lang="en-US" altLang="zh-CN" dirty="0"/>
              <a:t>Cache Miss</a:t>
            </a:r>
            <a:r>
              <a:rPr lang="zh-CN" altLang="en-US" dirty="0"/>
              <a:t>）的比例。</a:t>
            </a:r>
            <a:br>
              <a:rPr lang="en-US" altLang="zh-CN" dirty="0"/>
            </a:br>
            <a:r>
              <a:rPr lang="zh-CN" altLang="en-US" dirty="0"/>
              <a:t>比如没有预取机制的时候会发生</a:t>
            </a:r>
            <a:r>
              <a:rPr lang="en-US" altLang="zh-CN" dirty="0"/>
              <a:t>100</a:t>
            </a:r>
            <a:r>
              <a:rPr lang="zh-CN" altLang="en-US" dirty="0"/>
              <a:t>次</a:t>
            </a:r>
            <a:r>
              <a:rPr lang="en-US" altLang="zh-CN" dirty="0"/>
              <a:t>Cache Miss</a:t>
            </a:r>
            <a:r>
              <a:rPr lang="zh-CN" altLang="en-US" dirty="0"/>
              <a:t>，引入预取将</a:t>
            </a:r>
            <a:r>
              <a:rPr lang="en-US" altLang="zh-CN" dirty="0"/>
              <a:t>Cache Miss</a:t>
            </a:r>
            <a:r>
              <a:rPr lang="zh-CN" altLang="en-US" dirty="0"/>
              <a:t>减少到了</a:t>
            </a:r>
            <a:r>
              <a:rPr lang="en-US" altLang="zh-CN" dirty="0"/>
              <a:t>30</a:t>
            </a:r>
            <a:r>
              <a:rPr lang="zh-CN" altLang="en-US" dirty="0"/>
              <a:t>次，意味着该预取策略成功避免了</a:t>
            </a:r>
            <a:r>
              <a:rPr lang="en-US" altLang="zh-CN" dirty="0"/>
              <a:t>70</a:t>
            </a:r>
            <a:r>
              <a:rPr lang="zh-CN" altLang="en-US" dirty="0"/>
              <a:t>次</a:t>
            </a:r>
            <a:r>
              <a:rPr lang="en-US" altLang="zh-CN" dirty="0"/>
              <a:t>Cache Miss</a:t>
            </a:r>
            <a:r>
              <a:rPr lang="zh-CN" altLang="en-US" dirty="0"/>
              <a:t>，即覆盖率为</a:t>
            </a:r>
            <a:r>
              <a:rPr lang="en-US" altLang="zh-CN" dirty="0"/>
              <a:t>70/100=70%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准确率是指预取操作中有效的比例。</a:t>
            </a:r>
            <a:br>
              <a:rPr lang="en-US" altLang="zh-CN" dirty="0"/>
            </a:br>
            <a:r>
              <a:rPr lang="zh-CN" altLang="en-US" dirty="0"/>
              <a:t>接着上面的例子，如果该预取机制总共发出了</a:t>
            </a:r>
            <a:r>
              <a:rPr lang="en-US" altLang="zh-CN" dirty="0"/>
              <a:t>140</a:t>
            </a:r>
            <a:r>
              <a:rPr lang="zh-CN" altLang="en-US" dirty="0"/>
              <a:t>次的预取操作，其中</a:t>
            </a:r>
            <a:r>
              <a:rPr lang="en-US" altLang="zh-CN" dirty="0"/>
              <a:t>70</a:t>
            </a:r>
            <a:r>
              <a:rPr lang="zh-CN" altLang="en-US" dirty="0"/>
              <a:t>次是有效的预取操作，那么准确率为</a:t>
            </a:r>
            <a:r>
              <a:rPr lang="en-US" altLang="zh-CN" dirty="0"/>
              <a:t>70/140=50%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2069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77804-C29D-0634-403A-AA74B8001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932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数据预取的类型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B3138E-2CD3-ADF7-31D3-4A50D1905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18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Stride and stream prefetcher</a:t>
            </a:r>
          </a:p>
          <a:p>
            <a:pPr marL="0" indent="0" algn="just"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根据缓存行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(Cache Line</a:t>
            </a:r>
            <a:r>
              <a:rPr lang="en-US" altLang="zh-CN" sz="2400" dirty="0"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的访问步幅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(Stride</a:t>
            </a:r>
            <a:r>
              <a:rPr lang="en-US" altLang="zh-CN" sz="2400" dirty="0"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来进行下一个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Cache Line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的预取，类似指令预取中的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Next-line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预取，跨步幅访问的长序列称为流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(stream</a:t>
            </a:r>
            <a:r>
              <a:rPr lang="en-US" altLang="zh-CN" sz="2400" dirty="0"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363F13-3F37-AC25-2DCB-7C0D0C005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78" y="2651747"/>
            <a:ext cx="4484159" cy="115038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E09382C-2DC6-2B87-40B3-F1302081685D}"/>
              </a:ext>
            </a:extLst>
          </p:cNvPr>
          <p:cNvSpPr txBox="1"/>
          <p:nvPr/>
        </p:nvSpPr>
        <p:spPr>
          <a:xfrm>
            <a:off x="838200" y="2771693"/>
            <a:ext cx="525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记录每次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指令访问的地址</a:t>
            </a:r>
            <a:r>
              <a:rPr lang="zh-CN" altLang="en-US" sz="2400" dirty="0"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最近两次访问地址的间距。只要该模块连续两次观察到相同的间距时，便会用最后一次访问的地址加上相应的步幅作为地址进行提前预取。</a:t>
            </a:r>
            <a:endParaRPr lang="en-US" altLang="zh-CN" sz="24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dirty="0"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对于数组和密集矩阵访问十分有效。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4C2B72-E875-CFEE-5E5D-1D219A4C7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78" y="3802130"/>
            <a:ext cx="4484159" cy="204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0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77804-C29D-0634-403A-AA74B8001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932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数据预取的类型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B3138E-2CD3-ADF7-31D3-4A50D1905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184"/>
            <a:ext cx="10515600" cy="476578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Stride and stream prefetcher</a:t>
            </a:r>
          </a:p>
          <a:p>
            <a:endParaRPr lang="en-US" altLang="zh-CN" sz="3200" b="1" dirty="0">
              <a:effectLst/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/>
              <a:t>置信度动态调整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  <a:p>
            <a:pPr lvl="1"/>
            <a:r>
              <a:rPr lang="zh-CN" altLang="en-US" sz="2800" dirty="0"/>
              <a:t>全局预取与多流预取</a:t>
            </a:r>
            <a:endParaRPr lang="en-US" altLang="zh-CN" sz="2800" dirty="0"/>
          </a:p>
          <a:p>
            <a:pPr marL="457200" lvl="1" indent="0" algn="just">
              <a:buNone/>
            </a:pPr>
            <a:r>
              <a:rPr lang="en-US" altLang="zh-CN" sz="2800" dirty="0"/>
              <a:t>    </a:t>
            </a:r>
            <a:r>
              <a:rPr lang="zh-CN" altLang="en-US" dirty="0"/>
              <a:t>对于交错跨步幅的序列，可以转而记录重复执行的同一条</a:t>
            </a:r>
            <a:r>
              <a:rPr lang="en-US" altLang="zh-CN" dirty="0"/>
              <a:t>load/store</a:t>
            </a:r>
            <a:r>
              <a:rPr lang="zh-CN" altLang="en-US" dirty="0"/>
              <a:t>指令（相同</a:t>
            </a:r>
            <a:r>
              <a:rPr lang="en-US" altLang="zh-CN" dirty="0"/>
              <a:t>PC</a:t>
            </a:r>
            <a:r>
              <a:rPr lang="zh-CN" altLang="en-US" dirty="0"/>
              <a:t>）的访问地址间的步幅以进行预取，这种方式也被称作多流预取模式。</a:t>
            </a:r>
          </a:p>
        </p:txBody>
      </p:sp>
    </p:spTree>
    <p:extLst>
      <p:ext uri="{BB962C8B-B14F-4D97-AF65-F5344CB8AC3E}">
        <p14:creationId xmlns:p14="http://schemas.microsoft.com/office/powerpoint/2010/main" val="140473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1E6449D-E030-423A-DD95-AAF6986269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5"/>
          <a:stretch/>
        </p:blipFill>
        <p:spPr>
          <a:xfrm>
            <a:off x="7005372" y="3940217"/>
            <a:ext cx="4348428" cy="201362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8F77804-C29D-0634-403A-AA74B8001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932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数据预取的类型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B3138E-2CD3-ADF7-31D3-4A50D1905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18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Address-correlated prefetching</a:t>
            </a:r>
          </a:p>
          <a:p>
            <a:pPr marL="0" indent="0">
              <a:buNone/>
            </a:pPr>
            <a:r>
              <a:rPr lang="zh-CN" altLang="en-US" sz="2400" dirty="0"/>
              <a:t>      针对重复遍历的序列进行记录，在发现重复模式时进行预取，这种对指针的数据比较有效。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7E8D91-75CD-4184-4C62-2F85B1DE2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85530"/>
            <a:ext cx="6167172" cy="13229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7BF050F-7BB1-EA53-DA58-4BE5704E3E1D}"/>
              </a:ext>
            </a:extLst>
          </p:cNvPr>
          <p:cNvSpPr txBox="1"/>
          <p:nvPr/>
        </p:nvSpPr>
        <p:spPr>
          <a:xfrm>
            <a:off x="838200" y="2651747"/>
            <a:ext cx="1051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马尔科夫预取器</a:t>
            </a:r>
            <a:r>
              <a:rPr lang="zh-CN" altLang="en-US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记录读取的数据地址后续会访问的地址，一般会保存四个候选地址。在访问某个地址时，在相应的表格中查找，如果命中，可以将候选地址中的全部取出，也可以做出调整，只取出访问频率最高的那一个。</a:t>
            </a:r>
            <a:endParaRPr lang="en-US" altLang="zh-CN" sz="20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该策略等于维护了一个地址访问记录日志，把某个地址后续可能会访问的地址记录下来</a:t>
            </a:r>
            <a:r>
              <a:rPr lang="zh-CN" altLang="en-US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。但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出于资源的限制，只能记录少数的地址和少数的候选项。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59573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77804-C29D-0634-403A-AA74B8001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932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数据预取的类型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B3138E-2CD3-ADF7-31D3-4A50D1905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184"/>
            <a:ext cx="10515600" cy="4917170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Spatially correlated prefetching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 algn="just">
              <a:buNone/>
            </a:pPr>
            <a:r>
              <a:rPr lang="zh-CN" altLang="en-US" sz="2400" dirty="0"/>
              <a:t>      空间相关性预取机制利用数据访问的规律性和重复性，这种机制对面向对象编程中的对象，固定大小字段的数据库数据等有规律的数据块进行访问时比较有效。目前许多高级编程语言会将数据结构与</a:t>
            </a:r>
            <a:r>
              <a:rPr lang="en-US" altLang="zh-CN" sz="2400" dirty="0"/>
              <a:t>Cache Line</a:t>
            </a:r>
            <a:r>
              <a:rPr lang="zh-CN" altLang="en-US" sz="2400" dirty="0"/>
              <a:t>和页边界进行对齐，以提升其数据访问的规律性，更容易发挥这种预取机制的潜力。</a:t>
            </a:r>
            <a:endParaRPr lang="en-US" altLang="zh-CN" sz="2400" dirty="0"/>
          </a:p>
          <a:p>
            <a:pPr marL="0" indent="0" algn="just">
              <a:buNone/>
            </a:pPr>
            <a:endParaRPr lang="en-US" altLang="zh-CN" sz="2400" dirty="0"/>
          </a:p>
          <a:p>
            <a:pPr marL="0" indent="0" algn="just">
              <a:buNone/>
            </a:pPr>
            <a:r>
              <a:rPr lang="zh-CN" altLang="en-US" sz="2400" dirty="0"/>
              <a:t>      从存储效率和覆盖范围的角度来看，最有效的预取器之一是</a:t>
            </a:r>
            <a:r>
              <a:rPr lang="en-US" altLang="zh-CN" sz="2400" dirty="0"/>
              <a:t>Global History Buffer PC-Localized/Delta-Correlating (GHB PC/DC)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1656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77804-C29D-0634-403A-AA74B8001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932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数据预取的类型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B3138E-2CD3-ADF7-31D3-4A50D1905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184"/>
            <a:ext cx="10515600" cy="563172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Spatially correlated prefetching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DB4637-987C-A09E-E60A-88619CD965E3}"/>
              </a:ext>
            </a:extLst>
          </p:cNvPr>
          <p:cNvSpPr txBox="1"/>
          <p:nvPr/>
        </p:nvSpPr>
        <p:spPr>
          <a:xfrm>
            <a:off x="838200" y="2009301"/>
            <a:ext cx="5257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solidFill>
                  <a:srgbClr val="2A2B2E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cs typeface="Segoe UI" panose="020B0502040204020203" pitchFamily="34" charset="0"/>
              </a:rPr>
              <a:t>      GHB</a:t>
            </a:r>
            <a:r>
              <a:rPr lang="zh-CN" altLang="en-US" sz="2400" dirty="0">
                <a:solidFill>
                  <a:srgbClr val="2A2B2E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cs typeface="Segoe UI" panose="020B0502040204020203" pitchFamily="34" charset="0"/>
              </a:rPr>
              <a:t>预取器</a:t>
            </a:r>
            <a:r>
              <a:rPr lang="zh-CN" altLang="zh-CN" sz="2400" dirty="0">
                <a:solidFill>
                  <a:srgbClr val="2A2B2E"/>
                </a:solidFill>
                <a:effectLst/>
                <a:highlight>
                  <a:srgbClr val="FFFFFF"/>
                </a:highlight>
                <a:ea typeface="等线" panose="02010600030101010101" pitchFamily="2" charset="-122"/>
                <a:cs typeface="Segoe UI" panose="020B0502040204020203" pitchFamily="34" charset="0"/>
              </a:rPr>
              <a:t>利用未命中地址在索引表中查找得到</a:t>
            </a:r>
            <a:r>
              <a:rPr lang="en-US" altLang="zh-CN" sz="2400" dirty="0">
                <a:solidFill>
                  <a:srgbClr val="2A2B2E"/>
                </a:solidFill>
                <a:effectLst/>
                <a:highlight>
                  <a:srgbClr val="FFFFFF"/>
                </a:highlight>
                <a:ea typeface="等线" panose="02010600030101010101" pitchFamily="2" charset="-122"/>
                <a:cs typeface="Segoe UI" panose="020B0502040204020203" pitchFamily="34" charset="0"/>
              </a:rPr>
              <a:t>GHB</a:t>
            </a:r>
            <a:r>
              <a:rPr lang="zh-CN" altLang="zh-CN" sz="2400" dirty="0">
                <a:solidFill>
                  <a:srgbClr val="2A2B2E"/>
                </a:solidFill>
                <a:effectLst/>
                <a:highlight>
                  <a:srgbClr val="FFFFFF"/>
                </a:highlight>
                <a:ea typeface="等线" panose="02010600030101010101" pitchFamily="2" charset="-122"/>
                <a:cs typeface="Segoe UI" panose="020B0502040204020203" pitchFamily="34" charset="0"/>
              </a:rPr>
              <a:t>的索引，</a:t>
            </a:r>
            <a:r>
              <a:rPr lang="en-US" altLang="zh-CN" sz="2400" dirty="0">
                <a:solidFill>
                  <a:srgbClr val="2A2B2E"/>
                </a:solidFill>
                <a:effectLst/>
                <a:highlight>
                  <a:srgbClr val="FFFFFF"/>
                </a:highlight>
                <a:ea typeface="等线" panose="02010600030101010101" pitchFamily="2" charset="-122"/>
                <a:cs typeface="Segoe UI" panose="020B0502040204020203" pitchFamily="34" charset="0"/>
              </a:rPr>
              <a:t>GHB </a:t>
            </a:r>
            <a:r>
              <a:rPr lang="zh-CN" altLang="zh-CN" sz="2400" dirty="0">
                <a:solidFill>
                  <a:srgbClr val="2A2B2E"/>
                </a:solidFill>
                <a:effectLst/>
                <a:highlight>
                  <a:srgbClr val="FFFFFF"/>
                </a:highlight>
                <a:ea typeface="等线" panose="02010600030101010101" pitchFamily="2" charset="-122"/>
                <a:cs typeface="Segoe UI" panose="020B0502040204020203" pitchFamily="34" charset="0"/>
              </a:rPr>
              <a:t>表项代表待预取的流，以此</a:t>
            </a:r>
            <a:r>
              <a:rPr lang="zh-CN" altLang="en-US" sz="2400" dirty="0">
                <a:solidFill>
                  <a:srgbClr val="2A2B2E"/>
                </a:solidFill>
                <a:effectLst/>
                <a:highlight>
                  <a:srgbClr val="FFFFFF"/>
                </a:highlight>
                <a:ea typeface="等线" panose="02010600030101010101" pitchFamily="2" charset="-122"/>
                <a:cs typeface="Segoe UI" panose="020B0502040204020203" pitchFamily="34" charset="0"/>
              </a:rPr>
              <a:t>加深</a:t>
            </a:r>
            <a:r>
              <a:rPr lang="zh-CN" altLang="zh-CN" sz="2400" dirty="0">
                <a:solidFill>
                  <a:srgbClr val="2A2B2E"/>
                </a:solidFill>
                <a:effectLst/>
                <a:highlight>
                  <a:srgbClr val="FFFFFF"/>
                </a:highlight>
                <a:ea typeface="等线" panose="02010600030101010101" pitchFamily="2" charset="-122"/>
                <a:cs typeface="Segoe UI" panose="020B0502040204020203" pitchFamily="34" charset="0"/>
              </a:rPr>
              <a:t>预取深度。此外，</a:t>
            </a:r>
            <a:r>
              <a:rPr lang="en-US" altLang="zh-CN" sz="2400" dirty="0">
                <a:solidFill>
                  <a:srgbClr val="2A2B2E"/>
                </a:solidFill>
                <a:effectLst/>
                <a:highlight>
                  <a:srgbClr val="FFFFFF"/>
                </a:highlight>
                <a:ea typeface="等线" panose="02010600030101010101" pitchFamily="2" charset="-122"/>
                <a:cs typeface="Segoe UI" panose="020B0502040204020203" pitchFamily="34" charset="0"/>
              </a:rPr>
              <a:t>GHB</a:t>
            </a:r>
            <a:r>
              <a:rPr lang="zh-CN" altLang="zh-CN" sz="2400" dirty="0">
                <a:solidFill>
                  <a:srgbClr val="2A2B2E"/>
                </a:solidFill>
                <a:effectLst/>
                <a:highlight>
                  <a:srgbClr val="FFFFFF"/>
                </a:highlight>
                <a:ea typeface="等线" panose="02010600030101010101" pitchFamily="2" charset="-122"/>
                <a:cs typeface="Segoe UI" panose="020B0502040204020203" pitchFamily="34" charset="0"/>
              </a:rPr>
              <a:t>项中还可以包含指向另一个项的指针，从而</a:t>
            </a:r>
            <a:r>
              <a:rPr lang="zh-CN" altLang="en-US" sz="2400" dirty="0">
                <a:solidFill>
                  <a:srgbClr val="2A2B2E"/>
                </a:solidFill>
                <a:effectLst/>
                <a:highlight>
                  <a:srgbClr val="FFFFFF"/>
                </a:highlight>
                <a:ea typeface="等线" panose="02010600030101010101" pitchFamily="2" charset="-122"/>
                <a:cs typeface="Segoe UI" panose="020B0502040204020203" pitchFamily="34" charset="0"/>
              </a:rPr>
              <a:t>扩大</a:t>
            </a:r>
            <a:r>
              <a:rPr lang="zh-CN" altLang="zh-CN" sz="2400" dirty="0">
                <a:solidFill>
                  <a:srgbClr val="2A2B2E"/>
                </a:solidFill>
                <a:effectLst/>
                <a:highlight>
                  <a:srgbClr val="FFFFFF"/>
                </a:highlight>
                <a:ea typeface="等线" panose="02010600030101010101" pitchFamily="2" charset="-122"/>
                <a:cs typeface="Segoe UI" panose="020B0502040204020203" pitchFamily="34" charset="0"/>
              </a:rPr>
              <a:t>预取宽度</a:t>
            </a:r>
            <a:r>
              <a:rPr lang="zh-CN" altLang="en-US" sz="2400" dirty="0">
                <a:solidFill>
                  <a:srgbClr val="2A2B2E"/>
                </a:solidFill>
                <a:effectLst/>
                <a:highlight>
                  <a:srgbClr val="FFFFFF"/>
                </a:highlight>
                <a:ea typeface="等线" panose="02010600030101010101" pitchFamily="2" charset="-122"/>
                <a:cs typeface="Segoe UI" panose="020B0502040204020203" pitchFamily="34" charset="0"/>
              </a:rPr>
              <a:t>。</a:t>
            </a:r>
            <a:endParaRPr lang="en-US" altLang="zh-CN" sz="2400" dirty="0">
              <a:solidFill>
                <a:srgbClr val="2A2B2E"/>
              </a:solidFill>
              <a:effectLst/>
              <a:highlight>
                <a:srgbClr val="FFFFFF"/>
              </a:highlight>
              <a:ea typeface="等线" panose="02010600030101010101" pitchFamily="2" charset="-122"/>
              <a:cs typeface="Segoe UI" panose="020B0502040204020203" pitchFamily="34" charset="0"/>
            </a:endParaRPr>
          </a:p>
          <a:p>
            <a:pPr algn="just"/>
            <a:r>
              <a:rPr lang="en-US" altLang="zh-CN" sz="2400" dirty="0">
                <a:solidFill>
                  <a:srgbClr val="2A2B2E"/>
                </a:solidFill>
                <a:highlight>
                  <a:srgbClr val="FFFFFF"/>
                </a:highlight>
                <a:ea typeface="等线" panose="02010600030101010101" pitchFamily="2" charset="-122"/>
                <a:cs typeface="Segoe UI" panose="020B0502040204020203" pitchFamily="34" charset="0"/>
              </a:rPr>
              <a:t>      </a:t>
            </a:r>
            <a:r>
              <a:rPr lang="zh-CN" altLang="zh-CN" sz="2400" dirty="0">
                <a:solidFill>
                  <a:srgbClr val="2A2B2E"/>
                </a:solidFill>
                <a:effectLst/>
                <a:highlight>
                  <a:srgbClr val="FFFFFF"/>
                </a:highlight>
                <a:ea typeface="等线" panose="02010600030101010101" pitchFamily="2" charset="-122"/>
                <a:cs typeface="Segoe UI" panose="020B0502040204020203" pitchFamily="34" charset="0"/>
              </a:rPr>
              <a:t>有效解决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马尔科夫预取器</a:t>
            </a:r>
            <a:r>
              <a:rPr lang="zh-CN" altLang="zh-CN" sz="2400" dirty="0">
                <a:solidFill>
                  <a:srgbClr val="2A2B2E"/>
                </a:solidFill>
                <a:effectLst/>
                <a:highlight>
                  <a:srgbClr val="FFFFFF"/>
                </a:highlight>
                <a:ea typeface="等线" panose="02010600030101010101" pitchFamily="2" charset="-122"/>
                <a:cs typeface="Segoe UI" panose="020B0502040204020203" pitchFamily="34" charset="0"/>
              </a:rPr>
              <a:t>的深度太大则存储效率低，深度太小则</a:t>
            </a:r>
            <a:r>
              <a:rPr lang="en-US" altLang="zh-CN" sz="2400" dirty="0">
                <a:solidFill>
                  <a:srgbClr val="2A2B2E"/>
                </a:solidFill>
                <a:effectLst/>
                <a:highlight>
                  <a:srgbClr val="FFFFFF"/>
                </a:highlight>
                <a:ea typeface="等线" panose="02010600030101010101" pitchFamily="2" charset="-122"/>
                <a:cs typeface="Segoe UI" panose="020B0502040204020203" pitchFamily="34" charset="0"/>
              </a:rPr>
              <a:t>lookahead</a:t>
            </a:r>
            <a:r>
              <a:rPr lang="zh-CN" altLang="zh-CN" sz="2400" dirty="0">
                <a:solidFill>
                  <a:srgbClr val="2A2B2E"/>
                </a:solidFill>
                <a:effectLst/>
                <a:highlight>
                  <a:srgbClr val="FFFFFF"/>
                </a:highlight>
                <a:ea typeface="等线" panose="02010600030101010101" pitchFamily="2" charset="-122"/>
                <a:cs typeface="Segoe UI" panose="020B0502040204020203" pitchFamily="34" charset="0"/>
              </a:rPr>
              <a:t>不够的矛盾。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0BD9AB-379B-64C5-F969-44DD81505A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396" y="2009301"/>
            <a:ext cx="4218250" cy="411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3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910</Words>
  <Application>Microsoft Office PowerPoint</Application>
  <PresentationFormat>宽屏</PresentationFormat>
  <Paragraphs>48</Paragraphs>
  <Slides>12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为何需要预取</vt:lpstr>
      <vt:lpstr>预取机制的分类</vt:lpstr>
      <vt:lpstr>硬件预取的指标</vt:lpstr>
      <vt:lpstr>数据预取的类型</vt:lpstr>
      <vt:lpstr>数据预取的类型</vt:lpstr>
      <vt:lpstr>数据预取的类型</vt:lpstr>
      <vt:lpstr>数据预取的类型</vt:lpstr>
      <vt:lpstr>数据预取的类型</vt:lpstr>
      <vt:lpstr>数据预取的类型</vt:lpstr>
      <vt:lpstr>数据预取的类型</vt:lpstr>
      <vt:lpstr>数据预取的类型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George Du</dc:creator>
  <cp:lastModifiedBy>1686971652@qq.com</cp:lastModifiedBy>
  <cp:revision>11</cp:revision>
  <dcterms:created xsi:type="dcterms:W3CDTF">2024-04-10T05:50:09Z</dcterms:created>
  <dcterms:modified xsi:type="dcterms:W3CDTF">2024-04-12T01:13:25Z</dcterms:modified>
</cp:coreProperties>
</file>