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73" r:id="rId3"/>
    <p:sldId id="274" r:id="rId4"/>
    <p:sldId id="275" r:id="rId5"/>
    <p:sldId id="277" r:id="rId6"/>
    <p:sldId id="271" r:id="rId7"/>
    <p:sldId id="280" r:id="rId8"/>
    <p:sldId id="278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5CA"/>
    <a:srgbClr val="37B0D1"/>
    <a:srgbClr val="57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" y="4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0681A-7C44-4301-A9A0-5FD04DD8A23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4C0F-A6CC-4A1E-8B7B-ECE51B63B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9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63132-7BED-C1B1-FFE5-E9875FEE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859BB0-ADF5-9F1C-9335-C3AB83EAF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535F-B113-BC15-FDA7-E4EC57D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FE5-8DBF-4391-9EDF-6E4889482CCF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56500-CADB-12C5-B4FD-A8E25EE4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24136-BAB3-3CD8-6C56-DD8F3D6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4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DDF-31BA-298B-C8F8-6FE23EF5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FFDDD-19B9-54F3-7BAA-5D6378F1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21A57-E44A-C99A-D750-90F70B30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A667-5162-4F7D-A437-FD2C281DC823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6DCDA-0F9F-18B0-3079-C801FBE7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2BB0B-1B37-9E02-9BB4-DF12BAFC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7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69657-893B-648B-B3FF-E0519F1B2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FC78D-16A6-A5C2-3570-9004313B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565B5-5872-FD8E-1539-33252605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CE77-83C6-4A84-A03E-1042A97CC82D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DC4CB-A7C6-D286-0DF8-DDBEE058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EC418-E4B7-4E64-CC69-E2C361A0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9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4B09C-7889-3D43-449C-182F9394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136525"/>
            <a:ext cx="7027069" cy="55641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04419-70A2-75E6-BFCB-FC516D77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331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02B87-855B-3FDA-A9A5-4A2EB68D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8E2-5AC1-4FE0-A1E4-89F31DF4D65C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7EAB8-9537-3006-4A6E-4524DE31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6437D-9BC6-A542-57C9-F0D58D31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6338" y="6420643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fld id="{4DB57257-7361-4FC3-B3E3-C47CA38E5D8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7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F25F0-BF24-6C7B-7B23-2C7C6ED9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43F72-0669-0F17-4AAE-E2010168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69429-D6A8-B02D-C303-B67881E0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38F6-51CF-4E0F-931A-3E2FDE1BA95B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3C234-6D5C-D2BA-F4D4-80D7F882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C7414-9A11-261F-052D-5BF9F381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5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17914-C709-5C4D-7711-02965CEE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ABF05-C1D8-675C-F046-AD342C95F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4F9BA-DA65-D373-4186-9C500F87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02532-3F47-E2D8-559F-AFBE45E2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71CC-206C-403F-BF89-698191339B6C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BDDB3-FF85-C778-70B5-891CB7DE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086C3-AEB9-FF17-F5E6-E41D3FD5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3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54F7B-6FF0-57A2-E2B8-7784F4A2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D4EB3-255C-F96A-80E3-23B8F752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904A5-154D-D96D-C90B-F35E198B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E2AD4-B170-58A1-3ECA-09014C6AA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B4A0F-0C29-F2DE-BB07-A70DFF055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E45BF-EB3B-918A-39FE-FF32E66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D36-67DF-4D4D-8B6F-F57B8B15D808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316314-7105-1559-B3A9-D3D722E1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DC97D2-3BE1-9ABF-03DB-747A8FFB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8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BF99D-459E-BC08-E077-03EDF9FC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BA4EF7-631B-8D8F-F1E7-C36BC0FF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350-9691-4779-AA3C-1712B5F015BA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23A7BD-F440-B79D-5952-9EF3CE22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D77B0A-81E6-B5E5-33E5-B79E584B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BA0C6-8761-0D24-28B1-CEB65C29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37B3-5E4A-4FC9-B474-009FFA5F143A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D493F5-B8BF-A98D-CE56-65572673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3C259-03BE-2D7D-6D48-90BB70EE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3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5A116-3DF1-00A2-3C08-F60EB0E4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75A7B-E320-6A1D-C69E-D0FEBA82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ACEE1-C36E-172A-EEE3-D799ED00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A5A9A-492F-9B77-AF12-E62FA005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940-60F1-423C-AE00-16246D23330B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01847-564E-BB94-6A1C-4289E36F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74467-B88D-3E22-6927-22552ACD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5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A9E8-BA7A-1B60-1A39-FA43687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3CBA95-F080-89F1-F30A-1B0D4824F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96BF0-C6A3-575A-9EE4-3CD82487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CA12D-4971-C460-4A7E-AD2190F5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53AC-165E-4D4D-9112-9F30E0E50E7C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5094-86BA-B892-D29A-9D3F176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D76F5-DEE7-D198-6F7A-2B94EA2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41501-40BC-22D7-8390-BEE0CCEE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12439-109C-452E-5431-754C7A44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4540D-4A65-32C0-BC7F-84B690B0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566C-845D-46D6-B64A-7BF7784FF8F8}" type="datetime1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E43C9-19CA-BB22-4BD1-AC2DBD331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C6360-139C-3DDA-3A49-72BBD9C5F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7257-7361-4FC3-B3E3-C47CA38E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9A663-739C-4920-5A8C-88FE3EA0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On-chip core increases faster than memory bandwidth</a:t>
            </a:r>
          </a:p>
          <a:p>
            <a:r>
              <a:rPr lang="en-US" altLang="zh-CN" dirty="0"/>
              <a:t>To hide memory bottleneck</a:t>
            </a:r>
            <a:br>
              <a:rPr lang="en-US" altLang="zh-CN" dirty="0"/>
            </a:br>
            <a:r>
              <a:rPr lang="en-US" altLang="zh-CN" dirty="0"/>
              <a:t>using large-size caches, multithreading and prefetching</a:t>
            </a:r>
          </a:p>
          <a:p>
            <a:r>
              <a:rPr lang="en-US" altLang="zh-CN" dirty="0"/>
              <a:t>Prefetching does not incur a large area/energy penalty</a:t>
            </a:r>
            <a:br>
              <a:rPr lang="en-US" altLang="zh-CN" dirty="0"/>
            </a:br>
            <a:r>
              <a:rPr lang="en-US" altLang="zh-CN" dirty="0"/>
              <a:t>can boost serial applications</a:t>
            </a:r>
          </a:p>
          <a:p>
            <a:r>
              <a:rPr lang="en-US" altLang="zh-CN" dirty="0"/>
              <a:t>“Prefetching is now used in nearly all high-performance commercial processors, such as AMD Opteron, IBM Power8, Intel Xeon, and Oracle Sparc M7.”</a:t>
            </a:r>
            <a:r>
              <a:rPr lang="en-US" altLang="zh-CN" baseline="30000" dirty="0"/>
              <a:t>[1]</a:t>
            </a:r>
            <a:endParaRPr lang="zh-CN" altLang="en-US" baseline="30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30DAA-788D-BA47-F942-7E826034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0841699-A573-C788-9EDD-F822A26F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8" y="136525"/>
            <a:ext cx="8277377" cy="556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0 Prefetching on every chip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FD10EE-A946-031D-568D-F7164558908F}"/>
              </a:ext>
            </a:extLst>
          </p:cNvPr>
          <p:cNvSpPr txBox="1"/>
          <p:nvPr/>
        </p:nvSpPr>
        <p:spPr>
          <a:xfrm>
            <a:off x="2665379" y="5436279"/>
            <a:ext cx="9403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[1]Mittal S (2016) A survey of recent prefetching techniques for processor caches. ACM </a:t>
            </a:r>
            <a:r>
              <a:rPr lang="en-US" altLang="zh-CN" dirty="0" err="1"/>
              <a:t>Comput</a:t>
            </a:r>
            <a:r>
              <a:rPr lang="en-US" altLang="zh-CN" dirty="0"/>
              <a:t> </a:t>
            </a:r>
            <a:r>
              <a:rPr lang="en-US" altLang="zh-CN" dirty="0" err="1"/>
              <a:t>Surv</a:t>
            </a:r>
            <a:r>
              <a:rPr lang="en-US" altLang="zh-CN" dirty="0"/>
              <a:t> CSUR 49(2):1–35. https://doi.org/10.1145/2907071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42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3166-A061-D6F0-C1FD-80C1A6A8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8" y="136525"/>
            <a:ext cx="8277377" cy="556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 Prefetching on Alpha AXP 21064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C90D7-9458-6B07-7F18-D8B73E42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379C49-F874-CF55-F1C4-DB1638B4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12" y="3226592"/>
            <a:ext cx="5927389" cy="23927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823AE8-9708-05AC-AD0B-C66194B94BFE}"/>
              </a:ext>
            </a:extLst>
          </p:cNvPr>
          <p:cNvSpPr txBox="1"/>
          <p:nvPr/>
        </p:nvSpPr>
        <p:spPr>
          <a:xfrm>
            <a:off x="466928" y="985736"/>
            <a:ext cx="5178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Hardware Instruction Prefetcher</a:t>
            </a:r>
            <a:endParaRPr lang="zh-CN" altLang="en-US" sz="2800" dirty="0">
              <a:latin typeface="Corbel" panose="020B0503020204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203382-BCCF-B4DE-80FD-9CF8C264009B}"/>
              </a:ext>
            </a:extLst>
          </p:cNvPr>
          <p:cNvSpPr txBox="1"/>
          <p:nvPr/>
        </p:nvSpPr>
        <p:spPr>
          <a:xfrm>
            <a:off x="962485" y="1801748"/>
            <a:ext cx="4796506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CPU : request block[</a:t>
            </a:r>
            <a:r>
              <a:rPr lang="en-US" altLang="zh-CN" b="1" dirty="0" err="1"/>
              <a:t>i</a:t>
            </a:r>
            <a:r>
              <a:rPr lang="en-US" altLang="zh-CN" b="1" dirty="0"/>
              <a:t>] 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-&gt; if miss{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fetch block[</a:t>
            </a:r>
            <a:r>
              <a:rPr lang="en-US" altLang="zh-CN" b="1" dirty="0" err="1"/>
              <a:t>i</a:t>
            </a:r>
            <a:r>
              <a:rPr lang="en-US" altLang="zh-CN" b="1" dirty="0"/>
              <a:t>] in L1 cache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prefetch block[i+1] in Stream Buffer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CPU : execute block[</a:t>
            </a:r>
            <a:r>
              <a:rPr lang="en-US" altLang="zh-CN" b="1" dirty="0" err="1"/>
              <a:t>i</a:t>
            </a:r>
            <a:r>
              <a:rPr lang="en-US" altLang="zh-CN" b="1" dirty="0"/>
              <a:t>] -&gt; next block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-&gt; miss in L1 but hit in Buffer{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move block[</a:t>
            </a:r>
            <a:r>
              <a:rPr lang="en-US" altLang="zh-CN" b="1" dirty="0" err="1"/>
              <a:t>i</a:t>
            </a:r>
            <a:r>
              <a:rPr lang="en-US" altLang="zh-CN" b="1" dirty="0"/>
              <a:t>] from buffer to L1 cache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prefetch block[i+2] in Stream Buffer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ECC72A-5987-FF95-9769-CA4F105E1986}"/>
              </a:ext>
            </a:extLst>
          </p:cNvPr>
          <p:cNvSpPr txBox="1"/>
          <p:nvPr/>
        </p:nvSpPr>
        <p:spPr>
          <a:xfrm>
            <a:off x="7418961" y="5650639"/>
            <a:ext cx="327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Image credit: Berkeley cs152 L07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AADA60-B510-43B5-0664-15A76BD8E550}"/>
              </a:ext>
            </a:extLst>
          </p:cNvPr>
          <p:cNvSpPr/>
          <p:nvPr/>
        </p:nvSpPr>
        <p:spPr>
          <a:xfrm>
            <a:off x="706877" y="1824697"/>
            <a:ext cx="45719" cy="41587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077AD9-5287-0F2A-B51C-E598E503EF68}"/>
              </a:ext>
            </a:extLst>
          </p:cNvPr>
          <p:cNvSpPr txBox="1"/>
          <p:nvPr/>
        </p:nvSpPr>
        <p:spPr>
          <a:xfrm>
            <a:off x="6547053" y="1494288"/>
            <a:ext cx="5317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875CA"/>
                </a:solidFill>
              </a:rPr>
              <a:t>AXP 21064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Released in ISSCC 1992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Best microprocessor after IBM Power2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prototype of Sunway </a:t>
            </a:r>
            <a:r>
              <a:rPr lang="en-US" altLang="zh-CN" dirty="0" err="1"/>
              <a:t>Bluelight</a:t>
            </a:r>
            <a:r>
              <a:rPr lang="en-US" altLang="zh-CN" dirty="0"/>
              <a:t> Supercomputer</a:t>
            </a:r>
            <a:br>
              <a:rPr lang="en-US" altLang="zh-CN" dirty="0"/>
            </a:br>
            <a:r>
              <a:rPr lang="en-US" altLang="zh-CN" dirty="0"/>
              <a:t>(probably)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18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5E805-75A5-C36B-EEC4-B1D6B290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136525"/>
            <a:ext cx="8290347" cy="556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 Prefetching on IBM Power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F9786-E5F3-A3B2-2C73-7D9A1D1E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E4E430-371A-7254-8FB4-045A64E4B749}"/>
              </a:ext>
            </a:extLst>
          </p:cNvPr>
          <p:cNvSpPr txBox="1"/>
          <p:nvPr/>
        </p:nvSpPr>
        <p:spPr>
          <a:xfrm>
            <a:off x="466928" y="985736"/>
            <a:ext cx="4193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Hardware data Prefetcher</a:t>
            </a:r>
            <a:endParaRPr lang="zh-CN" altLang="en-US" sz="2800" dirty="0">
              <a:latin typeface="Corbel" panose="020B0503020204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D34AE4-8679-8D81-8489-C998030A86ED}"/>
              </a:ext>
            </a:extLst>
          </p:cNvPr>
          <p:cNvSpPr txBox="1"/>
          <p:nvPr/>
        </p:nvSpPr>
        <p:spPr>
          <a:xfrm>
            <a:off x="754472" y="1801748"/>
            <a:ext cx="29809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1875CA"/>
                </a:solidFill>
              </a:rPr>
              <a:t>Prefetch-on-miss</a:t>
            </a:r>
          </a:p>
          <a:p>
            <a:endParaRPr lang="en-US" altLang="zh-CN" dirty="0"/>
          </a:p>
          <a:p>
            <a:r>
              <a:rPr lang="en-US" altLang="zh-CN" dirty="0"/>
              <a:t>If miss block[</a:t>
            </a:r>
            <a:r>
              <a:rPr lang="en-US" altLang="zh-CN" dirty="0" err="1"/>
              <a:t>i</a:t>
            </a:r>
            <a:r>
              <a:rPr lang="en-US" altLang="zh-CN" dirty="0"/>
              <a:t>] {</a:t>
            </a:r>
          </a:p>
          <a:p>
            <a:r>
              <a:rPr lang="en-US" altLang="zh-CN" dirty="0"/>
              <a:t>        fetch block[</a:t>
            </a:r>
            <a:r>
              <a:rPr lang="en-US" altLang="zh-CN" dirty="0" err="1"/>
              <a:t>i</a:t>
            </a:r>
            <a:r>
              <a:rPr lang="en-US" altLang="zh-CN" dirty="0"/>
              <a:t>] &amp; block[i+1]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60B996-75FC-519C-1A3C-35CBAABBB8F6}"/>
              </a:ext>
            </a:extLst>
          </p:cNvPr>
          <p:cNvSpPr txBox="1"/>
          <p:nvPr/>
        </p:nvSpPr>
        <p:spPr>
          <a:xfrm>
            <a:off x="754472" y="3578925"/>
            <a:ext cx="42747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1875CA"/>
                </a:solidFill>
              </a:rPr>
              <a:t>One Block Lookahead</a:t>
            </a:r>
          </a:p>
          <a:p>
            <a:endParaRPr lang="en-US" altLang="zh-CN" dirty="0"/>
          </a:p>
          <a:p>
            <a:r>
              <a:rPr lang="en-US" altLang="zh-CN" dirty="0"/>
              <a:t>No matter whether miss block[</a:t>
            </a:r>
            <a:r>
              <a:rPr lang="en-US" altLang="zh-CN" dirty="0" err="1"/>
              <a:t>i</a:t>
            </a:r>
            <a:r>
              <a:rPr lang="en-US" altLang="zh-CN" dirty="0"/>
              <a:t>] {</a:t>
            </a:r>
          </a:p>
          <a:p>
            <a:r>
              <a:rPr lang="en-US" altLang="zh-CN" dirty="0"/>
              <a:t>        fetch block[</a:t>
            </a:r>
            <a:r>
              <a:rPr lang="en-US" altLang="zh-CN" dirty="0" err="1"/>
              <a:t>i</a:t>
            </a:r>
            <a:r>
              <a:rPr lang="en-US" altLang="zh-CN" dirty="0"/>
              <a:t>] &amp; block[i+1]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8C6672-F9DA-08D2-F50F-1F8878C8D6C1}"/>
              </a:ext>
            </a:extLst>
          </p:cNvPr>
          <p:cNvSpPr txBox="1"/>
          <p:nvPr/>
        </p:nvSpPr>
        <p:spPr>
          <a:xfrm>
            <a:off x="5492884" y="1656150"/>
            <a:ext cx="55577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1875CA"/>
                </a:solidFill>
                <a:effectLst/>
                <a:highlight>
                  <a:srgbClr val="FFFFFF"/>
                </a:highlight>
              </a:rPr>
              <a:t>Strided</a:t>
            </a:r>
            <a:r>
              <a:rPr lang="en-US" altLang="zh-CN" sz="2000" b="1" i="1" dirty="0">
                <a:solidFill>
                  <a:srgbClr val="1875CA"/>
                </a:solidFill>
                <a:effectLst/>
                <a:highlight>
                  <a:srgbClr val="FFFFFF"/>
                </a:highlight>
              </a:rPr>
              <a:t> Prefetch (</a:t>
            </a:r>
            <a:r>
              <a:rPr lang="en-US" altLang="zh-CN" sz="2000" b="1" i="1" dirty="0">
                <a:solidFill>
                  <a:srgbClr val="1875CA"/>
                </a:solidFill>
                <a:highlight>
                  <a:srgbClr val="FFFFFF"/>
                </a:highlight>
              </a:rPr>
              <a:t>used in modern Intel processor)</a:t>
            </a:r>
            <a:endParaRPr lang="en-US" altLang="zh-CN" sz="2000" b="1" i="1" dirty="0">
              <a:solidFill>
                <a:srgbClr val="1875CA"/>
              </a:solidFill>
              <a:effectLst/>
              <a:highlight>
                <a:srgbClr val="FFFFFF"/>
              </a:highlight>
            </a:endParaRPr>
          </a:p>
          <a:p>
            <a:br>
              <a:rPr lang="en-US" altLang="zh-CN" sz="2000" b="1" i="1" dirty="0">
                <a:solidFill>
                  <a:srgbClr val="191B1F"/>
                </a:solidFill>
                <a:effectLst/>
                <a:highlight>
                  <a:srgbClr val="FFFFFF"/>
                </a:highlight>
              </a:rPr>
            </a:br>
            <a:r>
              <a:rPr lang="en-US" altLang="zh-CN" dirty="0">
                <a:solidFill>
                  <a:srgbClr val="191B1F"/>
                </a:solidFill>
                <a:effectLst/>
                <a:highlight>
                  <a:srgbClr val="FFFFFF"/>
                </a:highlight>
              </a:rPr>
              <a:t>If observe(</a:t>
            </a:r>
          </a:p>
          <a:p>
            <a:r>
              <a:rPr lang="en-US" altLang="zh-CN" dirty="0">
                <a:solidFill>
                  <a:srgbClr val="191B1F"/>
                </a:solidFill>
                <a:effectLst/>
                <a:highlight>
                  <a:srgbClr val="FFFFFF"/>
                </a:highlight>
              </a:rPr>
              <a:t>sequence of accesses to block[b], </a:t>
            </a:r>
            <a:r>
              <a:rPr lang="en-US" altLang="zh-CN" dirty="0" err="1">
                <a:solidFill>
                  <a:srgbClr val="191B1F"/>
                </a:solidFill>
                <a:effectLst/>
                <a:highlight>
                  <a:srgbClr val="FFFFFF"/>
                </a:highlight>
              </a:rPr>
              <a:t>b+N</a:t>
            </a:r>
            <a:r>
              <a:rPr lang="en-US" altLang="zh-CN" dirty="0">
                <a:solidFill>
                  <a:srgbClr val="191B1F"/>
                </a:solidFill>
                <a:effectLst/>
                <a:highlight>
                  <a:srgbClr val="FFFFFF"/>
                </a:highlight>
              </a:rPr>
              <a:t>, b+2N){</a:t>
            </a:r>
          </a:p>
          <a:p>
            <a:r>
              <a:rPr lang="en-US" altLang="zh-CN" sz="2000" dirty="0">
                <a:solidFill>
                  <a:srgbClr val="191B1F"/>
                </a:solidFill>
                <a:highlight>
                  <a:srgbClr val="FFFFFF"/>
                </a:highlight>
              </a:rPr>
              <a:t>      fetch block[b+3N] etc.</a:t>
            </a:r>
          </a:p>
          <a:p>
            <a:endParaRPr lang="en-US" altLang="zh-CN" sz="2000" dirty="0">
              <a:solidFill>
                <a:srgbClr val="191B1F"/>
              </a:solidFill>
              <a:effectLst/>
              <a:highlight>
                <a:srgbClr val="FFFFFF"/>
              </a:highlight>
            </a:endParaRPr>
          </a:p>
          <a:p>
            <a:endParaRPr lang="en-US" altLang="zh-CN" sz="2000" dirty="0">
              <a:solidFill>
                <a:srgbClr val="191B1F"/>
              </a:solidFill>
              <a:effectLst/>
              <a:highlight>
                <a:srgbClr val="FFFFFF"/>
              </a:highlight>
            </a:endParaRPr>
          </a:p>
          <a:p>
            <a:r>
              <a:rPr lang="en-US" altLang="zh-CN" sz="2000" dirty="0"/>
              <a:t>IBM Power 5 [2003] supports eight independent streams of </a:t>
            </a:r>
            <a:r>
              <a:rPr lang="en-US" altLang="zh-CN" sz="2000" dirty="0" err="1"/>
              <a:t>strided</a:t>
            </a:r>
            <a:r>
              <a:rPr lang="en-US" altLang="zh-CN" sz="2000" dirty="0"/>
              <a:t> prefetch per processor, prefetching 12 lines ahead of current access</a:t>
            </a:r>
            <a:endParaRPr lang="en-US" altLang="zh-CN" sz="2000" dirty="0">
              <a:solidFill>
                <a:srgbClr val="191B1F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571DE0-D75A-DF25-4206-4FE435A2C73D}"/>
              </a:ext>
            </a:extLst>
          </p:cNvPr>
          <p:cNvSpPr/>
          <p:nvPr/>
        </p:nvSpPr>
        <p:spPr>
          <a:xfrm>
            <a:off x="577430" y="2274619"/>
            <a:ext cx="45719" cy="10352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542BF-B585-2615-721D-978214839762}"/>
              </a:ext>
            </a:extLst>
          </p:cNvPr>
          <p:cNvSpPr/>
          <p:nvPr/>
        </p:nvSpPr>
        <p:spPr>
          <a:xfrm>
            <a:off x="540396" y="4051796"/>
            <a:ext cx="45719" cy="10352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0DA2FD-C810-DF13-6C19-9A1922197B0C}"/>
              </a:ext>
            </a:extLst>
          </p:cNvPr>
          <p:cNvSpPr/>
          <p:nvPr/>
        </p:nvSpPr>
        <p:spPr>
          <a:xfrm>
            <a:off x="5388799" y="2274619"/>
            <a:ext cx="45719" cy="10352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54F834-FB35-720C-8CE4-C8B17287A244}"/>
              </a:ext>
            </a:extLst>
          </p:cNvPr>
          <p:cNvSpPr txBox="1"/>
          <p:nvPr/>
        </p:nvSpPr>
        <p:spPr>
          <a:xfrm>
            <a:off x="7808067" y="5543233"/>
            <a:ext cx="381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Information credit: Berkeley cs152 L07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05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6CBBF5-4468-7527-85F0-268B98D8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5958463-B103-1D92-A2B7-880C30FC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136525"/>
            <a:ext cx="8290347" cy="556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 Prefetching on IBM Power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58CF3D-7455-9737-4113-5AFE8DDC7B23}"/>
              </a:ext>
            </a:extLst>
          </p:cNvPr>
          <p:cNvSpPr txBox="1"/>
          <p:nvPr/>
        </p:nvSpPr>
        <p:spPr>
          <a:xfrm>
            <a:off x="1022486" y="1508956"/>
            <a:ext cx="9145452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POWER7 includes a programmable prefetch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Used for prefetch consecutive data blocks and those separated by a non-unit stride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Is provided to customers with a default prefetch 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If needed, the default setting can be override manually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2EDA51-3A26-76CC-D982-EBE565208796}"/>
              </a:ext>
            </a:extLst>
          </p:cNvPr>
          <p:cNvSpPr txBox="1"/>
          <p:nvPr/>
        </p:nvSpPr>
        <p:spPr>
          <a:xfrm>
            <a:off x="466928" y="985736"/>
            <a:ext cx="6157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Hardware data Prefetcher + Customize</a:t>
            </a:r>
            <a:endParaRPr lang="zh-CN" altLang="en-US" sz="2800" dirty="0">
              <a:latin typeface="Corbel" panose="020B0503020204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DD8901-9451-213D-7092-F0DD7F7540A8}"/>
              </a:ext>
            </a:extLst>
          </p:cNvPr>
          <p:cNvSpPr txBox="1"/>
          <p:nvPr/>
        </p:nvSpPr>
        <p:spPr>
          <a:xfrm>
            <a:off x="1022486" y="3457758"/>
            <a:ext cx="4865947" cy="2445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875CA"/>
                </a:solidFill>
              </a:rPr>
              <a:t>POWER7 processor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Eight-core chip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Each core can run up to four threads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2×32KB L1 caches  +  1×256KB L2</a:t>
            </a:r>
            <a:r>
              <a:rPr lang="zh-CN" altLang="en-US" sz="2000" dirty="0"/>
              <a:t> </a:t>
            </a:r>
            <a:r>
              <a:rPr lang="en-US" altLang="zh-CN" sz="2000" dirty="0"/>
              <a:t>cache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An on-chip 32MB L3 cache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390017-C035-3723-2D40-84805E4B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08" y="2742347"/>
            <a:ext cx="3635004" cy="28938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D841793-A7F6-9DFA-CC13-7E355191C4F5}"/>
              </a:ext>
            </a:extLst>
          </p:cNvPr>
          <p:cNvSpPr txBox="1"/>
          <p:nvPr/>
        </p:nvSpPr>
        <p:spPr>
          <a:xfrm>
            <a:off x="8074818" y="5736051"/>
            <a:ext cx="35123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Die photo of the IBM POWER7 chip</a:t>
            </a:r>
            <a:br>
              <a:rPr lang="en-US" altLang="zh-CN" dirty="0"/>
            </a:br>
            <a:r>
              <a:rPr lang="en-US" altLang="zh-CN" sz="1400" dirty="0"/>
              <a:t>Image credit: Berkeley CS252 sp17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8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6CBBF5-4468-7527-85F0-268B98D8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5958463-B103-1D92-A2B7-880C30FC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136525"/>
            <a:ext cx="8290347" cy="556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 Prefetching on IBM Power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2EDA51-3A26-76CC-D982-EBE565208796}"/>
              </a:ext>
            </a:extLst>
          </p:cNvPr>
          <p:cNvSpPr txBox="1"/>
          <p:nvPr/>
        </p:nvSpPr>
        <p:spPr>
          <a:xfrm>
            <a:off x="466928" y="985736"/>
            <a:ext cx="6157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Hardware data Prefetcher + Customize</a:t>
            </a:r>
            <a:endParaRPr lang="zh-CN" altLang="en-US" sz="2800" dirty="0">
              <a:latin typeface="Corbel" panose="020B0503020204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DD8901-9451-213D-7092-F0DD7F7540A8}"/>
              </a:ext>
            </a:extLst>
          </p:cNvPr>
          <p:cNvSpPr txBox="1"/>
          <p:nvPr/>
        </p:nvSpPr>
        <p:spPr>
          <a:xfrm>
            <a:off x="1093823" y="1508956"/>
            <a:ext cx="8802410" cy="2445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875CA"/>
                </a:solidFill>
              </a:rPr>
              <a:t>POWER7 prefetcher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Programmable and allow user to set different parameter including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solidFill>
                  <a:srgbClr val="1875CA"/>
                </a:solidFill>
              </a:rPr>
              <a:t>prefetch depth:  </a:t>
            </a:r>
            <a:r>
              <a:rPr lang="en-US" altLang="zh-CN" sz="2000" dirty="0"/>
              <a:t>how many lines in advance to prefetch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solidFill>
                  <a:srgbClr val="1875CA"/>
                </a:solidFill>
              </a:rPr>
              <a:t>prefetch on stores:</a:t>
            </a:r>
            <a:r>
              <a:rPr lang="en-US" altLang="zh-CN" sz="2000" dirty="0"/>
              <a:t> whether to prefetch store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solidFill>
                  <a:srgbClr val="1875CA"/>
                </a:solidFill>
              </a:rPr>
              <a:t>stride-N:</a:t>
            </a:r>
            <a:r>
              <a:rPr lang="en-US" altLang="zh-CN" sz="2000" dirty="0"/>
              <a:t> whether to prefetch streams with a stride larger than one cache block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5060E1-CFBC-E66F-0A4E-F1097EB5A0B8}"/>
              </a:ext>
            </a:extLst>
          </p:cNvPr>
          <p:cNvSpPr txBox="1"/>
          <p:nvPr/>
        </p:nvSpPr>
        <p:spPr>
          <a:xfrm>
            <a:off x="643508" y="3993242"/>
            <a:ext cx="6342698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When using adaptive prefetching: the processor will gain: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2.7X speed up in single-threaded Workloads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30% speed up in Multi-programmed Workloads</a:t>
            </a:r>
            <a:r>
              <a:rPr lang="en-US" altLang="zh-CN" sz="2000" baseline="30000" dirty="0"/>
              <a:t>[2]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CB6C4C-EF0E-F433-75C6-C97DEF225A5B}"/>
              </a:ext>
            </a:extLst>
          </p:cNvPr>
          <p:cNvSpPr txBox="1"/>
          <p:nvPr/>
        </p:nvSpPr>
        <p:spPr>
          <a:xfrm>
            <a:off x="2174487" y="5793376"/>
            <a:ext cx="992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[2] V. Jiménez, R. </a:t>
            </a:r>
            <a:r>
              <a:rPr lang="en-US" altLang="zh-CN" sz="1200" dirty="0" err="1"/>
              <a:t>Gioiosa</a:t>
            </a:r>
            <a:r>
              <a:rPr lang="en-US" altLang="zh-CN" sz="1200" dirty="0"/>
              <a:t>, F. J. Cazorla, A. </a:t>
            </a:r>
            <a:r>
              <a:rPr lang="en-US" altLang="zh-CN" sz="1200" dirty="0" err="1"/>
              <a:t>Buyuktosunoglu</a:t>
            </a:r>
            <a:r>
              <a:rPr lang="en-US" altLang="zh-CN" sz="1200" dirty="0"/>
              <a:t>, P. Bose and F. P. O'Connell, "Making data prefetch smarter: Adaptive prefetching on POWER7," 2012 21st International Conference on Parallel Architectures and Compilation Techniques (PACT), Minneapolis, MN, USA, 2012, pp. 137-146.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14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C0CA-20AB-D62C-19C6-61339FB5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136525"/>
            <a:ext cx="7635351" cy="556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 Prefetching on Intel Xeon Phi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A388C-DB11-1201-A240-185A9782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22" y="1052293"/>
            <a:ext cx="3501856" cy="484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1875CA"/>
                </a:solidFill>
              </a:rPr>
              <a:t>3.1 </a:t>
            </a:r>
            <a:r>
              <a:rPr lang="en-US" altLang="zh-CN" sz="2800" b="1" dirty="0">
                <a:solidFill>
                  <a:srgbClr val="1875CA"/>
                </a:solidFill>
              </a:rPr>
              <a:t>Xeon Phi</a:t>
            </a:r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9E21E5-12BF-7E55-C779-FB4A7B71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DD86BE-C343-2208-78DD-DCDA4B6F2FD5}"/>
              </a:ext>
            </a:extLst>
          </p:cNvPr>
          <p:cNvSpPr txBox="1"/>
          <p:nvPr/>
        </p:nvSpPr>
        <p:spPr>
          <a:xfrm>
            <a:off x="5938838" y="5797212"/>
            <a:ext cx="6095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rbel" panose="020B0503020204020204" pitchFamily="34" charset="0"/>
              </a:rPr>
              <a:t>[3]</a:t>
            </a:r>
            <a:r>
              <a:rPr lang="zh-CN" altLang="en-US" sz="1100" dirty="0">
                <a:latin typeface="Corbel" panose="020B0503020204020204" pitchFamily="34" charset="0"/>
              </a:rPr>
              <a:t>D. Guttman, M. T. Kandemir, Meenakshi Arunachalam, and Vlad Calina. 2015. Performance and energy evaluation of data prefetching on intel Xeon Phi.</a:t>
            </a:r>
            <a:r>
              <a:rPr lang="en-US" altLang="zh-CN" sz="1100" dirty="0">
                <a:latin typeface="Corbel" panose="020B0503020204020204" pitchFamily="34" charset="0"/>
              </a:rPr>
              <a:t>(ISPASS)</a:t>
            </a:r>
            <a:endParaRPr lang="zh-CN" altLang="en-US" sz="1100" dirty="0">
              <a:latin typeface="Corbel" panose="020B05030202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F08BD4-96D0-91BB-FEA2-8A85F796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53" y="1479080"/>
            <a:ext cx="4682652" cy="37081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BC3178-793A-A9B0-4027-487985A24302}"/>
              </a:ext>
            </a:extLst>
          </p:cNvPr>
          <p:cNvSpPr txBox="1"/>
          <p:nvPr/>
        </p:nvSpPr>
        <p:spPr>
          <a:xfrm>
            <a:off x="565495" y="1429266"/>
            <a:ext cx="7109197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 on Intel’s Many Integrated Core (MIC)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57 to 61 simple, in-order cores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512KB L2 cache per core, and 6-16GB of GDDR5 memory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sit on a ring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thread-level parallelism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four hardware contexts (threads)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512-bit wide vector registers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same code can be compiled for the Xeon Phi or a regular x86 CPU with no code changes</a:t>
            </a:r>
          </a:p>
        </p:txBody>
      </p:sp>
    </p:spTree>
    <p:extLst>
      <p:ext uri="{BB962C8B-B14F-4D97-AF65-F5344CB8AC3E}">
        <p14:creationId xmlns:p14="http://schemas.microsoft.com/office/powerpoint/2010/main" val="371409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C0CA-20AB-D62C-19C6-61339FB5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136525"/>
            <a:ext cx="7635351" cy="556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 Prefetching on Intel Xeon Phi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9E21E5-12BF-7E55-C779-FB4A7B71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DD86BE-C343-2208-78DD-DCDA4B6F2FD5}"/>
              </a:ext>
            </a:extLst>
          </p:cNvPr>
          <p:cNvSpPr txBox="1"/>
          <p:nvPr/>
        </p:nvSpPr>
        <p:spPr>
          <a:xfrm>
            <a:off x="5938838" y="5797212"/>
            <a:ext cx="6095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rbel" panose="020B0503020204020204" pitchFamily="34" charset="0"/>
              </a:rPr>
              <a:t>[3]</a:t>
            </a:r>
            <a:r>
              <a:rPr lang="zh-CN" altLang="en-US" sz="1100" dirty="0">
                <a:latin typeface="Corbel" panose="020B0503020204020204" pitchFamily="34" charset="0"/>
              </a:rPr>
              <a:t>D. Guttman, M. T. Kandemir, Meenakshi Arunachalam, and Vlad Calina. 2015. Performance and energy evaluation of data prefetching on intel Xeon Phi.</a:t>
            </a:r>
            <a:r>
              <a:rPr lang="en-US" altLang="zh-CN" sz="1100" dirty="0">
                <a:latin typeface="Corbel" panose="020B0503020204020204" pitchFamily="34" charset="0"/>
              </a:rPr>
              <a:t>(ISPASS)</a:t>
            </a:r>
            <a:endParaRPr lang="zh-CN" altLang="en-US" sz="1100" dirty="0">
              <a:latin typeface="Corbel" panose="020B0503020204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B5625B1-6E65-6CE8-48B8-C8447744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21" y="1052293"/>
            <a:ext cx="5960167" cy="48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1875CA"/>
                </a:solidFill>
              </a:rPr>
              <a:t>3.2 Self-Adaptive </a:t>
            </a:r>
            <a:r>
              <a:rPr lang="en-US" altLang="zh-CN" b="1" dirty="0" err="1">
                <a:solidFill>
                  <a:srgbClr val="1875CA"/>
                </a:solidFill>
              </a:rPr>
              <a:t>hw</a:t>
            </a:r>
            <a:r>
              <a:rPr lang="en-US" altLang="zh-CN" b="1" dirty="0">
                <a:solidFill>
                  <a:srgbClr val="1875CA"/>
                </a:solidFill>
              </a:rPr>
              <a:t> prefetching</a:t>
            </a:r>
            <a:endParaRPr lang="en-US" altLang="zh-CN" sz="2800" b="1" dirty="0">
              <a:solidFill>
                <a:srgbClr val="1875CA"/>
              </a:solidFill>
            </a:endParaRPr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B6E08D-7AFC-5A25-51DB-0B9DBA3A6094}"/>
              </a:ext>
            </a:extLst>
          </p:cNvPr>
          <p:cNvSpPr txBox="1"/>
          <p:nvPr/>
        </p:nvSpPr>
        <p:spPr>
          <a:xfrm>
            <a:off x="706521" y="1556527"/>
            <a:ext cx="90061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When complier is in an optimization of two or higher like(02 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Software prefetching 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Still flexible for programmer to interfere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If 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 prefetching can{</a:t>
            </a:r>
            <a:br>
              <a:rPr lang="en-US" altLang="zh-CN" sz="2400" dirty="0"/>
            </a:br>
            <a:r>
              <a:rPr lang="en-US" altLang="zh-CN" sz="2400" dirty="0"/>
              <a:t>		prefetch for the majority of the access</a:t>
            </a:r>
            <a:br>
              <a:rPr lang="en-US" altLang="zh-CN" sz="2400" dirty="0"/>
            </a:br>
            <a:r>
              <a:rPr lang="en-US" altLang="zh-CN" sz="2400" dirty="0"/>
              <a:t>		reduce L2 demand misses }</a:t>
            </a:r>
            <a:br>
              <a:rPr lang="en-US" altLang="zh-CN" sz="2400" dirty="0"/>
            </a:br>
            <a:r>
              <a:rPr lang="en-US" altLang="zh-CN" sz="2400" dirty="0"/>
              <a:t>	the </a:t>
            </a:r>
            <a:r>
              <a:rPr lang="en-US" altLang="zh-CN" sz="2400" dirty="0" err="1"/>
              <a:t>hw</a:t>
            </a:r>
            <a:r>
              <a:rPr lang="en-US" altLang="zh-CN" sz="2400" dirty="0"/>
              <a:t> prefetcher will not even get triggered very aggressively</a:t>
            </a:r>
            <a:br>
              <a:rPr lang="en-US" altLang="zh-CN" sz="2400" dirty="0"/>
            </a:br>
            <a:r>
              <a:rPr lang="en-US" altLang="zh-CN" sz="2400" dirty="0"/>
              <a:t>	i.e.,</a:t>
            </a:r>
            <a:r>
              <a:rPr lang="en-US" altLang="zh-CN" sz="2400" dirty="0" err="1"/>
              <a:t>hw</a:t>
            </a:r>
            <a:r>
              <a:rPr lang="en-US" altLang="zh-CN" sz="2400" dirty="0"/>
              <a:t> prefetcher will throttle itself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CC58E20-25B6-003D-DFED-F65ED140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12" y="4254162"/>
            <a:ext cx="4476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8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BAC51-7AB7-9710-5E13-06484B21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06" y="99774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Powerful hardware prefetching (self-called)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875CA"/>
                </a:solidFill>
              </a:rPr>
              <a:t>Muli-mode and Multi-stream</a:t>
            </a:r>
            <a:br>
              <a:rPr lang="en-US" altLang="zh-CN" dirty="0"/>
            </a:br>
            <a:r>
              <a:rPr lang="en-US" altLang="zh-CN" dirty="0"/>
              <a:t>-Pattern matching the data streams</a:t>
            </a:r>
            <a:br>
              <a:rPr lang="en-US" altLang="zh-CN" dirty="0"/>
            </a:br>
            <a:r>
              <a:rPr lang="en-US" altLang="zh-CN" dirty="0"/>
              <a:t>-Global Prefetch Mode</a:t>
            </a:r>
            <a:br>
              <a:rPr lang="en-US" altLang="zh-CN" dirty="0"/>
            </a:br>
            <a:r>
              <a:rPr lang="en-US" altLang="zh-CN" dirty="0"/>
              <a:t>-Multi-Stream Prefetch Mode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Both Virtual and Physical Address Prefetching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Configurable Prefetch Capacity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A9458-BF6C-2BE1-3178-4EC36665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24CB7FC-9214-11AD-B3C8-106AFE10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136525"/>
            <a:ext cx="7635351" cy="556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 Prefetching on </a:t>
            </a:r>
            <a:r>
              <a:rPr lang="en-US" altLang="zh-CN" dirty="0" err="1"/>
              <a:t>XuanTie</a:t>
            </a:r>
            <a:r>
              <a:rPr lang="en-US" altLang="zh-CN" dirty="0"/>
              <a:t> C910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BEA369-4FC9-3DE6-1A2E-888E8144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896" y="1508918"/>
            <a:ext cx="3833002" cy="32466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B1CC33-E032-320F-C6BA-921769A7270C}"/>
              </a:ext>
            </a:extLst>
          </p:cNvPr>
          <p:cNvSpPr txBox="1"/>
          <p:nvPr/>
        </p:nvSpPr>
        <p:spPr>
          <a:xfrm>
            <a:off x="1676400" y="575029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[4]C. Chen et al., "Xuantie-910: A Commercial Multi-Core 12-Stage Pipeline Out-of-Order 64-bit High Performance RISC-V Processor with Vector Extension : Industrial Product," 2020 ACM/IEEE 47th Annual International Symposium on Computer Architecture (ISCA)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959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D623-4592-7DE8-587F-20697B6E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Acknowledgements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77D22-CD94-0D85-E148-F984F67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257-7361-4FC3-B3E3-C47CA38E5D8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01BE02-65CE-8B37-078E-2667E4FB49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5819" y="1336844"/>
            <a:ext cx="1094371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[1] Mittal S (2016) A survey of recent prefetching techniques for processor caches. ACM </a:t>
            </a:r>
            <a:r>
              <a:rPr lang="en-US" altLang="zh-CN" sz="2000" dirty="0" err="1"/>
              <a:t>Comput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Surv</a:t>
            </a:r>
            <a:r>
              <a:rPr lang="en-US" altLang="zh-CN" sz="2000" dirty="0"/>
              <a:t> CSUR 49(2):1–35. https://doi.org/10.1145/2907071</a:t>
            </a:r>
          </a:p>
          <a:p>
            <a:r>
              <a:rPr lang="en-US" altLang="zh-CN" sz="2000" dirty="0"/>
              <a:t>[2] V. Jiménez, R. </a:t>
            </a:r>
            <a:r>
              <a:rPr lang="en-US" altLang="zh-CN" sz="2000" dirty="0" err="1"/>
              <a:t>Gioiosa</a:t>
            </a:r>
            <a:r>
              <a:rPr lang="en-US" altLang="zh-CN" sz="2000" dirty="0"/>
              <a:t>, F. J. Cazorla, A. </a:t>
            </a:r>
            <a:r>
              <a:rPr lang="en-US" altLang="zh-CN" sz="2000" dirty="0" err="1"/>
              <a:t>Buyuktosunoglu</a:t>
            </a:r>
            <a:r>
              <a:rPr lang="en-US" altLang="zh-CN" sz="2000" dirty="0"/>
              <a:t>, P. Bose and F. P. O'Connell, "Making data prefetch smarter: Adaptive prefetching on POWER7," 2012 21st International Conference on Parallel Architectures and Compilation Techniques (PACT), Minneapolis, MN, USA, 2012, pp. 137-146.</a:t>
            </a:r>
          </a:p>
          <a:p>
            <a:r>
              <a:rPr lang="en-US" altLang="zh-CN" sz="2000" dirty="0"/>
              <a:t>[3] D. Guttman, M. T. </a:t>
            </a:r>
            <a:r>
              <a:rPr lang="en-US" altLang="zh-CN" sz="2000" dirty="0" err="1"/>
              <a:t>Kandemir</a:t>
            </a:r>
            <a:r>
              <a:rPr lang="en-US" altLang="zh-CN" sz="2000" dirty="0"/>
              <a:t>, Meenakshi Arunachalam, and Vlad </a:t>
            </a:r>
            <a:r>
              <a:rPr lang="en-US" altLang="zh-CN" sz="2000" dirty="0" err="1"/>
              <a:t>Calina</a:t>
            </a:r>
            <a:r>
              <a:rPr lang="en-US" altLang="zh-CN" sz="2000" dirty="0"/>
              <a:t>. 2015. Performance and energy evaluation of data prefetching on intel Xeon Phi.(ISPASS)</a:t>
            </a:r>
          </a:p>
          <a:p>
            <a:r>
              <a:rPr lang="en-US" altLang="zh-CN" sz="2000" dirty="0"/>
              <a:t>[4]C. Chen et al., "Xuantie-910: A Commercial Multi-Core 12-Stage Pipeline Out-of-Order 64-bit High Performance RISC-V Processor with Vector Extension : Industrial Product," 2020 ACM/IEEE 47th Annual International Symposium on Computer Architecture (ISCA)</a:t>
            </a:r>
          </a:p>
          <a:p>
            <a:r>
              <a:rPr lang="en-US" altLang="zh-CN" sz="2000" dirty="0"/>
              <a:t>[5] UCB material derived from course CS152</a:t>
            </a:r>
          </a:p>
          <a:p>
            <a:r>
              <a:rPr lang="en-US" altLang="zh-CN" sz="2000" dirty="0"/>
              <a:t>[6] UCB material derived from course CS252</a:t>
            </a:r>
          </a:p>
          <a:p>
            <a:r>
              <a:rPr lang="en-US" altLang="zh-CN" sz="2000" dirty="0"/>
              <a:t>[7] B. </a:t>
            </a:r>
            <a:r>
              <a:rPr lang="en-US" altLang="zh-CN" sz="2000" dirty="0" err="1"/>
              <a:t>Falsafi</a:t>
            </a:r>
            <a:r>
              <a:rPr lang="en-US" altLang="zh-CN" sz="2000" dirty="0"/>
              <a:t> and T. F. </a:t>
            </a:r>
            <a:r>
              <a:rPr lang="en-US" altLang="zh-CN" sz="2000" dirty="0" err="1"/>
              <a:t>Wenisch</a:t>
            </a:r>
            <a:r>
              <a:rPr lang="en-US" altLang="zh-CN" sz="2000" dirty="0"/>
              <a:t>. 2014. Primer on Hardware Prefetching. Morgan 8 Claypool.</a:t>
            </a:r>
          </a:p>
        </p:txBody>
      </p:sp>
    </p:spTree>
    <p:extLst>
      <p:ext uri="{BB962C8B-B14F-4D97-AF65-F5344CB8AC3E}">
        <p14:creationId xmlns:p14="http://schemas.microsoft.com/office/powerpoint/2010/main" val="212009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1123</Words>
  <Application>Microsoft Office PowerPoint</Application>
  <PresentationFormat>宽屏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Corbel</vt:lpstr>
      <vt:lpstr>Office 主题​​</vt:lpstr>
      <vt:lpstr>0 Prefetching on every chip </vt:lpstr>
      <vt:lpstr>1 Prefetching on Alpha AXP 21064 </vt:lpstr>
      <vt:lpstr>2 Prefetching on IBM Power</vt:lpstr>
      <vt:lpstr>2 Prefetching on IBM Power</vt:lpstr>
      <vt:lpstr>2 Prefetching on IBM Power</vt:lpstr>
      <vt:lpstr>3 Prefetching on Intel Xeon Phi[3]</vt:lpstr>
      <vt:lpstr>3 Prefetching on Intel Xeon Phi[3]</vt:lpstr>
      <vt:lpstr>4 Prefetching on XuanTie C910[4]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 Research</dc:title>
  <dc:creator>George Du</dc:creator>
  <cp:lastModifiedBy>George Du</cp:lastModifiedBy>
  <cp:revision>10</cp:revision>
  <dcterms:created xsi:type="dcterms:W3CDTF">2024-03-25T14:39:53Z</dcterms:created>
  <dcterms:modified xsi:type="dcterms:W3CDTF">2024-04-11T15:23:35Z</dcterms:modified>
</cp:coreProperties>
</file>