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56" r:id="rId4"/>
    <p:sldId id="257" r:id="rId5"/>
    <p:sldId id="260" r:id="rId6"/>
    <p:sldId id="263" r:id="rId7"/>
    <p:sldId id="261" r:id="rId8"/>
    <p:sldId id="264" r:id="rId9"/>
    <p:sldId id="265" r:id="rId11"/>
    <p:sldId id="267" r:id="rId12"/>
    <p:sldId id="268" r:id="rId13"/>
    <p:sldId id="269" r:id="rId14"/>
    <p:sldId id="270" r:id="rId15"/>
    <p:sldId id="271"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1" d="100"/>
          <a:sy n="141" d="100"/>
        </p:scale>
        <p:origin x="15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E94E94-458E-4FE7-B671-A70FE4216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12795E-D89A-40EA-8BA8-F91CF0A37D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94E94-458E-4FE7-B671-A70FE42168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2795E-D89A-40EA-8BA8-F91CF0A37D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94E94-458E-4FE7-B671-A70FE42168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2795E-D89A-40EA-8BA8-F91CF0A37D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doi.org/10.48550/arXiv.1712.00905"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726419" y="1904609"/>
            <a:ext cx="9452610" cy="119888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Data Cache Prefetching with Perceptron Learning</a:t>
            </a:r>
            <a:br>
              <a:rPr lang="zh-CN" altLang="en-US" sz="3600" b="1" dirty="0">
                <a:latin typeface="Calibri" panose="020F0502020204030204" pitchFamily="34" charset="0"/>
                <a:cs typeface="Calibri" panose="020F0502020204030204" pitchFamily="34" charset="0"/>
              </a:rPr>
            </a:br>
            <a:r>
              <a:rPr lang="zh-CN" altLang="en-US" sz="3600" b="1" dirty="0">
                <a:latin typeface="Calibri" panose="020F0502020204030204" pitchFamily="34" charset="0"/>
                <a:cs typeface="Calibri" panose="020F0502020204030204" pitchFamily="34" charset="0"/>
              </a:rPr>
              <a:t>（使用感知器学习的数据缓存预取）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4261299" y="3633893"/>
            <a:ext cx="2947670" cy="521970"/>
          </a:xfrm>
          <a:prstGeom prst="rect">
            <a:avLst/>
          </a:prstGeom>
          <a:noFill/>
        </p:spPr>
        <p:txBody>
          <a:bodyPr wrap="none" rtlCol="0">
            <a:spAutoFit/>
          </a:bodyPr>
          <a:lstStyle/>
          <a:p>
            <a:r>
              <a:rPr lang="zh-CN" altLang="zh-CN" sz="2800" dirty="0">
                <a:latin typeface="Calibri" panose="020F0502020204030204" pitchFamily="34" charset="0"/>
                <a:ea typeface="宋体" panose="02010600030101010101" pitchFamily="2" charset="-122"/>
                <a:cs typeface="Calibri" panose="020F0502020204030204" pitchFamily="34" charset="0"/>
              </a:rPr>
              <a:t>张一凡</a:t>
            </a:r>
            <a:r>
              <a:rPr lang="en-US" altLang="zh-CN" sz="2800" dirty="0">
                <a:latin typeface="Calibri" panose="020F0502020204030204" pitchFamily="34" charset="0"/>
                <a:ea typeface="Calibri" panose="020F0502020204030204" pitchFamily="34" charset="0"/>
                <a:cs typeface="Calibri" panose="020F0502020204030204" pitchFamily="34" charset="0"/>
              </a:rPr>
              <a:t>  2024/5/11</a:t>
            </a:r>
            <a:endParaRPr lang="zh-CN" altLang="en-US" sz="2800" dirty="0">
              <a:latin typeface="Calibri" panose="020F0502020204030204" pitchFamily="34" charset="0"/>
              <a:cs typeface="Calibri" panose="020F0502020204030204" pitchFamily="34" charset="0"/>
            </a:endParaRPr>
          </a:p>
        </p:txBody>
      </p:sp>
      <p:sp>
        <p:nvSpPr>
          <p:cNvPr id="100" name="文本框 99"/>
          <p:cNvSpPr txBox="1"/>
          <p:nvPr/>
        </p:nvSpPr>
        <p:spPr>
          <a:xfrm>
            <a:off x="3556000" y="3103245"/>
            <a:ext cx="5080000" cy="368300"/>
          </a:xfrm>
          <a:prstGeom prst="rect">
            <a:avLst/>
          </a:prstGeom>
          <a:noFill/>
          <a:ln w="9525">
            <a:noFill/>
          </a:ln>
        </p:spPr>
        <p:txBody>
          <a:bodyPr>
            <a:spAutoFit/>
          </a:bodyPr>
          <a:p>
            <a:pPr indent="0"/>
            <a:r>
              <a:rPr lang="en-US" b="0" u="sng">
                <a:solidFill>
                  <a:srgbClr val="0000FF"/>
                </a:solidFill>
                <a:latin typeface="Helvetica" charset="0"/>
                <a:ea typeface="宋体" panose="02010600030101010101" pitchFamily="2" charset="-122"/>
                <a:cs typeface="宋体" panose="02010600030101010101" pitchFamily="2" charset="-122"/>
                <a:hlinkClick r:id="rId2"/>
              </a:rPr>
              <a:t>https://doi.org/10.48550/arXiv.1712.00905</a:t>
            </a:r>
            <a:endParaRPr lang="en-US" altLang="en-US" b="0" u="sng">
              <a:solidFill>
                <a:srgbClr val="0000FF"/>
              </a:solidFill>
              <a:latin typeface="Helvetica" charset="0"/>
              <a:ea typeface="宋体" panose="02010600030101010101" pitchFamily="2" charset="-122"/>
              <a:cs typeface="宋体" panose="02010600030101010101" pitchFamily="2" charset="-122"/>
              <a:hlinkClick r:id="rId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541826" y="1072759"/>
            <a:ext cx="2572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空间开销：</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1995805" y="4504690"/>
            <a:ext cx="6685915" cy="2660015"/>
          </a:xfrm>
          <a:prstGeom prst="rect">
            <a:avLst/>
          </a:prstGeom>
          <a:noFill/>
        </p:spPr>
        <p:txBody>
          <a:bodyPr wrap="none" rtlCol="0">
            <a:noAutofit/>
          </a:bodyPr>
          <a:lstStyle/>
          <a:p>
            <a:pPr algn="l"/>
            <a:r>
              <a:rPr lang="en-US" sz="2400" dirty="0">
                <a:latin typeface="Calibri" panose="020F0502020204030204" pitchFamily="34" charset="0"/>
                <a:cs typeface="Calibri" panose="020F0502020204030204" pitchFamily="34" charset="0"/>
              </a:rPr>
              <a:t>可以看到，感知</a:t>
            </a:r>
            <a:r>
              <a:rPr lang="zh-CN" altLang="en-US" sz="2400" dirty="0">
                <a:latin typeface="Calibri" panose="020F0502020204030204" pitchFamily="34" charset="0"/>
                <a:cs typeface="Calibri" panose="020F0502020204030204" pitchFamily="34" charset="0"/>
              </a:rPr>
              <a:t>器</a:t>
            </a:r>
            <a:r>
              <a:rPr lang="en-US" sz="2400" dirty="0">
                <a:latin typeface="Calibri" panose="020F0502020204030204" pitchFamily="34" charset="0"/>
                <a:cs typeface="Calibri" panose="020F0502020204030204" pitchFamily="34" charset="0"/>
              </a:rPr>
              <a:t>的空间开销还是比较小的。</a:t>
            </a:r>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sz="4400" b="1" dirty="0">
                <a:solidFill>
                  <a:schemeClr val="bg1"/>
                </a:solidFill>
              </a:rPr>
              <a:t>2</a:t>
            </a:r>
            <a:r>
              <a:rPr lang="zh-CN" altLang="en-US" sz="4400" b="1" dirty="0">
                <a:solidFill>
                  <a:schemeClr val="bg1"/>
                </a:solidFill>
              </a:rPr>
              <a:t>、核心思想</a:t>
            </a:r>
            <a:endParaRPr lang="zh-CN" altLang="en-US" sz="4400" b="1" dirty="0">
              <a:solidFill>
                <a:schemeClr val="bg1"/>
              </a:solidFill>
            </a:endParaRPr>
          </a:p>
        </p:txBody>
      </p:sp>
      <p:pic>
        <p:nvPicPr>
          <p:cNvPr id="6" name="图片 3"/>
          <p:cNvPicPr>
            <a:picLocks noChangeAspect="1"/>
          </p:cNvPicPr>
          <p:nvPr/>
        </p:nvPicPr>
        <p:blipFill>
          <a:blip r:embed="rId2"/>
          <a:stretch>
            <a:fillRect/>
          </a:stretch>
        </p:blipFill>
        <p:spPr>
          <a:xfrm>
            <a:off x="1774190" y="1845310"/>
            <a:ext cx="8839200" cy="2346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1" name="文本框 10"/>
          <p:cNvSpPr txBox="1"/>
          <p:nvPr/>
        </p:nvSpPr>
        <p:spPr>
          <a:xfrm>
            <a:off x="1995805" y="4504690"/>
            <a:ext cx="6685915" cy="2660015"/>
          </a:xfrm>
          <a:prstGeom prst="rect">
            <a:avLst/>
          </a:prstGeom>
          <a:noFill/>
        </p:spPr>
        <p:txBody>
          <a:bodyPr wrap="none" rtlCol="0">
            <a:noAutofit/>
          </a:bodyPr>
          <a:lstStyle/>
          <a:p>
            <a:pPr algn="l"/>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altLang="zh-CN" sz="4400" b="1" dirty="0">
                <a:solidFill>
                  <a:schemeClr val="bg1"/>
                </a:solidFill>
              </a:rPr>
              <a:t>3</a:t>
            </a:r>
            <a:r>
              <a:rPr lang="zh-CN" altLang="en-US" sz="4400" b="1" dirty="0">
                <a:solidFill>
                  <a:schemeClr val="bg1"/>
                </a:solidFill>
              </a:rPr>
              <a:t>、实验结论</a:t>
            </a:r>
            <a:endParaRPr lang="zh-CN" altLang="en-US" sz="4400" b="1" dirty="0">
              <a:solidFill>
                <a:schemeClr val="bg1"/>
              </a:solidFill>
            </a:endParaRPr>
          </a:p>
        </p:txBody>
      </p:sp>
      <p:sp>
        <p:nvSpPr>
          <p:cNvPr id="3" name="文本框 2"/>
          <p:cNvSpPr txBox="1"/>
          <p:nvPr/>
        </p:nvSpPr>
        <p:spPr>
          <a:xfrm>
            <a:off x="791210" y="819785"/>
            <a:ext cx="9806305" cy="4189730"/>
          </a:xfrm>
          <a:prstGeom prst="rect">
            <a:avLst/>
          </a:prstGeom>
          <a:noFill/>
        </p:spPr>
        <p:txBody>
          <a:bodyPr wrap="square" rtlCol="0">
            <a:noAutofit/>
          </a:bodyPr>
          <a:p>
            <a:r>
              <a:rPr lang="en-US" altLang="zh-CN" sz="2000"/>
              <a:t>       </a:t>
            </a:r>
            <a:r>
              <a:rPr lang="zh-CN" altLang="en-US" sz="2000"/>
              <a:t>文章中实验部分对比了</a:t>
            </a:r>
            <a:r>
              <a:rPr lang="zh-CN" altLang="en-US" sz="2000" b="1"/>
              <a:t>步幅预取</a:t>
            </a:r>
            <a:r>
              <a:rPr lang="zh-CN" altLang="en-US" sz="2000"/>
              <a:t>和</a:t>
            </a:r>
            <a:r>
              <a:rPr lang="zh-CN" altLang="en-US" sz="2000" b="1"/>
              <a:t>使用感知器的步幅预取</a:t>
            </a:r>
            <a:r>
              <a:rPr lang="zh-CN" altLang="en-US" sz="2000"/>
              <a:t>、</a:t>
            </a:r>
            <a:r>
              <a:rPr lang="zh-CN" altLang="en-US" sz="2000" b="1"/>
              <a:t>马尔科夫预取</a:t>
            </a:r>
            <a:r>
              <a:rPr lang="zh-CN" altLang="en-US" sz="2000"/>
              <a:t>和</a:t>
            </a:r>
            <a:r>
              <a:rPr lang="zh-CN" altLang="en-US" sz="2000" b="1"/>
              <a:t>使用感知器的马尔科夫预取</a:t>
            </a:r>
            <a:r>
              <a:rPr lang="zh-CN" altLang="en-US" sz="2000"/>
              <a:t>四种预取方式，结论如下：</a:t>
            </a:r>
            <a:endParaRPr lang="zh-CN" altLang="en-US" sz="2000"/>
          </a:p>
          <a:p>
            <a:endParaRPr lang="zh-CN" altLang="en-US" sz="2000"/>
          </a:p>
          <a:p>
            <a:r>
              <a:rPr lang="zh-CN" altLang="en-US" sz="2000"/>
              <a:t>1、感知器学习分别带来了 0.05% 和 0.29% 的 </a:t>
            </a:r>
            <a:r>
              <a:rPr lang="zh-CN" altLang="en-US" sz="2000" b="1"/>
              <a:t>IPC 增加</a:t>
            </a:r>
            <a:r>
              <a:rPr lang="zh-CN" altLang="en-US" sz="2000"/>
              <a:t>，这表明新方案实现了轻微的性能提升。</a:t>
            </a:r>
            <a:endParaRPr lang="zh-CN" altLang="en-US" sz="2000"/>
          </a:p>
          <a:p>
            <a:endParaRPr lang="zh-CN" altLang="en-US" sz="2000"/>
          </a:p>
          <a:p>
            <a:r>
              <a:rPr lang="zh-CN" altLang="en-US" sz="2000"/>
              <a:t>2、平均而言，与原始预取器（步幅预取、马尔科夫预取）相比，新方案分别将</a:t>
            </a:r>
            <a:r>
              <a:rPr lang="zh-CN" altLang="en-US" sz="2000" b="1"/>
              <a:t>预取正确率</a:t>
            </a:r>
            <a:r>
              <a:rPr lang="zh-CN" altLang="en-US" sz="2000"/>
              <a:t>的平均值提高了 5.68% 和 1.82%。</a:t>
            </a:r>
            <a:endParaRPr lang="zh-CN" altLang="en-US" sz="2000"/>
          </a:p>
          <a:p>
            <a:endParaRPr lang="zh-CN" altLang="en-US" sz="2000"/>
          </a:p>
          <a:p>
            <a:r>
              <a:rPr lang="zh-CN" altLang="en-US" sz="2000"/>
              <a:t>3、平均而言，与原始预取器（步幅预取、马尔科夫预取）相比，新方案分别将</a:t>
            </a:r>
            <a:r>
              <a:rPr lang="zh-CN" altLang="en-US" sz="2000" b="1"/>
              <a:t>预取错误率</a:t>
            </a:r>
            <a:r>
              <a:rPr lang="zh-CN" altLang="en-US" sz="2000"/>
              <a:t>的平均值降低了 11.17% 和 14.5%。</a:t>
            </a:r>
            <a:endParaRPr lang="zh-CN" altLang="en-US" sz="2000"/>
          </a:p>
          <a:p>
            <a:endParaRPr lang="zh-CN" altLang="en-US" sz="2000"/>
          </a:p>
          <a:p>
            <a:r>
              <a:rPr lang="zh-CN" altLang="en-US" sz="2000"/>
              <a:t>4、平均80.14% 的来自步幅预取器的不必要的预取建议和平均49.71% 的来自马尔可夫预取器的不必要的预取建议被感知器在第二级中检测到并拒绝。</a:t>
            </a:r>
            <a:r>
              <a:rPr lang="zh-CN" altLang="en-US" sz="2000" b="1"/>
              <a:t>减小了内存压力</a:t>
            </a:r>
            <a:r>
              <a:rPr lang="zh-CN" altLang="en-US" sz="2000"/>
              <a:t>。</a:t>
            </a:r>
            <a:endParaRPr lang="zh-CN" altLang="en-US" sz="2000"/>
          </a:p>
          <a:p>
            <a:endParaRPr lang="zh-CN" altLang="en-US" sz="2000"/>
          </a:p>
          <a:p>
            <a:r>
              <a:rPr lang="zh-CN" altLang="en-US" sz="2000"/>
              <a:t>5、值得注意的是，在使用感知器学习后</a:t>
            </a:r>
            <a:r>
              <a:rPr lang="zh-CN" altLang="en-US" sz="2000" b="1"/>
              <a:t>缓存命中率</a:t>
            </a:r>
            <a:r>
              <a:rPr lang="zh-CN" altLang="en-US" sz="2000"/>
              <a:t>的轻微浮动，平均分别下降了0.03% 和 0.15%。</a:t>
            </a:r>
            <a:r>
              <a:rPr lang="zh-CN" altLang="en-US" sz="2000" b="1"/>
              <a:t>即感知器不可避免地会拒绝一些必要的预取请求，这进一步导致了缓存未命中，作为降低缓存污染和平均内存访问延迟的代价。</a:t>
            </a:r>
            <a:endParaRPr lang="zh-CN" altLang="en-US"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1" name="文本框 10"/>
          <p:cNvSpPr txBox="1"/>
          <p:nvPr/>
        </p:nvSpPr>
        <p:spPr>
          <a:xfrm>
            <a:off x="1995805" y="4504690"/>
            <a:ext cx="6685915" cy="2660015"/>
          </a:xfrm>
          <a:prstGeom prst="rect">
            <a:avLst/>
          </a:prstGeom>
          <a:noFill/>
        </p:spPr>
        <p:txBody>
          <a:bodyPr wrap="none" rtlCol="0">
            <a:noAutofit/>
          </a:bodyPr>
          <a:lstStyle/>
          <a:p>
            <a:pPr algn="l"/>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altLang="zh-CN" sz="4400" b="1" dirty="0">
                <a:solidFill>
                  <a:schemeClr val="bg1"/>
                </a:solidFill>
              </a:rPr>
              <a:t>4</a:t>
            </a:r>
            <a:r>
              <a:rPr lang="zh-CN" altLang="en-US" sz="4400" b="1" dirty="0">
                <a:solidFill>
                  <a:schemeClr val="bg1"/>
                </a:solidFill>
              </a:rPr>
              <a:t>、总结</a:t>
            </a:r>
            <a:endParaRPr lang="zh-CN" altLang="en-US" sz="4400" b="1" dirty="0">
              <a:solidFill>
                <a:schemeClr val="bg1"/>
              </a:solidFill>
            </a:endParaRPr>
          </a:p>
        </p:txBody>
      </p:sp>
      <p:sp>
        <p:nvSpPr>
          <p:cNvPr id="3" name="文本框 2"/>
          <p:cNvSpPr txBox="1"/>
          <p:nvPr/>
        </p:nvSpPr>
        <p:spPr>
          <a:xfrm>
            <a:off x="791210" y="1578610"/>
            <a:ext cx="9806305" cy="4610100"/>
          </a:xfrm>
          <a:prstGeom prst="rect">
            <a:avLst/>
          </a:prstGeom>
          <a:noFill/>
        </p:spPr>
        <p:txBody>
          <a:bodyPr wrap="square" rtlCol="0">
            <a:noAutofit/>
          </a:bodyPr>
          <a:p>
            <a:endParaRPr lang="en-US" altLang="zh-CN" sz="2000"/>
          </a:p>
          <a:p>
            <a:r>
              <a:rPr lang="en-US" altLang="zh-CN" sz="2000"/>
              <a:t>        这篇论文提出了一种新的两级预取方案，第一级采用基于表的预取工作，用于提供建议并提供必要的相关信息，第二级采用感知器学习工作，用于做出最终决策。与使用固定模式不同，感知器学习结合了局部和全局、时间和空间历史，可以动态检测和跟踪程序的内存访问模式。       </a:t>
            </a:r>
            <a:endParaRPr lang="en-US" altLang="zh-CN" sz="2000"/>
          </a:p>
          <a:p>
            <a:r>
              <a:rPr lang="en-US" altLang="zh-CN" sz="2000"/>
              <a:t>       </a:t>
            </a:r>
            <a:r>
              <a:rPr lang="zh-CN" altLang="en-US" sz="2000"/>
              <a:t>实验结果显示：</a:t>
            </a:r>
            <a:r>
              <a:rPr sz="2000" dirty="0">
                <a:latin typeface="Calibri" panose="020F0502020204030204" pitchFamily="34" charset="0"/>
                <a:cs typeface="Calibri" panose="020F0502020204030204" pitchFamily="34" charset="0"/>
                <a:sym typeface="+mn-ea"/>
              </a:rPr>
              <a:t>感知器拒绝了大量不必要的内存请求，从而改善了</a:t>
            </a:r>
            <a:r>
              <a:rPr sz="2000" b="1" dirty="0">
                <a:latin typeface="Calibri" panose="020F0502020204030204" pitchFamily="34" charset="0"/>
                <a:cs typeface="Calibri" panose="020F0502020204030204" pitchFamily="34" charset="0"/>
                <a:sym typeface="+mn-ea"/>
              </a:rPr>
              <a:t>缓存污染</a:t>
            </a:r>
            <a:r>
              <a:rPr sz="2000" dirty="0">
                <a:latin typeface="Calibri" panose="020F0502020204030204" pitchFamily="34" charset="0"/>
                <a:cs typeface="Calibri" panose="020F0502020204030204" pitchFamily="34" charset="0"/>
                <a:sym typeface="+mn-ea"/>
              </a:rPr>
              <a:t>并减少了</a:t>
            </a:r>
            <a:r>
              <a:rPr sz="2000" b="1" dirty="0">
                <a:latin typeface="Calibri" panose="020F0502020204030204" pitchFamily="34" charset="0"/>
                <a:cs typeface="Calibri" panose="020F0502020204030204" pitchFamily="34" charset="0"/>
                <a:sym typeface="+mn-ea"/>
              </a:rPr>
              <a:t>内存流量</a:t>
            </a:r>
            <a:r>
              <a:rPr sz="2000" dirty="0">
                <a:latin typeface="Calibri" panose="020F0502020204030204" pitchFamily="34" charset="0"/>
                <a:cs typeface="Calibri" panose="020F0502020204030204" pitchFamily="34" charset="0"/>
                <a:sym typeface="+mn-ea"/>
              </a:rPr>
              <a:t>，同时对指令每周期执行数（IPC）和缓存命中率产生了较小的影响。</a:t>
            </a:r>
            <a:endParaRPr sz="2000" dirty="0">
              <a:latin typeface="Calibri" panose="020F0502020204030204" pitchFamily="34" charset="0"/>
              <a:cs typeface="Calibri" panose="020F050202020403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770426" y="1072759"/>
            <a:ext cx="21151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感知器： </a:t>
            </a:r>
            <a:endParaRPr lang="zh-CN" altLang="en-US" sz="3600"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1" name="文本框 10"/>
              <p:cNvSpPr txBox="1"/>
              <p:nvPr/>
            </p:nvSpPr>
            <p:spPr>
              <a:xfrm>
                <a:off x="770890" y="1970405"/>
                <a:ext cx="11421745" cy="2776220"/>
              </a:xfrm>
              <a:prstGeom prst="rect">
                <a:avLst/>
              </a:prstGeom>
              <a:noFill/>
            </p:spPr>
            <p:txBody>
              <a:bodyPr wrap="none" rtlCol="0">
                <a:noAutofit/>
              </a:bodyPr>
              <a:lstStyle/>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感知</a:t>
                </a:r>
                <a:r>
                  <a:rPr lang="zh-CN" sz="2800" dirty="0">
                    <a:latin typeface="Calibri" panose="020F0502020204030204" pitchFamily="34" charset="0"/>
                    <a:cs typeface="Calibri" panose="020F0502020204030204" pitchFamily="34" charset="0"/>
                  </a:rPr>
                  <a:t>器</a:t>
                </a:r>
                <a:r>
                  <a:rPr altLang="zh-CN" sz="2800" dirty="0">
                    <a:latin typeface="Calibri" panose="020F0502020204030204" pitchFamily="34" charset="0"/>
                    <a:cs typeface="Calibri" panose="020F0502020204030204" pitchFamily="34" charset="0"/>
                  </a:rPr>
                  <a:t>（Perceptron Learning Algorithm）是一个</a:t>
                </a:r>
                <a:r>
                  <a:rPr altLang="zh-CN" sz="2800" b="1" dirty="0">
                    <a:latin typeface="Calibri" panose="020F0502020204030204" pitchFamily="34" charset="0"/>
                    <a:cs typeface="Calibri" panose="020F0502020204030204" pitchFamily="34" charset="0"/>
                  </a:rPr>
                  <a:t>二分类器</a:t>
                </a:r>
                <a:r>
                  <a:rPr altLang="zh-CN" sz="2800" dirty="0">
                    <a:latin typeface="Calibri" panose="020F0502020204030204" pitchFamily="34" charset="0"/>
                    <a:cs typeface="Calibri" panose="020F0502020204030204" pitchFamily="34" charset="0"/>
                  </a:rPr>
                  <a:t>，输入</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为特征空间，输出表示所属类别。感知机模型可以表示为：</a:t>
                </a:r>
                <a:endParaRPr altLang="zh-CN" sz="280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f(x)=sign(w</a:t>
                </a:r>
                <a:r>
                  <a:rPr lang="en-US" sz="2800" dirty="0">
                    <a:latin typeface="Calibri" panose="020F0502020204030204" pitchFamily="34" charset="0"/>
                    <a:cs typeface="Calibri" panose="020F0502020204030204" pitchFamily="34" charset="0"/>
                  </a:rPr>
                  <a:t>·</a:t>
                </a:r>
                <a:r>
                  <a:rPr altLang="zh-CN" sz="2800" dirty="0">
                    <a:latin typeface="Calibri" panose="020F0502020204030204" pitchFamily="34" charset="0"/>
                    <a:cs typeface="Calibri" panose="020F0502020204030204" pitchFamily="34" charset="0"/>
                  </a:rPr>
                  <a:t>x+b)</a:t>
                </a:r>
                <a:endParaRPr altLang="zh-CN" sz="280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其中， 输入x是n维的特征向量，输出y是1或者-1，w,b为感知机</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的模型参数。感知机模型时一种线性分类器，属于判别模型。</a:t>
                </a:r>
                <a:endParaRPr altLang="zh-CN" sz="280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感知机模型的几何解释：线性方程w</a:t>
                </a:r>
                <a:r>
                  <a:rPr lang="en-US" altLang="zh-CN" sz="2800" dirty="0">
                    <a:latin typeface="Calibri" panose="020F0502020204030204" pitchFamily="34" charset="0"/>
                    <a:cs typeface="Calibri" panose="020F0502020204030204" pitchFamily="34" charset="0"/>
                  </a:rPr>
                  <a:t>·</a:t>
                </a:r>
                <a:r>
                  <a:rPr altLang="zh-CN" sz="2800" dirty="0">
                    <a:latin typeface="Calibri" panose="020F0502020204030204" pitchFamily="34" charset="0"/>
                    <a:cs typeface="Calibri" panose="020F0502020204030204" pitchFamily="34" charset="0"/>
                  </a:rPr>
                  <a:t>x+b =0对应于特征空间</a:t>
                </a:r>
                <a14:m>
                  <m:oMath xmlns:m="http://schemas.openxmlformats.org/officeDocument/2006/math">
                    <m:sSup>
                      <m:sSupPr>
                        <m:ctrlPr>
                          <a:rPr lang="en-US" altLang="zh-CN" sz="2800" i="1" dirty="0">
                            <a:latin typeface="Cambria Math" panose="02040503050406030204" charset="0"/>
                            <a:cs typeface="Cambria Math" panose="02040503050406030204" charset="0"/>
                          </a:rPr>
                        </m:ctrlPr>
                      </m:sSupPr>
                      <m:e>
                        <m:r>
                          <a:rPr lang="en-US" altLang="zh-CN" sz="2800" i="1" dirty="0">
                            <a:latin typeface="Cambria Math" panose="02040503050406030204" charset="0"/>
                            <a:cs typeface="Cambria Math" panose="02040503050406030204" charset="0"/>
                          </a:rPr>
                          <m:t>𝑅</m:t>
                        </m:r>
                      </m:e>
                      <m:sup>
                        <m:r>
                          <a:rPr lang="en-US" altLang="zh-CN" sz="2800" i="1" dirty="0">
                            <a:latin typeface="Cambria Math" panose="02040503050406030204" charset="0"/>
                            <a:cs typeface="Cambria Math" panose="02040503050406030204" charset="0"/>
                          </a:rPr>
                          <m:t>𝑛</m:t>
                        </m:r>
                      </m:sup>
                    </m:sSup>
                  </m:oMath>
                </a14:m>
                <a:endParaRPr lang="en-US" altLang="zh-CN" sz="2800" i="1" dirty="0">
                  <a:latin typeface="Cambria Math" panose="02040503050406030204" charset="0"/>
                  <a:cs typeface="Cambria Math" panose="02040503050406030204" charset="0"/>
                </a:endParaRPr>
              </a:p>
              <a:p>
                <a:pPr algn="l"/>
                <a:r>
                  <a:rPr altLang="zh-CN" sz="2800" dirty="0">
                    <a:latin typeface="Calibri" panose="020F0502020204030204" pitchFamily="34" charset="0"/>
                    <a:cs typeface="Calibri" panose="020F0502020204030204" pitchFamily="34" charset="0"/>
                  </a:rPr>
                  <a:t>中的一个超平面S，其中w是该平面的法向量，b是超平面的截距。这</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个超平面将该空间分为两个部分，位于不同部分的实例属于不同的类</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别，位于相同部分的实例属于相同的类别。</a:t>
                </a:r>
                <a:endParaRPr altLang="zh-CN" sz="2800" dirty="0">
                  <a:latin typeface="Calibri" panose="020F0502020204030204" pitchFamily="34" charset="0"/>
                  <a:cs typeface="Calibri" panose="020F0502020204030204" pitchFamily="34" charset="0"/>
                </a:endParaRPr>
              </a:p>
              <a:p>
                <a:pPr algn="l"/>
                <a:endParaRPr altLang="zh-CN" sz="2800" dirty="0">
                  <a:latin typeface="Calibri" panose="020F0502020204030204" pitchFamily="34" charset="0"/>
                  <a:cs typeface="Calibri" panose="020F0502020204030204" pitchFamily="3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70890" y="1970405"/>
                <a:ext cx="11421745" cy="2776220"/>
              </a:xfrm>
              <a:prstGeom prst="rect">
                <a:avLst/>
              </a:prstGeom>
              <a:blipFill rotWithShape="1">
                <a:blip r:embed="rId2"/>
                <a:stretch>
                  <a:fillRect b="-55352"/>
                </a:stretch>
              </a:blipFill>
            </p:spPr>
            <p:txBody>
              <a:bodyPr/>
              <a:lstStyle/>
              <a:p>
                <a:r>
                  <a:rPr lang="zh-CN" altLang="en-US">
                    <a:noFill/>
                  </a:rPr>
                  <a:t> </a:t>
                </a:r>
              </a:p>
            </p:txBody>
          </p:sp>
        </mc:Fallback>
      </mc:AlternateContent>
      <p:sp>
        <p:nvSpPr>
          <p:cNvPr id="2" name="标题 1"/>
          <p:cNvSpPr>
            <a:spLocks noGrp="1"/>
          </p:cNvSpPr>
          <p:nvPr>
            <p:ph type="title"/>
          </p:nvPr>
        </p:nvSpPr>
        <p:spPr>
          <a:xfrm>
            <a:off x="518795" y="-43180"/>
            <a:ext cx="4473575" cy="906145"/>
          </a:xfrm>
        </p:spPr>
        <p:txBody>
          <a:bodyPr/>
          <a:p>
            <a:pPr algn="l"/>
            <a:r>
              <a:rPr lang="en-US" altLang="zh-CN" sz="4400" b="1" dirty="0">
                <a:solidFill>
                  <a:schemeClr val="bg1"/>
                </a:solidFill>
              </a:rPr>
              <a:t>0</a:t>
            </a:r>
            <a:r>
              <a:rPr lang="zh-CN" altLang="en-US" sz="4400" b="1" dirty="0">
                <a:solidFill>
                  <a:schemeClr val="bg1"/>
                </a:solidFill>
              </a:rPr>
              <a:t>、预备知识</a:t>
            </a:r>
            <a:endParaRPr lang="zh-CN" altLang="en-US" sz="4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541826" y="1072759"/>
            <a:ext cx="2572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内存污染：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770890" y="1970405"/>
            <a:ext cx="11421745" cy="2776220"/>
          </a:xfrm>
          <a:prstGeom prst="rect">
            <a:avLst/>
          </a:prstGeom>
          <a:noFill/>
        </p:spPr>
        <p:txBody>
          <a:bodyPr wrap="none" rtlCol="0">
            <a:noAutofit/>
          </a:bodyPr>
          <a:lstStyle/>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内存污染通常发生在缓存的容量有限且数据访问模式不规律的情况</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下。一些常见的情况包括缓存的容量不足以容纳所有需要的数据，或者</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数据的访问模式难以预测，导致某些数据被</a:t>
            </a:r>
            <a:r>
              <a:rPr altLang="zh-CN" sz="2800" b="1" dirty="0">
                <a:latin typeface="Calibri" panose="020F0502020204030204" pitchFamily="34" charset="0"/>
                <a:cs typeface="Calibri" panose="020F0502020204030204" pitchFamily="34" charset="0"/>
              </a:rPr>
              <a:t>频繁替换</a:t>
            </a:r>
            <a:r>
              <a:rPr altLang="zh-CN" sz="2800" dirty="0">
                <a:latin typeface="Calibri" panose="020F0502020204030204" pitchFamily="34" charset="0"/>
                <a:cs typeface="Calibri" panose="020F0502020204030204" pitchFamily="34" charset="0"/>
              </a:rPr>
              <a:t>。内存污染会降低</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缓存的命中率，影响系统的性能。因此，缓存算法的设计通常旨在</a:t>
            </a:r>
            <a:r>
              <a:rPr altLang="zh-CN" sz="2800" b="1" dirty="0">
                <a:latin typeface="Calibri" panose="020F0502020204030204" pitchFamily="34" charset="0"/>
                <a:cs typeface="Calibri" panose="020F0502020204030204" pitchFamily="34" charset="0"/>
              </a:rPr>
              <a:t>最小</a:t>
            </a:r>
            <a:endParaRPr altLang="zh-CN" sz="2800" b="1" dirty="0">
              <a:latin typeface="Calibri" panose="020F0502020204030204" pitchFamily="34" charset="0"/>
              <a:cs typeface="Calibri" panose="020F0502020204030204" pitchFamily="34" charset="0"/>
            </a:endParaRPr>
          </a:p>
          <a:p>
            <a:pPr algn="l"/>
            <a:r>
              <a:rPr altLang="zh-CN" sz="2800" b="1" dirty="0">
                <a:latin typeface="Calibri" panose="020F0502020204030204" pitchFamily="34" charset="0"/>
                <a:cs typeface="Calibri" panose="020F0502020204030204" pitchFamily="34" charset="0"/>
              </a:rPr>
              <a:t>化内存污染的发生</a:t>
            </a:r>
            <a:r>
              <a:rPr altLang="zh-CN" sz="2800" dirty="0">
                <a:latin typeface="Calibri" panose="020F0502020204030204" pitchFamily="34" charset="0"/>
                <a:cs typeface="Calibri" panose="020F0502020204030204" pitchFamily="34" charset="0"/>
              </a:rPr>
              <a:t>，以提高缓存的效率。</a:t>
            </a:r>
            <a:endParaRPr altLang="zh-CN" sz="28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4473575" cy="906145"/>
          </a:xfrm>
        </p:spPr>
        <p:txBody>
          <a:bodyPr/>
          <a:p>
            <a:r>
              <a:rPr lang="en-US" altLang="zh-CN" sz="4400" b="1" dirty="0">
                <a:solidFill>
                  <a:schemeClr val="bg1"/>
                </a:solidFill>
              </a:rPr>
              <a:t>0</a:t>
            </a:r>
            <a:r>
              <a:rPr lang="zh-CN" altLang="en-US" sz="4400" b="1" dirty="0">
                <a:solidFill>
                  <a:schemeClr val="bg1"/>
                </a:solidFill>
              </a:rPr>
              <a:t>、预备知识</a:t>
            </a:r>
            <a:endParaRPr lang="zh-CN" altLang="en-US" sz="44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593579" y="1072759"/>
            <a:ext cx="2468880"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步幅预取：</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593725" y="1970405"/>
            <a:ext cx="11421745" cy="2776220"/>
          </a:xfrm>
          <a:prstGeom prst="rect">
            <a:avLst/>
          </a:prstGeom>
          <a:noFill/>
        </p:spPr>
        <p:txBody>
          <a:bodyPr wrap="none" rtlCol="0">
            <a:noAutofit/>
          </a:bodyPr>
          <a:lstStyle/>
          <a:p>
            <a:pPr algn="l"/>
            <a:r>
              <a:rPr lang="en-US" sz="2800" dirty="0">
                <a:latin typeface="Calibri" panose="020F0502020204030204" pitchFamily="34" charset="0"/>
                <a:cs typeface="Calibri" panose="020F0502020204030204" pitchFamily="34" charset="0"/>
              </a:rPr>
              <a:t>         </a:t>
            </a:r>
            <a:r>
              <a:rPr altLang="zh-CN" sz="2800" dirty="0">
                <a:latin typeface="Calibri" panose="020F0502020204030204" pitchFamily="34" charset="0"/>
                <a:cs typeface="Calibri" panose="020F0502020204030204" pitchFamily="34" charset="0"/>
              </a:rPr>
              <a:t>步幅预取是一种广泛使用的预取器。传统的步幅预取器使用表格来</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保存与步幅相关的信息，并根据当前缓存未命中地址找出步幅模式。一</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旦根据表中记录的内存访问行为确认了步幅，预取器被触发后，关于地</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址A+s、A+2s、...、A+ds的预取请求将立即发出</a:t>
            </a:r>
            <a:r>
              <a:rPr lang="zh-CN" sz="2800" dirty="0">
                <a:latin typeface="Calibri" panose="020F0502020204030204" pitchFamily="34" charset="0"/>
                <a:cs typeface="Calibri" panose="020F0502020204030204" pitchFamily="34" charset="0"/>
              </a:rPr>
              <a:t>，</a:t>
            </a:r>
            <a:r>
              <a:rPr altLang="zh-CN" sz="2800" dirty="0">
                <a:latin typeface="Calibri" panose="020F0502020204030204" pitchFamily="34" charset="0"/>
                <a:cs typeface="Calibri" panose="020F0502020204030204" pitchFamily="34" charset="0"/>
              </a:rPr>
              <a:t>其中s是检测到的步幅，</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d是预取度，是与实现相关的预取前瞻距离。在更激进的预取实现中，将</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使用更高的值来用于d。在高性能处理器中，步幅预取是最广泛使用的一</a:t>
            </a:r>
            <a:endParaRPr altLang="zh-CN" sz="2800" dirty="0">
              <a:latin typeface="Calibri" panose="020F0502020204030204" pitchFamily="34" charset="0"/>
              <a:cs typeface="Calibri" panose="020F0502020204030204" pitchFamily="34" charset="0"/>
            </a:endParaRPr>
          </a:p>
          <a:p>
            <a:pPr algn="l"/>
            <a:r>
              <a:rPr altLang="zh-CN" sz="2800" dirty="0">
                <a:latin typeface="Calibri" panose="020F0502020204030204" pitchFamily="34" charset="0"/>
                <a:cs typeface="Calibri" panose="020F0502020204030204" pitchFamily="34" charset="0"/>
              </a:rPr>
              <a:t>种。</a:t>
            </a:r>
            <a:endParaRPr altLang="zh-CN" sz="280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rPr>
              <a:t>         C910</a:t>
            </a:r>
            <a:r>
              <a:rPr lang="zh-CN" altLang="en-US" sz="2800" dirty="0">
                <a:latin typeface="Calibri" panose="020F0502020204030204" pitchFamily="34" charset="0"/>
                <a:cs typeface="Calibri" panose="020F0502020204030204" pitchFamily="34" charset="0"/>
              </a:rPr>
              <a:t>采用了步幅预取的方式。</a:t>
            </a:r>
            <a:endParaRPr lang="zh-CN" altLang="en-US" sz="28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4473575" cy="906145"/>
          </a:xfrm>
        </p:spPr>
        <p:txBody>
          <a:bodyPr/>
          <a:p>
            <a:pPr algn="l"/>
            <a:r>
              <a:rPr lang="en-US" altLang="zh-CN" sz="4400" b="1" dirty="0">
                <a:solidFill>
                  <a:schemeClr val="bg1"/>
                </a:solidFill>
              </a:rPr>
              <a:t>0</a:t>
            </a:r>
            <a:r>
              <a:rPr lang="zh-CN" altLang="en-US" sz="4400" b="1" dirty="0">
                <a:solidFill>
                  <a:schemeClr val="bg1"/>
                </a:solidFill>
              </a:rPr>
              <a:t>、预备知识</a:t>
            </a:r>
            <a:endParaRPr lang="zh-CN" altLang="en-US" sz="44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684826" y="1072759"/>
            <a:ext cx="286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437515" y="1518920"/>
            <a:ext cx="11421745" cy="2776220"/>
          </a:xfrm>
          <a:prstGeom prst="rect">
            <a:avLst/>
          </a:prstGeom>
          <a:noFill/>
        </p:spPr>
        <p:txBody>
          <a:bodyPr wrap="none" rtlCol="0">
            <a:noAutofit/>
          </a:bodyPr>
          <a:lstStyle/>
          <a:p>
            <a:pPr algn="l"/>
            <a:r>
              <a:rPr lang="en-US" sz="2800" dirty="0">
                <a:latin typeface="Calibri" panose="020F0502020204030204" pitchFamily="34" charset="0"/>
                <a:cs typeface="Calibri" panose="020F0502020204030204" pitchFamily="34" charset="0"/>
              </a:rPr>
              <a:t>         </a:t>
            </a:r>
            <a:r>
              <a:rPr sz="2800" dirty="0">
                <a:latin typeface="Calibri" panose="020F0502020204030204" pitchFamily="34" charset="0"/>
                <a:cs typeface="Calibri" panose="020F0502020204030204" pitchFamily="34" charset="0"/>
              </a:rPr>
              <a:t>常见的数据预取方法（如通过步幅计算进行预测）在面对不规则的</a:t>
            </a:r>
            <a:endParaRPr sz="2800" dirty="0">
              <a:latin typeface="Calibri" panose="020F0502020204030204" pitchFamily="34" charset="0"/>
              <a:cs typeface="Calibri" panose="020F0502020204030204" pitchFamily="34" charset="0"/>
            </a:endParaRPr>
          </a:p>
          <a:p>
            <a:pPr algn="l"/>
            <a:r>
              <a:rPr sz="2800" dirty="0">
                <a:latin typeface="Calibri" panose="020F0502020204030204" pitchFamily="34" charset="0"/>
                <a:cs typeface="Calibri" panose="020F0502020204030204" pitchFamily="34" charset="0"/>
              </a:rPr>
              <a:t>数据访问时容易出错。可能出现清除有用的缓存并带来无用的数据，导</a:t>
            </a:r>
            <a:endParaRPr sz="2800" dirty="0">
              <a:latin typeface="Calibri" panose="020F0502020204030204" pitchFamily="34" charset="0"/>
              <a:cs typeface="Calibri" panose="020F0502020204030204" pitchFamily="34" charset="0"/>
            </a:endParaRPr>
          </a:p>
          <a:p>
            <a:pPr algn="l"/>
            <a:r>
              <a:rPr sz="2800" dirty="0">
                <a:latin typeface="Calibri" panose="020F0502020204030204" pitchFamily="34" charset="0"/>
                <a:cs typeface="Calibri" panose="020F0502020204030204" pitchFamily="34" charset="0"/>
              </a:rPr>
              <a:t>致高速缓存空间的消耗和性能的下降。</a:t>
            </a:r>
            <a:endParaRPr sz="2800" dirty="0">
              <a:latin typeface="Calibri" panose="020F0502020204030204" pitchFamily="34" charset="0"/>
              <a:cs typeface="Calibri" panose="020F0502020204030204" pitchFamily="34" charset="0"/>
            </a:endParaRPr>
          </a:p>
          <a:p>
            <a:pPr algn="l"/>
            <a:endParaRPr sz="2800" dirty="0">
              <a:latin typeface="Calibri" panose="020F0502020204030204" pitchFamily="34" charset="0"/>
              <a:cs typeface="Calibri" panose="020F0502020204030204" pitchFamily="34" charset="0"/>
            </a:endParaRPr>
          </a:p>
          <a:p>
            <a:pPr algn="l"/>
            <a:r>
              <a:rPr lang="en-US" sz="2800" dirty="0">
                <a:latin typeface="Calibri" panose="020F0502020204030204" pitchFamily="34" charset="0"/>
                <a:cs typeface="Calibri" panose="020F0502020204030204" pitchFamily="34" charset="0"/>
              </a:rPr>
              <a:t>         </a:t>
            </a:r>
            <a:r>
              <a:rPr sz="2800" dirty="0">
                <a:latin typeface="Calibri" panose="020F0502020204030204" pitchFamily="34" charset="0"/>
                <a:cs typeface="Calibri" panose="020F0502020204030204" pitchFamily="34" charset="0"/>
              </a:rPr>
              <a:t>文章中提出了一种新颖的基于感知器学习的数据缓存预取方案。其</a:t>
            </a:r>
            <a:endParaRPr sz="2800" dirty="0">
              <a:latin typeface="Calibri" panose="020F0502020204030204" pitchFamily="34" charset="0"/>
              <a:cs typeface="Calibri" panose="020F0502020204030204" pitchFamily="34" charset="0"/>
            </a:endParaRPr>
          </a:p>
          <a:p>
            <a:pPr algn="l"/>
            <a:r>
              <a:rPr sz="2800" dirty="0">
                <a:latin typeface="Calibri" panose="020F0502020204030204" pitchFamily="34" charset="0"/>
                <a:cs typeface="Calibri" panose="020F0502020204030204" pitchFamily="34" charset="0"/>
              </a:rPr>
              <a:t>关键思想是采用</a:t>
            </a:r>
            <a:r>
              <a:rPr sz="2800" b="1" dirty="0">
                <a:latin typeface="Calibri" panose="020F0502020204030204" pitchFamily="34" charset="0"/>
                <a:cs typeface="Calibri" panose="020F0502020204030204" pitchFamily="34" charset="0"/>
              </a:rPr>
              <a:t>两级预取</a:t>
            </a:r>
            <a:r>
              <a:rPr sz="2800" dirty="0">
                <a:latin typeface="Calibri" panose="020F0502020204030204" pitchFamily="34" charset="0"/>
                <a:cs typeface="Calibri" panose="020F0502020204030204" pitchFamily="34" charset="0"/>
              </a:rPr>
              <a:t>机制。首先利用先前基于表的预取机制，例如</a:t>
            </a:r>
            <a:endParaRPr sz="2800" dirty="0">
              <a:latin typeface="Calibri" panose="020F0502020204030204" pitchFamily="34" charset="0"/>
              <a:cs typeface="Calibri" panose="020F0502020204030204" pitchFamily="34" charset="0"/>
            </a:endParaRPr>
          </a:p>
          <a:p>
            <a:pPr algn="l"/>
            <a:r>
              <a:rPr sz="2800" dirty="0">
                <a:latin typeface="Calibri" panose="020F0502020204030204" pitchFamily="34" charset="0"/>
                <a:cs typeface="Calibri" panose="020F0502020204030204" pitchFamily="34" charset="0"/>
              </a:rPr>
              <a:t>步幅预取或马尔可夫预取，进行初步决策</a:t>
            </a:r>
            <a:r>
              <a:rPr lang="zh-CN" sz="2800" dirty="0">
                <a:latin typeface="Calibri" panose="020F0502020204030204" pitchFamily="34" charset="0"/>
                <a:cs typeface="Calibri" panose="020F0502020204030204" pitchFamily="34" charset="0"/>
              </a:rPr>
              <a:t>。</a:t>
            </a:r>
            <a:r>
              <a:rPr sz="2800" dirty="0">
                <a:latin typeface="Calibri" panose="020F0502020204030204" pitchFamily="34" charset="0"/>
                <a:cs typeface="Calibri" panose="020F0502020204030204" pitchFamily="34" charset="0"/>
              </a:rPr>
              <a:t>然后利用神经网络感知器检</a:t>
            </a:r>
            <a:endParaRPr sz="2800" dirty="0">
              <a:latin typeface="Calibri" panose="020F0502020204030204" pitchFamily="34" charset="0"/>
              <a:cs typeface="Calibri" panose="020F0502020204030204" pitchFamily="34" charset="0"/>
            </a:endParaRPr>
          </a:p>
          <a:p>
            <a:pPr algn="l"/>
            <a:r>
              <a:rPr sz="2800" dirty="0">
                <a:latin typeface="Calibri" panose="020F0502020204030204" pitchFamily="34" charset="0"/>
                <a:cs typeface="Calibri" panose="020F0502020204030204" pitchFamily="34" charset="0"/>
              </a:rPr>
              <a:t>测和跟踪程序内存访问模式，帮助拒绝那些不必要的预取决策，</a:t>
            </a:r>
            <a:r>
              <a:rPr sz="2800" b="1" dirty="0">
                <a:latin typeface="Calibri" panose="020F0502020204030204" pitchFamily="34" charset="0"/>
                <a:cs typeface="Calibri" panose="020F0502020204030204" pitchFamily="34" charset="0"/>
              </a:rPr>
              <a:t>从而降</a:t>
            </a:r>
            <a:endParaRPr sz="2800" b="1" dirty="0">
              <a:latin typeface="Calibri" panose="020F0502020204030204" pitchFamily="34" charset="0"/>
              <a:cs typeface="Calibri" panose="020F0502020204030204" pitchFamily="34" charset="0"/>
            </a:endParaRPr>
          </a:p>
          <a:p>
            <a:pPr algn="l"/>
            <a:r>
              <a:rPr sz="2800" b="1" dirty="0">
                <a:latin typeface="Calibri" panose="020F0502020204030204" pitchFamily="34" charset="0"/>
                <a:cs typeface="Calibri" panose="020F0502020204030204" pitchFamily="34" charset="0"/>
              </a:rPr>
              <a:t>低内存污染和平均内存访问延迟，提高整体性能</a:t>
            </a:r>
            <a:r>
              <a:rPr sz="2800"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r>
              <a:rPr lang="en-US" altLang="zh-CN" sz="4400" b="1" dirty="0">
                <a:solidFill>
                  <a:schemeClr val="bg1"/>
                </a:solidFill>
              </a:rPr>
              <a:t>1</a:t>
            </a:r>
            <a:r>
              <a:rPr lang="zh-CN" altLang="en-US" sz="4400" b="1" dirty="0">
                <a:solidFill>
                  <a:schemeClr val="bg1"/>
                </a:solidFill>
              </a:rPr>
              <a:t>、引言和相关工作</a:t>
            </a:r>
            <a:endParaRPr lang="zh-CN" altLang="en-US" sz="44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684826" y="1072759"/>
            <a:ext cx="286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1253490" y="1072515"/>
            <a:ext cx="11514455" cy="3432175"/>
          </a:xfrm>
          <a:prstGeom prst="rect">
            <a:avLst/>
          </a:prstGeom>
          <a:noFill/>
        </p:spPr>
        <p:txBody>
          <a:bodyPr wrap="none" rtlCol="0">
            <a:noAutofit/>
          </a:bodyPr>
          <a:lstStyle/>
          <a:p>
            <a:pPr algn="l"/>
            <a:r>
              <a:rPr lang="en-US" sz="28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感知器的输入</a:t>
            </a:r>
            <a:r>
              <a:rPr lang="zh-CN" sz="2400" dirty="0">
                <a:latin typeface="Calibri" panose="020F0502020204030204" pitchFamily="34" charset="0"/>
                <a:cs typeface="Calibri" panose="020F0502020204030204" pitchFamily="34" charset="0"/>
              </a:rPr>
              <a:t>特征</a:t>
            </a:r>
            <a:r>
              <a:rPr sz="2400" dirty="0">
                <a:latin typeface="Calibri" panose="020F0502020204030204" pitchFamily="34" charset="0"/>
                <a:cs typeface="Calibri" panose="020F0502020204030204" pitchFamily="34" charset="0"/>
              </a:rPr>
              <a:t>向量包括：</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1、</a:t>
            </a:r>
            <a:r>
              <a:rPr sz="2400" b="1" dirty="0">
                <a:latin typeface="Calibri" panose="020F0502020204030204" pitchFamily="34" charset="0"/>
                <a:cs typeface="Calibri" panose="020F0502020204030204" pitchFamily="34" charset="0"/>
              </a:rPr>
              <a:t>预取距离</a:t>
            </a:r>
            <a:r>
              <a:rPr sz="2400" dirty="0">
                <a:latin typeface="Calibri" panose="020F0502020204030204" pitchFamily="34" charset="0"/>
                <a:cs typeface="Calibri" panose="020F0502020204030204" pitchFamily="34" charset="0"/>
              </a:rPr>
              <a:t>（Prefetch distance）：</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预取距离指的是在数据被处理器需求访问之前，数据块已经被提前从</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内存预取到缓存中的距离。如果一个数据块的预取距离很高，意味着该数</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据块已经在缓存中待了很长时间，但却还没有被处理器使用。</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2、</a:t>
            </a:r>
            <a:r>
              <a:rPr sz="2400" b="1" dirty="0">
                <a:latin typeface="Calibri" panose="020F0502020204030204" pitchFamily="34" charset="0"/>
                <a:cs typeface="Calibri" panose="020F0502020204030204" pitchFamily="34" charset="0"/>
              </a:rPr>
              <a:t>转移概率</a:t>
            </a:r>
            <a:r>
              <a:rPr sz="2400" dirty="0">
                <a:latin typeface="Calibri" panose="020F0502020204030204" pitchFamily="34" charset="0"/>
                <a:cs typeface="Calibri" panose="020F0502020204030204" pitchFamily="34" charset="0"/>
              </a:rPr>
              <a:t>（Transition probability）：</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当发生缓存丢失时，新条目将被推送到GHB</a:t>
            </a:r>
            <a:r>
              <a:rPr lang="zh-CN" sz="2400" dirty="0">
                <a:latin typeface="Calibri" panose="020F0502020204030204" pitchFamily="34" charset="0"/>
                <a:cs typeface="Calibri" panose="020F0502020204030204" pitchFamily="34" charset="0"/>
              </a:rPr>
              <a:t>（全局历史缓存）</a:t>
            </a:r>
            <a:r>
              <a:rPr sz="2400" dirty="0">
                <a:latin typeface="Calibri" panose="020F0502020204030204" pitchFamily="34" charset="0"/>
                <a:cs typeface="Calibri" panose="020F0502020204030204" pitchFamily="34" charset="0"/>
              </a:rPr>
              <a:t>中。靠</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近上次缺失的缓存行的条目在未来内存访问中有很高的可能性被使用</a:t>
            </a:r>
            <a:r>
              <a:rPr lang="zh-CN" sz="2400" dirty="0">
                <a:latin typeface="Calibri" panose="020F0502020204030204" pitchFamily="34" charset="0"/>
                <a:cs typeface="Calibri" panose="020F0502020204030204" pitchFamily="34" charset="0"/>
              </a:rPr>
              <a:t>。</a:t>
            </a:r>
            <a:r>
              <a:rPr sz="2400" dirty="0">
                <a:latin typeface="Calibri" panose="020F0502020204030204" pitchFamily="34" charset="0"/>
                <a:cs typeface="Calibri" panose="020F0502020204030204" pitchFamily="34" charset="0"/>
              </a:rPr>
              <a:t>靠</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得越近，可能性越大。使用马尔可夫图中使用的转移概率来量化这个特征。</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最后一次缺失的缓存行出现了k次。然后，在GHB时间序列中，每个条目都</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被赋予权重</a:t>
            </a:r>
            <a:r>
              <a:rPr lang="en-US" sz="2400" dirty="0">
                <a:latin typeface="Calibri" panose="020F0502020204030204" pitchFamily="34" charset="0"/>
                <a:cs typeface="Calibri" panose="020F0502020204030204" pitchFamily="34" charset="0"/>
              </a:rPr>
              <a:t>2</a:t>
            </a:r>
            <a:r>
              <a:rPr lang="en-US" sz="2400" baseline="30000" dirty="0">
                <a:latin typeface="Calibri" panose="020F0502020204030204" pitchFamily="34" charset="0"/>
                <a:cs typeface="Calibri" panose="020F0502020204030204" pitchFamily="34" charset="0"/>
              </a:rPr>
              <a:t>n-m</a:t>
            </a:r>
            <a:r>
              <a:rPr sz="2400" dirty="0">
                <a:latin typeface="Calibri" panose="020F0502020204030204" pitchFamily="34" charset="0"/>
                <a:cs typeface="Calibri" panose="020F0502020204030204" pitchFamily="34" charset="0"/>
              </a:rPr>
              <a:t>/k，其中m表示该条目与最后一次缺失的缓存行之间的距离。</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如果预取器建议将A预取到缓存中，那么与A相关的所有权重之和将作</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为转移概率的表示。</a:t>
            </a:r>
            <a:endParaRPr sz="2400" dirty="0">
              <a:latin typeface="Calibri" panose="020F0502020204030204" pitchFamily="34" charset="0"/>
              <a:cs typeface="Calibri" panose="020F0502020204030204" pitchFamily="34" charset="0"/>
            </a:endParaRPr>
          </a:p>
          <a:p>
            <a:pPr algn="l"/>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sz="4400" b="1" dirty="0">
                <a:solidFill>
                  <a:schemeClr val="bg1"/>
                </a:solidFill>
              </a:rPr>
              <a:t>2</a:t>
            </a:r>
            <a:r>
              <a:rPr lang="zh-CN" altLang="en-US" sz="4400" b="1" dirty="0">
                <a:solidFill>
                  <a:schemeClr val="bg1"/>
                </a:solidFill>
              </a:rPr>
              <a:t>、核心思想</a:t>
            </a:r>
            <a:endParaRPr lang="zh-CN" altLang="en-US" sz="44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684826" y="1072759"/>
            <a:ext cx="286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728345" y="763905"/>
            <a:ext cx="11514455" cy="3432175"/>
          </a:xfrm>
          <a:prstGeom prst="rect">
            <a:avLst/>
          </a:prstGeom>
          <a:noFill/>
        </p:spPr>
        <p:txBody>
          <a:bodyPr wrap="none" rtlCol="0">
            <a:noAutofit/>
          </a:bodyPr>
          <a:lstStyle/>
          <a:p>
            <a:pPr algn="l"/>
            <a:r>
              <a:rPr sz="2400" dirty="0">
                <a:latin typeface="Calibri" panose="020F0502020204030204" pitchFamily="34" charset="0"/>
                <a:cs typeface="Calibri" panose="020F0502020204030204" pitchFamily="34" charset="0"/>
              </a:rPr>
              <a:t>3、</a:t>
            </a:r>
            <a:r>
              <a:rPr sz="2400" b="1" dirty="0">
                <a:latin typeface="Calibri" panose="020F0502020204030204" pitchFamily="34" charset="0"/>
                <a:cs typeface="Calibri" panose="020F0502020204030204" pitchFamily="34" charset="0"/>
              </a:rPr>
              <a:t>块地址位异或程序计数器</a:t>
            </a:r>
            <a:r>
              <a:rPr sz="2400" dirty="0">
                <a:latin typeface="Calibri" panose="020F0502020204030204" pitchFamily="34" charset="0"/>
                <a:cs typeface="Calibri" panose="020F0502020204030204" pitchFamily="34" charset="0"/>
              </a:rPr>
              <a:t>（Block address bits XOR program counter）：</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此指标显示了数据块的时间和空间距离。</a:t>
            </a:r>
            <a:endParaRPr sz="2400" dirty="0">
              <a:latin typeface="Calibri" panose="020F0502020204030204" pitchFamily="34" charset="0"/>
              <a:cs typeface="Calibri" panose="020F0502020204030204" pitchFamily="34" charset="0"/>
            </a:endParaRPr>
          </a:p>
          <a:p>
            <a:pPr algn="l"/>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4、</a:t>
            </a:r>
            <a:r>
              <a:rPr sz="2400" b="1" dirty="0">
                <a:latin typeface="Calibri" panose="020F0502020204030204" pitchFamily="34" charset="0"/>
                <a:cs typeface="Calibri" panose="020F0502020204030204" pitchFamily="34" charset="0"/>
              </a:rPr>
              <a:t>出现频率</a:t>
            </a:r>
            <a:r>
              <a:rPr sz="2400" dirty="0">
                <a:latin typeface="Calibri" panose="020F0502020204030204" pitchFamily="34" charset="0"/>
                <a:cs typeface="Calibri" panose="020F0502020204030204" pitchFamily="34" charset="0"/>
              </a:rPr>
              <a:t>（Occurrence frequency）：</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如果一个块经常出现在GHB中，这意味着处理器多次需要该块，但它被错误</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地从缓存中替换。因此，值越高，块应该被预取的可能性越高。</a:t>
            </a:r>
            <a:endParaRPr sz="2400" dirty="0">
              <a:latin typeface="Calibri" panose="020F0502020204030204" pitchFamily="34" charset="0"/>
              <a:cs typeface="Calibri" panose="020F0502020204030204" pitchFamily="34" charset="0"/>
            </a:endParaRPr>
          </a:p>
          <a:p>
            <a:pPr algn="l"/>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5、</a:t>
            </a:r>
            <a:r>
              <a:rPr sz="2400" b="1" dirty="0">
                <a:latin typeface="Calibri" panose="020F0502020204030204" pitchFamily="34" charset="0"/>
                <a:cs typeface="Calibri" panose="020F0502020204030204" pitchFamily="34" charset="0"/>
              </a:rPr>
              <a:t>固定输入</a:t>
            </a:r>
            <a:r>
              <a:rPr sz="2400" dirty="0">
                <a:latin typeface="Calibri" panose="020F0502020204030204" pitchFamily="34" charset="0"/>
                <a:cs typeface="Calibri" panose="020F0502020204030204" pitchFamily="34" charset="0"/>
              </a:rPr>
              <a:t>（Fixed input）：</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感知器需要一个阈值来做出判断。如果输出超过某个阈值，那么就确定预取</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该块，反之则不进行预取。然而，找到适用于所有情况的固定阈值是不可能的。</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因此，为了获得最佳性能，应该为不同的工作负载提供不同的阈值。文章的解决</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方案是提供一个额外的输入设置为1，并相应地分配一个新的权重。这个新的权</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重可以作为阈值，同时适用于各种工作负载。</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  </a:t>
            </a:r>
            <a:r>
              <a:rPr sz="2400" b="1" dirty="0">
                <a:latin typeface="Calibri" panose="020F0502020204030204" pitchFamily="34" charset="0"/>
                <a:cs typeface="Calibri" panose="020F0502020204030204" pitchFamily="34" charset="0"/>
              </a:rPr>
              <a:t>计算量化特征和权重乘积的总和作为</a:t>
            </a:r>
            <a:r>
              <a:rPr lang="en-US" sz="2400" b="1" dirty="0">
                <a:latin typeface="Calibri" panose="020F0502020204030204" pitchFamily="34" charset="0"/>
                <a:cs typeface="Calibri" panose="020F0502020204030204" pitchFamily="34" charset="0"/>
                <a:sym typeface="+mn-ea"/>
              </a:rPr>
              <a:t>y</a:t>
            </a:r>
            <a:r>
              <a:rPr lang="en-US" sz="2400" b="1" baseline="-25000" dirty="0">
                <a:latin typeface="Calibri" panose="020F0502020204030204" pitchFamily="34" charset="0"/>
                <a:cs typeface="Calibri" panose="020F0502020204030204" pitchFamily="34" charset="0"/>
                <a:sym typeface="+mn-ea"/>
              </a:rPr>
              <a:t>out</a:t>
            </a:r>
            <a:r>
              <a:rPr sz="2400" b="1" dirty="0">
                <a:latin typeface="Calibri" panose="020F0502020204030204" pitchFamily="34" charset="0"/>
                <a:cs typeface="Calibri" panose="020F0502020204030204" pitchFamily="34" charset="0"/>
              </a:rPr>
              <a:t>。如果 </a:t>
            </a:r>
            <a:r>
              <a:rPr lang="en-US" sz="2400" b="1" dirty="0">
                <a:latin typeface="Calibri" panose="020F0502020204030204" pitchFamily="34" charset="0"/>
                <a:cs typeface="Calibri" panose="020F0502020204030204" pitchFamily="34" charset="0"/>
                <a:sym typeface="+mn-ea"/>
              </a:rPr>
              <a:t>y</a:t>
            </a:r>
            <a:r>
              <a:rPr lang="en-US" sz="2400" b="1" baseline="-25000" dirty="0">
                <a:latin typeface="Calibri" panose="020F0502020204030204" pitchFamily="34" charset="0"/>
                <a:cs typeface="Calibri" panose="020F0502020204030204" pitchFamily="34" charset="0"/>
                <a:sym typeface="+mn-ea"/>
              </a:rPr>
              <a:t>out</a:t>
            </a:r>
            <a:r>
              <a:rPr sz="2400" b="1" dirty="0">
                <a:latin typeface="Calibri" panose="020F0502020204030204" pitchFamily="34" charset="0"/>
                <a:cs typeface="Calibri" panose="020F0502020204030204" pitchFamily="34" charset="0"/>
              </a:rPr>
              <a:t>超过 0，则决定预取该</a:t>
            </a:r>
            <a:endParaRPr sz="2400" b="1" dirty="0">
              <a:latin typeface="Calibri" panose="020F0502020204030204" pitchFamily="34" charset="0"/>
              <a:cs typeface="Calibri" panose="020F0502020204030204" pitchFamily="34" charset="0"/>
            </a:endParaRPr>
          </a:p>
          <a:p>
            <a:pPr algn="l"/>
            <a:r>
              <a:rPr sz="2400" b="1" dirty="0">
                <a:latin typeface="Calibri" panose="020F0502020204030204" pitchFamily="34" charset="0"/>
                <a:cs typeface="Calibri" panose="020F0502020204030204" pitchFamily="34" charset="0"/>
              </a:rPr>
              <a:t>数据块。相反，如果 </a:t>
            </a:r>
            <a:r>
              <a:rPr lang="en-US" sz="2400" b="1" dirty="0">
                <a:latin typeface="Calibri" panose="020F0502020204030204" pitchFamily="34" charset="0"/>
                <a:cs typeface="Calibri" panose="020F0502020204030204" pitchFamily="34" charset="0"/>
                <a:sym typeface="+mn-ea"/>
              </a:rPr>
              <a:t>y</a:t>
            </a:r>
            <a:r>
              <a:rPr lang="en-US" sz="2400" b="1" baseline="-25000" dirty="0">
                <a:latin typeface="Calibri" panose="020F0502020204030204" pitchFamily="34" charset="0"/>
                <a:cs typeface="Calibri" panose="020F0502020204030204" pitchFamily="34" charset="0"/>
                <a:sym typeface="+mn-ea"/>
              </a:rPr>
              <a:t>out</a:t>
            </a:r>
            <a:r>
              <a:rPr sz="2400" b="1" dirty="0">
                <a:latin typeface="Calibri" panose="020F0502020204030204" pitchFamily="34" charset="0"/>
                <a:cs typeface="Calibri" panose="020F0502020204030204" pitchFamily="34" charset="0"/>
              </a:rPr>
              <a:t>不超过 0，则决定不预取该数据块。</a:t>
            </a:r>
            <a:endParaRPr sz="2400" b="1" dirty="0">
              <a:latin typeface="Calibri" panose="020F0502020204030204" pitchFamily="34" charset="0"/>
              <a:cs typeface="Calibri" panose="020F0502020204030204" pitchFamily="34" charset="0"/>
            </a:endParaRPr>
          </a:p>
          <a:p>
            <a:pPr algn="l"/>
            <a:endParaRPr sz="2400" b="1"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sz="4400" b="1" dirty="0">
                <a:solidFill>
                  <a:schemeClr val="bg1"/>
                </a:solidFill>
              </a:rPr>
              <a:t>2</a:t>
            </a:r>
            <a:r>
              <a:rPr lang="zh-CN" altLang="en-US" sz="4400" b="1" dirty="0">
                <a:solidFill>
                  <a:schemeClr val="bg1"/>
                </a:solidFill>
              </a:rPr>
              <a:t>、核心思想</a:t>
            </a:r>
            <a:endParaRPr lang="zh-CN" altLang="en-US" sz="44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684826" y="1072759"/>
            <a:ext cx="286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184150" y="1853565"/>
            <a:ext cx="8336280" cy="3432175"/>
          </a:xfrm>
          <a:prstGeom prst="rect">
            <a:avLst/>
          </a:prstGeom>
          <a:noFill/>
        </p:spPr>
        <p:txBody>
          <a:bodyPr wrap="none" rtlCol="0">
            <a:noAutofit/>
          </a:bodyPr>
          <a:lstStyle/>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预取机制数据路径如图所示。一旦发生缓存未命</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中，GHB将推送一个新的条目。同时，预取器将被触</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发，并提供预取地址的建议。在 GHB 中进行搜索，将</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相关信息从 GHB 中提取，并作为输入传递给感知器。</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经过量化后，感知器计算每个输入和权重的总和，</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得到</a:t>
            </a:r>
            <a:r>
              <a:rPr lang="en-US" sz="2400" dirty="0">
                <a:latin typeface="Calibri" panose="020F0502020204030204" pitchFamily="34" charset="0"/>
                <a:cs typeface="Calibri" panose="020F0502020204030204" pitchFamily="34" charset="0"/>
              </a:rPr>
              <a:t>y</a:t>
            </a:r>
            <a:r>
              <a:rPr lang="en-US" sz="2400" baseline="-25000" dirty="0">
                <a:latin typeface="Calibri" panose="020F0502020204030204" pitchFamily="34" charset="0"/>
                <a:cs typeface="Calibri" panose="020F0502020204030204" pitchFamily="34" charset="0"/>
              </a:rPr>
              <a:t>out</a:t>
            </a:r>
            <a:r>
              <a:rPr sz="2400" dirty="0">
                <a:latin typeface="Calibri" panose="020F0502020204030204" pitchFamily="34" charset="0"/>
                <a:cs typeface="Calibri" panose="020F0502020204030204" pitchFamily="34" charset="0"/>
              </a:rPr>
              <a:t>。</a:t>
            </a:r>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sz="4400" b="1" dirty="0">
                <a:solidFill>
                  <a:schemeClr val="bg1"/>
                </a:solidFill>
              </a:rPr>
              <a:t>2</a:t>
            </a:r>
            <a:r>
              <a:rPr lang="zh-CN" altLang="en-US" sz="4400" b="1" dirty="0">
                <a:solidFill>
                  <a:schemeClr val="bg1"/>
                </a:solidFill>
              </a:rPr>
              <a:t>、核心思想</a:t>
            </a:r>
            <a:endParaRPr lang="zh-CN" altLang="en-US" sz="4400" b="1" dirty="0">
              <a:solidFill>
                <a:schemeClr val="bg1"/>
              </a:solidFill>
            </a:endParaRPr>
          </a:p>
        </p:txBody>
      </p:sp>
      <p:pic>
        <p:nvPicPr>
          <p:cNvPr id="3" name="图片 2"/>
          <p:cNvPicPr>
            <a:picLocks noChangeAspect="1"/>
          </p:cNvPicPr>
          <p:nvPr/>
        </p:nvPicPr>
        <p:blipFill>
          <a:blip r:embed="rId2"/>
          <a:stretch>
            <a:fillRect/>
          </a:stretch>
        </p:blipFill>
        <p:spPr>
          <a:xfrm>
            <a:off x="7938770" y="1007110"/>
            <a:ext cx="4130040" cy="468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19574"/>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319521"/>
            <a:ext cx="12192000" cy="36000"/>
          </a:xfrm>
          <a:prstGeom prst="rect">
            <a:avLst/>
          </a:prstGeom>
          <a:solidFill>
            <a:srgbClr val="1875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95594" y="141679"/>
            <a:ext cx="2692917" cy="501788"/>
          </a:xfrm>
          <a:prstGeom prst="rect">
            <a:avLst/>
          </a:prstGeom>
        </p:spPr>
      </p:pic>
      <p:sp>
        <p:nvSpPr>
          <p:cNvPr id="10" name="文本框 9"/>
          <p:cNvSpPr txBox="1"/>
          <p:nvPr/>
        </p:nvSpPr>
        <p:spPr>
          <a:xfrm>
            <a:off x="1684826" y="1072759"/>
            <a:ext cx="286385" cy="645160"/>
          </a:xfrm>
          <a:prstGeom prst="rect">
            <a:avLst/>
          </a:prstGeom>
          <a:noFill/>
        </p:spPr>
        <p:txBody>
          <a:bodyPr wrap="none" rtlCol="0">
            <a:spAutoFit/>
          </a:bodyPr>
          <a:lstStyle/>
          <a:p>
            <a:pPr algn="ctr"/>
            <a:r>
              <a:rPr lang="zh-CN" altLang="en-US" sz="3600" b="1" dirty="0">
                <a:latin typeface="Calibri" panose="020F0502020204030204" pitchFamily="34" charset="0"/>
                <a:cs typeface="Calibri" panose="020F0502020204030204" pitchFamily="34" charset="0"/>
              </a:rPr>
              <a:t> </a:t>
            </a:r>
            <a:endParaRPr lang="zh-CN" altLang="en-US" sz="3600" b="1" dirty="0">
              <a:latin typeface="Calibri" panose="020F0502020204030204" pitchFamily="34" charset="0"/>
              <a:cs typeface="Calibri" panose="020F0502020204030204" pitchFamily="34" charset="0"/>
            </a:endParaRPr>
          </a:p>
        </p:txBody>
      </p:sp>
      <p:sp>
        <p:nvSpPr>
          <p:cNvPr id="11" name="文本框 10"/>
          <p:cNvSpPr txBox="1"/>
          <p:nvPr/>
        </p:nvSpPr>
        <p:spPr>
          <a:xfrm>
            <a:off x="123825" y="1457325"/>
            <a:ext cx="8336280" cy="3432175"/>
          </a:xfrm>
          <a:prstGeom prst="rect">
            <a:avLst/>
          </a:prstGeom>
          <a:noFill/>
        </p:spPr>
        <p:txBody>
          <a:bodyPr wrap="none" rtlCol="0">
            <a:noAutofit/>
          </a:bodyPr>
          <a:lstStyle/>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如果 yout 超过 0，将采纳此建议，并通过缓存读取队</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列将预取请求发送到下一级缓存或主存储器。同时，这一</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接受记录也将被推送到</a:t>
            </a:r>
            <a:r>
              <a:rPr sz="2400" b="1" dirty="0">
                <a:latin typeface="Calibri" panose="020F0502020204030204" pitchFamily="34" charset="0"/>
                <a:cs typeface="Calibri" panose="020F0502020204030204" pitchFamily="34" charset="0"/>
              </a:rPr>
              <a:t>接受表</a:t>
            </a:r>
            <a:r>
              <a:rPr sz="2400" dirty="0">
                <a:latin typeface="Calibri" panose="020F0502020204030204" pitchFamily="34" charset="0"/>
                <a:cs typeface="Calibri" panose="020F0502020204030204" pitchFamily="34" charset="0"/>
              </a:rPr>
              <a:t>中。否则，建议将被拒绝，</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并记录在</a:t>
            </a:r>
            <a:r>
              <a:rPr sz="2400" b="1" dirty="0">
                <a:latin typeface="Calibri" panose="020F0502020204030204" pitchFamily="34" charset="0"/>
                <a:cs typeface="Calibri" panose="020F0502020204030204" pitchFamily="34" charset="0"/>
              </a:rPr>
              <a:t>拒绝表</a:t>
            </a:r>
            <a:r>
              <a:rPr sz="2400" dirty="0">
                <a:latin typeface="Calibri" panose="020F0502020204030204" pitchFamily="34" charset="0"/>
                <a:cs typeface="Calibri" panose="020F0502020204030204" pitchFamily="34" charset="0"/>
              </a:rPr>
              <a:t>中。</a:t>
            </a:r>
            <a:r>
              <a:rPr sz="2400" b="1" dirty="0">
                <a:latin typeface="Calibri" panose="020F0502020204030204" pitchFamily="34" charset="0"/>
                <a:cs typeface="Calibri" panose="020F0502020204030204" pitchFamily="34" charset="0"/>
              </a:rPr>
              <a:t>接受表和拒绝表中的记录都将作为感</a:t>
            </a:r>
            <a:endParaRPr sz="2400" b="1" dirty="0">
              <a:latin typeface="Calibri" panose="020F0502020204030204" pitchFamily="34" charset="0"/>
              <a:cs typeface="Calibri" panose="020F0502020204030204" pitchFamily="34" charset="0"/>
            </a:endParaRPr>
          </a:p>
          <a:p>
            <a:pPr algn="l"/>
            <a:r>
              <a:rPr sz="2400" b="1" dirty="0">
                <a:latin typeface="Calibri" panose="020F0502020204030204" pitchFamily="34" charset="0"/>
                <a:cs typeface="Calibri" panose="020F0502020204030204" pitchFamily="34" charset="0"/>
              </a:rPr>
              <a:t>知器的训练数据</a:t>
            </a:r>
            <a:r>
              <a:rPr sz="2400" dirty="0">
                <a:latin typeface="Calibri" panose="020F0502020204030204" pitchFamily="34" charset="0"/>
                <a:cs typeface="Calibri" panose="020F0502020204030204" pitchFamily="34" charset="0"/>
              </a:rPr>
              <a:t>，以便对可能的内存访问模式变化进行调</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整。</a:t>
            </a:r>
            <a:endParaRPr sz="2400" dirty="0">
              <a:latin typeface="Calibri" panose="020F0502020204030204" pitchFamily="34" charset="0"/>
              <a:cs typeface="Calibri" panose="020F0502020204030204" pitchFamily="34" charset="0"/>
            </a:endParaRPr>
          </a:p>
          <a:p>
            <a:pPr algn="l"/>
            <a:r>
              <a:rPr lang="en-US" sz="2400" dirty="0">
                <a:latin typeface="Calibri" panose="020F0502020204030204" pitchFamily="34" charset="0"/>
                <a:cs typeface="Calibri" panose="020F0502020204030204" pitchFamily="34" charset="0"/>
              </a:rPr>
              <a:t>         </a:t>
            </a:r>
            <a:r>
              <a:rPr sz="2400" dirty="0">
                <a:latin typeface="Calibri" panose="020F0502020204030204" pitchFamily="34" charset="0"/>
                <a:cs typeface="Calibri" panose="020F0502020204030204" pitchFamily="34" charset="0"/>
              </a:rPr>
              <a:t>对于接受表中的条目，如果在256个缓存引用内没有</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被访问，则被视为错误预测。对于拒绝表中的条目，如果</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在32个缓存未命中（32个预取触发）内没有被访问，则被</a:t>
            </a:r>
            <a:endParaRPr sz="2400" dirty="0">
              <a:latin typeface="Calibri" panose="020F0502020204030204" pitchFamily="34" charset="0"/>
              <a:cs typeface="Calibri" panose="020F0502020204030204" pitchFamily="34" charset="0"/>
            </a:endParaRPr>
          </a:p>
          <a:p>
            <a:pPr algn="l"/>
            <a:r>
              <a:rPr sz="2400" dirty="0">
                <a:latin typeface="Calibri" panose="020F0502020204030204" pitchFamily="34" charset="0"/>
                <a:cs typeface="Calibri" panose="020F0502020204030204" pitchFamily="34" charset="0"/>
              </a:rPr>
              <a:t>视为正确的拒绝。这些信息将作为感知器训练的反馈。</a:t>
            </a:r>
            <a:endParaRPr sz="2400" dirty="0">
              <a:latin typeface="Calibri" panose="020F0502020204030204" pitchFamily="34" charset="0"/>
              <a:cs typeface="Calibri" panose="020F0502020204030204" pitchFamily="34" charset="0"/>
            </a:endParaRPr>
          </a:p>
        </p:txBody>
      </p:sp>
      <p:sp>
        <p:nvSpPr>
          <p:cNvPr id="2" name="标题 1"/>
          <p:cNvSpPr>
            <a:spLocks noGrp="1"/>
          </p:cNvSpPr>
          <p:nvPr>
            <p:ph type="title"/>
          </p:nvPr>
        </p:nvSpPr>
        <p:spPr>
          <a:xfrm>
            <a:off x="518795" y="-43180"/>
            <a:ext cx="5480685" cy="906145"/>
          </a:xfrm>
        </p:spPr>
        <p:txBody>
          <a:bodyPr>
            <a:normAutofit/>
          </a:bodyPr>
          <a:p>
            <a:pPr algn="l"/>
            <a:r>
              <a:rPr lang="en-US" sz="4400" b="1" dirty="0">
                <a:solidFill>
                  <a:schemeClr val="bg1"/>
                </a:solidFill>
              </a:rPr>
              <a:t>2</a:t>
            </a:r>
            <a:r>
              <a:rPr lang="zh-CN" altLang="en-US" sz="4400" b="1" dirty="0">
                <a:solidFill>
                  <a:schemeClr val="bg1"/>
                </a:solidFill>
              </a:rPr>
              <a:t>、核心思想</a:t>
            </a:r>
            <a:endParaRPr lang="zh-CN" altLang="en-US" sz="4400" b="1" dirty="0">
              <a:solidFill>
                <a:schemeClr val="bg1"/>
              </a:solidFill>
            </a:endParaRPr>
          </a:p>
        </p:txBody>
      </p:sp>
      <p:pic>
        <p:nvPicPr>
          <p:cNvPr id="3" name="图片 2"/>
          <p:cNvPicPr>
            <a:picLocks noChangeAspect="1"/>
          </p:cNvPicPr>
          <p:nvPr/>
        </p:nvPicPr>
        <p:blipFill>
          <a:blip r:embed="rId2"/>
          <a:stretch>
            <a:fillRect/>
          </a:stretch>
        </p:blipFill>
        <p:spPr>
          <a:xfrm>
            <a:off x="7938770" y="1007110"/>
            <a:ext cx="4130040" cy="4689475"/>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DY5NmFjMmM4ZTljMGJiZDAxN2JmYTc0NGI0NmFiND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3019</Words>
  <Application>WPS 演示</Application>
  <PresentationFormat>宽屏</PresentationFormat>
  <Paragraphs>149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Calibri</vt:lpstr>
      <vt:lpstr>Corbel</vt:lpstr>
      <vt:lpstr>等线</vt:lpstr>
      <vt:lpstr>微软雅黑</vt:lpstr>
      <vt:lpstr>Arial Unicode MS</vt:lpstr>
      <vt:lpstr>等线 Light</vt:lpstr>
      <vt:lpstr>Cambria Math</vt:lpstr>
      <vt:lpstr>Helvetica</vt:lpstr>
      <vt:lpstr>Office 主题​​</vt:lpstr>
      <vt:lpstr>1_Office 主题​​</vt:lpstr>
      <vt:lpstr>PowerPoint 演示文稿</vt:lpstr>
      <vt:lpstr>为何需要预取</vt:lpstr>
      <vt:lpstr>0、预备知识</vt:lpstr>
      <vt:lpstr>0、预备知识</vt:lpstr>
      <vt:lpstr>0、预备知识</vt:lpstr>
      <vt:lpstr>1、引言和相关工作</vt:lpstr>
      <vt:lpstr>2、核心思想</vt:lpstr>
      <vt:lpstr>2、核心思想</vt:lpstr>
      <vt:lpstr>2、核心思想</vt:lpstr>
      <vt:lpstr>2、核心思想</vt:lpstr>
      <vt:lpstr>2、核心思想</vt:lpstr>
      <vt:lpstr>3、实验结论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George Du</dc:creator>
  <cp:lastModifiedBy>张</cp:lastModifiedBy>
  <cp:revision>9</cp:revision>
  <dcterms:created xsi:type="dcterms:W3CDTF">2024-04-26T16:08:00Z</dcterms:created>
  <dcterms:modified xsi:type="dcterms:W3CDTF">2024-05-10T02:26:25Z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B5E3867301A84B7BB9E22937FC996187_13</vt:lpwstr>
  </property>
  <property fmtid="{D5CDD505-2E9C-101B-9397-08002B2CF9AE}" pid="3" name="KSOProductBuildVer">
    <vt:lpwstr>2052-12.1.0.16729</vt:lpwstr>
  </property>
</Properties>
</file>