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5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87" d="100"/>
          <a:sy n="87" d="100"/>
        </p:scale>
        <p:origin x="68"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00417-336F-F5DA-09B5-BDE1B1B6DB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4A21AF-C42C-F2D2-9FE1-90D69AFD6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FE070-56AF-FC95-7994-9DF4AAA81276}"/>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5" name="页脚占位符 4">
            <a:extLst>
              <a:ext uri="{FF2B5EF4-FFF2-40B4-BE49-F238E27FC236}">
                <a16:creationId xmlns:a16="http://schemas.microsoft.com/office/drawing/2014/main" id="{B855DEDB-A4A5-F9EA-BF14-6235E54486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8FED3B-29C4-D1FE-4654-F1F2232D3D95}"/>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188461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B476C-F5CF-D834-A366-6038E10AC9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F1ADA0-1116-0614-1775-79CC1A60CE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1BF1E0-754A-5374-1DC3-449A2C0851E8}"/>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5" name="页脚占位符 4">
            <a:extLst>
              <a:ext uri="{FF2B5EF4-FFF2-40B4-BE49-F238E27FC236}">
                <a16:creationId xmlns:a16="http://schemas.microsoft.com/office/drawing/2014/main" id="{80F1A096-B2D6-3697-99FF-24A0954133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611114-972D-046C-0676-EA6346886034}"/>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56623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FEC9F4-ABCD-BA7A-4742-531BAB2415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AA2DD7-DB1E-C1AF-D217-3881A2CA04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5F43B0-3D0A-D6AB-73D0-83E74EE0E2CF}"/>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5" name="页脚占位符 4">
            <a:extLst>
              <a:ext uri="{FF2B5EF4-FFF2-40B4-BE49-F238E27FC236}">
                <a16:creationId xmlns:a16="http://schemas.microsoft.com/office/drawing/2014/main" id="{A4E35736-E4F9-8A27-623A-129684FC25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1D6F3C-250E-73FF-529B-F8E7E51E5F73}"/>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232683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A7A6B-352F-0EDE-02E8-75753B6C87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600995-3FCD-E928-4A12-DEFC9DDF10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56BA2C-1B94-117F-C2A1-23183E38CB70}"/>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5" name="页脚占位符 4">
            <a:extLst>
              <a:ext uri="{FF2B5EF4-FFF2-40B4-BE49-F238E27FC236}">
                <a16:creationId xmlns:a16="http://schemas.microsoft.com/office/drawing/2014/main" id="{7F5B73B7-4EB4-CFF1-A591-A33B35DBC7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BF967-6A1D-F663-318A-960EA34BD8C2}"/>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245151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1C64F-CE0F-4E4D-5AE2-A5D7690F42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4D915B-D2ED-4AFB-C296-30F9BC410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FE0396-028B-C188-B1D1-C9D0E3432BC6}"/>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5" name="页脚占位符 4">
            <a:extLst>
              <a:ext uri="{FF2B5EF4-FFF2-40B4-BE49-F238E27FC236}">
                <a16:creationId xmlns:a16="http://schemas.microsoft.com/office/drawing/2014/main" id="{4FC27543-53D9-C909-B4FA-85FFBDF252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730970-51C4-0F5C-17A7-A2A29D462B6D}"/>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77420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D207E-3710-1975-4E14-275610616F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39FDB8-6D71-56F2-F7E7-6E9A88B50C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BAABC7-BB6F-AB70-A9BE-676B70CC26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27AD61-5BDA-9546-0A8B-12BF3685003C}"/>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6" name="页脚占位符 5">
            <a:extLst>
              <a:ext uri="{FF2B5EF4-FFF2-40B4-BE49-F238E27FC236}">
                <a16:creationId xmlns:a16="http://schemas.microsoft.com/office/drawing/2014/main" id="{718F4C89-61CE-EBCC-AB08-10E7B86274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912FF9-1F83-C4C0-88A1-018B7A3999F2}"/>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276437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A2B06-1DE0-E120-0ECA-5BA92C3B35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37AC40-C43B-D9AB-1B70-BD6788732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966390-CFB5-3688-4407-379B67A968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FFDBE5-2A4A-11F3-AB1A-AC7BCDB77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AE0A925-9094-1D17-AAF4-C9FF865986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51B987-3017-3D19-0200-128740E8E848}"/>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8" name="页脚占位符 7">
            <a:extLst>
              <a:ext uri="{FF2B5EF4-FFF2-40B4-BE49-F238E27FC236}">
                <a16:creationId xmlns:a16="http://schemas.microsoft.com/office/drawing/2014/main" id="{978D7159-0776-F08E-A826-258FE8842A9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EFDBDE-636C-6975-1BF3-953FF2E1ABD0}"/>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190135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96A7D-85FD-933B-FAC2-3344884D89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E43ACE9-1617-C836-0E5A-8DE1F3DCBC52}"/>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4" name="页脚占位符 3">
            <a:extLst>
              <a:ext uri="{FF2B5EF4-FFF2-40B4-BE49-F238E27FC236}">
                <a16:creationId xmlns:a16="http://schemas.microsoft.com/office/drawing/2014/main" id="{354F9C7D-04CD-027C-1705-1E910E44C6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C7DE3E-5788-76D7-F913-7C1C552CD4EC}"/>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281426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0973ED-1EFA-AFEA-65AD-91DBBDBF2F0F}"/>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3" name="页脚占位符 2">
            <a:extLst>
              <a:ext uri="{FF2B5EF4-FFF2-40B4-BE49-F238E27FC236}">
                <a16:creationId xmlns:a16="http://schemas.microsoft.com/office/drawing/2014/main" id="{B6B01E32-A181-7033-FE27-F6B8BF6F54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63BBBB-EFEA-905E-4F9F-15461A0CCA5E}"/>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311701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70EA4-1CF6-29BC-8071-6BCB36CF4A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D47A77-862E-9C30-AB0B-DE01E848D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255CAC0-5504-F512-FB47-C089EEE34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60EB60-0280-B98F-7C56-207CC2539661}"/>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6" name="页脚占位符 5">
            <a:extLst>
              <a:ext uri="{FF2B5EF4-FFF2-40B4-BE49-F238E27FC236}">
                <a16:creationId xmlns:a16="http://schemas.microsoft.com/office/drawing/2014/main" id="{AA6A9164-49F7-2695-4350-829A5A32CC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6AA94D-8C81-407A-7C34-F37E6306C387}"/>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339681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CA6EF-2A5B-18CD-1468-C36052083D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F34382-D77F-46CE-83C3-9AF2C1C86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C09682-0A68-F519-224F-AAB5145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68A595-FB12-8D7D-D531-0E85E195AB1A}"/>
              </a:ext>
            </a:extLst>
          </p:cNvPr>
          <p:cNvSpPr>
            <a:spLocks noGrp="1"/>
          </p:cNvSpPr>
          <p:nvPr>
            <p:ph type="dt" sz="half" idx="10"/>
          </p:nvPr>
        </p:nvSpPr>
        <p:spPr/>
        <p:txBody>
          <a:bodyPr/>
          <a:lstStyle/>
          <a:p>
            <a:fld id="{11E94E94-458E-4FE7-B671-A70FE4216800}" type="datetimeFigureOut">
              <a:rPr lang="zh-CN" altLang="en-US" smtClean="0"/>
              <a:t>2024/5/11</a:t>
            </a:fld>
            <a:endParaRPr lang="zh-CN" altLang="en-US"/>
          </a:p>
        </p:txBody>
      </p:sp>
      <p:sp>
        <p:nvSpPr>
          <p:cNvPr id="6" name="页脚占位符 5">
            <a:extLst>
              <a:ext uri="{FF2B5EF4-FFF2-40B4-BE49-F238E27FC236}">
                <a16:creationId xmlns:a16="http://schemas.microsoft.com/office/drawing/2014/main" id="{FC9227CD-B6A6-34DE-CABA-64B944076E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5BDC59-4FA8-F09D-B6DE-08FD2F801BEF}"/>
              </a:ext>
            </a:extLst>
          </p:cNvPr>
          <p:cNvSpPr>
            <a:spLocks noGrp="1"/>
          </p:cNvSpPr>
          <p:nvPr>
            <p:ph type="sldNum" sz="quarter" idx="12"/>
          </p:nvPr>
        </p:nvSpPr>
        <p:spPr/>
        <p:txBody>
          <a:body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338918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58DA45-8EED-5655-8D02-FFCC363DE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047DB0-2823-416A-4E1D-44E0F44DB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7B2E91-B74F-A958-D992-76DA9B105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94E94-458E-4FE7-B671-A70FE4216800}" type="datetimeFigureOut">
              <a:rPr lang="zh-CN" altLang="en-US" smtClean="0"/>
              <a:t>2024/5/11</a:t>
            </a:fld>
            <a:endParaRPr lang="zh-CN" altLang="en-US"/>
          </a:p>
        </p:txBody>
      </p:sp>
      <p:sp>
        <p:nvSpPr>
          <p:cNvPr id="5" name="页脚占位符 4">
            <a:extLst>
              <a:ext uri="{FF2B5EF4-FFF2-40B4-BE49-F238E27FC236}">
                <a16:creationId xmlns:a16="http://schemas.microsoft.com/office/drawing/2014/main" id="{57D4CC01-ED8D-8526-7365-05E212385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8BF2AF-71E6-7F7A-67B0-BAE822420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2795E-D89A-40EA-8BA8-F91CF0A37D46}" type="slidenum">
              <a:rPr lang="zh-CN" altLang="en-US" smtClean="0"/>
              <a:t>‹#›</a:t>
            </a:fld>
            <a:endParaRPr lang="zh-CN" altLang="en-US"/>
          </a:p>
        </p:txBody>
      </p:sp>
    </p:spTree>
    <p:extLst>
      <p:ext uri="{BB962C8B-B14F-4D97-AF65-F5344CB8AC3E}">
        <p14:creationId xmlns:p14="http://schemas.microsoft.com/office/powerpoint/2010/main" val="395379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image" Target="../media/image2.png"/><Relationship Id="rId7"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image" Target="../media/image2.png"/><Relationship Id="rId7"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711352" y="1827820"/>
            <a:ext cx="10769295" cy="2308324"/>
          </a:xfrm>
          <a:prstGeom prst="rect">
            <a:avLst/>
          </a:prstGeom>
          <a:noFill/>
        </p:spPr>
        <p:txBody>
          <a:bodyPr wrap="none" rtlCol="0">
            <a:spAutoFit/>
          </a:bodyPr>
          <a:lstStyle/>
          <a:p>
            <a:r>
              <a:rPr lang="en-US" altLang="zh-CN" sz="7200" b="1" dirty="0" err="1">
                <a:latin typeface="Calibri" panose="020F0502020204030204" pitchFamily="34" charset="0"/>
                <a:ea typeface="Calibri" panose="020F0502020204030204" pitchFamily="34" charset="0"/>
                <a:cs typeface="Calibri" panose="020F0502020204030204" pitchFamily="34" charset="0"/>
              </a:rPr>
              <a:t>Berti</a:t>
            </a:r>
            <a:r>
              <a:rPr lang="en-US" altLang="zh-CN" sz="7200" b="1" dirty="0">
                <a:latin typeface="Calibri" panose="020F0502020204030204" pitchFamily="34" charset="0"/>
                <a:ea typeface="Calibri" panose="020F0502020204030204" pitchFamily="34" charset="0"/>
                <a:cs typeface="Calibri" panose="020F0502020204030204" pitchFamily="34" charset="0"/>
              </a:rPr>
              <a:t>-</a:t>
            </a:r>
            <a:r>
              <a:rPr lang="zh-CN" altLang="en-US" sz="7200" b="1" dirty="0">
                <a:latin typeface="Calibri" panose="020F0502020204030204" pitchFamily="34" charset="0"/>
                <a:ea typeface="Calibri" panose="020F0502020204030204" pitchFamily="34" charset="0"/>
                <a:cs typeface="Calibri" panose="020F0502020204030204" pitchFamily="34" charset="0"/>
              </a:rPr>
              <a:t>基于准确“</a:t>
            </a:r>
            <a:r>
              <a:rPr lang="en-US" altLang="zh-CN" sz="7200" b="1" dirty="0">
                <a:latin typeface="Calibri" panose="020F0502020204030204" pitchFamily="34" charset="0"/>
                <a:ea typeface="Calibri" panose="020F0502020204030204" pitchFamily="34" charset="0"/>
                <a:cs typeface="Calibri" panose="020F0502020204030204" pitchFamily="34" charset="0"/>
              </a:rPr>
              <a:t>local delta</a:t>
            </a:r>
            <a:r>
              <a:rPr lang="zh-CN" altLang="en-US" sz="7200" b="1" dirty="0">
                <a:latin typeface="Calibri" panose="020F0502020204030204" pitchFamily="34" charset="0"/>
                <a:ea typeface="Calibri" panose="020F0502020204030204" pitchFamily="34" charset="0"/>
                <a:cs typeface="Calibri" panose="020F0502020204030204" pitchFamily="34" charset="0"/>
              </a:rPr>
              <a:t>”</a:t>
            </a:r>
            <a:endParaRPr lang="en-US" altLang="zh-CN" sz="7200" b="1" dirty="0">
              <a:latin typeface="Calibri" panose="020F0502020204030204" pitchFamily="34" charset="0"/>
              <a:ea typeface="Calibri" panose="020F0502020204030204" pitchFamily="34" charset="0"/>
              <a:cs typeface="Calibri" panose="020F0502020204030204" pitchFamily="34" charset="0"/>
            </a:endParaRPr>
          </a:p>
          <a:p>
            <a:r>
              <a:rPr lang="zh-CN" altLang="en-US" sz="7200" b="1" dirty="0">
                <a:latin typeface="Calibri" panose="020F0502020204030204" pitchFamily="34" charset="0"/>
                <a:ea typeface="Calibri" panose="020F0502020204030204" pitchFamily="34" charset="0"/>
                <a:cs typeface="Calibri" panose="020F0502020204030204" pitchFamily="34" charset="0"/>
              </a:rPr>
              <a:t>的预取器</a:t>
            </a:r>
            <a:endParaRPr lang="zh-CN" altLang="en-US" sz="7200" b="1"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2E15668D-E602-E2B9-02D8-4865FC50BDAC}"/>
              </a:ext>
            </a:extLst>
          </p:cNvPr>
          <p:cNvSpPr txBox="1"/>
          <p:nvPr/>
        </p:nvSpPr>
        <p:spPr>
          <a:xfrm>
            <a:off x="4261298" y="4704612"/>
            <a:ext cx="3084499" cy="523220"/>
          </a:xfrm>
          <a:prstGeom prst="rect">
            <a:avLst/>
          </a:prstGeom>
          <a:noFill/>
        </p:spPr>
        <p:txBody>
          <a:bodyPr wrap="none" rtlCol="0">
            <a:spAutoFit/>
          </a:bodyPr>
          <a:lstStyle/>
          <a:p>
            <a:r>
              <a:rPr lang="zh-CN" altLang="en-US" sz="2800" dirty="0">
                <a:latin typeface="Calibri" panose="020F0502020204030204" pitchFamily="34" charset="0"/>
                <a:ea typeface="Calibri" panose="020F0502020204030204" pitchFamily="34" charset="0"/>
                <a:cs typeface="Calibri" panose="020F0502020204030204" pitchFamily="34" charset="0"/>
              </a:rPr>
              <a:t>张乐然 </a:t>
            </a:r>
            <a:r>
              <a:rPr lang="en-US" altLang="zh-CN" sz="2800" dirty="0">
                <a:latin typeface="Calibri" panose="020F0502020204030204" pitchFamily="34" charset="0"/>
                <a:ea typeface="Calibri" panose="020F0502020204030204" pitchFamily="34" charset="0"/>
                <a:cs typeface="Calibri" panose="020F0502020204030204" pitchFamily="34" charset="0"/>
              </a:rPr>
              <a:t>2024/05/11</a:t>
            </a:r>
            <a:endParaRPr lang="zh-CN" altLang="en-US" sz="2800" dirty="0">
              <a:latin typeface="Calibri" panose="020F0502020204030204" pitchFamily="34" charset="0"/>
              <a:cs typeface="Calibri" panose="020F0502020204030204" pitchFamily="34" charset="0"/>
            </a:endParaRP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Tree>
    <p:extLst>
      <p:ext uri="{BB962C8B-B14F-4D97-AF65-F5344CB8AC3E}">
        <p14:creationId xmlns:p14="http://schemas.microsoft.com/office/powerpoint/2010/main" val="296106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46E1F300-4BF5-997F-659D-33A0087DCF87}"/>
              </a:ext>
            </a:extLst>
          </p:cNvPr>
          <p:cNvSpPr txBox="1"/>
          <p:nvPr/>
        </p:nvSpPr>
        <p:spPr>
          <a:xfrm>
            <a:off x="4843844" y="2681422"/>
            <a:ext cx="2504312" cy="769441"/>
          </a:xfrm>
          <a:prstGeom prst="rect">
            <a:avLst/>
          </a:prstGeom>
          <a:noFill/>
        </p:spPr>
        <p:txBody>
          <a:bodyPr wrap="square" rtlCol="0">
            <a:spAutoFit/>
          </a:bodyPr>
          <a:lstStyle/>
          <a:p>
            <a:r>
              <a:rPr lang="en-US" altLang="zh-CN" sz="4400" dirty="0"/>
              <a:t>THANKS</a:t>
            </a:r>
          </a:p>
        </p:txBody>
      </p:sp>
    </p:spTree>
    <p:extLst>
      <p:ext uri="{BB962C8B-B14F-4D97-AF65-F5344CB8AC3E}">
        <p14:creationId xmlns:p14="http://schemas.microsoft.com/office/powerpoint/2010/main" val="322597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4241870" y="1835135"/>
            <a:ext cx="3103927" cy="2554545"/>
          </a:xfrm>
          <a:prstGeom prst="rect">
            <a:avLst/>
          </a:prstGeom>
          <a:noFill/>
        </p:spPr>
        <p:txBody>
          <a:bodyPr wrap="none" rtlCol="0">
            <a:spAutoFit/>
          </a:bodyPr>
          <a:lstStyle/>
          <a:p>
            <a:r>
              <a:rPr lang="en-US" altLang="zh-CN" sz="3200" b="1" dirty="0">
                <a:latin typeface="Calibri" panose="020F0502020204030204" pitchFamily="34" charset="0"/>
                <a:cs typeface="Calibri" panose="020F0502020204030204" pitchFamily="34" charset="0"/>
              </a:rPr>
              <a:t>1</a:t>
            </a:r>
            <a:r>
              <a:rPr lang="zh-CN" altLang="en-US" sz="3200" b="1" dirty="0">
                <a:latin typeface="Calibri" panose="020F0502020204030204" pitchFamily="34" charset="0"/>
                <a:cs typeface="Calibri" panose="020F0502020204030204" pitchFamily="34" charset="0"/>
              </a:rPr>
              <a:t>、几个概念</a:t>
            </a:r>
            <a:endParaRPr lang="en-US" altLang="zh-CN" sz="3200" b="1" dirty="0">
              <a:latin typeface="Calibri" panose="020F0502020204030204" pitchFamily="34" charset="0"/>
              <a:cs typeface="Calibri" panose="020F0502020204030204" pitchFamily="34" charset="0"/>
            </a:endParaRPr>
          </a:p>
          <a:p>
            <a:r>
              <a:rPr lang="en-US" altLang="zh-CN" sz="3200" b="1" dirty="0">
                <a:latin typeface="Calibri" panose="020F0502020204030204" pitchFamily="34" charset="0"/>
                <a:cs typeface="Calibri" panose="020F0502020204030204" pitchFamily="34" charset="0"/>
              </a:rPr>
              <a:t>2</a:t>
            </a:r>
            <a:r>
              <a:rPr lang="zh-CN" altLang="en-US" sz="3200" b="1" dirty="0">
                <a:latin typeface="Calibri" panose="020F0502020204030204" pitchFamily="34" charset="0"/>
                <a:cs typeface="Calibri" panose="020F0502020204030204" pitchFamily="34" charset="0"/>
              </a:rPr>
              <a:t>、原理</a:t>
            </a:r>
            <a:endParaRPr lang="en-US" altLang="zh-CN" sz="3200" b="1" dirty="0">
              <a:latin typeface="Calibri" panose="020F0502020204030204" pitchFamily="34" charset="0"/>
              <a:cs typeface="Calibri" panose="020F0502020204030204" pitchFamily="34" charset="0"/>
            </a:endParaRPr>
          </a:p>
          <a:p>
            <a:r>
              <a:rPr lang="en-US" altLang="zh-CN" sz="3200" b="1" dirty="0">
                <a:latin typeface="Calibri" panose="020F0502020204030204" pitchFamily="34" charset="0"/>
                <a:cs typeface="Calibri" panose="020F0502020204030204" pitchFamily="34" charset="0"/>
              </a:rPr>
              <a:t>      2.1 Training</a:t>
            </a:r>
          </a:p>
          <a:p>
            <a:r>
              <a:rPr lang="en-US" altLang="zh-CN" sz="3200" b="1" dirty="0">
                <a:latin typeface="Calibri" panose="020F0502020204030204" pitchFamily="34" charset="0"/>
                <a:cs typeface="Calibri" panose="020F0502020204030204" pitchFamily="34" charset="0"/>
              </a:rPr>
              <a:t>      2.2 Prediction</a:t>
            </a:r>
          </a:p>
          <a:p>
            <a:r>
              <a:rPr lang="en-US" altLang="zh-CN" sz="3200" b="1" dirty="0">
                <a:latin typeface="Calibri" panose="020F0502020204030204" pitchFamily="34" charset="0"/>
                <a:cs typeface="Calibri" panose="020F0502020204030204" pitchFamily="34" charset="0"/>
              </a:rPr>
              <a:t>3</a:t>
            </a:r>
            <a:r>
              <a:rPr lang="zh-CN" altLang="en-US" sz="3200" b="1" dirty="0">
                <a:latin typeface="Calibri" panose="020F0502020204030204" pitchFamily="34" charset="0"/>
                <a:cs typeface="Calibri" panose="020F0502020204030204" pitchFamily="34" charset="0"/>
              </a:rPr>
              <a:t>、硬件实现</a:t>
            </a:r>
          </a:p>
        </p:txBody>
      </p:sp>
      <p:sp>
        <p:nvSpPr>
          <p:cNvPr id="11" name="文本框 10">
            <a:extLst>
              <a:ext uri="{FF2B5EF4-FFF2-40B4-BE49-F238E27FC236}">
                <a16:creationId xmlns:a16="http://schemas.microsoft.com/office/drawing/2014/main" id="{2E15668D-E602-E2B9-02D8-4865FC50BDAC}"/>
              </a:ext>
            </a:extLst>
          </p:cNvPr>
          <p:cNvSpPr txBox="1"/>
          <p:nvPr/>
        </p:nvSpPr>
        <p:spPr>
          <a:xfrm>
            <a:off x="5118456" y="1210288"/>
            <a:ext cx="1350754" cy="523220"/>
          </a:xfrm>
          <a:prstGeom prst="rect">
            <a:avLst/>
          </a:prstGeom>
          <a:noFill/>
        </p:spPr>
        <p:txBody>
          <a:bodyPr wrap="non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Content</a:t>
            </a:r>
            <a:endParaRPr lang="zh-CN" altLang="en-US" sz="2800" dirty="0">
              <a:latin typeface="Calibri" panose="020F0502020204030204" pitchFamily="34" charset="0"/>
              <a:cs typeface="Calibri" panose="020F0502020204030204" pitchFamily="34" charset="0"/>
            </a:endParaRP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Tree>
    <p:extLst>
      <p:ext uri="{BB962C8B-B14F-4D97-AF65-F5344CB8AC3E}">
        <p14:creationId xmlns:p14="http://schemas.microsoft.com/office/powerpoint/2010/main" val="90517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458344" y="1012274"/>
            <a:ext cx="1826141" cy="584775"/>
          </a:xfrm>
          <a:prstGeom prst="rect">
            <a:avLst/>
          </a:prstGeom>
          <a:noFill/>
        </p:spPr>
        <p:txBody>
          <a:bodyPr wrap="none" rtlCol="0">
            <a:spAutoFit/>
          </a:bodyPr>
          <a:lstStyle/>
          <a:p>
            <a:r>
              <a:rPr lang="zh-CN" altLang="en-US" sz="3200" b="1" dirty="0">
                <a:latin typeface="Calibri" panose="020F0502020204030204" pitchFamily="34" charset="0"/>
                <a:ea typeface="Calibri" panose="020F0502020204030204" pitchFamily="34" charset="0"/>
                <a:cs typeface="Calibri" panose="020F0502020204030204" pitchFamily="34" charset="0"/>
              </a:rPr>
              <a:t>几个概念</a:t>
            </a:r>
            <a:endParaRPr lang="zh-CN" altLang="en-US" sz="3200" b="1" dirty="0">
              <a:latin typeface="Calibri" panose="020F0502020204030204" pitchFamily="34" charset="0"/>
              <a:cs typeface="Calibri" panose="020F0502020204030204" pitchFamily="34" charset="0"/>
            </a:endParaRP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8ACAF53A-22E1-99B3-E4CD-23438B833DE0}"/>
              </a:ext>
            </a:extLst>
          </p:cNvPr>
          <p:cNvSpPr txBox="1"/>
          <p:nvPr/>
        </p:nvSpPr>
        <p:spPr>
          <a:xfrm>
            <a:off x="1019432" y="1911263"/>
            <a:ext cx="10731844" cy="3416320"/>
          </a:xfrm>
          <a:prstGeom prst="rect">
            <a:avLst/>
          </a:prstGeom>
          <a:noFill/>
        </p:spPr>
        <p:txBody>
          <a:bodyPr wrap="square" rtlCol="0">
            <a:spAutoFit/>
          </a:bodyPr>
          <a:lstStyle/>
          <a:p>
            <a:r>
              <a:rPr lang="en-US" altLang="zh-CN" dirty="0"/>
              <a:t>IP</a:t>
            </a:r>
            <a:r>
              <a:rPr lang="zh-CN" altLang="en-US" dirty="0"/>
              <a:t>（</a:t>
            </a:r>
            <a:r>
              <a:rPr lang="en-US" altLang="zh-CN" dirty="0"/>
              <a:t>instruction pointer</a:t>
            </a:r>
            <a:r>
              <a:rPr lang="zh-CN" altLang="en-US" dirty="0"/>
              <a:t>）：指令指针，和</a:t>
            </a:r>
            <a:r>
              <a:rPr lang="en-US" altLang="zh-CN" dirty="0"/>
              <a:t>PC</a:t>
            </a:r>
            <a:r>
              <a:rPr lang="zh-CN" altLang="en-US" dirty="0"/>
              <a:t>差不多，但区别在于它指向下一条待执行指令</a:t>
            </a:r>
            <a:endParaRPr lang="en-US" altLang="zh-CN" dirty="0"/>
          </a:p>
          <a:p>
            <a:endParaRPr lang="en-US" altLang="zh-CN" dirty="0"/>
          </a:p>
          <a:p>
            <a:r>
              <a:rPr lang="en-US" altLang="zh-CN" dirty="0"/>
              <a:t>Local delta </a:t>
            </a:r>
            <a:r>
              <a:rPr lang="en-US" altLang="zh-CN" dirty="0" err="1"/>
              <a:t>v.s</a:t>
            </a:r>
            <a:r>
              <a:rPr lang="en-US" altLang="zh-CN" dirty="0"/>
              <a:t>. stride</a:t>
            </a:r>
            <a:r>
              <a:rPr lang="zh-CN" altLang="en-US" dirty="0"/>
              <a:t>：同一 </a:t>
            </a:r>
            <a:r>
              <a:rPr lang="en-US" altLang="zh-CN" dirty="0"/>
              <a:t>IP </a:t>
            </a:r>
            <a:r>
              <a:rPr lang="zh-CN" altLang="en-US" dirty="0"/>
              <a:t>发出的两次请求访问之间的缓存行地址差</a:t>
            </a:r>
            <a:r>
              <a:rPr lang="en-US" altLang="zh-CN" dirty="0" err="1"/>
              <a:t>v.s</a:t>
            </a:r>
            <a:r>
              <a:rPr lang="en-US" altLang="zh-CN" dirty="0"/>
              <a:t>.</a:t>
            </a:r>
            <a:r>
              <a:rPr lang="zh-CN" altLang="en-US" dirty="0"/>
              <a:t>具有相同</a:t>
            </a:r>
            <a:r>
              <a:rPr lang="en-US" altLang="zh-CN" dirty="0"/>
              <a:t>IP</a:t>
            </a:r>
            <a:r>
              <a:rPr lang="zh-CN" altLang="en-US" dirty="0"/>
              <a:t>的连续加载访问的地址之间的差</a:t>
            </a:r>
            <a:endParaRPr lang="en-US" altLang="zh-CN" dirty="0"/>
          </a:p>
          <a:p>
            <a:endParaRPr lang="en-US" altLang="zh-CN" dirty="0"/>
          </a:p>
          <a:p>
            <a:r>
              <a:rPr lang="en-US" altLang="zh-CN" dirty="0"/>
              <a:t>Timely local delta</a:t>
            </a:r>
            <a:r>
              <a:rPr lang="zh-CN" altLang="en-US" dirty="0"/>
              <a:t>：可以有效地提前预取的</a:t>
            </a:r>
            <a:r>
              <a:rPr lang="en-US" altLang="zh-CN" dirty="0"/>
              <a:t>delta</a:t>
            </a:r>
          </a:p>
          <a:p>
            <a:endParaRPr lang="en-US" altLang="zh-CN" dirty="0"/>
          </a:p>
          <a:p>
            <a:r>
              <a:rPr lang="en-US" altLang="zh-CN" dirty="0"/>
              <a:t>MSHR</a:t>
            </a:r>
            <a:r>
              <a:rPr lang="zh-CN" altLang="en-US" dirty="0"/>
              <a:t>：</a:t>
            </a:r>
            <a:r>
              <a:rPr lang="zh-CN" altLang="en-US" b="0" i="0" dirty="0">
                <a:effectLst/>
                <a:highlight>
                  <a:srgbClr val="FFFFFF"/>
                </a:highlight>
                <a:latin typeface="-apple-system"/>
              </a:rPr>
              <a:t>相当于一个大小固定的数组，用于存放所请求数据还没返</a:t>
            </a:r>
            <a:endParaRPr lang="en-US" altLang="zh-CN" b="0" i="0" dirty="0">
              <a:effectLst/>
              <a:highlight>
                <a:srgbClr val="FFFFFF"/>
              </a:highlight>
              <a:latin typeface="-apple-system"/>
            </a:endParaRPr>
          </a:p>
          <a:p>
            <a:r>
              <a:rPr lang="zh-CN" altLang="en-US" b="0" i="0" dirty="0">
                <a:effectLst/>
                <a:highlight>
                  <a:srgbClr val="FFFFFF"/>
                </a:highlight>
                <a:latin typeface="-apple-system"/>
              </a:rPr>
              <a:t>回到</a:t>
            </a:r>
            <a:r>
              <a:rPr lang="en-US" altLang="zh-CN" b="0" i="0" dirty="0">
                <a:effectLst/>
                <a:highlight>
                  <a:srgbClr val="FFFFFF"/>
                </a:highlight>
                <a:latin typeface="-apple-system"/>
              </a:rPr>
              <a:t>L1</a:t>
            </a:r>
            <a:r>
              <a:rPr lang="zh-CN" altLang="en-US" b="0" i="0" dirty="0">
                <a:effectLst/>
                <a:highlight>
                  <a:srgbClr val="FFFFFF"/>
                </a:highlight>
                <a:latin typeface="-apple-system"/>
              </a:rPr>
              <a:t>缓存中的</a:t>
            </a:r>
            <a:r>
              <a:rPr lang="en-US" altLang="zh-CN" b="0" i="0" dirty="0">
                <a:effectLst/>
                <a:highlight>
                  <a:srgbClr val="FFFFFF"/>
                </a:highlight>
                <a:latin typeface="-apple-system"/>
              </a:rPr>
              <a:t>miss</a:t>
            </a:r>
            <a:r>
              <a:rPr lang="zh-CN" altLang="en-US" b="0" i="0" dirty="0">
                <a:effectLst/>
                <a:highlight>
                  <a:srgbClr val="FFFFFF"/>
                </a:highlight>
                <a:latin typeface="-apple-system"/>
              </a:rPr>
              <a:t>请求。</a:t>
            </a:r>
            <a:r>
              <a:rPr lang="zh-CN" altLang="en-US" b="0" i="0" dirty="0">
                <a:solidFill>
                  <a:srgbClr val="191B1F"/>
                </a:solidFill>
                <a:effectLst/>
                <a:highlight>
                  <a:srgbClr val="FFFFFF"/>
                </a:highlight>
                <a:latin typeface="-apple-system"/>
              </a:rPr>
              <a:t> </a:t>
            </a:r>
            <a:r>
              <a:rPr lang="en-US" altLang="zh-CN" b="0" i="0" dirty="0">
                <a:solidFill>
                  <a:srgbClr val="191B1F"/>
                </a:solidFill>
                <a:effectLst/>
                <a:highlight>
                  <a:srgbClr val="FFFFFF"/>
                </a:highlight>
                <a:latin typeface="-apple-system"/>
              </a:rPr>
              <a:t>Cache miss</a:t>
            </a:r>
            <a:r>
              <a:rPr lang="zh-CN" altLang="en-US" b="0" i="0" dirty="0">
                <a:solidFill>
                  <a:srgbClr val="191B1F"/>
                </a:solidFill>
                <a:effectLst/>
                <a:highlight>
                  <a:srgbClr val="FFFFFF"/>
                </a:highlight>
                <a:latin typeface="-apple-system"/>
              </a:rPr>
              <a:t>的时候，首先会检查</a:t>
            </a:r>
            <a:r>
              <a:rPr lang="en-US" altLang="zh-CN" b="0" i="0" dirty="0">
                <a:solidFill>
                  <a:srgbClr val="191B1F"/>
                </a:solidFill>
                <a:effectLst/>
                <a:highlight>
                  <a:srgbClr val="FFFFFF"/>
                </a:highlight>
                <a:latin typeface="-apple-system"/>
              </a:rPr>
              <a:t>MSHR</a:t>
            </a:r>
            <a:r>
              <a:rPr lang="zh-CN" altLang="en-US" b="0" i="0" dirty="0">
                <a:solidFill>
                  <a:srgbClr val="191B1F"/>
                </a:solidFill>
                <a:effectLst/>
                <a:highlight>
                  <a:srgbClr val="FFFFFF"/>
                </a:highlight>
                <a:latin typeface="-apple-system"/>
              </a:rPr>
              <a:t>中</a:t>
            </a:r>
            <a:endParaRPr lang="en-US" altLang="zh-CN" b="0" i="0" dirty="0">
              <a:solidFill>
                <a:srgbClr val="191B1F"/>
              </a:solidFill>
              <a:effectLst/>
              <a:highlight>
                <a:srgbClr val="FFFFFF"/>
              </a:highlight>
              <a:latin typeface="-apple-system"/>
            </a:endParaRPr>
          </a:p>
          <a:p>
            <a:r>
              <a:rPr lang="zh-CN" altLang="en-US" b="0" i="0" dirty="0">
                <a:solidFill>
                  <a:srgbClr val="191B1F"/>
                </a:solidFill>
                <a:effectLst/>
                <a:highlight>
                  <a:srgbClr val="FFFFFF"/>
                </a:highlight>
                <a:latin typeface="-apple-system"/>
              </a:rPr>
              <a:t>是否存在相同的缓存请求，如果存在，则请求在</a:t>
            </a:r>
            <a:r>
              <a:rPr lang="en-US" altLang="zh-CN" b="0" i="0" dirty="0">
                <a:solidFill>
                  <a:srgbClr val="191B1F"/>
                </a:solidFill>
                <a:effectLst/>
                <a:highlight>
                  <a:srgbClr val="FFFFFF"/>
                </a:highlight>
                <a:latin typeface="-apple-system"/>
              </a:rPr>
              <a:t>MSHR</a:t>
            </a:r>
            <a:r>
              <a:rPr lang="zh-CN" altLang="en-US" b="0" i="0" dirty="0">
                <a:solidFill>
                  <a:srgbClr val="191B1F"/>
                </a:solidFill>
                <a:effectLst/>
                <a:highlight>
                  <a:srgbClr val="FFFFFF"/>
                </a:highlight>
                <a:latin typeface="-apple-system"/>
              </a:rPr>
              <a:t>中合并</a:t>
            </a:r>
            <a:r>
              <a:rPr lang="en-US" altLang="zh-CN" b="0" i="0" dirty="0">
                <a:solidFill>
                  <a:srgbClr val="191B1F"/>
                </a:solidFill>
                <a:effectLst/>
                <a:highlight>
                  <a:srgbClr val="FFFFFF"/>
                </a:highlight>
                <a:latin typeface="-apple-system"/>
              </a:rPr>
              <a:t>(</a:t>
            </a:r>
            <a:r>
              <a:rPr lang="en-US" altLang="zh-CN" b="0" i="0" dirty="0" err="1">
                <a:solidFill>
                  <a:srgbClr val="191B1F"/>
                </a:solidFill>
                <a:effectLst/>
                <a:highlight>
                  <a:srgbClr val="FFFFFF"/>
                </a:highlight>
                <a:latin typeface="-apple-system"/>
              </a:rPr>
              <a:t>succ</a:t>
            </a:r>
            <a:r>
              <a:rPr lang="en-US" altLang="zh-CN" b="0" i="0" dirty="0">
                <a:solidFill>
                  <a:srgbClr val="191B1F"/>
                </a:solidFill>
                <a:effectLst/>
                <a:highlight>
                  <a:srgbClr val="FFFFFF"/>
                </a:highlight>
                <a:latin typeface="-apple-system"/>
              </a:rPr>
              <a:t> </a:t>
            </a:r>
          </a:p>
          <a:p>
            <a:r>
              <a:rPr lang="en-US" altLang="zh-CN" b="0" i="0" dirty="0">
                <a:solidFill>
                  <a:srgbClr val="191B1F"/>
                </a:solidFill>
                <a:effectLst/>
                <a:highlight>
                  <a:srgbClr val="FFFFFF"/>
                </a:highlight>
                <a:latin typeface="-apple-system"/>
              </a:rPr>
              <a:t>hit)</a:t>
            </a:r>
            <a:r>
              <a:rPr lang="zh-CN" altLang="en-US" b="0" i="0" dirty="0">
                <a:solidFill>
                  <a:srgbClr val="191B1F"/>
                </a:solidFill>
                <a:effectLst/>
                <a:highlight>
                  <a:srgbClr val="FFFFFF"/>
                </a:highlight>
                <a:latin typeface="-apple-system"/>
              </a:rPr>
              <a:t>，不发送新的数据请求到下一级；如果不存在相同请求，则在</a:t>
            </a:r>
            <a:endParaRPr lang="en-US" altLang="zh-CN" b="0" i="0" dirty="0">
              <a:solidFill>
                <a:srgbClr val="191B1F"/>
              </a:solidFill>
              <a:effectLst/>
              <a:highlight>
                <a:srgbClr val="FFFFFF"/>
              </a:highlight>
              <a:latin typeface="-apple-system"/>
            </a:endParaRPr>
          </a:p>
          <a:p>
            <a:r>
              <a:rPr lang="en-US" altLang="zh-CN" b="0" i="0" dirty="0">
                <a:solidFill>
                  <a:srgbClr val="191B1F"/>
                </a:solidFill>
                <a:effectLst/>
                <a:highlight>
                  <a:srgbClr val="FFFFFF"/>
                </a:highlight>
                <a:latin typeface="-apple-system"/>
              </a:rPr>
              <a:t>MSHR</a:t>
            </a:r>
            <a:r>
              <a:rPr lang="zh-CN" altLang="en-US" b="0" i="0" dirty="0">
                <a:solidFill>
                  <a:srgbClr val="191B1F"/>
                </a:solidFill>
                <a:effectLst/>
                <a:highlight>
                  <a:srgbClr val="FFFFFF"/>
                </a:highlight>
                <a:latin typeface="-apple-system"/>
              </a:rPr>
              <a:t>和</a:t>
            </a:r>
            <a:r>
              <a:rPr lang="en-US" altLang="zh-CN" b="0" i="0" dirty="0">
                <a:solidFill>
                  <a:srgbClr val="191B1F"/>
                </a:solidFill>
                <a:effectLst/>
                <a:highlight>
                  <a:srgbClr val="FFFFFF"/>
                </a:highlight>
                <a:latin typeface="-apple-system"/>
              </a:rPr>
              <a:t>cache</a:t>
            </a:r>
            <a:r>
              <a:rPr lang="zh-CN" altLang="en-US" b="0" i="0" dirty="0">
                <a:solidFill>
                  <a:srgbClr val="191B1F"/>
                </a:solidFill>
                <a:effectLst/>
                <a:highlight>
                  <a:srgbClr val="FFFFFF"/>
                </a:highlight>
                <a:latin typeface="-apple-system"/>
              </a:rPr>
              <a:t>中为这条数据请求申请新的</a:t>
            </a:r>
            <a:r>
              <a:rPr lang="en-US" altLang="zh-CN" b="0" i="0" dirty="0">
                <a:solidFill>
                  <a:srgbClr val="191B1F"/>
                </a:solidFill>
                <a:effectLst/>
                <a:highlight>
                  <a:srgbClr val="FFFFFF"/>
                </a:highlight>
                <a:latin typeface="-apple-system"/>
              </a:rPr>
              <a:t>entry</a:t>
            </a:r>
            <a:r>
              <a:rPr lang="zh-CN" altLang="en-US" b="0" i="0" dirty="0">
                <a:solidFill>
                  <a:srgbClr val="191B1F"/>
                </a:solidFill>
                <a:effectLst/>
                <a:highlight>
                  <a:srgbClr val="FFFFFF"/>
                </a:highlight>
                <a:latin typeface="-apple-system"/>
              </a:rPr>
              <a:t>。</a:t>
            </a:r>
            <a:endParaRPr lang="zh-CN" altLang="en-US" dirty="0"/>
          </a:p>
        </p:txBody>
      </p:sp>
      <p:pic>
        <p:nvPicPr>
          <p:cNvPr id="6" name="图片 5">
            <a:extLst>
              <a:ext uri="{FF2B5EF4-FFF2-40B4-BE49-F238E27FC236}">
                <a16:creationId xmlns:a16="http://schemas.microsoft.com/office/drawing/2014/main" id="{26F3185B-EEBC-959D-6BEC-275A9A1E4B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4485" y="3258283"/>
            <a:ext cx="3905451" cy="1860646"/>
          </a:xfrm>
          <a:prstGeom prst="rect">
            <a:avLst/>
          </a:prstGeom>
        </p:spPr>
      </p:pic>
    </p:spTree>
    <p:extLst>
      <p:ext uri="{BB962C8B-B14F-4D97-AF65-F5344CB8AC3E}">
        <p14:creationId xmlns:p14="http://schemas.microsoft.com/office/powerpoint/2010/main" val="408273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313071" y="987561"/>
            <a:ext cx="1005403" cy="584775"/>
          </a:xfrm>
          <a:prstGeom prst="rect">
            <a:avLst/>
          </a:prstGeom>
          <a:noFill/>
        </p:spPr>
        <p:txBody>
          <a:bodyPr wrap="none" rtlCol="0">
            <a:spAutoFit/>
          </a:bodyPr>
          <a:lstStyle/>
          <a:p>
            <a:r>
              <a:rPr lang="zh-CN" altLang="en-US" sz="3200" b="1" dirty="0">
                <a:latin typeface="Calibri" panose="020F0502020204030204" pitchFamily="34" charset="0"/>
                <a:ea typeface="Calibri" panose="020F0502020204030204" pitchFamily="34" charset="0"/>
                <a:cs typeface="Calibri" panose="020F0502020204030204" pitchFamily="34" charset="0"/>
              </a:rPr>
              <a:t>原理</a:t>
            </a:r>
            <a:endParaRPr lang="en-US" altLang="zh-CN" sz="32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E69FA57A-65B2-4529-B3A2-8B85FE51D699}"/>
              </a:ext>
            </a:extLst>
          </p:cNvPr>
          <p:cNvSpPr txBox="1"/>
          <p:nvPr/>
        </p:nvSpPr>
        <p:spPr>
          <a:xfrm>
            <a:off x="313071" y="1524632"/>
            <a:ext cx="10693629" cy="4801314"/>
          </a:xfrm>
          <a:prstGeom prst="rect">
            <a:avLst/>
          </a:prstGeom>
          <a:noFill/>
        </p:spPr>
        <p:txBody>
          <a:bodyPr wrap="square" rtlCol="0">
            <a:spAutoFit/>
          </a:bodyPr>
          <a:lstStyle/>
          <a:p>
            <a:r>
              <a:rPr lang="en-US" altLang="zh-CN" b="1" dirty="0"/>
              <a:t>Training</a:t>
            </a:r>
          </a:p>
          <a:p>
            <a:r>
              <a:rPr lang="en-US" altLang="zh-CN" dirty="0"/>
              <a:t>1.Measuring fetch latency</a:t>
            </a:r>
            <a:r>
              <a:rPr lang="zh-CN" altLang="en-US" dirty="0"/>
              <a:t>：知道把数据获取到</a:t>
            </a:r>
            <a:r>
              <a:rPr lang="en-US" altLang="zh-CN" dirty="0"/>
              <a:t>L1D</a:t>
            </a:r>
            <a:r>
              <a:rPr lang="zh-CN" altLang="en-US" dirty="0"/>
              <a:t>中的时间才能通过比较知道</a:t>
            </a:r>
            <a:r>
              <a:rPr lang="en-US" altLang="zh-CN" dirty="0"/>
              <a:t>delta</a:t>
            </a:r>
            <a:r>
              <a:rPr lang="zh-CN" altLang="en-US" dirty="0"/>
              <a:t>是否足够</a:t>
            </a:r>
            <a:r>
              <a:rPr lang="en-US" altLang="zh-CN" dirty="0"/>
              <a:t>timely</a:t>
            </a:r>
          </a:p>
          <a:p>
            <a:r>
              <a:rPr lang="en-US" altLang="zh-CN" dirty="0"/>
              <a:t>MSHR</a:t>
            </a:r>
            <a:r>
              <a:rPr lang="zh-CN" altLang="en-US" dirty="0"/>
              <a:t>用于存放缓存请求还没返回到</a:t>
            </a:r>
            <a:r>
              <a:rPr lang="en-US" altLang="zh-CN" dirty="0"/>
              <a:t>L1</a:t>
            </a:r>
            <a:r>
              <a:rPr lang="zh-CN" altLang="en-US" dirty="0"/>
              <a:t>请求中的</a:t>
            </a:r>
            <a:r>
              <a:rPr lang="en-US" altLang="zh-CN" dirty="0"/>
              <a:t>miss</a:t>
            </a:r>
            <a:r>
              <a:rPr lang="zh-CN" altLang="en-US" dirty="0"/>
              <a:t>请求</a:t>
            </a:r>
            <a:endParaRPr lang="en-US" altLang="zh-CN" dirty="0"/>
          </a:p>
          <a:p>
            <a:r>
              <a:rPr lang="en-US" altLang="zh-CN" dirty="0"/>
              <a:t>Fetch latency can be measured by keeping a timestamp</a:t>
            </a:r>
            <a:r>
              <a:rPr lang="zh-CN" altLang="en-US" dirty="0"/>
              <a:t>（时间点）</a:t>
            </a:r>
            <a:r>
              <a:rPr lang="en-US" altLang="zh-CN" dirty="0"/>
              <a:t> for any L1D miss inserted into the MSHR and any prefetch request inserted into the PQ. On an L1D fill, the latency is simply computed by subtracting the stored timestamp from the current one.</a:t>
            </a:r>
          </a:p>
          <a:p>
            <a:endParaRPr lang="en-US" altLang="zh-CN" dirty="0"/>
          </a:p>
          <a:p>
            <a:r>
              <a:rPr lang="en-US" altLang="zh-CN" dirty="0"/>
              <a:t>2.Learning timely and accurate deltas</a:t>
            </a:r>
            <a:r>
              <a:rPr lang="zh-CN" altLang="en-US" dirty="0"/>
              <a:t>：知道</a:t>
            </a:r>
            <a:r>
              <a:rPr lang="en-US" altLang="zh-CN" dirty="0"/>
              <a:t>latency</a:t>
            </a:r>
            <a:r>
              <a:rPr lang="zh-CN" altLang="en-US" dirty="0"/>
              <a:t>后就开始重头戏：获取 </a:t>
            </a:r>
            <a:r>
              <a:rPr lang="en-US" altLang="zh-CN" dirty="0"/>
              <a:t>timely  accurate delta</a:t>
            </a:r>
          </a:p>
          <a:p>
            <a:r>
              <a:rPr lang="zh-CN" altLang="en-US" dirty="0"/>
              <a:t>方式是查历史表：</a:t>
            </a:r>
            <a:r>
              <a:rPr lang="en-US" altLang="zh-CN" dirty="0"/>
              <a:t>IP</a:t>
            </a:r>
            <a:r>
              <a:rPr lang="zh-CN" altLang="en-US" dirty="0"/>
              <a:t>访问历史记录，</a:t>
            </a:r>
            <a:endParaRPr lang="en-US" altLang="zh-CN" dirty="0"/>
          </a:p>
          <a:p>
            <a:r>
              <a:rPr lang="zh-CN" altLang="en-US" dirty="0"/>
              <a:t>（</a:t>
            </a:r>
            <a:r>
              <a:rPr lang="en-US" altLang="zh-CN" dirty="0"/>
              <a:t>a</a:t>
            </a:r>
            <a:r>
              <a:rPr lang="zh-CN" altLang="en-US" dirty="0"/>
              <a:t>）中找到了“</a:t>
            </a:r>
            <a:r>
              <a:rPr lang="en-US" altLang="zh-CN" dirty="0"/>
              <a:t>time to fetch 10</a:t>
            </a:r>
            <a:r>
              <a:rPr lang="zh-CN" altLang="en-US" dirty="0"/>
              <a:t>”也就是</a:t>
            </a:r>
            <a:r>
              <a:rPr lang="en-US" altLang="zh-CN" dirty="0"/>
              <a:t>latency</a:t>
            </a:r>
            <a:r>
              <a:rPr lang="zh-CN" altLang="en-US" dirty="0"/>
              <a:t>，在那个时间点</a:t>
            </a:r>
            <a:r>
              <a:rPr lang="en-US" altLang="zh-CN" dirty="0"/>
              <a:t>Timely prefetch</a:t>
            </a:r>
            <a:r>
              <a:rPr lang="zh-CN" altLang="en-US" dirty="0"/>
              <a:t>就应该已</a:t>
            </a:r>
            <a:endParaRPr lang="en-US" altLang="zh-CN" dirty="0"/>
          </a:p>
          <a:p>
            <a:r>
              <a:rPr lang="zh-CN" altLang="en-US" dirty="0"/>
              <a:t>经被触发了</a:t>
            </a:r>
            <a:endParaRPr lang="en-US" altLang="zh-CN" dirty="0"/>
          </a:p>
          <a:p>
            <a:r>
              <a:rPr lang="zh-CN" altLang="en-US" dirty="0"/>
              <a:t>（</a:t>
            </a:r>
            <a:r>
              <a:rPr lang="en-US" altLang="zh-CN" dirty="0"/>
              <a:t>b</a:t>
            </a:r>
            <a:r>
              <a:rPr lang="zh-CN" altLang="en-US" dirty="0"/>
              <a:t>）学习了</a:t>
            </a:r>
            <a:r>
              <a:rPr lang="en-US" altLang="zh-CN" dirty="0"/>
              <a:t>+10</a:t>
            </a:r>
            <a:r>
              <a:rPr lang="zh-CN" altLang="en-US" dirty="0"/>
              <a:t>的</a:t>
            </a:r>
            <a:r>
              <a:rPr lang="en-US" altLang="zh-CN" dirty="0"/>
              <a:t>delta</a:t>
            </a:r>
            <a:r>
              <a:rPr lang="zh-CN" altLang="en-US" dirty="0"/>
              <a:t>，这个</a:t>
            </a:r>
            <a:r>
              <a:rPr lang="en-US" altLang="zh-CN" dirty="0"/>
              <a:t>delta</a:t>
            </a:r>
            <a:r>
              <a:rPr lang="zh-CN" altLang="en-US" dirty="0"/>
              <a:t>是</a:t>
            </a:r>
            <a:r>
              <a:rPr lang="en-US" altLang="zh-CN" dirty="0"/>
              <a:t>timely</a:t>
            </a:r>
            <a:r>
              <a:rPr lang="zh-CN" altLang="en-US" dirty="0"/>
              <a:t>的</a:t>
            </a:r>
            <a:endParaRPr lang="en-US" altLang="zh-CN" dirty="0"/>
          </a:p>
          <a:p>
            <a:r>
              <a:rPr lang="zh-CN" altLang="en-US" dirty="0"/>
              <a:t>（</a:t>
            </a:r>
            <a:r>
              <a:rPr lang="en-US" altLang="zh-CN" dirty="0"/>
              <a:t>c</a:t>
            </a:r>
            <a:r>
              <a:rPr lang="zh-CN" altLang="en-US" dirty="0"/>
              <a:t>）中</a:t>
            </a:r>
            <a:r>
              <a:rPr lang="en-US" altLang="zh-CN" dirty="0"/>
              <a:t>+13</a:t>
            </a:r>
            <a:r>
              <a:rPr lang="zh-CN" altLang="en-US" dirty="0"/>
              <a:t>和</a:t>
            </a:r>
            <a:r>
              <a:rPr lang="en-US" altLang="zh-CN" dirty="0"/>
              <a:t>+10</a:t>
            </a:r>
            <a:r>
              <a:rPr lang="zh-CN" altLang="en-US" dirty="0"/>
              <a:t>都是</a:t>
            </a:r>
            <a:r>
              <a:rPr lang="en-US" altLang="zh-CN" dirty="0"/>
              <a:t>timely</a:t>
            </a:r>
            <a:r>
              <a:rPr lang="zh-CN" altLang="en-US" dirty="0"/>
              <a:t>的</a:t>
            </a:r>
            <a:endParaRPr lang="en-US" altLang="zh-CN" dirty="0"/>
          </a:p>
          <a:p>
            <a:endParaRPr lang="en-US" altLang="zh-CN" dirty="0"/>
          </a:p>
          <a:p>
            <a:r>
              <a:rPr lang="en-US" altLang="zh-CN" dirty="0"/>
              <a:t>3.Computing the coverage of deltas.</a:t>
            </a:r>
          </a:p>
          <a:p>
            <a:r>
              <a:rPr lang="zh-CN" altLang="en-US" dirty="0"/>
              <a:t>将</a:t>
            </a:r>
            <a:r>
              <a:rPr lang="en-US" altLang="zh-CN" dirty="0"/>
              <a:t>delta</a:t>
            </a:r>
            <a:r>
              <a:rPr lang="zh-CN" altLang="en-US" dirty="0"/>
              <a:t>出现的次数除以历史记录中的搜索次数</a:t>
            </a:r>
            <a:endParaRPr lang="en-US" altLang="zh-CN" dirty="0"/>
          </a:p>
          <a:p>
            <a:r>
              <a:rPr lang="zh-CN" altLang="en-US" dirty="0"/>
              <a:t>上例中</a:t>
            </a:r>
            <a:r>
              <a:rPr lang="en-US" altLang="zh-CN" dirty="0"/>
              <a:t>+10</a:t>
            </a:r>
            <a:r>
              <a:rPr lang="zh-CN" altLang="en-US" dirty="0"/>
              <a:t>覆盖率为</a:t>
            </a:r>
            <a:r>
              <a:rPr lang="en-US" altLang="zh-CN" dirty="0"/>
              <a:t>66.67%</a:t>
            </a:r>
            <a:r>
              <a:rPr lang="zh-CN" altLang="en-US" dirty="0"/>
              <a:t>，若这种搜索一直进行下去，</a:t>
            </a:r>
            <a:r>
              <a:rPr lang="en-US" altLang="zh-CN" dirty="0"/>
              <a:t>+10</a:t>
            </a:r>
            <a:r>
              <a:rPr lang="zh-CN" altLang="en-US" dirty="0"/>
              <a:t>覆盖率将接近</a:t>
            </a:r>
            <a:r>
              <a:rPr lang="en-US" altLang="zh-CN" dirty="0"/>
              <a:t>100%</a:t>
            </a:r>
          </a:p>
        </p:txBody>
      </p:sp>
      <p:pic>
        <p:nvPicPr>
          <p:cNvPr id="6" name="图片 5">
            <a:extLst>
              <a:ext uri="{FF2B5EF4-FFF2-40B4-BE49-F238E27FC236}">
                <a16:creationId xmlns:a16="http://schemas.microsoft.com/office/drawing/2014/main" id="{662432CE-17CF-F1C9-2F16-F63E8AA37C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3796" y="3925289"/>
            <a:ext cx="2951419" cy="2350204"/>
          </a:xfrm>
          <a:prstGeom prst="rect">
            <a:avLst/>
          </a:prstGeom>
        </p:spPr>
      </p:pic>
    </p:spTree>
    <p:extLst>
      <p:ext uri="{BB962C8B-B14F-4D97-AF65-F5344CB8AC3E}">
        <p14:creationId xmlns:p14="http://schemas.microsoft.com/office/powerpoint/2010/main" val="23910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313071" y="987561"/>
            <a:ext cx="1005403" cy="584775"/>
          </a:xfrm>
          <a:prstGeom prst="rect">
            <a:avLst/>
          </a:prstGeom>
          <a:noFill/>
        </p:spPr>
        <p:txBody>
          <a:bodyPr wrap="none" rtlCol="0">
            <a:spAutoFit/>
          </a:bodyPr>
          <a:lstStyle/>
          <a:p>
            <a:r>
              <a:rPr lang="zh-CN" altLang="en-US" sz="3200" b="1" dirty="0">
                <a:latin typeface="Calibri" panose="020F0502020204030204" pitchFamily="34" charset="0"/>
                <a:ea typeface="Calibri" panose="020F0502020204030204" pitchFamily="34" charset="0"/>
                <a:cs typeface="Calibri" panose="020F0502020204030204" pitchFamily="34" charset="0"/>
              </a:rPr>
              <a:t>原理</a:t>
            </a:r>
            <a:endParaRPr lang="en-US" altLang="zh-CN" sz="32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E69FA57A-65B2-4529-B3A2-8B85FE51D699}"/>
              </a:ext>
            </a:extLst>
          </p:cNvPr>
          <p:cNvSpPr txBox="1"/>
          <p:nvPr/>
        </p:nvSpPr>
        <p:spPr>
          <a:xfrm>
            <a:off x="390381" y="1629267"/>
            <a:ext cx="10693629" cy="4801314"/>
          </a:xfrm>
          <a:prstGeom prst="rect">
            <a:avLst/>
          </a:prstGeom>
          <a:noFill/>
        </p:spPr>
        <p:txBody>
          <a:bodyPr wrap="square" rtlCol="0">
            <a:spAutoFit/>
          </a:bodyPr>
          <a:lstStyle/>
          <a:p>
            <a:r>
              <a:rPr lang="en-US" altLang="zh-CN" b="1" dirty="0"/>
              <a:t>Prediction</a:t>
            </a:r>
            <a:r>
              <a:rPr lang="zh-CN" altLang="en-US" b="1" dirty="0"/>
              <a:t>：</a:t>
            </a:r>
            <a:r>
              <a:rPr lang="en-US" altLang="zh-CN" b="1" dirty="0"/>
              <a:t>Generating requests</a:t>
            </a:r>
          </a:p>
          <a:p>
            <a:r>
              <a:rPr lang="en-US" altLang="zh-CN" dirty="0"/>
              <a:t>1.Delta</a:t>
            </a:r>
            <a:r>
              <a:rPr lang="zh-CN" altLang="en-US" dirty="0"/>
              <a:t>覆盖率</a:t>
            </a:r>
            <a:r>
              <a:rPr lang="en-US" altLang="zh-CN" dirty="0"/>
              <a:t>+L1D</a:t>
            </a:r>
            <a:r>
              <a:rPr lang="zh-CN" altLang="en-US" dirty="0"/>
              <a:t>的</a:t>
            </a:r>
            <a:r>
              <a:rPr lang="en-US" altLang="zh-CN" dirty="0"/>
              <a:t>MSHR</a:t>
            </a:r>
            <a:r>
              <a:rPr lang="zh-CN" altLang="en-US" dirty="0"/>
              <a:t>占用率</a:t>
            </a:r>
            <a:r>
              <a:rPr lang="en-US" altLang="zh-CN" dirty="0"/>
              <a:t>==》</a:t>
            </a:r>
            <a:r>
              <a:rPr lang="zh-CN" altLang="en-US" dirty="0"/>
              <a:t>使用哪些增量</a:t>
            </a:r>
            <a:r>
              <a:rPr lang="en-US" altLang="zh-CN" dirty="0"/>
              <a:t>+</a:t>
            </a:r>
            <a:r>
              <a:rPr lang="zh-CN" altLang="en-US" dirty="0"/>
              <a:t>预取到哪个缓存级别</a:t>
            </a:r>
            <a:endParaRPr lang="en-US" altLang="zh-CN" dirty="0"/>
          </a:p>
          <a:p>
            <a:r>
              <a:rPr lang="en-US" altLang="zh-CN" dirty="0"/>
              <a:t>use </a:t>
            </a:r>
            <a:r>
              <a:rPr lang="en-US" altLang="zh-CN" b="1" dirty="0"/>
              <a:t>four watermarks </a:t>
            </a:r>
            <a:r>
              <a:rPr lang="en-US" altLang="zh-CN" dirty="0"/>
              <a:t>to decide where to issue the prefetch requests</a:t>
            </a:r>
          </a:p>
          <a:p>
            <a:r>
              <a:rPr lang="en-US" altLang="zh-CN" dirty="0"/>
              <a:t>1)Coverage&gt;a high-coverage watermark</a:t>
            </a:r>
            <a:r>
              <a:rPr lang="zh-CN" altLang="en-US" dirty="0">
                <a:solidFill>
                  <a:schemeClr val="accent1"/>
                </a:solidFill>
              </a:rPr>
              <a:t>（没搞懂为什么</a:t>
            </a:r>
            <a:r>
              <a:rPr lang="en-US" altLang="zh-CN" dirty="0">
                <a:solidFill>
                  <a:schemeClr val="accent1"/>
                </a:solidFill>
              </a:rPr>
              <a:t>coverage</a:t>
            </a:r>
            <a:r>
              <a:rPr lang="zh-CN" altLang="en-US" dirty="0">
                <a:solidFill>
                  <a:schemeClr val="accent1"/>
                </a:solidFill>
              </a:rPr>
              <a:t>会决定从哪一级缓存中预取，以及</a:t>
            </a:r>
            <a:r>
              <a:rPr lang="en-US" altLang="zh-CN" dirty="0">
                <a:solidFill>
                  <a:schemeClr val="accent1"/>
                </a:solidFill>
              </a:rPr>
              <a:t>MSHR occupancy</a:t>
            </a:r>
            <a:r>
              <a:rPr lang="zh-CN" altLang="en-US" dirty="0">
                <a:solidFill>
                  <a:schemeClr val="accent1"/>
                </a:solidFill>
              </a:rPr>
              <a:t>有什么意义）</a:t>
            </a:r>
            <a:endParaRPr lang="en-US" altLang="zh-CN" dirty="0">
              <a:solidFill>
                <a:schemeClr val="accent1"/>
              </a:solidFill>
            </a:endParaRPr>
          </a:p>
          <a:p>
            <a:r>
              <a:rPr lang="en-US" altLang="zh-CN" dirty="0"/>
              <a:t>And MDHR&lt;occupancy watermark</a:t>
            </a:r>
          </a:p>
          <a:p>
            <a:r>
              <a:rPr lang="en-US" altLang="zh-CN" dirty="0"/>
              <a:t>prefetch requests using that delta </a:t>
            </a:r>
            <a:r>
              <a:rPr lang="en-US" altLang="zh-CN" b="1" dirty="0"/>
              <a:t>get filled </a:t>
            </a:r>
            <a:r>
              <a:rPr lang="en-US" altLang="zh-CN" dirty="0"/>
              <a:t>at all the cache levels till L1D</a:t>
            </a:r>
          </a:p>
          <a:p>
            <a:r>
              <a:rPr lang="en-US" altLang="zh-CN" dirty="0"/>
              <a:t>2</a:t>
            </a:r>
            <a:r>
              <a:rPr lang="zh-CN" altLang="en-US" dirty="0"/>
              <a:t>）</a:t>
            </a:r>
            <a:r>
              <a:rPr lang="en-US" altLang="zh-CN" dirty="0"/>
              <a:t>coverage&gt;medium-coverage watermark</a:t>
            </a:r>
          </a:p>
          <a:p>
            <a:r>
              <a:rPr lang="en-US" altLang="zh-CN" dirty="0"/>
              <a:t>Till L2</a:t>
            </a:r>
          </a:p>
          <a:p>
            <a:r>
              <a:rPr lang="en-US" altLang="zh-CN" dirty="0"/>
              <a:t>3)Coverage&gt;low-coverage watermark</a:t>
            </a:r>
          </a:p>
          <a:p>
            <a:r>
              <a:rPr lang="en-US" altLang="zh-CN" dirty="0"/>
              <a:t>In LLC</a:t>
            </a:r>
          </a:p>
          <a:p>
            <a:r>
              <a:rPr lang="en-US" altLang="zh-CN" dirty="0"/>
              <a:t>2.</a:t>
            </a:r>
            <a:r>
              <a:rPr lang="zh-CN" altLang="en-US" dirty="0"/>
              <a:t>生成预取请求</a:t>
            </a:r>
            <a:endParaRPr lang="en-US" altLang="zh-CN" dirty="0"/>
          </a:p>
          <a:p>
            <a:r>
              <a:rPr lang="zh-CN" altLang="en-US" dirty="0"/>
              <a:t>当前</a:t>
            </a:r>
            <a:r>
              <a:rPr lang="en-US" altLang="zh-CN" dirty="0" err="1"/>
              <a:t>addr+delta</a:t>
            </a:r>
            <a:r>
              <a:rPr lang="zh-CN" altLang="en-US" dirty="0"/>
              <a:t>（都是虚拟地址），插入</a:t>
            </a:r>
            <a:r>
              <a:rPr lang="en-US" altLang="zh-CN" dirty="0"/>
              <a:t>PQ</a:t>
            </a:r>
            <a:r>
              <a:rPr lang="zh-CN" altLang="en-US" dirty="0"/>
              <a:t>（预取队列，按</a:t>
            </a:r>
            <a:r>
              <a:rPr lang="en-US" altLang="zh-CN" dirty="0"/>
              <a:t>FIFO</a:t>
            </a:r>
            <a:r>
              <a:rPr lang="zh-CN" altLang="en-US" dirty="0"/>
              <a:t>执行）</a:t>
            </a:r>
            <a:endParaRPr lang="en-US" altLang="zh-CN" dirty="0"/>
          </a:p>
          <a:p>
            <a:r>
              <a:rPr lang="zh-CN" altLang="en-US" dirty="0"/>
              <a:t>从</a:t>
            </a:r>
            <a:r>
              <a:rPr lang="en-US" altLang="zh-CN" dirty="0"/>
              <a:t>SLTB</a:t>
            </a:r>
            <a:r>
              <a:rPr lang="zh-CN" altLang="en-US" dirty="0"/>
              <a:t>（ </a:t>
            </a:r>
            <a:r>
              <a:rPr lang="en-US" altLang="zh-CN" dirty="0"/>
              <a:t>L2 </a:t>
            </a:r>
            <a:r>
              <a:rPr lang="zh-CN" altLang="en-US" dirty="0"/>
              <a:t>转换先行缓冲区）中获取物理地址</a:t>
            </a:r>
            <a:endParaRPr lang="en-US" altLang="zh-CN" dirty="0"/>
          </a:p>
          <a:p>
            <a:r>
              <a:rPr lang="zh-CN" altLang="en-US" dirty="0"/>
              <a:t>翻译不了</a:t>
            </a:r>
            <a:r>
              <a:rPr lang="en-US" altLang="zh-CN" dirty="0"/>
              <a:t>=》</a:t>
            </a:r>
            <a:r>
              <a:rPr lang="zh-CN" altLang="en-US" dirty="0"/>
              <a:t>丢弃；翻译了，</a:t>
            </a:r>
            <a:r>
              <a:rPr lang="en-US" altLang="zh-CN" dirty="0"/>
              <a:t>request</a:t>
            </a:r>
            <a:r>
              <a:rPr lang="zh-CN" altLang="en-US" dirty="0"/>
              <a:t>会检测目标是否已在高速缓存中，若</a:t>
            </a:r>
            <a:r>
              <a:rPr lang="en-US" altLang="zh-CN" dirty="0"/>
              <a:t>miss</a:t>
            </a:r>
            <a:r>
              <a:rPr lang="zh-CN" altLang="en-US" dirty="0"/>
              <a:t>，预取并</a:t>
            </a:r>
            <a:endParaRPr lang="en-US" altLang="zh-CN" dirty="0"/>
          </a:p>
          <a:p>
            <a:r>
              <a:rPr lang="zh-CN" altLang="en-US" dirty="0"/>
              <a:t>将</a:t>
            </a:r>
            <a:r>
              <a:rPr lang="en-US" altLang="zh-CN" dirty="0"/>
              <a:t>request</a:t>
            </a:r>
            <a:r>
              <a:rPr lang="zh-CN" altLang="en-US" dirty="0"/>
              <a:t>插入</a:t>
            </a:r>
            <a:r>
              <a:rPr lang="en-US" altLang="zh-CN" dirty="0"/>
              <a:t>MSHR</a:t>
            </a:r>
            <a:r>
              <a:rPr lang="zh-CN" altLang="en-US" dirty="0"/>
              <a:t>中</a:t>
            </a:r>
            <a:r>
              <a:rPr lang="zh-CN" altLang="en-US" dirty="0">
                <a:solidFill>
                  <a:schemeClr val="accent1"/>
                </a:solidFill>
              </a:rPr>
              <a:t>（问题：在硬件实现里面没有体现啊？而且</a:t>
            </a:r>
            <a:r>
              <a:rPr lang="en-US" altLang="zh-CN" dirty="0" err="1">
                <a:solidFill>
                  <a:schemeClr val="accent1"/>
                </a:solidFill>
              </a:rPr>
              <a:t>mshr</a:t>
            </a:r>
            <a:r>
              <a:rPr lang="zh-CN" altLang="en-US" dirty="0">
                <a:solidFill>
                  <a:schemeClr val="accent1"/>
                </a:solidFill>
              </a:rPr>
              <a:t>难道不是存放确定执行的指令的吗？）</a:t>
            </a:r>
          </a:p>
        </p:txBody>
      </p:sp>
      <p:sp>
        <p:nvSpPr>
          <p:cNvPr id="3" name="文本框 2">
            <a:extLst>
              <a:ext uri="{FF2B5EF4-FFF2-40B4-BE49-F238E27FC236}">
                <a16:creationId xmlns:a16="http://schemas.microsoft.com/office/drawing/2014/main" id="{B213B25E-CB20-EDE7-36EF-9E737DE4F1DE}"/>
              </a:ext>
            </a:extLst>
          </p:cNvPr>
          <p:cNvSpPr txBox="1"/>
          <p:nvPr/>
        </p:nvSpPr>
        <p:spPr>
          <a:xfrm>
            <a:off x="1970227" y="955566"/>
            <a:ext cx="9113783" cy="369332"/>
          </a:xfrm>
          <a:prstGeom prst="rect">
            <a:avLst/>
          </a:prstGeom>
          <a:noFill/>
        </p:spPr>
        <p:txBody>
          <a:bodyPr wrap="square" rtlCol="0">
            <a:spAutoFit/>
          </a:bodyPr>
          <a:lstStyle/>
          <a:p>
            <a:r>
              <a:rPr lang="en-US" altLang="zh-CN" b="0" i="0" dirty="0">
                <a:solidFill>
                  <a:srgbClr val="FF0000"/>
                </a:solidFill>
                <a:effectLst/>
                <a:highlight>
                  <a:srgbClr val="FFFFFF"/>
                </a:highlight>
                <a:latin typeface="-apple-system"/>
              </a:rPr>
              <a:t>MSHR</a:t>
            </a:r>
            <a:r>
              <a:rPr lang="zh-CN" altLang="en-US" b="0" i="0" dirty="0">
                <a:solidFill>
                  <a:srgbClr val="FF0000"/>
                </a:solidFill>
                <a:effectLst/>
                <a:highlight>
                  <a:srgbClr val="FFFFFF"/>
                </a:highlight>
                <a:latin typeface="-apple-system"/>
              </a:rPr>
              <a:t>相当于一个大小固定的数组，用于存放所请求数据还没返回到</a:t>
            </a:r>
            <a:r>
              <a:rPr lang="en-US" altLang="zh-CN" b="0" i="0" dirty="0">
                <a:solidFill>
                  <a:srgbClr val="FF0000"/>
                </a:solidFill>
                <a:effectLst/>
                <a:highlight>
                  <a:srgbClr val="FFFFFF"/>
                </a:highlight>
                <a:latin typeface="-apple-system"/>
              </a:rPr>
              <a:t>L1</a:t>
            </a:r>
            <a:r>
              <a:rPr lang="zh-CN" altLang="en-US" b="0" i="0" dirty="0">
                <a:solidFill>
                  <a:srgbClr val="FF0000"/>
                </a:solidFill>
                <a:effectLst/>
                <a:highlight>
                  <a:srgbClr val="FFFFFF"/>
                </a:highlight>
                <a:latin typeface="-apple-system"/>
              </a:rPr>
              <a:t>缓存中的</a:t>
            </a:r>
            <a:r>
              <a:rPr lang="en-US" altLang="zh-CN" b="0" i="0" dirty="0">
                <a:solidFill>
                  <a:srgbClr val="FF0000"/>
                </a:solidFill>
                <a:effectLst/>
                <a:highlight>
                  <a:srgbClr val="FFFFFF"/>
                </a:highlight>
                <a:latin typeface="-apple-system"/>
              </a:rPr>
              <a:t>miss</a:t>
            </a:r>
            <a:r>
              <a:rPr lang="zh-CN" altLang="en-US" b="0" i="0" dirty="0">
                <a:solidFill>
                  <a:srgbClr val="FF0000"/>
                </a:solidFill>
                <a:effectLst/>
                <a:highlight>
                  <a:srgbClr val="FFFFFF"/>
                </a:highlight>
                <a:latin typeface="-apple-system"/>
              </a:rPr>
              <a:t>请求。</a:t>
            </a:r>
            <a:endParaRPr lang="zh-CN" altLang="en-US" dirty="0">
              <a:solidFill>
                <a:srgbClr val="FF0000"/>
              </a:solidFill>
            </a:endParaRPr>
          </a:p>
        </p:txBody>
      </p:sp>
    </p:spTree>
    <p:extLst>
      <p:ext uri="{BB962C8B-B14F-4D97-AF65-F5344CB8AC3E}">
        <p14:creationId xmlns:p14="http://schemas.microsoft.com/office/powerpoint/2010/main" val="349864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313071" y="1117306"/>
            <a:ext cx="1620957" cy="523220"/>
          </a:xfrm>
          <a:prstGeom prst="rect">
            <a:avLst/>
          </a:prstGeom>
          <a:noFill/>
        </p:spPr>
        <p:txBody>
          <a:bodyPr wrap="none" rtlCol="0">
            <a:spAutoFit/>
          </a:bodyPr>
          <a:lstStyle/>
          <a:p>
            <a:r>
              <a:rPr lang="zh-CN" altLang="en-US" sz="2800" b="1" dirty="0">
                <a:latin typeface="Calibri" panose="020F0502020204030204" pitchFamily="34" charset="0"/>
                <a:cs typeface="Calibri" panose="020F0502020204030204" pitchFamily="34" charset="0"/>
              </a:rPr>
              <a:t>硬件实现</a:t>
            </a: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46E1F300-4BF5-997F-659D-33A0087DCF87}"/>
              </a:ext>
            </a:extLst>
          </p:cNvPr>
          <p:cNvSpPr txBox="1"/>
          <p:nvPr/>
        </p:nvSpPr>
        <p:spPr>
          <a:xfrm>
            <a:off x="600937" y="1865870"/>
            <a:ext cx="9216506" cy="3139321"/>
          </a:xfrm>
          <a:prstGeom prst="rect">
            <a:avLst/>
          </a:prstGeom>
          <a:noFill/>
        </p:spPr>
        <p:txBody>
          <a:bodyPr wrap="square" rtlCol="0">
            <a:spAutoFit/>
          </a:bodyPr>
          <a:lstStyle/>
          <a:p>
            <a:r>
              <a:rPr lang="en-US" altLang="zh-CN" dirty="0"/>
              <a:t>1.</a:t>
            </a:r>
            <a:r>
              <a:rPr lang="zh-CN" altLang="en-US" dirty="0"/>
              <a:t>测量获取延迟</a:t>
            </a:r>
            <a:endParaRPr lang="en-US" altLang="zh-CN" dirty="0"/>
          </a:p>
          <a:p>
            <a:r>
              <a:rPr lang="en-US" altLang="zh-CN" dirty="0"/>
              <a:t>MSHR</a:t>
            </a:r>
            <a:r>
              <a:rPr lang="zh-CN" altLang="en-US" dirty="0"/>
              <a:t>和</a:t>
            </a:r>
            <a:r>
              <a:rPr lang="en-US" altLang="zh-CN" dirty="0"/>
              <a:t>PQ</a:t>
            </a:r>
            <a:r>
              <a:rPr lang="zh-CN" altLang="en-US" dirty="0"/>
              <a:t>扩展了</a:t>
            </a:r>
            <a:r>
              <a:rPr lang="en-US" altLang="zh-CN" dirty="0"/>
              <a:t>16</a:t>
            </a:r>
            <a:r>
              <a:rPr lang="zh-CN" altLang="en-US" dirty="0"/>
              <a:t>位的字段存放</a:t>
            </a:r>
            <a:r>
              <a:rPr lang="en-US" altLang="zh-CN" dirty="0"/>
              <a:t>miss/</a:t>
            </a:r>
            <a:r>
              <a:rPr lang="zh-CN" altLang="en-US" dirty="0"/>
              <a:t>添加新</a:t>
            </a:r>
            <a:r>
              <a:rPr lang="en-US" altLang="zh-CN" dirty="0"/>
              <a:t>request</a:t>
            </a:r>
            <a:r>
              <a:rPr lang="zh-CN" altLang="en-US" dirty="0"/>
              <a:t>的</a:t>
            </a:r>
            <a:r>
              <a:rPr lang="en-US" altLang="zh-CN" dirty="0"/>
              <a:t>timestamp</a:t>
            </a:r>
          </a:p>
          <a:p>
            <a:endParaRPr lang="en-US" altLang="zh-CN" dirty="0"/>
          </a:p>
          <a:p>
            <a:r>
              <a:rPr lang="en-US" altLang="zh-CN" dirty="0"/>
              <a:t>2.</a:t>
            </a:r>
            <a:r>
              <a:rPr lang="zh-CN" altLang="en-US" dirty="0"/>
              <a:t>学习</a:t>
            </a:r>
            <a:r>
              <a:rPr lang="en-US" altLang="zh-CN" dirty="0"/>
              <a:t>timely delta</a:t>
            </a:r>
          </a:p>
          <a:p>
            <a:r>
              <a:rPr lang="zh-CN" altLang="en-US" dirty="0"/>
              <a:t>历史条目表：</a:t>
            </a:r>
            <a:endParaRPr lang="en-US" altLang="zh-CN" dirty="0"/>
          </a:p>
          <a:p>
            <a:r>
              <a:rPr lang="en-US" altLang="zh-CN" dirty="0"/>
              <a:t>write</a:t>
            </a:r>
            <a:r>
              <a:rPr lang="zh-CN" altLang="en-US" dirty="0">
                <a:sym typeface="Wingdings" panose="05000000000000000000" pitchFamily="2" charset="2"/>
              </a:rPr>
              <a:t>（预取高速缓存行）</a:t>
            </a:r>
            <a:r>
              <a:rPr lang="en-US" altLang="zh-CN" dirty="0" err="1"/>
              <a:t>Hit_p</a:t>
            </a:r>
            <a:r>
              <a:rPr lang="zh-CN" altLang="en-US" dirty="0"/>
              <a:t>或</a:t>
            </a:r>
            <a:r>
              <a:rPr lang="en-US" altLang="zh-CN" dirty="0"/>
              <a:t>L1D Miss</a:t>
            </a:r>
          </a:p>
          <a:p>
            <a:r>
              <a:rPr lang="en-US" altLang="zh-CN" dirty="0"/>
              <a:t>Search MSHR</a:t>
            </a:r>
            <a:r>
              <a:rPr lang="zh-CN" altLang="en-US" dirty="0"/>
              <a:t>的</a:t>
            </a:r>
            <a:r>
              <a:rPr lang="en-US" altLang="zh-CN" dirty="0"/>
              <a:t>fill</a:t>
            </a:r>
            <a:r>
              <a:rPr lang="zh-CN" altLang="en-US" dirty="0"/>
              <a:t>或</a:t>
            </a:r>
            <a:r>
              <a:rPr lang="en-US" altLang="zh-CN" dirty="0" err="1"/>
              <a:t>Hit_p</a:t>
            </a:r>
            <a:r>
              <a:rPr lang="zh-CN" altLang="en-US" dirty="0"/>
              <a:t>：</a:t>
            </a:r>
            <a:endParaRPr lang="en-US" altLang="zh-CN" dirty="0"/>
          </a:p>
          <a:p>
            <a:r>
              <a:rPr lang="en-US" altLang="zh-CN" dirty="0"/>
              <a:t>MSHR</a:t>
            </a:r>
            <a:r>
              <a:rPr lang="zh-CN" altLang="en-US" dirty="0"/>
              <a:t>情况：使用来自</a:t>
            </a:r>
            <a:r>
              <a:rPr lang="en-US" altLang="zh-CN" dirty="0"/>
              <a:t>MSHR</a:t>
            </a:r>
            <a:r>
              <a:rPr lang="zh-CN" altLang="en-US" dirty="0"/>
              <a:t>信息进行搜索</a:t>
            </a:r>
            <a:endParaRPr lang="en-US" altLang="zh-CN" dirty="0"/>
          </a:p>
          <a:p>
            <a:r>
              <a:rPr lang="en-US" altLang="zh-CN" dirty="0"/>
              <a:t>Hit</a:t>
            </a:r>
            <a:r>
              <a:rPr lang="zh-CN" altLang="en-US" dirty="0"/>
              <a:t>情况：使用</a:t>
            </a:r>
            <a:r>
              <a:rPr lang="en-US" altLang="zh-CN" dirty="0"/>
              <a:t>stored latency</a:t>
            </a:r>
            <a:r>
              <a:rPr lang="zh-CN" altLang="en-US" dirty="0"/>
              <a:t>进行搜索</a:t>
            </a:r>
            <a:endParaRPr lang="en-US" altLang="zh-CN" dirty="0"/>
          </a:p>
          <a:p>
            <a:endParaRPr lang="en-US" altLang="zh-CN" dirty="0"/>
          </a:p>
          <a:p>
            <a:r>
              <a:rPr lang="zh-CN" altLang="en-US" dirty="0">
                <a:solidFill>
                  <a:schemeClr val="accent1"/>
                </a:solidFill>
              </a:rPr>
              <a:t>（</a:t>
            </a:r>
            <a:r>
              <a:rPr lang="en-US" altLang="zh-CN" dirty="0" err="1">
                <a:solidFill>
                  <a:schemeClr val="accent1"/>
                </a:solidFill>
              </a:rPr>
              <a:t>dTLB</a:t>
            </a:r>
            <a:r>
              <a:rPr lang="zh-CN" altLang="en-US" dirty="0">
                <a:solidFill>
                  <a:schemeClr val="accent1"/>
                </a:solidFill>
              </a:rPr>
              <a:t>是啥）</a:t>
            </a:r>
            <a:endParaRPr lang="en-US" altLang="zh-CN" dirty="0">
              <a:solidFill>
                <a:schemeClr val="accent1"/>
              </a:solidFill>
            </a:endParaRPr>
          </a:p>
        </p:txBody>
      </p:sp>
      <p:pic>
        <p:nvPicPr>
          <p:cNvPr id="6" name="图片 5">
            <a:extLst>
              <a:ext uri="{FF2B5EF4-FFF2-40B4-BE49-F238E27FC236}">
                <a16:creationId xmlns:a16="http://schemas.microsoft.com/office/drawing/2014/main" id="{DA92362F-21A6-9D0E-7AA5-7CEAA39587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3204" y="1055054"/>
            <a:ext cx="4057859" cy="3098959"/>
          </a:xfrm>
          <a:prstGeom prst="rect">
            <a:avLst/>
          </a:prstGeom>
        </p:spPr>
      </p:pic>
      <p:pic>
        <p:nvPicPr>
          <p:cNvPr id="8" name="图片 7">
            <a:extLst>
              <a:ext uri="{FF2B5EF4-FFF2-40B4-BE49-F238E27FC236}">
                <a16:creationId xmlns:a16="http://schemas.microsoft.com/office/drawing/2014/main" id="{6DE92057-A5CE-28F4-0B01-45D29FA5E0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950" y="4472298"/>
            <a:ext cx="4153113" cy="1524078"/>
          </a:xfrm>
          <a:prstGeom prst="rect">
            <a:avLst/>
          </a:prstGeom>
        </p:spPr>
      </p:pic>
    </p:spTree>
    <p:extLst>
      <p:ext uri="{BB962C8B-B14F-4D97-AF65-F5344CB8AC3E}">
        <p14:creationId xmlns:p14="http://schemas.microsoft.com/office/powerpoint/2010/main" val="176909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313071" y="1117306"/>
            <a:ext cx="1620957" cy="523220"/>
          </a:xfrm>
          <a:prstGeom prst="rect">
            <a:avLst/>
          </a:prstGeom>
          <a:noFill/>
        </p:spPr>
        <p:txBody>
          <a:bodyPr wrap="none" rtlCol="0">
            <a:spAutoFit/>
          </a:bodyPr>
          <a:lstStyle/>
          <a:p>
            <a:r>
              <a:rPr lang="zh-CN" altLang="en-US" sz="2800" b="1" dirty="0">
                <a:latin typeface="Calibri" panose="020F0502020204030204" pitchFamily="34" charset="0"/>
                <a:cs typeface="Calibri" panose="020F0502020204030204" pitchFamily="34" charset="0"/>
              </a:rPr>
              <a:t>硬件实现</a:t>
            </a: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46E1F300-4BF5-997F-659D-33A0087DCF87}"/>
              </a:ext>
            </a:extLst>
          </p:cNvPr>
          <p:cNvSpPr txBox="1"/>
          <p:nvPr/>
        </p:nvSpPr>
        <p:spPr>
          <a:xfrm>
            <a:off x="600937" y="1865870"/>
            <a:ext cx="9216506" cy="3416320"/>
          </a:xfrm>
          <a:prstGeom prst="rect">
            <a:avLst/>
          </a:prstGeom>
          <a:noFill/>
        </p:spPr>
        <p:txBody>
          <a:bodyPr wrap="square" rtlCol="0">
            <a:spAutoFit/>
          </a:bodyPr>
          <a:lstStyle/>
          <a:p>
            <a:r>
              <a:rPr lang="en-US" altLang="zh-CN" dirty="0"/>
              <a:t>3.</a:t>
            </a:r>
            <a:r>
              <a:rPr lang="zh-CN" altLang="en-US" dirty="0"/>
              <a:t>计算</a:t>
            </a:r>
            <a:r>
              <a:rPr lang="en-US" altLang="zh-CN" dirty="0"/>
              <a:t>delta</a:t>
            </a:r>
            <a:r>
              <a:rPr lang="zh-CN" altLang="en-US" dirty="0"/>
              <a:t>覆盖率</a:t>
            </a:r>
            <a:endParaRPr lang="en-US" altLang="zh-CN" dirty="0"/>
          </a:p>
          <a:p>
            <a:r>
              <a:rPr lang="en-US" altLang="zh-CN" dirty="0"/>
              <a:t>Delta table</a:t>
            </a:r>
            <a:r>
              <a:rPr lang="zh-CN" altLang="en-US" dirty="0"/>
              <a:t>：</a:t>
            </a:r>
            <a:r>
              <a:rPr lang="en-US" altLang="zh-CN" dirty="0"/>
              <a:t>counter=16</a:t>
            </a:r>
            <a:r>
              <a:rPr lang="zh-CN" altLang="en-US" dirty="0"/>
              <a:t>（溢出）时计算</a:t>
            </a:r>
            <a:r>
              <a:rPr lang="en-US" altLang="zh-CN" dirty="0"/>
              <a:t>coverage</a:t>
            </a:r>
          </a:p>
          <a:p>
            <a:r>
              <a:rPr lang="zh-CN" altLang="en-US" dirty="0"/>
              <a:t>大于高覆盖率</a:t>
            </a:r>
            <a:r>
              <a:rPr lang="en-US" altLang="zh-CN" dirty="0"/>
              <a:t>watermark</a:t>
            </a:r>
            <a:r>
              <a:rPr lang="zh-CN" altLang="en-US" dirty="0"/>
              <a:t>的增量将其状态设置为 </a:t>
            </a:r>
            <a:r>
              <a:rPr lang="en-US" altLang="zh-CN" dirty="0"/>
              <a:t>L1D pre f </a:t>
            </a:r>
            <a:r>
              <a:rPr lang="zh-CN" altLang="en-US" dirty="0"/>
              <a:t>。</a:t>
            </a:r>
            <a:endParaRPr lang="en-US" altLang="zh-CN" dirty="0"/>
          </a:p>
          <a:p>
            <a:endParaRPr lang="en-US" altLang="zh-CN" dirty="0"/>
          </a:p>
          <a:p>
            <a:r>
              <a:rPr lang="zh-CN" altLang="en-US" dirty="0"/>
              <a:t>高覆盖率</a:t>
            </a:r>
            <a:r>
              <a:rPr lang="en-US" altLang="zh-CN" dirty="0" err="1"/>
              <a:t>wm</a:t>
            </a:r>
            <a:r>
              <a:rPr lang="zh-CN" altLang="en-US" dirty="0"/>
              <a:t>和中覆盖率</a:t>
            </a:r>
            <a:r>
              <a:rPr lang="en-US" altLang="zh-CN" dirty="0" err="1"/>
              <a:t>wm</a:t>
            </a:r>
            <a:r>
              <a:rPr lang="zh-CN" altLang="en-US" dirty="0"/>
              <a:t>之间的增量（</a:t>
            </a:r>
            <a:r>
              <a:rPr lang="en-US" altLang="zh-CN" dirty="0"/>
              <a:t>65%</a:t>
            </a:r>
            <a:r>
              <a:rPr lang="zh-CN" altLang="en-US" dirty="0"/>
              <a:t>和</a:t>
            </a:r>
            <a:r>
              <a:rPr lang="en-US" altLang="zh-CN" dirty="0"/>
              <a:t>35%</a:t>
            </a:r>
            <a:r>
              <a:rPr lang="zh-CN" altLang="en-US" dirty="0"/>
              <a:t>之间）将状态设置为</a:t>
            </a:r>
            <a:endParaRPr lang="en-US" altLang="zh-CN" dirty="0"/>
          </a:p>
          <a:p>
            <a:r>
              <a:rPr lang="en-US" altLang="zh-CN" dirty="0"/>
              <a:t>L2 pre f </a:t>
            </a:r>
            <a:r>
              <a:rPr lang="zh-CN" altLang="en-US" dirty="0"/>
              <a:t>。</a:t>
            </a:r>
            <a:endParaRPr lang="en-US" altLang="zh-CN" dirty="0"/>
          </a:p>
          <a:p>
            <a:endParaRPr lang="en-US" altLang="zh-CN" dirty="0"/>
          </a:p>
          <a:p>
            <a:r>
              <a:rPr lang="zh-CN" altLang="en-US" dirty="0"/>
              <a:t>剩余增量的状态设置为 </a:t>
            </a:r>
            <a:r>
              <a:rPr lang="en-US" altLang="zh-CN" dirty="0"/>
              <a:t>No pre f</a:t>
            </a:r>
            <a:r>
              <a:rPr lang="zh-CN" altLang="en-US" dirty="0"/>
              <a:t>（即，不对该增量发出预取请求）。</a:t>
            </a:r>
            <a:endParaRPr lang="en-US" altLang="zh-CN" dirty="0"/>
          </a:p>
          <a:p>
            <a:endParaRPr lang="en-US" altLang="zh-CN" dirty="0"/>
          </a:p>
          <a:p>
            <a:r>
              <a:rPr lang="zh-CN" altLang="en-US" dirty="0"/>
              <a:t>一旦设置了状态，计数器和置信度数组就会重置，新的学习阶段开</a:t>
            </a:r>
            <a:endParaRPr lang="en-US" altLang="zh-CN" dirty="0"/>
          </a:p>
          <a:p>
            <a:r>
              <a:rPr lang="zh-CN" altLang="en-US" dirty="0"/>
              <a:t>始。</a:t>
            </a:r>
            <a:endParaRPr lang="en-US" altLang="zh-CN" dirty="0"/>
          </a:p>
          <a:p>
            <a:endParaRPr lang="zh-CN" altLang="en-US" dirty="0"/>
          </a:p>
        </p:txBody>
      </p:sp>
      <p:pic>
        <p:nvPicPr>
          <p:cNvPr id="6" name="图片 5">
            <a:extLst>
              <a:ext uri="{FF2B5EF4-FFF2-40B4-BE49-F238E27FC236}">
                <a16:creationId xmlns:a16="http://schemas.microsoft.com/office/drawing/2014/main" id="{DA92362F-21A6-9D0E-7AA5-7CEAA39587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8513" y="1044918"/>
            <a:ext cx="4057859" cy="3098959"/>
          </a:xfrm>
          <a:prstGeom prst="rect">
            <a:avLst/>
          </a:prstGeom>
        </p:spPr>
      </p:pic>
      <p:pic>
        <p:nvPicPr>
          <p:cNvPr id="8" name="图片 7">
            <a:extLst>
              <a:ext uri="{FF2B5EF4-FFF2-40B4-BE49-F238E27FC236}">
                <a16:creationId xmlns:a16="http://schemas.microsoft.com/office/drawing/2014/main" id="{6DE92057-A5CE-28F4-0B01-45D29FA5E0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9441" y="4369221"/>
            <a:ext cx="4153113" cy="1524078"/>
          </a:xfrm>
          <a:prstGeom prst="rect">
            <a:avLst/>
          </a:prstGeom>
        </p:spPr>
      </p:pic>
    </p:spTree>
    <p:extLst>
      <p:ext uri="{BB962C8B-B14F-4D97-AF65-F5344CB8AC3E}">
        <p14:creationId xmlns:p14="http://schemas.microsoft.com/office/powerpoint/2010/main" val="324702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313071" y="1117306"/>
            <a:ext cx="1620957" cy="523220"/>
          </a:xfrm>
          <a:prstGeom prst="rect">
            <a:avLst/>
          </a:prstGeom>
          <a:noFill/>
        </p:spPr>
        <p:txBody>
          <a:bodyPr wrap="none" rtlCol="0">
            <a:spAutoFit/>
          </a:bodyPr>
          <a:lstStyle/>
          <a:p>
            <a:r>
              <a:rPr lang="zh-CN" altLang="en-US" sz="2800" b="1" dirty="0">
                <a:latin typeface="Calibri" panose="020F0502020204030204" pitchFamily="34" charset="0"/>
                <a:cs typeface="Calibri" panose="020F0502020204030204" pitchFamily="34" charset="0"/>
              </a:rPr>
              <a:t>硬件实现</a:t>
            </a: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46E1F300-4BF5-997F-659D-33A0087DCF87}"/>
              </a:ext>
            </a:extLst>
          </p:cNvPr>
          <p:cNvSpPr txBox="1"/>
          <p:nvPr/>
        </p:nvSpPr>
        <p:spPr>
          <a:xfrm>
            <a:off x="600937" y="1865870"/>
            <a:ext cx="9216506" cy="2862322"/>
          </a:xfrm>
          <a:prstGeom prst="rect">
            <a:avLst/>
          </a:prstGeom>
          <a:noFill/>
        </p:spPr>
        <p:txBody>
          <a:bodyPr wrap="square" rtlCol="0">
            <a:spAutoFit/>
          </a:bodyPr>
          <a:lstStyle/>
          <a:p>
            <a:r>
              <a:rPr lang="en-US" altLang="zh-CN" dirty="0"/>
              <a:t>3.</a:t>
            </a:r>
            <a:r>
              <a:rPr lang="zh-CN" altLang="en-US" dirty="0"/>
              <a:t>计算</a:t>
            </a:r>
            <a:r>
              <a:rPr lang="en-US" altLang="zh-CN" dirty="0"/>
              <a:t>delta</a:t>
            </a:r>
            <a:r>
              <a:rPr lang="zh-CN" altLang="en-US" dirty="0"/>
              <a:t>覆盖率</a:t>
            </a:r>
            <a:endParaRPr lang="en-US" altLang="zh-CN" dirty="0"/>
          </a:p>
          <a:p>
            <a:r>
              <a:rPr lang="zh-CN" altLang="en-US" dirty="0"/>
              <a:t>在</a:t>
            </a:r>
            <a:r>
              <a:rPr lang="zh-CN" altLang="en-US" dirty="0">
                <a:solidFill>
                  <a:schemeClr val="accent1"/>
                </a:solidFill>
              </a:rPr>
              <a:t>预热（？）</a:t>
            </a:r>
            <a:r>
              <a:rPr lang="zh-CN" altLang="en-US" dirty="0"/>
              <a:t>状态字段时，如果收集了至少 </a:t>
            </a:r>
            <a:r>
              <a:rPr lang="en-US" altLang="zh-CN" dirty="0"/>
              <a:t>8 </a:t>
            </a:r>
            <a:r>
              <a:rPr lang="zh-CN" altLang="en-US" dirty="0"/>
              <a:t>个增量，也会发出预取请求，从而将高覆盖率水印增加到 </a:t>
            </a:r>
            <a:r>
              <a:rPr lang="en-US" altLang="zh-CN" dirty="0"/>
              <a:t>80%</a:t>
            </a:r>
            <a:r>
              <a:rPr lang="zh-CN" altLang="en-US" dirty="0"/>
              <a:t>，</a:t>
            </a:r>
            <a:r>
              <a:rPr lang="zh-CN" altLang="en-US" dirty="0">
                <a:solidFill>
                  <a:schemeClr val="accent1"/>
                </a:solidFill>
              </a:rPr>
              <a:t>因为只有 </a:t>
            </a:r>
            <a:r>
              <a:rPr lang="en-US" altLang="zh-CN" dirty="0">
                <a:solidFill>
                  <a:schemeClr val="accent1"/>
                </a:solidFill>
              </a:rPr>
              <a:t>4 </a:t>
            </a:r>
            <a:r>
              <a:rPr lang="zh-CN" altLang="en-US" dirty="0">
                <a:solidFill>
                  <a:schemeClr val="accent1"/>
                </a:solidFill>
              </a:rPr>
              <a:t>个增量（？）</a:t>
            </a:r>
            <a:r>
              <a:rPr lang="zh-CN" altLang="en-US" dirty="0"/>
              <a:t>，预取器需要更多的置信度。实证研究表明，使用高于 </a:t>
            </a:r>
            <a:r>
              <a:rPr lang="en-US" altLang="zh-CN" dirty="0"/>
              <a:t>65% </a:t>
            </a:r>
            <a:r>
              <a:rPr lang="zh-CN" altLang="en-US" dirty="0"/>
              <a:t>的水印可以带来较高的准确度。尽管 </a:t>
            </a:r>
            <a:r>
              <a:rPr lang="en-US" altLang="zh-CN" dirty="0" err="1"/>
              <a:t>Berti</a:t>
            </a:r>
            <a:r>
              <a:rPr lang="en-US" altLang="zh-CN" dirty="0"/>
              <a:t> </a:t>
            </a:r>
            <a:r>
              <a:rPr lang="zh-CN" altLang="en-US" dirty="0"/>
              <a:t>只为低覆盖率增量提供了预取到 </a:t>
            </a:r>
            <a:r>
              <a:rPr lang="en-US" altLang="zh-CN" dirty="0"/>
              <a:t>LLC </a:t>
            </a:r>
            <a:r>
              <a:rPr lang="zh-CN" altLang="en-US" dirty="0"/>
              <a:t>的可能性，但评估表明选择此选项时没有性能改进。因此，将低覆盖率水印设置为 </a:t>
            </a:r>
            <a:r>
              <a:rPr lang="en-US" altLang="zh-CN" dirty="0"/>
              <a:t>35%</a:t>
            </a:r>
            <a:r>
              <a:rPr lang="zh-CN" altLang="en-US" dirty="0"/>
              <a:t>（等于中覆盖率水印），以仅禁用对 </a:t>
            </a:r>
            <a:r>
              <a:rPr lang="en-US" altLang="zh-CN" dirty="0"/>
              <a:t>LLC </a:t>
            </a:r>
            <a:r>
              <a:rPr lang="zh-CN" altLang="en-US" dirty="0"/>
              <a:t>的预取。为了不断获取新的</a:t>
            </a:r>
            <a:r>
              <a:rPr lang="en-US" altLang="zh-CN" dirty="0"/>
              <a:t>delta</a:t>
            </a:r>
            <a:r>
              <a:rPr lang="zh-CN" altLang="en-US" dirty="0"/>
              <a:t>，要抛掉老的</a:t>
            </a:r>
            <a:r>
              <a:rPr lang="en-US" altLang="zh-CN" dirty="0"/>
              <a:t>delta</a:t>
            </a:r>
            <a:r>
              <a:rPr lang="zh-CN" altLang="en-US" dirty="0"/>
              <a:t>。当新</a:t>
            </a:r>
            <a:r>
              <a:rPr lang="en-US" altLang="zh-CN" dirty="0"/>
              <a:t>delta</a:t>
            </a:r>
            <a:r>
              <a:rPr lang="zh-CN" altLang="en-US" dirty="0"/>
              <a:t>获取时，前一阶段覆盖率低于 </a:t>
            </a:r>
            <a:r>
              <a:rPr lang="en-US" altLang="zh-CN" dirty="0"/>
              <a:t>50% </a:t>
            </a:r>
            <a:r>
              <a:rPr lang="zh-CN" altLang="en-US" dirty="0"/>
              <a:t>的增量将被考虑在当前阶段驱逐。为此，如果选择</a:t>
            </a:r>
            <a:r>
              <a:rPr lang="en-US" altLang="zh-CN" dirty="0"/>
              <a:t>L2 pre f</a:t>
            </a:r>
            <a:r>
              <a:rPr lang="zh-CN" altLang="en-US" dirty="0"/>
              <a:t>状态时的覆盖率低于</a:t>
            </a:r>
            <a:r>
              <a:rPr lang="en-US" altLang="zh-CN" dirty="0"/>
              <a:t>50%</a:t>
            </a:r>
            <a:r>
              <a:rPr lang="zh-CN" altLang="en-US" dirty="0"/>
              <a:t>，则将状态设置为</a:t>
            </a:r>
            <a:r>
              <a:rPr lang="en-US" altLang="zh-CN" dirty="0"/>
              <a:t>L2 pre f </a:t>
            </a:r>
            <a:r>
              <a:rPr lang="en-US" altLang="zh-CN" dirty="0" err="1"/>
              <a:t>repl</a:t>
            </a:r>
            <a:r>
              <a:rPr lang="zh-CN" altLang="en-US" dirty="0"/>
              <a:t>。驱逐策略选择覆盖率较低且状态为 </a:t>
            </a:r>
            <a:r>
              <a:rPr lang="en-US" altLang="zh-CN" dirty="0"/>
              <a:t>L2 pre f </a:t>
            </a:r>
            <a:r>
              <a:rPr lang="en-US" altLang="zh-CN" dirty="0" err="1"/>
              <a:t>repl</a:t>
            </a:r>
            <a:r>
              <a:rPr lang="en-US" altLang="zh-CN" dirty="0"/>
              <a:t> </a:t>
            </a:r>
            <a:r>
              <a:rPr lang="zh-CN" altLang="en-US" dirty="0"/>
              <a:t>或 </a:t>
            </a:r>
            <a:r>
              <a:rPr lang="en-US" altLang="zh-CN" dirty="0"/>
              <a:t>No pre f </a:t>
            </a:r>
            <a:r>
              <a:rPr lang="zh-CN" altLang="en-US" dirty="0"/>
              <a:t>的 </a:t>
            </a:r>
            <a:r>
              <a:rPr lang="en-US" altLang="zh-CN" dirty="0"/>
              <a:t>delta</a:t>
            </a:r>
            <a:r>
              <a:rPr lang="zh-CN" altLang="en-US" dirty="0"/>
              <a:t>。如果不存在这样的</a:t>
            </a:r>
            <a:r>
              <a:rPr lang="en-US" altLang="zh-CN" dirty="0"/>
              <a:t>delta</a:t>
            </a:r>
            <a:r>
              <a:rPr lang="zh-CN" altLang="en-US" dirty="0"/>
              <a:t>，则丢弃新的</a:t>
            </a:r>
            <a:r>
              <a:rPr lang="en-US" altLang="zh-CN" dirty="0"/>
              <a:t>delta</a:t>
            </a:r>
            <a:r>
              <a:rPr lang="zh-CN" altLang="en-US" dirty="0"/>
              <a:t>。</a:t>
            </a:r>
          </a:p>
        </p:txBody>
      </p:sp>
    </p:spTree>
    <p:extLst>
      <p:ext uri="{BB962C8B-B14F-4D97-AF65-F5344CB8AC3E}">
        <p14:creationId xmlns:p14="http://schemas.microsoft.com/office/powerpoint/2010/main" val="116326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70DE-9CEF-0A31-336C-DD2BCADDDB3E}"/>
              </a:ext>
            </a:extLst>
          </p:cNvPr>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7C6C29-60FE-6FF2-97F7-E57F68F15562}"/>
              </a:ext>
            </a:extLst>
          </p:cNvPr>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862B7B-D31C-6E1C-243B-17534AE2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a:extLst>
              <a:ext uri="{FF2B5EF4-FFF2-40B4-BE49-F238E27FC236}">
                <a16:creationId xmlns:a16="http://schemas.microsoft.com/office/drawing/2014/main" id="{2F32FCC1-A12F-A6C6-1214-CB295C0ABC94}"/>
              </a:ext>
            </a:extLst>
          </p:cNvPr>
          <p:cNvSpPr txBox="1"/>
          <p:nvPr/>
        </p:nvSpPr>
        <p:spPr>
          <a:xfrm>
            <a:off x="313071" y="1117306"/>
            <a:ext cx="1620957" cy="523220"/>
          </a:xfrm>
          <a:prstGeom prst="rect">
            <a:avLst/>
          </a:prstGeom>
          <a:noFill/>
        </p:spPr>
        <p:txBody>
          <a:bodyPr wrap="none" rtlCol="0">
            <a:spAutoFit/>
          </a:bodyPr>
          <a:lstStyle/>
          <a:p>
            <a:r>
              <a:rPr lang="zh-CN" altLang="en-US" sz="2800" b="1" dirty="0">
                <a:latin typeface="Calibri" panose="020F0502020204030204" pitchFamily="34" charset="0"/>
                <a:cs typeface="Calibri" panose="020F0502020204030204" pitchFamily="34" charset="0"/>
              </a:rPr>
              <a:t>硬件实现</a:t>
            </a:r>
          </a:p>
        </p:txBody>
      </p:sp>
      <p:grpSp>
        <p:nvGrpSpPr>
          <p:cNvPr id="21" name="组合 20">
            <a:extLst>
              <a:ext uri="{FF2B5EF4-FFF2-40B4-BE49-F238E27FC236}">
                <a16:creationId xmlns:a16="http://schemas.microsoft.com/office/drawing/2014/main" id="{C1B798BF-7D32-8C99-B0CB-AC71C8BDB575}"/>
              </a:ext>
            </a:extLst>
          </p:cNvPr>
          <p:cNvGrpSpPr/>
          <p:nvPr/>
        </p:nvGrpSpPr>
        <p:grpSpPr>
          <a:xfrm>
            <a:off x="8518121" y="6430581"/>
            <a:ext cx="3197693" cy="338554"/>
            <a:chOff x="8518121" y="6430581"/>
            <a:chExt cx="3197693" cy="338554"/>
          </a:xfrm>
        </p:grpSpPr>
        <p:sp>
          <p:nvSpPr>
            <p:cNvPr id="13" name="文本框 12">
              <a:extLst>
                <a:ext uri="{FF2B5EF4-FFF2-40B4-BE49-F238E27FC236}">
                  <a16:creationId xmlns:a16="http://schemas.microsoft.com/office/drawing/2014/main" id="{82A85012-5947-5B94-C8E9-DFFEDEA34E91}"/>
                </a:ext>
              </a:extLst>
            </p:cNvPr>
            <p:cNvSpPr txBox="1"/>
            <p:nvPr/>
          </p:nvSpPr>
          <p:spPr>
            <a:xfrm>
              <a:off x="8809121" y="6430581"/>
              <a:ext cx="2906693" cy="338554"/>
            </a:xfrm>
            <a:prstGeom prst="rect">
              <a:avLst/>
            </a:prstGeom>
            <a:noFill/>
          </p:spPr>
          <p:txBody>
            <a:bodyPr wrap="none" rtlCol="0">
              <a:spAutoFit/>
            </a:bodyPr>
            <a:lstStyle/>
            <a:p>
              <a:r>
                <a:rPr lang="en-US" altLang="zh-CN" sz="1600" b="1" dirty="0">
                  <a:solidFill>
                    <a:schemeClr val="bg1">
                      <a:lumMod val="50000"/>
                    </a:schemeClr>
                  </a:solidFill>
                  <a:latin typeface="Corbel" panose="020B0503020204020204" pitchFamily="34" charset="0"/>
                  <a:ea typeface="Calibri" panose="020F0502020204030204" pitchFamily="34" charset="0"/>
                  <a:cs typeface="Calibri" panose="020F0502020204030204" pitchFamily="34" charset="0"/>
                </a:rPr>
                <a:t>22307130472@m.fudan.edu.cn</a:t>
              </a:r>
              <a:endParaRPr lang="zh-CN" altLang="en-US" sz="1600" b="1" dirty="0">
                <a:solidFill>
                  <a:schemeClr val="bg1">
                    <a:lumMod val="50000"/>
                  </a:schemeClr>
                </a:solidFill>
                <a:latin typeface="Corbel" panose="020B0503020204020204" pitchFamily="34" charset="0"/>
                <a:cs typeface="Calibri" panose="020F0502020204030204" pitchFamily="34" charset="0"/>
              </a:endParaRPr>
            </a:p>
          </p:txBody>
        </p:sp>
        <p:pic>
          <p:nvPicPr>
            <p:cNvPr id="15" name="图形 14" descr="电子邮件 纯色填充">
              <a:extLst>
                <a:ext uri="{FF2B5EF4-FFF2-40B4-BE49-F238E27FC236}">
                  <a16:creationId xmlns:a16="http://schemas.microsoft.com/office/drawing/2014/main" id="{26D45192-3163-8A66-EB99-350F413D8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121" y="6457148"/>
              <a:ext cx="290547" cy="290547"/>
            </a:xfrm>
            <a:prstGeom prst="rect">
              <a:avLst/>
            </a:prstGeom>
          </p:spPr>
        </p:pic>
      </p:grpSp>
      <p:grpSp>
        <p:nvGrpSpPr>
          <p:cNvPr id="18" name="组合 17">
            <a:extLst>
              <a:ext uri="{FF2B5EF4-FFF2-40B4-BE49-F238E27FC236}">
                <a16:creationId xmlns:a16="http://schemas.microsoft.com/office/drawing/2014/main" id="{2B91A41B-464F-6842-E330-6B9892059E20}"/>
              </a:ext>
            </a:extLst>
          </p:cNvPr>
          <p:cNvGrpSpPr/>
          <p:nvPr/>
        </p:nvGrpSpPr>
        <p:grpSpPr>
          <a:xfrm>
            <a:off x="313071" y="6430581"/>
            <a:ext cx="4791215" cy="338554"/>
            <a:chOff x="313071" y="6430581"/>
            <a:chExt cx="4791215" cy="338554"/>
          </a:xfrm>
        </p:grpSpPr>
        <p:sp>
          <p:nvSpPr>
            <p:cNvPr id="12" name="文本框 11">
              <a:extLst>
                <a:ext uri="{FF2B5EF4-FFF2-40B4-BE49-F238E27FC236}">
                  <a16:creationId xmlns:a16="http://schemas.microsoft.com/office/drawing/2014/main" id="{A72D5A32-44C4-83B3-95E9-63590194843F}"/>
                </a:ext>
              </a:extLst>
            </p:cNvPr>
            <p:cNvSpPr txBox="1"/>
            <p:nvPr/>
          </p:nvSpPr>
          <p:spPr>
            <a:xfrm>
              <a:off x="600937" y="6430581"/>
              <a:ext cx="4503349" cy="338554"/>
            </a:xfrm>
            <a:prstGeom prst="rect">
              <a:avLst/>
            </a:prstGeom>
            <a:noFill/>
          </p:spPr>
          <p:txBody>
            <a:bodyPr wrap="none" rtlCol="0">
              <a:spAutoFit/>
            </a:bodyPr>
            <a:lstStyle/>
            <a:p>
              <a:r>
                <a:rPr lang="zh-CN" altLang="en-US"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张乐然</a:t>
              </a:r>
              <a:r>
                <a:rPr lang="en-US" altLang="zh-CN" sz="1600" b="1" dirty="0">
                  <a:solidFill>
                    <a:schemeClr val="bg1">
                      <a:lumMod val="65000"/>
                    </a:schemeClr>
                  </a:solidFill>
                  <a:latin typeface="Corbel" panose="020B0503020204020204" pitchFamily="34" charset="0"/>
                  <a:ea typeface="Calibri" panose="020F0502020204030204" pitchFamily="34" charset="0"/>
                  <a:cs typeface="Calibri" panose="020F0502020204030204" pitchFamily="34" charset="0"/>
                </a:rPr>
                <a:t>| School of electronics @ Fudan University</a:t>
              </a:r>
              <a:endParaRPr lang="zh-CN" altLang="en-US" sz="1600" b="1" dirty="0">
                <a:solidFill>
                  <a:schemeClr val="bg1">
                    <a:lumMod val="65000"/>
                  </a:schemeClr>
                </a:solidFill>
                <a:latin typeface="Corbel" panose="020B0503020204020204" pitchFamily="34" charset="0"/>
                <a:cs typeface="Calibri" panose="020F0502020204030204" pitchFamily="34" charset="0"/>
              </a:endParaRPr>
            </a:p>
          </p:txBody>
        </p:sp>
        <p:pic>
          <p:nvPicPr>
            <p:cNvPr id="17" name="图形 16" descr="主页 纯色填充">
              <a:extLst>
                <a:ext uri="{FF2B5EF4-FFF2-40B4-BE49-F238E27FC236}">
                  <a16:creationId xmlns:a16="http://schemas.microsoft.com/office/drawing/2014/main" id="{79660B91-F2B9-DB12-78C3-69BD1237D3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71" y="6430581"/>
              <a:ext cx="290547" cy="290547"/>
            </a:xfrm>
            <a:prstGeom prst="rect">
              <a:avLst/>
            </a:prstGeom>
          </p:spPr>
        </p:pic>
      </p:grpSp>
      <p:sp>
        <p:nvSpPr>
          <p:cNvPr id="2" name="文本框 1">
            <a:extLst>
              <a:ext uri="{FF2B5EF4-FFF2-40B4-BE49-F238E27FC236}">
                <a16:creationId xmlns:a16="http://schemas.microsoft.com/office/drawing/2014/main" id="{46E1F300-4BF5-997F-659D-33A0087DCF87}"/>
              </a:ext>
            </a:extLst>
          </p:cNvPr>
          <p:cNvSpPr txBox="1"/>
          <p:nvPr/>
        </p:nvSpPr>
        <p:spPr>
          <a:xfrm>
            <a:off x="600937" y="1865870"/>
            <a:ext cx="9216506" cy="2308324"/>
          </a:xfrm>
          <a:prstGeom prst="rect">
            <a:avLst/>
          </a:prstGeom>
          <a:noFill/>
        </p:spPr>
        <p:txBody>
          <a:bodyPr wrap="square" rtlCol="0">
            <a:spAutoFit/>
          </a:bodyPr>
          <a:lstStyle/>
          <a:p>
            <a:r>
              <a:rPr lang="en-US" altLang="zh-CN" dirty="0"/>
              <a:t>4.</a:t>
            </a:r>
            <a:r>
              <a:rPr lang="zh-CN" altLang="en-US" dirty="0"/>
              <a:t>发出预取请求</a:t>
            </a:r>
            <a:endParaRPr lang="en-US" altLang="zh-CN" dirty="0"/>
          </a:p>
          <a:p>
            <a:r>
              <a:rPr lang="zh-CN" altLang="en-US" dirty="0"/>
              <a:t>在每次 </a:t>
            </a:r>
            <a:r>
              <a:rPr lang="en-US" altLang="zh-CN" dirty="0"/>
              <a:t>L1D </a:t>
            </a:r>
            <a:r>
              <a:rPr lang="zh-CN" altLang="en-US" dirty="0"/>
              <a:t>访问中，都会使用匹配的 </a:t>
            </a:r>
            <a:r>
              <a:rPr lang="en-US" altLang="zh-CN" dirty="0"/>
              <a:t>IP </a:t>
            </a:r>
            <a:r>
              <a:rPr lang="zh-CN" altLang="en-US" dirty="0"/>
              <a:t>来搜索</a:t>
            </a:r>
            <a:r>
              <a:rPr lang="en-US" altLang="zh-CN" dirty="0"/>
              <a:t>delta</a:t>
            </a:r>
            <a:r>
              <a:rPr lang="zh-CN" altLang="en-US" dirty="0"/>
              <a:t>表（</a:t>
            </a:r>
            <a:r>
              <a:rPr lang="en-US" altLang="zh-CN" dirty="0"/>
              <a:t>IP</a:t>
            </a:r>
            <a:r>
              <a:rPr lang="zh-CN" altLang="en-US" dirty="0"/>
              <a:t>、</a:t>
            </a:r>
            <a:r>
              <a:rPr lang="en-US" altLang="zh-CN" dirty="0"/>
              <a:t>VA </a:t>
            </a:r>
            <a:r>
              <a:rPr lang="zh-CN" altLang="en-US" dirty="0"/>
              <a:t>箭头指向图 </a:t>
            </a:r>
            <a:r>
              <a:rPr lang="en-US" altLang="zh-CN" dirty="0"/>
              <a:t>5 </a:t>
            </a:r>
            <a:r>
              <a:rPr lang="zh-CN" altLang="en-US" dirty="0"/>
              <a:t>中的增量表）。</a:t>
            </a:r>
            <a:endParaRPr lang="en-US" altLang="zh-CN" dirty="0"/>
          </a:p>
          <a:p>
            <a:r>
              <a:rPr lang="en-US" altLang="zh-CN" dirty="0"/>
              <a:t>1</a:t>
            </a:r>
            <a:r>
              <a:rPr lang="zh-CN" altLang="en-US" dirty="0"/>
              <a:t>）将状态为 </a:t>
            </a:r>
            <a:r>
              <a:rPr lang="en-US" altLang="zh-CN" dirty="0"/>
              <a:t>L1D pre f </a:t>
            </a:r>
            <a:r>
              <a:rPr lang="zh-CN" altLang="en-US" dirty="0"/>
              <a:t>或 </a:t>
            </a:r>
            <a:r>
              <a:rPr lang="en-US" altLang="zh-CN" dirty="0"/>
              <a:t>L2 pre f </a:t>
            </a:r>
            <a:r>
              <a:rPr lang="zh-CN" altLang="en-US" dirty="0"/>
              <a:t>的增量添加到当前 </a:t>
            </a:r>
            <a:r>
              <a:rPr lang="en-US" altLang="zh-CN" dirty="0"/>
              <a:t>VA </a:t>
            </a:r>
            <a:r>
              <a:rPr lang="zh-CN" altLang="en-US" dirty="0"/>
              <a:t>以形成插入到 </a:t>
            </a:r>
            <a:r>
              <a:rPr lang="en-US" altLang="zh-CN" dirty="0"/>
              <a:t>PQ </a:t>
            </a:r>
            <a:r>
              <a:rPr lang="zh-CN" altLang="en-US" dirty="0"/>
              <a:t>中的预取请求（图 </a:t>
            </a:r>
            <a:r>
              <a:rPr lang="en-US" altLang="zh-CN" dirty="0"/>
              <a:t>5 </a:t>
            </a:r>
            <a:r>
              <a:rPr lang="zh-CN" altLang="en-US" dirty="0"/>
              <a:t>中的首选请求箭头）。</a:t>
            </a:r>
            <a:endParaRPr lang="en-US" altLang="zh-CN" dirty="0"/>
          </a:p>
          <a:p>
            <a:r>
              <a:rPr lang="en-US" altLang="zh-CN" dirty="0"/>
              <a:t>2</a:t>
            </a:r>
            <a:r>
              <a:rPr lang="zh-CN" altLang="en-US" dirty="0"/>
              <a:t>）当状态为 </a:t>
            </a:r>
            <a:r>
              <a:rPr lang="en-US" altLang="zh-CN" dirty="0"/>
              <a:t>L1D pre f </a:t>
            </a:r>
            <a:r>
              <a:rPr lang="zh-CN" altLang="en-US" dirty="0"/>
              <a:t>并且 </a:t>
            </a:r>
            <a:r>
              <a:rPr lang="en-US" altLang="zh-CN" dirty="0"/>
              <a:t>MSHR </a:t>
            </a:r>
            <a:r>
              <a:rPr lang="zh-CN" altLang="en-US" dirty="0"/>
              <a:t>占用率低于 </a:t>
            </a:r>
            <a:r>
              <a:rPr lang="en-US" altLang="zh-CN" dirty="0"/>
              <a:t>70%</a:t>
            </a:r>
            <a:r>
              <a:rPr lang="zh-CN" altLang="en-US" dirty="0"/>
              <a:t>（</a:t>
            </a:r>
            <a:r>
              <a:rPr lang="en-US" altLang="zh-CN" dirty="0"/>
              <a:t>occupancy </a:t>
            </a:r>
            <a:r>
              <a:rPr lang="en-US" altLang="zh-CN" dirty="0" err="1"/>
              <a:t>wm</a:t>
            </a:r>
            <a:r>
              <a:rPr lang="zh-CN" altLang="en-US" dirty="0"/>
              <a:t>）时，这些预取请求将填充到 </a:t>
            </a:r>
            <a:r>
              <a:rPr lang="en-US" altLang="zh-CN" dirty="0"/>
              <a:t>L1D </a:t>
            </a:r>
            <a:r>
              <a:rPr lang="zh-CN" altLang="en-US" dirty="0"/>
              <a:t>之前的所有缓存级别。</a:t>
            </a:r>
            <a:endParaRPr lang="en-US" altLang="zh-CN" dirty="0"/>
          </a:p>
          <a:p>
            <a:r>
              <a:rPr lang="en-US" altLang="zh-CN" dirty="0"/>
              <a:t>3</a:t>
            </a:r>
            <a:r>
              <a:rPr lang="zh-CN" altLang="en-US" dirty="0"/>
              <a:t>）其余情况，预取请求将被填满直至 </a:t>
            </a:r>
            <a:r>
              <a:rPr lang="en-US" altLang="zh-CN" dirty="0"/>
              <a:t>L2</a:t>
            </a:r>
            <a:r>
              <a:rPr lang="zh-CN" altLang="en-US" dirty="0"/>
              <a:t>。</a:t>
            </a:r>
            <a:endParaRPr lang="en-US" altLang="zh-CN" dirty="0"/>
          </a:p>
        </p:txBody>
      </p:sp>
      <p:pic>
        <p:nvPicPr>
          <p:cNvPr id="6" name="图片 5">
            <a:extLst>
              <a:ext uri="{FF2B5EF4-FFF2-40B4-BE49-F238E27FC236}">
                <a16:creationId xmlns:a16="http://schemas.microsoft.com/office/drawing/2014/main" id="{DC77668C-901C-171E-C1B9-DFBF4449EE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6316" y="3599202"/>
            <a:ext cx="3618556" cy="2618692"/>
          </a:xfrm>
          <a:prstGeom prst="rect">
            <a:avLst/>
          </a:prstGeom>
        </p:spPr>
      </p:pic>
    </p:spTree>
    <p:extLst>
      <p:ext uri="{BB962C8B-B14F-4D97-AF65-F5344CB8AC3E}">
        <p14:creationId xmlns:p14="http://schemas.microsoft.com/office/powerpoint/2010/main" val="21090208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1345</Words>
  <Application>Microsoft Office PowerPoint</Application>
  <PresentationFormat>宽屏</PresentationFormat>
  <Paragraphs>108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-apple-system</vt:lpstr>
      <vt:lpstr>等线</vt:lpstr>
      <vt:lpstr>等线 Light</vt:lpstr>
      <vt:lpstr>Arial</vt:lpstr>
      <vt:lpstr>Calibri</vt:lpstr>
      <vt:lpstr>Corbel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George Du</dc:creator>
  <cp:lastModifiedBy>3197715589@qq.com</cp:lastModifiedBy>
  <cp:revision>13</cp:revision>
  <dcterms:created xsi:type="dcterms:W3CDTF">2024-04-26T16:08:16Z</dcterms:created>
  <dcterms:modified xsi:type="dcterms:W3CDTF">2024-05-11T01:43:47Z</dcterms:modified>
</cp:coreProperties>
</file>