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73" r:id="rId4"/>
    <p:sldId id="275" r:id="rId5"/>
    <p:sldId id="277" r:id="rId6"/>
    <p:sldId id="274" r:id="rId7"/>
    <p:sldId id="276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5CA"/>
    <a:srgbClr val="37B0D1"/>
    <a:srgbClr val="57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" y="4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0681A-7C44-4301-A9A0-5FD04DD8A23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4C0F-A6CC-4A1E-8B7B-ECE51B63B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9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63132-7BED-C1B1-FFE5-E9875FEE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859BB0-ADF5-9F1C-9335-C3AB83EAF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535F-B113-BC15-FDA7-E4EC57D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FE5-8DBF-4391-9EDF-6E4889482CCF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56500-CADB-12C5-B4FD-A8E25EE4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24136-BAB3-3CD8-6C56-DD8F3D6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4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DDF-31BA-298B-C8F8-6FE23EF5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FFDDD-19B9-54F3-7BAA-5D6378F1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21A57-E44A-C99A-D750-90F70B30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A667-5162-4F7D-A437-FD2C281DC823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6DCDA-0F9F-18B0-3079-C801FBE7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2BB0B-1B37-9E02-9BB4-DF12BAFC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7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69657-893B-648B-B3FF-E0519F1B2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FC78D-16A6-A5C2-3570-9004313B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565B5-5872-FD8E-1539-33252605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CE77-83C6-4A84-A03E-1042A97CC82D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DC4CB-A7C6-D286-0DF8-DDBEE058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EC418-E4B7-4E64-CC69-E2C361A0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9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4B09C-7889-3D43-449C-182F9394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136525"/>
            <a:ext cx="7027069" cy="55641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04419-70A2-75E6-BFCB-FC516D77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331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02B87-855B-3FDA-A9A5-4A2EB68D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8E2-5AC1-4FE0-A1E4-89F31DF4D65C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7EAB8-9537-3006-4A6E-4524DE31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6437D-9BC6-A542-57C9-F0D58D31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6338" y="6420643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fld id="{4DB57257-7361-4FC3-B3E3-C47CA38E5D8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7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F25F0-BF24-6C7B-7B23-2C7C6ED9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43F72-0669-0F17-4AAE-E2010168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69429-D6A8-B02D-C303-B67881E0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38F6-51CF-4E0F-931A-3E2FDE1BA95B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3C234-6D5C-D2BA-F4D4-80D7F882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C7414-9A11-261F-052D-5BF9F381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5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17914-C709-5C4D-7711-02965CEE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ABF05-C1D8-675C-F046-AD342C95F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4F9BA-DA65-D373-4186-9C500F87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02532-3F47-E2D8-559F-AFBE45E2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71CC-206C-403F-BF89-698191339B6C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BDDB3-FF85-C778-70B5-891CB7DE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086C3-AEB9-FF17-F5E6-E41D3FD5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3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54F7B-6FF0-57A2-E2B8-7784F4A2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D4EB3-255C-F96A-80E3-23B8F752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904A5-154D-D96D-C90B-F35E198B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E2AD4-B170-58A1-3ECA-09014C6AA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B4A0F-0C29-F2DE-BB07-A70DFF055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E45BF-EB3B-918A-39FE-FF32E66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36-67DF-4D4D-8B6F-F57B8B15D808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316314-7105-1559-B3A9-D3D722E1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DC97D2-3BE1-9ABF-03DB-747A8FFB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8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BF99D-459E-BC08-E077-03EDF9FC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BA4EF7-631B-8D8F-F1E7-C36BC0FF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350-9691-4779-AA3C-1712B5F015BA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23A7BD-F440-B79D-5952-9EF3CE22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D77B0A-81E6-B5E5-33E5-B79E584B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BA0C6-8761-0D24-28B1-CEB65C29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37B3-5E4A-4FC9-B474-009FFA5F143A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D493F5-B8BF-A98D-CE56-65572673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3C259-03BE-2D7D-6D48-90BB70EE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3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5A116-3DF1-00A2-3C08-F60EB0E4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75A7B-E320-6A1D-C69E-D0FEBA82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ACEE1-C36E-172A-EEE3-D799ED00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A5A9A-492F-9B77-AF12-E62FA005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940-60F1-423C-AE00-16246D23330B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01847-564E-BB94-6A1C-4289E36F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74467-B88D-3E22-6927-22552ACD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5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A9E8-BA7A-1B60-1A39-FA43687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3CBA95-F080-89F1-F30A-1B0D4824F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96BF0-C6A3-575A-9EE4-3CD82487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CA12D-4971-C460-4A7E-AD2190F5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53AC-165E-4D4D-9112-9F30E0E50E7C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5094-86BA-B892-D29A-9D3F176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D76F5-DEE7-D198-6F7A-2B94EA2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41501-40BC-22D7-8390-BEE0CCEE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12439-109C-452E-5431-754C7A44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4540D-4A65-32C0-BC7F-84B690B0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566C-845D-46D6-B64A-7BF7784FF8F8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E43C9-19CA-BB22-4BD1-AC2DBD331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C6360-139C-3DDA-3A49-72BBD9C5F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9E21E5-12BF-7E55-C779-FB4A7B71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5BD0CE7-D8E8-EF7C-86A3-D69C3814A432}"/>
              </a:ext>
            </a:extLst>
          </p:cNvPr>
          <p:cNvSpPr txBox="1">
            <a:spLocks/>
          </p:cNvSpPr>
          <p:nvPr/>
        </p:nvSpPr>
        <p:spPr>
          <a:xfrm>
            <a:off x="1524000" y="96078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endParaRPr lang="zh-CN" alt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124248D-BE3B-F1EB-A1B4-6276747ACB26}"/>
              </a:ext>
            </a:extLst>
          </p:cNvPr>
          <p:cNvSpPr txBox="1">
            <a:spLocks/>
          </p:cNvSpPr>
          <p:nvPr/>
        </p:nvSpPr>
        <p:spPr>
          <a:xfrm>
            <a:off x="3726134" y="3919428"/>
            <a:ext cx="4007707" cy="59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Corbel" panose="020B0503020204020204" pitchFamily="34" charset="0"/>
              </a:rPr>
              <a:t>Du Yuhang    2024.05.11 </a:t>
            </a:r>
            <a:endParaRPr lang="zh-CN" altLang="en-US" dirty="0">
              <a:latin typeface="Corbel" panose="020B0503020204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BB50DC9-AF8B-1097-46C4-0F32A59A2DE9}"/>
              </a:ext>
            </a:extLst>
          </p:cNvPr>
          <p:cNvSpPr txBox="1">
            <a:spLocks/>
          </p:cNvSpPr>
          <p:nvPr/>
        </p:nvSpPr>
        <p:spPr>
          <a:xfrm>
            <a:off x="646321" y="1246307"/>
            <a:ext cx="1066800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(MICRO 21’ )</a:t>
            </a:r>
          </a:p>
          <a:p>
            <a:pPr algn="l"/>
            <a:r>
              <a:rPr lang="en-US" altLang="zh-CN" sz="4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Twig: Profile-Guided BTB Prefetching for Data Center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1409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2147-E07F-BCA7-4435-6BCCB505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EC83F-F793-07A9-0CB8-6FCE61C2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[1] Computer Architecture: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Quantitative</a:t>
            </a:r>
            <a:r>
              <a:rPr lang="zh-CN" altLang="en-US" sz="2400" dirty="0"/>
              <a:t> </a:t>
            </a:r>
            <a:r>
              <a:rPr lang="en-US" altLang="zh-CN" sz="2400" dirty="0"/>
              <a:t>Approach</a:t>
            </a:r>
            <a:r>
              <a:rPr lang="zh-CN" altLang="en-US" sz="2400" dirty="0"/>
              <a:t> </a:t>
            </a:r>
            <a:r>
              <a:rPr lang="en-US" altLang="zh-CN" sz="2400" dirty="0"/>
              <a:t>(sixth edition)</a:t>
            </a:r>
          </a:p>
          <a:p>
            <a:r>
              <a:rPr lang="en-US" altLang="zh-CN" sz="2400" dirty="0"/>
              <a:t>[2] A primer on hardware prefetch</a:t>
            </a:r>
          </a:p>
          <a:p>
            <a:r>
              <a:rPr lang="en-US" altLang="zh-CN" sz="2400" dirty="0"/>
              <a:t>[3] Tanvir Ahmed Khan, et al 2021. Twig: Profile-Guided BTB Prefetching for Data Center Applications. In MICRO-54</a:t>
            </a:r>
          </a:p>
          <a:p>
            <a:r>
              <a:rPr lang="en-US" altLang="zh-CN" sz="2400" dirty="0"/>
              <a:t>[4] C. Chen et al., "Xuantie-910: A Commercial Multi-Core 12-Stage Pipeline Out-of-Order 64-bit High Performance RISC-V Processor with Vector Extension : Industrial Product," 2020 ACM/IEEE 47th Annual International Symposium on Computer Architecture (ISCA),</a:t>
            </a:r>
          </a:p>
          <a:p>
            <a:r>
              <a:rPr lang="en-US" altLang="zh-CN" sz="2400" dirty="0"/>
              <a:t>[5] Arthur </a:t>
            </a:r>
            <a:r>
              <a:rPr lang="en-US" altLang="zh-CN" sz="2400" dirty="0" err="1"/>
              <a:t>Perais</a:t>
            </a:r>
            <a:r>
              <a:rPr lang="en-US" altLang="zh-CN" sz="2400" dirty="0"/>
              <a:t> et al. MICRO '23: Proceedings of the 56th Annual IEEE/ACM International Symposium on Microarchitecture October 2023Pages 240–253https://doi.org/10.1145/3613424.3623774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20C8E5-2091-0945-B47E-EE84C93F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2D2EC-6E9B-35E7-B49E-B281333E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Modern Data Center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0A1BC-6E2F-8DC8-7B4D-AF55BDF5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331"/>
            <a:ext cx="113530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3200" b="1" dirty="0">
                <a:solidFill>
                  <a:srgbClr val="1875CA"/>
                </a:solidFill>
                <a:latin typeface="-apple-system"/>
              </a:rPr>
              <a:t>D</a:t>
            </a:r>
            <a:r>
              <a:rPr lang="en-US" altLang="zh-CN" sz="3200" b="1" i="0" dirty="0">
                <a:solidFill>
                  <a:srgbClr val="1875CA"/>
                </a:solidFill>
                <a:effectLst/>
                <a:latin typeface="-apple-system"/>
              </a:rPr>
              <a:t>eep Software </a:t>
            </a:r>
            <a:r>
              <a:rPr lang="en-US" altLang="zh-CN" sz="3200" b="1" dirty="0">
                <a:solidFill>
                  <a:srgbClr val="1875CA"/>
                </a:solidFill>
                <a:latin typeface="-apple-system"/>
              </a:rPr>
              <a:t>S</a:t>
            </a:r>
            <a:r>
              <a:rPr lang="en-US" altLang="zh-CN" sz="3200" b="1" i="0" dirty="0">
                <a:solidFill>
                  <a:srgbClr val="1875CA"/>
                </a:solidFill>
                <a:effectLst/>
                <a:latin typeface="-apple-system"/>
              </a:rPr>
              <a:t>tacks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>
                <a:effectLst/>
                <a:latin typeface="-apple-system"/>
              </a:rPr>
              <a:t>Complex application logic + Diverse libraries + Numerous kernel modules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>
                <a:effectLst/>
                <a:latin typeface="-apple-system"/>
              </a:rPr>
              <a:t>-&gt; result in multi-megabyte instruction footprints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>
                <a:effectLst/>
                <a:latin typeface="-apple-system"/>
              </a:rPr>
              <a:t>	-&gt; easily exhaust typical on-chip cache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>
                <a:effectLst/>
                <a:latin typeface="-apple-system"/>
              </a:rPr>
              <a:t>		-&gt; suffer from significant frontend stalls</a:t>
            </a:r>
          </a:p>
          <a:p>
            <a:pPr>
              <a:lnSpc>
                <a:spcPct val="160000"/>
              </a:lnSpc>
            </a:pPr>
            <a:r>
              <a:rPr lang="en-US" altLang="zh-CN" b="0" i="0" dirty="0">
                <a:effectLst/>
                <a:latin typeface="-apple-system"/>
              </a:rPr>
              <a:t>Fetch Directed Instruction Prefetching (FDIP)</a:t>
            </a:r>
            <a:endParaRPr lang="en-US" altLang="zh-CN" dirty="0">
              <a:latin typeface="-apple-system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-apple-system"/>
              </a:rPr>
              <a:t>S</a:t>
            </a:r>
            <a:r>
              <a:rPr lang="en-US" altLang="zh-CN" b="0" i="0" dirty="0">
                <a:effectLst/>
                <a:latin typeface="-apple-system"/>
              </a:rPr>
              <a:t>ignificant Branch Target Buffer (BTB) misses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4D881-539B-5E38-293E-060D09CE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04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B52F-9AF1-D8E0-2262-074D0A39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FDIP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D5E39-6B25-61B6-AFED-9FBB1B53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43" y="1166760"/>
            <a:ext cx="1136307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ntroduces a queue containing the addresses of I-cache lines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prefetches I-cache lines based on the queue contents to </a:t>
            </a:r>
            <a:r>
              <a:rPr lang="en-US" altLang="zh-CN" sz="2400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avoid instruction fetch stalls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allows the branch prediction unit and the instruction fetch engine to operate </a:t>
            </a:r>
            <a:r>
              <a:rPr lang="en-US" altLang="zh-CN" sz="2400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independently with high efficiency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AEEAB-B22E-B61F-4148-EF8E4C9F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1999B4-4CED-1A6C-7C6B-1585B79D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92285"/>
            <a:ext cx="5382552" cy="2666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97A5F8-8D5F-F368-0436-5F0C3CF5BC30}"/>
              </a:ext>
            </a:extLst>
          </p:cNvPr>
          <p:cNvSpPr txBox="1"/>
          <p:nvPr/>
        </p:nvSpPr>
        <p:spPr>
          <a:xfrm>
            <a:off x="9030376" y="6001307"/>
            <a:ext cx="3056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Image credits: A primer on hardware prefetch</a:t>
            </a:r>
            <a:endParaRPr lang="zh-CN" altLang="en-US" sz="1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B9B3A42-C444-80A8-F9AA-FB80CCD7267D}"/>
              </a:ext>
            </a:extLst>
          </p:cNvPr>
          <p:cNvSpPr txBox="1">
            <a:spLocks/>
          </p:cNvSpPr>
          <p:nvPr/>
        </p:nvSpPr>
        <p:spPr>
          <a:xfrm>
            <a:off x="480843" y="3683302"/>
            <a:ext cx="50596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ea typeface="Calibri" panose="020F0502020204030204" pitchFamily="34" charset="0"/>
                <a:cs typeface="Calibri" panose="020F0502020204030204" pitchFamily="34" charset="0"/>
              </a:rPr>
              <a:t>Widely used in </a:t>
            </a:r>
            <a:r>
              <a:rPr lang="en-US" altLang="zh-CN" sz="2400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modern processors</a:t>
            </a:r>
            <a:br>
              <a:rPr lang="en-US" altLang="zh-CN" sz="24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400" dirty="0">
                <a:ea typeface="Calibri" panose="020F0502020204030204" pitchFamily="34" charset="0"/>
                <a:cs typeface="Calibri" panose="020F0502020204030204" pitchFamily="34" charset="0"/>
              </a:rPr>
              <a:t>including Apple m2</a:t>
            </a:r>
          </a:p>
        </p:txBody>
      </p:sp>
    </p:spTree>
    <p:extLst>
      <p:ext uri="{BB962C8B-B14F-4D97-AF65-F5344CB8AC3E}">
        <p14:creationId xmlns:p14="http://schemas.microsoft.com/office/powerpoint/2010/main" val="164965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1C1FE-4171-7E90-16EC-33E9DDD9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FDIP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60CDA-51DD-2D6B-CB07-1B51C3AF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762110-DF98-67B1-6D0F-5D6E8D6F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73" y="1397246"/>
            <a:ext cx="4754396" cy="33508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B92EC3-EE9C-1BF4-4557-B087816C2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62" y="1348241"/>
            <a:ext cx="5787385" cy="36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6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4EEBC-777F-8399-E3C8-F9443EC4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FDIP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BC39D-F4F6-3CDF-F6C8-1F14840B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8CD034-E07B-1A39-4520-32BD4C58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47" y="1945187"/>
            <a:ext cx="8029575" cy="3314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7DE1C2-42D1-C4F8-7F3C-E304ACA815BB}"/>
              </a:ext>
            </a:extLst>
          </p:cNvPr>
          <p:cNvSpPr txBox="1"/>
          <p:nvPr/>
        </p:nvSpPr>
        <p:spPr>
          <a:xfrm>
            <a:off x="465541" y="1128528"/>
            <a:ext cx="109077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What stops FDIP from eliminating all frontend stalls?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67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55FE9-E368-C787-FFB3-F666F2E8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Twig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6C197-3214-AC5F-7B22-A42944F9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dirty="0">
                <a:effectLst/>
              </a:rPr>
              <a:t>large number of BTB misses, which is </a:t>
            </a:r>
            <a:r>
              <a:rPr lang="en-US" altLang="zh-CN" sz="2400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typical for data center applications</a:t>
            </a:r>
            <a:r>
              <a:rPr lang="en-US" altLang="zh-CN" sz="2400" b="0" i="0" dirty="0">
                <a:effectLst/>
              </a:rPr>
              <a:t>, hurts FDIP’s effectiveness.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</a:rPr>
              <a:t>Twig introduces two key techniques: </a:t>
            </a:r>
            <a:br>
              <a:rPr lang="en-US" altLang="zh-CN" sz="2400" b="0" i="0" dirty="0">
                <a:effectLst/>
              </a:rPr>
            </a:br>
            <a:r>
              <a:rPr lang="en-US" altLang="zh-CN" sz="2400" b="0" i="0" dirty="0">
                <a:effectLst/>
              </a:rPr>
              <a:t>Software BTB prefetching</a:t>
            </a:r>
            <a:br>
              <a:rPr lang="en-US" altLang="zh-CN" sz="2400" b="0" i="0" dirty="0">
                <a:effectLst/>
              </a:rPr>
            </a:br>
            <a:r>
              <a:rPr lang="en-US" altLang="zh-CN" sz="2400" b="0" i="0" dirty="0">
                <a:effectLst/>
              </a:rPr>
              <a:t>BTB prefetch coalescing.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en-US" altLang="zh-CN" sz="2400" b="0" i="0" dirty="0">
                <a:effectLst/>
              </a:rPr>
              <a:t>chieves an average of </a:t>
            </a:r>
            <a:r>
              <a:rPr lang="en-US" altLang="zh-CN" sz="2400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20.86% (2%-145%) </a:t>
            </a:r>
            <a:r>
              <a:rPr lang="en-US" altLang="zh-CN" sz="2400" b="0" i="0" dirty="0">
                <a:effectLst/>
              </a:rPr>
              <a:t>performance speedup and </a:t>
            </a:r>
            <a:r>
              <a:rPr lang="en-US" altLang="zh-CN" sz="2400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outperforms the state-of-the-art </a:t>
            </a:r>
            <a:r>
              <a:rPr lang="en-US" altLang="zh-CN" sz="2400" b="0" i="0" dirty="0">
                <a:effectLst/>
              </a:rPr>
              <a:t>BTB prefetching technique by 19.82%.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F753EF-0469-488C-F692-3BBBC056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45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8F11-7D08-05EE-F34D-6C0A4A5C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Software BTB prefetching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8778-7FA9-5267-7D7A-1D554A38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dentifies the PC and target of every </a:t>
            </a:r>
            <a:r>
              <a:rPr lang="en-US" altLang="zh-CN" b="1" i="0" dirty="0">
                <a:solidFill>
                  <a:srgbClr val="1875C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direct branch instruction </a:t>
            </a:r>
            <a:r>
              <a:rPr lang="en-US" altLang="zh-CN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 an application by examining its </a:t>
            </a:r>
            <a:r>
              <a:rPr lang="en-US" altLang="zh-CN" b="1" i="0" dirty="0">
                <a:solidFill>
                  <a:srgbClr val="1875CA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Leverages the program’s dynamic execution profile to </a:t>
            </a:r>
            <a:r>
              <a:rPr lang="en-US" altLang="zh-CN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find the branch PCs </a:t>
            </a:r>
            <a:r>
              <a:rPr lang="en-US" altLang="zh-CN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causing a large number of BTB misses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odifies the application </a:t>
            </a:r>
            <a:r>
              <a:rPr lang="en-US" altLang="zh-CN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altLang="zh-CN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to prefetch corresponding BTB entries in a timely manner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</a:rPr>
              <a:t>Reduces this storage overhead by storing the </a:t>
            </a:r>
            <a:r>
              <a:rPr lang="en-US" altLang="zh-CN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prefetch-to-branch-offset</a:t>
            </a:r>
            <a:r>
              <a:rPr lang="en-US" altLang="zh-CN" b="0" i="0" dirty="0">
                <a:effectLst/>
              </a:rPr>
              <a:t> instead of the entire absolute address</a:t>
            </a:r>
            <a:endParaRPr lang="zh-CN" altLang="en-US" dirty="0"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22B1B-0A99-3030-186B-6B8E13C7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4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AF63-23B8-FA90-C610-96E16EAB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BTB prefetch Coalescing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B344-BB0A-AD59-EEB0-A97189EE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0" y="1253331"/>
            <a:ext cx="11272907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</a:t>
            </a:r>
            <a:r>
              <a:rPr lang="en-US" altLang="zh-CN" b="0" i="0" dirty="0">
                <a:effectLst/>
              </a:rPr>
              <a:t>tores the addresses of the branch instruction and the target as </a:t>
            </a:r>
            <a:r>
              <a:rPr lang="en-US" altLang="zh-CN" b="1" dirty="0">
                <a:solidFill>
                  <a:srgbClr val="1875C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key-value pairs </a:t>
            </a:r>
            <a:r>
              <a:rPr lang="en-US" altLang="zh-CN" b="0" i="0" dirty="0">
                <a:effectLst/>
              </a:rPr>
              <a:t>in memory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</a:t>
            </a:r>
            <a:r>
              <a:rPr lang="en-US" altLang="zh-CN" b="0" i="0" dirty="0">
                <a:effectLst/>
              </a:rPr>
              <a:t>ntroduces the </a:t>
            </a:r>
            <a:r>
              <a:rPr lang="en-US" altLang="zh-CN" b="0" i="0" dirty="0" err="1">
                <a:effectLst/>
              </a:rPr>
              <a:t>brcoalesce</a:t>
            </a:r>
            <a:r>
              <a:rPr lang="en-US" altLang="zh-CN" b="0" i="0" dirty="0">
                <a:effectLst/>
              </a:rPr>
              <a:t> instruction that takes the address of a key-value pair as a parameter and prefetches the corresponding entry to the BTB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en-US" altLang="zh-CN" b="0" i="0" dirty="0">
                <a:effectLst/>
              </a:rPr>
              <a:t>chieves a majority of the performance benefit with just an 8-bit bitmask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3B39F-9AF6-2894-AF0B-09646A83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69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571A-AE9E-9D89-F21E-E0E7564E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Think More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83F0C-AE69-3C67-9097-90A69E16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253331"/>
            <a:ext cx="11312953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There is </a:t>
            </a:r>
            <a:r>
              <a:rPr lang="en-US" altLang="zh-CN" b="1" dirty="0">
                <a:solidFill>
                  <a:srgbClr val="1875CA"/>
                </a:solidFill>
              </a:rPr>
              <a:t>no instruction prefetch </a:t>
            </a:r>
            <a:r>
              <a:rPr lang="en-US" altLang="zh-CN" dirty="0"/>
              <a:t>mechanism in </a:t>
            </a:r>
            <a:r>
              <a:rPr lang="en-US" altLang="zh-CN" dirty="0" err="1"/>
              <a:t>xuantie</a:t>
            </a:r>
            <a:r>
              <a:rPr lang="en-US" altLang="zh-CN" dirty="0"/>
              <a:t> c910</a:t>
            </a:r>
            <a:br>
              <a:rPr lang="en-US" altLang="zh-CN" dirty="0"/>
            </a:br>
            <a:r>
              <a:rPr lang="en-US" altLang="zh-CN" dirty="0"/>
              <a:t>-&gt;we need test the </a:t>
            </a:r>
            <a:r>
              <a:rPr lang="en-US" altLang="zh-CN" b="1" dirty="0">
                <a:solidFill>
                  <a:srgbClr val="1875CA"/>
                </a:solidFill>
              </a:rPr>
              <a:t>latency(stall) </a:t>
            </a:r>
            <a:r>
              <a:rPr lang="en-US" altLang="zh-CN" dirty="0"/>
              <a:t>caused by the stalls due to miss in </a:t>
            </a:r>
            <a:r>
              <a:rPr lang="en-US" altLang="zh-CN" b="1" dirty="0">
                <a:solidFill>
                  <a:srgbClr val="1875CA"/>
                </a:solidFill>
              </a:rPr>
              <a:t>BTB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-&gt;if high-&gt;it is necessary to </a:t>
            </a:r>
            <a:r>
              <a:rPr lang="en-US" altLang="zh-CN" b="1" dirty="0">
                <a:solidFill>
                  <a:srgbClr val="1875CA"/>
                </a:solidFill>
              </a:rPr>
              <a:t>implement</a:t>
            </a:r>
            <a:r>
              <a:rPr lang="en-US" altLang="zh-CN" dirty="0"/>
              <a:t> an instruction prefetch</a:t>
            </a:r>
            <a:br>
              <a:rPr lang="en-US" altLang="zh-CN" dirty="0"/>
            </a:br>
            <a:r>
              <a:rPr lang="en-US" altLang="zh-CN" dirty="0"/>
              <a:t>-&gt;if low-&gt;may </a:t>
            </a:r>
            <a:r>
              <a:rPr lang="en-US" altLang="zh-CN" b="1" dirty="0">
                <a:solidFill>
                  <a:srgbClr val="1875CA"/>
                </a:solidFill>
              </a:rPr>
              <a:t>SOTA instruction prefetch </a:t>
            </a:r>
            <a:r>
              <a:rPr lang="en-US" altLang="zh-CN" dirty="0"/>
              <a:t>be a way to improve the overall performance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-&gt;to be updated in our final report……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E53EFF-EFC7-0FA7-650B-984A363B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43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515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等线</vt:lpstr>
      <vt:lpstr>Arial</vt:lpstr>
      <vt:lpstr>Calibri</vt:lpstr>
      <vt:lpstr>Corbel</vt:lpstr>
      <vt:lpstr>Office 主题​​</vt:lpstr>
      <vt:lpstr>PowerPoint 演示文稿</vt:lpstr>
      <vt:lpstr>Modern Data Center</vt:lpstr>
      <vt:lpstr>FDIP</vt:lpstr>
      <vt:lpstr>FDIP</vt:lpstr>
      <vt:lpstr>FDIP</vt:lpstr>
      <vt:lpstr>Twig</vt:lpstr>
      <vt:lpstr>Software BTB prefetching</vt:lpstr>
      <vt:lpstr>BTB prefetch Coalescing</vt:lpstr>
      <vt:lpstr>Think More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 Research</dc:title>
  <dc:creator>George Du</dc:creator>
  <cp:lastModifiedBy>Yuhang Du</cp:lastModifiedBy>
  <cp:revision>15</cp:revision>
  <dcterms:created xsi:type="dcterms:W3CDTF">2024-03-25T14:39:53Z</dcterms:created>
  <dcterms:modified xsi:type="dcterms:W3CDTF">2024-05-11T01:35:06Z</dcterms:modified>
</cp:coreProperties>
</file>