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2" r:id="rId1"/>
    <p:sldMasterId id="2147483905" r:id="rId2"/>
  </p:sldMasterIdLst>
  <p:notesMasterIdLst>
    <p:notesMasterId r:id="rId11"/>
  </p:notesMasterIdLst>
  <p:handoutMasterIdLst>
    <p:handoutMasterId r:id="rId12"/>
  </p:handoutMasterIdLst>
  <p:sldIdLst>
    <p:sldId id="459" r:id="rId3"/>
    <p:sldId id="256" r:id="rId4"/>
    <p:sldId id="257" r:id="rId5"/>
    <p:sldId id="261" r:id="rId6"/>
    <p:sldId id="260" r:id="rId7"/>
    <p:sldId id="2637" r:id="rId8"/>
    <p:sldId id="2638" r:id="rId9"/>
    <p:sldId id="631" r:id="rId1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Acharya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4A60"/>
    <a:srgbClr val="F37F26"/>
    <a:srgbClr val="2776C3"/>
    <a:srgbClr val="48ACFC"/>
    <a:srgbClr val="FF2723"/>
    <a:srgbClr val="4DB027"/>
    <a:srgbClr val="53BE25"/>
    <a:srgbClr val="78C4FF"/>
    <a:srgbClr val="FFBB20"/>
    <a:srgbClr val="3E9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83076" autoAdjust="0"/>
  </p:normalViewPr>
  <p:slideViewPr>
    <p:cSldViewPr snapToGrid="0">
      <p:cViewPr varScale="1">
        <p:scale>
          <a:sx n="136" d="100"/>
          <a:sy n="136" d="100"/>
        </p:scale>
        <p:origin x="44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033BA3F-22EC-CA48-A189-792A8B211CCB}" type="datetimeFigureOut">
              <a:rPr lang="en-US"/>
              <a:pPr>
                <a:defRPr/>
              </a:pPr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F5C9BAC-98CC-5648-89ED-0E41E460C3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3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D916F8A-4EC6-EC45-BC99-D8AE5C1180B3}" type="datetimeFigureOut">
              <a:rPr lang="en-US"/>
              <a:pPr>
                <a:defRPr/>
              </a:pPr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11EC3C3-E528-A34B-A5FF-136F4BB8EA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06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EC3C3-E528-A34B-A5FF-136F4BB8EA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9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baseline="0" dirty="0"/>
              <a:t>The overall goal for this client is to provide a Drupal content management system as a service</a:t>
            </a:r>
          </a:p>
          <a:p>
            <a:r>
              <a:rPr lang="en-GB" sz="2000" baseline="0" dirty="0"/>
              <a:t>Drupal for this client depends on MySQL, a CDN, and a Caching component</a:t>
            </a:r>
          </a:p>
          <a:p>
            <a:r>
              <a:rPr lang="en-GB" sz="2000" baseline="0" dirty="0"/>
              <a:t>Our competition is significant – there are many open source players in </a:t>
            </a:r>
            <a:r>
              <a:rPr lang="en-GB" sz="2000" baseline="0"/>
              <a:t>this field</a:t>
            </a:r>
          </a:p>
          <a:p>
            <a:endParaRPr lang="en-GB" sz="2000" baseline="0" dirty="0"/>
          </a:p>
          <a:p>
            <a:r>
              <a:rPr lang="en-GB" sz="2000" baseline="0" dirty="0"/>
              <a:t>The team believe the best chance of being successful with the client is to be the best technical solution – providing the fastest mechanism to get new content rolled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E1223-EC7E-8447-8CAE-687CBCD908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64889"/>
            <a:ext cx="4114801" cy="757130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5" y="405273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240046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8305" y="4633539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2A7B6-9385-544B-A3E5-49FD5A4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0F139-68D3-374C-AB99-FC7C677E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7" y="901701"/>
            <a:ext cx="2659825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EB4632-CE30-644C-9F5A-0709A04953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00400" y="913386"/>
            <a:ext cx="5649912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FE6EA78-8824-F245-9F13-1FA51D17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2A7B6-9385-544B-A3E5-49FD5A4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0F139-68D3-374C-AB99-FC7C677E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7" y="901701"/>
            <a:ext cx="5329873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EB4632-CE30-644C-9F5A-0709A04953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5312" y="913386"/>
            <a:ext cx="2925000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203CE1A-DE11-7E42-8E4D-F0BDFD295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3EC9-CD3D-E947-A8DD-B8C972B6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35D0-4936-4643-BE60-A0FF20F52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8AC0-9EEF-2E4A-A053-DFABA1AF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F541-F2B0-D849-9AAA-742E16B0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BD57-E10B-D44C-9B20-D1D82D6C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0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6A7-479A-AD4D-BC55-D1FD198D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9233-C9E8-E840-8084-A4686E97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DAAD-DE1A-214F-8E88-068B13BC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5A9C-9E70-7945-8618-4B2F1925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D51B-99F7-AF43-86C9-23BDDD6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7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F4CA-5327-9548-B0C0-6110372E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FF173-7942-BC49-AC17-F51E1DF4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3AA9-022F-DE4E-A86D-E0EA6BF7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1EF5-EAD9-3E49-AF7D-1F49FAF3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194A-F8B6-A74B-B9C4-84F9EAB9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6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FA30-8E97-2141-9CEE-D0AE0C70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A8A0-AE39-2C43-8E26-CBA524AD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81C3-FAE2-1940-BF79-8671206F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CAF6A-EF7A-664C-BBBB-314951C1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81AC-FBC9-C54E-B929-88F55747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B21D-5152-3744-9201-391DA909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0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FE31-72FF-6F47-A014-DA7D48B1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802E-8342-7347-BB82-36D15899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EABA-4027-4A47-8526-37F79667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98011-732A-0848-AA6D-04D8EBED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9333F-7FC5-8C49-A4B1-97A0CC8B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577FC-1818-4948-90A9-B6451F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28E55-044A-8745-A807-2CD8B034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2E8B3-8F94-564B-ADEB-4B2053F3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1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168-FF85-704E-A098-998A2ABC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DE2C8-F89C-9C41-ACA5-BC627864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B54D-07FD-CF43-9129-625C1D54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796F2-2114-F849-A863-076FE7E7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DABB2-989A-EF4A-B188-0355BDA4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12B5-B96E-174F-803B-C90356FF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11261-7F2F-C34C-A6D6-A5BD4C99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09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3585-8AE1-084B-AE24-C63731F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B199-78D9-AD47-A52F-D4B90D41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65B6-7441-5846-9FFA-4FDABD18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EBCB7-179B-944F-A7C5-7766A9BE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B9636-16BF-D840-B4F8-692147E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7B7D-D8C0-1B44-B12C-74A0A46D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20638" y="-13063"/>
            <a:ext cx="9177338" cy="5199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457178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5" name="Group 482"/>
          <p:cNvGrpSpPr>
            <a:grpSpLocks noChangeAspect="1"/>
          </p:cNvGrpSpPr>
          <p:nvPr userDrawn="1"/>
        </p:nvGrpSpPr>
        <p:grpSpPr bwMode="auto">
          <a:xfrm>
            <a:off x="-5989" y="5261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7 w 20226"/>
                <a:gd name="T1" fmla="*/ 0 h 11290"/>
                <a:gd name="T2" fmla="*/ 2147483647 w 20226"/>
                <a:gd name="T3" fmla="*/ 1097947346 h 11290"/>
                <a:gd name="T4" fmla="*/ 2044958897 w 20226"/>
                <a:gd name="T5" fmla="*/ 2147483647 h 11290"/>
                <a:gd name="T6" fmla="*/ 0 w 20226"/>
                <a:gd name="T7" fmla="*/ 1104841274 h 11290"/>
                <a:gd name="T8" fmla="*/ 635069149 w 20226"/>
                <a:gd name="T9" fmla="*/ 0 h 11290"/>
                <a:gd name="T10" fmla="*/ 2147483647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622566916 w 3073"/>
                <a:gd name="T3" fmla="*/ 0 h 5346"/>
                <a:gd name="T4" fmla="*/ 0 w 3073"/>
                <a:gd name="T5" fmla="*/ 1083847870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7726759 w 230"/>
                <a:gd name="T3" fmla="*/ 0 h 43"/>
                <a:gd name="T4" fmla="*/ 29532379 w 230"/>
                <a:gd name="T5" fmla="*/ 5261173 h 43"/>
                <a:gd name="T6" fmla="*/ 0 w 230"/>
                <a:gd name="T7" fmla="*/ 5261173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30057142 w 233"/>
                <a:gd name="T1" fmla="*/ 5261173 h 43"/>
                <a:gd name="T2" fmla="*/ 0 w 233"/>
                <a:gd name="T3" fmla="*/ 5261173 h 43"/>
                <a:gd name="T4" fmla="*/ 2202472 w 233"/>
                <a:gd name="T5" fmla="*/ 0 h 43"/>
                <a:gd name="T6" fmla="*/ 30057142 w 233"/>
                <a:gd name="T7" fmla="*/ 0 h 43"/>
                <a:gd name="T8" fmla="*/ 30057142 w 233"/>
                <a:gd name="T9" fmla="*/ 526117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15760729 w 131"/>
                <a:gd name="T3" fmla="*/ 0 h 44"/>
                <a:gd name="T4" fmla="*/ 17662721 w 131"/>
                <a:gd name="T5" fmla="*/ 5144368 h 44"/>
                <a:gd name="T6" fmla="*/ 1901992 w 131"/>
                <a:gd name="T7" fmla="*/ 5144368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14941757 w 131"/>
                <a:gd name="T1" fmla="*/ 5660303 h 47"/>
                <a:gd name="T2" fmla="*/ 0 w 131"/>
                <a:gd name="T3" fmla="*/ 5660303 h 47"/>
                <a:gd name="T4" fmla="*/ 1803476 w 131"/>
                <a:gd name="T5" fmla="*/ 0 h 47"/>
                <a:gd name="T6" fmla="*/ 16745233 w 131"/>
                <a:gd name="T7" fmla="*/ 0 h 47"/>
                <a:gd name="T8" fmla="*/ 14941757 w 131"/>
                <a:gd name="T9" fmla="*/ 566030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4893425 w 202"/>
                <a:gd name="T1" fmla="*/ 5261173 h 43"/>
                <a:gd name="T2" fmla="*/ 1863687 w 202"/>
                <a:gd name="T3" fmla="*/ 5261173 h 43"/>
                <a:gd name="T4" fmla="*/ 0 w 202"/>
                <a:gd name="T5" fmla="*/ 0 h 43"/>
                <a:gd name="T6" fmla="*/ 26757112 w 202"/>
                <a:gd name="T7" fmla="*/ 0 h 43"/>
                <a:gd name="T8" fmla="*/ 24893425 w 202"/>
                <a:gd name="T9" fmla="*/ 526117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8831361 w 131"/>
                <a:gd name="T1" fmla="*/ 6037240 h 44"/>
                <a:gd name="T2" fmla="*/ 0 w 131"/>
                <a:gd name="T3" fmla="*/ 6037240 h 44"/>
                <a:gd name="T4" fmla="*/ 0 w 131"/>
                <a:gd name="T5" fmla="*/ 0 h 44"/>
                <a:gd name="T6" fmla="*/ 17662721 w 131"/>
                <a:gd name="T7" fmla="*/ 0 h 44"/>
                <a:gd name="T8" fmla="*/ 17662721 w 131"/>
                <a:gd name="T9" fmla="*/ 6037240 h 44"/>
                <a:gd name="T10" fmla="*/ 8831361 w 131"/>
                <a:gd name="T11" fmla="*/ 603724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8372796 w 131"/>
                <a:gd name="T1" fmla="*/ 6037240 h 44"/>
                <a:gd name="T2" fmla="*/ 0 w 131"/>
                <a:gd name="T3" fmla="*/ 6037240 h 44"/>
                <a:gd name="T4" fmla="*/ 0 w 131"/>
                <a:gd name="T5" fmla="*/ 0 h 44"/>
                <a:gd name="T6" fmla="*/ 16745233 w 131"/>
                <a:gd name="T7" fmla="*/ 0 h 44"/>
                <a:gd name="T8" fmla="*/ 16745233 w 131"/>
                <a:gd name="T9" fmla="*/ 6037240 h 44"/>
                <a:gd name="T10" fmla="*/ 8372796 w 131"/>
                <a:gd name="T11" fmla="*/ 603724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8831361 w 131"/>
                <a:gd name="T1" fmla="*/ 5261173 h 43"/>
                <a:gd name="T2" fmla="*/ 0 w 131"/>
                <a:gd name="T3" fmla="*/ 5261173 h 43"/>
                <a:gd name="T4" fmla="*/ 0 w 131"/>
                <a:gd name="T5" fmla="*/ 0 h 43"/>
                <a:gd name="T6" fmla="*/ 17662721 w 131"/>
                <a:gd name="T7" fmla="*/ 0 h 43"/>
                <a:gd name="T8" fmla="*/ 17662721 w 131"/>
                <a:gd name="T9" fmla="*/ 5261173 h 43"/>
                <a:gd name="T10" fmla="*/ 8831361 w 131"/>
                <a:gd name="T11" fmla="*/ 52611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8372796 w 131"/>
                <a:gd name="T1" fmla="*/ 5261173 h 43"/>
                <a:gd name="T2" fmla="*/ 0 w 131"/>
                <a:gd name="T3" fmla="*/ 5261173 h 43"/>
                <a:gd name="T4" fmla="*/ 0 w 131"/>
                <a:gd name="T5" fmla="*/ 0 h 43"/>
                <a:gd name="T6" fmla="*/ 16745233 w 131"/>
                <a:gd name="T7" fmla="*/ 0 h 43"/>
                <a:gd name="T8" fmla="*/ 16745233 w 131"/>
                <a:gd name="T9" fmla="*/ 5261173 h 43"/>
                <a:gd name="T10" fmla="*/ 8372796 w 131"/>
                <a:gd name="T11" fmla="*/ 52611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8831361 w 131"/>
                <a:gd name="T1" fmla="*/ 5144368 h 44"/>
                <a:gd name="T2" fmla="*/ 0 w 131"/>
                <a:gd name="T3" fmla="*/ 5144368 h 44"/>
                <a:gd name="T4" fmla="*/ 0 w 131"/>
                <a:gd name="T5" fmla="*/ 0 h 44"/>
                <a:gd name="T6" fmla="*/ 17662721 w 131"/>
                <a:gd name="T7" fmla="*/ 0 h 44"/>
                <a:gd name="T8" fmla="*/ 17662721 w 131"/>
                <a:gd name="T9" fmla="*/ 5144368 h 44"/>
                <a:gd name="T10" fmla="*/ 8831361 w 131"/>
                <a:gd name="T11" fmla="*/ 5144368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8372796 w 131"/>
                <a:gd name="T1" fmla="*/ 5144368 h 44"/>
                <a:gd name="T2" fmla="*/ 0 w 131"/>
                <a:gd name="T3" fmla="*/ 5144368 h 44"/>
                <a:gd name="T4" fmla="*/ 0 w 131"/>
                <a:gd name="T5" fmla="*/ 0 h 44"/>
                <a:gd name="T6" fmla="*/ 16745233 w 131"/>
                <a:gd name="T7" fmla="*/ 0 h 44"/>
                <a:gd name="T8" fmla="*/ 16745233 w 131"/>
                <a:gd name="T9" fmla="*/ 5144368 h 44"/>
                <a:gd name="T10" fmla="*/ 8372796 w 131"/>
                <a:gd name="T11" fmla="*/ 5144368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13907635 w 215"/>
                <a:gd name="T1" fmla="*/ 6175331 h 43"/>
                <a:gd name="T2" fmla="*/ 0 w 215"/>
                <a:gd name="T3" fmla="*/ 6175331 h 43"/>
                <a:gd name="T4" fmla="*/ 0 w 215"/>
                <a:gd name="T5" fmla="*/ 0 h 43"/>
                <a:gd name="T6" fmla="*/ 27815270 w 215"/>
                <a:gd name="T7" fmla="*/ 0 h 43"/>
                <a:gd name="T8" fmla="*/ 27815270 w 215"/>
                <a:gd name="T9" fmla="*/ 6175331 h 43"/>
                <a:gd name="T10" fmla="*/ 13907635 w 215"/>
                <a:gd name="T11" fmla="*/ 6175331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13907635 w 215"/>
                <a:gd name="T1" fmla="*/ 6174573 h 43"/>
                <a:gd name="T2" fmla="*/ 0 w 215"/>
                <a:gd name="T3" fmla="*/ 6174573 h 43"/>
                <a:gd name="T4" fmla="*/ 0 w 215"/>
                <a:gd name="T5" fmla="*/ 0 h 43"/>
                <a:gd name="T6" fmla="*/ 27815270 w 215"/>
                <a:gd name="T7" fmla="*/ 0 h 43"/>
                <a:gd name="T8" fmla="*/ 27815270 w 215"/>
                <a:gd name="T9" fmla="*/ 6174573 h 43"/>
                <a:gd name="T10" fmla="*/ 13907635 w 215"/>
                <a:gd name="T11" fmla="*/ 61745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8831361 w 131"/>
                <a:gd name="T1" fmla="*/ 6037240 h 44"/>
                <a:gd name="T2" fmla="*/ 0 w 131"/>
                <a:gd name="T3" fmla="*/ 6037240 h 44"/>
                <a:gd name="T4" fmla="*/ 0 w 131"/>
                <a:gd name="T5" fmla="*/ 0 h 44"/>
                <a:gd name="T6" fmla="*/ 17662721 w 131"/>
                <a:gd name="T7" fmla="*/ 0 h 44"/>
                <a:gd name="T8" fmla="*/ 17662721 w 131"/>
                <a:gd name="T9" fmla="*/ 6037240 h 44"/>
                <a:gd name="T10" fmla="*/ 8831361 w 131"/>
                <a:gd name="T11" fmla="*/ 603724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8831361 w 131"/>
                <a:gd name="T1" fmla="*/ 5261173 h 43"/>
                <a:gd name="T2" fmla="*/ 0 w 131"/>
                <a:gd name="T3" fmla="*/ 5261173 h 43"/>
                <a:gd name="T4" fmla="*/ 0 w 131"/>
                <a:gd name="T5" fmla="*/ 0 h 43"/>
                <a:gd name="T6" fmla="*/ 17662721 w 131"/>
                <a:gd name="T7" fmla="*/ 0 h 43"/>
                <a:gd name="T8" fmla="*/ 17662721 w 131"/>
                <a:gd name="T9" fmla="*/ 5261173 h 43"/>
                <a:gd name="T10" fmla="*/ 8831361 w 131"/>
                <a:gd name="T11" fmla="*/ 52611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8372796 w 131"/>
                <a:gd name="T1" fmla="*/ 6037240 h 44"/>
                <a:gd name="T2" fmla="*/ 0 w 131"/>
                <a:gd name="T3" fmla="*/ 6037240 h 44"/>
                <a:gd name="T4" fmla="*/ 0 w 131"/>
                <a:gd name="T5" fmla="*/ 0 h 44"/>
                <a:gd name="T6" fmla="*/ 16745233 w 131"/>
                <a:gd name="T7" fmla="*/ 0 h 44"/>
                <a:gd name="T8" fmla="*/ 16745233 w 131"/>
                <a:gd name="T9" fmla="*/ 6037240 h 44"/>
                <a:gd name="T10" fmla="*/ 8372796 w 131"/>
                <a:gd name="T11" fmla="*/ 603724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8372796 w 131"/>
                <a:gd name="T1" fmla="*/ 5261173 h 43"/>
                <a:gd name="T2" fmla="*/ 0 w 131"/>
                <a:gd name="T3" fmla="*/ 5261173 h 43"/>
                <a:gd name="T4" fmla="*/ 0 w 131"/>
                <a:gd name="T5" fmla="*/ 0 h 43"/>
                <a:gd name="T6" fmla="*/ 16745233 w 131"/>
                <a:gd name="T7" fmla="*/ 0 h 43"/>
                <a:gd name="T8" fmla="*/ 16745233 w 131"/>
                <a:gd name="T9" fmla="*/ 5261173 h 43"/>
                <a:gd name="T10" fmla="*/ 8372796 w 131"/>
                <a:gd name="T11" fmla="*/ 52611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8372796 w 131"/>
                <a:gd name="T1" fmla="*/ 5144368 h 44"/>
                <a:gd name="T2" fmla="*/ 0 w 131"/>
                <a:gd name="T3" fmla="*/ 5144368 h 44"/>
                <a:gd name="T4" fmla="*/ 0 w 131"/>
                <a:gd name="T5" fmla="*/ 0 h 44"/>
                <a:gd name="T6" fmla="*/ 16745233 w 131"/>
                <a:gd name="T7" fmla="*/ 0 h 44"/>
                <a:gd name="T8" fmla="*/ 16745233 w 131"/>
                <a:gd name="T9" fmla="*/ 5144368 h 44"/>
                <a:gd name="T10" fmla="*/ 8372796 w 131"/>
                <a:gd name="T11" fmla="*/ 5144368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8372796 w 131"/>
                <a:gd name="T1" fmla="*/ 5261173 h 43"/>
                <a:gd name="T2" fmla="*/ 0 w 131"/>
                <a:gd name="T3" fmla="*/ 5261173 h 43"/>
                <a:gd name="T4" fmla="*/ 0 w 131"/>
                <a:gd name="T5" fmla="*/ 0 h 43"/>
                <a:gd name="T6" fmla="*/ 16745233 w 131"/>
                <a:gd name="T7" fmla="*/ 0 h 43"/>
                <a:gd name="T8" fmla="*/ 16745233 w 131"/>
                <a:gd name="T9" fmla="*/ 5261173 h 43"/>
                <a:gd name="T10" fmla="*/ 8372796 w 131"/>
                <a:gd name="T11" fmla="*/ 52611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19641727 w 303"/>
                <a:gd name="T1" fmla="*/ 6175331 h 43"/>
                <a:gd name="T2" fmla="*/ 0 w 303"/>
                <a:gd name="T3" fmla="*/ 6175331 h 43"/>
                <a:gd name="T4" fmla="*/ 0 w 303"/>
                <a:gd name="T5" fmla="*/ 0 h 43"/>
                <a:gd name="T6" fmla="*/ 39283454 w 303"/>
                <a:gd name="T7" fmla="*/ 0 h 43"/>
                <a:gd name="T8" fmla="*/ 39283454 w 303"/>
                <a:gd name="T9" fmla="*/ 6175331 h 43"/>
                <a:gd name="T10" fmla="*/ 19641727 w 303"/>
                <a:gd name="T11" fmla="*/ 6175331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19641727 w 303"/>
                <a:gd name="T1" fmla="*/ 6174573 h 43"/>
                <a:gd name="T2" fmla="*/ 0 w 303"/>
                <a:gd name="T3" fmla="*/ 6174573 h 43"/>
                <a:gd name="T4" fmla="*/ 0 w 303"/>
                <a:gd name="T5" fmla="*/ 0 h 43"/>
                <a:gd name="T6" fmla="*/ 39283454 w 303"/>
                <a:gd name="T7" fmla="*/ 0 h 43"/>
                <a:gd name="T8" fmla="*/ 39283454 w 303"/>
                <a:gd name="T9" fmla="*/ 6174573 h 43"/>
                <a:gd name="T10" fmla="*/ 19641727 w 303"/>
                <a:gd name="T11" fmla="*/ 61745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19641727 w 303"/>
                <a:gd name="T1" fmla="*/ 6175331 h 43"/>
                <a:gd name="T2" fmla="*/ 0 w 303"/>
                <a:gd name="T3" fmla="*/ 6175331 h 43"/>
                <a:gd name="T4" fmla="*/ 0 w 303"/>
                <a:gd name="T5" fmla="*/ 0 h 43"/>
                <a:gd name="T6" fmla="*/ 39283454 w 303"/>
                <a:gd name="T7" fmla="*/ 0 h 43"/>
                <a:gd name="T8" fmla="*/ 39283454 w 303"/>
                <a:gd name="T9" fmla="*/ 6175331 h 43"/>
                <a:gd name="T10" fmla="*/ 19641727 w 303"/>
                <a:gd name="T11" fmla="*/ 6175331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19641727 w 303"/>
                <a:gd name="T1" fmla="*/ 5144368 h 44"/>
                <a:gd name="T2" fmla="*/ 0 w 303"/>
                <a:gd name="T3" fmla="*/ 5144368 h 44"/>
                <a:gd name="T4" fmla="*/ 0 w 303"/>
                <a:gd name="T5" fmla="*/ 0 h 44"/>
                <a:gd name="T6" fmla="*/ 39283454 w 303"/>
                <a:gd name="T7" fmla="*/ 0 h 44"/>
                <a:gd name="T8" fmla="*/ 39283454 w 303"/>
                <a:gd name="T9" fmla="*/ 5144368 h 44"/>
                <a:gd name="T10" fmla="*/ 19641727 w 303"/>
                <a:gd name="T11" fmla="*/ 5144368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32045744 w 260"/>
                <a:gd name="T3" fmla="*/ 0 h 43"/>
                <a:gd name="T4" fmla="*/ 33876836 w 260"/>
                <a:gd name="T5" fmla="*/ 6175331 h 43"/>
                <a:gd name="T6" fmla="*/ 0 w 260"/>
                <a:gd name="T7" fmla="*/ 6175331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36491928 w 289"/>
                <a:gd name="T3" fmla="*/ 0 h 44"/>
                <a:gd name="T4" fmla="*/ 38356412 w 289"/>
                <a:gd name="T5" fmla="*/ 5144368 h 44"/>
                <a:gd name="T6" fmla="*/ 0 w 289"/>
                <a:gd name="T7" fmla="*/ 5144368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32443705 w 257"/>
                <a:gd name="T1" fmla="*/ 0 h 43"/>
                <a:gd name="T2" fmla="*/ 32443705 w 257"/>
                <a:gd name="T3" fmla="*/ 6175331 h 43"/>
                <a:gd name="T4" fmla="*/ 0 w 257"/>
                <a:gd name="T5" fmla="*/ 6175331 h 43"/>
                <a:gd name="T6" fmla="*/ 1774285 w 257"/>
                <a:gd name="T7" fmla="*/ 0 h 43"/>
                <a:gd name="T8" fmla="*/ 32443705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36912285 w 286"/>
                <a:gd name="T1" fmla="*/ 5144368 h 44"/>
                <a:gd name="T2" fmla="*/ 0 w 286"/>
                <a:gd name="T3" fmla="*/ 5144368 h 44"/>
                <a:gd name="T4" fmla="*/ 1942657 w 286"/>
                <a:gd name="T5" fmla="*/ 0 h 44"/>
                <a:gd name="T6" fmla="*/ 36912285 w 286"/>
                <a:gd name="T7" fmla="*/ 0 h 44"/>
                <a:gd name="T8" fmla="*/ 36912285 w 286"/>
                <a:gd name="T9" fmla="*/ 5144368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13907635 w 215"/>
                <a:gd name="T1" fmla="*/ 6175331 h 43"/>
                <a:gd name="T2" fmla="*/ 0 w 215"/>
                <a:gd name="T3" fmla="*/ 6175331 h 43"/>
                <a:gd name="T4" fmla="*/ 0 w 215"/>
                <a:gd name="T5" fmla="*/ 0 h 43"/>
                <a:gd name="T6" fmla="*/ 27815270 w 215"/>
                <a:gd name="T7" fmla="*/ 0 h 43"/>
                <a:gd name="T8" fmla="*/ 27815270 w 215"/>
                <a:gd name="T9" fmla="*/ 6175331 h 43"/>
                <a:gd name="T10" fmla="*/ 13907635 w 215"/>
                <a:gd name="T11" fmla="*/ 6175331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13907635 w 215"/>
                <a:gd name="T1" fmla="*/ 6174573 h 43"/>
                <a:gd name="T2" fmla="*/ 0 w 215"/>
                <a:gd name="T3" fmla="*/ 6174573 h 43"/>
                <a:gd name="T4" fmla="*/ 0 w 215"/>
                <a:gd name="T5" fmla="*/ 0 h 43"/>
                <a:gd name="T6" fmla="*/ 27815270 w 215"/>
                <a:gd name="T7" fmla="*/ 0 h 43"/>
                <a:gd name="T8" fmla="*/ 27815270 w 215"/>
                <a:gd name="T9" fmla="*/ 6174573 h 43"/>
                <a:gd name="T10" fmla="*/ 13907635 w 215"/>
                <a:gd name="T11" fmla="*/ 617457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77178 w 29"/>
                <a:gd name="T1" fmla="*/ 5780844 h 46"/>
                <a:gd name="T2" fmla="*/ 0 w 29"/>
                <a:gd name="T3" fmla="*/ 0 h 46"/>
                <a:gd name="T4" fmla="*/ 4354356 w 29"/>
                <a:gd name="T5" fmla="*/ 0 h 46"/>
                <a:gd name="T6" fmla="*/ 2177178 w 29"/>
                <a:gd name="T7" fmla="*/ 5780844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9513433 w 88"/>
                <a:gd name="T1" fmla="*/ 6175331 h 43"/>
                <a:gd name="T2" fmla="*/ 2215457 w 88"/>
                <a:gd name="T3" fmla="*/ 6175331 h 43"/>
                <a:gd name="T4" fmla="*/ 0 w 88"/>
                <a:gd name="T5" fmla="*/ 0 h 43"/>
                <a:gd name="T6" fmla="*/ 11337927 w 88"/>
                <a:gd name="T7" fmla="*/ 0 h 43"/>
                <a:gd name="T8" fmla="*/ 9513433 w 88"/>
                <a:gd name="T9" fmla="*/ 617533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16653036 w 145"/>
                <a:gd name="T1" fmla="*/ 5144368 h 44"/>
                <a:gd name="T2" fmla="*/ 1807262 w 145"/>
                <a:gd name="T3" fmla="*/ 5144368 h 44"/>
                <a:gd name="T4" fmla="*/ 0 w 145"/>
                <a:gd name="T5" fmla="*/ 0 h 44"/>
                <a:gd name="T6" fmla="*/ 18589644 w 145"/>
                <a:gd name="T7" fmla="*/ 0 h 44"/>
                <a:gd name="T8" fmla="*/ 16653036 w 145"/>
                <a:gd name="T9" fmla="*/ 5144368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47955383 w 407"/>
                <a:gd name="T3" fmla="*/ 0 h 43"/>
                <a:gd name="T4" fmla="*/ 52338595 w 407"/>
                <a:gd name="T5" fmla="*/ 5261173 h 43"/>
                <a:gd name="T6" fmla="*/ 0 w 407"/>
                <a:gd name="T7" fmla="*/ 5261173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2153100 w 174"/>
                <a:gd name="T1" fmla="*/ 5144368 h 44"/>
                <a:gd name="T2" fmla="*/ 0 w 174"/>
                <a:gd name="T3" fmla="*/ 5144368 h 44"/>
                <a:gd name="T4" fmla="*/ 0 w 174"/>
                <a:gd name="T5" fmla="*/ 0 h 44"/>
                <a:gd name="T6" fmla="*/ 21384807 w 174"/>
                <a:gd name="T7" fmla="*/ 0 h 44"/>
                <a:gd name="T8" fmla="*/ 22153100 w 174"/>
                <a:gd name="T9" fmla="*/ 5144368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6175331 h 43"/>
                <a:gd name="T2" fmla="*/ 0 w 512"/>
                <a:gd name="T3" fmla="*/ 0 h 43"/>
                <a:gd name="T4" fmla="*/ 66176697 w 512"/>
                <a:gd name="T5" fmla="*/ 0 h 43"/>
                <a:gd name="T6" fmla="*/ 63975029 w 512"/>
                <a:gd name="T7" fmla="*/ 6175331 h 43"/>
                <a:gd name="T8" fmla="*/ 0 w 512"/>
                <a:gd name="T9" fmla="*/ 617533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6037240 h 44"/>
                <a:gd name="T2" fmla="*/ 0 w 458"/>
                <a:gd name="T3" fmla="*/ 0 h 44"/>
                <a:gd name="T4" fmla="*/ 59450726 w 458"/>
                <a:gd name="T5" fmla="*/ 0 h 44"/>
                <a:gd name="T6" fmla="*/ 44750891 w 458"/>
                <a:gd name="T7" fmla="*/ 6037240 h 44"/>
                <a:gd name="T8" fmla="*/ 0 w 458"/>
                <a:gd name="T9" fmla="*/ 603724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5144368 h 44"/>
                <a:gd name="T2" fmla="*/ 0 w 410"/>
                <a:gd name="T3" fmla="*/ 0 h 44"/>
                <a:gd name="T4" fmla="*/ 52864109 w 410"/>
                <a:gd name="T5" fmla="*/ 0 h 44"/>
                <a:gd name="T6" fmla="*/ 48081813 w 410"/>
                <a:gd name="T7" fmla="*/ 5144368 h 44"/>
                <a:gd name="T8" fmla="*/ 0 w 410"/>
                <a:gd name="T9" fmla="*/ 5144368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384807 w 174"/>
                <a:gd name="T1" fmla="*/ 5261173 h 43"/>
                <a:gd name="T2" fmla="*/ 0 w 174"/>
                <a:gd name="T3" fmla="*/ 5261173 h 43"/>
                <a:gd name="T4" fmla="*/ 0 w 174"/>
                <a:gd name="T5" fmla="*/ 0 h 43"/>
                <a:gd name="T6" fmla="*/ 22153100 w 174"/>
                <a:gd name="T7" fmla="*/ 0 h 43"/>
                <a:gd name="T8" fmla="*/ 21384807 w 174"/>
                <a:gd name="T9" fmla="*/ 526117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44750891 w 458"/>
                <a:gd name="T3" fmla="*/ 0 h 43"/>
                <a:gd name="T4" fmla="*/ 59450726 w 458"/>
                <a:gd name="T5" fmla="*/ 6175331 h 43"/>
                <a:gd name="T6" fmla="*/ 0 w 458"/>
                <a:gd name="T7" fmla="*/ 6175331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5144368 h 44"/>
                <a:gd name="T2" fmla="*/ 0 w 512"/>
                <a:gd name="T3" fmla="*/ 0 h 44"/>
                <a:gd name="T4" fmla="*/ 63975029 w 512"/>
                <a:gd name="T5" fmla="*/ 0 h 44"/>
                <a:gd name="T6" fmla="*/ 66176697 w 512"/>
                <a:gd name="T7" fmla="*/ 5144368 h 44"/>
                <a:gd name="T8" fmla="*/ 0 w 512"/>
                <a:gd name="T9" fmla="*/ 5144368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17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0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582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B27-8B16-0146-AACA-E14B280D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1A363-F043-AB4C-9F00-524717F3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61F38-3BA6-8B48-9513-4F1B39B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5F15-F5D0-4A4F-8594-0EB2C0A5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081B-5D63-B143-BF22-F49F372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D046-69E8-7B43-A5AB-3039D841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95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BBAE-67E2-EB47-B8A8-0D7FF50F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8AD15-CB17-D244-8778-D342678DD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CF38-5BE4-FD43-9D77-D9EBFD18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BD0B-E488-7C41-A886-BED12898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9F55-2550-0648-8F2C-B61B96CB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672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BC80E-E269-674C-BD39-400DE149E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AB951-B80F-C041-BC66-5C49A843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FD0C-EE32-3847-815A-C65CDCD6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A4F3-E645-0D43-BFDC-B2BF31C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BE04-30B2-D645-AC32-CF1593B6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6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6" y="297664"/>
            <a:ext cx="5055284" cy="945920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516" y="2214250"/>
            <a:ext cx="3864660" cy="648346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Presenter Title Line 1</a:t>
            </a:r>
            <a:br>
              <a:rPr lang="en-US" dirty="0"/>
            </a:br>
            <a:r>
              <a:rPr lang="en-US" dirty="0"/>
              <a:t>Presenter Title Line 2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2516" y="3031159"/>
            <a:ext cx="3864660" cy="648346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Sub-title can go here</a:t>
            </a:r>
            <a:br>
              <a:rPr lang="en-US" dirty="0"/>
            </a:br>
            <a:r>
              <a:rPr lang="en-US" dirty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22" y="4594854"/>
            <a:ext cx="506669" cy="2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519299D-8FDB-B542-BE1D-6FFE71EF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143818"/>
            <a:ext cx="8393112" cy="461665"/>
          </a:xfrm>
          <a:noFill/>
        </p:spPr>
        <p:txBody>
          <a:bodyPr wrap="square" rtlCol="0">
            <a:spAutoFit/>
          </a:bodyPr>
          <a:lstStyle>
            <a:lvl1pPr>
              <a:defRPr lang="en-US" sz="2400" b="1" dirty="0">
                <a:solidFill>
                  <a:srgbClr val="293659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 defTabSz="45720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E629A9E-A677-A249-913B-1483954C7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58916A0-293C-6C49-8AF2-96F4FDCD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2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997" y="2304584"/>
            <a:ext cx="7698666" cy="523220"/>
          </a:xfrm>
        </p:spPr>
        <p:txBody>
          <a:bodyPr/>
          <a:lstStyle>
            <a:lvl1pPr algn="ct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6E9D66BB-9A8B-8C41-AEC2-E24B936FA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EF9E5F1-1490-374E-A18D-28091BA8E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2A7B6-9385-544B-A3E5-49FD5A4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0F139-68D3-374C-AB99-FC7C677E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7" y="901701"/>
            <a:ext cx="4076065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EB4632-CE30-644C-9F5A-0709A04953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74248" y="913386"/>
            <a:ext cx="4076064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804799E-CE83-B34B-A073-EA5D4825B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143818"/>
            <a:ext cx="8393112" cy="4616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defTabSz="45720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09C6BA-4399-084C-9AC2-8CB34C2D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3" r:id="rId2"/>
    <p:sldLayoutId id="2147483902" r:id="rId3"/>
    <p:sldLayoutId id="2147483904" r:id="rId4"/>
    <p:sldLayoutId id="2147483873" r:id="rId5"/>
    <p:sldLayoutId id="2147483874" r:id="rId6"/>
    <p:sldLayoutId id="2147483898" r:id="rId7"/>
    <p:sldLayoutId id="2147483883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lang="en-US" sz="2400" b="1" kern="1200" dirty="0">
          <a:solidFill>
            <a:srgbClr val="293659"/>
          </a:solidFill>
          <a:latin typeface="IBM Plex Sans" charset="0"/>
          <a:ea typeface="ＭＳ Ｐゴシック" charset="0"/>
          <a:cs typeface="IBM Plex Sans" charset="0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Helvetica Neue Light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Helvetica Neue Light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Helvetica Neue Light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ＭＳ Ｐゴシック" charset="0"/>
          <a:cs typeface="Helvetica Neue Light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Helvetica Neue Ligh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E8E9-DA06-034B-A02C-3E343CA8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39FA-CDD3-A342-B735-61395679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48DD-A315-5E47-95E7-E3A31A275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8C50-FAAF-4D4A-9F95-455E75D2E96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B8BF-15E1-1449-97AC-841D5C709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618F-80F0-5746-BC10-CCC66B8C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25E8-0C87-A84C-BE20-479B9D6D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2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DFD6DAA-166A-754C-946B-9C009FFD2E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sz="5400" dirty="0">
                <a:latin typeface="IBM Plex Sans Medium" panose="020B0503050203000203" pitchFamily="34" charset="77"/>
              </a:rPr>
              <a:t>GREEN v2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27186A-2873-644E-8C1F-89DEE3BC6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516" y="3031158"/>
            <a:ext cx="3864660" cy="945919"/>
          </a:xfrm>
        </p:spPr>
        <p:txBody>
          <a:bodyPr/>
          <a:lstStyle/>
          <a:p>
            <a:r>
              <a:rPr lang="fr-FR" dirty="0"/>
              <a:t>Abdoul </a:t>
            </a:r>
            <a:r>
              <a:rPr lang="fr-FR" dirty="0" err="1"/>
              <a:t>Gadiri</a:t>
            </a:r>
            <a:r>
              <a:rPr lang="fr-FR" dirty="0"/>
              <a:t> Diallo</a:t>
            </a:r>
          </a:p>
          <a:p>
            <a:r>
              <a:rPr lang="fr-FR" dirty="0" err="1"/>
              <a:t>Frederic</a:t>
            </a:r>
            <a:r>
              <a:rPr lang="fr-FR" dirty="0"/>
              <a:t> </a:t>
            </a:r>
            <a:r>
              <a:rPr lang="fr-FR" dirty="0" err="1"/>
              <a:t>Dutheil</a:t>
            </a:r>
            <a:endParaRPr lang="fr-FR" dirty="0"/>
          </a:p>
          <a:p>
            <a:r>
              <a:rPr lang="fr-FR" dirty="0"/>
              <a:t>Rory </a:t>
            </a:r>
            <a:r>
              <a:rPr lang="fr-FR" dirty="0" err="1"/>
              <a:t>O'Grady</a:t>
            </a:r>
            <a:endParaRPr lang="fr-FR" dirty="0"/>
          </a:p>
          <a:p>
            <a:r>
              <a:rPr lang="fr-FR" dirty="0" err="1"/>
              <a:t>Vann</a:t>
            </a:r>
            <a:r>
              <a:rPr lang="fr-FR" dirty="0"/>
              <a:t> </a:t>
            </a:r>
            <a:r>
              <a:rPr lang="fr-FR" dirty="0" err="1"/>
              <a:t>Lam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75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F6C90-57E6-0247-80C3-CE7C6380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04" y="0"/>
            <a:ext cx="6209793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3D32E-9DF7-5644-B848-CB3B92527D31}"/>
              </a:ext>
            </a:extLst>
          </p:cNvPr>
          <p:cNvSpPr txBox="1"/>
          <p:nvPr/>
        </p:nvSpPr>
        <p:spPr>
          <a:xfrm rot="21442096">
            <a:off x="6998980" y="949051"/>
            <a:ext cx="14671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Frederic </a:t>
            </a:r>
            <a:r>
              <a:rPr lang="en-GB" sz="1350" b="1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Dutheil</a:t>
            </a:r>
            <a:endParaRPr lang="en-GB" sz="1350" b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7106-F143-8E45-9925-1AE3A6809FB6}"/>
              </a:ext>
            </a:extLst>
          </p:cNvPr>
          <p:cNvSpPr txBox="1"/>
          <p:nvPr/>
        </p:nvSpPr>
        <p:spPr>
          <a:xfrm>
            <a:off x="7252141" y="4020205"/>
            <a:ext cx="1139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Rory O’Grady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2F806-4CE1-7E42-9152-F339A9769299}"/>
              </a:ext>
            </a:extLst>
          </p:cNvPr>
          <p:cNvSpPr txBox="1"/>
          <p:nvPr/>
        </p:nvSpPr>
        <p:spPr>
          <a:xfrm>
            <a:off x="859217" y="2538248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b="1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Abdoul</a:t>
            </a:r>
            <a:r>
              <a:rPr lang="en-GB" sz="135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Diallo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C14C-69AB-B043-90FD-7DD9FFC77DCF}"/>
              </a:ext>
            </a:extLst>
          </p:cNvPr>
          <p:cNvSpPr txBox="1"/>
          <p:nvPr/>
        </p:nvSpPr>
        <p:spPr>
          <a:xfrm>
            <a:off x="3980793" y="1206061"/>
            <a:ext cx="886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Vann Lam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F5D69-0C91-A648-B2B0-E9D4F34C0079}"/>
              </a:ext>
            </a:extLst>
          </p:cNvPr>
          <p:cNvSpPr txBox="1"/>
          <p:nvPr/>
        </p:nvSpPr>
        <p:spPr>
          <a:xfrm>
            <a:off x="-55178" y="111406"/>
            <a:ext cx="1417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1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934FC-CDC8-CC49-983C-481697937545}"/>
              </a:ext>
            </a:extLst>
          </p:cNvPr>
          <p:cNvSpPr txBox="1"/>
          <p:nvPr/>
        </p:nvSpPr>
        <p:spPr>
          <a:xfrm>
            <a:off x="-55179" y="457203"/>
            <a:ext cx="16396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Exec Sponsor: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Marty van de </a:t>
            </a:r>
            <a:r>
              <a:rPr lang="en-GB" sz="135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Korput</a:t>
            </a: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Contacts: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Olaf </a:t>
            </a:r>
            <a:r>
              <a:rPr lang="en-GB" sz="135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Kuilboer</a:t>
            </a:r>
            <a:endParaRPr lang="en-GB" sz="135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</a:t>
            </a:r>
            <a:r>
              <a:rPr lang="en-GB" sz="135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Lievens</a:t>
            </a:r>
            <a:endParaRPr lang="en-GB" sz="135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DFBE1-74CF-C246-85F5-28D00BF1BE9D}"/>
              </a:ext>
            </a:extLst>
          </p:cNvPr>
          <p:cNvSpPr txBox="1"/>
          <p:nvPr/>
        </p:nvSpPr>
        <p:spPr>
          <a:xfrm rot="1009039">
            <a:off x="3890971" y="2558617"/>
            <a:ext cx="583370" cy="553998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MVP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58169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F135-F746-E64D-B9A7-B7A3E0D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584D-0C2B-154D-8D8A-2A8DE1DC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requires CMS-as-a-Service</a:t>
            </a:r>
          </a:p>
          <a:p>
            <a:pPr lvl="1"/>
            <a:r>
              <a:rPr lang="en-GB" dirty="0"/>
              <a:t>Drupal is the CMS technology of choice</a:t>
            </a:r>
          </a:p>
          <a:p>
            <a:r>
              <a:rPr lang="en-GB" dirty="0"/>
              <a:t>Many competitors in this space; mostly open source</a:t>
            </a:r>
          </a:p>
          <a:p>
            <a:r>
              <a:rPr lang="en-GB" dirty="0"/>
              <a:t>With CMS-</a:t>
            </a:r>
            <a:r>
              <a:rPr lang="en-GB" dirty="0" err="1"/>
              <a:t>aaS</a:t>
            </a:r>
            <a:r>
              <a:rPr lang="en-GB" dirty="0"/>
              <a:t> we must provide a DevOps solution</a:t>
            </a:r>
          </a:p>
          <a:p>
            <a:r>
              <a:rPr lang="en-GB" dirty="0"/>
              <a:t>Dependencies with Drupal: LAMP stack and Caching</a:t>
            </a:r>
          </a:p>
          <a:p>
            <a:r>
              <a:rPr lang="en-GB" dirty="0"/>
              <a:t>End goal: To provide the fastest solution to get new content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412041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Separate environments for: </a:t>
            </a:r>
          </a:p>
          <a:p>
            <a:pPr lvl="1"/>
            <a:r>
              <a:rPr lang="en-US" altLang="en-US" dirty="0"/>
              <a:t>Dev;</a:t>
            </a:r>
          </a:p>
          <a:p>
            <a:pPr lvl="1"/>
            <a:r>
              <a:rPr lang="en-US" altLang="en-US" dirty="0"/>
              <a:t>Test;</a:t>
            </a:r>
          </a:p>
          <a:p>
            <a:pPr lvl="1"/>
            <a:r>
              <a:rPr lang="en-US" altLang="en-US" dirty="0"/>
              <a:t>Production;</a:t>
            </a:r>
          </a:p>
          <a:p>
            <a:pPr lvl="0"/>
            <a:r>
              <a:rPr lang="en-US" altLang="en-US" dirty="0"/>
              <a:t>Site must be hosted on </a:t>
            </a:r>
            <a:r>
              <a:rPr lang="en-US" altLang="en-US"/>
              <a:t>public cloud;</a:t>
            </a:r>
            <a:endParaRPr lang="en-US" altLang="en-US" dirty="0"/>
          </a:p>
          <a:p>
            <a:pPr lvl="0"/>
            <a:r>
              <a:rPr lang="en-US" altLang="en-US" dirty="0"/>
              <a:t>Site must be accessible globally;</a:t>
            </a:r>
          </a:p>
          <a:p>
            <a:pPr lvl="0"/>
            <a:r>
              <a:rPr lang="en-US" altLang="en-US" dirty="0"/>
              <a:t>Code deployment can be done using FTP/SFTP;</a:t>
            </a:r>
          </a:p>
          <a:p>
            <a:pPr lvl="0"/>
            <a:r>
              <a:rPr lang="en-US" altLang="en-US" dirty="0"/>
              <a:t>Content distribution using CDN;</a:t>
            </a:r>
          </a:p>
          <a:p>
            <a:pPr lvl="0"/>
            <a:r>
              <a:rPr lang="en-US" altLang="en-US" dirty="0"/>
              <a:t>SMTP setup to facilitate email communication to support “Contact Us” function in the website;</a:t>
            </a:r>
          </a:p>
        </p:txBody>
      </p:sp>
    </p:spTree>
    <p:extLst>
      <p:ext uri="{BB962C8B-B14F-4D97-AF65-F5344CB8AC3E}">
        <p14:creationId xmlns:p14="http://schemas.microsoft.com/office/powerpoint/2010/main" val="188779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Security:</a:t>
            </a:r>
          </a:p>
          <a:p>
            <a:pPr lvl="1"/>
            <a:r>
              <a:rPr lang="en-US" altLang="en-US" dirty="0"/>
              <a:t>Enterprise grade firewalling;</a:t>
            </a:r>
          </a:p>
          <a:p>
            <a:pPr lvl="1"/>
            <a:r>
              <a:rPr lang="en-US" altLang="en-US" dirty="0"/>
              <a:t>DDOS protection;</a:t>
            </a:r>
          </a:p>
          <a:p>
            <a:r>
              <a:rPr lang="en-US" altLang="en-US" dirty="0"/>
              <a:t>Availability:</a:t>
            </a:r>
          </a:p>
          <a:p>
            <a:pPr lvl="1"/>
            <a:r>
              <a:rPr lang="en-US" altLang="en-US" dirty="0"/>
              <a:t>High Availability of the infrastructure platform;</a:t>
            </a:r>
          </a:p>
          <a:p>
            <a:pPr lvl="0"/>
            <a:r>
              <a:rPr lang="en-US" altLang="en-US" dirty="0"/>
              <a:t>Scalability:</a:t>
            </a:r>
          </a:p>
          <a:p>
            <a:pPr lvl="1"/>
            <a:r>
              <a:rPr lang="en-US" altLang="en-US" dirty="0"/>
              <a:t>Scalable infrastructure with possible future expansion of the website.</a:t>
            </a:r>
          </a:p>
          <a:p>
            <a:pPr lvl="0"/>
            <a:r>
              <a:rPr lang="en-US" altLang="en-US" dirty="0"/>
              <a:t>Infrastructure support for services around DNS mapping and Certificate installation.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313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2AA3CA5-BFE1-F843-9C84-FC4291DB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Logical</a:t>
            </a:r>
            <a:r>
              <a:rPr lang="fr-FR" dirty="0"/>
              <a:t> architecture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1918B8-FE23-9844-86C7-0A2E53BD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9941004-DC16-9240-9A9A-7569BE75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7" y="750214"/>
            <a:ext cx="4979504" cy="4213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EEA8C4-4EF8-4B4F-B6C0-6A0E8CF44B7D}"/>
              </a:ext>
            </a:extLst>
          </p:cNvPr>
          <p:cNvSpPr/>
          <p:nvPr/>
        </p:nvSpPr>
        <p:spPr>
          <a:xfrm>
            <a:off x="5536095" y="851002"/>
            <a:ext cx="33793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 err="1"/>
              <a:t>Edge</a:t>
            </a:r>
            <a:r>
              <a:rPr lang="fr-FR" sz="1200" b="1" dirty="0"/>
              <a:t> services </a:t>
            </a:r>
            <a:r>
              <a:rPr lang="fr-FR" sz="1200" b="1" dirty="0" err="1"/>
              <a:t>provided</a:t>
            </a:r>
            <a:endParaRPr lang="fr-FR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CDN for </a:t>
            </a:r>
            <a:r>
              <a:rPr lang="fr-FR" sz="1200" dirty="0" err="1"/>
              <a:t>static</a:t>
            </a:r>
            <a:r>
              <a:rPr lang="fr-FR" sz="1200" dirty="0"/>
              <a:t>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Cloud Internet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/>
              <a:t>Application</a:t>
            </a:r>
            <a:r>
              <a:rPr lang="fr-FR" sz="1200" dirty="0"/>
              <a:t> : </a:t>
            </a:r>
            <a:r>
              <a:rPr lang="fr-FR" sz="1200" dirty="0" err="1"/>
              <a:t>Drupal</a:t>
            </a:r>
            <a:r>
              <a:rPr lang="fr-FR" sz="1200" dirty="0"/>
              <a:t>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/>
              <a:t>IBM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IAM for </a:t>
            </a:r>
            <a:r>
              <a:rPr lang="fr-FR" sz="1200" dirty="0" err="1"/>
              <a:t>users</a:t>
            </a:r>
            <a:r>
              <a:rPr lang="fr-FR" sz="1200" dirty="0"/>
              <a:t>/</a:t>
            </a:r>
            <a:r>
              <a:rPr lang="fr-FR" sz="1200" dirty="0" err="1"/>
              <a:t>resources</a:t>
            </a:r>
            <a:r>
              <a:rPr lang="fr-FR" sz="1200" dirty="0"/>
              <a:t> </a:t>
            </a:r>
            <a:r>
              <a:rPr lang="fr-FR" sz="1200" dirty="0" err="1"/>
              <a:t>security</a:t>
            </a:r>
            <a:r>
              <a:rPr lang="fr-FR" sz="1200" dirty="0"/>
              <a:t>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IBM </a:t>
            </a:r>
            <a:r>
              <a:rPr lang="fr-FR" sz="1200" dirty="0" err="1"/>
              <a:t>Kubernetes</a:t>
            </a:r>
            <a:r>
              <a:rPr lang="fr-FR" sz="1200" dirty="0"/>
              <a:t> Service (IKS) for application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Continious</a:t>
            </a:r>
            <a:r>
              <a:rPr lang="fr-FR" sz="1200" dirty="0"/>
              <a:t> Delivery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Gateways</a:t>
            </a:r>
            <a:r>
              <a:rPr lang="fr-FR" sz="1200" dirty="0"/>
              <a:t> for network </a:t>
            </a:r>
            <a:r>
              <a:rPr lang="fr-FR" sz="1200" dirty="0" err="1"/>
              <a:t>security</a:t>
            </a:r>
            <a:endParaRPr lang="fr-F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Site </a:t>
            </a:r>
            <a:r>
              <a:rPr lang="fr-FR" sz="1200" dirty="0" err="1"/>
              <a:t>administrators</a:t>
            </a:r>
            <a:r>
              <a:rPr lang="fr-FR" sz="1200" dirty="0"/>
              <a:t> and Content Managers </a:t>
            </a:r>
            <a:r>
              <a:rPr lang="fr-FR" sz="1200" dirty="0" err="1"/>
              <a:t>will</a:t>
            </a:r>
            <a:r>
              <a:rPr lang="fr-FR" sz="1200" dirty="0"/>
              <a:t> </a:t>
            </a:r>
            <a:r>
              <a:rPr lang="fr-FR" sz="1200" dirty="0" err="1"/>
              <a:t>access</a:t>
            </a:r>
            <a:r>
              <a:rPr lang="fr-FR" sz="1200" dirty="0"/>
              <a:t> the site via a management VPN.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Endurance volume for </a:t>
            </a:r>
            <a:r>
              <a:rPr lang="fr-FR" sz="1200" dirty="0" err="1"/>
              <a:t>persistence</a:t>
            </a:r>
            <a:r>
              <a:rPr lang="fr-FR" sz="1200" dirty="0"/>
              <a:t> data (</a:t>
            </a:r>
            <a:r>
              <a:rPr lang="fr-FR" sz="1200" dirty="0" err="1"/>
              <a:t>Drupal</a:t>
            </a:r>
            <a:r>
              <a:rPr lang="fr-FR" sz="1200" dirty="0"/>
              <a:t> </a:t>
            </a:r>
            <a:r>
              <a:rPr lang="fr-FR" sz="1200" dirty="0" err="1"/>
              <a:t>meta</a:t>
            </a:r>
            <a:r>
              <a:rPr lang="fr-FR" sz="1200" dirty="0"/>
              <a:t>-data via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MySQL </a:t>
            </a:r>
            <a:r>
              <a:rPr lang="fr-FR" sz="1200" dirty="0" err="1"/>
              <a:t>database</a:t>
            </a:r>
            <a:r>
              <a:rPr lang="fr-FR" sz="1200" dirty="0"/>
              <a:t> (</a:t>
            </a:r>
            <a:r>
              <a:rPr lang="fr-FR" sz="1200" dirty="0" err="1"/>
              <a:t>used</a:t>
            </a:r>
            <a:r>
              <a:rPr lang="fr-FR" sz="1200" dirty="0"/>
              <a:t> for </a:t>
            </a:r>
            <a:r>
              <a:rPr lang="fr-FR" sz="1200" dirty="0" err="1"/>
              <a:t>its</a:t>
            </a:r>
            <a:r>
              <a:rPr lang="fr-FR" sz="1200" dirty="0"/>
              <a:t> </a:t>
            </a:r>
            <a:r>
              <a:rPr lang="fr-FR" sz="1200" dirty="0" err="1"/>
              <a:t>DbaaS</a:t>
            </a:r>
            <a:r>
              <a:rPr lang="fr-FR" sz="1200" dirty="0"/>
              <a:t> </a:t>
            </a:r>
            <a:r>
              <a:rPr lang="fr-FR" sz="1200" dirty="0" err="1"/>
              <a:t>Regional</a:t>
            </a:r>
            <a:r>
              <a:rPr lang="fr-FR" sz="1200" dirty="0"/>
              <a:t> </a:t>
            </a:r>
            <a:r>
              <a:rPr lang="fr-FR" sz="1200" dirty="0" err="1"/>
              <a:t>resiliency</a:t>
            </a:r>
            <a:r>
              <a:rPr lang="fr-F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Cloud Objet Storage for </a:t>
            </a:r>
            <a:r>
              <a:rPr lang="fr-FR" sz="1200" dirty="0" err="1"/>
              <a:t>static</a:t>
            </a:r>
            <a:r>
              <a:rPr lang="fr-FR" sz="1200" dirty="0"/>
              <a:t> content and </a:t>
            </a:r>
            <a:r>
              <a:rPr lang="fr-FR" sz="1200" dirty="0" err="1"/>
              <a:t>Regional</a:t>
            </a:r>
            <a:r>
              <a:rPr lang="fr-FR" sz="1200" dirty="0"/>
              <a:t> </a:t>
            </a:r>
            <a:r>
              <a:rPr lang="fr-FR" sz="1200" dirty="0" err="1"/>
              <a:t>resiliency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TLS </a:t>
            </a:r>
            <a:r>
              <a:rPr lang="fr-FR" sz="1200" dirty="0" err="1"/>
              <a:t>Certificate</a:t>
            </a:r>
            <a:r>
              <a:rPr lang="fr-FR" sz="1200" dirty="0"/>
              <a:t> management;</a:t>
            </a:r>
          </a:p>
        </p:txBody>
      </p:sp>
    </p:spTree>
    <p:extLst>
      <p:ext uri="{BB962C8B-B14F-4D97-AF65-F5344CB8AC3E}">
        <p14:creationId xmlns:p14="http://schemas.microsoft.com/office/powerpoint/2010/main" val="340621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DAF20A-5872-DA47-975F-36A4D767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0" y="3339818"/>
            <a:ext cx="3920444" cy="1428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BA6B0-44AE-CF48-84C4-326328D1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0" y="938269"/>
            <a:ext cx="4579376" cy="1951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EA4A92-185D-CE4B-A377-C4E80D03570F}"/>
              </a:ext>
            </a:extLst>
          </p:cNvPr>
          <p:cNvSpPr txBox="1"/>
          <p:nvPr/>
        </p:nvSpPr>
        <p:spPr>
          <a:xfrm>
            <a:off x="5848563" y="938268"/>
            <a:ext cx="31501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Due date August 2</a:t>
            </a:r>
            <a:r>
              <a:rPr lang="en-US" sz="1500" baseline="30000" dirty="0"/>
              <a:t>nd   </a:t>
            </a:r>
            <a:r>
              <a:rPr lang="en-US" sz="1500" dirty="0"/>
              <a:t>2019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E9F849-0E44-314A-8B0C-90052994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511" y="3258069"/>
            <a:ext cx="2975889" cy="1799707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E92527-4B65-F94A-A696-E21DD7D14458}"/>
              </a:ext>
            </a:extLst>
          </p:cNvPr>
          <p:cNvGraphicFramePr>
            <a:graphicFrameLocks noGrp="1"/>
          </p:cNvGraphicFramePr>
          <p:nvPr/>
        </p:nvGraphicFramePr>
        <p:xfrm>
          <a:off x="5794856" y="1602380"/>
          <a:ext cx="3257550" cy="331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185492166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35719565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400" b="0" dirty="0"/>
                        <a:t>Week 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900" b="0" dirty="0"/>
                        <a:t>Architecture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900" b="0" dirty="0"/>
                        <a:t>Technical validation of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900" b="0" dirty="0"/>
                        <a:t>Staging environment setup and configuration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900" b="0" dirty="0"/>
                        <a:t>Documentation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Week2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dirty="0"/>
                        <a:t>Toolchain integration for staging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dirty="0"/>
                        <a:t>Final architecture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dirty="0"/>
                        <a:t>Production installation and config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b="0" dirty="0"/>
                        <a:t>Documentation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900" b="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9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2769081"/>
                  </a:ext>
                </a:extLst>
              </a:tr>
              <a:tr h="969888">
                <a:tc>
                  <a:txBody>
                    <a:bodyPr/>
                    <a:lstStyle/>
                    <a:p>
                      <a:r>
                        <a:rPr lang="en-US" sz="1400" dirty="0"/>
                        <a:t>Week 3</a:t>
                      </a:r>
                    </a:p>
                    <a:p>
                      <a:r>
                        <a:rPr lang="en-US" sz="900" dirty="0"/>
                        <a:t>- TBD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- Documentation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4</a:t>
                      </a:r>
                    </a:p>
                    <a:p>
                      <a:r>
                        <a:rPr lang="en-US" sz="900" dirty="0"/>
                        <a:t>- TBD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- Documentation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8596942"/>
                  </a:ext>
                </a:extLst>
              </a:tr>
              <a:tr h="969888">
                <a:tc>
                  <a:txBody>
                    <a:bodyPr/>
                    <a:lstStyle/>
                    <a:p>
                      <a:r>
                        <a:rPr lang="en-US" sz="1400" dirty="0"/>
                        <a:t>Week 5</a:t>
                      </a:r>
                    </a:p>
                    <a:p>
                      <a:r>
                        <a:rPr lang="en-US" sz="900" dirty="0"/>
                        <a:t>- TBD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- Documentation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6</a:t>
                      </a:r>
                    </a:p>
                    <a:p>
                      <a:r>
                        <a:rPr lang="en-US" sz="900" dirty="0"/>
                        <a:t>- TBD</a:t>
                      </a:r>
                    </a:p>
                    <a:p>
                      <a:r>
                        <a:rPr lang="en-US" sz="900" dirty="0"/>
                        <a:t>- Rehearsals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- Documentation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060400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4D85775B-BCE2-C846-9668-491F9E39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43818"/>
            <a:ext cx="8393112" cy="461665"/>
          </a:xfrm>
        </p:spPr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level</a:t>
            </a:r>
            <a:r>
              <a:rPr lang="fr-FR" dirty="0"/>
              <a:t>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28749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bm_gry.png">
            <a:extLst>
              <a:ext uri="{FF2B5EF4-FFF2-40B4-BE49-F238E27FC236}">
                <a16:creationId xmlns:a16="http://schemas.microsoft.com/office/drawing/2014/main" id="{E7DC095C-C4CF-7E4D-88FE-CF0E5EB3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19DE63-B476-F248-BD05-E5A98D03C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08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25101</TotalTime>
  <Words>419</Words>
  <Application>Microsoft Macintosh PowerPoint</Application>
  <PresentationFormat>On-screen Show (16:9)</PresentationFormat>
  <Paragraphs>98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Helvetica Neue Light</vt:lpstr>
      <vt:lpstr>IBM Plex Sans</vt:lpstr>
      <vt:lpstr>IBM Plex Sans Medium</vt:lpstr>
      <vt:lpstr>2_Office Theme</vt:lpstr>
      <vt:lpstr>Office Theme</vt:lpstr>
      <vt:lpstr>PowerPoint Presentation</vt:lpstr>
      <vt:lpstr>PowerPoint Presentation</vt:lpstr>
      <vt:lpstr>Project Context</vt:lpstr>
      <vt:lpstr>Functional requirements</vt:lpstr>
      <vt:lpstr>Non-functional requirements</vt:lpstr>
      <vt:lpstr>Logical architecture</vt:lpstr>
      <vt:lpstr>High level Project Planning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Connect</dc:title>
  <dc:subject/>
  <dc:creator>frederic_dutheil@fr.ibm.com</dc:creator>
  <cp:keywords/>
  <dc:description/>
  <cp:lastModifiedBy>Vann Lam</cp:lastModifiedBy>
  <cp:revision>1729</cp:revision>
  <cp:lastPrinted>2019-01-22T14:56:08Z</cp:lastPrinted>
  <dcterms:created xsi:type="dcterms:W3CDTF">2015-10-23T13:25:50Z</dcterms:created>
  <dcterms:modified xsi:type="dcterms:W3CDTF">2019-06-13T16:47:43Z</dcterms:modified>
  <cp:category/>
</cp:coreProperties>
</file>