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Bold" panose="020B0806030504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F3AB7-346E-4804-81E0-8C5B3010EF2C}" v="1" dt="2023-11-21T13:57:50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LEMENTE" userId="395fd00745f187bd" providerId="LiveId" clId="{4A5F3AB7-346E-4804-81E0-8C5B3010EF2C}"/>
    <pc:docChg chg="modSld">
      <pc:chgData name="FERNANDO CLEMENTE" userId="395fd00745f187bd" providerId="LiveId" clId="{4A5F3AB7-346E-4804-81E0-8C5B3010EF2C}" dt="2024-03-08T13:38:32.257" v="45" actId="6549"/>
      <pc:docMkLst>
        <pc:docMk/>
      </pc:docMkLst>
      <pc:sldChg chg="modSp mod">
        <pc:chgData name="FERNANDO CLEMENTE" userId="395fd00745f187bd" providerId="LiveId" clId="{4A5F3AB7-346E-4804-81E0-8C5B3010EF2C}" dt="2024-03-08T13:38:32.257" v="45" actId="6549"/>
        <pc:sldMkLst>
          <pc:docMk/>
          <pc:sldMk cId="0" sldId="256"/>
        </pc:sldMkLst>
        <pc:spChg chg="mod">
          <ac:chgData name="FERNANDO CLEMENTE" userId="395fd00745f187bd" providerId="LiveId" clId="{4A5F3AB7-346E-4804-81E0-8C5B3010EF2C}" dt="2024-03-08T13:38:32.257" v="45" actId="6549"/>
          <ac:spMkLst>
            <pc:docMk/>
            <pc:sldMk cId="0" sldId="256"/>
            <ac:spMk id="12" creationId="{00000000-0000-0000-0000-000000000000}"/>
          </ac:spMkLst>
        </pc:spChg>
      </pc:sldChg>
      <pc:sldChg chg="addSp modSp mod">
        <pc:chgData name="FERNANDO CLEMENTE" userId="395fd00745f187bd" providerId="LiveId" clId="{4A5F3AB7-346E-4804-81E0-8C5B3010EF2C}" dt="2023-11-21T13:57:33.882" v="43" actId="255"/>
        <pc:sldMkLst>
          <pc:docMk/>
          <pc:sldMk cId="0" sldId="265"/>
        </pc:sldMkLst>
        <pc:spChg chg="add mod">
          <ac:chgData name="FERNANDO CLEMENTE" userId="395fd00745f187bd" providerId="LiveId" clId="{4A5F3AB7-346E-4804-81E0-8C5B3010EF2C}" dt="2023-11-21T13:56:54.089" v="26" actId="1076"/>
          <ac:spMkLst>
            <pc:docMk/>
            <pc:sldMk cId="0" sldId="265"/>
            <ac:spMk id="3" creationId="{49690A0F-8669-0BBD-8C29-88EB5AC226F9}"/>
          </ac:spMkLst>
        </pc:spChg>
        <pc:spChg chg="add mod">
          <ac:chgData name="FERNANDO CLEMENTE" userId="395fd00745f187bd" providerId="LiveId" clId="{4A5F3AB7-346E-4804-81E0-8C5B3010EF2C}" dt="2023-11-21T13:57:29.057" v="42" actId="255"/>
          <ac:spMkLst>
            <pc:docMk/>
            <pc:sldMk cId="0" sldId="265"/>
            <ac:spMk id="5" creationId="{018E223B-0F8E-A848-934F-93AD69CF5E38}"/>
          </ac:spMkLst>
        </pc:spChg>
        <pc:spChg chg="mod">
          <ac:chgData name="FERNANDO CLEMENTE" userId="395fd00745f187bd" providerId="LiveId" clId="{4A5F3AB7-346E-4804-81E0-8C5B3010EF2C}" dt="2023-11-21T13:57:33.882" v="43" actId="255"/>
          <ac:spMkLst>
            <pc:docMk/>
            <pc:sldMk cId="0" sldId="265"/>
            <ac:spMk id="9" creationId="{00000000-0000-0000-0000-000000000000}"/>
          </ac:spMkLst>
        </pc:spChg>
        <pc:spChg chg="mod">
          <ac:chgData name="FERNANDO CLEMENTE" userId="395fd00745f187bd" providerId="LiveId" clId="{4A5F3AB7-346E-4804-81E0-8C5B3010EF2C}" dt="2023-11-21T13:56:41.230" v="22" actId="1076"/>
          <ac:spMkLst>
            <pc:docMk/>
            <pc:sldMk cId="0" sldId="26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B622-68A9-4AD3-930B-8F0FB01F5564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B8694-B68C-4A5A-89B7-9249E5512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9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B8694-B68C-4A5A-89B7-9249E5512CC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0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B8694-B68C-4A5A-89B7-9249E5512CC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8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s://www.youtube.com/watch?v=cKvaDraXZUQ" TargetMode="External"/><Relationship Id="rId3" Type="http://schemas.openxmlformats.org/officeDocument/2006/relationships/hyperlink" Target="https://www.saude.gov.br/saude-de-az/unidade-de-pronto-atendimento-upa-24h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8.svg"/><Relationship Id="rId2" Type="http://schemas.openxmlformats.org/officeDocument/2006/relationships/hyperlink" Target="http://dx.doi.org/10.33448/rsd-v9i10.760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hyperlink" Target="https://doi.org/10.1590/S0103-05822013000200015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5" Type="http://schemas.openxmlformats.org/officeDocument/2006/relationships/image" Target="../media/image8.svg"/><Relationship Id="rId10" Type="http://schemas.openxmlformats.org/officeDocument/2006/relationships/image" Target="../media/image1.jpe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jpe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891B806-3814-AAC6-77E5-03F39D4A0398}"/>
              </a:ext>
            </a:extLst>
          </p:cNvPr>
          <p:cNvGrpSpPr/>
          <p:nvPr/>
        </p:nvGrpSpPr>
        <p:grpSpPr>
          <a:xfrm>
            <a:off x="0" y="8345929"/>
            <a:ext cx="18288000" cy="1963915"/>
            <a:chOff x="0" y="8345929"/>
            <a:chExt cx="18288000" cy="1963915"/>
          </a:xfrm>
        </p:grpSpPr>
        <p:grpSp>
          <p:nvGrpSpPr>
            <p:cNvPr id="2" name="Group 2"/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4887039" y="2566471"/>
            <a:ext cx="8513922" cy="503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2400" dirty="0"/>
              <a:t>FERNANDO MARTINS CLEMENTE -  RM: 553044</a:t>
            </a:r>
            <a:br>
              <a:rPr lang="en-US" sz="2400" dirty="0"/>
            </a:br>
            <a:br>
              <a:rPr lang="pt-BR" sz="2400" i="0" dirty="0">
                <a:effectLst/>
              </a:rPr>
            </a:br>
            <a:br>
              <a:rPr lang="pt-BR" sz="2400" i="0" dirty="0">
                <a:effectLst/>
              </a:rPr>
            </a:br>
            <a:br>
              <a:rPr lang="pt-BR" sz="2400" i="0" dirty="0">
                <a:effectLst/>
              </a:rPr>
            </a:br>
            <a:br>
              <a:rPr lang="en-US" sz="2800" dirty="0">
                <a:solidFill>
                  <a:srgbClr val="000000"/>
                </a:solidFill>
                <a:latin typeface="Open Sans Bold"/>
              </a:rPr>
            </a:br>
            <a:endParaRPr lang="en-US" sz="28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4083" y="583188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6C48157C-6DAB-16CD-4454-7B5E83573B82}"/>
              </a:ext>
            </a:extLst>
          </p:cNvPr>
          <p:cNvSpPr/>
          <p:nvPr/>
        </p:nvSpPr>
        <p:spPr>
          <a:xfrm>
            <a:off x="110607" y="282923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0"/>
    </mc:Choice>
    <mc:Fallback xmlns="">
      <p:transition spd="slow" advTm="42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8253623" y="3314700"/>
            <a:ext cx="222944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Referências</a:t>
            </a:r>
            <a:endParaRPr lang="en-US" sz="2400" dirty="0">
              <a:solidFill>
                <a:srgbClr val="000000"/>
              </a:solidFill>
              <a:latin typeface="Open Sans Bold"/>
            </a:endParaRPr>
          </a:p>
          <a:p>
            <a:pPr algn="ctr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" y="4189341"/>
            <a:ext cx="18288000" cy="446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dirty="0">
                <a:solidFill>
                  <a:srgbClr val="000000"/>
                </a:solidFill>
                <a:latin typeface="Open Sans Bold"/>
              </a:rPr>
              <a:t>“Banco de dados - SAME do HIJG.”</a:t>
            </a:r>
          </a:p>
          <a:p>
            <a:pPr>
              <a:lnSpc>
                <a:spcPts val="3920"/>
              </a:lnSpc>
            </a:pPr>
            <a:endParaRPr lang="en-US" dirty="0">
              <a:solidFill>
                <a:srgbClr val="000000"/>
              </a:solidFill>
              <a:latin typeface="Open Sans Bold"/>
            </a:endParaRPr>
          </a:p>
          <a:p>
            <a:pPr>
              <a:lnSpc>
                <a:spcPts val="3920"/>
              </a:lnSpc>
            </a:pPr>
            <a:r>
              <a:rPr lang="en-US" dirty="0">
                <a:solidFill>
                  <a:srgbClr val="000000"/>
                </a:solidFill>
                <a:latin typeface="Open Sans Bold"/>
              </a:rPr>
              <a:t>“DOI: </a:t>
            </a:r>
            <a:r>
              <a:rPr lang="en-US" u="sng" dirty="0">
                <a:solidFill>
                  <a:srgbClr val="000000"/>
                </a:solidFill>
                <a:latin typeface="Open Sans Bold"/>
                <a:hlinkClick r:id="rId2" tooltip="http://dx.doi.org/10.33448/rsd-v9i10.7607"/>
              </a:rPr>
              <a:t>http://dx.doi.org/10.33448/rsd-v9i10.7607</a:t>
            </a:r>
          </a:p>
          <a:p>
            <a:pPr>
              <a:lnSpc>
                <a:spcPts val="3920"/>
              </a:lnSpc>
            </a:pPr>
            <a:r>
              <a:rPr lang="en-US" dirty="0" err="1">
                <a:solidFill>
                  <a:srgbClr val="000000"/>
                </a:solidFill>
                <a:latin typeface="Open Sans Bold"/>
              </a:rPr>
              <a:t>Brasil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Ministério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da Saúde (2020).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Unidade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de Pronto Atendimento (UPA 24h): o que é,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quando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usar,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diretrizes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competências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Recuperado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de </a:t>
            </a:r>
            <a:r>
              <a:rPr lang="en-US" u="sng" dirty="0">
                <a:solidFill>
                  <a:srgbClr val="306BBE"/>
                </a:solidFill>
                <a:latin typeface="Open Sans Bold"/>
                <a:hlinkClick r:id="rId3" tooltip="https://www.saude.gov.br/saude-de-az/unidade-de-pronto-atendimento-upa-24h"/>
              </a:rPr>
              <a:t>https://www.saude.gov.br/saude-de-az/unidade-de-pronto-atendimento-upa-24h</a:t>
            </a:r>
            <a:r>
              <a:rPr lang="en-US" dirty="0">
                <a:solidFill>
                  <a:srgbClr val="306BBE"/>
                </a:solidFill>
                <a:latin typeface="Open Sans Bold"/>
              </a:rPr>
              <a:t>.”</a:t>
            </a:r>
          </a:p>
          <a:p>
            <a:pPr>
              <a:lnSpc>
                <a:spcPts val="3920"/>
              </a:lnSpc>
            </a:pPr>
            <a:endParaRPr lang="en-US" dirty="0">
              <a:solidFill>
                <a:srgbClr val="306BBE"/>
              </a:solidFill>
              <a:latin typeface="Open Sans Bold"/>
            </a:endParaRPr>
          </a:p>
          <a:p>
            <a:pPr>
              <a:lnSpc>
                <a:spcPts val="3920"/>
              </a:lnSpc>
            </a:pPr>
            <a:r>
              <a:rPr lang="en-US" dirty="0">
                <a:solidFill>
                  <a:srgbClr val="000000"/>
                </a:solidFill>
                <a:latin typeface="Open Sans Bold"/>
              </a:rPr>
              <a:t>“Peixoto, B. de V., et al. (2013). A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difícil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realidade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do pronto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atendimento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infantojuvenil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mostrando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situação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saúde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uma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cidade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Revista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 Paulista de </a:t>
            </a:r>
            <a:r>
              <a:rPr lang="en-US" dirty="0" err="1">
                <a:solidFill>
                  <a:srgbClr val="000000"/>
                </a:solidFill>
                <a:latin typeface="Open Sans Bold"/>
              </a:rPr>
              <a:t>Pediatria</a:t>
            </a:r>
            <a:r>
              <a:rPr lang="en-US" dirty="0">
                <a:solidFill>
                  <a:srgbClr val="000000"/>
                </a:solidFill>
                <a:latin typeface="Open Sans Bold"/>
              </a:rPr>
              <a:t>, 31(2), 231-236. </a:t>
            </a:r>
            <a:r>
              <a:rPr lang="en-US" u="sng" dirty="0">
                <a:solidFill>
                  <a:srgbClr val="306BBE"/>
                </a:solidFill>
                <a:latin typeface="Open Sans Bold"/>
                <a:hlinkClick r:id="rId4" tooltip="https://doi.org/10.1590/S0103-05822013000200015"/>
              </a:rPr>
              <a:t>https://doi.org/10.1590/S0103-05822013000200015”</a:t>
            </a:r>
          </a:p>
          <a:p>
            <a:pPr>
              <a:lnSpc>
                <a:spcPts val="3920"/>
              </a:lnSpc>
            </a:pPr>
            <a:endParaRPr lang="en-US" sz="2800" u="sng" dirty="0">
              <a:solidFill>
                <a:srgbClr val="306BBE"/>
              </a:solidFill>
              <a:latin typeface="Open Sans Bold"/>
              <a:hlinkClick r:id="rId4" tooltip="https://doi.org/10.1590/S0103-05822013000200015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869410" y="-74117"/>
            <a:ext cx="16997873" cy="105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A8E9DA7-518E-A69F-9EE0-D08A3A1EE28E}"/>
              </a:ext>
            </a:extLst>
          </p:cNvPr>
          <p:cNvGrpSpPr/>
          <p:nvPr/>
        </p:nvGrpSpPr>
        <p:grpSpPr>
          <a:xfrm>
            <a:off x="0" y="8345929"/>
            <a:ext cx="18288000" cy="1963915"/>
            <a:chOff x="0" y="8345929"/>
            <a:chExt cx="18288000" cy="1963915"/>
          </a:xfrm>
        </p:grpSpPr>
        <p:grpSp>
          <p:nvGrpSpPr>
            <p:cNvPr id="15" name="Group 2">
              <a:extLst>
                <a:ext uri="{FF2B5EF4-FFF2-40B4-BE49-F238E27FC236}">
                  <a16:creationId xmlns:a16="http://schemas.microsoft.com/office/drawing/2014/main" id="{B022E564-76A8-83AF-8243-91069E072269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47CB1B7A-4AC9-ACFF-DAF1-EF66E38CB3F7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5421703B-FFD0-A4BB-5CFC-8F35ED7B82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0F1A8E1-DFBF-0046-A97D-F35E060F9D85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B1DC1-6AD4-B11A-F088-BB27A8388043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805F7C7-C14D-FE20-C08B-D375630FEBDB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50C960FE-0D38-8D61-52F3-612C7323D73B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Freeform 7">
            <a:extLst>
              <a:ext uri="{FF2B5EF4-FFF2-40B4-BE49-F238E27FC236}">
                <a16:creationId xmlns:a16="http://schemas.microsoft.com/office/drawing/2014/main" id="{9AFEBA75-6725-20CA-DE0E-2F58954F65B2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690A0F-8669-0BBD-8C29-88EB5AC226F9}"/>
              </a:ext>
            </a:extLst>
          </p:cNvPr>
          <p:cNvSpPr txBox="1"/>
          <p:nvPr/>
        </p:nvSpPr>
        <p:spPr>
          <a:xfrm>
            <a:off x="6287192" y="2232845"/>
            <a:ext cx="9213850" cy="52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920"/>
              </a:lnSpc>
            </a:pPr>
            <a:r>
              <a:rPr lang="en-US" u="sng" dirty="0">
                <a:solidFill>
                  <a:srgbClr val="306BBE"/>
                </a:solidFill>
                <a:latin typeface="Open Sans Bold"/>
                <a:hlinkClick r:id="rId13" tooltip="https://doi.org/10.1590/S0103-05822013000200015"/>
              </a:rPr>
              <a:t>https://www.youtube.com/watch?v=cKvaDraXZUQ</a:t>
            </a:r>
            <a:endParaRPr lang="en-US" u="sng" dirty="0">
              <a:solidFill>
                <a:srgbClr val="306BBE"/>
              </a:solidFill>
              <a:latin typeface="Open Sans Bold"/>
              <a:hlinkClick r:id="rId4" tooltip="https://doi.org/10.1590/S0103-05822013000200015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E223B-0F8E-A848-934F-93AD69CF5E38}"/>
              </a:ext>
            </a:extLst>
          </p:cNvPr>
          <p:cNvSpPr txBox="1"/>
          <p:nvPr/>
        </p:nvSpPr>
        <p:spPr>
          <a:xfrm>
            <a:off x="4219674" y="1253480"/>
            <a:ext cx="9213850" cy="57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Link Pitch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63795" y="2627437"/>
            <a:ext cx="17832623" cy="445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1"/>
              </a:lnSpc>
            </a:pPr>
            <a:r>
              <a:rPr lang="en-US" sz="2000" dirty="0" err="1">
                <a:solidFill>
                  <a:srgbClr val="000000"/>
                </a:solidFill>
                <a:latin typeface="Arial"/>
              </a:rPr>
              <a:t>Há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demanda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exacerbada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setor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de Pronto Atendimento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infantil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conforme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dados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levantados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2018 entre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crianças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de 0 a 15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anos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11 meses e 29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dias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Observaram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-se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principais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CIDs (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Classificação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Estatística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Internacional de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Doenças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registrados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sistema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G-HOSP dos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pacientes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atendidos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no P.A. de um Hospital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Pediátrico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. Como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exemplo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no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mês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janeiro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15% (621)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foram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declarados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enquanto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85% (3.393) não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foram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algn="just">
              <a:lnSpc>
                <a:spcPts val="3871"/>
              </a:lnSpc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ts val="3871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Dos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pacientes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declarados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com CID: 54% (330)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foram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classificados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exame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médico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geral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; 22% (138)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exame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rotina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saúde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criança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10% (64) para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atendimentos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relacionados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diarreia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gastroenterite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origem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infecciosa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presumível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; 9% (57) para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atendimentos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amigdalite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aguda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devida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a outros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microrganismos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especificados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e 5% (32) para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infecção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viral não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especificada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Sendo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maior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CID Z00 –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exame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médico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geral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descreve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médico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sem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direcionamento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específico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lnSpc>
                <a:spcPts val="3871"/>
              </a:lnSpc>
            </a:pPr>
            <a:endParaRPr lang="en-US" sz="2765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29772" y="1005499"/>
            <a:ext cx="4449048" cy="26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7"/>
              </a:lnSpc>
              <a:spcBef>
                <a:spcPct val="0"/>
              </a:spcBef>
            </a:pPr>
            <a:r>
              <a:rPr lang="en-US" sz="1555">
                <a:solidFill>
                  <a:srgbClr val="000000"/>
                </a:solidFill>
                <a:latin typeface="Open Sans Bold"/>
              </a:rPr>
              <a:t>Qual o problema será resolvido pela solução?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C3B5DFD-2440-D948-B3A7-8328CD712F4D}"/>
              </a:ext>
            </a:extLst>
          </p:cNvPr>
          <p:cNvGrpSpPr/>
          <p:nvPr/>
        </p:nvGrpSpPr>
        <p:grpSpPr>
          <a:xfrm>
            <a:off x="0" y="8345929"/>
            <a:ext cx="18288000" cy="1963915"/>
            <a:chOff x="0" y="8345929"/>
            <a:chExt cx="18288000" cy="1963915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DF3DC4BE-30A6-A470-A40E-A413D9F11BCB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23" name="Freeform 3">
                <a:extLst>
                  <a:ext uri="{FF2B5EF4-FFF2-40B4-BE49-F238E27FC236}">
                    <a16:creationId xmlns:a16="http://schemas.microsoft.com/office/drawing/2014/main" id="{5E305A86-8C60-A5A4-E3EC-3AA1CFA44172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TextBox 4">
                <a:extLst>
                  <a:ext uri="{FF2B5EF4-FFF2-40B4-BE49-F238E27FC236}">
                    <a16:creationId xmlns:a16="http://schemas.microsoft.com/office/drawing/2014/main" id="{46B6111E-AB77-26AF-5348-4C921F5276D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3A3F430-5E4F-81B9-808F-BA399F0D2C15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3677153-1833-1D38-C73D-DD71DD3CCDA5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7B9D9EC9-D790-9974-D130-5D20753375BC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15C4EEC-524E-9E18-55E0-D691EBE22104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Freeform 7">
            <a:extLst>
              <a:ext uri="{FF2B5EF4-FFF2-40B4-BE49-F238E27FC236}">
                <a16:creationId xmlns:a16="http://schemas.microsoft.com/office/drawing/2014/main" id="{97FDB8DB-26E6-D8E3-C11B-5DBC1E3BDE43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"/>
    </mc:Choice>
    <mc:Fallback xmlns="">
      <p:transition spd="slow" advTm="8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869410" y="2108048"/>
            <a:ext cx="17024727" cy="622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000" spc="248" dirty="0">
                <a:solidFill>
                  <a:srgbClr val="000000"/>
                </a:solidFill>
                <a:latin typeface="Arial"/>
              </a:rPr>
              <a:t>Com esses dados, é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possível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observar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prontos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atendimentos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sejam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hospitais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públicos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ou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privados,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estão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sempre com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uma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demanda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significativa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Compreendemos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preocupação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desses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responsáveis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pelo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zelo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muitos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casos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excessivo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uma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vez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uma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simples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tosse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pode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levar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esses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pais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procurarem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o pronto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000" spc="248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000" spc="248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falta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informação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tecnologia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para auxiliar esses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pais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ponderar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se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há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real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necessidade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procurar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um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médico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ou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não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faz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com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fluxos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hospitais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estejam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sobrecarregados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. Essa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questão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acarreta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inúmeros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problemas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interferindo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diretamente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nos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pais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arcam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todos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custos, tempo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espera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elevado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custos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hospitalares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contratação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alocação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profissionais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sem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necessidade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exposição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crianças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adultos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riscos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físicos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biológicos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químicos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sobrecarga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funcionários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médicos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impossibilitados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prestar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um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digno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devido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à grande fila 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. Grande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parte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hospitais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não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contrata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médicos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suficientes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atender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tal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demanda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o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obriga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muitas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vezes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realizarem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um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cada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10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minutos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situação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ocorre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principalmente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rede particular. Dessa forma,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médicos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acabam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fazendo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apenas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o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chamam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de "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Renovar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Receita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",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termo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significa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prescrever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o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básico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sem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aprofundar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pesquisa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resultando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muitas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vezes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diagnósticos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errados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obrigando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o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retorno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 pronto </a:t>
            </a:r>
            <a:r>
              <a:rPr lang="en-US" sz="2000" spc="248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48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9328" y="929461"/>
            <a:ext cx="4449048" cy="26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7"/>
              </a:lnSpc>
              <a:spcBef>
                <a:spcPct val="0"/>
              </a:spcBef>
            </a:pPr>
            <a:r>
              <a:rPr lang="en-US" sz="1555">
                <a:solidFill>
                  <a:srgbClr val="000000"/>
                </a:solidFill>
                <a:latin typeface="Open Sans Bold"/>
              </a:rPr>
              <a:t>Qual o problema será resolvido pela solução?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D303F51-8ED9-4456-7C54-B10FFAC72B26}"/>
              </a:ext>
            </a:extLst>
          </p:cNvPr>
          <p:cNvGrpSpPr/>
          <p:nvPr/>
        </p:nvGrpSpPr>
        <p:grpSpPr>
          <a:xfrm>
            <a:off x="0" y="8496300"/>
            <a:ext cx="18288000" cy="1813544"/>
            <a:chOff x="0" y="8345929"/>
            <a:chExt cx="18288000" cy="1963915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6A846F91-9517-9CC7-A760-41599C37FF98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21" name="Freeform 3">
                <a:extLst>
                  <a:ext uri="{FF2B5EF4-FFF2-40B4-BE49-F238E27FC236}">
                    <a16:creationId xmlns:a16="http://schemas.microsoft.com/office/drawing/2014/main" id="{95992A0D-6C16-83A2-D37B-5B534B0521DB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Box 4">
                <a:extLst>
                  <a:ext uri="{FF2B5EF4-FFF2-40B4-BE49-F238E27FC236}">
                    <a16:creationId xmlns:a16="http://schemas.microsoft.com/office/drawing/2014/main" id="{E32AFD0A-2DC6-D903-9AFF-59CD81B6BCA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71F59A2-92EF-FCB9-FF67-38C4763902D9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457BBE-7786-BE6D-3BCB-BC5E0251664A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F1106FB-0373-5B82-841A-9126655B533F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1A12D3D-2BC0-C406-698C-1BF1B2818BF0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Freeform 7">
            <a:extLst>
              <a:ext uri="{FF2B5EF4-FFF2-40B4-BE49-F238E27FC236}">
                <a16:creationId xmlns:a16="http://schemas.microsoft.com/office/drawing/2014/main" id="{B2174E82-44BD-BCCF-199F-60B15B3F9007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"/>
    </mc:Choice>
    <mc:Fallback xmlns="">
      <p:transition spd="slow" advTm="17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29772" y="929461"/>
            <a:ext cx="3497755" cy="53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Open Sans Bold"/>
              </a:rPr>
              <a:t> Metodologia e Proposta de Solução</a:t>
            </a:r>
          </a:p>
          <a:p>
            <a:pPr marL="0" lvl="0" indent="0" algn="ctr">
              <a:lnSpc>
                <a:spcPts val="2177"/>
              </a:lnSpc>
              <a:spcBef>
                <a:spcPct val="0"/>
              </a:spcBef>
            </a:pPr>
            <a:endParaRPr lang="en-US" sz="1555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6274" y="2509976"/>
            <a:ext cx="17735452" cy="4886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5"/>
              </a:lnSpc>
              <a:spcBef>
                <a:spcPct val="0"/>
              </a:spcBef>
            </a:pPr>
            <a:r>
              <a:rPr lang="en-US" sz="2000" spc="308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metodologia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proposta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para lidar com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desafios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enfrentados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no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setor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de Pronto Atendimento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infantil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baseia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-se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criação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de um Software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colaboração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diversas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especialidades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médicas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. Este Software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integrará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informações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relevantes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empregará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Inteligência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Artificial (IA) para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facilitar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triagem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doméstica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crianças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, a ser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realizada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por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pais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responsáveis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lnSpc>
                <a:spcPts val="4325"/>
              </a:lnSpc>
              <a:spcBef>
                <a:spcPct val="0"/>
              </a:spcBef>
            </a:pPr>
            <a:endParaRPr lang="en-US" sz="2000" spc="308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ts val="4325"/>
              </a:lnSpc>
              <a:spcBef>
                <a:spcPct val="0"/>
              </a:spcBef>
            </a:pPr>
            <a:r>
              <a:rPr lang="en-US" sz="2000" spc="308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solução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utilizará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recursos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presentes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maioria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dos smartphones,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como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ECG, EEG,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pressão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arterial,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temperatura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oxigenação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glicemia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. Para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aqueles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sem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dispositivos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específicos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será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fornecido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um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aparelho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durante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contratação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do plano de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saúde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capaz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realizar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comunicação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utilizar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 tais </a:t>
            </a:r>
            <a:r>
              <a:rPr lang="en-US" sz="2000" spc="308" dirty="0" err="1">
                <a:solidFill>
                  <a:srgbClr val="000000"/>
                </a:solidFill>
                <a:latin typeface="Arial"/>
              </a:rPr>
              <a:t>recursos</a:t>
            </a:r>
            <a:r>
              <a:rPr lang="en-US" sz="2000" spc="308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lnSpc>
                <a:spcPts val="4045"/>
              </a:lnSpc>
              <a:spcBef>
                <a:spcPct val="0"/>
              </a:spcBef>
            </a:pPr>
            <a:endParaRPr lang="en-US" sz="3089" spc="308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2043D70-D769-476A-29A2-E58C0BB6AC57}"/>
              </a:ext>
            </a:extLst>
          </p:cNvPr>
          <p:cNvGrpSpPr/>
          <p:nvPr/>
        </p:nvGrpSpPr>
        <p:grpSpPr>
          <a:xfrm>
            <a:off x="0" y="8345929"/>
            <a:ext cx="18288000" cy="1941071"/>
            <a:chOff x="0" y="8345929"/>
            <a:chExt cx="18288000" cy="1963915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11DD5370-4134-8DD3-5787-A1D7BD0B28D8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21" name="Freeform 3">
                <a:extLst>
                  <a:ext uri="{FF2B5EF4-FFF2-40B4-BE49-F238E27FC236}">
                    <a16:creationId xmlns:a16="http://schemas.microsoft.com/office/drawing/2014/main" id="{528F6B9B-5484-A9EE-8D58-030D41C5F7CB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Box 4">
                <a:extLst>
                  <a:ext uri="{FF2B5EF4-FFF2-40B4-BE49-F238E27FC236}">
                    <a16:creationId xmlns:a16="http://schemas.microsoft.com/office/drawing/2014/main" id="{403A53F2-AB6A-CCF4-BDCB-6CC4314E3B0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1A3BF8E-364F-281D-806A-5241584FC347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24229DA-7335-7A9D-567D-178F69CCC66E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C1E53D2C-AB29-F46B-21C5-97DBA0D4F6C1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FF0146-ABE3-6409-5067-B59A549E3BF3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Freeform 7">
            <a:extLst>
              <a:ext uri="{FF2B5EF4-FFF2-40B4-BE49-F238E27FC236}">
                <a16:creationId xmlns:a16="http://schemas.microsoft.com/office/drawing/2014/main" id="{6340D5BD-8ED2-4AB4-A66F-FBBC16D1063D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"/>
    </mc:Choice>
    <mc:Fallback xmlns="">
      <p:transition spd="slow" advTm="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328728" y="1576133"/>
            <a:ext cx="16079235" cy="7051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3"/>
              </a:lnSpc>
            </a:pPr>
            <a:r>
              <a:rPr lang="en-US" spc="203" dirty="0" err="1">
                <a:solidFill>
                  <a:srgbClr val="000000"/>
                </a:solidFill>
                <a:latin typeface="Arial"/>
              </a:rPr>
              <a:t>Recursos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do Software: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1. Dados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básicos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paciente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2. Dados dos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responsáveis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3.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Inserção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dados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saúde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paciente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incluindo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peso,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altura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circunferência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abdominal,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sintomas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pressão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arterial,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temperatura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saturação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vacinas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ficha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clínica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com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evolução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procedimentos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últimos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5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anos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principais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queixas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histórico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idas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pronto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4.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Compartilhamento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informações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com o SUS e outros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hospitais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para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tornar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ficha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clínica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acessível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todos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médicos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5. Mapa 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locais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atendimentos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Urgência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Emergência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6.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Informação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estado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paciente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hospital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escolhido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fim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preparar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a  equipe que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ira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receber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esse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caso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grave;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7.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Ficha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entrada no hospital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pronta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caso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necessidade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emergência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8. Agendamento de consulta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médica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sem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urgência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9. Atendimento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imediato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via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telemedicina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10.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Recebimento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receitas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médicas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atestados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documentos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11.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Solicitação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ambulância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663"/>
              </a:lnSpc>
            </a:pPr>
            <a:r>
              <a:rPr lang="en-US" spc="203" dirty="0">
                <a:solidFill>
                  <a:srgbClr val="000000"/>
                </a:solidFill>
                <a:latin typeface="Arial"/>
              </a:rPr>
              <a:t>12. </a:t>
            </a:r>
            <a:r>
              <a:rPr lang="en-US" spc="203" dirty="0" err="1">
                <a:solidFill>
                  <a:srgbClr val="000000"/>
                </a:solidFill>
                <a:latin typeface="Arial"/>
              </a:rPr>
              <a:t>Acompanhamento</a:t>
            </a:r>
            <a:r>
              <a:rPr lang="en-US" spc="203" dirty="0">
                <a:solidFill>
                  <a:srgbClr val="000000"/>
                </a:solidFill>
                <a:latin typeface="Arial"/>
              </a:rPr>
              <a:t> da equipe do P.S. via Google Maps.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9772" y="929461"/>
            <a:ext cx="3497755" cy="53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Open Sans Bold"/>
              </a:rPr>
              <a:t> Metodologia e Proposta de Solução</a:t>
            </a:r>
          </a:p>
          <a:p>
            <a:pPr marL="0" lvl="0" indent="0" algn="ctr">
              <a:lnSpc>
                <a:spcPts val="2177"/>
              </a:lnSpc>
              <a:spcBef>
                <a:spcPct val="0"/>
              </a:spcBef>
            </a:pPr>
            <a:endParaRPr lang="en-US" sz="1555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5A0D277-1298-3DDF-F88E-681E7A043DF8}"/>
              </a:ext>
            </a:extLst>
          </p:cNvPr>
          <p:cNvGrpSpPr/>
          <p:nvPr/>
        </p:nvGrpSpPr>
        <p:grpSpPr>
          <a:xfrm>
            <a:off x="0" y="8648700"/>
            <a:ext cx="18288000" cy="1661144"/>
            <a:chOff x="0" y="8345929"/>
            <a:chExt cx="18288000" cy="1963915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7C610630-178D-B4F6-4749-31B1A989BC55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21" name="Freeform 3">
                <a:extLst>
                  <a:ext uri="{FF2B5EF4-FFF2-40B4-BE49-F238E27FC236}">
                    <a16:creationId xmlns:a16="http://schemas.microsoft.com/office/drawing/2014/main" id="{EEE0F8FD-7133-C8AD-1E13-D6306B529D62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Box 4">
                <a:extLst>
                  <a:ext uri="{FF2B5EF4-FFF2-40B4-BE49-F238E27FC236}">
                    <a16:creationId xmlns:a16="http://schemas.microsoft.com/office/drawing/2014/main" id="{1D6773B0-0247-EA16-5EE8-80BB133D960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E0338CE-AF7E-0EF2-E450-5FED0424917A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094590-E9D5-6D07-192C-3CC37424C850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7AA043D-EB4F-32BE-813E-772CAD2C6EE4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80C7C17-2F48-1591-CF97-CA99B7B8948E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Freeform 7">
            <a:extLst>
              <a:ext uri="{FF2B5EF4-FFF2-40B4-BE49-F238E27FC236}">
                <a16:creationId xmlns:a16="http://schemas.microsoft.com/office/drawing/2014/main" id="{EC3E2933-B722-3360-1A36-7AB38D276A5B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"/>
    </mc:Choice>
    <mc:Fallback xmlns="">
      <p:transition spd="slow" advTm="7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310110" y="1299052"/>
            <a:ext cx="17977890" cy="7478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30"/>
              </a:lnSpc>
            </a:pPr>
            <a:r>
              <a:rPr lang="en-US" sz="2350" u="sng" spc="235" dirty="0" err="1">
                <a:solidFill>
                  <a:srgbClr val="000000"/>
                </a:solidFill>
                <a:latin typeface="Arial"/>
              </a:rPr>
              <a:t>Classificação</a:t>
            </a:r>
            <a:r>
              <a:rPr lang="en-US" sz="2350" u="sng" spc="235" dirty="0">
                <a:solidFill>
                  <a:srgbClr val="000000"/>
                </a:solidFill>
                <a:latin typeface="Arial"/>
              </a:rPr>
              <a:t> dos Casos pela IA:</a:t>
            </a:r>
          </a:p>
          <a:p>
            <a:pPr algn="just">
              <a:lnSpc>
                <a:spcPts val="3857"/>
              </a:lnSpc>
            </a:pPr>
            <a:r>
              <a:rPr lang="en-US" sz="2000" spc="214" dirty="0">
                <a:solidFill>
                  <a:schemeClr val="bg1"/>
                </a:solidFill>
                <a:latin typeface="Arial"/>
              </a:rPr>
              <a:t>·     </a:t>
            </a:r>
            <a:r>
              <a:rPr lang="en-US" sz="2000" spc="214" dirty="0">
                <a:solidFill>
                  <a:schemeClr val="bg1"/>
                </a:solidFill>
                <a:highlight>
                  <a:srgbClr val="800000"/>
                </a:highlight>
                <a:latin typeface="Arial"/>
              </a:rPr>
              <a:t> Vermelho 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emergência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):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risco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imediato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exigindo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urgência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no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ida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PS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mais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próximo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857"/>
              </a:lnSpc>
            </a:pPr>
            <a:r>
              <a:rPr lang="en-US" sz="2000" spc="214" dirty="0">
                <a:solidFill>
                  <a:srgbClr val="000000"/>
                </a:solidFill>
                <a:latin typeface="Arial"/>
              </a:rPr>
              <a:t>·     </a:t>
            </a:r>
            <a:r>
              <a:rPr lang="en-US" sz="2000" spc="214" dirty="0">
                <a:solidFill>
                  <a:srgbClr val="000000"/>
                </a:solidFill>
                <a:highlight>
                  <a:srgbClr val="FF0000"/>
                </a:highlight>
                <a:latin typeface="Arial"/>
              </a:rPr>
              <a:t> </a:t>
            </a:r>
            <a:r>
              <a:rPr lang="en-US" sz="2000" spc="214" dirty="0" err="1">
                <a:solidFill>
                  <a:schemeClr val="bg1"/>
                </a:solidFill>
                <a:highlight>
                  <a:srgbClr val="FF0000"/>
                </a:highlight>
                <a:latin typeface="Arial"/>
              </a:rPr>
              <a:t>Laranja</a:t>
            </a:r>
            <a:r>
              <a:rPr lang="en-US" sz="2000" spc="214" dirty="0">
                <a:solidFill>
                  <a:srgbClr val="000000"/>
                </a:solidFill>
                <a:highlight>
                  <a:srgbClr val="FF0000"/>
                </a:highlight>
                <a:latin typeface="Arial"/>
              </a:rPr>
              <a:t> 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muito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urgente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):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quadro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grave,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demandando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rápido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ida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PS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mais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próximo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857"/>
              </a:lnSpc>
            </a:pPr>
            <a:r>
              <a:rPr lang="en-US" sz="2000" spc="214" dirty="0">
                <a:solidFill>
                  <a:srgbClr val="000000"/>
                </a:solidFill>
                <a:latin typeface="Arial"/>
              </a:rPr>
              <a:t>·      </a:t>
            </a:r>
            <a:r>
              <a:rPr lang="en-US" sz="2000" spc="214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Amarelo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urgente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): tempo 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espera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máximo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de 60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minutos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857"/>
              </a:lnSpc>
            </a:pPr>
            <a:r>
              <a:rPr lang="en-US" sz="2000" spc="214" dirty="0">
                <a:solidFill>
                  <a:srgbClr val="000000"/>
                </a:solidFill>
                <a:latin typeface="Arial"/>
              </a:rPr>
              <a:t>·      </a:t>
            </a:r>
            <a:r>
              <a:rPr lang="en-US" sz="2000" spc="214" dirty="0">
                <a:solidFill>
                  <a:schemeClr val="bg1"/>
                </a:solidFill>
                <a:highlight>
                  <a:srgbClr val="008000"/>
                </a:highlight>
                <a:latin typeface="Arial"/>
              </a:rPr>
              <a:t>Verde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pouco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urgente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):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caso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que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necessita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sem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grande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urgência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podendo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ser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agendado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por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telemedicina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just">
              <a:lnSpc>
                <a:spcPts val="3857"/>
              </a:lnSpc>
            </a:pPr>
            <a:r>
              <a:rPr lang="en-US" sz="2000" spc="214" dirty="0">
                <a:solidFill>
                  <a:srgbClr val="000000"/>
                </a:solidFill>
                <a:latin typeface="Arial"/>
              </a:rPr>
              <a:t>·     </a:t>
            </a:r>
            <a:r>
              <a:rPr lang="en-US" sz="2000" spc="214" dirty="0">
                <a:solidFill>
                  <a:srgbClr val="000000"/>
                </a:solidFill>
                <a:highlight>
                  <a:srgbClr val="0000FF"/>
                </a:highlight>
                <a:latin typeface="Arial"/>
              </a:rPr>
              <a:t> </a:t>
            </a:r>
            <a:r>
              <a:rPr lang="en-US" sz="2000" spc="214" dirty="0">
                <a:solidFill>
                  <a:schemeClr val="bg1"/>
                </a:solidFill>
                <a:highlight>
                  <a:srgbClr val="0000FF"/>
                </a:highlight>
                <a:latin typeface="Arial"/>
              </a:rPr>
              <a:t>Azul 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(não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urgente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):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paciente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sem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sintomas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emergência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podendo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aguardar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agendamento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atendimento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clínico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lnSpc>
                <a:spcPts val="3857"/>
              </a:lnSpc>
            </a:pP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Todas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as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informações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são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compiladas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um banco de dados 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avaliadas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pela IA.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Independentemente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da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avaliação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do software, o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médico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recebe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o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relatório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e decide a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classificação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Manchester,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decidindo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se é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necessário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entrar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contato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com o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paciente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ou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encaminhá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-lo para o hospital.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Ressalta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-se a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importância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da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avaliação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remota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paciente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pelo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profissional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saúde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mesmo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que o software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adquira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experiência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longo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do tempo.</a:t>
            </a:r>
          </a:p>
          <a:p>
            <a:pPr algn="just">
              <a:lnSpc>
                <a:spcPts val="3857"/>
              </a:lnSpc>
            </a:pPr>
            <a:r>
              <a:rPr lang="en-US" sz="2000" spc="214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implementação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deste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software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resultará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significativa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redução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comparecimentos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desnecessários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prontos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atendimentos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levando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uma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diminuição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geral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dos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gastos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. Com a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pré-avaliação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informações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precisas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médicos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poderão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triar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remotamente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muitos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pacientes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proporcionando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uma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gestão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eficiente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otimizando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o tempo dos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profissionais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saúde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além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evitar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contágios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desnecessários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reduzir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 custos </a:t>
            </a:r>
            <a:r>
              <a:rPr lang="en-US" sz="2000" spc="214" dirty="0" err="1">
                <a:solidFill>
                  <a:srgbClr val="000000"/>
                </a:solidFill>
                <a:latin typeface="Arial"/>
              </a:rPr>
              <a:t>hospitalares</a:t>
            </a:r>
            <a:r>
              <a:rPr lang="en-US" sz="2000" spc="214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>
              <a:lnSpc>
                <a:spcPts val="3857"/>
              </a:lnSpc>
            </a:pPr>
            <a:endParaRPr lang="en-US" sz="2143" spc="21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29772" y="929461"/>
            <a:ext cx="3497755" cy="53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7"/>
              </a:lnSpc>
            </a:pPr>
            <a:r>
              <a:rPr lang="en-US" sz="1555">
                <a:solidFill>
                  <a:srgbClr val="000000"/>
                </a:solidFill>
                <a:latin typeface="Open Sans Bold"/>
              </a:rPr>
              <a:t> Metodologia e Proposta de Solução</a:t>
            </a:r>
          </a:p>
          <a:p>
            <a:pPr marL="0" lvl="0" indent="0" algn="ctr">
              <a:lnSpc>
                <a:spcPts val="2177"/>
              </a:lnSpc>
              <a:spcBef>
                <a:spcPct val="0"/>
              </a:spcBef>
            </a:pPr>
            <a:endParaRPr lang="en-US" sz="1555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  <a:endParaRPr lang="en-US" sz="3200" dirty="0">
              <a:solidFill>
                <a:srgbClr val="000000"/>
              </a:solidFill>
              <a:latin typeface="Open Sans Bold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7C3A212-F631-926F-7B15-0DC963B607A2}"/>
              </a:ext>
            </a:extLst>
          </p:cNvPr>
          <p:cNvGrpSpPr/>
          <p:nvPr/>
        </p:nvGrpSpPr>
        <p:grpSpPr>
          <a:xfrm>
            <a:off x="0" y="8345929"/>
            <a:ext cx="18288000" cy="1963915"/>
            <a:chOff x="0" y="8345929"/>
            <a:chExt cx="18288000" cy="1963915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6093133F-B0AF-367F-2224-E90F34FB9378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21" name="Freeform 3">
                <a:extLst>
                  <a:ext uri="{FF2B5EF4-FFF2-40B4-BE49-F238E27FC236}">
                    <a16:creationId xmlns:a16="http://schemas.microsoft.com/office/drawing/2014/main" id="{EBC79CE6-B614-FA05-DBA7-F1713F4E6700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Box 4">
                <a:extLst>
                  <a:ext uri="{FF2B5EF4-FFF2-40B4-BE49-F238E27FC236}">
                    <a16:creationId xmlns:a16="http://schemas.microsoft.com/office/drawing/2014/main" id="{A7494161-DB02-9C3B-5D99-01F992D6404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07FAB3B-781F-CFB6-BBBA-9D974DC1C83D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A6327D0D-26F5-1AE4-47AD-BE0FA7474A69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BA59734-FFB0-F706-CCEA-845A6CE3796A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46C326E-0846-F5D6-9BD9-225B7F444C79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Freeform 7">
            <a:extLst>
              <a:ext uri="{FF2B5EF4-FFF2-40B4-BE49-F238E27FC236}">
                <a16:creationId xmlns:a16="http://schemas.microsoft.com/office/drawing/2014/main" id="{8F89A5B0-0A42-A67F-E9CF-1BBF70DB6EF9}"/>
              </a:ext>
            </a:extLst>
          </p:cNvPr>
          <p:cNvSpPr/>
          <p:nvPr/>
        </p:nvSpPr>
        <p:spPr>
          <a:xfrm>
            <a:off x="417907" y="11772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"/>
    </mc:Choice>
    <mc:Fallback xmlns="">
      <p:transition spd="slow" advTm="8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0" y="2051655"/>
            <a:ext cx="2860866" cy="6383559"/>
          </a:xfrm>
          <a:custGeom>
            <a:avLst/>
            <a:gdLst/>
            <a:ahLst/>
            <a:cxnLst/>
            <a:rect l="l" t="t" r="r" b="b"/>
            <a:pathLst>
              <a:path w="2860866" h="6383559">
                <a:moveTo>
                  <a:pt x="0" y="0"/>
                </a:moveTo>
                <a:lnTo>
                  <a:pt x="2860866" y="0"/>
                </a:lnTo>
                <a:lnTo>
                  <a:pt x="2860866" y="6383559"/>
                </a:lnTo>
                <a:lnTo>
                  <a:pt x="0" y="6383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6" r="-1926" b="-31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6111138" y="2051655"/>
            <a:ext cx="2893667" cy="6414482"/>
          </a:xfrm>
          <a:custGeom>
            <a:avLst/>
            <a:gdLst/>
            <a:ahLst/>
            <a:cxnLst/>
            <a:rect l="l" t="t" r="r" b="b"/>
            <a:pathLst>
              <a:path w="2893667" h="6414482">
                <a:moveTo>
                  <a:pt x="0" y="0"/>
                </a:moveTo>
                <a:lnTo>
                  <a:pt x="2893667" y="0"/>
                </a:lnTo>
                <a:lnTo>
                  <a:pt x="2893667" y="6414482"/>
                </a:lnTo>
                <a:lnTo>
                  <a:pt x="0" y="64144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42" r="-234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9214347" y="2051655"/>
            <a:ext cx="2855865" cy="6414482"/>
          </a:xfrm>
          <a:custGeom>
            <a:avLst/>
            <a:gdLst/>
            <a:ahLst/>
            <a:cxnLst/>
            <a:rect l="l" t="t" r="r" b="b"/>
            <a:pathLst>
              <a:path w="2855865" h="6414482">
                <a:moveTo>
                  <a:pt x="0" y="0"/>
                </a:moveTo>
                <a:lnTo>
                  <a:pt x="2855865" y="0"/>
                </a:lnTo>
                <a:lnTo>
                  <a:pt x="2855865" y="6414482"/>
                </a:lnTo>
                <a:lnTo>
                  <a:pt x="0" y="6414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42" r="-234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12279754" y="2051655"/>
            <a:ext cx="2728390" cy="6414482"/>
          </a:xfrm>
          <a:custGeom>
            <a:avLst/>
            <a:gdLst/>
            <a:ahLst/>
            <a:cxnLst/>
            <a:rect l="l" t="t" r="r" b="b"/>
            <a:pathLst>
              <a:path w="2728390" h="6414482">
                <a:moveTo>
                  <a:pt x="0" y="0"/>
                </a:moveTo>
                <a:lnTo>
                  <a:pt x="2728390" y="0"/>
                </a:lnTo>
                <a:lnTo>
                  <a:pt x="2728390" y="6414482"/>
                </a:lnTo>
                <a:lnTo>
                  <a:pt x="0" y="6414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588" r="-658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15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Freeform 16"/>
          <p:cNvSpPr/>
          <p:nvPr/>
        </p:nvSpPr>
        <p:spPr>
          <a:xfrm>
            <a:off x="15217686" y="2051655"/>
            <a:ext cx="2923585" cy="6296969"/>
          </a:xfrm>
          <a:custGeom>
            <a:avLst/>
            <a:gdLst/>
            <a:ahLst/>
            <a:cxnLst/>
            <a:rect l="l" t="t" r="r" b="b"/>
            <a:pathLst>
              <a:path w="2923585" h="6296969">
                <a:moveTo>
                  <a:pt x="0" y="0"/>
                </a:moveTo>
                <a:lnTo>
                  <a:pt x="2923585" y="0"/>
                </a:lnTo>
                <a:lnTo>
                  <a:pt x="2923585" y="6296969"/>
                </a:lnTo>
                <a:lnTo>
                  <a:pt x="0" y="6296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433" r="-3433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>
            <a:off x="3023516" y="2051655"/>
            <a:ext cx="2924972" cy="6414482"/>
          </a:xfrm>
          <a:custGeom>
            <a:avLst/>
            <a:gdLst/>
            <a:ahLst/>
            <a:cxnLst/>
            <a:rect l="l" t="t" r="r" b="b"/>
            <a:pathLst>
              <a:path w="2924972" h="6414482">
                <a:moveTo>
                  <a:pt x="0" y="0"/>
                </a:moveTo>
                <a:lnTo>
                  <a:pt x="2924973" y="0"/>
                </a:lnTo>
                <a:lnTo>
                  <a:pt x="2924973" y="6414482"/>
                </a:lnTo>
                <a:lnTo>
                  <a:pt x="0" y="64144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690" r="-169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TextBox 18"/>
          <p:cNvSpPr txBox="1"/>
          <p:nvPr/>
        </p:nvSpPr>
        <p:spPr>
          <a:xfrm>
            <a:off x="1458219" y="1042058"/>
            <a:ext cx="2290458" cy="26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77"/>
              </a:lnSpc>
              <a:spcBef>
                <a:spcPct val="0"/>
              </a:spcBef>
            </a:pPr>
            <a:r>
              <a:rPr lang="en-US" sz="1555">
                <a:solidFill>
                  <a:srgbClr val="000000"/>
                </a:solidFill>
                <a:latin typeface="Open Sans Bold"/>
              </a:rPr>
              <a:t>Principais telas do APP.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 Bold"/>
              </a:rPr>
              <a:t>“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 ”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EF01FC3-896B-F704-2DF8-213019B784AC}"/>
              </a:ext>
            </a:extLst>
          </p:cNvPr>
          <p:cNvGrpSpPr/>
          <p:nvPr/>
        </p:nvGrpSpPr>
        <p:grpSpPr>
          <a:xfrm>
            <a:off x="0" y="8345929"/>
            <a:ext cx="18288000" cy="1963915"/>
            <a:chOff x="0" y="8345929"/>
            <a:chExt cx="18288000" cy="1963915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33D1F284-2194-87B7-00F3-AFAF0DE3A9AF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938A049B-6BF0-7DD2-4AAA-7F1D450691DD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DB3CF27B-6F3C-50D3-7908-17FC911BE2E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14BCF2C-B65D-4C03-A665-A432C71D1EBC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13E4DF4-5172-56AB-4FEC-242923497AD4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14E463E-7490-6813-1483-AB0F04E15269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C35F5FE-8A16-7A60-6884-8B4E57B5E16E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Freeform 7">
            <a:extLst>
              <a:ext uri="{FF2B5EF4-FFF2-40B4-BE49-F238E27FC236}">
                <a16:creationId xmlns:a16="http://schemas.microsoft.com/office/drawing/2014/main" id="{3433323B-FA2A-37E3-6612-14D5B2DFEBF8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"/>
    </mc:Choice>
    <mc:Fallback xmlns="">
      <p:transition spd="slow" advTm="7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12153313" y="1980199"/>
            <a:ext cx="5976416" cy="3951797"/>
          </a:xfrm>
          <a:custGeom>
            <a:avLst/>
            <a:gdLst/>
            <a:ahLst/>
            <a:cxnLst/>
            <a:rect l="l" t="t" r="r" b="b"/>
            <a:pathLst>
              <a:path w="5976416" h="3951797">
                <a:moveTo>
                  <a:pt x="0" y="0"/>
                </a:moveTo>
                <a:lnTo>
                  <a:pt x="5976415" y="0"/>
                </a:lnTo>
                <a:lnTo>
                  <a:pt x="5976415" y="3951797"/>
                </a:lnTo>
                <a:lnTo>
                  <a:pt x="0" y="3951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34407" y="2545373"/>
            <a:ext cx="341712" cy="512889"/>
          </a:xfrm>
          <a:custGeom>
            <a:avLst/>
            <a:gdLst/>
            <a:ahLst/>
            <a:cxnLst/>
            <a:rect l="l" t="t" r="r" b="b"/>
            <a:pathLst>
              <a:path w="341712" h="512889">
                <a:moveTo>
                  <a:pt x="0" y="0"/>
                </a:moveTo>
                <a:lnTo>
                  <a:pt x="341712" y="0"/>
                </a:lnTo>
                <a:lnTo>
                  <a:pt x="341712" y="512889"/>
                </a:lnTo>
                <a:lnTo>
                  <a:pt x="0" y="51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7861518" y="1584373"/>
            <a:ext cx="25649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Cenário atual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8832" y="2500042"/>
            <a:ext cx="4886258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Fila de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atendimento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9307" y="3194732"/>
            <a:ext cx="5424630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Profissionais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Insatisfeitos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05507" y="3889423"/>
            <a:ext cx="1054835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Open Sans"/>
              </a:rPr>
              <a:t>Não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atendimento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normas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Socioambiental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devido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ao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grande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consumo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insumos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6457" y="5204259"/>
            <a:ext cx="5424630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Clientes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Insatisfeitos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6932" y="5938071"/>
            <a:ext cx="9238019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Open Sans"/>
              </a:rPr>
              <a:t>Alto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custo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baixo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lucro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para as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instituições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8951" y="6858301"/>
            <a:ext cx="14489680" cy="54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Alto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indíce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contaminação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funcionários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acompanhantes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crianças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)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357" y="3242357"/>
            <a:ext cx="341712" cy="512889"/>
          </a:xfrm>
          <a:custGeom>
            <a:avLst/>
            <a:gdLst/>
            <a:ahLst/>
            <a:cxnLst/>
            <a:rect l="l" t="t" r="r" b="b"/>
            <a:pathLst>
              <a:path w="341712" h="512889">
                <a:moveTo>
                  <a:pt x="0" y="0"/>
                </a:moveTo>
                <a:lnTo>
                  <a:pt x="341712" y="0"/>
                </a:lnTo>
                <a:lnTo>
                  <a:pt x="341712" y="512890"/>
                </a:lnTo>
                <a:lnTo>
                  <a:pt x="0" y="512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Freeform 20"/>
          <p:cNvSpPr/>
          <p:nvPr/>
        </p:nvSpPr>
        <p:spPr>
          <a:xfrm>
            <a:off x="15357" y="4174538"/>
            <a:ext cx="341712" cy="512889"/>
          </a:xfrm>
          <a:custGeom>
            <a:avLst/>
            <a:gdLst/>
            <a:ahLst/>
            <a:cxnLst/>
            <a:rect l="l" t="t" r="r" b="b"/>
            <a:pathLst>
              <a:path w="341712" h="512889">
                <a:moveTo>
                  <a:pt x="0" y="0"/>
                </a:moveTo>
                <a:lnTo>
                  <a:pt x="341712" y="0"/>
                </a:lnTo>
                <a:lnTo>
                  <a:pt x="341712" y="512889"/>
                </a:lnTo>
                <a:lnTo>
                  <a:pt x="0" y="51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>
            <a:off x="-7061" y="5298488"/>
            <a:ext cx="341712" cy="512889"/>
          </a:xfrm>
          <a:custGeom>
            <a:avLst/>
            <a:gdLst/>
            <a:ahLst/>
            <a:cxnLst/>
            <a:rect l="l" t="t" r="r" b="b"/>
            <a:pathLst>
              <a:path w="341712" h="512889">
                <a:moveTo>
                  <a:pt x="0" y="0"/>
                </a:moveTo>
                <a:lnTo>
                  <a:pt x="341712" y="0"/>
                </a:lnTo>
                <a:lnTo>
                  <a:pt x="341712" y="512889"/>
                </a:lnTo>
                <a:lnTo>
                  <a:pt x="0" y="51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24882" y="6049502"/>
            <a:ext cx="341712" cy="512889"/>
          </a:xfrm>
          <a:custGeom>
            <a:avLst/>
            <a:gdLst/>
            <a:ahLst/>
            <a:cxnLst/>
            <a:rect l="l" t="t" r="r" b="b"/>
            <a:pathLst>
              <a:path w="341712" h="512889">
                <a:moveTo>
                  <a:pt x="0" y="0"/>
                </a:moveTo>
                <a:lnTo>
                  <a:pt x="341712" y="0"/>
                </a:lnTo>
                <a:lnTo>
                  <a:pt x="341712" y="512889"/>
                </a:lnTo>
                <a:lnTo>
                  <a:pt x="0" y="51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-7061" y="6906752"/>
            <a:ext cx="341712" cy="512889"/>
          </a:xfrm>
          <a:custGeom>
            <a:avLst/>
            <a:gdLst/>
            <a:ahLst/>
            <a:cxnLst/>
            <a:rect l="l" t="t" r="r" b="b"/>
            <a:pathLst>
              <a:path w="341712" h="512889">
                <a:moveTo>
                  <a:pt x="0" y="0"/>
                </a:moveTo>
                <a:lnTo>
                  <a:pt x="341712" y="0"/>
                </a:lnTo>
                <a:lnTo>
                  <a:pt x="341712" y="512889"/>
                </a:lnTo>
                <a:lnTo>
                  <a:pt x="0" y="51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Freeform 24"/>
          <p:cNvSpPr/>
          <p:nvPr/>
        </p:nvSpPr>
        <p:spPr>
          <a:xfrm>
            <a:off x="24882" y="7686341"/>
            <a:ext cx="341712" cy="512889"/>
          </a:xfrm>
          <a:custGeom>
            <a:avLst/>
            <a:gdLst/>
            <a:ahLst/>
            <a:cxnLst/>
            <a:rect l="l" t="t" r="r" b="b"/>
            <a:pathLst>
              <a:path w="341712" h="512889">
                <a:moveTo>
                  <a:pt x="0" y="0"/>
                </a:moveTo>
                <a:lnTo>
                  <a:pt x="341712" y="0"/>
                </a:lnTo>
                <a:lnTo>
                  <a:pt x="341712" y="512889"/>
                </a:lnTo>
                <a:lnTo>
                  <a:pt x="0" y="51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5" name="TextBox 25"/>
          <p:cNvSpPr txBox="1"/>
          <p:nvPr/>
        </p:nvSpPr>
        <p:spPr>
          <a:xfrm>
            <a:off x="476932" y="7697536"/>
            <a:ext cx="14489680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Alto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indíce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de Turnover de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médicos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demais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profissionais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26" name="Freeform 26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7" name="TextBox 27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Open Sans Bold"/>
              </a:rPr>
              <a:t>Transformando o Cenário da Saúde Infantil: Uma Abordagem Tecnológica para Desafios Emergentes no Pronto Atendimento.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C1BC955-0653-AE04-93F1-232E0B9132FA}"/>
              </a:ext>
            </a:extLst>
          </p:cNvPr>
          <p:cNvGrpSpPr/>
          <p:nvPr/>
        </p:nvGrpSpPr>
        <p:grpSpPr>
          <a:xfrm>
            <a:off x="0" y="8345929"/>
            <a:ext cx="18288000" cy="1963915"/>
            <a:chOff x="0" y="8345929"/>
            <a:chExt cx="18288000" cy="1963915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1F101543-D844-7976-71E0-D3F7BD070135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19328778-B8A6-270F-B88A-7164447BAE30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TextBox 4">
                <a:extLst>
                  <a:ext uri="{FF2B5EF4-FFF2-40B4-BE49-F238E27FC236}">
                    <a16:creationId xmlns:a16="http://schemas.microsoft.com/office/drawing/2014/main" id="{C87BD5A9-D873-F791-470A-EA4E6FF6C01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964BE00-6BA2-F2C6-DD47-5CEBD9AA8F85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01D3B15-602F-39AE-A5CC-17DE86D5BE76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A7387500-C7E0-43D6-5575-D21F864B788E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18C8E088-C5A1-1A9E-4CCE-474A957948D0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6" name="Freeform 7">
            <a:extLst>
              <a:ext uri="{FF2B5EF4-FFF2-40B4-BE49-F238E27FC236}">
                <a16:creationId xmlns:a16="http://schemas.microsoft.com/office/drawing/2014/main" id="{A66E373B-8B60-53AF-93C3-3102AF663D34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"/>
    </mc:Choice>
    <mc:Fallback xmlns="">
      <p:transition spd="slow" advTm="24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2074313" y="2031779"/>
            <a:ext cx="6849894" cy="3848638"/>
          </a:xfrm>
          <a:custGeom>
            <a:avLst/>
            <a:gdLst/>
            <a:ahLst/>
            <a:cxnLst/>
            <a:rect l="l" t="t" r="r" b="b"/>
            <a:pathLst>
              <a:path w="6849894" h="3848638">
                <a:moveTo>
                  <a:pt x="0" y="0"/>
                </a:moveTo>
                <a:lnTo>
                  <a:pt x="6849894" y="0"/>
                </a:lnTo>
                <a:lnTo>
                  <a:pt x="6849894" y="3848638"/>
                </a:lnTo>
                <a:lnTo>
                  <a:pt x="0" y="3848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9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0" y="2305368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4"/>
                </a:lnTo>
                <a:lnTo>
                  <a:pt x="0" y="426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6213688" y="1644254"/>
            <a:ext cx="3681168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Projeto</a:t>
            </a:r>
            <a:r>
              <a:rPr lang="en-US" sz="30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Piloto</a:t>
            </a:r>
            <a:r>
              <a:rPr lang="en-US" sz="3000" dirty="0">
                <a:solidFill>
                  <a:srgbClr val="000000"/>
                </a:solidFill>
                <a:latin typeface="Open Sans Bold"/>
              </a:rPr>
              <a:t> 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0158" y="2195242"/>
            <a:ext cx="6442114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Custo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baixo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Implantação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9683" y="6803707"/>
            <a:ext cx="17118433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Redução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significativa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custos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setoresprincipalmente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médicos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insumos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0158" y="4546013"/>
            <a:ext cx="9523609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Adequação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as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responsabilidades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Ambientais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0633" y="5956617"/>
            <a:ext cx="14489680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Redução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contaminação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funcionários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acompanhantes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crianças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1583" y="3318557"/>
            <a:ext cx="8531017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Redução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atendimentos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sem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urgência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0158" y="5317538"/>
            <a:ext cx="12026351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Diminuição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reclamações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, 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aumento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clientes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"/>
              </a:rPr>
              <a:t>satisfeitos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2533" y="3908473"/>
            <a:ext cx="8393071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Reduçãode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turnover 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médicos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0158" y="2757217"/>
            <a:ext cx="8531017" cy="554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"/>
              </a:rPr>
              <a:t>Aumento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lucro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as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instituições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;</a:t>
            </a:r>
          </a:p>
        </p:txBody>
      </p:sp>
      <p:sp>
        <p:nvSpPr>
          <p:cNvPr id="20" name="Freeform 20"/>
          <p:cNvSpPr/>
          <p:nvPr/>
        </p:nvSpPr>
        <p:spPr>
          <a:xfrm>
            <a:off x="0" y="2882219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3"/>
                </a:lnTo>
                <a:lnTo>
                  <a:pt x="0" y="426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>
            <a:off x="-47625" y="3432857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4"/>
                </a:lnTo>
                <a:lnTo>
                  <a:pt x="0" y="426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-66076" y="4041823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3"/>
                </a:lnTo>
                <a:lnTo>
                  <a:pt x="0" y="426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-28575" y="4690699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4"/>
                </a:lnTo>
                <a:lnTo>
                  <a:pt x="0" y="426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Freeform 24"/>
          <p:cNvSpPr/>
          <p:nvPr/>
        </p:nvSpPr>
        <p:spPr>
          <a:xfrm>
            <a:off x="0" y="5413828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4"/>
                </a:lnTo>
                <a:lnTo>
                  <a:pt x="0" y="426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5" name="Freeform 25"/>
          <p:cNvSpPr/>
          <p:nvPr/>
        </p:nvSpPr>
        <p:spPr>
          <a:xfrm>
            <a:off x="-9525" y="6091143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4"/>
                </a:lnTo>
                <a:lnTo>
                  <a:pt x="0" y="426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6" name="Freeform 26"/>
          <p:cNvSpPr/>
          <p:nvPr/>
        </p:nvSpPr>
        <p:spPr>
          <a:xfrm>
            <a:off x="-9525" y="6927532"/>
            <a:ext cx="581108" cy="426814"/>
          </a:xfrm>
          <a:custGeom>
            <a:avLst/>
            <a:gdLst/>
            <a:ahLst/>
            <a:cxnLst/>
            <a:rect l="l" t="t" r="r" b="b"/>
            <a:pathLst>
              <a:path w="581108" h="426814">
                <a:moveTo>
                  <a:pt x="0" y="0"/>
                </a:moveTo>
                <a:lnTo>
                  <a:pt x="581108" y="0"/>
                </a:lnTo>
                <a:lnTo>
                  <a:pt x="581108" y="426813"/>
                </a:lnTo>
                <a:lnTo>
                  <a:pt x="0" y="426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8" name="Freeform 28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9" name="TextBox 29"/>
          <p:cNvSpPr txBox="1"/>
          <p:nvPr/>
        </p:nvSpPr>
        <p:spPr>
          <a:xfrm>
            <a:off x="869410" y="-74117"/>
            <a:ext cx="1699787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Transformando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Cenário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da Saúde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Infantil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: Uma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Abordagem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Tecnológica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Desafios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Emergentes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no Pronto Atendimento.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290B896-DA2D-B950-560D-73CF2A29DF56}"/>
              </a:ext>
            </a:extLst>
          </p:cNvPr>
          <p:cNvGrpSpPr/>
          <p:nvPr/>
        </p:nvGrpSpPr>
        <p:grpSpPr>
          <a:xfrm>
            <a:off x="0" y="8345929"/>
            <a:ext cx="18288000" cy="1963915"/>
            <a:chOff x="0" y="8345929"/>
            <a:chExt cx="18288000" cy="1963915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CC6A6DC2-456B-1FD2-E478-B64E7F9F840F}"/>
                </a:ext>
              </a:extLst>
            </p:cNvPr>
            <p:cNvGrpSpPr/>
            <p:nvPr/>
          </p:nvGrpSpPr>
          <p:grpSpPr>
            <a:xfrm>
              <a:off x="0" y="8817079"/>
              <a:ext cx="18288000" cy="1492764"/>
              <a:chOff x="0" y="0"/>
              <a:chExt cx="5147733" cy="553900"/>
            </a:xfrm>
          </p:grpSpPr>
          <p:sp>
            <p:nvSpPr>
              <p:cNvPr id="36" name="Freeform 3">
                <a:extLst>
                  <a:ext uri="{FF2B5EF4-FFF2-40B4-BE49-F238E27FC236}">
                    <a16:creationId xmlns:a16="http://schemas.microsoft.com/office/drawing/2014/main" id="{149DDD23-C560-E9C2-33B9-F54B17AE57D2}"/>
                  </a:ext>
                </a:extLst>
              </p:cNvPr>
              <p:cNvSpPr/>
              <p:nvPr/>
            </p:nvSpPr>
            <p:spPr>
              <a:xfrm>
                <a:off x="0" y="0"/>
                <a:ext cx="5147733" cy="553900"/>
              </a:xfrm>
              <a:custGeom>
                <a:avLst/>
                <a:gdLst/>
                <a:ahLst/>
                <a:cxnLst/>
                <a:rect l="l" t="t" r="r" b="b"/>
                <a:pathLst>
                  <a:path w="5147733" h="553900">
                    <a:moveTo>
                      <a:pt x="0" y="0"/>
                    </a:moveTo>
                    <a:lnTo>
                      <a:pt x="5147733" y="0"/>
                    </a:lnTo>
                    <a:lnTo>
                      <a:pt x="5147733" y="553900"/>
                    </a:lnTo>
                    <a:lnTo>
                      <a:pt x="0" y="553900"/>
                    </a:lnTo>
                    <a:close/>
                  </a:path>
                </a:pathLst>
              </a:custGeom>
              <a:solidFill>
                <a:srgbClr val="1F969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TextBox 4">
                <a:extLst>
                  <a:ext uri="{FF2B5EF4-FFF2-40B4-BE49-F238E27FC236}">
                    <a16:creationId xmlns:a16="http://schemas.microsoft.com/office/drawing/2014/main" id="{D09E8B5A-6FE5-0A9B-1DD2-2EA581D7E80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147733" cy="601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D32DB0C-B160-F7C2-5375-0B4C3D35AB68}"/>
                </a:ext>
              </a:extLst>
            </p:cNvPr>
            <p:cNvSpPr/>
            <p:nvPr/>
          </p:nvSpPr>
          <p:spPr>
            <a:xfrm>
              <a:off x="14563886" y="8345929"/>
              <a:ext cx="3724114" cy="1963915"/>
            </a:xfrm>
            <a:custGeom>
              <a:avLst/>
              <a:gdLst/>
              <a:ahLst/>
              <a:cxnLst/>
              <a:rect l="l" t="t" r="r" b="b"/>
              <a:pathLst>
                <a:path w="3724114" h="1963915">
                  <a:moveTo>
                    <a:pt x="0" y="0"/>
                  </a:moveTo>
                  <a:lnTo>
                    <a:pt x="3724114" y="0"/>
                  </a:lnTo>
                  <a:lnTo>
                    <a:pt x="3724114" y="1963915"/>
                  </a:lnTo>
                  <a:lnTo>
                    <a:pt x="0" y="1963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1000"/>
              </a:blip>
              <a:stretch>
                <a:fillRect t="-26576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46C52C1-6DA3-EF8E-9266-0F9CB2BA2B69}"/>
                </a:ext>
              </a:extLst>
            </p:cNvPr>
            <p:cNvSpPr/>
            <p:nvPr/>
          </p:nvSpPr>
          <p:spPr>
            <a:xfrm>
              <a:off x="110607" y="9134722"/>
              <a:ext cx="3638070" cy="836756"/>
            </a:xfrm>
            <a:custGeom>
              <a:avLst/>
              <a:gdLst/>
              <a:ahLst/>
              <a:cxnLst/>
              <a:rect l="l" t="t" r="r" b="b"/>
              <a:pathLst>
                <a:path w="3638070" h="836756">
                  <a:moveTo>
                    <a:pt x="0" y="0"/>
                  </a:moveTo>
                  <a:lnTo>
                    <a:pt x="3638070" y="0"/>
                  </a:lnTo>
                  <a:lnTo>
                    <a:pt x="3638070" y="836756"/>
                  </a:lnTo>
                  <a:lnTo>
                    <a:pt x="0" y="836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1FE4522-03B4-0F4D-4D31-33B55B870148}"/>
                </a:ext>
              </a:extLst>
            </p:cNvPr>
            <p:cNvSpPr/>
            <p:nvPr/>
          </p:nvSpPr>
          <p:spPr>
            <a:xfrm>
              <a:off x="4219674" y="8837752"/>
              <a:ext cx="4135037" cy="1449248"/>
            </a:xfrm>
            <a:custGeom>
              <a:avLst/>
              <a:gdLst/>
              <a:ahLst/>
              <a:cxnLst/>
              <a:rect l="l" t="t" r="r" b="b"/>
              <a:pathLst>
                <a:path w="4135037" h="1293664">
                  <a:moveTo>
                    <a:pt x="0" y="0"/>
                  </a:moveTo>
                  <a:lnTo>
                    <a:pt x="4135037" y="0"/>
                  </a:lnTo>
                  <a:lnTo>
                    <a:pt x="4135037" y="1293664"/>
                  </a:lnTo>
                  <a:lnTo>
                    <a:pt x="0" y="1293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35036" b="-2741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85B8E031-FF8E-46F0-B3CB-D3142462D26A}"/>
                </a:ext>
              </a:extLst>
            </p:cNvPr>
            <p:cNvSpPr/>
            <p:nvPr/>
          </p:nvSpPr>
          <p:spPr>
            <a:xfrm>
              <a:off x="8821436" y="8817078"/>
              <a:ext cx="2628087" cy="1492765"/>
            </a:xfrm>
            <a:custGeom>
              <a:avLst/>
              <a:gdLst/>
              <a:ahLst/>
              <a:cxnLst/>
              <a:rect l="l" t="t" r="r" b="b"/>
              <a:pathLst>
                <a:path w="2628087" h="1419804">
                  <a:moveTo>
                    <a:pt x="0" y="0"/>
                  </a:moveTo>
                  <a:lnTo>
                    <a:pt x="2628087" y="0"/>
                  </a:lnTo>
                  <a:lnTo>
                    <a:pt x="2628087" y="1419805"/>
                  </a:lnTo>
                  <a:lnTo>
                    <a:pt x="0" y="1419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438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" name="Freeform 7">
            <a:extLst>
              <a:ext uri="{FF2B5EF4-FFF2-40B4-BE49-F238E27FC236}">
                <a16:creationId xmlns:a16="http://schemas.microsoft.com/office/drawing/2014/main" id="{86CBF0BE-302E-4FBC-ABD3-0FCDFBC432E1}"/>
              </a:ext>
            </a:extLst>
          </p:cNvPr>
          <p:cNvSpPr/>
          <p:nvPr/>
        </p:nvSpPr>
        <p:spPr>
          <a:xfrm>
            <a:off x="163795" y="419100"/>
            <a:ext cx="903005" cy="1087298"/>
          </a:xfrm>
          <a:custGeom>
            <a:avLst/>
            <a:gdLst/>
            <a:ahLst/>
            <a:cxnLst/>
            <a:rect l="l" t="t" r="r" b="b"/>
            <a:pathLst>
              <a:path w="1265977" h="1265977">
                <a:moveTo>
                  <a:pt x="0" y="0"/>
                </a:moveTo>
                <a:lnTo>
                  <a:pt x="1265977" y="0"/>
                </a:lnTo>
                <a:lnTo>
                  <a:pt x="1265977" y="1265977"/>
                </a:lnTo>
                <a:lnTo>
                  <a:pt x="0" y="12659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"/>
    </mc:Choice>
    <mc:Fallback xmlns="">
      <p:transition spd="slow" advTm="172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1411</Words>
  <Application>Microsoft Office PowerPoint</Application>
  <PresentationFormat>Personalizar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Open Sans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</dc:title>
  <dc:creator>FERNANDO CLEMENTE</dc:creator>
  <cp:lastModifiedBy>FERNANDO CLEMENTE</cp:lastModifiedBy>
  <cp:revision>2</cp:revision>
  <dcterms:created xsi:type="dcterms:W3CDTF">2006-08-16T00:00:00Z</dcterms:created>
  <dcterms:modified xsi:type="dcterms:W3CDTF">2024-03-08T13:38:36Z</dcterms:modified>
  <dc:identifier>DAF0JoScNxk</dc:identifier>
</cp:coreProperties>
</file>