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4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9B6"/>
    <a:srgbClr val="FEFD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4693" autoAdjust="0"/>
  </p:normalViewPr>
  <p:slideViewPr>
    <p:cSldViewPr snapToGrid="0">
      <p:cViewPr>
        <p:scale>
          <a:sx n="66" d="100"/>
          <a:sy n="66" d="100"/>
        </p:scale>
        <p:origin x="132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581D-4786-4D6C-BEA3-7BE2821B004D}" type="datetimeFigureOut">
              <a:rPr lang="ko-KR" altLang="en-US" smtClean="0"/>
              <a:t>2021-10-10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FE5-420D-443B-AE82-5FCDC12E5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8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CFE5-420D-443B-AE82-5FCDC12E5E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336017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374900" y="2966135"/>
            <a:ext cx="6096000" cy="929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4000" b="1" dirty="0">
                <a:solidFill>
                  <a:prstClr val="white"/>
                </a:solidFill>
              </a:rPr>
              <a:t>Run Redis </a:t>
            </a:r>
            <a:r>
              <a:rPr lang="en-US" altLang="ko-KR" sz="4000" b="1" dirty="0">
                <a:solidFill>
                  <a:srgbClr val="FEFDA3"/>
                </a:solidFill>
              </a:rPr>
              <a:t>in Docker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Good Look in your developer life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15646" y="2422459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ln w="3175">
                  <a:noFill/>
                </a:ln>
                <a:solidFill>
                  <a:srgbClr val="4999B6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바지개발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3405" y="590551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AE45C6B1-55FD-44FA-8AE5-C2AA7ABA9439}"/>
              </a:ext>
            </a:extLst>
          </p:cNvPr>
          <p:cNvSpPr/>
          <p:nvPr/>
        </p:nvSpPr>
        <p:spPr>
          <a:xfrm>
            <a:off x="722732" y="1425382"/>
            <a:ext cx="10453584" cy="2203282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F3578828-F94B-4CA8-90F0-B2CE8E068058}"/>
              </a:ext>
            </a:extLst>
          </p:cNvPr>
          <p:cNvSpPr/>
          <p:nvPr/>
        </p:nvSpPr>
        <p:spPr>
          <a:xfrm>
            <a:off x="390692" y="1137029"/>
            <a:ext cx="3639411" cy="598512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Hash : </a:t>
            </a:r>
            <a:r>
              <a:rPr lang="ko-KR" altLang="en-US" sz="1600" b="1" dirty="0">
                <a:solidFill>
                  <a:prstClr val="white"/>
                </a:solidFill>
              </a:rPr>
              <a:t>해시 </a:t>
            </a:r>
            <a:r>
              <a:rPr lang="en-US" altLang="ko-KR" sz="1600" b="1" dirty="0">
                <a:solidFill>
                  <a:prstClr val="white"/>
                </a:solidFill>
              </a:rPr>
              <a:t>&lt;key, &lt;field, value&gt;&gt;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78EDA-1C45-45DC-A6A0-33BA535DA2E4}"/>
              </a:ext>
            </a:extLst>
          </p:cNvPr>
          <p:cNvSpPr txBox="1"/>
          <p:nvPr/>
        </p:nvSpPr>
        <p:spPr>
          <a:xfrm>
            <a:off x="1047768" y="1695582"/>
            <a:ext cx="10173975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여러개의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이름으로 구분할 수 있도록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 name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제공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테이블과 유사함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Hash Key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PK, field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억개로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무제한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384ADB-CA3D-4877-8349-EC59689C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61" y="3929572"/>
            <a:ext cx="3598325" cy="241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1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데이터 디스크 저장 방식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F538A7-8E18-4664-A7DE-777EE6EF3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83639"/>
              </p:ext>
            </p:extLst>
          </p:nvPr>
        </p:nvGraphicFramePr>
        <p:xfrm>
          <a:off x="374650" y="1041191"/>
          <a:ext cx="11352893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721">
                  <a:extLst>
                    <a:ext uri="{9D8B030D-6E8A-4147-A177-3AD203B41FA5}">
                      <a16:colId xmlns:a16="http://schemas.microsoft.com/office/drawing/2014/main" val="2679963712"/>
                    </a:ext>
                  </a:extLst>
                </a:gridCol>
                <a:gridCol w="5239658">
                  <a:extLst>
                    <a:ext uri="{9D8B030D-6E8A-4147-A177-3AD203B41FA5}">
                      <a16:colId xmlns:a16="http://schemas.microsoft.com/office/drawing/2014/main" val="1092492886"/>
                    </a:ext>
                  </a:extLst>
                </a:gridCol>
                <a:gridCol w="5094514">
                  <a:extLst>
                    <a:ext uri="{9D8B030D-6E8A-4147-A177-3AD203B41FA5}">
                      <a16:colId xmlns:a16="http://schemas.microsoft.com/office/drawing/2014/main" val="273552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RDB(snapshot,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AOF(Append Only File, 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보관</a:t>
                      </a:r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06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순간적으로 메모리에 있는 내용을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전체에 옮겨 담는 방식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SAVE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BGSAVE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가지 방식</a:t>
                      </a:r>
                    </a:p>
                    <a:p>
                      <a:pPr marL="742950" lvl="1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SAVE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는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blocking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방식으로 순간적으로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Redis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모든 동작을 정지시키고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그때의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저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742950" lvl="1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BGSAVE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는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non-blocking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방식으로 별도의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process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띄운 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명령어 수행 당시의 메모리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저장하며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저장 순간에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Redis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는 동작을 멈추지 않고 정상적으로 동작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쓰기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업데이트 연산 자체를 모두 로그 파일에 기록하는 형태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서버가 재시작 될 때 기록된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write, update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연산을 순차적으로 재실행하여 데이터를 복구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non-blocking call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19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restart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load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하면 되므로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restart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시간이 빠름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시점까지의 로그를 기록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 file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기록만 하기 때문에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 write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속도가 빠름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5364108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추출하는데 시간이 오래 걸림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추출된 후 서버가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down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되면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추출 이후 데이터는 유실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쓰기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업데이트 연산을 로그로 남기기 때문에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RDB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방식보다 데이터 량이 큼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복구 시 모든 연산을 재실행하기 때문에 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재기동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속도가 느림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데이터를 디스크에 저장하는 방식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F538A7-8E18-4664-A7DE-777EE6EF3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12097"/>
              </p:ext>
            </p:extLst>
          </p:nvPr>
        </p:nvGraphicFramePr>
        <p:xfrm>
          <a:off x="768350" y="1661420"/>
          <a:ext cx="10828564" cy="3947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564">
                  <a:extLst>
                    <a:ext uri="{9D8B030D-6E8A-4147-A177-3AD203B41FA5}">
                      <a16:colId xmlns:a16="http://schemas.microsoft.com/office/drawing/2014/main" val="2679963712"/>
                    </a:ext>
                  </a:extLst>
                </a:gridCol>
              </a:tblGrid>
              <a:tr h="598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권장 </a:t>
                      </a:r>
                      <a:r>
                        <a:rPr lang="ko-KR" altLang="en-US" sz="1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저장</a:t>
                      </a:r>
                      <a:r>
                        <a:rPr lang="ko-KR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733755"/>
                  </a:ext>
                </a:extLst>
              </a:tr>
              <a:tr h="16744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RDB + AOF</a:t>
                      </a:r>
                      <a:b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RDB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AOF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장단점을 서로 상쇄하기 위해 두가지 방식을 같이 쓸 것을 권장함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주기적으로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백업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다음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까지 저장을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AOF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수행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재기동시 백업된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snapshot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reload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하고 소량의 로그만 재실행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방식은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AOF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로그만 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replay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하면 되기 때문에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restart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시간을 절약하고 데이터의 유실을 방지함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22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651" y="960613"/>
            <a:ext cx="11442700" cy="1503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Client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메세지를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Publish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Topic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연결되어 있는 다수의 클라이언트가 메세지를 받을 수 있는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1:1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형태의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Queue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뿐만 아니라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1:N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형태의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Publish/Subscribe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메세징도 지원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일반적인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Pub/Sub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시스템의 경우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Subscribe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 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Topic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에서만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Subscribe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하는데 반해서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Redis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pattern matching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통해서 다수의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Topic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message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subscribe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 수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 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PUB/SUB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모델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33468C4-9691-4BEA-BC59-F350B085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35" y="2761824"/>
            <a:ext cx="7685952" cy="31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650" y="960613"/>
            <a:ext cx="11442699" cy="1245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Master/Slave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구조의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Replication(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복제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지원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write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된 내용을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노드가 복제하는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Non-Blocking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node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node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가질 수 있으며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node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그에 대한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node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또 가질 수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Master-Slave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구조에서 복제 연결이 되어있는 동안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노드의 데이터는 실시간으로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노드에 복사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동시접속자수나 처리 속도를 증가시킬 수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 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Replication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8C23B38-6977-466A-8116-31FCFA373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2161106"/>
            <a:ext cx="4571999" cy="44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6171" y="1004155"/>
            <a:ext cx="9611179" cy="568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Redis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인스턴스로 서비스를 하는 방식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678485" cy="392266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Standalone Mode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 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Redis Mode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A512DA-5ADA-4BA5-8FB1-687E32025363}"/>
              </a:ext>
            </a:extLst>
          </p:cNvPr>
          <p:cNvSpPr/>
          <p:nvPr/>
        </p:nvSpPr>
        <p:spPr>
          <a:xfrm>
            <a:off x="2155371" y="2117008"/>
            <a:ext cx="5551715" cy="1702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Redis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Master/Slave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모니터링하는 서버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Sentinel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노드를 계속 모니터링하며 장애상황에는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Slave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노드를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노드로 승격시키기 위해 자동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Failover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진행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정상적인 기능을 위해서는 적어도 세 개 이상의 홀 수의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Sentinel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인스턴스가 필요하고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 대의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Sentinel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 중 과반수 이상이 동의해야만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Failover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시작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0">
            <a:extLst>
              <a:ext uri="{FF2B5EF4-FFF2-40B4-BE49-F238E27FC236}">
                <a16:creationId xmlns:a16="http://schemas.microsoft.com/office/drawing/2014/main" id="{53CB202A-A7BE-4054-B379-E9AB33D43FD5}"/>
              </a:ext>
            </a:extLst>
          </p:cNvPr>
          <p:cNvSpPr/>
          <p:nvPr/>
        </p:nvSpPr>
        <p:spPr>
          <a:xfrm>
            <a:off x="396422" y="2015410"/>
            <a:ext cx="1678485" cy="392266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Sentinel Mode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71CBA-1068-4B40-9C51-446DFED9BF93}"/>
              </a:ext>
            </a:extLst>
          </p:cNvPr>
          <p:cNvSpPr/>
          <p:nvPr/>
        </p:nvSpPr>
        <p:spPr>
          <a:xfrm>
            <a:off x="2162629" y="4533642"/>
            <a:ext cx="5442858" cy="1910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데이터셋을 여러 노드에 자동으로 분산하는 확장성 및 고성능의 특징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일부 노드가 종료되어도 계속 사용 가능한 고가용성의 특징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클러스터를 사용하기 위해서는 최소 세 개의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노드가 필요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replica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노드는 서로 연결되어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Replica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Master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노드의 정확한 복제본을 가지고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CF3295D9-63A3-489D-95E4-E88E693F7284}"/>
              </a:ext>
            </a:extLst>
          </p:cNvPr>
          <p:cNvSpPr/>
          <p:nvPr/>
        </p:nvSpPr>
        <p:spPr>
          <a:xfrm>
            <a:off x="373743" y="4524313"/>
            <a:ext cx="1678485" cy="392266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Cluster Mode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80D86-F696-4135-9BAC-A8313A130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8" y="4374909"/>
            <a:ext cx="3566891" cy="2305290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9355E0A-C449-4B89-8004-4EB92EBB0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89" y="2248939"/>
            <a:ext cx="4423137" cy="17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3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318773" y="2002188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491012" y="2632306"/>
            <a:ext cx="6550529" cy="154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prstClr val="white"/>
                </a:solidFill>
              </a:rPr>
              <a:t>Thank you </a:t>
            </a:r>
            <a:br>
              <a:rPr lang="en-US" altLang="ko-KR" sz="4000" b="1" dirty="0">
                <a:solidFill>
                  <a:prstClr val="white"/>
                </a:solidFill>
              </a:rPr>
            </a:br>
            <a:r>
              <a:rPr lang="ko-KR" altLang="en-US" sz="4000" b="1" dirty="0">
                <a:solidFill>
                  <a:srgbClr val="FEFDA3"/>
                </a:solidFill>
              </a:rPr>
              <a:t>이제 직접 설치 실습으로</a:t>
            </a:r>
            <a:r>
              <a:rPr lang="en-US" altLang="ko-KR" sz="4000" b="1" dirty="0">
                <a:solidFill>
                  <a:srgbClr val="FEFDA3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Good Look in your developer life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U자형 화살표 41">
            <a:extLst>
              <a:ext uri="{FF2B5EF4-FFF2-40B4-BE49-F238E27FC236}">
                <a16:creationId xmlns:a16="http://schemas.microsoft.com/office/drawing/2014/main" id="{A9F274E8-9465-4CB3-A976-3B4346CAB689}"/>
              </a:ext>
            </a:extLst>
          </p:cNvPr>
          <p:cNvSpPr/>
          <p:nvPr/>
        </p:nvSpPr>
        <p:spPr>
          <a:xfrm>
            <a:off x="9664691" y="1844598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U자형 화살표 42">
            <a:extLst>
              <a:ext uri="{FF2B5EF4-FFF2-40B4-BE49-F238E27FC236}">
                <a16:creationId xmlns:a16="http://schemas.microsoft.com/office/drawing/2014/main" id="{61F07928-E5DC-44E6-802D-7C56E94DFBBB}"/>
              </a:ext>
            </a:extLst>
          </p:cNvPr>
          <p:cNvSpPr/>
          <p:nvPr/>
        </p:nvSpPr>
        <p:spPr>
          <a:xfrm flipV="1">
            <a:off x="8147953" y="3653628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U자형 화살표 41"/>
          <p:cNvSpPr/>
          <p:nvPr/>
        </p:nvSpPr>
        <p:spPr>
          <a:xfrm>
            <a:off x="6638465" y="1808310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U자형 화살표 42"/>
          <p:cNvSpPr/>
          <p:nvPr/>
        </p:nvSpPr>
        <p:spPr>
          <a:xfrm flipV="1">
            <a:off x="5121727" y="3617340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U자형 화살표 43"/>
          <p:cNvSpPr/>
          <p:nvPr/>
        </p:nvSpPr>
        <p:spPr>
          <a:xfrm>
            <a:off x="3575955" y="1813940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 flipV="1">
            <a:off x="2030186" y="3611710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U자형 화살표 45"/>
          <p:cNvSpPr/>
          <p:nvPr/>
        </p:nvSpPr>
        <p:spPr>
          <a:xfrm>
            <a:off x="513443" y="1808310"/>
            <a:ext cx="1895929" cy="2197633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6673" y="2931318"/>
            <a:ext cx="112738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Redis?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8" name="타원 47"/>
          <p:cNvSpPr/>
          <p:nvPr/>
        </p:nvSpPr>
        <p:spPr>
          <a:xfrm>
            <a:off x="1185863" y="2274991"/>
            <a:ext cx="437435" cy="512327"/>
          </a:xfrm>
          <a:prstGeom prst="ellipse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691157" y="4867913"/>
            <a:ext cx="437435" cy="512327"/>
            <a:chOff x="2069418" y="3105945"/>
            <a:chExt cx="536224" cy="536224"/>
          </a:xfrm>
        </p:grpSpPr>
        <p:sp>
          <p:nvSpPr>
            <p:cNvPr id="50" name="타원 49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4231139" y="2347566"/>
            <a:ext cx="437435" cy="512327"/>
            <a:chOff x="2104620" y="4162776"/>
            <a:chExt cx="536224" cy="536224"/>
          </a:xfrm>
        </p:grpSpPr>
        <p:sp>
          <p:nvSpPr>
            <p:cNvPr id="55" name="타원 5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1331435" y="2405580"/>
            <a:ext cx="175248" cy="25199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086" y="3950809"/>
            <a:ext cx="112738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Redis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사용분야 및 사례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2979" y="2828307"/>
            <a:ext cx="121617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데이터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Collection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113" y="4127400"/>
            <a:ext cx="121535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디스크 저장 방식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807212" y="4854984"/>
            <a:ext cx="437435" cy="512327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AC87DD-2AC4-4D46-AD69-AD6D6C56D11B}"/>
              </a:ext>
            </a:extLst>
          </p:cNvPr>
          <p:cNvSpPr/>
          <p:nvPr/>
        </p:nvSpPr>
        <p:spPr>
          <a:xfrm>
            <a:off x="8496211" y="4394616"/>
            <a:ext cx="112738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Replication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C731892-2C07-4B2C-B4CD-6C1C0166CC9C}"/>
              </a:ext>
            </a:extLst>
          </p:cNvPr>
          <p:cNvGrpSpPr/>
          <p:nvPr/>
        </p:nvGrpSpPr>
        <p:grpSpPr>
          <a:xfrm>
            <a:off x="8833438" y="4891272"/>
            <a:ext cx="437435" cy="512327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11AC316-36A7-4C9B-92FC-337EC8333B97}"/>
                </a:ext>
              </a:extLst>
            </p:cNvPr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Group 14">
              <a:extLst>
                <a:ext uri="{FF2B5EF4-FFF2-40B4-BE49-F238E27FC236}">
                  <a16:creationId xmlns:a16="http://schemas.microsoft.com/office/drawing/2014/main" id="{63CC809A-611C-4AD1-850E-8878B9710B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89" name="Freeform 16">
                <a:extLst>
                  <a:ext uri="{FF2B5EF4-FFF2-40B4-BE49-F238E27FC236}">
                    <a16:creationId xmlns:a16="http://schemas.microsoft.com/office/drawing/2014/main" id="{27AEDECF-84AD-480B-BBC9-8EEA50709B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D95441-15E6-4143-BD12-2A3B06A0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8B359-0E17-4E78-9279-60F7AB6A6497}"/>
              </a:ext>
            </a:extLst>
          </p:cNvPr>
          <p:cNvGrpSpPr/>
          <p:nvPr/>
        </p:nvGrpSpPr>
        <p:grpSpPr>
          <a:xfrm>
            <a:off x="10344389" y="2370925"/>
            <a:ext cx="437435" cy="512327"/>
            <a:chOff x="2104620" y="4162776"/>
            <a:chExt cx="536224" cy="53622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4DEBA01-AF7E-40ED-93EC-1A4C6CC1EFD0}"/>
                </a:ext>
              </a:extLst>
            </p:cNvPr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C28FD08-D81C-44CD-B801-AFA27ABFAEAB}"/>
                </a:ext>
              </a:extLst>
            </p:cNvPr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79B9D9FE-1B93-471C-8679-03E1BE894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DCDC4135-87F2-4F7D-8271-316C4407E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315924CD-CA04-458F-9109-9164632C9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AD7AE49D-CD6F-4EB9-9DBB-5ABD0D488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Freeform 21">
                <a:extLst>
                  <a:ext uri="{FF2B5EF4-FFF2-40B4-BE49-F238E27FC236}">
                    <a16:creationId xmlns:a16="http://schemas.microsoft.com/office/drawing/2014/main" id="{E1BD8559-F894-4B4D-9796-C904F5ED7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DABA3F-1F64-47CA-9F99-9D6750B2FB42}"/>
              </a:ext>
            </a:extLst>
          </p:cNvPr>
          <p:cNvSpPr/>
          <p:nvPr/>
        </p:nvSpPr>
        <p:spPr>
          <a:xfrm>
            <a:off x="10001930" y="3013329"/>
            <a:ext cx="112738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Redis Mode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7318163" y="2334637"/>
            <a:ext cx="437435" cy="512327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직사각형 78"/>
          <p:cNvSpPr/>
          <p:nvPr/>
        </p:nvSpPr>
        <p:spPr>
          <a:xfrm>
            <a:off x="6952181" y="2947329"/>
            <a:ext cx="112738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PUB/SUB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:a16="http://schemas.microsoft.com/office/drawing/2014/main" id="{634B8A31-8680-436F-AC8F-2041F7CB0904}"/>
              </a:ext>
            </a:extLst>
          </p:cNvPr>
          <p:cNvSpPr/>
          <p:nvPr/>
        </p:nvSpPr>
        <p:spPr>
          <a:xfrm>
            <a:off x="374650" y="1137296"/>
            <a:ext cx="1682068" cy="477768"/>
          </a:xfrm>
          <a:prstGeom prst="roundRect">
            <a:avLst>
              <a:gd name="adj" fmla="val 16817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ln w="3175">
                  <a:noFill/>
                </a:ln>
                <a:solidFill>
                  <a:srgbClr val="4999B6"/>
                </a:solidFill>
                <a:ea typeface="야놀자 야체 B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Redis? 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D8A476-5726-49D1-82BE-80E389B4C36B}"/>
              </a:ext>
            </a:extLst>
          </p:cNvPr>
          <p:cNvSpPr/>
          <p:nvPr/>
        </p:nvSpPr>
        <p:spPr>
          <a:xfrm>
            <a:off x="2638371" y="1571288"/>
            <a:ext cx="676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highlight>
                  <a:srgbClr val="4999B6"/>
                </a:highlight>
              </a:rPr>
              <a:t>Re</a:t>
            </a:r>
            <a:r>
              <a:rPr lang="en-US" altLang="ko-KR" sz="4000" b="1" dirty="0">
                <a:solidFill>
                  <a:srgbClr val="4999B6"/>
                </a:solidFill>
              </a:rPr>
              <a:t>mote </a:t>
            </a: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highlight>
                  <a:srgbClr val="4999B6"/>
                </a:highlight>
              </a:rPr>
              <a:t>Di</a:t>
            </a:r>
            <a:r>
              <a:rPr lang="en-US" altLang="ko-KR" sz="4000" b="1" dirty="0">
                <a:solidFill>
                  <a:srgbClr val="4999B6"/>
                </a:solidFill>
              </a:rPr>
              <a:t>ctionary </a:t>
            </a: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highlight>
                  <a:srgbClr val="4999B6"/>
                </a:highlight>
              </a:rPr>
              <a:t>S</a:t>
            </a:r>
            <a:r>
              <a:rPr lang="en-US" altLang="ko-KR" sz="4000" b="1" dirty="0">
                <a:solidFill>
                  <a:srgbClr val="4999B6"/>
                </a:solidFill>
              </a:rPr>
              <a:t>erver </a:t>
            </a:r>
            <a:endParaRPr lang="ko-KR" altLang="en-US" sz="3600" dirty="0">
              <a:solidFill>
                <a:srgbClr val="4999B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9A162-66E9-4219-B719-A6DD42E5BF47}"/>
              </a:ext>
            </a:extLst>
          </p:cNvPr>
          <p:cNvSpPr txBox="1"/>
          <p:nvPr/>
        </p:nvSpPr>
        <p:spPr>
          <a:xfrm>
            <a:off x="1009012" y="2856767"/>
            <a:ext cx="1017397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저장소로 디스크가 아닌 메모리를 사용 → 초고속 데이터 저장소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key-value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방식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영속적인 데이터 보존 기능 제공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데이터베이스보다는 보조적인 수단인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Cache,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Messgae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broker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용도로 많이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 세계 데이터베이스에서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2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Redis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사용분야 및 사례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모서리가 둥근 직사각형 23">
            <a:extLst>
              <a:ext uri="{FF2B5EF4-FFF2-40B4-BE49-F238E27FC236}">
                <a16:creationId xmlns:a16="http://schemas.microsoft.com/office/drawing/2014/main" id="{EA6070C2-4F61-4482-B779-64246C687E7B}"/>
              </a:ext>
            </a:extLst>
          </p:cNvPr>
          <p:cNvSpPr/>
          <p:nvPr/>
        </p:nvSpPr>
        <p:spPr>
          <a:xfrm>
            <a:off x="1317804" y="163341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24">
            <a:extLst>
              <a:ext uri="{FF2B5EF4-FFF2-40B4-BE49-F238E27FC236}">
                <a16:creationId xmlns:a16="http://schemas.microsoft.com/office/drawing/2014/main" id="{22C0BD32-D7A6-47C3-AD0A-927ABABDAC3B}"/>
              </a:ext>
            </a:extLst>
          </p:cNvPr>
          <p:cNvSpPr/>
          <p:nvPr/>
        </p:nvSpPr>
        <p:spPr>
          <a:xfrm rot="16200000" flipH="1">
            <a:off x="1083810" y="187495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AAB2D-17C0-40E2-88F7-184648200E4F}"/>
              </a:ext>
            </a:extLst>
          </p:cNvPr>
          <p:cNvSpPr/>
          <p:nvPr/>
        </p:nvSpPr>
        <p:spPr>
          <a:xfrm>
            <a:off x="2152191" y="1642783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디지털 트윈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수많은 센서데이터를 실시간으로 받아 처리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시뮬레이션 결과를 현실 사물에 반영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AB195-0A3A-4AD9-B496-A58F00608A29}"/>
              </a:ext>
            </a:extLst>
          </p:cNvPr>
          <p:cNvSpPr/>
          <p:nvPr/>
        </p:nvSpPr>
        <p:spPr>
          <a:xfrm>
            <a:off x="1397408" y="200152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27">
            <a:extLst>
              <a:ext uri="{FF2B5EF4-FFF2-40B4-BE49-F238E27FC236}">
                <a16:creationId xmlns:a16="http://schemas.microsoft.com/office/drawing/2014/main" id="{FEA3BBA2-1090-402D-B4C9-DD0A44704486}"/>
              </a:ext>
            </a:extLst>
          </p:cNvPr>
          <p:cNvSpPr/>
          <p:nvPr/>
        </p:nvSpPr>
        <p:spPr>
          <a:xfrm>
            <a:off x="1317804" y="310656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양쪽 모서리가 둥근 사각형 28">
            <a:extLst>
              <a:ext uri="{FF2B5EF4-FFF2-40B4-BE49-F238E27FC236}">
                <a16:creationId xmlns:a16="http://schemas.microsoft.com/office/drawing/2014/main" id="{08FF3EF0-06D1-4573-B95B-4C8476852970}"/>
              </a:ext>
            </a:extLst>
          </p:cNvPr>
          <p:cNvSpPr/>
          <p:nvPr/>
        </p:nvSpPr>
        <p:spPr>
          <a:xfrm rot="16200000" flipH="1">
            <a:off x="1083810" y="334810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A103B3-D23D-4406-9267-4DDE6B0BC675}"/>
              </a:ext>
            </a:extLst>
          </p:cNvPr>
          <p:cNvSpPr/>
          <p:nvPr/>
        </p:nvSpPr>
        <p:spPr>
          <a:xfrm>
            <a:off x="2152191" y="3115929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사물인터넷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수많은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세선들로부터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데이터를 받아 처리하는데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레디스를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69B67C-4039-4237-B6B6-5F88643ED178}"/>
              </a:ext>
            </a:extLst>
          </p:cNvPr>
          <p:cNvSpPr/>
          <p:nvPr/>
        </p:nvSpPr>
        <p:spPr>
          <a:xfrm>
            <a:off x="1397408" y="345917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1600" b="1" dirty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69A692E9-15B0-4E15-B9E3-326B6E3B711B}"/>
              </a:ext>
            </a:extLst>
          </p:cNvPr>
          <p:cNvSpPr/>
          <p:nvPr/>
        </p:nvSpPr>
        <p:spPr>
          <a:xfrm>
            <a:off x="6389444" y="163341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32">
            <a:extLst>
              <a:ext uri="{FF2B5EF4-FFF2-40B4-BE49-F238E27FC236}">
                <a16:creationId xmlns:a16="http://schemas.microsoft.com/office/drawing/2014/main" id="{BB4CEBD4-B7BF-4B96-B5E3-5BDF52E90420}"/>
              </a:ext>
            </a:extLst>
          </p:cNvPr>
          <p:cNvSpPr/>
          <p:nvPr/>
        </p:nvSpPr>
        <p:spPr>
          <a:xfrm rot="16200000" flipH="1">
            <a:off x="6155450" y="187495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7A455A-3DFD-4503-9C1C-EF9630AEFC0D}"/>
              </a:ext>
            </a:extLst>
          </p:cNvPr>
          <p:cNvSpPr/>
          <p:nvPr/>
        </p:nvSpPr>
        <p:spPr>
          <a:xfrm>
            <a:off x="7223831" y="1642783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채팅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메신저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챗봇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대화 내용을 임시로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레디스에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저장하고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상태정보를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레디스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pub/sub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구현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E3CDC6-D2C2-4D67-B622-0827B5B250DD}"/>
              </a:ext>
            </a:extLst>
          </p:cNvPr>
          <p:cNvSpPr/>
          <p:nvPr/>
        </p:nvSpPr>
        <p:spPr>
          <a:xfrm>
            <a:off x="6469048" y="200152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1600" b="1" dirty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모서리가 둥근 직사각형 35">
            <a:extLst>
              <a:ext uri="{FF2B5EF4-FFF2-40B4-BE49-F238E27FC236}">
                <a16:creationId xmlns:a16="http://schemas.microsoft.com/office/drawing/2014/main" id="{57703E35-EC4E-408A-BE42-D833F9FA7434}"/>
              </a:ext>
            </a:extLst>
          </p:cNvPr>
          <p:cNvSpPr/>
          <p:nvPr/>
        </p:nvSpPr>
        <p:spPr>
          <a:xfrm>
            <a:off x="6389444" y="310656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36">
            <a:extLst>
              <a:ext uri="{FF2B5EF4-FFF2-40B4-BE49-F238E27FC236}">
                <a16:creationId xmlns:a16="http://schemas.microsoft.com/office/drawing/2014/main" id="{65EE3BD9-2B4F-45E8-8D60-9BB14E452B0C}"/>
              </a:ext>
            </a:extLst>
          </p:cNvPr>
          <p:cNvSpPr/>
          <p:nvPr/>
        </p:nvSpPr>
        <p:spPr>
          <a:xfrm rot="16200000" flipH="1">
            <a:off x="6155450" y="334810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DD1C64-611F-431C-8524-123BA60F66B5}"/>
              </a:ext>
            </a:extLst>
          </p:cNvPr>
          <p:cNvSpPr/>
          <p:nvPr/>
        </p:nvSpPr>
        <p:spPr>
          <a:xfrm>
            <a:off x="7223831" y="3115929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세션 스토어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레디스가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가장 광범위하게 사용되는 곳은 데이터 저장 용도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D6532E-8F9B-4743-B4CA-F2FABD5E6B10}"/>
              </a:ext>
            </a:extLst>
          </p:cNvPr>
          <p:cNvSpPr/>
          <p:nvPr/>
        </p:nvSpPr>
        <p:spPr>
          <a:xfrm>
            <a:off x="6469048" y="34746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AD5D7-2A12-4DB2-AA09-EDD1984E6313}"/>
              </a:ext>
            </a:extLst>
          </p:cNvPr>
          <p:cNvSpPr/>
          <p:nvPr/>
        </p:nvSpPr>
        <p:spPr>
          <a:xfrm>
            <a:off x="1392572" y="4970551"/>
            <a:ext cx="10024560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트위터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초당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트윗을 처리할 수 있도록 구축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Timeline Cache, List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수정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개선해서 사용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라인 </a:t>
            </a:r>
            <a:r>
              <a:rPr lang="en-US" altLang="ko-KR" sz="1600" dirty="0"/>
              <a:t>: </a:t>
            </a:r>
            <a:r>
              <a:rPr lang="ko-KR" altLang="en-US" sz="1600" dirty="0"/>
              <a:t>앞 단 </a:t>
            </a:r>
            <a:r>
              <a:rPr lang="en-US" altLang="ko-KR" sz="1600" dirty="0"/>
              <a:t>Queue </a:t>
            </a:r>
            <a:r>
              <a:rPr lang="ko-KR" altLang="en-US" sz="1600" dirty="0"/>
              <a:t>용도로 </a:t>
            </a:r>
            <a:r>
              <a:rPr lang="ko-KR" altLang="en-US" sz="1600" dirty="0" err="1"/>
              <a:t>레디스를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카카오톡 </a:t>
            </a:r>
            <a:r>
              <a:rPr lang="en-US" altLang="ko-KR" sz="1600" dirty="0"/>
              <a:t>: cache </a:t>
            </a:r>
            <a:r>
              <a:rPr lang="ko-KR" altLang="en-US" sz="1600" dirty="0"/>
              <a:t>영역에서 사용</a:t>
            </a:r>
            <a:endParaRPr lang="en-US" altLang="ko-KR" sz="1600" dirty="0"/>
          </a:p>
          <a:p>
            <a:pPr latinLnBrk="0"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웨이보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핀터레스트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…</a:t>
            </a:r>
          </a:p>
        </p:txBody>
      </p:sp>
      <p:sp>
        <p:nvSpPr>
          <p:cNvPr id="35" name="모서리가 둥근 직사각형 40">
            <a:extLst>
              <a:ext uri="{FF2B5EF4-FFF2-40B4-BE49-F238E27FC236}">
                <a16:creationId xmlns:a16="http://schemas.microsoft.com/office/drawing/2014/main" id="{5DE0AA65-7F28-47AE-8F5B-DC6165D689FD}"/>
              </a:ext>
            </a:extLst>
          </p:cNvPr>
          <p:cNvSpPr/>
          <p:nvPr/>
        </p:nvSpPr>
        <p:spPr>
          <a:xfrm>
            <a:off x="1337208" y="4496668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기업 적용 사례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A40825D-9782-40F7-9B37-6E4937AE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968548"/>
            <a:ext cx="6844547" cy="56946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28EBA4-1E1A-4549-A118-6A0227D83BA2}"/>
              </a:ext>
            </a:extLst>
          </p:cNvPr>
          <p:cNvSpPr txBox="1"/>
          <p:nvPr/>
        </p:nvSpPr>
        <p:spPr>
          <a:xfrm>
            <a:off x="6664271" y="1020967"/>
            <a:ext cx="5280079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일대일 관계</a:t>
            </a:r>
          </a:p>
          <a:p>
            <a:pPr marL="285750" indent="-285750"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Lists, Sets, Sorted Sets, Hashes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일대다 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잘 이용함으로 여러가지 개발 시간을 단축시키고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줄여줄 수 있음</a:t>
            </a:r>
          </a:p>
        </p:txBody>
      </p:sp>
    </p:spTree>
    <p:extLst>
      <p:ext uri="{BB962C8B-B14F-4D97-AF65-F5344CB8AC3E}">
        <p14:creationId xmlns:p14="http://schemas.microsoft.com/office/powerpoint/2010/main" val="10290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AE45C6B1-55FD-44FA-8AE5-C2AA7ABA9439}"/>
              </a:ext>
            </a:extLst>
          </p:cNvPr>
          <p:cNvSpPr/>
          <p:nvPr/>
        </p:nvSpPr>
        <p:spPr>
          <a:xfrm>
            <a:off x="706690" y="1762264"/>
            <a:ext cx="10824048" cy="1166918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F3578828-F94B-4CA8-90F0-B2CE8E068058}"/>
              </a:ext>
            </a:extLst>
          </p:cNvPr>
          <p:cNvSpPr/>
          <p:nvPr/>
        </p:nvSpPr>
        <p:spPr>
          <a:xfrm>
            <a:off x="374650" y="1473911"/>
            <a:ext cx="3639411" cy="598512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String : </a:t>
            </a:r>
            <a:r>
              <a:rPr lang="ko-KR" altLang="en-US" sz="1600" b="1" dirty="0">
                <a:solidFill>
                  <a:prstClr val="white"/>
                </a:solidFill>
              </a:rPr>
              <a:t>문자열 </a:t>
            </a:r>
            <a:r>
              <a:rPr lang="en-US" altLang="ko-KR" sz="1600" b="1" dirty="0">
                <a:solidFill>
                  <a:prstClr val="white"/>
                </a:solidFill>
              </a:rPr>
              <a:t>&lt;key, value&gt;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78EDA-1C45-45DC-A6A0-33BA535DA2E4}"/>
              </a:ext>
            </a:extLst>
          </p:cNvPr>
          <p:cNvSpPr txBox="1"/>
          <p:nvPr/>
        </p:nvSpPr>
        <p:spPr>
          <a:xfrm>
            <a:off x="1031726" y="2032464"/>
            <a:ext cx="101739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일대일 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최대 길이는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512MBkey-value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 방식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752B1-F035-402D-A123-583D0D9C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58" y="3448637"/>
            <a:ext cx="4930717" cy="23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0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58608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AE45C6B1-55FD-44FA-8AE5-C2AA7ABA9439}"/>
              </a:ext>
            </a:extLst>
          </p:cNvPr>
          <p:cNvSpPr/>
          <p:nvPr/>
        </p:nvSpPr>
        <p:spPr>
          <a:xfrm>
            <a:off x="722732" y="1425382"/>
            <a:ext cx="10453584" cy="175116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F3578828-F94B-4CA8-90F0-B2CE8E068058}"/>
              </a:ext>
            </a:extLst>
          </p:cNvPr>
          <p:cNvSpPr/>
          <p:nvPr/>
        </p:nvSpPr>
        <p:spPr>
          <a:xfrm>
            <a:off x="390692" y="1137029"/>
            <a:ext cx="3639411" cy="598512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Lists : </a:t>
            </a:r>
            <a:r>
              <a:rPr lang="ko-KR" altLang="en-US" sz="1600" b="1" dirty="0">
                <a:solidFill>
                  <a:prstClr val="white"/>
                </a:solidFill>
              </a:rPr>
              <a:t>리스트 </a:t>
            </a:r>
            <a:r>
              <a:rPr lang="en-US" altLang="ko-KR" sz="1600" b="1" dirty="0">
                <a:solidFill>
                  <a:prstClr val="white"/>
                </a:solidFill>
              </a:rPr>
              <a:t>&lt;key, value[]&gt;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78EDA-1C45-45DC-A6A0-33BA535DA2E4}"/>
              </a:ext>
            </a:extLst>
          </p:cNvPr>
          <p:cNvSpPr txBox="1"/>
          <p:nvPr/>
        </p:nvSpPr>
        <p:spPr>
          <a:xfrm>
            <a:off x="1047768" y="1695582"/>
            <a:ext cx="101739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순차적으로 저장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처리하는데 사용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값의 중복을 허용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스택으로 사용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8F7DE6-16D3-4667-B585-F23C86C1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58" y="3450882"/>
            <a:ext cx="7584477" cy="28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3405" y="590551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AE45C6B1-55FD-44FA-8AE5-C2AA7ABA9439}"/>
              </a:ext>
            </a:extLst>
          </p:cNvPr>
          <p:cNvSpPr/>
          <p:nvPr/>
        </p:nvSpPr>
        <p:spPr>
          <a:xfrm>
            <a:off x="722732" y="1425382"/>
            <a:ext cx="10453584" cy="1702830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F3578828-F94B-4CA8-90F0-B2CE8E068058}"/>
              </a:ext>
            </a:extLst>
          </p:cNvPr>
          <p:cNvSpPr/>
          <p:nvPr/>
        </p:nvSpPr>
        <p:spPr>
          <a:xfrm>
            <a:off x="390692" y="1137029"/>
            <a:ext cx="3639411" cy="598512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Sets : </a:t>
            </a:r>
            <a:r>
              <a:rPr lang="ko-KR" altLang="en-US" sz="1600" b="1" dirty="0">
                <a:solidFill>
                  <a:prstClr val="white"/>
                </a:solidFill>
              </a:rPr>
              <a:t>집합 </a:t>
            </a:r>
            <a:r>
              <a:rPr lang="en-US" altLang="ko-KR" sz="1600" b="1" dirty="0">
                <a:solidFill>
                  <a:prstClr val="white"/>
                </a:solidFill>
              </a:rPr>
              <a:t>&lt;key, Set&lt;value&gt;&gt;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78EDA-1C45-45DC-A6A0-33BA535DA2E4}"/>
              </a:ext>
            </a:extLst>
          </p:cNvPr>
          <p:cNvSpPr txBox="1"/>
          <p:nvPr/>
        </p:nvSpPr>
        <p:spPr>
          <a:xfrm>
            <a:off x="1047768" y="1695582"/>
            <a:ext cx="1017397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중복을 허용하지 않음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집합의 성격을 갖는 데이터에 사용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집합연산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합집합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교집합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차집합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BE6807-658D-4251-8AD1-7F1CC384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63" y="3593030"/>
            <a:ext cx="7344274" cy="22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58608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</a:rPr>
                <a:t>Run Redis </a:t>
              </a:r>
              <a:r>
                <a:rPr lang="en-US" altLang="ko-KR" sz="2400" b="1" dirty="0">
                  <a:solidFill>
                    <a:srgbClr val="FEFDA3"/>
                  </a:solidFill>
                </a:rPr>
                <a:t>in Docker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– </a:t>
              </a:r>
              <a:r>
                <a:rPr lang="ko-KR" altLang="en-US" sz="2400" b="1" dirty="0">
                  <a:solidFill>
                    <a:prstClr val="white"/>
                  </a:solidFill>
                </a:rPr>
                <a:t>다양한 데이터 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Collection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AE45C6B1-55FD-44FA-8AE5-C2AA7ABA9439}"/>
              </a:ext>
            </a:extLst>
          </p:cNvPr>
          <p:cNvSpPr/>
          <p:nvPr/>
        </p:nvSpPr>
        <p:spPr>
          <a:xfrm>
            <a:off x="722732" y="1425381"/>
            <a:ext cx="10453584" cy="2216177"/>
          </a:xfrm>
          <a:prstGeom prst="roundRect">
            <a:avLst>
              <a:gd name="adj" fmla="val 6721"/>
            </a:avLst>
          </a:prstGeom>
          <a:solidFill>
            <a:schemeClr val="bg1"/>
          </a:solidFill>
          <a:ln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F3578828-F94B-4CA8-90F0-B2CE8E068058}"/>
              </a:ext>
            </a:extLst>
          </p:cNvPr>
          <p:cNvSpPr/>
          <p:nvPr/>
        </p:nvSpPr>
        <p:spPr>
          <a:xfrm>
            <a:off x="390692" y="1137029"/>
            <a:ext cx="6443245" cy="598512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Sorted Sets : </a:t>
            </a:r>
            <a:r>
              <a:rPr lang="ko-KR" altLang="en-US" sz="1600" b="1">
                <a:solidFill>
                  <a:prstClr val="white"/>
                </a:solidFill>
              </a:rPr>
              <a:t>정렬이 되는 집합 </a:t>
            </a:r>
            <a:r>
              <a:rPr lang="en-US" altLang="ko-KR" sz="1600" b="1">
                <a:solidFill>
                  <a:prstClr val="white"/>
                </a:solidFill>
              </a:rPr>
              <a:t>&lt;key, Set&lt;value(with score)&gt;&gt;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78EDA-1C45-45DC-A6A0-33BA535DA2E4}"/>
              </a:ext>
            </a:extLst>
          </p:cNvPr>
          <p:cNvSpPr txBox="1"/>
          <p:nvPr/>
        </p:nvSpPr>
        <p:spPr>
          <a:xfrm>
            <a:off x="1047768" y="1695582"/>
            <a:ext cx="10173975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여러개의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순서를 정렬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정렬된 데이터가 필요한 경우 사용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중복을 허용하지 않음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합집합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교집합 연산을 할 수 있고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score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연산이 제공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442E40-C412-4ABB-8A9D-BCEFB6CE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69" y="3911759"/>
            <a:ext cx="7056771" cy="22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93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972</Words>
  <Application>Microsoft Office PowerPoint</Application>
  <PresentationFormat>와이드스크린</PresentationFormat>
  <Paragraphs>120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나눔바른고딕</vt:lpstr>
      <vt:lpstr>맑은 고딕</vt:lpstr>
      <vt:lpstr>야놀자 야체 B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혜원 서</cp:lastModifiedBy>
  <cp:revision>3</cp:revision>
  <dcterms:created xsi:type="dcterms:W3CDTF">2020-01-13T05:39:04Z</dcterms:created>
  <dcterms:modified xsi:type="dcterms:W3CDTF">2021-10-10T09:11:51Z</dcterms:modified>
</cp:coreProperties>
</file>