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2"/>
          </a:solidFill>
        </a:fill>
      </a:tcStyle>
    </a:wholeTbl>
    <a:band2H>
      <a:tcTxStyle/>
      <a:tcStyle>
        <a:tcBdr/>
        <a:fill>
          <a:solidFill>
            <a:srgbClr val="E8EB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0DB"/>
          </a:solidFill>
        </a:fill>
      </a:tcStyle>
    </a:wholeTbl>
    <a:band2H>
      <a:tcTxStyle/>
      <a:tcStyle>
        <a:tcBdr/>
        <a:fill>
          <a:solidFill>
            <a:srgbClr val="E8F0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8DC"/>
          </a:solidFill>
        </a:fill>
      </a:tcStyle>
    </a:wholeTbl>
    <a:band2H>
      <a:tcTxStyle/>
      <a:tcStyle>
        <a:tcBdr/>
        <a:fill>
          <a:solidFill>
            <a:srgbClr val="EBEC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主流框架bootstrap，elementUI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简单页面1人日，复杂页面2.5人日-&gt;简单0.75人日,复杂1.9人日</a:t>
            </a:r>
          </a:p>
          <a:p>
            <a:r>
              <a:t>入手时间4-&gt;2人日</a:t>
            </a:r>
          </a:p>
          <a:p>
            <a:r>
              <a:t>设计9-&gt;7人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59687" y="2514691"/>
            <a:ext cx="5787426" cy="558800"/>
          </a:xfrm>
          <a:prstGeom prst="rect">
            <a:avLst/>
          </a:prstGeom>
        </p:spPr>
        <p:txBody>
          <a:bodyPr anchor="ctr"/>
          <a:lstStyle>
            <a:lvl1pPr marL="0" indent="0" algn="r">
              <a:buSzTx/>
              <a:buFontTx/>
              <a:buNone/>
            </a:lvl1pPr>
            <a:lvl2pPr marL="0" indent="457178" algn="r">
              <a:buSzTx/>
              <a:buFontTx/>
              <a:buNone/>
            </a:lvl2pPr>
            <a:lvl3pPr marL="0" indent="914353" algn="r">
              <a:buSzTx/>
              <a:buFontTx/>
              <a:buNone/>
            </a:lvl3pPr>
            <a:lvl4pPr marL="0" indent="1371531" algn="r">
              <a:buSzTx/>
              <a:buFontTx/>
              <a:buNone/>
            </a:lvl4pPr>
            <a:lvl5pPr marL="0" indent="1828708" algn="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5259687" y="1758950"/>
            <a:ext cx="5787426" cy="698591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r>
              <a:t>标题文本</a:t>
            </a:r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8133329" y="3647230"/>
            <a:ext cx="2913784" cy="248372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SzTx/>
              <a:buFontTx/>
              <a:buNone/>
              <a:defRPr sz="1500"/>
            </a:pPr>
            <a:endParaRPr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8133329" y="3955782"/>
            <a:ext cx="2913784" cy="248372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SzTx/>
              <a:buFontTx/>
              <a:buNone/>
              <a:defRPr sz="1500"/>
            </a:pPr>
            <a:endParaRPr/>
          </a:p>
        </p:txBody>
      </p:sp>
      <p:sp>
        <p:nvSpPr>
          <p:cNvPr id="17" name="矩形 3"/>
          <p:cNvSpPr/>
          <p:nvPr/>
        </p:nvSpPr>
        <p:spPr>
          <a:xfrm>
            <a:off x="2952206" y="3461656"/>
            <a:ext cx="862148" cy="2873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矩形 8"/>
          <p:cNvSpPr/>
          <p:nvPr/>
        </p:nvSpPr>
        <p:spPr>
          <a:xfrm>
            <a:off x="1432560" y="4502332"/>
            <a:ext cx="862148" cy="1611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59687" y="2514691"/>
            <a:ext cx="5787426" cy="558800"/>
          </a:xfrm>
          <a:prstGeom prst="rect">
            <a:avLst/>
          </a:prstGeom>
        </p:spPr>
        <p:txBody>
          <a:bodyPr anchor="ctr"/>
          <a:lstStyle>
            <a:lvl1pPr marL="0" indent="0" algn="r">
              <a:buSzTx/>
              <a:buFontTx/>
              <a:buNone/>
            </a:lvl1pPr>
            <a:lvl2pPr marL="0" indent="457178" algn="r">
              <a:buSzTx/>
              <a:buFontTx/>
              <a:buNone/>
            </a:lvl2pPr>
            <a:lvl3pPr marL="0" indent="914353" algn="r">
              <a:buSzTx/>
              <a:buFontTx/>
              <a:buNone/>
            </a:lvl3pPr>
            <a:lvl4pPr marL="0" indent="1371531" algn="r">
              <a:buSzTx/>
              <a:buFontTx/>
              <a:buNone/>
            </a:lvl4pPr>
            <a:lvl5pPr marL="0" indent="1828708" algn="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5259687" y="1758950"/>
            <a:ext cx="5787426" cy="698591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r>
              <a:t>标题文本</a:t>
            </a:r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8133329" y="3647230"/>
            <a:ext cx="2913784" cy="248372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SzTx/>
              <a:buFontTx/>
              <a:buNone/>
              <a:defRPr sz="1500"/>
            </a:pPr>
            <a:endParaRPr/>
          </a:p>
        </p:txBody>
      </p:sp>
      <p:sp>
        <p:nvSpPr>
          <p:cNvPr id="30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8133329" y="3955782"/>
            <a:ext cx="2913784" cy="248372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SzTx/>
              <a:buFontTx/>
              <a:buNone/>
              <a:defRPr sz="1500"/>
            </a:pPr>
            <a:endParaRPr/>
          </a:p>
        </p:txBody>
      </p:sp>
      <p:sp>
        <p:nvSpPr>
          <p:cNvPr id="31" name="矩形 3"/>
          <p:cNvSpPr/>
          <p:nvPr/>
        </p:nvSpPr>
        <p:spPr>
          <a:xfrm>
            <a:off x="2952206" y="3461656"/>
            <a:ext cx="862148" cy="2873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矩形 8"/>
          <p:cNvSpPr/>
          <p:nvPr/>
        </p:nvSpPr>
        <p:spPr>
          <a:xfrm>
            <a:off x="1432560" y="4502332"/>
            <a:ext cx="862148" cy="1611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标题文本"/>
          <p:cNvSpPr txBox="1">
            <a:spLocks noGrp="1"/>
          </p:cNvSpPr>
          <p:nvPr>
            <p:ph type="title"/>
          </p:nvPr>
        </p:nvSpPr>
        <p:spPr>
          <a:xfrm>
            <a:off x="5570185" y="2494641"/>
            <a:ext cx="4535056" cy="65679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36A9A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564413" y="3430587"/>
            <a:ext cx="4546601" cy="101562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100"/>
            </a:lvl1pPr>
            <a:lvl2pPr marL="0" indent="457178">
              <a:buSzTx/>
              <a:buFontTx/>
              <a:buNone/>
              <a:defRPr sz="1100"/>
            </a:lvl2pPr>
            <a:lvl3pPr marL="0" indent="914353">
              <a:buSzTx/>
              <a:buFontTx/>
              <a:buNone/>
              <a:defRPr sz="1100"/>
            </a:lvl3pPr>
            <a:lvl4pPr marL="0" indent="1371531">
              <a:buSzTx/>
              <a:buFontTx/>
              <a:buNone/>
              <a:defRPr sz="1100"/>
            </a:lvl4pPr>
            <a:lvl5pPr marL="0" indent="1828708">
              <a:buSzTx/>
              <a:buFontTx/>
              <a:buNone/>
              <a:defRPr sz="1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标题文本"/>
          <p:cNvSpPr txBox="1">
            <a:spLocks noGrp="1"/>
          </p:cNvSpPr>
          <p:nvPr>
            <p:ph type="title"/>
          </p:nvPr>
        </p:nvSpPr>
        <p:spPr>
          <a:xfrm>
            <a:off x="1615154" y="2147998"/>
            <a:ext cx="3985204" cy="865137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15154" y="3367389"/>
            <a:ext cx="3985204" cy="310872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sz="1600"/>
            </a:lvl1pPr>
            <a:lvl2pPr marL="640048" indent="-182871">
              <a:buFontTx/>
              <a:defRPr sz="1600"/>
            </a:lvl2pPr>
            <a:lvl3pPr marL="1117543" indent="-203190">
              <a:buFontTx/>
              <a:defRPr sz="1600"/>
            </a:lvl3pPr>
            <a:lvl4pPr marL="1600119" indent="-228588">
              <a:buFontTx/>
              <a:defRPr sz="1600"/>
            </a:lvl4pPr>
            <a:lvl5pPr marL="2057298" indent="-228588">
              <a:buFontTx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文本占位符 62"/>
          <p:cNvSpPr>
            <a:spLocks noGrp="1"/>
          </p:cNvSpPr>
          <p:nvPr>
            <p:ph type="body" sz="quarter" idx="13"/>
          </p:nvPr>
        </p:nvSpPr>
        <p:spPr>
          <a:xfrm>
            <a:off x="1615154" y="3683024"/>
            <a:ext cx="3985204" cy="310872"/>
          </a:xfrm>
          <a:prstGeom prst="rect">
            <a:avLst/>
          </a:prstGeom>
        </p:spPr>
        <p:txBody>
          <a:bodyPr/>
          <a:lstStyle/>
          <a:p>
            <a:pPr>
              <a:buSzTx/>
              <a:buFontTx/>
              <a:buNone/>
              <a:defRPr sz="1600"/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275084" y="6230160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69923" y="1123950"/>
            <a:ext cx="10850565" cy="5019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589" marR="0" indent="-228589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11164" marR="0" indent="-253987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00089" marR="0" indent="-285736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98086" marR="0" indent="-326555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55264" marR="0" indent="-326555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39872" marR="0" indent="-253987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7050" marR="0" indent="-253987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4227" marR="0" indent="-253987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11404" marR="0" indent="-253987" algn="l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副标题 4"/>
          <p:cNvSpPr txBox="1">
            <a:spLocks noGrp="1"/>
          </p:cNvSpPr>
          <p:nvPr>
            <p:ph type="body" sz="quarter" idx="1"/>
          </p:nvPr>
        </p:nvSpPr>
        <p:spPr>
          <a:xfrm>
            <a:off x="3212676" y="3385639"/>
            <a:ext cx="5787426" cy="5588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产品管理部</a:t>
            </a:r>
          </a:p>
        </p:txBody>
      </p:sp>
      <p:sp>
        <p:nvSpPr>
          <p:cNvPr id="96" name="标题 3"/>
          <p:cNvSpPr txBox="1">
            <a:spLocks noGrp="1"/>
          </p:cNvSpPr>
          <p:nvPr>
            <p:ph type="title"/>
          </p:nvPr>
        </p:nvSpPr>
        <p:spPr>
          <a:xfrm>
            <a:off x="1807298" y="2500634"/>
            <a:ext cx="8598183" cy="723070"/>
          </a:xfrm>
          <a:prstGeom prst="rect">
            <a:avLst/>
          </a:prstGeom>
        </p:spPr>
        <p:txBody>
          <a:bodyPr/>
          <a:lstStyle/>
          <a:p>
            <a:pPr algn="ctr" defTabSz="868636">
              <a:defRPr sz="3800"/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智能服务产品</a:t>
            </a:r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统一建设思路汇报</a:t>
            </a:r>
          </a:p>
        </p:txBody>
      </p:sp>
      <p:sp>
        <p:nvSpPr>
          <p:cNvPr id="97" name="文本占位符 5"/>
          <p:cNvSpPr>
            <a:spLocks noGrp="1"/>
          </p:cNvSpPr>
          <p:nvPr>
            <p:ph type="body" idx="13"/>
          </p:nvPr>
        </p:nvSpPr>
        <p:spPr>
          <a:xfrm>
            <a:off x="4649497" y="3985361"/>
            <a:ext cx="2913784" cy="24837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marL="0" indent="0" algn="ctr" defTabSz="713196">
              <a:spcBef>
                <a:spcPts val="700"/>
              </a:spcBef>
              <a:buSzTx/>
              <a:buFontTx/>
              <a:buNone/>
              <a:defRPr sz="1170">
                <a:solidFill>
                  <a:srgbClr val="0D0D0D"/>
                </a:solidFill>
              </a:defRPr>
            </a:lvl1pPr>
          </a:lstStyle>
          <a:p>
            <a:r>
              <a:t>2018/7/5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标题 1"/>
          <p:cNvSpPr txBox="1">
            <a:spLocks noGrp="1"/>
          </p:cNvSpPr>
          <p:nvPr>
            <p:ph type="title"/>
          </p:nvPr>
        </p:nvSpPr>
        <p:spPr>
          <a:xfrm>
            <a:off x="669923" y="0"/>
            <a:ext cx="10850565" cy="1028701"/>
          </a:xfrm>
          <a:prstGeom prst="rect">
            <a:avLst/>
          </a:prstGeom>
        </p:spPr>
        <p:txBody>
          <a:bodyPr/>
          <a:lstStyle/>
          <a:p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前端</a:t>
            </a:r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框架选型（</a:t>
            </a:r>
            <a:r>
              <a:t>iview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）</a:t>
            </a:r>
          </a:p>
        </p:txBody>
      </p:sp>
      <p:sp>
        <p:nvSpPr>
          <p:cNvPr id="257" name="矩形 3"/>
          <p:cNvSpPr txBox="1"/>
          <p:nvPr/>
        </p:nvSpPr>
        <p:spPr>
          <a:xfrm>
            <a:off x="669924" y="1688907"/>
            <a:ext cx="4441722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产品契合度： UI框架契合90%以上</a:t>
            </a:r>
          </a:p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开源机构：TalkingData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使用公司：阿里、腾讯、京东、TalkingData、新浪、美团、联想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社区活跃度：良好，更新快速，star  15785(github)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框架完整度：完整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文档质量：文档细致，含有全中文</a:t>
            </a:r>
          </a:p>
        </p:txBody>
      </p:sp>
      <p:sp>
        <p:nvSpPr>
          <p:cNvPr id="2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275084" y="623016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59" name="矩形"/>
          <p:cNvSpPr/>
          <p:nvPr/>
        </p:nvSpPr>
        <p:spPr>
          <a:xfrm>
            <a:off x="5868969" y="1200302"/>
            <a:ext cx="6083301" cy="4838701"/>
          </a:xfrm>
          <a:prstGeom prst="rect">
            <a:avLst/>
          </a:prstGeom>
          <a:solidFill>
            <a:srgbClr val="FFFFFF"/>
          </a:solidFill>
          <a:ln w="12700">
            <a:solidFill>
              <a:srgbClr val="2781EE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pPr>
              <a:defRPr sz="1600"/>
            </a:pPr>
            <a:endParaRPr/>
          </a:p>
        </p:txBody>
      </p:sp>
      <p:sp>
        <p:nvSpPr>
          <p:cNvPr id="260" name="矩形 4"/>
          <p:cNvSpPr txBox="1"/>
          <p:nvPr/>
        </p:nvSpPr>
        <p:spPr>
          <a:xfrm>
            <a:off x="6234429" y="1461369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按钮</a:t>
            </a:r>
          </a:p>
        </p:txBody>
      </p:sp>
      <p:sp>
        <p:nvSpPr>
          <p:cNvPr id="261" name="矩形 7"/>
          <p:cNvSpPr txBox="1"/>
          <p:nvPr/>
        </p:nvSpPr>
        <p:spPr>
          <a:xfrm>
            <a:off x="9358630" y="1461369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单选</a:t>
            </a:r>
          </a:p>
        </p:txBody>
      </p:sp>
      <p:sp>
        <p:nvSpPr>
          <p:cNvPr id="262" name="矩形 8"/>
          <p:cNvSpPr txBox="1"/>
          <p:nvPr/>
        </p:nvSpPr>
        <p:spPr>
          <a:xfrm>
            <a:off x="6234429" y="2853763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复选</a:t>
            </a:r>
          </a:p>
        </p:txBody>
      </p:sp>
      <p:sp>
        <p:nvSpPr>
          <p:cNvPr id="263" name="矩形 9"/>
          <p:cNvSpPr txBox="1"/>
          <p:nvPr/>
        </p:nvSpPr>
        <p:spPr>
          <a:xfrm>
            <a:off x="9358630" y="2853763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弹框</a:t>
            </a:r>
          </a:p>
        </p:txBody>
      </p:sp>
      <p:sp>
        <p:nvSpPr>
          <p:cNvPr id="264" name="矩形 10"/>
          <p:cNvSpPr txBox="1"/>
          <p:nvPr/>
        </p:nvSpPr>
        <p:spPr>
          <a:xfrm>
            <a:off x="6234429" y="4373157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分页</a:t>
            </a:r>
          </a:p>
        </p:txBody>
      </p:sp>
      <p:sp>
        <p:nvSpPr>
          <p:cNvPr id="265" name="矩形 11"/>
          <p:cNvSpPr txBox="1"/>
          <p:nvPr/>
        </p:nvSpPr>
        <p:spPr>
          <a:xfrm>
            <a:off x="9358630" y="4373157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列表</a:t>
            </a:r>
          </a:p>
        </p:txBody>
      </p:sp>
      <p:pic>
        <p:nvPicPr>
          <p:cNvPr id="26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4538" y="1905948"/>
            <a:ext cx="19812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71330" y="1982148"/>
            <a:ext cx="20828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57238" y="3550991"/>
            <a:ext cx="1524001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58630" y="4939456"/>
            <a:ext cx="2478926" cy="766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57238" y="5062122"/>
            <a:ext cx="2449100" cy="322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图像" descr="图像"/>
          <p:cNvPicPr>
            <a:picLocks noChangeAspect="1"/>
          </p:cNvPicPr>
          <p:nvPr/>
        </p:nvPicPr>
        <p:blipFill>
          <a:blip r:embed="rId7">
            <a:extLst/>
          </a:blip>
          <a:srcRect l="1492" t="4805" r="1492" b="4805"/>
          <a:stretch>
            <a:fillRect/>
          </a:stretch>
        </p:blipFill>
        <p:spPr>
          <a:xfrm>
            <a:off x="9371330" y="3401803"/>
            <a:ext cx="2336718" cy="844354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30862"/>
              </a:srgbClr>
            </a:outerShdw>
          </a:effec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标题 1"/>
          <p:cNvSpPr txBox="1">
            <a:spLocks noGrp="1"/>
          </p:cNvSpPr>
          <p:nvPr>
            <p:ph type="title"/>
          </p:nvPr>
        </p:nvSpPr>
        <p:spPr>
          <a:xfrm>
            <a:off x="669923" y="0"/>
            <a:ext cx="10850565" cy="1028701"/>
          </a:xfrm>
          <a:prstGeom prst="rect">
            <a:avLst/>
          </a:prstGeom>
        </p:spPr>
        <p:txBody>
          <a:bodyPr/>
          <a:lstStyle>
            <a:lvl1pPr>
              <a:defRPr b="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前端框架横向对比</a:t>
            </a:r>
          </a:p>
        </p:txBody>
      </p:sp>
      <p:sp>
        <p:nvSpPr>
          <p:cNvPr id="274" name="灯片编号占位符 2"/>
          <p:cNvSpPr txBox="1">
            <a:spLocks noGrp="1"/>
          </p:cNvSpPr>
          <p:nvPr>
            <p:ph type="sldNum" sz="quarter" idx="2"/>
          </p:nvPr>
        </p:nvSpPr>
        <p:spPr>
          <a:xfrm>
            <a:off x="11284510" y="6230160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275" name="表格 3"/>
          <p:cNvGraphicFramePr/>
          <p:nvPr>
            <p:extLst>
              <p:ext uri="{D42A27DB-BD31-4B8C-83A1-F6EECF244321}">
                <p14:modId xmlns:p14="http://schemas.microsoft.com/office/powerpoint/2010/main" val="2696778927"/>
              </p:ext>
            </p:extLst>
          </p:nvPr>
        </p:nvGraphicFramePr>
        <p:xfrm>
          <a:off x="669923" y="1484437"/>
          <a:ext cx="10635385" cy="439609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27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7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5523"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b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评价维度</a:t>
                      </a:r>
                    </a:p>
                  </a:txBody>
                  <a:tcPr marL="45720" marR="4572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Ant-design</a:t>
                      </a:r>
                    </a:p>
                  </a:txBody>
                  <a:tcPr marL="45720" marR="4572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Semantic-UI</a:t>
                      </a:r>
                    </a:p>
                  </a:txBody>
                  <a:tcPr marL="45720" marR="4572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element</a:t>
                      </a:r>
                    </a:p>
                  </a:txBody>
                  <a:tcPr marL="45720" marR="4572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iview</a:t>
                      </a:r>
                    </a:p>
                  </a:txBody>
                  <a:tcPr marL="45720" marR="45720" anchor="ctr" horzOverflow="overflow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23"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开源机构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阿里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Semantic Org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饿了么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TalkingData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23"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使用公司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16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阿里、腾讯、百度、美团、滴滴、饿了么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t>Snapchat</a:t>
                      </a: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、</a:t>
                      </a:r>
                      <a:r>
                        <a:t>daocloud</a:t>
                      </a: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、载谷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16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饿了么、阿里、讯飞、多态、多会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6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阿里、腾讯、京东、TalkingData、新浪、美团、联想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23"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社区活跃度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30283 star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41887 star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28317 star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15785 star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523"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框架完整度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t>52</a:t>
                      </a: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个组件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t>46</a:t>
                      </a: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个组件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t>44</a:t>
                      </a: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个组件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t>50</a:t>
                      </a: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个组件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523"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文档质量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高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中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高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高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523"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产品契合度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endParaRPr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" name="五角星 4"/>
          <p:cNvSpPr/>
          <p:nvPr/>
        </p:nvSpPr>
        <p:spPr>
          <a:xfrm>
            <a:off x="3108960" y="5403274"/>
            <a:ext cx="282633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五角星 5"/>
          <p:cNvSpPr/>
          <p:nvPr/>
        </p:nvSpPr>
        <p:spPr>
          <a:xfrm>
            <a:off x="3510741" y="5403274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五角星 6"/>
          <p:cNvSpPr/>
          <p:nvPr/>
        </p:nvSpPr>
        <p:spPr>
          <a:xfrm>
            <a:off x="3915292" y="5409150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五角星 7"/>
          <p:cNvSpPr/>
          <p:nvPr/>
        </p:nvSpPr>
        <p:spPr>
          <a:xfrm>
            <a:off x="4317072" y="5403274"/>
            <a:ext cx="282635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五角星 8"/>
          <p:cNvSpPr/>
          <p:nvPr/>
        </p:nvSpPr>
        <p:spPr>
          <a:xfrm>
            <a:off x="5284120" y="5408672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1" name="五角星 9"/>
          <p:cNvSpPr/>
          <p:nvPr/>
        </p:nvSpPr>
        <p:spPr>
          <a:xfrm>
            <a:off x="5793171" y="5403274"/>
            <a:ext cx="282635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五角星 10"/>
          <p:cNvSpPr/>
          <p:nvPr/>
        </p:nvSpPr>
        <p:spPr>
          <a:xfrm>
            <a:off x="6293113" y="5409150"/>
            <a:ext cx="282633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3" name="五角星 11"/>
          <p:cNvSpPr/>
          <p:nvPr/>
        </p:nvSpPr>
        <p:spPr>
          <a:xfrm>
            <a:off x="7295077" y="5403274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五角星 12"/>
          <p:cNvSpPr/>
          <p:nvPr/>
        </p:nvSpPr>
        <p:spPr>
          <a:xfrm>
            <a:off x="7740529" y="5403274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五角星 13"/>
          <p:cNvSpPr/>
          <p:nvPr/>
        </p:nvSpPr>
        <p:spPr>
          <a:xfrm>
            <a:off x="8189014" y="5403274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五角星 14"/>
          <p:cNvSpPr/>
          <p:nvPr/>
        </p:nvSpPr>
        <p:spPr>
          <a:xfrm>
            <a:off x="8636241" y="5403274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7" name="五角星 15"/>
          <p:cNvSpPr/>
          <p:nvPr/>
        </p:nvSpPr>
        <p:spPr>
          <a:xfrm>
            <a:off x="9301380" y="5403274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五角星 16"/>
          <p:cNvSpPr/>
          <p:nvPr/>
        </p:nvSpPr>
        <p:spPr>
          <a:xfrm>
            <a:off x="9655226" y="5394959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五角星 17"/>
          <p:cNvSpPr/>
          <p:nvPr/>
        </p:nvSpPr>
        <p:spPr>
          <a:xfrm>
            <a:off x="10009072" y="5394959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五角星 18"/>
          <p:cNvSpPr/>
          <p:nvPr/>
        </p:nvSpPr>
        <p:spPr>
          <a:xfrm>
            <a:off x="10362917" y="5394959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五角星 19"/>
          <p:cNvSpPr/>
          <p:nvPr/>
        </p:nvSpPr>
        <p:spPr>
          <a:xfrm>
            <a:off x="10716763" y="5394959"/>
            <a:ext cx="282634" cy="2826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2F2F2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标题 1"/>
          <p:cNvSpPr txBox="1">
            <a:spLocks noGrp="1"/>
          </p:cNvSpPr>
          <p:nvPr>
            <p:ph type="title"/>
          </p:nvPr>
        </p:nvSpPr>
        <p:spPr>
          <a:xfrm>
            <a:off x="669923" y="-1"/>
            <a:ext cx="10850565" cy="1028701"/>
          </a:xfrm>
          <a:prstGeom prst="rect">
            <a:avLst/>
          </a:prstGeom>
        </p:spPr>
        <p:txBody>
          <a:bodyPr/>
          <a:lstStyle/>
          <a:p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智能服务产品</a:t>
            </a:r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统一建设规划</a:t>
            </a:r>
          </a:p>
        </p:txBody>
      </p:sp>
      <p:grpSp>
        <p:nvGrpSpPr>
          <p:cNvPr id="309" name="iSlide™ 版权声明  COPYRIGHT NOTICEa0a5bc0e-d148-4abd-92b3-a843f6b73b59"/>
          <p:cNvGrpSpPr/>
          <p:nvPr/>
        </p:nvGrpSpPr>
        <p:grpSpPr>
          <a:xfrm>
            <a:off x="669922" y="1258925"/>
            <a:ext cx="10673178" cy="5005351"/>
            <a:chOff x="0" y="0"/>
            <a:chExt cx="10673176" cy="5005349"/>
          </a:xfrm>
        </p:grpSpPr>
        <p:grpSp>
          <p:nvGrpSpPr>
            <p:cNvPr id="296" name="ïṩľîḓè"/>
            <p:cNvGrpSpPr/>
            <p:nvPr/>
          </p:nvGrpSpPr>
          <p:grpSpPr>
            <a:xfrm>
              <a:off x="0" y="1258122"/>
              <a:ext cx="7991077" cy="781800"/>
              <a:chOff x="0" y="0"/>
              <a:chExt cx="7991075" cy="781799"/>
            </a:xfrm>
          </p:grpSpPr>
          <p:sp>
            <p:nvSpPr>
              <p:cNvPr id="294" name="îSlíďè"/>
              <p:cNvSpPr txBox="1"/>
              <p:nvPr/>
            </p:nvSpPr>
            <p:spPr>
              <a:xfrm>
                <a:off x="0" y="368920"/>
                <a:ext cx="2006076" cy="412880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normAutofit/>
              </a:bodyPr>
              <a:lstStyle/>
              <a:p>
                <a:pPr algn="ctr" defTabSz="914377">
                  <a:defRPr b="1"/>
                </a:pPr>
                <a:r>
                  <a:t>UI</a:t>
                </a:r>
                <a:r>
                  <a:rPr b="0">
                    <a:latin typeface="Microsoft YaHei"/>
                    <a:ea typeface="Microsoft YaHei"/>
                    <a:cs typeface="Microsoft YaHei"/>
                    <a:sym typeface="Microsoft YaHei"/>
                  </a:rPr>
                  <a:t>设计组件统一</a:t>
                </a:r>
              </a:p>
            </p:txBody>
          </p:sp>
          <p:sp>
            <p:nvSpPr>
              <p:cNvPr id="295" name="直接连接符 22"/>
              <p:cNvSpPr/>
              <p:nvPr/>
            </p:nvSpPr>
            <p:spPr>
              <a:xfrm>
                <a:off x="0" y="0"/>
                <a:ext cx="7991076" cy="0"/>
              </a:xfrm>
              <a:prstGeom prst="line">
                <a:avLst/>
              </a:prstGeom>
              <a:noFill/>
              <a:ln w="3175" cap="rnd">
                <a:solidFill>
                  <a:srgbClr val="BFBFB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99" name="îṣḻîde"/>
            <p:cNvGrpSpPr/>
            <p:nvPr/>
          </p:nvGrpSpPr>
          <p:grpSpPr>
            <a:xfrm>
              <a:off x="0" y="196116"/>
              <a:ext cx="7991077" cy="2360260"/>
              <a:chOff x="0" y="0"/>
              <a:chExt cx="7991075" cy="2360259"/>
            </a:xfrm>
          </p:grpSpPr>
          <p:sp>
            <p:nvSpPr>
              <p:cNvPr id="297" name="íṡľîḓé"/>
              <p:cNvSpPr txBox="1"/>
              <p:nvPr/>
            </p:nvSpPr>
            <p:spPr>
              <a:xfrm>
                <a:off x="-1" y="0"/>
                <a:ext cx="2006076" cy="412880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normAutofit/>
              </a:bodyPr>
              <a:lstStyle>
                <a:lvl1pPr algn="ctr" defTabSz="914377">
                  <a:defRPr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>
                  <a:defRPr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b="0">
                    <a:latin typeface="Microsoft YaHei"/>
                    <a:ea typeface="Microsoft YaHei"/>
                    <a:cs typeface="Microsoft YaHei"/>
                    <a:sym typeface="Microsoft YaHei"/>
                  </a:rPr>
                  <a:t>产品设计规范统一</a:t>
                </a:r>
              </a:p>
            </p:txBody>
          </p:sp>
          <p:sp>
            <p:nvSpPr>
              <p:cNvPr id="298" name="直接连接符 19"/>
              <p:cNvSpPr/>
              <p:nvPr/>
            </p:nvSpPr>
            <p:spPr>
              <a:xfrm>
                <a:off x="-1" y="2360259"/>
                <a:ext cx="7991077" cy="1"/>
              </a:xfrm>
              <a:prstGeom prst="line">
                <a:avLst/>
              </a:prstGeom>
              <a:noFill/>
              <a:ln w="3175" cap="rnd">
                <a:solidFill>
                  <a:srgbClr val="BFBFB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03" name="ïṡ1íḋé"/>
            <p:cNvGrpSpPr/>
            <p:nvPr/>
          </p:nvGrpSpPr>
          <p:grpSpPr>
            <a:xfrm>
              <a:off x="0" y="1459565"/>
              <a:ext cx="7991076" cy="2188145"/>
              <a:chOff x="0" y="0"/>
              <a:chExt cx="7991075" cy="2188144"/>
            </a:xfrm>
          </p:grpSpPr>
          <p:sp>
            <p:nvSpPr>
              <p:cNvPr id="300" name="îṧľïḋè"/>
              <p:cNvSpPr txBox="1"/>
              <p:nvPr/>
            </p:nvSpPr>
            <p:spPr>
              <a:xfrm>
                <a:off x="0" y="1465250"/>
                <a:ext cx="2006076" cy="412880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normAutofit/>
              </a:bodyPr>
              <a:lstStyle/>
              <a:p>
                <a:pPr algn="ctr" defTabSz="914377">
                  <a:defRPr b="1"/>
                </a:pPr>
                <a:r>
                  <a:t>UI</a:t>
                </a:r>
                <a:r>
                  <a:rPr b="0">
                    <a:latin typeface="Microsoft YaHei"/>
                    <a:ea typeface="Microsoft YaHei"/>
                    <a:cs typeface="Microsoft YaHei"/>
                    <a:sym typeface="Microsoft YaHei"/>
                  </a:rPr>
                  <a:t>交互统一</a:t>
                </a:r>
              </a:p>
            </p:txBody>
          </p:sp>
          <p:sp>
            <p:nvSpPr>
              <p:cNvPr id="301" name="îṥļîḑê"/>
              <p:cNvSpPr txBox="1"/>
              <p:nvPr/>
            </p:nvSpPr>
            <p:spPr>
              <a:xfrm>
                <a:off x="3062782" y="-1"/>
                <a:ext cx="4905002" cy="8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/>
              <a:p>
                <a:pPr marL="285750" indent="-285750" defTabSz="914377">
                  <a:lnSpc>
                    <a:spcPct val="150000"/>
                  </a:lnSpc>
                  <a:buSzPct val="100000"/>
                  <a:buFont typeface="Arial"/>
                  <a:buChar char="•"/>
                  <a:defRPr sz="11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计划7月完成UI风格选型，完成axure设计组件制作</a:t>
                </a:r>
              </a:p>
              <a:p>
                <a:pPr marL="285750" indent="-285750" defTabSz="914377">
                  <a:lnSpc>
                    <a:spcPct val="150000"/>
                  </a:lnSpc>
                  <a:buSzPct val="100000"/>
                  <a:buFont typeface="Arial"/>
                  <a:buChar char="•"/>
                  <a:defRPr sz="11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计划8月开始在知识库4.0项目中使用原型设计组件</a:t>
                </a:r>
              </a:p>
              <a:p>
                <a:pPr marL="285750" indent="-285750" defTabSz="914377">
                  <a:lnSpc>
                    <a:spcPct val="150000"/>
                  </a:lnSpc>
                  <a:buSzPct val="100000"/>
                  <a:buFont typeface="Arial"/>
                  <a:buChar char="•"/>
                  <a:defRPr sz="11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t>9月开始在客服其他产品原型设计中推广使用</a:t>
                </a:r>
              </a:p>
            </p:txBody>
          </p:sp>
          <p:sp>
            <p:nvSpPr>
              <p:cNvPr id="302" name="直接连接符 16"/>
              <p:cNvSpPr/>
              <p:nvPr/>
            </p:nvSpPr>
            <p:spPr>
              <a:xfrm>
                <a:off x="-1" y="2188143"/>
                <a:ext cx="7991077" cy="1"/>
              </a:xfrm>
              <a:prstGeom prst="line">
                <a:avLst/>
              </a:prstGeom>
              <a:noFill/>
              <a:ln w="3175" cap="rnd">
                <a:solidFill>
                  <a:srgbClr val="BFBFB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06" name="îṡlîḑè"/>
            <p:cNvGrpSpPr/>
            <p:nvPr/>
          </p:nvGrpSpPr>
          <p:grpSpPr>
            <a:xfrm>
              <a:off x="1" y="4064624"/>
              <a:ext cx="7991077" cy="940726"/>
              <a:chOff x="0" y="0"/>
              <a:chExt cx="7991075" cy="940725"/>
            </a:xfrm>
          </p:grpSpPr>
          <p:sp>
            <p:nvSpPr>
              <p:cNvPr id="304" name="íṣḷiďé"/>
              <p:cNvSpPr txBox="1"/>
              <p:nvPr/>
            </p:nvSpPr>
            <p:spPr>
              <a:xfrm>
                <a:off x="-1" y="0"/>
                <a:ext cx="2006076" cy="412880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ctr">
                <a:normAutofit/>
              </a:bodyPr>
              <a:lstStyle>
                <a:lvl1pPr algn="ctr" defTabSz="914377">
                  <a:defRPr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>
                  <a:defRPr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b="0">
                    <a:latin typeface="Microsoft YaHei"/>
                    <a:ea typeface="Microsoft YaHei"/>
                    <a:cs typeface="Microsoft YaHei"/>
                    <a:sym typeface="Microsoft YaHei"/>
                  </a:rPr>
                  <a:t>前端开发统一</a:t>
                </a:r>
              </a:p>
            </p:txBody>
          </p:sp>
          <p:sp>
            <p:nvSpPr>
              <p:cNvPr id="305" name="直接连接符 13"/>
              <p:cNvSpPr/>
              <p:nvPr/>
            </p:nvSpPr>
            <p:spPr>
              <a:xfrm>
                <a:off x="-1" y="940725"/>
                <a:ext cx="7991077" cy="1"/>
              </a:xfrm>
              <a:prstGeom prst="line">
                <a:avLst/>
              </a:prstGeom>
              <a:noFill/>
              <a:ln w="3175" cap="rnd">
                <a:solidFill>
                  <a:srgbClr val="BFBFB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07" name="直接箭头连接符 8"/>
            <p:cNvSpPr/>
            <p:nvPr/>
          </p:nvSpPr>
          <p:spPr>
            <a:xfrm flipH="1">
              <a:off x="8351076" y="0"/>
              <a:ext cx="1" cy="5005350"/>
            </a:xfrm>
            <a:prstGeom prst="line">
              <a:avLst/>
            </a:prstGeom>
            <a:noFill/>
            <a:ln w="3175" cap="rnd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8" name="îṥḻïḓe"/>
            <p:cNvSpPr txBox="1"/>
            <p:nvPr/>
          </p:nvSpPr>
          <p:spPr>
            <a:xfrm>
              <a:off x="8531076" y="1877844"/>
              <a:ext cx="2142101" cy="412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6000" tIns="36000" rIns="36000" bIns="36000" numCol="1" anchor="t">
              <a:normAutofit/>
            </a:bodyPr>
            <a:lstStyle/>
            <a:p>
              <a:pPr defTabSz="914377"/>
              <a:r>
                <a:rPr>
                  <a:latin typeface="Microsoft YaHei"/>
                  <a:ea typeface="Microsoft YaHei"/>
                  <a:cs typeface="Microsoft YaHei"/>
                  <a:sym typeface="Microsoft YaHei"/>
                </a:rPr>
                <a:t>产品</a:t>
              </a:r>
              <a:r>
                <a:t>UI</a:t>
              </a:r>
              <a:r>
                <a:rPr>
                  <a:latin typeface="Microsoft YaHei"/>
                  <a:ea typeface="Microsoft YaHei"/>
                  <a:cs typeface="Microsoft YaHei"/>
                  <a:sym typeface="Microsoft YaHei"/>
                </a:rPr>
                <a:t>统一建设规划</a:t>
              </a:r>
            </a:p>
          </p:txBody>
        </p:sp>
      </p:grpSp>
      <p:sp>
        <p:nvSpPr>
          <p:cNvPr id="310" name="îṥļîḑê"/>
          <p:cNvSpPr txBox="1"/>
          <p:nvPr/>
        </p:nvSpPr>
        <p:spPr>
          <a:xfrm>
            <a:off x="3732706" y="5109417"/>
            <a:ext cx="4905000" cy="8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285750" indent="-285750" defTabSz="914377">
              <a:lnSpc>
                <a:spcPct val="150000"/>
              </a:lnSpc>
              <a:buSzPct val="100000"/>
              <a:buFont typeface="Arial"/>
              <a:buChar char="•"/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计划7月完成UI Component框架选型</a:t>
            </a:r>
          </a:p>
          <a:p>
            <a:pPr marL="285750" indent="-285750" defTabSz="914377">
              <a:lnSpc>
                <a:spcPct val="150000"/>
              </a:lnSpc>
              <a:buSzPct val="100000"/>
              <a:buFont typeface="Arial"/>
              <a:buChar char="•"/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计划7月底之前完成所有开发必须组件的编写</a:t>
            </a:r>
          </a:p>
          <a:p>
            <a:pPr marL="285750" indent="-285750" defTabSz="914377">
              <a:lnSpc>
                <a:spcPct val="150000"/>
              </a:lnSpc>
              <a:buSzPct val="100000"/>
              <a:buFont typeface="Arial"/>
              <a:buChar char="•"/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计划8月开始在知识库4.0项目中使用选型后框架开发</a:t>
            </a:r>
          </a:p>
        </p:txBody>
      </p:sp>
      <p:sp>
        <p:nvSpPr>
          <p:cNvPr id="311" name="îṥļîḑê"/>
          <p:cNvSpPr txBox="1"/>
          <p:nvPr/>
        </p:nvSpPr>
        <p:spPr>
          <a:xfrm>
            <a:off x="3755997" y="1336772"/>
            <a:ext cx="4905004" cy="855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/>
          <a:p>
            <a:pPr marL="285750" indent="-285750" defTabSz="914377">
              <a:lnSpc>
                <a:spcPct val="150000"/>
              </a:lnSpc>
              <a:buSzPct val="100000"/>
              <a:buFont typeface="Arial"/>
              <a:buChar char="•"/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计划7月完成BU标准化产品的设计现状分析，并给出分析结果</a:t>
            </a:r>
          </a:p>
          <a:p>
            <a:pPr marL="285750" indent="-285750" defTabSz="914377">
              <a:lnSpc>
                <a:spcPct val="150000"/>
              </a:lnSpc>
              <a:buSzPct val="100000"/>
              <a:buFont typeface="Arial"/>
              <a:buChar char="•"/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计划8月完成相关设计问题的统一规划，给出整合规范结果</a:t>
            </a:r>
          </a:p>
          <a:p>
            <a:pPr marL="285750" indent="-285750" defTabSz="914377">
              <a:lnSpc>
                <a:spcPct val="150000"/>
              </a:lnSpc>
              <a:buSzPct val="100000"/>
              <a:buFont typeface="Arial"/>
              <a:buChar char="•"/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9月开始正式宣贯设计规范，并带入产物反馈机制</a:t>
            </a:r>
          </a:p>
        </p:txBody>
      </p:sp>
      <p:sp>
        <p:nvSpPr>
          <p:cNvPr id="312" name="îṥļîḑê"/>
          <p:cNvSpPr txBox="1"/>
          <p:nvPr/>
        </p:nvSpPr>
        <p:spPr>
          <a:xfrm>
            <a:off x="3755997" y="3927573"/>
            <a:ext cx="4905004" cy="855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/>
          <a:p>
            <a:pPr marL="285750" indent="-285750" defTabSz="914377">
              <a:lnSpc>
                <a:spcPct val="150000"/>
              </a:lnSpc>
              <a:buSzPct val="100000"/>
              <a:buFont typeface="Arial"/>
              <a:buChar char="•"/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计划7月完成核心交互原则梳理，引导组件库设计过程</a:t>
            </a:r>
          </a:p>
          <a:p>
            <a:pPr marL="285750" indent="-285750" defTabSz="914377">
              <a:lnSpc>
                <a:spcPct val="150000"/>
              </a:lnSpc>
              <a:buSzPct val="100000"/>
              <a:buFont typeface="Arial"/>
              <a:buChar char="•"/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计划8月开始细化交互规范细则，生成规范文档</a:t>
            </a:r>
          </a:p>
          <a:p>
            <a:pPr marL="285750" indent="-285750" defTabSz="914377">
              <a:lnSpc>
                <a:spcPct val="150000"/>
              </a:lnSpc>
              <a:buSzPct val="100000"/>
              <a:buFont typeface="Arial"/>
              <a:buChar char="•"/>
              <a:defRPr sz="11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9月开始对设计产物进行交互规范审核，并持续迭代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E28DF-508C-7347-8E41-13E7039C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执行需求及风险</a:t>
            </a:r>
          </a:p>
        </p:txBody>
      </p:sp>
      <p:sp>
        <p:nvSpPr>
          <p:cNvPr id="6" name="işlïḍê">
            <a:extLst>
              <a:ext uri="{FF2B5EF4-FFF2-40B4-BE49-F238E27FC236}">
                <a16:creationId xmlns:a16="http://schemas.microsoft.com/office/drawing/2014/main" id="{E1024645-D1D9-6B44-8782-185FD8E401D7}"/>
              </a:ext>
            </a:extLst>
          </p:cNvPr>
          <p:cNvSpPr txBox="1"/>
          <p:nvPr/>
        </p:nvSpPr>
        <p:spPr>
          <a:xfrm>
            <a:off x="1089432" y="2797869"/>
            <a:ext cx="4544613" cy="207421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建设思路内部宣贯，事业部内部认可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UI/UE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协助建设产品设计套件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各产品组采用新设计套件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前端开发框架逐步统一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客服产品整合与包装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îṩļíďe">
            <a:extLst>
              <a:ext uri="{FF2B5EF4-FFF2-40B4-BE49-F238E27FC236}">
                <a16:creationId xmlns:a16="http://schemas.microsoft.com/office/drawing/2014/main" id="{93A7CFD9-022F-BE4A-9BBB-909FF59F7745}"/>
              </a:ext>
            </a:extLst>
          </p:cNvPr>
          <p:cNvSpPr txBox="1"/>
          <p:nvPr/>
        </p:nvSpPr>
        <p:spPr>
          <a:xfrm>
            <a:off x="1929839" y="1834245"/>
            <a:ext cx="1155855" cy="471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执行需求</a:t>
            </a:r>
          </a:p>
        </p:txBody>
      </p:sp>
      <p:grpSp>
        <p:nvGrpSpPr>
          <p:cNvPr id="8" name="ïšľïḓê">
            <a:extLst>
              <a:ext uri="{FF2B5EF4-FFF2-40B4-BE49-F238E27FC236}">
                <a16:creationId xmlns:a16="http://schemas.microsoft.com/office/drawing/2014/main" id="{AA37B7FD-542F-D547-A1CD-B80C25793962}"/>
              </a:ext>
            </a:extLst>
          </p:cNvPr>
          <p:cNvGrpSpPr/>
          <p:nvPr/>
        </p:nvGrpSpPr>
        <p:grpSpPr>
          <a:xfrm>
            <a:off x="1089432" y="1732654"/>
            <a:ext cx="675000" cy="675005"/>
            <a:chOff x="7209746" y="4153276"/>
            <a:chExt cx="675000" cy="675005"/>
          </a:xfrm>
        </p:grpSpPr>
        <p:sp>
          <p:nvSpPr>
            <p:cNvPr id="9" name="iṧľïḓe">
              <a:extLst>
                <a:ext uri="{FF2B5EF4-FFF2-40B4-BE49-F238E27FC236}">
                  <a16:creationId xmlns:a16="http://schemas.microsoft.com/office/drawing/2014/main" id="{54EB2FA5-80BD-2545-B68B-BA367668F54A}"/>
                </a:ext>
              </a:extLst>
            </p:cNvPr>
            <p:cNvSpPr/>
            <p:nvPr/>
          </p:nvSpPr>
          <p:spPr>
            <a:xfrm>
              <a:off x="7209746" y="4153276"/>
              <a:ext cx="675000" cy="675005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0" name="íṣḻîḋê">
              <a:extLst>
                <a:ext uri="{FF2B5EF4-FFF2-40B4-BE49-F238E27FC236}">
                  <a16:creationId xmlns:a16="http://schemas.microsoft.com/office/drawing/2014/main" id="{2C2342B1-9B42-E744-8F01-302C7CE4B79F}"/>
                </a:ext>
              </a:extLst>
            </p:cNvPr>
            <p:cNvSpPr/>
            <p:nvPr/>
          </p:nvSpPr>
          <p:spPr bwMode="auto">
            <a:xfrm>
              <a:off x="7375153" y="4322040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/>
            </a:p>
          </p:txBody>
        </p:sp>
      </p:grpSp>
      <p:sp>
        <p:nvSpPr>
          <p:cNvPr id="12" name="ïś1íḍé">
            <a:extLst>
              <a:ext uri="{FF2B5EF4-FFF2-40B4-BE49-F238E27FC236}">
                <a16:creationId xmlns:a16="http://schemas.microsoft.com/office/drawing/2014/main" id="{C6D89231-1E3C-2F43-939E-F367A1DECF71}"/>
              </a:ext>
            </a:extLst>
          </p:cNvPr>
          <p:cNvSpPr txBox="1"/>
          <p:nvPr/>
        </p:nvSpPr>
        <p:spPr>
          <a:xfrm>
            <a:off x="7816282" y="1901418"/>
            <a:ext cx="1192810" cy="471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600" b="1" dirty="0">
                <a:solidFill>
                  <a:srgbClr val="4477A8"/>
                </a:solidFill>
              </a:rPr>
              <a:t>执行风险</a:t>
            </a:r>
          </a:p>
        </p:txBody>
      </p:sp>
      <p:grpSp>
        <p:nvGrpSpPr>
          <p:cNvPr id="13" name="îśľíďé">
            <a:extLst>
              <a:ext uri="{FF2B5EF4-FFF2-40B4-BE49-F238E27FC236}">
                <a16:creationId xmlns:a16="http://schemas.microsoft.com/office/drawing/2014/main" id="{19CAFD25-50F5-EB42-B7AD-FCB0BFA416B1}"/>
              </a:ext>
            </a:extLst>
          </p:cNvPr>
          <p:cNvGrpSpPr/>
          <p:nvPr/>
        </p:nvGrpSpPr>
        <p:grpSpPr>
          <a:xfrm>
            <a:off x="6975875" y="1727144"/>
            <a:ext cx="675000" cy="675005"/>
            <a:chOff x="7209746" y="4153276"/>
            <a:chExt cx="675000" cy="675005"/>
          </a:xfrm>
        </p:grpSpPr>
        <p:sp>
          <p:nvSpPr>
            <p:cNvPr id="14" name="išļïdè">
              <a:extLst>
                <a:ext uri="{FF2B5EF4-FFF2-40B4-BE49-F238E27FC236}">
                  <a16:creationId xmlns:a16="http://schemas.microsoft.com/office/drawing/2014/main" id="{2800FD07-777F-104C-BF91-C161C674AE26}"/>
                </a:ext>
              </a:extLst>
            </p:cNvPr>
            <p:cNvSpPr/>
            <p:nvPr/>
          </p:nvSpPr>
          <p:spPr>
            <a:xfrm>
              <a:off x="7209746" y="4153276"/>
              <a:ext cx="675000" cy="675005"/>
            </a:xfrm>
            <a:prstGeom prst="ellipse">
              <a:avLst/>
            </a:prstGeom>
            <a:solidFill>
              <a:srgbClr val="4477A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ïs1iḋé">
              <a:extLst>
                <a:ext uri="{FF2B5EF4-FFF2-40B4-BE49-F238E27FC236}">
                  <a16:creationId xmlns:a16="http://schemas.microsoft.com/office/drawing/2014/main" id="{A8564F81-9D19-254C-8944-6BB58478692B}"/>
                </a:ext>
              </a:extLst>
            </p:cNvPr>
            <p:cNvSpPr/>
            <p:nvPr/>
          </p:nvSpPr>
          <p:spPr bwMode="auto">
            <a:xfrm>
              <a:off x="7375153" y="4322040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/>
            </a:p>
          </p:txBody>
        </p:sp>
      </p:grpSp>
      <p:sp>
        <p:nvSpPr>
          <p:cNvPr id="17" name="işlïḍê">
            <a:extLst>
              <a:ext uri="{FF2B5EF4-FFF2-40B4-BE49-F238E27FC236}">
                <a16:creationId xmlns:a16="http://schemas.microsoft.com/office/drawing/2014/main" id="{DF1661D7-326B-5B43-BEE3-BD02A5DA751A}"/>
              </a:ext>
            </a:extLst>
          </p:cNvPr>
          <p:cNvSpPr txBox="1"/>
          <p:nvPr/>
        </p:nvSpPr>
        <p:spPr>
          <a:xfrm>
            <a:off x="6975875" y="2806687"/>
            <a:ext cx="4544613" cy="30713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5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满足机器人定制化需求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已有产品重构与整合工作投入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客户对产品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风格的特殊需求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C05C963-E2B5-B243-9B76-A8C064486796}"/>
              </a:ext>
            </a:extLst>
          </p:cNvPr>
          <p:cNvCxnSpPr>
            <a:cxnSpLocks/>
          </p:cNvCxnSpPr>
          <p:nvPr/>
        </p:nvCxnSpPr>
        <p:spPr>
          <a:xfrm>
            <a:off x="5916706" y="1331259"/>
            <a:ext cx="0" cy="486783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315753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/>
          <p:cNvSpPr txBox="1">
            <a:spLocks noGrp="1"/>
          </p:cNvSpPr>
          <p:nvPr>
            <p:ph type="title"/>
          </p:nvPr>
        </p:nvSpPr>
        <p:spPr>
          <a:xfrm>
            <a:off x="669923" y="0"/>
            <a:ext cx="10850565" cy="1028701"/>
          </a:xfrm>
          <a:prstGeom prst="rect">
            <a:avLst/>
          </a:prstGeom>
        </p:spPr>
        <p:txBody>
          <a:bodyPr/>
          <a:lstStyle/>
          <a:p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智能服务产品</a:t>
            </a:r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统一建设思路汇报</a:t>
            </a:r>
          </a:p>
        </p:txBody>
      </p:sp>
      <p:grpSp>
        <p:nvGrpSpPr>
          <p:cNvPr id="120" name="iSlide™ 版权声明  COPYRIGHT NOTICEa24803b5-69a7-4e17-b995-28a1a3930395"/>
          <p:cNvGrpSpPr/>
          <p:nvPr/>
        </p:nvGrpSpPr>
        <p:grpSpPr>
          <a:xfrm>
            <a:off x="333445" y="1888918"/>
            <a:ext cx="11523519" cy="3574490"/>
            <a:chOff x="0" y="0"/>
            <a:chExt cx="11523517" cy="3574489"/>
          </a:xfrm>
        </p:grpSpPr>
        <p:sp>
          <p:nvSpPr>
            <p:cNvPr id="100" name="îṡḻïḍè"/>
            <p:cNvSpPr/>
            <p:nvPr/>
          </p:nvSpPr>
          <p:spPr>
            <a:xfrm>
              <a:off x="4468605" y="1330996"/>
              <a:ext cx="252495" cy="252495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1" name="íṩļíḓé"/>
            <p:cNvSpPr/>
            <p:nvPr/>
          </p:nvSpPr>
          <p:spPr>
            <a:xfrm>
              <a:off x="4726664" y="1271992"/>
              <a:ext cx="53438" cy="53438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2" name="ïṥlïḑé"/>
            <p:cNvSpPr/>
            <p:nvPr/>
          </p:nvSpPr>
          <p:spPr>
            <a:xfrm>
              <a:off x="4349743" y="1589056"/>
              <a:ext cx="113296" cy="11329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3" name="ïṡľîḋe"/>
            <p:cNvSpPr/>
            <p:nvPr/>
          </p:nvSpPr>
          <p:spPr>
            <a:xfrm>
              <a:off x="4328590" y="1499326"/>
              <a:ext cx="53438" cy="53438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4" name="直接连接符 8"/>
            <p:cNvSpPr/>
            <p:nvPr/>
          </p:nvSpPr>
          <p:spPr>
            <a:xfrm>
              <a:off x="-1" y="1569653"/>
              <a:ext cx="4131971" cy="1"/>
            </a:xfrm>
            <a:prstGeom prst="line">
              <a:avLst/>
            </a:prstGeom>
            <a:noFill/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îṧļíḓê"/>
            <p:cNvSpPr/>
            <p:nvPr/>
          </p:nvSpPr>
          <p:spPr>
            <a:xfrm>
              <a:off x="4111855" y="1546793"/>
              <a:ext cx="45720" cy="4572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" name="í$ḷiḓe"/>
            <p:cNvSpPr txBox="1"/>
            <p:nvPr/>
          </p:nvSpPr>
          <p:spPr>
            <a:xfrm>
              <a:off x="4946999" y="1702350"/>
              <a:ext cx="1296146" cy="239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90000"/>
                </a:lnSpc>
                <a:defRPr sz="1600">
                  <a:solidFill>
                    <a:schemeClr val="accent6"/>
                  </a:solidFill>
                </a:defRPr>
              </a:lvl1pPr>
            </a:lstStyle>
            <a:p>
              <a:r>
                <a:t>CONTENTS</a:t>
              </a:r>
            </a:p>
          </p:txBody>
        </p:sp>
        <p:sp>
          <p:nvSpPr>
            <p:cNvPr id="107" name="îšlidé"/>
            <p:cNvSpPr txBox="1"/>
            <p:nvPr/>
          </p:nvSpPr>
          <p:spPr>
            <a:xfrm>
              <a:off x="4946999" y="1086797"/>
              <a:ext cx="1296146" cy="663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just" defTabSz="822959">
                <a:defRPr sz="3600">
                  <a:solidFill>
                    <a:schemeClr val="accent6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b="1"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目录</a:t>
              </a:r>
            </a:p>
          </p:txBody>
        </p:sp>
        <p:sp>
          <p:nvSpPr>
            <p:cNvPr id="108" name="îS1ïḍe"/>
            <p:cNvSpPr txBox="1"/>
            <p:nvPr/>
          </p:nvSpPr>
          <p:spPr>
            <a:xfrm>
              <a:off x="8120999" y="55353"/>
              <a:ext cx="1376301" cy="412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normAutofit/>
            </a:bodyPr>
            <a:lstStyle/>
            <a:p>
              <a:pPr defTabSz="914377">
                <a:defRPr sz="2000" b="1"/>
              </a:pP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产品</a:t>
              </a:r>
              <a:r>
                <a:t>UI</a:t>
              </a: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现状</a:t>
              </a:r>
            </a:p>
          </p:txBody>
        </p:sp>
        <p:sp>
          <p:nvSpPr>
            <p:cNvPr id="109" name="íṧ1ïḋé"/>
            <p:cNvSpPr txBox="1"/>
            <p:nvPr/>
          </p:nvSpPr>
          <p:spPr>
            <a:xfrm>
              <a:off x="7616880" y="-1"/>
              <a:ext cx="446919" cy="482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ctr" defTabSz="777240">
                <a:lnSpc>
                  <a:spcPct val="80000"/>
                </a:lnSpc>
                <a:defRPr sz="3145">
                  <a:solidFill>
                    <a:schemeClr val="accent1"/>
                  </a:solidFill>
                </a:defRPr>
              </a:lvl1pPr>
            </a:lstStyle>
            <a:p>
              <a:r>
                <a:t>01</a:t>
              </a:r>
            </a:p>
          </p:txBody>
        </p:sp>
        <p:sp>
          <p:nvSpPr>
            <p:cNvPr id="110" name="直接连接符 15"/>
            <p:cNvSpPr/>
            <p:nvPr/>
          </p:nvSpPr>
          <p:spPr>
            <a:xfrm>
              <a:off x="7616880" y="706171"/>
              <a:ext cx="3906638" cy="1"/>
            </a:xfrm>
            <a:prstGeom prst="line">
              <a:avLst/>
            </a:prstGeom>
            <a:noFill/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ïšḻiḋé"/>
            <p:cNvSpPr txBox="1"/>
            <p:nvPr/>
          </p:nvSpPr>
          <p:spPr>
            <a:xfrm>
              <a:off x="8120998" y="1017426"/>
              <a:ext cx="1376301" cy="412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normAutofit/>
            </a:bodyPr>
            <a:lstStyle/>
            <a:p>
              <a:pPr defTabSz="914377">
                <a:defRPr sz="2000" b="1"/>
              </a:pP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产品</a:t>
              </a:r>
              <a:r>
                <a:t>UI</a:t>
              </a: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诉求</a:t>
              </a:r>
            </a:p>
          </p:txBody>
        </p:sp>
        <p:sp>
          <p:nvSpPr>
            <p:cNvPr id="112" name="íṧľîḓe"/>
            <p:cNvSpPr txBox="1"/>
            <p:nvPr/>
          </p:nvSpPr>
          <p:spPr>
            <a:xfrm>
              <a:off x="7616880" y="956105"/>
              <a:ext cx="446919" cy="482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ctr" defTabSz="777240">
                <a:lnSpc>
                  <a:spcPct val="80000"/>
                </a:lnSpc>
                <a:defRPr sz="3145">
                  <a:solidFill>
                    <a:schemeClr val="accent1"/>
                  </a:solidFill>
                </a:defRPr>
              </a:lvl1pPr>
            </a:lstStyle>
            <a:p>
              <a:r>
                <a:t>02</a:t>
              </a:r>
            </a:p>
          </p:txBody>
        </p:sp>
        <p:sp>
          <p:nvSpPr>
            <p:cNvPr id="113" name="直接连接符 19"/>
            <p:cNvSpPr/>
            <p:nvPr/>
          </p:nvSpPr>
          <p:spPr>
            <a:xfrm>
              <a:off x="7616880" y="1662277"/>
              <a:ext cx="3906638" cy="1"/>
            </a:xfrm>
            <a:prstGeom prst="line">
              <a:avLst/>
            </a:prstGeom>
            <a:noFill/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ïṩḷîḑê"/>
            <p:cNvSpPr txBox="1"/>
            <p:nvPr/>
          </p:nvSpPr>
          <p:spPr>
            <a:xfrm>
              <a:off x="8120998" y="1966970"/>
              <a:ext cx="1884301" cy="412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normAutofit/>
            </a:bodyPr>
            <a:lstStyle/>
            <a:p>
              <a:pPr defTabSz="914377">
                <a:defRPr sz="2000" b="1"/>
              </a:pP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产品</a:t>
              </a:r>
              <a:r>
                <a:t>UI</a:t>
              </a: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建设思路</a:t>
              </a:r>
            </a:p>
          </p:txBody>
        </p:sp>
        <p:sp>
          <p:nvSpPr>
            <p:cNvPr id="115" name="ïṧḷídê"/>
            <p:cNvSpPr txBox="1"/>
            <p:nvPr/>
          </p:nvSpPr>
          <p:spPr>
            <a:xfrm>
              <a:off x="7616880" y="1912211"/>
              <a:ext cx="446919" cy="482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ctr" defTabSz="777240">
                <a:lnSpc>
                  <a:spcPct val="80000"/>
                </a:lnSpc>
                <a:defRPr sz="3145">
                  <a:solidFill>
                    <a:schemeClr val="accent1"/>
                  </a:solidFill>
                </a:defRPr>
              </a:lvl1pPr>
            </a:lstStyle>
            <a:p>
              <a:r>
                <a:t>03</a:t>
              </a:r>
            </a:p>
          </p:txBody>
        </p:sp>
        <p:sp>
          <p:nvSpPr>
            <p:cNvPr id="116" name="直接连接符 23"/>
            <p:cNvSpPr/>
            <p:nvPr/>
          </p:nvSpPr>
          <p:spPr>
            <a:xfrm>
              <a:off x="7616880" y="2618383"/>
              <a:ext cx="3906638" cy="1"/>
            </a:xfrm>
            <a:prstGeom prst="line">
              <a:avLst/>
            </a:prstGeom>
            <a:noFill/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íṩḷíḍé"/>
            <p:cNvSpPr txBox="1"/>
            <p:nvPr/>
          </p:nvSpPr>
          <p:spPr>
            <a:xfrm>
              <a:off x="8120998" y="2908451"/>
              <a:ext cx="1884301" cy="412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normAutofit/>
            </a:bodyPr>
            <a:lstStyle/>
            <a:p>
              <a:pPr defTabSz="914377">
                <a:defRPr sz="2000" b="1"/>
              </a:pP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产品</a:t>
              </a:r>
              <a:r>
                <a:t>UI</a:t>
              </a: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建设规划</a:t>
              </a:r>
            </a:p>
          </p:txBody>
        </p:sp>
        <p:sp>
          <p:nvSpPr>
            <p:cNvPr id="118" name="îṣ1ïḑe"/>
            <p:cNvSpPr txBox="1"/>
            <p:nvPr/>
          </p:nvSpPr>
          <p:spPr>
            <a:xfrm>
              <a:off x="7616880" y="2868317"/>
              <a:ext cx="446919" cy="482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ctr" defTabSz="777240">
                <a:lnSpc>
                  <a:spcPct val="80000"/>
                </a:lnSpc>
                <a:defRPr sz="3145">
                  <a:solidFill>
                    <a:schemeClr val="accent1"/>
                  </a:solidFill>
                </a:defRPr>
              </a:lvl1pPr>
            </a:lstStyle>
            <a:p>
              <a:r>
                <a:t>04</a:t>
              </a:r>
            </a:p>
          </p:txBody>
        </p:sp>
        <p:sp>
          <p:nvSpPr>
            <p:cNvPr id="119" name="直接连接符 27"/>
            <p:cNvSpPr/>
            <p:nvPr/>
          </p:nvSpPr>
          <p:spPr>
            <a:xfrm>
              <a:off x="7616880" y="3574489"/>
              <a:ext cx="3906638" cy="1"/>
            </a:xfrm>
            <a:prstGeom prst="line">
              <a:avLst/>
            </a:prstGeom>
            <a:noFill/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标题 1"/>
          <p:cNvSpPr txBox="1">
            <a:spLocks noGrp="1"/>
          </p:cNvSpPr>
          <p:nvPr>
            <p:ph type="title"/>
          </p:nvPr>
        </p:nvSpPr>
        <p:spPr>
          <a:xfrm>
            <a:off x="669923" y="0"/>
            <a:ext cx="10850565" cy="1028701"/>
          </a:xfrm>
          <a:prstGeom prst="rect">
            <a:avLst/>
          </a:prstGeom>
        </p:spPr>
        <p:txBody>
          <a:bodyPr/>
          <a:lstStyle/>
          <a:p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智能服务产品</a:t>
            </a:r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现状</a:t>
            </a:r>
          </a:p>
        </p:txBody>
      </p:sp>
      <p:pic>
        <p:nvPicPr>
          <p:cNvPr id="123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6165" y="3947562"/>
            <a:ext cx="5374323" cy="2699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7120" y="1170396"/>
            <a:ext cx="5373367" cy="269088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文本框 3"/>
          <p:cNvSpPr txBox="1"/>
          <p:nvPr/>
        </p:nvSpPr>
        <p:spPr>
          <a:xfrm>
            <a:off x="669924" y="1170396"/>
            <a:ext cx="5315240" cy="5737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目前客服产品前端框架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Vue-Based(对话管理平台、研发投入分析平台、智能助手、机器人统一运营管理平台、翻译漫游系统、晓译后管、翻译热词)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Require-Based(机器人H5)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Angular-Based(语音分析、用户画像、智能助手平安定制版、配置管理系统)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Pure-jQuery-Based(紧急联络系统、知识库、H5页面)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Third-part-CMS-Based(行业翻译官)</a:t>
            </a:r>
          </a:p>
          <a:p>
            <a:pPr>
              <a:lnSpc>
                <a:spcPct val="150000"/>
              </a:lnSpc>
              <a:defRPr b="1"/>
            </a:pPr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人员工作投入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事业部常驻UI人员9人（机器人3、客服4、翻译2）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不定期从技术中心抽借人力</a:t>
            </a:r>
          </a:p>
          <a:p>
            <a: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开发人员工作投入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客服项目组前端开发人员9人，页面编写投入占比30%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"/>
          <p:cNvSpPr txBox="1">
            <a:spLocks noGrp="1"/>
          </p:cNvSpPr>
          <p:nvPr>
            <p:ph type="title"/>
          </p:nvPr>
        </p:nvSpPr>
        <p:spPr>
          <a:xfrm>
            <a:off x="669923" y="0"/>
            <a:ext cx="10850565" cy="1028701"/>
          </a:xfrm>
          <a:prstGeom prst="rect">
            <a:avLst/>
          </a:prstGeom>
        </p:spPr>
        <p:txBody>
          <a:bodyPr/>
          <a:lstStyle/>
          <a:p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智能服务产品</a:t>
            </a:r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诉求</a:t>
            </a:r>
          </a:p>
        </p:txBody>
      </p:sp>
      <p:sp>
        <p:nvSpPr>
          <p:cNvPr id="130" name="矩形 21"/>
          <p:cNvSpPr txBox="1"/>
          <p:nvPr/>
        </p:nvSpPr>
        <p:spPr>
          <a:xfrm>
            <a:off x="1487487" y="4546579"/>
            <a:ext cx="2453576" cy="78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700">
                <a:solidFill>
                  <a:srgbClr val="34B8A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UI风格</a:t>
            </a:r>
            <a:endParaRPr sz="2200"/>
          </a:p>
          <a:p>
            <a:pPr algn="ctr">
              <a:lnSpc>
                <a:spcPct val="150000"/>
              </a:lnSpc>
              <a:defRPr sz="1700">
                <a:solidFill>
                  <a:srgbClr val="34B8A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品牌标识</a:t>
            </a:r>
          </a:p>
        </p:txBody>
      </p:sp>
      <p:sp>
        <p:nvSpPr>
          <p:cNvPr id="131" name="矩形 21"/>
          <p:cNvSpPr txBox="1"/>
          <p:nvPr/>
        </p:nvSpPr>
        <p:spPr>
          <a:xfrm>
            <a:off x="8394954" y="4546579"/>
            <a:ext cx="2453575" cy="78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700">
                <a:solidFill>
                  <a:srgbClr val="FFB14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设计复用</a:t>
            </a:r>
            <a:endParaRPr sz="2200"/>
          </a:p>
          <a:p>
            <a:pPr algn="ctr">
              <a:lnSpc>
                <a:spcPct val="150000"/>
              </a:lnSpc>
              <a:defRPr sz="1700">
                <a:solidFill>
                  <a:srgbClr val="FFB14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敏捷开发</a:t>
            </a:r>
          </a:p>
        </p:txBody>
      </p:sp>
      <p:sp>
        <p:nvSpPr>
          <p:cNvPr id="132" name="矩形 21"/>
          <p:cNvSpPr txBox="1"/>
          <p:nvPr/>
        </p:nvSpPr>
        <p:spPr>
          <a:xfrm>
            <a:off x="1487487" y="3883824"/>
            <a:ext cx="2453576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34B8A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一致规范</a:t>
            </a:r>
          </a:p>
        </p:txBody>
      </p:sp>
      <p:sp>
        <p:nvSpPr>
          <p:cNvPr id="133" name="矩形 21"/>
          <p:cNvSpPr txBox="1"/>
          <p:nvPr/>
        </p:nvSpPr>
        <p:spPr>
          <a:xfrm>
            <a:off x="8394954" y="3883824"/>
            <a:ext cx="2453575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FFB14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效率提升</a:t>
            </a:r>
          </a:p>
        </p:txBody>
      </p:sp>
      <p:sp>
        <p:nvSpPr>
          <p:cNvPr id="134" name="矩形 21"/>
          <p:cNvSpPr txBox="1"/>
          <p:nvPr/>
        </p:nvSpPr>
        <p:spPr>
          <a:xfrm>
            <a:off x="4938569" y="4546579"/>
            <a:ext cx="2453575" cy="78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1700">
                <a:solidFill>
                  <a:srgbClr val="F6888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学习成本</a:t>
            </a:r>
            <a:endParaRPr sz="2200"/>
          </a:p>
          <a:p>
            <a:pPr algn="ctr">
              <a:lnSpc>
                <a:spcPct val="150000"/>
              </a:lnSpc>
              <a:defRPr sz="1700">
                <a:solidFill>
                  <a:srgbClr val="F6888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易于上手</a:t>
            </a:r>
          </a:p>
        </p:txBody>
      </p:sp>
      <p:sp>
        <p:nvSpPr>
          <p:cNvPr id="135" name="矩形 21"/>
          <p:cNvSpPr txBox="1"/>
          <p:nvPr/>
        </p:nvSpPr>
        <p:spPr>
          <a:xfrm>
            <a:off x="4941220" y="3883824"/>
            <a:ext cx="2453575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F6888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体验优化</a:t>
            </a:r>
          </a:p>
        </p:txBody>
      </p:sp>
      <p:pic>
        <p:nvPicPr>
          <p:cNvPr id="13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6728" y="2060848"/>
            <a:ext cx="1495095" cy="172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0461" y="2060848"/>
            <a:ext cx="1495095" cy="172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74193" y="2060848"/>
            <a:ext cx="1495096" cy="172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 1"/>
          <p:cNvSpPr txBox="1">
            <a:spLocks noGrp="1"/>
          </p:cNvSpPr>
          <p:nvPr>
            <p:ph type="title"/>
          </p:nvPr>
        </p:nvSpPr>
        <p:spPr>
          <a:xfrm>
            <a:off x="669923" y="0"/>
            <a:ext cx="10850565" cy="1028701"/>
          </a:xfrm>
          <a:prstGeom prst="rect">
            <a:avLst/>
          </a:prstGeom>
        </p:spPr>
        <p:txBody>
          <a:bodyPr/>
          <a:lstStyle/>
          <a:p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智能服务产品</a:t>
            </a:r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统一建设思路</a:t>
            </a:r>
          </a:p>
        </p:txBody>
      </p:sp>
      <p:sp>
        <p:nvSpPr>
          <p:cNvPr id="141" name="灯片编号占位符 2"/>
          <p:cNvSpPr txBox="1">
            <a:spLocks noGrp="1"/>
          </p:cNvSpPr>
          <p:nvPr>
            <p:ph type="sldNum" sz="quarter" idx="2"/>
          </p:nvPr>
        </p:nvSpPr>
        <p:spPr>
          <a:xfrm>
            <a:off x="11744611" y="6527782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2" name="文本框 4"/>
          <p:cNvSpPr txBox="1"/>
          <p:nvPr/>
        </p:nvSpPr>
        <p:spPr>
          <a:xfrm>
            <a:off x="682588" y="1028699"/>
            <a:ext cx="4621951" cy="618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设计规范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规范产品原型设计流程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统一原型设计组件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形成交互设计语言</a:t>
            </a:r>
          </a:p>
          <a:p>
            <a: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品牌建设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建设智能客服产品品牌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构建客户产品认知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形成设计数据沉淀</a:t>
            </a:r>
          </a:p>
          <a:p>
            <a: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所见即所得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减少原型与效果图差异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基本无前端组件编写投入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设计与开发敏捷流转</a:t>
            </a:r>
          </a:p>
          <a:p>
            <a:pPr>
              <a:lnSpc>
                <a:spcPct val="15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专注体验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产品设计更专注用户体验本身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UI设计更侧重于交互、视觉体验</a:t>
            </a:r>
          </a:p>
        </p:txBody>
      </p:sp>
      <p:sp>
        <p:nvSpPr>
          <p:cNvPr id="143" name="文本框 6"/>
          <p:cNvSpPr txBox="1"/>
          <p:nvPr/>
        </p:nvSpPr>
        <p:spPr>
          <a:xfrm>
            <a:off x="5882499" y="1735976"/>
            <a:ext cx="1018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原型设计</a:t>
            </a:r>
          </a:p>
        </p:txBody>
      </p:sp>
      <p:sp>
        <p:nvSpPr>
          <p:cNvPr id="144" name="文本框 8"/>
          <p:cNvSpPr txBox="1"/>
          <p:nvPr/>
        </p:nvSpPr>
        <p:spPr>
          <a:xfrm>
            <a:off x="8978255" y="1735976"/>
            <a:ext cx="7899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效果图</a:t>
            </a:r>
          </a:p>
        </p:txBody>
      </p:sp>
      <p:sp>
        <p:nvSpPr>
          <p:cNvPr id="145" name="文本框 10"/>
          <p:cNvSpPr txBox="1"/>
          <p:nvPr/>
        </p:nvSpPr>
        <p:spPr>
          <a:xfrm>
            <a:off x="7384791" y="1735127"/>
            <a:ext cx="1018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交互设计</a:t>
            </a:r>
          </a:p>
        </p:txBody>
      </p:sp>
      <p:sp>
        <p:nvSpPr>
          <p:cNvPr id="146" name="矩形 11"/>
          <p:cNvSpPr/>
          <p:nvPr/>
        </p:nvSpPr>
        <p:spPr>
          <a:xfrm>
            <a:off x="7384791" y="1584886"/>
            <a:ext cx="1057276" cy="671513"/>
          </a:xfrm>
          <a:prstGeom prst="rect">
            <a:avLst/>
          </a:prstGeom>
          <a:ln w="12700">
            <a:solidFill>
              <a:srgbClr val="92D05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矩形 12"/>
          <p:cNvSpPr/>
          <p:nvPr/>
        </p:nvSpPr>
        <p:spPr>
          <a:xfrm>
            <a:off x="5907859" y="1584886"/>
            <a:ext cx="1057276" cy="671513"/>
          </a:xfrm>
          <a:prstGeom prst="rect">
            <a:avLst/>
          </a:prstGeom>
          <a:ln w="12700">
            <a:solidFill>
              <a:srgbClr val="92D05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矩形 13"/>
          <p:cNvSpPr/>
          <p:nvPr/>
        </p:nvSpPr>
        <p:spPr>
          <a:xfrm>
            <a:off x="8888197" y="1584886"/>
            <a:ext cx="1057276" cy="671513"/>
          </a:xfrm>
          <a:prstGeom prst="rect">
            <a:avLst/>
          </a:prstGeom>
          <a:ln w="12700">
            <a:solidFill>
              <a:srgbClr val="92D05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文本框 14"/>
          <p:cNvSpPr txBox="1"/>
          <p:nvPr/>
        </p:nvSpPr>
        <p:spPr>
          <a:xfrm>
            <a:off x="8203641" y="2961133"/>
            <a:ext cx="14757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前端组件编写</a:t>
            </a:r>
          </a:p>
        </p:txBody>
      </p:sp>
      <p:sp>
        <p:nvSpPr>
          <p:cNvPr id="150" name="矩形 15"/>
          <p:cNvSpPr/>
          <p:nvPr/>
        </p:nvSpPr>
        <p:spPr>
          <a:xfrm>
            <a:off x="8113583" y="2810043"/>
            <a:ext cx="1755840" cy="671513"/>
          </a:xfrm>
          <a:prstGeom prst="rect">
            <a:avLst/>
          </a:prstGeom>
          <a:ln w="12700">
            <a:solidFill>
              <a:srgbClr val="92D05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文本框 16"/>
          <p:cNvSpPr txBox="1"/>
          <p:nvPr/>
        </p:nvSpPr>
        <p:spPr>
          <a:xfrm>
            <a:off x="6464165" y="2964010"/>
            <a:ext cx="1018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界面开发</a:t>
            </a:r>
          </a:p>
        </p:txBody>
      </p:sp>
      <p:sp>
        <p:nvSpPr>
          <p:cNvPr id="152" name="矩形 17"/>
          <p:cNvSpPr/>
          <p:nvPr/>
        </p:nvSpPr>
        <p:spPr>
          <a:xfrm>
            <a:off x="6326097" y="2800335"/>
            <a:ext cx="1387138" cy="671513"/>
          </a:xfrm>
          <a:prstGeom prst="rect">
            <a:avLst/>
          </a:prstGeom>
          <a:ln w="12700">
            <a:solidFill>
              <a:srgbClr val="92D05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文本框 18"/>
          <p:cNvSpPr txBox="1"/>
          <p:nvPr/>
        </p:nvSpPr>
        <p:spPr>
          <a:xfrm>
            <a:off x="6030271" y="5043266"/>
            <a:ext cx="1018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原型设计</a:t>
            </a:r>
          </a:p>
        </p:txBody>
      </p:sp>
      <p:sp>
        <p:nvSpPr>
          <p:cNvPr id="154" name="矩形 19"/>
          <p:cNvSpPr/>
          <p:nvPr/>
        </p:nvSpPr>
        <p:spPr>
          <a:xfrm>
            <a:off x="6055631" y="4892176"/>
            <a:ext cx="1057276" cy="671513"/>
          </a:xfrm>
          <a:prstGeom prst="rect">
            <a:avLst/>
          </a:prstGeom>
          <a:ln w="12700">
            <a:solidFill>
              <a:srgbClr val="92D05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文本框 20"/>
          <p:cNvSpPr txBox="1"/>
          <p:nvPr/>
        </p:nvSpPr>
        <p:spPr>
          <a:xfrm>
            <a:off x="9150178" y="5042418"/>
            <a:ext cx="1018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界面开发</a:t>
            </a:r>
          </a:p>
        </p:txBody>
      </p:sp>
      <p:sp>
        <p:nvSpPr>
          <p:cNvPr id="156" name="矩形 21"/>
          <p:cNvSpPr/>
          <p:nvPr/>
        </p:nvSpPr>
        <p:spPr>
          <a:xfrm>
            <a:off x="9010608" y="4892176"/>
            <a:ext cx="1387137" cy="671513"/>
          </a:xfrm>
          <a:prstGeom prst="rect">
            <a:avLst/>
          </a:prstGeom>
          <a:ln w="12700">
            <a:solidFill>
              <a:srgbClr val="92D05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文本框 22"/>
          <p:cNvSpPr txBox="1"/>
          <p:nvPr/>
        </p:nvSpPr>
        <p:spPr>
          <a:xfrm>
            <a:off x="7507202" y="5057981"/>
            <a:ext cx="1018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交互设计</a:t>
            </a:r>
          </a:p>
        </p:txBody>
      </p:sp>
      <p:sp>
        <p:nvSpPr>
          <p:cNvPr id="158" name="矩形 23"/>
          <p:cNvSpPr/>
          <p:nvPr/>
        </p:nvSpPr>
        <p:spPr>
          <a:xfrm>
            <a:off x="7507202" y="4907741"/>
            <a:ext cx="1057276" cy="671513"/>
          </a:xfrm>
          <a:prstGeom prst="rect">
            <a:avLst/>
          </a:prstGeom>
          <a:ln w="12700">
            <a:solidFill>
              <a:srgbClr val="92D05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文本框 24"/>
          <p:cNvSpPr txBox="1"/>
          <p:nvPr/>
        </p:nvSpPr>
        <p:spPr>
          <a:xfrm>
            <a:off x="7588883" y="6161721"/>
            <a:ext cx="7899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效果图</a:t>
            </a:r>
          </a:p>
        </p:txBody>
      </p:sp>
      <p:sp>
        <p:nvSpPr>
          <p:cNvPr id="160" name="矩形 25"/>
          <p:cNvSpPr/>
          <p:nvPr/>
        </p:nvSpPr>
        <p:spPr>
          <a:xfrm>
            <a:off x="7507202" y="5963191"/>
            <a:ext cx="1057276" cy="671513"/>
          </a:xfrm>
          <a:prstGeom prst="rect">
            <a:avLst/>
          </a:prstGeom>
          <a:ln w="12700">
            <a:solidFill>
              <a:srgbClr val="92D05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右箭头 26"/>
          <p:cNvSpPr/>
          <p:nvPr/>
        </p:nvSpPr>
        <p:spPr>
          <a:xfrm>
            <a:off x="7015856" y="1735127"/>
            <a:ext cx="368936" cy="3693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右箭头 27"/>
          <p:cNvSpPr/>
          <p:nvPr/>
        </p:nvSpPr>
        <p:spPr>
          <a:xfrm>
            <a:off x="8487774" y="1732163"/>
            <a:ext cx="368936" cy="3693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右箭头 29"/>
          <p:cNvSpPr/>
          <p:nvPr/>
        </p:nvSpPr>
        <p:spPr>
          <a:xfrm flipH="1">
            <a:off x="7741574" y="2961187"/>
            <a:ext cx="322333" cy="3693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右箭头 30"/>
          <p:cNvSpPr/>
          <p:nvPr/>
        </p:nvSpPr>
        <p:spPr>
          <a:xfrm>
            <a:off x="7173983" y="5042418"/>
            <a:ext cx="368936" cy="3693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右箭头 31"/>
          <p:cNvSpPr/>
          <p:nvPr/>
        </p:nvSpPr>
        <p:spPr>
          <a:xfrm>
            <a:off x="8640558" y="5042418"/>
            <a:ext cx="368936" cy="3693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直角上箭头 32"/>
          <p:cNvSpPr/>
          <p:nvPr/>
        </p:nvSpPr>
        <p:spPr>
          <a:xfrm>
            <a:off x="8646159" y="5617326"/>
            <a:ext cx="1058019" cy="82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15278" y="16200"/>
                </a:lnTo>
                <a:lnTo>
                  <a:pt x="15278" y="5400"/>
                </a:lnTo>
                <a:lnTo>
                  <a:pt x="13170" y="5400"/>
                </a:lnTo>
                <a:lnTo>
                  <a:pt x="17385" y="0"/>
                </a:lnTo>
                <a:lnTo>
                  <a:pt x="21600" y="5400"/>
                </a:lnTo>
                <a:lnTo>
                  <a:pt x="19493" y="5400"/>
                </a:lnTo>
                <a:lnTo>
                  <a:pt x="1949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下箭头 34"/>
          <p:cNvSpPr/>
          <p:nvPr/>
        </p:nvSpPr>
        <p:spPr>
          <a:xfrm>
            <a:off x="7662688" y="3854549"/>
            <a:ext cx="901790" cy="391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3056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0" name="左弧形箭头 37"/>
          <p:cNvGrpSpPr/>
          <p:nvPr/>
        </p:nvGrpSpPr>
        <p:grpSpPr>
          <a:xfrm>
            <a:off x="10100436" y="1926177"/>
            <a:ext cx="480927" cy="1212323"/>
            <a:chOff x="0" y="0"/>
            <a:chExt cx="480925" cy="1212321"/>
          </a:xfrm>
        </p:grpSpPr>
        <p:sp>
          <p:nvSpPr>
            <p:cNvPr id="168" name="形状"/>
            <p:cNvSpPr/>
            <p:nvPr/>
          </p:nvSpPr>
          <p:spPr>
            <a:xfrm>
              <a:off x="0" y="0"/>
              <a:ext cx="480926" cy="121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0" h="21600" extrusionOk="0">
                  <a:moveTo>
                    <a:pt x="0" y="19755"/>
                  </a:moveTo>
                  <a:lnTo>
                    <a:pt x="5140" y="17316"/>
                  </a:lnTo>
                  <a:lnTo>
                    <a:pt x="5140" y="18387"/>
                  </a:lnTo>
                  <a:lnTo>
                    <a:pt x="5140" y="18387"/>
                  </a:lnTo>
                  <a:cubicBezTo>
                    <a:pt x="13373" y="17421"/>
                    <a:pt x="19448" y="14251"/>
                    <a:pt x="20423" y="10413"/>
                  </a:cubicBezTo>
                  <a:cubicBezTo>
                    <a:pt x="21600" y="15046"/>
                    <a:pt x="15077" y="19363"/>
                    <a:pt x="5140" y="20529"/>
                  </a:cubicBezTo>
                  <a:lnTo>
                    <a:pt x="5140" y="21600"/>
                  </a:lnTo>
                  <a:close/>
                  <a:moveTo>
                    <a:pt x="20559" y="11484"/>
                  </a:moveTo>
                  <a:cubicBezTo>
                    <a:pt x="20559" y="6324"/>
                    <a:pt x="11354" y="2142"/>
                    <a:pt x="0" y="2142"/>
                  </a:cubicBezTo>
                  <a:lnTo>
                    <a:pt x="0" y="0"/>
                  </a:lnTo>
                  <a:cubicBezTo>
                    <a:pt x="11354" y="0"/>
                    <a:pt x="20559" y="4182"/>
                    <a:pt x="20559" y="9342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9" name="形状"/>
            <p:cNvSpPr/>
            <p:nvPr/>
          </p:nvSpPr>
          <p:spPr>
            <a:xfrm>
              <a:off x="0" y="0"/>
              <a:ext cx="480897" cy="644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1896"/>
                    <a:pt x="11929" y="4029"/>
                    <a:pt x="0" y="4029"/>
                  </a:cubicBezTo>
                  <a:lnTo>
                    <a:pt x="0" y="0"/>
                  </a:lnTo>
                  <a:cubicBezTo>
                    <a:pt x="11929" y="0"/>
                    <a:pt x="21600" y="7867"/>
                    <a:pt x="21600" y="1757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71" name="矩形 38"/>
          <p:cNvSpPr/>
          <p:nvPr/>
        </p:nvSpPr>
        <p:spPr>
          <a:xfrm>
            <a:off x="5486401" y="1287733"/>
            <a:ext cx="5358182" cy="2443162"/>
          </a:xfrm>
          <a:prstGeom prst="rect">
            <a:avLst/>
          </a:prstGeom>
          <a:ln w="12700">
            <a:solidFill>
              <a:srgbClr val="30567C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矩形 39"/>
          <p:cNvSpPr/>
          <p:nvPr/>
        </p:nvSpPr>
        <p:spPr>
          <a:xfrm>
            <a:off x="5418099" y="4284610"/>
            <a:ext cx="5358182" cy="2443163"/>
          </a:xfrm>
          <a:prstGeom prst="rect">
            <a:avLst/>
          </a:prstGeom>
          <a:ln w="12700">
            <a:solidFill>
              <a:srgbClr val="30567C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标题 1"/>
          <p:cNvSpPr txBox="1">
            <a:spLocks noGrp="1"/>
          </p:cNvSpPr>
          <p:nvPr>
            <p:ph type="title"/>
          </p:nvPr>
        </p:nvSpPr>
        <p:spPr>
          <a:xfrm>
            <a:off x="669923" y="0"/>
            <a:ext cx="10850565" cy="1028701"/>
          </a:xfrm>
          <a:prstGeom prst="rect">
            <a:avLst/>
          </a:prstGeom>
        </p:spPr>
        <p:txBody>
          <a:bodyPr/>
          <a:lstStyle/>
          <a:p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统一建设效果预估</a:t>
            </a:r>
          </a:p>
        </p:txBody>
      </p:sp>
      <p:sp>
        <p:nvSpPr>
          <p:cNvPr id="175" name="灯片编号占位符 2"/>
          <p:cNvSpPr txBox="1">
            <a:spLocks noGrp="1"/>
          </p:cNvSpPr>
          <p:nvPr>
            <p:ph type="sldNum" sz="quarter" idx="2"/>
          </p:nvPr>
        </p:nvSpPr>
        <p:spPr>
          <a:xfrm>
            <a:off x="11345716" y="6230160"/>
            <a:ext cx="174772" cy="2269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6" name="矩形 4"/>
          <p:cNvSpPr txBox="1"/>
          <p:nvPr/>
        </p:nvSpPr>
        <p:spPr>
          <a:xfrm>
            <a:off x="6132131" y="2539168"/>
            <a:ext cx="5153978" cy="190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产品UI统一建设重点提升：</a:t>
            </a:r>
          </a:p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1、形成智能服务产品品牌</a:t>
            </a:r>
          </a:p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2、产品设计更加关注产品功能和用户体验</a:t>
            </a:r>
          </a:p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3、减少开发UI组件重复研发投入</a:t>
            </a:r>
          </a:p>
        </p:txBody>
      </p:sp>
      <p:grpSp>
        <p:nvGrpSpPr>
          <p:cNvPr id="182" name="ïṡļiḍé"/>
          <p:cNvGrpSpPr/>
          <p:nvPr/>
        </p:nvGrpSpPr>
        <p:grpSpPr>
          <a:xfrm>
            <a:off x="553494" y="1310881"/>
            <a:ext cx="5381595" cy="1464850"/>
            <a:chOff x="0" y="0"/>
            <a:chExt cx="5381594" cy="1464848"/>
          </a:xfrm>
        </p:grpSpPr>
        <p:sp>
          <p:nvSpPr>
            <p:cNvPr id="177" name="işlïḍê"/>
            <p:cNvSpPr txBox="1"/>
            <p:nvPr/>
          </p:nvSpPr>
          <p:spPr>
            <a:xfrm>
              <a:off x="836981" y="471819"/>
              <a:ext cx="4544613" cy="993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normAutofit/>
            </a:bodyPr>
            <a:lstStyle/>
            <a:p>
              <a:pPr>
                <a:lnSpc>
                  <a:spcPct val="150000"/>
                </a:lnSpc>
                <a:defRPr sz="1300"/>
              </a:pPr>
              <a:r>
                <a:rPr>
                  <a:latin typeface="Microsoft YaHei"/>
                  <a:ea typeface="Microsoft YaHei"/>
                  <a:cs typeface="Microsoft YaHei"/>
                  <a:sym typeface="Microsoft YaHei"/>
                </a:rPr>
                <a:t>产品原型设计效率相对提升：</a:t>
              </a:r>
              <a:r>
                <a:t>25%</a:t>
              </a:r>
            </a:p>
            <a:p>
              <a:pPr>
                <a:lnSpc>
                  <a:spcPct val="150000"/>
                </a:lnSpc>
                <a:defRPr sz="1300"/>
              </a:pPr>
              <a:r>
                <a:rPr>
                  <a:latin typeface="Microsoft YaHei"/>
                  <a:ea typeface="Microsoft YaHei"/>
                  <a:cs typeface="Microsoft YaHei"/>
                  <a:sym typeface="Microsoft YaHei"/>
                </a:rPr>
                <a:t>产品原型设计上手时间降低：</a:t>
              </a:r>
              <a:r>
                <a:t>50%</a:t>
              </a:r>
            </a:p>
          </p:txBody>
        </p:sp>
        <p:sp>
          <p:nvSpPr>
            <p:cNvPr id="178" name="îṩļíďe"/>
            <p:cNvSpPr txBox="1"/>
            <p:nvPr/>
          </p:nvSpPr>
          <p:spPr>
            <a:xfrm>
              <a:off x="836981" y="-1"/>
              <a:ext cx="4544613" cy="471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>
                <a:defRPr sz="1600">
                  <a:solidFill>
                    <a:srgbClr val="45A593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b="1"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产品设计效率提升</a:t>
              </a:r>
            </a:p>
          </p:txBody>
        </p:sp>
        <p:grpSp>
          <p:nvGrpSpPr>
            <p:cNvPr id="181" name="ïšľïḓê"/>
            <p:cNvGrpSpPr/>
            <p:nvPr/>
          </p:nvGrpSpPr>
          <p:grpSpPr>
            <a:xfrm>
              <a:off x="-1" y="38268"/>
              <a:ext cx="675001" cy="675007"/>
              <a:chOff x="0" y="0"/>
              <a:chExt cx="675000" cy="675005"/>
            </a:xfrm>
          </p:grpSpPr>
          <p:sp>
            <p:nvSpPr>
              <p:cNvPr id="179" name="iṧľïḓe"/>
              <p:cNvSpPr/>
              <p:nvPr/>
            </p:nvSpPr>
            <p:spPr>
              <a:xfrm>
                <a:off x="-1" y="0"/>
                <a:ext cx="675002" cy="675006"/>
              </a:xfrm>
              <a:prstGeom prst="ellipse">
                <a:avLst/>
              </a:prstGeom>
              <a:solidFill>
                <a:srgbClr val="45A5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77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0" name="íṣḻîḋê"/>
              <p:cNvSpPr/>
              <p:nvPr/>
            </p:nvSpPr>
            <p:spPr>
              <a:xfrm>
                <a:off x="165407" y="168764"/>
                <a:ext cx="341125" cy="334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8" h="21403" extrusionOk="0">
                    <a:moveTo>
                      <a:pt x="13362" y="16957"/>
                    </a:moveTo>
                    <a:cubicBezTo>
                      <a:pt x="13655" y="17046"/>
                      <a:pt x="13948" y="17112"/>
                      <a:pt x="14241" y="17156"/>
                    </a:cubicBezTo>
                    <a:cubicBezTo>
                      <a:pt x="13807" y="18405"/>
                      <a:pt x="12645" y="19301"/>
                      <a:pt x="11278" y="19301"/>
                    </a:cubicBezTo>
                    <a:lnTo>
                      <a:pt x="3159" y="19301"/>
                    </a:lnTo>
                    <a:cubicBezTo>
                      <a:pt x="1422" y="19301"/>
                      <a:pt x="0" y="17853"/>
                      <a:pt x="0" y="16084"/>
                    </a:cubicBezTo>
                    <a:lnTo>
                      <a:pt x="0" y="5969"/>
                    </a:lnTo>
                    <a:cubicBezTo>
                      <a:pt x="0" y="4201"/>
                      <a:pt x="1422" y="2753"/>
                      <a:pt x="3159" y="2753"/>
                    </a:cubicBezTo>
                    <a:lnTo>
                      <a:pt x="5590" y="2753"/>
                    </a:lnTo>
                    <a:cubicBezTo>
                      <a:pt x="5807" y="1205"/>
                      <a:pt x="7120" y="0"/>
                      <a:pt x="8705" y="0"/>
                    </a:cubicBezTo>
                    <a:lnTo>
                      <a:pt x="13079" y="0"/>
                    </a:lnTo>
                    <a:cubicBezTo>
                      <a:pt x="14827" y="0"/>
                      <a:pt x="16238" y="1448"/>
                      <a:pt x="16238" y="3217"/>
                    </a:cubicBezTo>
                    <a:lnTo>
                      <a:pt x="16238" y="5406"/>
                    </a:lnTo>
                    <a:cubicBezTo>
                      <a:pt x="15945" y="5350"/>
                      <a:pt x="15641" y="5306"/>
                      <a:pt x="15337" y="5295"/>
                    </a:cubicBezTo>
                    <a:lnTo>
                      <a:pt x="15337" y="3217"/>
                    </a:lnTo>
                    <a:cubicBezTo>
                      <a:pt x="15337" y="1946"/>
                      <a:pt x="14328" y="918"/>
                      <a:pt x="13079" y="918"/>
                    </a:cubicBezTo>
                    <a:lnTo>
                      <a:pt x="8705" y="918"/>
                    </a:lnTo>
                    <a:cubicBezTo>
                      <a:pt x="7609" y="918"/>
                      <a:pt x="6697" y="1713"/>
                      <a:pt x="6491" y="2753"/>
                    </a:cubicBezTo>
                    <a:lnTo>
                      <a:pt x="11278" y="2753"/>
                    </a:lnTo>
                    <a:cubicBezTo>
                      <a:pt x="12808" y="2753"/>
                      <a:pt x="14078" y="3858"/>
                      <a:pt x="14371" y="5328"/>
                    </a:cubicBezTo>
                    <a:cubicBezTo>
                      <a:pt x="14078" y="5361"/>
                      <a:pt x="13785" y="5428"/>
                      <a:pt x="13492" y="5516"/>
                    </a:cubicBezTo>
                    <a:cubicBezTo>
                      <a:pt x="13286" y="4466"/>
                      <a:pt x="12374" y="3681"/>
                      <a:pt x="11278" y="3681"/>
                    </a:cubicBezTo>
                    <a:lnTo>
                      <a:pt x="3159" y="3681"/>
                    </a:lnTo>
                    <a:cubicBezTo>
                      <a:pt x="1921" y="3681"/>
                      <a:pt x="901" y="4709"/>
                      <a:pt x="901" y="5969"/>
                    </a:cubicBezTo>
                    <a:lnTo>
                      <a:pt x="901" y="16084"/>
                    </a:lnTo>
                    <a:cubicBezTo>
                      <a:pt x="901" y="17344"/>
                      <a:pt x="1921" y="18383"/>
                      <a:pt x="3159" y="18383"/>
                    </a:cubicBezTo>
                    <a:lnTo>
                      <a:pt x="11278" y="18383"/>
                    </a:lnTo>
                    <a:cubicBezTo>
                      <a:pt x="12222" y="18383"/>
                      <a:pt x="13025" y="17786"/>
                      <a:pt x="13362" y="16957"/>
                    </a:cubicBezTo>
                    <a:close/>
                    <a:moveTo>
                      <a:pt x="17812" y="16062"/>
                    </a:moveTo>
                    <a:cubicBezTo>
                      <a:pt x="15207" y="17587"/>
                      <a:pt x="11864" y="16681"/>
                      <a:pt x="10366" y="14028"/>
                    </a:cubicBezTo>
                    <a:cubicBezTo>
                      <a:pt x="8857" y="11375"/>
                      <a:pt x="9758" y="7981"/>
                      <a:pt x="12352" y="6445"/>
                    </a:cubicBezTo>
                    <a:cubicBezTo>
                      <a:pt x="14957" y="4919"/>
                      <a:pt x="18300" y="5826"/>
                      <a:pt x="19798" y="8479"/>
                    </a:cubicBezTo>
                    <a:cubicBezTo>
                      <a:pt x="21307" y="11132"/>
                      <a:pt x="20406" y="14525"/>
                      <a:pt x="17812" y="16062"/>
                    </a:cubicBezTo>
                    <a:close/>
                    <a:moveTo>
                      <a:pt x="17356" y="15266"/>
                    </a:moveTo>
                    <a:cubicBezTo>
                      <a:pt x="19527" y="13995"/>
                      <a:pt x="20276" y="11154"/>
                      <a:pt x="19017" y="8943"/>
                    </a:cubicBezTo>
                    <a:cubicBezTo>
                      <a:pt x="17768" y="6721"/>
                      <a:pt x="14979" y="5958"/>
                      <a:pt x="12808" y="7241"/>
                    </a:cubicBezTo>
                    <a:cubicBezTo>
                      <a:pt x="10637" y="8523"/>
                      <a:pt x="9888" y="11353"/>
                      <a:pt x="11136" y="13575"/>
                    </a:cubicBezTo>
                    <a:cubicBezTo>
                      <a:pt x="12396" y="15785"/>
                      <a:pt x="15185" y="16548"/>
                      <a:pt x="17356" y="15266"/>
                    </a:cubicBezTo>
                    <a:close/>
                    <a:moveTo>
                      <a:pt x="19179" y="15719"/>
                    </a:moveTo>
                    <a:lnTo>
                      <a:pt x="16835" y="17101"/>
                    </a:lnTo>
                    <a:lnTo>
                      <a:pt x="18637" y="20285"/>
                    </a:lnTo>
                    <a:lnTo>
                      <a:pt x="20981" y="18903"/>
                    </a:lnTo>
                    <a:lnTo>
                      <a:pt x="19179" y="15719"/>
                    </a:lnTo>
                    <a:close/>
                    <a:moveTo>
                      <a:pt x="21231" y="19334"/>
                    </a:moveTo>
                    <a:lnTo>
                      <a:pt x="18876" y="20716"/>
                    </a:lnTo>
                    <a:cubicBezTo>
                      <a:pt x="19255" y="21379"/>
                      <a:pt x="20080" y="21600"/>
                      <a:pt x="20732" y="21213"/>
                    </a:cubicBezTo>
                    <a:cubicBezTo>
                      <a:pt x="21372" y="20837"/>
                      <a:pt x="21600" y="19997"/>
                      <a:pt x="21231" y="19334"/>
                    </a:cubicBezTo>
                    <a:close/>
                    <a:moveTo>
                      <a:pt x="8716" y="6091"/>
                    </a:moveTo>
                    <a:lnTo>
                      <a:pt x="2703" y="6091"/>
                    </a:lnTo>
                    <a:lnTo>
                      <a:pt x="2703" y="6776"/>
                    </a:lnTo>
                    <a:lnTo>
                      <a:pt x="8716" y="6776"/>
                    </a:lnTo>
                    <a:lnTo>
                      <a:pt x="8716" y="6091"/>
                    </a:lnTo>
                    <a:close/>
                    <a:moveTo>
                      <a:pt x="7327" y="9153"/>
                    </a:moveTo>
                    <a:lnTo>
                      <a:pt x="2703" y="9153"/>
                    </a:lnTo>
                    <a:lnTo>
                      <a:pt x="2703" y="9838"/>
                    </a:lnTo>
                    <a:lnTo>
                      <a:pt x="7327" y="9838"/>
                    </a:lnTo>
                    <a:lnTo>
                      <a:pt x="7327" y="9153"/>
                    </a:lnTo>
                    <a:close/>
                    <a:moveTo>
                      <a:pt x="2703" y="12900"/>
                    </a:moveTo>
                    <a:lnTo>
                      <a:pt x="7327" y="12900"/>
                    </a:lnTo>
                    <a:lnTo>
                      <a:pt x="7327" y="12215"/>
                    </a:lnTo>
                    <a:lnTo>
                      <a:pt x="2703" y="12215"/>
                    </a:lnTo>
                    <a:lnTo>
                      <a:pt x="2703" y="12900"/>
                    </a:lnTo>
                    <a:close/>
                    <a:moveTo>
                      <a:pt x="2703" y="15962"/>
                    </a:moveTo>
                    <a:lnTo>
                      <a:pt x="8716" y="15962"/>
                    </a:lnTo>
                    <a:lnTo>
                      <a:pt x="8716" y="15277"/>
                    </a:lnTo>
                    <a:lnTo>
                      <a:pt x="2703" y="15277"/>
                    </a:lnTo>
                    <a:lnTo>
                      <a:pt x="2703" y="15962"/>
                    </a:lnTo>
                    <a:close/>
                    <a:moveTo>
                      <a:pt x="14197" y="12215"/>
                    </a:moveTo>
                    <a:lnTo>
                      <a:pt x="12797" y="10623"/>
                    </a:lnTo>
                    <a:lnTo>
                      <a:pt x="12135" y="11242"/>
                    </a:lnTo>
                    <a:lnTo>
                      <a:pt x="14111" y="13475"/>
                    </a:lnTo>
                    <a:lnTo>
                      <a:pt x="17986" y="10192"/>
                    </a:lnTo>
                    <a:lnTo>
                      <a:pt x="17410" y="9485"/>
                    </a:lnTo>
                    <a:lnTo>
                      <a:pt x="14197" y="1221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377">
                  <a:defRPr sz="7100"/>
                </a:pPr>
                <a:endParaRPr/>
              </a:p>
            </p:txBody>
          </p:sp>
        </p:grpSp>
      </p:grpSp>
      <p:grpSp>
        <p:nvGrpSpPr>
          <p:cNvPr id="188" name="îṥļîḓe"/>
          <p:cNvGrpSpPr/>
          <p:nvPr/>
        </p:nvGrpSpPr>
        <p:grpSpPr>
          <a:xfrm>
            <a:off x="553494" y="3043247"/>
            <a:ext cx="5381595" cy="1464850"/>
            <a:chOff x="0" y="0"/>
            <a:chExt cx="5381594" cy="1464848"/>
          </a:xfrm>
        </p:grpSpPr>
        <p:sp>
          <p:nvSpPr>
            <p:cNvPr id="183" name="îṣḻíďè"/>
            <p:cNvSpPr txBox="1"/>
            <p:nvPr/>
          </p:nvSpPr>
          <p:spPr>
            <a:xfrm>
              <a:off x="836981" y="471819"/>
              <a:ext cx="4544613" cy="993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normAutofit/>
            </a:bodyPr>
            <a:lstStyle/>
            <a:p>
              <a:pPr>
                <a:lnSpc>
                  <a:spcPct val="150000"/>
                </a:lnSpc>
                <a:defRPr sz="1300"/>
              </a:pPr>
              <a:r>
                <a:rPr>
                  <a:latin typeface="Microsoft YaHei"/>
                  <a:ea typeface="Microsoft YaHei"/>
                  <a:cs typeface="Microsoft YaHei"/>
                  <a:sym typeface="Microsoft YaHei"/>
                </a:rPr>
                <a:t>开发效率相对提升：</a:t>
              </a:r>
              <a:r>
                <a:t>20%</a:t>
              </a:r>
            </a:p>
            <a:p>
              <a:pPr>
                <a:lnSpc>
                  <a:spcPct val="150000"/>
                </a:lnSpc>
                <a:defRPr sz="1300"/>
              </a:pPr>
              <a:r>
                <a:rPr>
                  <a:latin typeface="Microsoft YaHei"/>
                  <a:ea typeface="Microsoft YaHei"/>
                  <a:cs typeface="Microsoft YaHei"/>
                  <a:sym typeface="Microsoft YaHei"/>
                </a:rPr>
                <a:t>开发框架及组件沉淀：</a:t>
              </a:r>
              <a:r>
                <a:t>2-3</a:t>
              </a:r>
              <a:r>
                <a:rPr>
                  <a:latin typeface="Microsoft YaHei"/>
                  <a:ea typeface="Microsoft YaHei"/>
                  <a:cs typeface="Microsoft YaHei"/>
                  <a:sym typeface="Microsoft YaHei"/>
                </a:rPr>
                <a:t>套完整开发框架及组件</a:t>
              </a:r>
            </a:p>
          </p:txBody>
        </p:sp>
        <p:sp>
          <p:nvSpPr>
            <p:cNvPr id="184" name="ïś1íḍé"/>
            <p:cNvSpPr txBox="1"/>
            <p:nvPr/>
          </p:nvSpPr>
          <p:spPr>
            <a:xfrm>
              <a:off x="820642" y="-1"/>
              <a:ext cx="4544613" cy="471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>
                <a:defRPr sz="1600">
                  <a:solidFill>
                    <a:schemeClr val="accent3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b="1"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前端开发效率提升</a:t>
              </a:r>
            </a:p>
          </p:txBody>
        </p:sp>
        <p:grpSp>
          <p:nvGrpSpPr>
            <p:cNvPr id="187" name="îśľíďé"/>
            <p:cNvGrpSpPr/>
            <p:nvPr/>
          </p:nvGrpSpPr>
          <p:grpSpPr>
            <a:xfrm>
              <a:off x="-1" y="38268"/>
              <a:ext cx="675001" cy="675007"/>
              <a:chOff x="0" y="0"/>
              <a:chExt cx="675000" cy="675005"/>
            </a:xfrm>
          </p:grpSpPr>
          <p:sp>
            <p:nvSpPr>
              <p:cNvPr id="185" name="išļïdè"/>
              <p:cNvSpPr/>
              <p:nvPr/>
            </p:nvSpPr>
            <p:spPr>
              <a:xfrm>
                <a:off x="-1" y="0"/>
                <a:ext cx="675002" cy="675006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77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6" name="ïs1iḋé"/>
              <p:cNvSpPr/>
              <p:nvPr/>
            </p:nvSpPr>
            <p:spPr>
              <a:xfrm>
                <a:off x="165407" y="168764"/>
                <a:ext cx="341125" cy="334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8" h="21403" extrusionOk="0">
                    <a:moveTo>
                      <a:pt x="13362" y="16957"/>
                    </a:moveTo>
                    <a:cubicBezTo>
                      <a:pt x="13655" y="17046"/>
                      <a:pt x="13948" y="17112"/>
                      <a:pt x="14241" y="17156"/>
                    </a:cubicBezTo>
                    <a:cubicBezTo>
                      <a:pt x="13807" y="18405"/>
                      <a:pt x="12645" y="19301"/>
                      <a:pt x="11278" y="19301"/>
                    </a:cubicBezTo>
                    <a:lnTo>
                      <a:pt x="3159" y="19301"/>
                    </a:lnTo>
                    <a:cubicBezTo>
                      <a:pt x="1422" y="19301"/>
                      <a:pt x="0" y="17853"/>
                      <a:pt x="0" y="16084"/>
                    </a:cubicBezTo>
                    <a:lnTo>
                      <a:pt x="0" y="5969"/>
                    </a:lnTo>
                    <a:cubicBezTo>
                      <a:pt x="0" y="4201"/>
                      <a:pt x="1422" y="2753"/>
                      <a:pt x="3159" y="2753"/>
                    </a:cubicBezTo>
                    <a:lnTo>
                      <a:pt x="5590" y="2753"/>
                    </a:lnTo>
                    <a:cubicBezTo>
                      <a:pt x="5807" y="1205"/>
                      <a:pt x="7120" y="0"/>
                      <a:pt x="8705" y="0"/>
                    </a:cubicBezTo>
                    <a:lnTo>
                      <a:pt x="13079" y="0"/>
                    </a:lnTo>
                    <a:cubicBezTo>
                      <a:pt x="14827" y="0"/>
                      <a:pt x="16238" y="1448"/>
                      <a:pt x="16238" y="3217"/>
                    </a:cubicBezTo>
                    <a:lnTo>
                      <a:pt x="16238" y="5406"/>
                    </a:lnTo>
                    <a:cubicBezTo>
                      <a:pt x="15945" y="5350"/>
                      <a:pt x="15641" y="5306"/>
                      <a:pt x="15337" y="5295"/>
                    </a:cubicBezTo>
                    <a:lnTo>
                      <a:pt x="15337" y="3217"/>
                    </a:lnTo>
                    <a:cubicBezTo>
                      <a:pt x="15337" y="1946"/>
                      <a:pt x="14328" y="918"/>
                      <a:pt x="13079" y="918"/>
                    </a:cubicBezTo>
                    <a:lnTo>
                      <a:pt x="8705" y="918"/>
                    </a:lnTo>
                    <a:cubicBezTo>
                      <a:pt x="7609" y="918"/>
                      <a:pt x="6697" y="1713"/>
                      <a:pt x="6491" y="2753"/>
                    </a:cubicBezTo>
                    <a:lnTo>
                      <a:pt x="11278" y="2753"/>
                    </a:lnTo>
                    <a:cubicBezTo>
                      <a:pt x="12808" y="2753"/>
                      <a:pt x="14078" y="3858"/>
                      <a:pt x="14371" y="5328"/>
                    </a:cubicBezTo>
                    <a:cubicBezTo>
                      <a:pt x="14078" y="5361"/>
                      <a:pt x="13785" y="5428"/>
                      <a:pt x="13492" y="5516"/>
                    </a:cubicBezTo>
                    <a:cubicBezTo>
                      <a:pt x="13286" y="4466"/>
                      <a:pt x="12374" y="3681"/>
                      <a:pt x="11278" y="3681"/>
                    </a:cubicBezTo>
                    <a:lnTo>
                      <a:pt x="3159" y="3681"/>
                    </a:lnTo>
                    <a:cubicBezTo>
                      <a:pt x="1921" y="3681"/>
                      <a:pt x="901" y="4709"/>
                      <a:pt x="901" y="5969"/>
                    </a:cubicBezTo>
                    <a:lnTo>
                      <a:pt x="901" y="16084"/>
                    </a:lnTo>
                    <a:cubicBezTo>
                      <a:pt x="901" y="17344"/>
                      <a:pt x="1921" y="18383"/>
                      <a:pt x="3159" y="18383"/>
                    </a:cubicBezTo>
                    <a:lnTo>
                      <a:pt x="11278" y="18383"/>
                    </a:lnTo>
                    <a:cubicBezTo>
                      <a:pt x="12222" y="18383"/>
                      <a:pt x="13025" y="17786"/>
                      <a:pt x="13362" y="16957"/>
                    </a:cubicBezTo>
                    <a:close/>
                    <a:moveTo>
                      <a:pt x="17812" y="16062"/>
                    </a:moveTo>
                    <a:cubicBezTo>
                      <a:pt x="15207" y="17587"/>
                      <a:pt x="11864" y="16681"/>
                      <a:pt x="10366" y="14028"/>
                    </a:cubicBezTo>
                    <a:cubicBezTo>
                      <a:pt x="8857" y="11375"/>
                      <a:pt x="9758" y="7981"/>
                      <a:pt x="12352" y="6445"/>
                    </a:cubicBezTo>
                    <a:cubicBezTo>
                      <a:pt x="14957" y="4919"/>
                      <a:pt x="18300" y="5826"/>
                      <a:pt x="19798" y="8479"/>
                    </a:cubicBezTo>
                    <a:cubicBezTo>
                      <a:pt x="21307" y="11132"/>
                      <a:pt x="20406" y="14525"/>
                      <a:pt x="17812" y="16062"/>
                    </a:cubicBezTo>
                    <a:close/>
                    <a:moveTo>
                      <a:pt x="17356" y="15266"/>
                    </a:moveTo>
                    <a:cubicBezTo>
                      <a:pt x="19527" y="13995"/>
                      <a:pt x="20276" y="11154"/>
                      <a:pt x="19017" y="8943"/>
                    </a:cubicBezTo>
                    <a:cubicBezTo>
                      <a:pt x="17768" y="6721"/>
                      <a:pt x="14979" y="5958"/>
                      <a:pt x="12808" y="7241"/>
                    </a:cubicBezTo>
                    <a:cubicBezTo>
                      <a:pt x="10637" y="8523"/>
                      <a:pt x="9888" y="11353"/>
                      <a:pt x="11136" y="13575"/>
                    </a:cubicBezTo>
                    <a:cubicBezTo>
                      <a:pt x="12396" y="15785"/>
                      <a:pt x="15185" y="16548"/>
                      <a:pt x="17356" y="15266"/>
                    </a:cubicBezTo>
                    <a:close/>
                    <a:moveTo>
                      <a:pt x="19179" y="15719"/>
                    </a:moveTo>
                    <a:lnTo>
                      <a:pt x="16835" y="17101"/>
                    </a:lnTo>
                    <a:lnTo>
                      <a:pt x="18637" y="20285"/>
                    </a:lnTo>
                    <a:lnTo>
                      <a:pt x="20981" y="18903"/>
                    </a:lnTo>
                    <a:lnTo>
                      <a:pt x="19179" y="15719"/>
                    </a:lnTo>
                    <a:close/>
                    <a:moveTo>
                      <a:pt x="21231" y="19334"/>
                    </a:moveTo>
                    <a:lnTo>
                      <a:pt x="18876" y="20716"/>
                    </a:lnTo>
                    <a:cubicBezTo>
                      <a:pt x="19255" y="21379"/>
                      <a:pt x="20080" y="21600"/>
                      <a:pt x="20732" y="21213"/>
                    </a:cubicBezTo>
                    <a:cubicBezTo>
                      <a:pt x="21372" y="20837"/>
                      <a:pt x="21600" y="19997"/>
                      <a:pt x="21231" y="19334"/>
                    </a:cubicBezTo>
                    <a:close/>
                    <a:moveTo>
                      <a:pt x="8716" y="6091"/>
                    </a:moveTo>
                    <a:lnTo>
                      <a:pt x="2703" y="6091"/>
                    </a:lnTo>
                    <a:lnTo>
                      <a:pt x="2703" y="6776"/>
                    </a:lnTo>
                    <a:lnTo>
                      <a:pt x="8716" y="6776"/>
                    </a:lnTo>
                    <a:lnTo>
                      <a:pt x="8716" y="6091"/>
                    </a:lnTo>
                    <a:close/>
                    <a:moveTo>
                      <a:pt x="7327" y="9153"/>
                    </a:moveTo>
                    <a:lnTo>
                      <a:pt x="2703" y="9153"/>
                    </a:lnTo>
                    <a:lnTo>
                      <a:pt x="2703" y="9838"/>
                    </a:lnTo>
                    <a:lnTo>
                      <a:pt x="7327" y="9838"/>
                    </a:lnTo>
                    <a:lnTo>
                      <a:pt x="7327" y="9153"/>
                    </a:lnTo>
                    <a:close/>
                    <a:moveTo>
                      <a:pt x="2703" y="12900"/>
                    </a:moveTo>
                    <a:lnTo>
                      <a:pt x="7327" y="12900"/>
                    </a:lnTo>
                    <a:lnTo>
                      <a:pt x="7327" y="12215"/>
                    </a:lnTo>
                    <a:lnTo>
                      <a:pt x="2703" y="12215"/>
                    </a:lnTo>
                    <a:lnTo>
                      <a:pt x="2703" y="12900"/>
                    </a:lnTo>
                    <a:close/>
                    <a:moveTo>
                      <a:pt x="2703" y="15962"/>
                    </a:moveTo>
                    <a:lnTo>
                      <a:pt x="8716" y="15962"/>
                    </a:lnTo>
                    <a:lnTo>
                      <a:pt x="8716" y="15277"/>
                    </a:lnTo>
                    <a:lnTo>
                      <a:pt x="2703" y="15277"/>
                    </a:lnTo>
                    <a:lnTo>
                      <a:pt x="2703" y="15962"/>
                    </a:lnTo>
                    <a:close/>
                    <a:moveTo>
                      <a:pt x="14197" y="12215"/>
                    </a:moveTo>
                    <a:lnTo>
                      <a:pt x="12797" y="10623"/>
                    </a:lnTo>
                    <a:lnTo>
                      <a:pt x="12135" y="11242"/>
                    </a:lnTo>
                    <a:lnTo>
                      <a:pt x="14111" y="13475"/>
                    </a:lnTo>
                    <a:lnTo>
                      <a:pt x="17986" y="10192"/>
                    </a:lnTo>
                    <a:lnTo>
                      <a:pt x="17410" y="9485"/>
                    </a:lnTo>
                    <a:lnTo>
                      <a:pt x="14197" y="1221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377">
                  <a:defRPr sz="7100"/>
                </a:pPr>
                <a:endParaRPr/>
              </a:p>
            </p:txBody>
          </p:sp>
        </p:grpSp>
      </p:grpSp>
      <p:sp>
        <p:nvSpPr>
          <p:cNvPr id="189" name="直接连接符 22"/>
          <p:cNvSpPr/>
          <p:nvPr/>
        </p:nvSpPr>
        <p:spPr>
          <a:xfrm>
            <a:off x="1494526" y="2895880"/>
            <a:ext cx="4424224" cy="1"/>
          </a:xfrm>
          <a:prstGeom prst="line">
            <a:avLst/>
          </a:prstGeom>
          <a:ln w="3175" cap="rnd"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95" name="îṥļîḓe"/>
          <p:cNvGrpSpPr/>
          <p:nvPr/>
        </p:nvGrpSpPr>
        <p:grpSpPr>
          <a:xfrm>
            <a:off x="537155" y="4775613"/>
            <a:ext cx="5381596" cy="781321"/>
            <a:chOff x="0" y="0"/>
            <a:chExt cx="5381594" cy="781319"/>
          </a:xfrm>
        </p:grpSpPr>
        <p:sp>
          <p:nvSpPr>
            <p:cNvPr id="190" name="îṣḻíďè"/>
            <p:cNvSpPr txBox="1"/>
            <p:nvPr/>
          </p:nvSpPr>
          <p:spPr>
            <a:xfrm>
              <a:off x="836981" y="471819"/>
              <a:ext cx="4544614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>
                <a:lnSpc>
                  <a:spcPct val="150000"/>
                </a:lnSpc>
                <a:defRPr sz="1300"/>
              </a:pPr>
              <a:r>
                <a:t>UI</a:t>
              </a:r>
              <a:r>
                <a:rPr>
                  <a:latin typeface="Microsoft YaHei"/>
                  <a:ea typeface="Microsoft YaHei"/>
                  <a:cs typeface="Microsoft YaHei"/>
                  <a:sym typeface="Microsoft YaHei"/>
                </a:rPr>
                <a:t>设计人力投入相对下降：</a:t>
              </a:r>
              <a:r>
                <a:t>22%</a:t>
              </a:r>
            </a:p>
          </p:txBody>
        </p:sp>
        <p:sp>
          <p:nvSpPr>
            <p:cNvPr id="191" name="ïś1íḍé"/>
            <p:cNvSpPr txBox="1"/>
            <p:nvPr/>
          </p:nvSpPr>
          <p:spPr>
            <a:xfrm>
              <a:off x="820642" y="0"/>
              <a:ext cx="4544614" cy="471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>
                <a:defRPr sz="1600" b="1">
                  <a:solidFill>
                    <a:schemeClr val="accent3"/>
                  </a:solidFill>
                </a:defRPr>
              </a:pPr>
              <a:r>
                <a:t>UI/UE</a:t>
              </a:r>
              <a:r>
                <a:rPr b="0">
                  <a:latin typeface="Microsoft YaHei"/>
                  <a:ea typeface="Microsoft YaHei"/>
                  <a:cs typeface="Microsoft YaHei"/>
                  <a:sym typeface="Microsoft YaHei"/>
                </a:rPr>
                <a:t>人力解放</a:t>
              </a:r>
            </a:p>
          </p:txBody>
        </p:sp>
        <p:grpSp>
          <p:nvGrpSpPr>
            <p:cNvPr id="194" name="îśľíďé"/>
            <p:cNvGrpSpPr/>
            <p:nvPr/>
          </p:nvGrpSpPr>
          <p:grpSpPr>
            <a:xfrm>
              <a:off x="0" y="38268"/>
              <a:ext cx="675001" cy="675007"/>
              <a:chOff x="0" y="0"/>
              <a:chExt cx="675000" cy="675005"/>
            </a:xfrm>
          </p:grpSpPr>
          <p:sp>
            <p:nvSpPr>
              <p:cNvPr id="192" name="išļïdè"/>
              <p:cNvSpPr/>
              <p:nvPr/>
            </p:nvSpPr>
            <p:spPr>
              <a:xfrm>
                <a:off x="-1" y="0"/>
                <a:ext cx="675002" cy="675006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377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3" name="ïs1iḋé"/>
              <p:cNvSpPr/>
              <p:nvPr/>
            </p:nvSpPr>
            <p:spPr>
              <a:xfrm>
                <a:off x="165407" y="168764"/>
                <a:ext cx="341125" cy="334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8" h="21403" extrusionOk="0">
                    <a:moveTo>
                      <a:pt x="13362" y="16957"/>
                    </a:moveTo>
                    <a:cubicBezTo>
                      <a:pt x="13655" y="17046"/>
                      <a:pt x="13948" y="17112"/>
                      <a:pt x="14241" y="17156"/>
                    </a:cubicBezTo>
                    <a:cubicBezTo>
                      <a:pt x="13807" y="18405"/>
                      <a:pt x="12645" y="19301"/>
                      <a:pt x="11278" y="19301"/>
                    </a:cubicBezTo>
                    <a:lnTo>
                      <a:pt x="3159" y="19301"/>
                    </a:lnTo>
                    <a:cubicBezTo>
                      <a:pt x="1422" y="19301"/>
                      <a:pt x="0" y="17853"/>
                      <a:pt x="0" y="16084"/>
                    </a:cubicBezTo>
                    <a:lnTo>
                      <a:pt x="0" y="5969"/>
                    </a:lnTo>
                    <a:cubicBezTo>
                      <a:pt x="0" y="4201"/>
                      <a:pt x="1422" y="2753"/>
                      <a:pt x="3159" y="2753"/>
                    </a:cubicBezTo>
                    <a:lnTo>
                      <a:pt x="5590" y="2753"/>
                    </a:lnTo>
                    <a:cubicBezTo>
                      <a:pt x="5807" y="1205"/>
                      <a:pt x="7120" y="0"/>
                      <a:pt x="8705" y="0"/>
                    </a:cubicBezTo>
                    <a:lnTo>
                      <a:pt x="13079" y="0"/>
                    </a:lnTo>
                    <a:cubicBezTo>
                      <a:pt x="14827" y="0"/>
                      <a:pt x="16238" y="1448"/>
                      <a:pt x="16238" y="3217"/>
                    </a:cubicBezTo>
                    <a:lnTo>
                      <a:pt x="16238" y="5406"/>
                    </a:lnTo>
                    <a:cubicBezTo>
                      <a:pt x="15945" y="5350"/>
                      <a:pt x="15641" y="5306"/>
                      <a:pt x="15337" y="5295"/>
                    </a:cubicBezTo>
                    <a:lnTo>
                      <a:pt x="15337" y="3217"/>
                    </a:lnTo>
                    <a:cubicBezTo>
                      <a:pt x="15337" y="1946"/>
                      <a:pt x="14328" y="918"/>
                      <a:pt x="13079" y="918"/>
                    </a:cubicBezTo>
                    <a:lnTo>
                      <a:pt x="8705" y="918"/>
                    </a:lnTo>
                    <a:cubicBezTo>
                      <a:pt x="7609" y="918"/>
                      <a:pt x="6697" y="1713"/>
                      <a:pt x="6491" y="2753"/>
                    </a:cubicBezTo>
                    <a:lnTo>
                      <a:pt x="11278" y="2753"/>
                    </a:lnTo>
                    <a:cubicBezTo>
                      <a:pt x="12808" y="2753"/>
                      <a:pt x="14078" y="3858"/>
                      <a:pt x="14371" y="5328"/>
                    </a:cubicBezTo>
                    <a:cubicBezTo>
                      <a:pt x="14078" y="5361"/>
                      <a:pt x="13785" y="5428"/>
                      <a:pt x="13492" y="5516"/>
                    </a:cubicBezTo>
                    <a:cubicBezTo>
                      <a:pt x="13286" y="4466"/>
                      <a:pt x="12374" y="3681"/>
                      <a:pt x="11278" y="3681"/>
                    </a:cubicBezTo>
                    <a:lnTo>
                      <a:pt x="3159" y="3681"/>
                    </a:lnTo>
                    <a:cubicBezTo>
                      <a:pt x="1921" y="3681"/>
                      <a:pt x="901" y="4709"/>
                      <a:pt x="901" y="5969"/>
                    </a:cubicBezTo>
                    <a:lnTo>
                      <a:pt x="901" y="16084"/>
                    </a:lnTo>
                    <a:cubicBezTo>
                      <a:pt x="901" y="17344"/>
                      <a:pt x="1921" y="18383"/>
                      <a:pt x="3159" y="18383"/>
                    </a:cubicBezTo>
                    <a:lnTo>
                      <a:pt x="11278" y="18383"/>
                    </a:lnTo>
                    <a:cubicBezTo>
                      <a:pt x="12222" y="18383"/>
                      <a:pt x="13025" y="17786"/>
                      <a:pt x="13362" y="16957"/>
                    </a:cubicBezTo>
                    <a:close/>
                    <a:moveTo>
                      <a:pt x="17812" y="16062"/>
                    </a:moveTo>
                    <a:cubicBezTo>
                      <a:pt x="15207" y="17587"/>
                      <a:pt x="11864" y="16681"/>
                      <a:pt x="10366" y="14028"/>
                    </a:cubicBezTo>
                    <a:cubicBezTo>
                      <a:pt x="8857" y="11375"/>
                      <a:pt x="9758" y="7981"/>
                      <a:pt x="12352" y="6445"/>
                    </a:cubicBezTo>
                    <a:cubicBezTo>
                      <a:pt x="14957" y="4919"/>
                      <a:pt x="18300" y="5826"/>
                      <a:pt x="19798" y="8479"/>
                    </a:cubicBezTo>
                    <a:cubicBezTo>
                      <a:pt x="21307" y="11132"/>
                      <a:pt x="20406" y="14525"/>
                      <a:pt x="17812" y="16062"/>
                    </a:cubicBezTo>
                    <a:close/>
                    <a:moveTo>
                      <a:pt x="17356" y="15266"/>
                    </a:moveTo>
                    <a:cubicBezTo>
                      <a:pt x="19527" y="13995"/>
                      <a:pt x="20276" y="11154"/>
                      <a:pt x="19017" y="8943"/>
                    </a:cubicBezTo>
                    <a:cubicBezTo>
                      <a:pt x="17768" y="6721"/>
                      <a:pt x="14979" y="5958"/>
                      <a:pt x="12808" y="7241"/>
                    </a:cubicBezTo>
                    <a:cubicBezTo>
                      <a:pt x="10637" y="8523"/>
                      <a:pt x="9888" y="11353"/>
                      <a:pt x="11136" y="13575"/>
                    </a:cubicBezTo>
                    <a:cubicBezTo>
                      <a:pt x="12396" y="15785"/>
                      <a:pt x="15185" y="16548"/>
                      <a:pt x="17356" y="15266"/>
                    </a:cubicBezTo>
                    <a:close/>
                    <a:moveTo>
                      <a:pt x="19179" y="15719"/>
                    </a:moveTo>
                    <a:lnTo>
                      <a:pt x="16835" y="17101"/>
                    </a:lnTo>
                    <a:lnTo>
                      <a:pt x="18637" y="20285"/>
                    </a:lnTo>
                    <a:lnTo>
                      <a:pt x="20981" y="18903"/>
                    </a:lnTo>
                    <a:lnTo>
                      <a:pt x="19179" y="15719"/>
                    </a:lnTo>
                    <a:close/>
                    <a:moveTo>
                      <a:pt x="21231" y="19334"/>
                    </a:moveTo>
                    <a:lnTo>
                      <a:pt x="18876" y="20716"/>
                    </a:lnTo>
                    <a:cubicBezTo>
                      <a:pt x="19255" y="21379"/>
                      <a:pt x="20080" y="21600"/>
                      <a:pt x="20732" y="21213"/>
                    </a:cubicBezTo>
                    <a:cubicBezTo>
                      <a:pt x="21372" y="20837"/>
                      <a:pt x="21600" y="19997"/>
                      <a:pt x="21231" y="19334"/>
                    </a:cubicBezTo>
                    <a:close/>
                    <a:moveTo>
                      <a:pt x="8716" y="6091"/>
                    </a:moveTo>
                    <a:lnTo>
                      <a:pt x="2703" y="6091"/>
                    </a:lnTo>
                    <a:lnTo>
                      <a:pt x="2703" y="6776"/>
                    </a:lnTo>
                    <a:lnTo>
                      <a:pt x="8716" y="6776"/>
                    </a:lnTo>
                    <a:lnTo>
                      <a:pt x="8716" y="6091"/>
                    </a:lnTo>
                    <a:close/>
                    <a:moveTo>
                      <a:pt x="7327" y="9153"/>
                    </a:moveTo>
                    <a:lnTo>
                      <a:pt x="2703" y="9153"/>
                    </a:lnTo>
                    <a:lnTo>
                      <a:pt x="2703" y="9838"/>
                    </a:lnTo>
                    <a:lnTo>
                      <a:pt x="7327" y="9838"/>
                    </a:lnTo>
                    <a:lnTo>
                      <a:pt x="7327" y="9153"/>
                    </a:lnTo>
                    <a:close/>
                    <a:moveTo>
                      <a:pt x="2703" y="12900"/>
                    </a:moveTo>
                    <a:lnTo>
                      <a:pt x="7327" y="12900"/>
                    </a:lnTo>
                    <a:lnTo>
                      <a:pt x="7327" y="12215"/>
                    </a:lnTo>
                    <a:lnTo>
                      <a:pt x="2703" y="12215"/>
                    </a:lnTo>
                    <a:lnTo>
                      <a:pt x="2703" y="12900"/>
                    </a:lnTo>
                    <a:close/>
                    <a:moveTo>
                      <a:pt x="2703" y="15962"/>
                    </a:moveTo>
                    <a:lnTo>
                      <a:pt x="8716" y="15962"/>
                    </a:lnTo>
                    <a:lnTo>
                      <a:pt x="8716" y="15277"/>
                    </a:lnTo>
                    <a:lnTo>
                      <a:pt x="2703" y="15277"/>
                    </a:lnTo>
                    <a:lnTo>
                      <a:pt x="2703" y="15962"/>
                    </a:lnTo>
                    <a:close/>
                    <a:moveTo>
                      <a:pt x="14197" y="12215"/>
                    </a:moveTo>
                    <a:lnTo>
                      <a:pt x="12797" y="10623"/>
                    </a:lnTo>
                    <a:lnTo>
                      <a:pt x="12135" y="11242"/>
                    </a:lnTo>
                    <a:lnTo>
                      <a:pt x="14111" y="13475"/>
                    </a:lnTo>
                    <a:lnTo>
                      <a:pt x="17986" y="10192"/>
                    </a:lnTo>
                    <a:lnTo>
                      <a:pt x="17410" y="9485"/>
                    </a:lnTo>
                    <a:lnTo>
                      <a:pt x="14197" y="1221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377">
                  <a:defRPr sz="7100"/>
                </a:pPr>
                <a:endParaRPr/>
              </a:p>
            </p:txBody>
          </p:sp>
        </p:grpSp>
      </p:grpSp>
      <p:sp>
        <p:nvSpPr>
          <p:cNvPr id="196" name="直接连接符 22"/>
          <p:cNvSpPr/>
          <p:nvPr/>
        </p:nvSpPr>
        <p:spPr>
          <a:xfrm>
            <a:off x="1478187" y="4628246"/>
            <a:ext cx="4424224" cy="1"/>
          </a:xfrm>
          <a:prstGeom prst="line">
            <a:avLst/>
          </a:prstGeom>
          <a:ln w="3175" cap="rnd"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矩形 25"/>
          <p:cNvSpPr/>
          <p:nvPr/>
        </p:nvSpPr>
        <p:spPr>
          <a:xfrm>
            <a:off x="6115792" y="1735153"/>
            <a:ext cx="4989614" cy="3757427"/>
          </a:xfrm>
          <a:prstGeom prst="rect">
            <a:avLst/>
          </a:prstGeom>
          <a:ln w="12700">
            <a:solidFill>
              <a:srgbClr val="00B0F0"/>
            </a:solidFill>
            <a:prstDash val="dash"/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标题 1"/>
          <p:cNvSpPr txBox="1">
            <a:spLocks noGrp="1"/>
          </p:cNvSpPr>
          <p:nvPr>
            <p:ph type="title"/>
          </p:nvPr>
        </p:nvSpPr>
        <p:spPr>
          <a:xfrm>
            <a:off x="669923" y="0"/>
            <a:ext cx="10850565" cy="1028701"/>
          </a:xfrm>
          <a:prstGeom prst="rect">
            <a:avLst/>
          </a:prstGeom>
        </p:spPr>
        <p:txBody>
          <a:bodyPr/>
          <a:lstStyle/>
          <a:p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前端</a:t>
            </a:r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框架选型（</a:t>
            </a:r>
            <a:r>
              <a:t>ant-design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）</a:t>
            </a:r>
          </a:p>
        </p:txBody>
      </p:sp>
      <p:sp>
        <p:nvSpPr>
          <p:cNvPr id="202" name="矩形 21"/>
          <p:cNvSpPr txBox="1"/>
          <p:nvPr/>
        </p:nvSpPr>
        <p:spPr>
          <a:xfrm>
            <a:off x="669923" y="1494034"/>
            <a:ext cx="4501684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产品契合度：UI框架契合90%以上</a:t>
            </a:r>
          </a:p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开源机构：阿里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使用公司：阿里、腾讯、百度、美团、滴滴、饿了么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社区活跃度：良好，star 30283(github)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框架完整度：完整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文档质量：细致清晰，包含全中文</a:t>
            </a:r>
          </a:p>
        </p:txBody>
      </p:sp>
      <p:sp>
        <p:nvSpPr>
          <p:cNvPr id="203" name="矩形"/>
          <p:cNvSpPr/>
          <p:nvPr/>
        </p:nvSpPr>
        <p:spPr>
          <a:xfrm>
            <a:off x="5780069" y="1206500"/>
            <a:ext cx="6083301" cy="4838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4" name="矩形 4"/>
          <p:cNvSpPr txBox="1"/>
          <p:nvPr/>
        </p:nvSpPr>
        <p:spPr>
          <a:xfrm>
            <a:off x="6234429" y="1461369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按钮</a:t>
            </a:r>
          </a:p>
        </p:txBody>
      </p:sp>
      <p:sp>
        <p:nvSpPr>
          <p:cNvPr id="205" name="矩形 7"/>
          <p:cNvSpPr txBox="1"/>
          <p:nvPr/>
        </p:nvSpPr>
        <p:spPr>
          <a:xfrm>
            <a:off x="9358630" y="1461369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单选</a:t>
            </a:r>
          </a:p>
        </p:txBody>
      </p:sp>
      <p:sp>
        <p:nvSpPr>
          <p:cNvPr id="206" name="矩形 8"/>
          <p:cNvSpPr txBox="1"/>
          <p:nvPr/>
        </p:nvSpPr>
        <p:spPr>
          <a:xfrm>
            <a:off x="6234429" y="2853763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复选</a:t>
            </a:r>
          </a:p>
        </p:txBody>
      </p:sp>
      <p:sp>
        <p:nvSpPr>
          <p:cNvPr id="207" name="矩形 9"/>
          <p:cNvSpPr txBox="1"/>
          <p:nvPr/>
        </p:nvSpPr>
        <p:spPr>
          <a:xfrm>
            <a:off x="9358630" y="2853763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弹框</a:t>
            </a:r>
          </a:p>
        </p:txBody>
      </p:sp>
      <p:sp>
        <p:nvSpPr>
          <p:cNvPr id="208" name="矩形 10"/>
          <p:cNvSpPr txBox="1"/>
          <p:nvPr/>
        </p:nvSpPr>
        <p:spPr>
          <a:xfrm>
            <a:off x="6234429" y="4373157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分页</a:t>
            </a:r>
          </a:p>
        </p:txBody>
      </p:sp>
      <p:sp>
        <p:nvSpPr>
          <p:cNvPr id="209" name="矩形 11"/>
          <p:cNvSpPr txBox="1"/>
          <p:nvPr/>
        </p:nvSpPr>
        <p:spPr>
          <a:xfrm>
            <a:off x="9358630" y="4594290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Microsoft YaHei"/>
                <a:ea typeface="Microsoft YaHei"/>
                <a:cs typeface="Microsoft YaHei"/>
                <a:sym typeface="Microsoft YaHei"/>
              </a:rPr>
              <a:t>列表</a:t>
            </a: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1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0084" y="5053951"/>
            <a:ext cx="2483322" cy="821205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30862"/>
              </a:srgbClr>
            </a:outerShdw>
          </a:effectLst>
        </p:spPr>
      </p:pic>
      <p:pic>
        <p:nvPicPr>
          <p:cNvPr id="21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1666"/>
          <a:stretch>
            <a:fillRect/>
          </a:stretch>
        </p:blipFill>
        <p:spPr>
          <a:xfrm>
            <a:off x="9258300" y="3313424"/>
            <a:ext cx="1847701" cy="1217446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30862"/>
              </a:srgbClr>
            </a:outerShdw>
          </a:effectLst>
        </p:spPr>
      </p:pic>
      <p:pic>
        <p:nvPicPr>
          <p:cNvPr id="21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1250" y="5082714"/>
            <a:ext cx="2667653" cy="320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图像" descr="图像"/>
          <p:cNvPicPr>
            <a:picLocks noChangeAspect="1"/>
          </p:cNvPicPr>
          <p:nvPr/>
        </p:nvPicPr>
        <p:blipFill>
          <a:blip r:embed="rId5">
            <a:extLst/>
          </a:blip>
          <a:srcRect r="61509"/>
          <a:stretch>
            <a:fillRect/>
          </a:stretch>
        </p:blipFill>
        <p:spPr>
          <a:xfrm>
            <a:off x="6195368" y="3614942"/>
            <a:ext cx="1295401" cy="43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rcRect l="59245"/>
          <a:stretch>
            <a:fillRect/>
          </a:stretch>
        </p:blipFill>
        <p:spPr>
          <a:xfrm>
            <a:off x="7427268" y="3621811"/>
            <a:ext cx="1371601" cy="43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图像" descr="图像"/>
          <p:cNvPicPr>
            <a:picLocks noChangeAspect="1"/>
          </p:cNvPicPr>
          <p:nvPr/>
        </p:nvPicPr>
        <p:blipFill>
          <a:blip r:embed="rId6">
            <a:extLst/>
          </a:blip>
          <a:srcRect r="64552"/>
          <a:stretch>
            <a:fillRect/>
          </a:stretch>
        </p:blipFill>
        <p:spPr>
          <a:xfrm>
            <a:off x="9258300" y="1988419"/>
            <a:ext cx="1206500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图像" descr="图像"/>
          <p:cNvPicPr>
            <a:picLocks noChangeAspect="1"/>
          </p:cNvPicPr>
          <p:nvPr/>
        </p:nvPicPr>
        <p:blipFill>
          <a:blip r:embed="rId6">
            <a:extLst/>
          </a:blip>
          <a:srcRect l="58582"/>
          <a:stretch>
            <a:fillRect/>
          </a:stretch>
        </p:blipFill>
        <p:spPr>
          <a:xfrm>
            <a:off x="10457629" y="1988419"/>
            <a:ext cx="14097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图像" descr="图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40353" y="1893169"/>
            <a:ext cx="10033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图像" descr="图像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186253" y="1924919"/>
            <a:ext cx="1054101" cy="52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"/>
          <p:cNvSpPr/>
          <p:nvPr/>
        </p:nvSpPr>
        <p:spPr>
          <a:xfrm>
            <a:off x="5780069" y="1206500"/>
            <a:ext cx="6083301" cy="48387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1" name="标题 1"/>
          <p:cNvSpPr txBox="1">
            <a:spLocks noGrp="1"/>
          </p:cNvSpPr>
          <p:nvPr>
            <p:ph type="title"/>
          </p:nvPr>
        </p:nvSpPr>
        <p:spPr>
          <a:xfrm>
            <a:off x="669923" y="0"/>
            <a:ext cx="10850565" cy="1028701"/>
          </a:xfrm>
          <a:prstGeom prst="rect">
            <a:avLst/>
          </a:prstGeom>
        </p:spPr>
        <p:txBody>
          <a:bodyPr/>
          <a:lstStyle/>
          <a:p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前端</a:t>
            </a:r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框架选型（</a:t>
            </a:r>
            <a:r>
              <a:t>Semantic-UI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）</a:t>
            </a:r>
          </a:p>
        </p:txBody>
      </p:sp>
      <p:sp>
        <p:nvSpPr>
          <p:cNvPr id="222" name="矩形 5"/>
          <p:cNvSpPr txBox="1"/>
          <p:nvPr/>
        </p:nvSpPr>
        <p:spPr>
          <a:xfrm>
            <a:off x="490994" y="1613769"/>
            <a:ext cx="5137934" cy="320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产品契合度： UI框架契合60%~65%</a:t>
            </a:r>
          </a:p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开源机构：Semantic Org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使用公司：载谷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社区活跃度：良好，github star  41887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框架完整度：缺少树形结构、走马灯等组件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文档质量：较好，配有半中文</a:t>
            </a:r>
          </a:p>
        </p:txBody>
      </p:sp>
      <p:pic>
        <p:nvPicPr>
          <p:cNvPr id="22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46464"/>
          <a:stretch>
            <a:fillRect/>
          </a:stretch>
        </p:blipFill>
        <p:spPr>
          <a:xfrm>
            <a:off x="6275219" y="1791569"/>
            <a:ext cx="1258422" cy="78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矩形 4"/>
          <p:cNvSpPr txBox="1"/>
          <p:nvPr/>
        </p:nvSpPr>
        <p:spPr>
          <a:xfrm>
            <a:off x="6234429" y="1461369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按钮</a:t>
            </a:r>
          </a:p>
        </p:txBody>
      </p:sp>
      <p:sp>
        <p:nvSpPr>
          <p:cNvPr id="225" name="矩形 7"/>
          <p:cNvSpPr txBox="1"/>
          <p:nvPr/>
        </p:nvSpPr>
        <p:spPr>
          <a:xfrm>
            <a:off x="9358630" y="1461369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单选</a:t>
            </a:r>
          </a:p>
        </p:txBody>
      </p:sp>
      <p:sp>
        <p:nvSpPr>
          <p:cNvPr id="226" name="矩形 8"/>
          <p:cNvSpPr txBox="1"/>
          <p:nvPr/>
        </p:nvSpPr>
        <p:spPr>
          <a:xfrm>
            <a:off x="6234429" y="2853763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复选</a:t>
            </a:r>
          </a:p>
        </p:txBody>
      </p:sp>
      <p:sp>
        <p:nvSpPr>
          <p:cNvPr id="227" name="矩形 9"/>
          <p:cNvSpPr txBox="1"/>
          <p:nvPr/>
        </p:nvSpPr>
        <p:spPr>
          <a:xfrm>
            <a:off x="9358630" y="2853763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Microsoft YaHei"/>
                <a:ea typeface="Microsoft YaHei"/>
                <a:cs typeface="Microsoft YaHei"/>
                <a:sym typeface="Microsoft YaHei"/>
              </a:rPr>
              <a:t>弹框</a:t>
            </a: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8" name="矩形 10"/>
          <p:cNvSpPr txBox="1"/>
          <p:nvPr/>
        </p:nvSpPr>
        <p:spPr>
          <a:xfrm>
            <a:off x="6234429" y="4373157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分页</a:t>
            </a:r>
          </a:p>
        </p:txBody>
      </p:sp>
      <p:sp>
        <p:nvSpPr>
          <p:cNvPr id="229" name="矩形 11"/>
          <p:cNvSpPr txBox="1"/>
          <p:nvPr/>
        </p:nvSpPr>
        <p:spPr>
          <a:xfrm>
            <a:off x="9358630" y="4373157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列表</a:t>
            </a:r>
          </a:p>
        </p:txBody>
      </p:sp>
      <p:pic>
        <p:nvPicPr>
          <p:cNvPr id="23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1869" y="3556152"/>
            <a:ext cx="10922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71000" y="2065889"/>
            <a:ext cx="1041400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9550" y="2008739"/>
            <a:ext cx="901700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51700" y="3499002"/>
            <a:ext cx="1397000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图像" descr="图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52743" y="4827714"/>
            <a:ext cx="2667745" cy="941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图像" descr="图像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94442" y="5035636"/>
            <a:ext cx="2554258" cy="49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图像" descr="图像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52743" y="3351023"/>
            <a:ext cx="2982239" cy="900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5943" r="53488"/>
          <a:stretch>
            <a:fillRect/>
          </a:stretch>
        </p:blipFill>
        <p:spPr>
          <a:xfrm>
            <a:off x="7401272" y="1791569"/>
            <a:ext cx="953622" cy="78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标题 1"/>
          <p:cNvSpPr txBox="1">
            <a:spLocks noGrp="1"/>
          </p:cNvSpPr>
          <p:nvPr>
            <p:ph type="title"/>
          </p:nvPr>
        </p:nvSpPr>
        <p:spPr>
          <a:xfrm>
            <a:off x="669923" y="0"/>
            <a:ext cx="10850565" cy="1028701"/>
          </a:xfrm>
          <a:prstGeom prst="rect">
            <a:avLst/>
          </a:prstGeom>
        </p:spPr>
        <p:txBody>
          <a:bodyPr/>
          <a:lstStyle/>
          <a:p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前端</a:t>
            </a:r>
            <a:r>
              <a:t>UI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框架选型（</a:t>
            </a:r>
            <a:r>
              <a:t>element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）</a:t>
            </a:r>
          </a:p>
        </p:txBody>
      </p:sp>
      <p:sp>
        <p:nvSpPr>
          <p:cNvPr id="240" name="幻灯片编号占位符 2"/>
          <p:cNvSpPr txBox="1">
            <a:spLocks noGrp="1"/>
          </p:cNvSpPr>
          <p:nvPr>
            <p:ph type="sldNum" sz="quarter" idx="2"/>
          </p:nvPr>
        </p:nvSpPr>
        <p:spPr>
          <a:xfrm>
            <a:off x="11345716" y="6230160"/>
            <a:ext cx="174772" cy="2269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41" name="矩形 8"/>
          <p:cNvSpPr txBox="1"/>
          <p:nvPr/>
        </p:nvSpPr>
        <p:spPr>
          <a:xfrm>
            <a:off x="669923" y="1549503"/>
            <a:ext cx="4156910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产品契合度：UI框架契合90%以上</a:t>
            </a:r>
          </a:p>
          <a:p>
            <a:pPr>
              <a:lnSpc>
                <a:spcPct val="15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开源机构：饿了么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使用公司：饿了么、阿里、讯飞、多态、多会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社区活跃度：良好，更新快速，star  28317(github)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框架完整度：完整</a:t>
            </a:r>
          </a:p>
          <a:p>
            <a:pPr lvl="1" indent="0">
              <a:lnSpc>
                <a:spcPct val="150000"/>
              </a:lnSpc>
              <a:spcBef>
                <a:spcPts val="600"/>
              </a:spcBef>
              <a:tabLst>
                <a:tab pos="1244600" algn="l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文档质量：文档细致，含有全中文</a:t>
            </a:r>
          </a:p>
        </p:txBody>
      </p:sp>
      <p:sp>
        <p:nvSpPr>
          <p:cNvPr id="242" name="矩形"/>
          <p:cNvSpPr/>
          <p:nvPr/>
        </p:nvSpPr>
        <p:spPr>
          <a:xfrm>
            <a:off x="5868969" y="1200302"/>
            <a:ext cx="6083301" cy="4838701"/>
          </a:xfrm>
          <a:prstGeom prst="rect">
            <a:avLst/>
          </a:prstGeom>
          <a:solidFill>
            <a:srgbClr val="FFFFFF"/>
          </a:solidFill>
          <a:ln w="12700">
            <a:solidFill>
              <a:srgbClr val="3794FF"/>
            </a:solidFill>
            <a:custDash>
              <a:ds d="200000" sp="200000"/>
            </a:custDash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3" name="矩形 4"/>
          <p:cNvSpPr txBox="1"/>
          <p:nvPr/>
        </p:nvSpPr>
        <p:spPr>
          <a:xfrm>
            <a:off x="6234429" y="1461369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按钮</a:t>
            </a:r>
          </a:p>
        </p:txBody>
      </p:sp>
      <p:sp>
        <p:nvSpPr>
          <p:cNvPr id="244" name="矩形 7"/>
          <p:cNvSpPr txBox="1"/>
          <p:nvPr/>
        </p:nvSpPr>
        <p:spPr>
          <a:xfrm>
            <a:off x="9358630" y="1461369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单选</a:t>
            </a:r>
          </a:p>
        </p:txBody>
      </p:sp>
      <p:sp>
        <p:nvSpPr>
          <p:cNvPr id="245" name="矩形 8"/>
          <p:cNvSpPr txBox="1"/>
          <p:nvPr/>
        </p:nvSpPr>
        <p:spPr>
          <a:xfrm>
            <a:off x="6234429" y="2853763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复选</a:t>
            </a:r>
          </a:p>
        </p:txBody>
      </p:sp>
      <p:sp>
        <p:nvSpPr>
          <p:cNvPr id="246" name="矩形 9"/>
          <p:cNvSpPr txBox="1"/>
          <p:nvPr/>
        </p:nvSpPr>
        <p:spPr>
          <a:xfrm>
            <a:off x="9358630" y="2853763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弹框</a:t>
            </a:r>
          </a:p>
        </p:txBody>
      </p:sp>
      <p:sp>
        <p:nvSpPr>
          <p:cNvPr id="247" name="矩形 10"/>
          <p:cNvSpPr txBox="1"/>
          <p:nvPr/>
        </p:nvSpPr>
        <p:spPr>
          <a:xfrm>
            <a:off x="6234429" y="4373157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分页</a:t>
            </a:r>
          </a:p>
        </p:txBody>
      </p:sp>
      <p:sp>
        <p:nvSpPr>
          <p:cNvPr id="248" name="矩形 11"/>
          <p:cNvSpPr txBox="1"/>
          <p:nvPr/>
        </p:nvSpPr>
        <p:spPr>
          <a:xfrm>
            <a:off x="9358630" y="4373157"/>
            <a:ext cx="561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列表</a:t>
            </a:r>
          </a:p>
        </p:txBody>
      </p:sp>
      <p:pic>
        <p:nvPicPr>
          <p:cNvPr id="24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9291" y="1907139"/>
            <a:ext cx="2178831" cy="498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20175" y="1980955"/>
            <a:ext cx="2298701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8491" y="3397402"/>
            <a:ext cx="2692401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图像" descr="图像"/>
          <p:cNvPicPr>
            <a:picLocks noChangeAspect="1"/>
          </p:cNvPicPr>
          <p:nvPr/>
        </p:nvPicPr>
        <p:blipFill>
          <a:blip r:embed="rId5">
            <a:extLst/>
          </a:blip>
          <a:srcRect l="4616" t="8175" r="3692" b="4905"/>
          <a:stretch>
            <a:fillRect/>
          </a:stretch>
        </p:blipFill>
        <p:spPr>
          <a:xfrm>
            <a:off x="9419621" y="3235142"/>
            <a:ext cx="1993919" cy="1067269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32931"/>
              </a:srgbClr>
            </a:outerShdw>
          </a:effectLst>
        </p:spPr>
      </p:pic>
      <p:pic>
        <p:nvPicPr>
          <p:cNvPr id="253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53532" y="5075067"/>
            <a:ext cx="2511519" cy="296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图像" descr="图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358630" y="4869728"/>
            <a:ext cx="2237713" cy="873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主题5">
  <a:themeElements>
    <a:clrScheme name="主题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0000FF"/>
      </a:hlink>
      <a:folHlink>
        <a:srgbClr val="FF00FF"/>
      </a:folHlink>
    </a:clrScheme>
    <a:fontScheme name="主题5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主题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主题5">
  <a:themeElements>
    <a:clrScheme name="主题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0000FF"/>
      </a:hlink>
      <a:folHlink>
        <a:srgbClr val="FF00FF"/>
      </a:folHlink>
    </a:clrScheme>
    <a:fontScheme name="主题5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主题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634</Words>
  <Application>Microsoft Macintosh PowerPoint</Application>
  <PresentationFormat>宽屏</PresentationFormat>
  <Paragraphs>196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YaHei</vt:lpstr>
      <vt:lpstr>Arial</vt:lpstr>
      <vt:lpstr>Calibri</vt:lpstr>
      <vt:lpstr>Helvetica</vt:lpstr>
      <vt:lpstr>主题5</vt:lpstr>
      <vt:lpstr>智能服务产品UI统一建设思路汇报</vt:lpstr>
      <vt:lpstr>智能服务产品UI统一建设思路汇报</vt:lpstr>
      <vt:lpstr>智能服务产品UI现状</vt:lpstr>
      <vt:lpstr>智能服务产品UI诉求</vt:lpstr>
      <vt:lpstr>智能服务产品UI统一建设思路</vt:lpstr>
      <vt:lpstr>UI统一建设效果预估</vt:lpstr>
      <vt:lpstr>前端UI框架选型（ant-design）</vt:lpstr>
      <vt:lpstr>前端UI框架选型（Semantic-UI）</vt:lpstr>
      <vt:lpstr>前端UI框架选型（element）</vt:lpstr>
      <vt:lpstr>前端UI框架选型（iview）</vt:lpstr>
      <vt:lpstr>前端框架横向对比</vt:lpstr>
      <vt:lpstr>智能服务产品UI统一建设规划</vt:lpstr>
      <vt:lpstr>执行需求及风险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智能服务产品UI统一建设思路汇报</dc:title>
  <cp:lastModifiedBy>姚佶超</cp:lastModifiedBy>
  <cp:revision>28</cp:revision>
  <dcterms:modified xsi:type="dcterms:W3CDTF">2018-07-05T06:15:23Z</dcterms:modified>
</cp:coreProperties>
</file>