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2.jpeg" ContentType="image/jpeg"/>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media/image3.jpeg" ContentType="image/jpeg"/>
  <Override PartName="/ppt/notesSlides/notesSlide42.xml" ContentType="application/vnd.openxmlformats-officedocument.presentationml.notesSlide+xml"/>
  <Override PartName="/ppt/media/image4.jpeg" ContentType="image/jpeg"/>
  <Override PartName="/ppt/notesSlides/notesSlide43.xml" ContentType="application/vnd.openxmlformats-officedocument.presentationml.notesSlide+xml"/>
  <Override PartName="/ppt/media/image5.jpeg" ContentType="image/jpeg"/>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410765" rtl="0" fontAlgn="auto" latinLnBrk="0" hangingPunct="0">
      <a:lnSpc>
        <a:spcPct val="100000"/>
      </a:lnSpc>
      <a:spcBef>
        <a:spcPts val="0"/>
      </a:spcBef>
      <a:spcAft>
        <a:spcPts val="0"/>
      </a:spcAft>
      <a:buClrTx/>
      <a:buSzTx/>
      <a:buFontTx/>
      <a:buNone/>
      <a:tabLst/>
      <a:defRPr b="1" baseline="0" cap="none" i="0" spc="0" strike="noStrike" sz="16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410765" rtl="0" fontAlgn="auto" latinLnBrk="0" hangingPunct="0">
      <a:lnSpc>
        <a:spcPct val="100000"/>
      </a:lnSpc>
      <a:spcBef>
        <a:spcPts val="0"/>
      </a:spcBef>
      <a:spcAft>
        <a:spcPts val="0"/>
      </a:spcAft>
      <a:buClrTx/>
      <a:buSzTx/>
      <a:buFontTx/>
      <a:buNone/>
      <a:tabLst/>
      <a:defRPr b="1" baseline="0" cap="none" i="0" spc="0" strike="noStrike" sz="16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410765" rtl="0" fontAlgn="auto" latinLnBrk="0" hangingPunct="0">
      <a:lnSpc>
        <a:spcPct val="100000"/>
      </a:lnSpc>
      <a:spcBef>
        <a:spcPts val="0"/>
      </a:spcBef>
      <a:spcAft>
        <a:spcPts val="0"/>
      </a:spcAft>
      <a:buClrTx/>
      <a:buSzTx/>
      <a:buFontTx/>
      <a:buNone/>
      <a:tabLst/>
      <a:defRPr b="1" baseline="0" cap="none" i="0" spc="0" strike="noStrike" sz="16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410765" rtl="0" fontAlgn="auto" latinLnBrk="0" hangingPunct="0">
      <a:lnSpc>
        <a:spcPct val="100000"/>
      </a:lnSpc>
      <a:spcBef>
        <a:spcPts val="0"/>
      </a:spcBef>
      <a:spcAft>
        <a:spcPts val="0"/>
      </a:spcAft>
      <a:buClrTx/>
      <a:buSzTx/>
      <a:buFontTx/>
      <a:buNone/>
      <a:tabLst/>
      <a:defRPr b="1" baseline="0" cap="none" i="0" spc="0" strike="noStrike" sz="16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410765" rtl="0" fontAlgn="auto" latinLnBrk="0" hangingPunct="0">
      <a:lnSpc>
        <a:spcPct val="100000"/>
      </a:lnSpc>
      <a:spcBef>
        <a:spcPts val="0"/>
      </a:spcBef>
      <a:spcAft>
        <a:spcPts val="0"/>
      </a:spcAft>
      <a:buClrTx/>
      <a:buSzTx/>
      <a:buFontTx/>
      <a:buNone/>
      <a:tabLst/>
      <a:defRPr b="1" baseline="0" cap="none" i="0" spc="0" strike="noStrike" sz="16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410765" rtl="0" fontAlgn="auto" latinLnBrk="0" hangingPunct="0">
      <a:lnSpc>
        <a:spcPct val="100000"/>
      </a:lnSpc>
      <a:spcBef>
        <a:spcPts val="0"/>
      </a:spcBef>
      <a:spcAft>
        <a:spcPts val="0"/>
      </a:spcAft>
      <a:buClrTx/>
      <a:buSzTx/>
      <a:buFontTx/>
      <a:buNone/>
      <a:tabLst/>
      <a:defRPr b="1" baseline="0" cap="none" i="0" spc="0" strike="noStrike" sz="16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410765" rtl="0" fontAlgn="auto" latinLnBrk="0" hangingPunct="0">
      <a:lnSpc>
        <a:spcPct val="100000"/>
      </a:lnSpc>
      <a:spcBef>
        <a:spcPts val="0"/>
      </a:spcBef>
      <a:spcAft>
        <a:spcPts val="0"/>
      </a:spcAft>
      <a:buClrTx/>
      <a:buSzTx/>
      <a:buFontTx/>
      <a:buNone/>
      <a:tabLst/>
      <a:defRPr b="1" baseline="0" cap="none" i="0" spc="0" strike="noStrike" sz="16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410765" rtl="0" fontAlgn="auto" latinLnBrk="0" hangingPunct="0">
      <a:lnSpc>
        <a:spcPct val="100000"/>
      </a:lnSpc>
      <a:spcBef>
        <a:spcPts val="0"/>
      </a:spcBef>
      <a:spcAft>
        <a:spcPts val="0"/>
      </a:spcAft>
      <a:buClrTx/>
      <a:buSzTx/>
      <a:buFontTx/>
      <a:buNone/>
      <a:tabLst/>
      <a:defRPr b="1" baseline="0" cap="none" i="0" spc="0" strike="noStrike" sz="16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410765" rtl="0" fontAlgn="auto" latinLnBrk="0" hangingPunct="0">
      <a:lnSpc>
        <a:spcPct val="100000"/>
      </a:lnSpc>
      <a:spcBef>
        <a:spcPts val="0"/>
      </a:spcBef>
      <a:spcAft>
        <a:spcPts val="0"/>
      </a:spcAft>
      <a:buClrTx/>
      <a:buSzTx/>
      <a:buFontTx/>
      <a:buNone/>
      <a:tabLst/>
      <a:defRPr b="1" baseline="0" cap="none" i="0" spc="0" strike="noStrike" sz="16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1" name="Shape 51"/>
          <p:cNvSpPr/>
          <p:nvPr>
            <p:ph type="sldImg"/>
          </p:nvPr>
        </p:nvSpPr>
        <p:spPr>
          <a:xfrm>
            <a:off x="1143000" y="685800"/>
            <a:ext cx="4572000" cy="3429000"/>
          </a:xfrm>
          <a:prstGeom prst="rect">
            <a:avLst/>
          </a:prstGeom>
        </p:spPr>
        <p:txBody>
          <a:bodyPr/>
          <a:lstStyle/>
          <a:p>
            <a:pPr/>
          </a:p>
        </p:txBody>
      </p:sp>
      <p:sp>
        <p:nvSpPr>
          <p:cNvPr id="52" name="Shape 5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4.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5.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6.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7.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8.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9.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1.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2.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3.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4.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5.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36.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37.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38.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39.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41.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42.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43.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44.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45.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46.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47.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48.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49.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0.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 name="Shape 63"/>
          <p:cNvSpPr/>
          <p:nvPr>
            <p:ph type="sldImg"/>
          </p:nvPr>
        </p:nvSpPr>
        <p:spPr>
          <a:prstGeom prst="rect">
            <a:avLst/>
          </a:prstGeom>
        </p:spPr>
        <p:txBody>
          <a:bodyPr/>
          <a:lstStyle/>
          <a:p>
            <a:pPr/>
          </a:p>
        </p:txBody>
      </p:sp>
      <p:sp>
        <p:nvSpPr>
          <p:cNvPr id="64" name="Shape 64"/>
          <p:cNvSpPr/>
          <p:nvPr>
            <p:ph type="body" sz="quarter" idx="1"/>
          </p:nvPr>
        </p:nvSpPr>
        <p:spPr>
          <a:prstGeom prst="rect">
            <a:avLst/>
          </a:prstGeom>
        </p:spPr>
        <p:txBody>
          <a:bodyPr/>
          <a:lstStyle/>
          <a:p>
            <a:pPr/>
            <a:r>
              <a:t>各位同事们，大家下午好，这里是前端训练营第三场下半场，主题是 VUE 框架剖析，非常感谢大家前来捧场。</a:t>
            </a:r>
          </a:p>
          <a:p>
            <a:pPr/>
          </a:p>
          <a:p>
            <a:pPr/>
            <a:r>
              <a:t>我是陈仁磊，网名剧中人，现担任消费者 广告业务线，商品说产品的前端开发工作。</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Shape 113"/>
          <p:cNvSpPr/>
          <p:nvPr>
            <p:ph type="sldImg"/>
          </p:nvPr>
        </p:nvSpPr>
        <p:spPr>
          <a:prstGeom prst="rect">
            <a:avLst/>
          </a:prstGeom>
        </p:spPr>
        <p:txBody>
          <a:bodyPr/>
          <a:lstStyle/>
          <a:p>
            <a:pPr/>
          </a:p>
        </p:txBody>
      </p:sp>
      <p:sp>
        <p:nvSpPr>
          <p:cNvPr id="114" name="Shape 114"/>
          <p:cNvSpPr/>
          <p:nvPr>
            <p:ph type="body" sz="quarter" idx="1"/>
          </p:nvPr>
        </p:nvSpPr>
        <p:spPr>
          <a:prstGeom prst="rect">
            <a:avLst/>
          </a:prstGeom>
        </p:spPr>
        <p:txBody>
          <a:bodyPr/>
          <a:lstStyle/>
          <a:p>
            <a:pPr/>
            <a:r>
              <a:t>从前面三种方案可以看出，VUE采用的是数据劫持的方案来实现双向绑定。</a:t>
            </a:r>
          </a:p>
          <a:p>
            <a:pPr/>
          </a:p>
          <a:p>
            <a:pPr/>
            <a:r>
              <a:t>那什么数据劫持的原理是什么呢？</a:t>
            </a:r>
          </a:p>
          <a:p>
            <a:pPr/>
          </a:p>
          <a:p>
            <a:pPr/>
            <a:r>
              <a:t>【读PPT】</a:t>
            </a:r>
          </a:p>
          <a:p>
            <a:pPr/>
          </a:p>
          <a:p>
            <a:pPr/>
          </a:p>
          <a:p>
            <a:pPr/>
            <a:r>
              <a:t>这里有一个很具体的方法，Object.defineProperty，</a:t>
            </a:r>
          </a:p>
          <a:p>
            <a:pPr/>
          </a:p>
          <a:p>
            <a:pPr/>
            <a:r>
              <a:t>【提问】</a:t>
            </a:r>
          </a:p>
          <a:p>
            <a:pPr/>
            <a:r>
              <a:t>那么问题来了，Object.defineProperty 的作用，有同学能说一说么？</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Shape 119"/>
          <p:cNvSpPr/>
          <p:nvPr>
            <p:ph type="sldImg"/>
          </p:nvPr>
        </p:nvSpPr>
        <p:spPr>
          <a:prstGeom prst="rect">
            <a:avLst/>
          </a:prstGeom>
        </p:spPr>
        <p:txBody>
          <a:bodyPr/>
          <a:lstStyle/>
          <a:p>
            <a:pPr/>
          </a:p>
        </p:txBody>
      </p:sp>
      <p:sp>
        <p:nvSpPr>
          <p:cNvPr id="120" name="Shape 120"/>
          <p:cNvSpPr/>
          <p:nvPr>
            <p:ph type="body" sz="quarter" idx="1"/>
          </p:nvPr>
        </p:nvSpPr>
        <p:spPr>
          <a:prstGeom prst="rect">
            <a:avLst/>
          </a:prstGeom>
        </p:spPr>
        <p:txBody>
          <a:bodyPr/>
          <a:lstStyle/>
          <a:p>
            <a:pPr/>
            <a:r>
              <a:t>Vue.js的响应式原理依赖于Object.defineProperty，这一点很重要，这也是Vue.js不支持IE8 以及更低版本浏览器的原因。</a:t>
            </a:r>
          </a:p>
          <a:p>
            <a:pPr/>
            <a:r>
              <a:t>Object.defineProperty方法</a:t>
            </a:r>
          </a:p>
          <a:p>
            <a:pPr/>
            <a:r>
              <a:t>    允许精确添加或修改对象的属性。</a:t>
            </a:r>
          </a:p>
          <a:p>
            <a:pPr/>
            <a:r>
              <a:t>    定义属性值是否可被更改</a:t>
            </a:r>
          </a:p>
          <a:p>
            <a:pPr/>
            <a:r>
              <a:t>    定义属性是否出现在对象的枚举属性中</a:t>
            </a:r>
          </a:p>
          <a:p>
            <a:pPr/>
            <a:r>
              <a:t>    定义获取、设置时的拦截</a:t>
            </a:r>
          </a:p>
          <a:p>
            <a:pPr/>
          </a:p>
          <a:p>
            <a:pPr/>
            <a:r>
              <a:t>最后这一点很重要，Object.defineProperty的拦截回调支持，就是VUE数据劫持的基础。</a:t>
            </a:r>
          </a:p>
          <a:p>
            <a:pPr/>
          </a:p>
          <a:p>
            <a:pPr/>
            <a:r>
              <a:t>当然Object.defineProperty方法只是实现技术基础，并不足以实现数据到视图的双向绑定。</a:t>
            </a:r>
          </a:p>
          <a:p>
            <a:pPr/>
          </a:p>
          <a:p>
            <a:pPr/>
            <a:r>
              <a:t>想要实现这些，我们还需要抽象出observer 观察模块、compile 解析模块、watcher 监听模块这三个重要的模块。</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Shape 124"/>
          <p:cNvSpPr/>
          <p:nvPr>
            <p:ph type="sldImg"/>
          </p:nvPr>
        </p:nvSpPr>
        <p:spPr>
          <a:prstGeom prst="rect">
            <a:avLst/>
          </a:prstGeom>
        </p:spPr>
        <p:txBody>
          <a:bodyPr/>
          <a:lstStyle/>
          <a:p>
            <a:pPr/>
          </a:p>
        </p:txBody>
      </p:sp>
      <p:sp>
        <p:nvSpPr>
          <p:cNvPr id="125" name="Shape 125"/>
          <p:cNvSpPr/>
          <p:nvPr>
            <p:ph type="body" sz="quarter" idx="1"/>
          </p:nvPr>
        </p:nvSpPr>
        <p:spPr>
          <a:prstGeom prst="rect">
            <a:avLst/>
          </a:prstGeom>
        </p:spPr>
        <p:txBody>
          <a:bodyPr/>
          <a:lstStyle/>
          <a:p>
            <a:pPr/>
            <a:r>
              <a:t>这张图是 Vue MVVM 的概念模型图。</a:t>
            </a:r>
          </a:p>
          <a:p>
            <a:pPr/>
          </a:p>
          <a:p>
            <a:pPr/>
            <a:r>
              <a:t>Vue.js主要负责的是图上绿色正方体ViewModel的部分，它在View层（也就是DOM层）与Model层（也就是JS逻辑层）之间，通过ViewModel绑定了DOM Listeners与Data Bingings两个相当于监听器的东西。</a:t>
            </a:r>
          </a:p>
          <a:p>
            <a:pPr/>
            <a:r>
              <a:t>当View层的视图发生改变时，ViewModel就会通过DOM Listeners来监听并改变Model层的数据。相反，当Model层的数据发生改变时，其也会通过Data Bingings来监听并改变View层的展示。这样便实现了一个双向数据绑定的功能，也是Vue.js数据驱动的原理所在。</a:t>
            </a:r>
          </a:p>
          <a:p>
            <a:pPr/>
          </a:p>
          <a:p>
            <a:pPr/>
            <a:r>
              <a:t>单看这一张图还是有点儿抽象，后面的 demo 会有更直观地说明。</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Shape 131"/>
          <p:cNvSpPr/>
          <p:nvPr>
            <p:ph type="sldImg"/>
          </p:nvPr>
        </p:nvSpPr>
        <p:spPr>
          <a:prstGeom prst="rect">
            <a:avLst/>
          </a:prstGeom>
        </p:spPr>
        <p:txBody>
          <a:bodyPr/>
          <a:lstStyle/>
          <a:p>
            <a:pPr/>
          </a:p>
        </p:txBody>
      </p:sp>
      <p:sp>
        <p:nvSpPr>
          <p:cNvPr id="132" name="Shape 132"/>
          <p:cNvSpPr/>
          <p:nvPr>
            <p:ph type="body" sz="quarter" idx="1"/>
          </p:nvPr>
        </p:nvSpPr>
        <p:spPr>
          <a:prstGeom prst="rect">
            <a:avLst/>
          </a:prstGeom>
        </p:spPr>
        <p:txBody>
          <a:bodyPr/>
          <a:lstStyle/>
          <a:p>
            <a:pPr/>
            <a:r>
              <a:t>刚刚提到的三个模块就是图中蓝色矩形对应部分。</a:t>
            </a:r>
          </a:p>
          <a:p>
            <a:pPr/>
          </a:p>
          <a:p>
            <a:pPr/>
            <a:r>
              <a:t>前面的图片知识为了便于我们理解，实际实现必须实现以下模块：</a:t>
            </a:r>
          </a:p>
          <a:p>
            <a:pPr/>
          </a:p>
          <a:p>
            <a:pPr/>
            <a:r>
              <a:t>「读PPT」</a:t>
            </a:r>
          </a:p>
          <a:p>
            <a:pPr/>
          </a:p>
          <a:p>
            <a:pPr/>
            <a:r>
              <a:t>这里还有一个 Updater，一个 Dep，暂时先不展开说，后面会有介绍</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Shape 143"/>
          <p:cNvSpPr/>
          <p:nvPr>
            <p:ph type="sldImg"/>
          </p:nvPr>
        </p:nvSpPr>
        <p:spPr>
          <a:prstGeom prst="rect">
            <a:avLst/>
          </a:prstGeom>
        </p:spPr>
        <p:txBody>
          <a:bodyPr/>
          <a:lstStyle/>
          <a:p>
            <a:pPr/>
          </a:p>
        </p:txBody>
      </p:sp>
      <p:sp>
        <p:nvSpPr>
          <p:cNvPr id="144" name="Shape 144"/>
          <p:cNvSpPr/>
          <p:nvPr>
            <p:ph type="body" sz="quarter" idx="1"/>
          </p:nvPr>
        </p:nvSpPr>
        <p:spPr>
          <a:prstGeom prst="rect">
            <a:avLst/>
          </a:prstGeom>
        </p:spPr>
        <p:txBody>
          <a:bodyPr/>
          <a:lstStyle/>
          <a:p>
            <a:pPr/>
            <a:r>
              <a:t>前面只是 Object.defineProperty 方法的原理以及 vue 相关抽象的描述，可能听起来不太直观。</a:t>
            </a:r>
          </a:p>
          <a:p>
            <a:pPr/>
          </a:p>
          <a:p>
            <a:pPr/>
            <a:r>
              <a:t>我们来看一个精简后的示例代码</a:t>
            </a:r>
          </a:p>
          <a:p>
            <a:pPr/>
          </a:p>
          <a:p>
            <a:pPr/>
            <a:r>
              <a:t>「仔细讲解代码」</a:t>
            </a:r>
          </a:p>
          <a:p>
            <a:pPr/>
            <a:r>
              <a:t>「Reactive 可观察 observable」</a:t>
            </a:r>
          </a:p>
          <a:p>
            <a:pPr/>
          </a:p>
          <a:p>
            <a:pPr/>
            <a:r>
              <a:t>我们来看个demo</a:t>
            </a:r>
          </a:p>
          <a:p>
            <a:pPr/>
          </a:p>
          <a:p>
            <a:pPr/>
          </a:p>
          <a:p>
            <a:pPr/>
            <a:r>
              <a:t>这里注意到一个问题没？</a:t>
            </a:r>
          </a:p>
          <a:p>
            <a:pPr/>
            <a:r>
              <a:t>例子里的代码，并不能直接通过 app.message 获取到 i am a robot，为什么呢？</a:t>
            </a:r>
          </a:p>
          <a:p>
            <a:pPr/>
            <a:r>
              <a:t>因为通过第二块代码可以看出来，所有的数据都是挂载在 this._data 上的</a:t>
            </a:r>
          </a:p>
          <a:p>
            <a:pPr/>
          </a:p>
          <a:p>
            <a:pPr/>
            <a:r>
              <a:t>所以还必须得用app._data.message 来获取数据，这样不符合 VUE 的实际表现。</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Shape 150"/>
          <p:cNvSpPr/>
          <p:nvPr>
            <p:ph type="sldImg"/>
          </p:nvPr>
        </p:nvSpPr>
        <p:spPr>
          <a:prstGeom prst="rect">
            <a:avLst/>
          </a:prstGeom>
        </p:spPr>
        <p:txBody>
          <a:bodyPr/>
          <a:lstStyle/>
          <a:p>
            <a:pPr/>
          </a:p>
        </p:txBody>
      </p:sp>
      <p:sp>
        <p:nvSpPr>
          <p:cNvPr id="151" name="Shape 151"/>
          <p:cNvSpPr/>
          <p:nvPr>
            <p:ph type="body" sz="quarter" idx="1"/>
          </p:nvPr>
        </p:nvSpPr>
        <p:spPr>
          <a:prstGeom prst="rect">
            <a:avLst/>
          </a:prstGeom>
        </p:spPr>
        <p:txBody>
          <a:bodyPr/>
          <a:lstStyle/>
          <a:p>
            <a:pPr/>
            <a:r>
              <a:t>vue 在这里有一个代理操作， 将 app._data 代理至 app 对象上</a:t>
            </a:r>
          </a:p>
          <a:p>
            <a:pPr/>
          </a:p>
          <a:p>
            <a:pPr/>
            <a:r>
              <a:t>Vue在构造函数constructor中为data执行一个代理proxy。这样就把data上面的属性代理到了vm实例上。</a:t>
            </a:r>
          </a:p>
          <a:p>
            <a:pPr/>
          </a:p>
          <a:p>
            <a:pPr/>
            <a:r>
              <a:t>我们就可以用app.message代替app._data.message了。</a:t>
            </a:r>
          </a:p>
          <a:p>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a:p>
        </p:txBody>
      </p:sp>
      <p:sp>
        <p:nvSpPr>
          <p:cNvPr id="157" name="Shape 157"/>
          <p:cNvSpPr/>
          <p:nvPr>
            <p:ph type="body" sz="quarter" idx="1"/>
          </p:nvPr>
        </p:nvSpPr>
        <p:spPr>
          <a:prstGeom prst="rect">
            <a:avLst/>
          </a:prstGeom>
        </p:spPr>
        <p:txBody>
          <a:bodyPr/>
          <a:lstStyle/>
          <a:p>
            <a:pPr/>
            <a:r>
              <a:t>compile主要做的事情是解析模板指令，将模板中的变量替换成数据，然后初始化渲染页面视图，并将每个指令对应的节点绑定更新函数，添加监听数据的订阅者，一旦数据有变动，收到通知，更新视图，如图所示： </a:t>
            </a:r>
          </a:p>
          <a:p>
            <a:pPr/>
          </a:p>
          <a:p>
            <a:pPr/>
            <a:r>
              <a:t>这里主要是处理 v-if 、v-text 等指令、以及双花括号所标识的动态字符串。</a:t>
            </a:r>
          </a:p>
          <a:p>
            <a:pPr/>
          </a:p>
          <a:p>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Shape 169"/>
          <p:cNvSpPr/>
          <p:nvPr>
            <p:ph type="sldImg"/>
          </p:nvPr>
        </p:nvSpPr>
        <p:spPr>
          <a:prstGeom prst="rect">
            <a:avLst/>
          </a:prstGeom>
        </p:spPr>
        <p:txBody>
          <a:bodyPr/>
          <a:lstStyle/>
          <a:p>
            <a:pPr/>
          </a:p>
        </p:txBody>
      </p:sp>
      <p:sp>
        <p:nvSpPr>
          <p:cNvPr id="170" name="Shape 170"/>
          <p:cNvSpPr/>
          <p:nvPr>
            <p:ph type="body" sz="quarter" idx="1"/>
          </p:nvPr>
        </p:nvSpPr>
        <p:spPr>
          <a:prstGeom prst="rect">
            <a:avLst/>
          </a:prstGeom>
        </p:spPr>
        <p:txBody>
          <a:bodyPr/>
          <a:lstStyle/>
          <a:p>
            <a:pPr/>
            <a:r>
              <a:t>现在说第三部分，依赖收集原理，再详细展开之前我们要弄明白，依赖收集指的是什么？</a:t>
            </a:r>
          </a:p>
          <a:p>
            <a:pPr/>
          </a:p>
          <a:p>
            <a:pPr/>
            <a:r>
              <a:t>先看屏幕上的例子。</a:t>
            </a:r>
          </a:p>
          <a:p>
            <a:pPr/>
          </a:p>
          <a:p>
            <a:pPr/>
            <a:r>
              <a:t>「介绍这段代码」</a:t>
            </a:r>
          </a:p>
          <a:p>
            <a:pPr/>
          </a:p>
          <a:p>
            <a:pPr/>
            <a:r>
              <a:t>按照前面介绍的数据劫持方案，from 字段在实际模板中虽然没有被用到，但是当from的数据被修改（this.from = ‘test'）的时候，同样会触发from的setter导致整个模版重新执行渲染，这显然不正确。</a:t>
            </a:r>
          </a:p>
          <a:p>
            <a:pPr/>
          </a:p>
          <a:p>
            <a:pPr/>
            <a:r>
              <a:t>如何避免修改 from 时，模版不必要的渲染，这就是依赖收集要做的事情。</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p>
            <a:pPr/>
            <a:r>
              <a:t>前面在说第二块，VUE数据劫持方案原理图的时候提到了一个关键词 Dep，他就是依赖收集。</a:t>
            </a:r>
          </a:p>
          <a:p>
            <a:pPr/>
          </a:p>
          <a:p>
            <a:pPr/>
            <a:r>
              <a:t>其实原理很简单，就是当我们对 data 上的对象进行取值操作的时候，自然就会触发getter事件，所以我们只要在渲染最开始的时候，对模版进行一次render，那么所有被渲染所依赖的 data 中的数据就会被 getter 收集到。在对data中的数据进行修改的时候，我们只要保证setter只会触发被依赖的函数即可。</a:t>
            </a:r>
          </a:p>
          <a:p>
            <a:pPr/>
          </a:p>
          <a:p>
            <a:pPr/>
            <a:r>
              <a:t>或者说，哪些Watcher订阅了自己的变化；</a:t>
            </a:r>
          </a:p>
          <a:p>
            <a:pPr/>
          </a:p>
          <a:p>
            <a:pPr/>
            <a:r>
              <a:t>图上是依赖收集类的逻辑模型，它很简单，只有一个 subs 数组，用来记录依赖列表。</a:t>
            </a:r>
          </a:p>
          <a:p>
            <a:pPr/>
            <a:r>
              <a:t>三个方法分别是添加、移除依赖，以及通知依赖，也就是订阅者进行更新</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Shape 203"/>
          <p:cNvSpPr/>
          <p:nvPr>
            <p:ph type="sldImg"/>
          </p:nvPr>
        </p:nvSpPr>
        <p:spPr>
          <a:prstGeom prst="rect">
            <a:avLst/>
          </a:prstGeom>
        </p:spPr>
        <p:txBody>
          <a:bodyPr/>
          <a:lstStyle/>
          <a:p>
            <a:pPr/>
          </a:p>
        </p:txBody>
      </p:sp>
      <p:sp>
        <p:nvSpPr>
          <p:cNvPr id="204" name="Shape 204"/>
          <p:cNvSpPr/>
          <p:nvPr>
            <p:ph type="body" sz="quarter" idx="1"/>
          </p:nvPr>
        </p:nvSpPr>
        <p:spPr>
          <a:prstGeom prst="rect">
            <a:avLst/>
          </a:prstGeom>
        </p:spPr>
        <p:txBody>
          <a:bodyPr/>
          <a:lstStyle/>
          <a:p>
            <a:pPr/>
            <a:r>
              <a:t>我们来分析一下依赖收集的逻辑。</a:t>
            </a:r>
          </a:p>
          <a:p>
            <a:pPr/>
          </a:p>
          <a:p>
            <a:pPr/>
            <a:r>
              <a:t>图上有 Vue、Watcher两个类，再加上上一页的 Dep 一共是三个类。</a:t>
            </a:r>
          </a:p>
          <a:p>
            <a:pPr/>
          </a:p>
          <a:p>
            <a:pPr/>
            <a:r>
              <a:t>先来看一下 Watcher 这个类，Watcher是一个订阅者对象，可以简单理解是为更新模版的一个订阅对象。</a:t>
            </a:r>
          </a:p>
          <a:p>
            <a:pPr/>
          </a:p>
          <a:p>
            <a:pPr/>
            <a:r>
              <a:t>「按顺序说代码」</a:t>
            </a:r>
          </a:p>
          <a:p>
            <a:pPr/>
            <a:r>
              <a:t>1、2、</a:t>
            </a:r>
          </a:p>
          <a:p>
            <a:pPr/>
            <a:r>
              <a:t>3、第三块是前面我们介绍过的 observe 阶段</a:t>
            </a:r>
          </a:p>
          <a:p>
            <a:pPr/>
            <a:r>
              <a:t>4、</a:t>
            </a:r>
          </a:p>
          <a:p>
            <a:pPr/>
            <a:r>
              <a:t>5、第五部分代码并不是直接放在这儿，真实的位置是在第一次模版渲染结束后</a:t>
            </a:r>
          </a:p>
          <a:p>
            <a:pPr/>
          </a:p>
          <a:p>
            <a:pPr/>
            <a:r>
              <a:t>在第一次模版渲染结束后，依赖收集就已经完成了，如果有依赖的话，闭包内实例化dep就已经收集到了watcher 对象</a:t>
            </a:r>
          </a:p>
          <a:p>
            <a:pPr/>
            <a:r>
              <a:t>6、第六步发生在外部修改数据的时候，他会通知dep去更新 watcher 。</a:t>
            </a:r>
          </a:p>
          <a:p>
            <a:pPr/>
          </a:p>
          <a:p>
            <a:pPr/>
            <a:r>
              <a:t>如果在第一次模版渲染结束后，未收集到任何依赖的话，第六步通知dep去更新就不会有任何反应，也就起到了开头所说的，避免修改未被引用的数据时，模版不必要的渲染，</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 name="Shape 70"/>
          <p:cNvSpPr/>
          <p:nvPr>
            <p:ph type="sldImg"/>
          </p:nvPr>
        </p:nvSpPr>
        <p:spPr>
          <a:prstGeom prst="rect">
            <a:avLst/>
          </a:prstGeom>
        </p:spPr>
        <p:txBody>
          <a:bodyPr/>
          <a:lstStyle/>
          <a:p>
            <a:pPr/>
          </a:p>
        </p:txBody>
      </p:sp>
      <p:sp>
        <p:nvSpPr>
          <p:cNvPr id="71" name="Shape 71"/>
          <p:cNvSpPr/>
          <p:nvPr>
            <p:ph type="body" sz="quarter" idx="1"/>
          </p:nvPr>
        </p:nvSpPr>
        <p:spPr>
          <a:prstGeom prst="rect">
            <a:avLst/>
          </a:prstGeom>
        </p:spPr>
        <p:txBody>
          <a:bodyPr/>
          <a:lstStyle/>
          <a:p>
            <a:pPr/>
            <a:r>
              <a:t>闲话不多说，开始之前来做个小调查。</a:t>
            </a:r>
          </a:p>
          <a:p>
            <a:pPr/>
            <a:r>
              <a:t>有用过其他框架，比如react、angular、ember 之类进行项目开发的，麻烦举个手。</a:t>
            </a:r>
          </a:p>
          <a:p>
            <a:pPr/>
          </a:p>
          <a:p>
            <a:pPr/>
            <a:r>
              <a:t>有使用过 VUE 进行项目开发的同学，麻烦举个手！</a:t>
            </a:r>
          </a:p>
          <a:p>
            <a:pPr/>
          </a:p>
          <a:p>
            <a:pPr/>
            <a:r>
              <a:t>有看过 VUE 部分模块的实现逻辑的，可以是路由模块、vuex、或者其他任何模块的，麻烦举个手。</a:t>
            </a:r>
          </a:p>
          <a:p>
            <a:pPr/>
          </a:p>
          <a:p>
            <a:pPr/>
            <a:r>
              <a:t>太好了，看来大家都是经验比较丰富的老前端，后面的内容对大家来说就容易展开的多了。</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Shape 214"/>
          <p:cNvSpPr/>
          <p:nvPr>
            <p:ph type="sldImg"/>
          </p:nvPr>
        </p:nvSpPr>
        <p:spPr>
          <a:prstGeom prst="rect">
            <a:avLst/>
          </a:prstGeom>
        </p:spPr>
        <p:txBody>
          <a:bodyPr/>
          <a:lstStyle/>
          <a:p>
            <a:pPr/>
          </a:p>
        </p:txBody>
      </p:sp>
      <p:sp>
        <p:nvSpPr>
          <p:cNvPr id="215" name="Shape 215"/>
          <p:cNvSpPr/>
          <p:nvPr>
            <p:ph type="body" sz="quarter" idx="1"/>
          </p:nvPr>
        </p:nvSpPr>
        <p:spPr>
          <a:prstGeom prst="rect">
            <a:avLst/>
          </a:prstGeom>
        </p:spPr>
        <p:txBody>
          <a:bodyPr/>
          <a:lstStyle/>
          <a:p>
            <a:pPr/>
            <a:r>
              <a:t>因为原理想通，这一部分和上一场韩老师介绍的react很相似，我会重点介绍 VNode 部分，diff 算法简单带过。</a:t>
            </a:r>
          </a:p>
          <a:p>
            <a:pPr/>
          </a:p>
          <a:p>
            <a:pPr/>
            <a:r>
              <a:t>在刀耕火种的年代，我们需要在各个事件方法中直接操作DOM来达到修改视图的目的。但是当应用一大就会变得难以维护。</a:t>
            </a:r>
          </a:p>
          <a:p>
            <a:pPr/>
          </a:p>
          <a:p>
            <a:pPr/>
            <a:r>
              <a:t>那我们是不是可以把真实DOM树抽象成一棵以JavaScript对象构成的抽象树，在修改抽象树数据后将抽象树转化成真实DOM重绘到页面上呢？于是虚拟DOM出现了，它是真实DOM的一层抽象，用属性描述真实DOM的各个特性。当它发生变化的时候，就会去修改视图。</a:t>
            </a:r>
          </a:p>
          <a:p>
            <a:pPr/>
          </a:p>
          <a:p>
            <a:pPr/>
            <a:r>
              <a:t>可以想象，最简单粗暴的方法就是将整个DOM结构用innerHTML修改到页面上，但是这样进行重绘整个视图层是相当消耗性能的，我们是不是可以每次只更新它的修改呢？</a:t>
            </a:r>
          </a:p>
          <a:p>
            <a:pPr/>
          </a:p>
          <a:p>
            <a:pPr/>
            <a:r>
              <a:t>所以Vue.js将DOM抽象成一个以JavaScript对象为节点的虚拟DOM树，以VNode节点模拟真实DOM，可以对这颗抽象树进行创建节点、删除节点以及修改节点等操作，在这过程中都不需要操作真实DOM，只需要操作JavaScript对象后只对差异修改，相对于整块的innerHTML的粗暴式修改，大大提升了性能。修改以后经过diff算法得出一些需要修改的最小单位，再将这些小单位的视图进行更新。这样做减少了很多不需要的DOM操作，大大提高了性能。</a:t>
            </a:r>
          </a:p>
          <a:p>
            <a:pPr/>
          </a:p>
          <a:p>
            <a:pPr/>
            <a:r>
              <a:t>Vue就使用了这样的抽象节点VNode，它是对真实DOM的一层抽象，而不依赖某个平台，它可以是浏览器平台，也可以是跨平台的weex（"Weex" 的发音是 /wiːks/, 和 "Weeks" 同音。），甚至是node平台也可以对这样一棵抽象DOM树进行创建删除修改等操作，这也为前后端同构提供了可能。</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p>
            <a:pPr/>
            <a:r>
              <a:t>我们来看一下 VNode 的类定义，它几乎涵盖了描述dom节点的绝大多数属性，还包括vue所需要的其他属性。</a:t>
            </a:r>
          </a:p>
          <a:p>
            <a:pPr/>
            <a:r>
              <a:t>这部分代码量较多，我们分三块来看</a:t>
            </a:r>
          </a:p>
          <a:p>
            <a:pPr/>
          </a:p>
          <a:p>
            <a:pPr/>
            <a:r>
              <a:t>第一块是 VNode 属性列表，因为和后面构造函数內相重复，这里就不一一介绍了，下面看下构造函数內的代码</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Shape 226"/>
          <p:cNvSpPr/>
          <p:nvPr>
            <p:ph type="sldImg"/>
          </p:nvPr>
        </p:nvSpPr>
        <p:spPr>
          <a:prstGeom prst="rect">
            <a:avLst/>
          </a:prstGeom>
        </p:spPr>
        <p:txBody>
          <a:bodyPr/>
          <a:lstStyle/>
          <a:p>
            <a:pPr/>
          </a:p>
        </p:txBody>
      </p:sp>
      <p:sp>
        <p:nvSpPr>
          <p:cNvPr id="227" name="Shape 227"/>
          <p:cNvSpPr/>
          <p:nvPr>
            <p:ph type="body" sz="quarter" idx="1"/>
          </p:nvPr>
        </p:nvSpPr>
        <p:spPr>
          <a:prstGeom prst="rect">
            <a:avLst/>
          </a:prstGeom>
        </p:spPr>
        <p:txBody>
          <a:bodyPr/>
          <a:lstStyle/>
          <a:p>
            <a:pPr/>
            <a:r>
              <a:t>「介绍参数，再挨个读注释」</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Shape 235"/>
          <p:cNvSpPr/>
          <p:nvPr>
            <p:ph type="sldImg"/>
          </p:nvPr>
        </p:nvSpPr>
        <p:spPr>
          <a:prstGeom prst="rect">
            <a:avLst/>
          </a:prstGeom>
        </p:spPr>
        <p:txBody>
          <a:bodyPr/>
          <a:lstStyle/>
          <a:p>
            <a:pPr/>
          </a:p>
        </p:txBody>
      </p:sp>
      <p:sp>
        <p:nvSpPr>
          <p:cNvPr id="236" name="Shape 236"/>
          <p:cNvSpPr/>
          <p:nvPr>
            <p:ph type="body" sz="quarter" idx="1"/>
          </p:nvPr>
        </p:nvSpPr>
        <p:spPr>
          <a:prstGeom prst="rect">
            <a:avLst/>
          </a:prstGeom>
        </p:spPr>
        <p:txBody>
          <a:bodyPr/>
          <a:lstStyle/>
          <a:p>
            <a:pPr/>
            <a:r>
              <a:t>举个例子</a:t>
            </a:r>
          </a:p>
          <a:p>
            <a:pPr/>
            <a:r>
              <a:t>。。。。</a:t>
            </a:r>
          </a:p>
          <a:p>
            <a:pPr/>
          </a:p>
          <a:p>
            <a:pPr/>
            <a:r>
              <a:t>到这里VNode的工作原理及数据结构就已经说完了，但是 diff 算法还没有涉及</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Shape 256"/>
          <p:cNvSpPr/>
          <p:nvPr>
            <p:ph type="sldImg"/>
          </p:nvPr>
        </p:nvSpPr>
        <p:spPr>
          <a:prstGeom prst="rect">
            <a:avLst/>
          </a:prstGeom>
        </p:spPr>
        <p:txBody>
          <a:bodyPr/>
          <a:lstStyle/>
          <a:p>
            <a:pPr/>
          </a:p>
        </p:txBody>
      </p:sp>
      <p:sp>
        <p:nvSpPr>
          <p:cNvPr id="257" name="Shape 257"/>
          <p:cNvSpPr/>
          <p:nvPr>
            <p:ph type="body" sz="quarter" idx="1"/>
          </p:nvPr>
        </p:nvSpPr>
        <p:spPr>
          <a:prstGeom prst="rect">
            <a:avLst/>
          </a:prstGeom>
        </p:spPr>
        <p:txBody>
          <a:bodyPr/>
          <a:lstStyle/>
          <a:p>
            <a:pPr/>
            <a:r>
              <a:t>patch将新老VNode节点进行比对，然后将根据两者的比较结果进行最小单位地修改视图，而不是将整个视图根据新的VNode重绘。patch的核心在于diff算法，这套算法可以高效地比较virtual DOM的变更，得出变化以修改视图。</a:t>
            </a:r>
          </a:p>
          <a:p>
            <a:pPr/>
          </a:p>
          <a:p>
            <a:pPr/>
            <a:r>
              <a:t>那么patch如何工作的呢？</a:t>
            </a:r>
          </a:p>
          <a:p>
            <a:pPr/>
          </a:p>
          <a:p>
            <a:pPr/>
            <a:r>
              <a:t>首先说一下patch的核心diff算法，diff算法是通过同层的树节点进行比较而非对树进行逐层搜索遍历的方式，是一种相当高效的算法。</a:t>
            </a:r>
          </a:p>
          <a:p>
            <a:pPr/>
          </a:p>
          <a:p>
            <a:pPr/>
            <a:r>
              <a:t>这两张图代表旧的VNode与新VNode进行patch的过程，他们只是在同层级的VNode之间进行比较得到变化（第二张图中相同颜色的方块代表互相进行比较的VNode节点），然后修改变化的视图，所以十分高效。</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Shape 263"/>
          <p:cNvSpPr/>
          <p:nvPr>
            <p:ph type="sldImg"/>
          </p:nvPr>
        </p:nvSpPr>
        <p:spPr>
          <a:prstGeom prst="rect">
            <a:avLst/>
          </a:prstGeom>
        </p:spPr>
        <p:txBody>
          <a:bodyPr/>
          <a:lstStyle/>
          <a:p>
            <a:pPr/>
          </a:p>
        </p:txBody>
      </p:sp>
      <p:sp>
        <p:nvSpPr>
          <p:cNvPr id="264" name="Shape 264"/>
          <p:cNvSpPr/>
          <p:nvPr>
            <p:ph type="body" sz="quarter" idx="1"/>
          </p:nvPr>
        </p:nvSpPr>
        <p:spPr>
          <a:prstGeom prst="rect">
            <a:avLst/>
          </a:prstGeom>
        </p:spPr>
        <p:txBody>
          <a:bodyPr/>
          <a:lstStyle/>
          <a:p>
            <a:pPr/>
            <a:r>
              <a:t>从代码中不难发现，当oldVnode与vnode在sameVnode的时候才会进行patchVnode，也就是新旧VNode节点判定为同一节点的时候才会进行patchVnode这个过程，否则就是创建新的DOM，移除旧的DOM。</a:t>
            </a:r>
          </a:p>
          <a:p>
            <a:pPr/>
          </a:p>
          <a:p>
            <a:pPr/>
            <a:r>
              <a:t>怎么样的节点算sameVnode呢？</a:t>
            </a:r>
          </a:p>
          <a:p>
            <a:pPr/>
          </a:p>
          <a:p>
            <a:pPr/>
            <a:r>
              <a:t>当两个VNode的tag、key、isComment都相同，并且同时定义或未定义data的时候，且如果标签为input则type必须相同。这时候这两个VNode则算sameVnode，可以直接进行patchVnode操作。</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Shape 270"/>
          <p:cNvSpPr/>
          <p:nvPr>
            <p:ph type="sldImg"/>
          </p:nvPr>
        </p:nvSpPr>
        <p:spPr>
          <a:prstGeom prst="rect">
            <a:avLst/>
          </a:prstGeom>
        </p:spPr>
        <p:txBody>
          <a:bodyPr/>
          <a:lstStyle/>
          <a:p>
            <a:pPr/>
          </a:p>
        </p:txBody>
      </p:sp>
      <p:sp>
        <p:nvSpPr>
          <p:cNvPr id="271" name="Shape 271"/>
          <p:cNvSpPr/>
          <p:nvPr>
            <p:ph type="body" sz="quarter" idx="1"/>
          </p:nvPr>
        </p:nvSpPr>
        <p:spPr>
          <a:prstGeom prst="rect">
            <a:avLst/>
          </a:prstGeom>
        </p:spPr>
        <p:txBody>
          <a:bodyPr/>
          <a:lstStyle/>
          <a:p>
            <a:pPr/>
            <a:r>
              <a:t>patchVnode的规则是这样的：</a:t>
            </a:r>
          </a:p>
          <a:p>
            <a:pPr/>
          </a:p>
          <a:p>
            <a:pPr/>
            <a:r>
              <a:t>1.如果新旧VNode都是静态的，同时它们的key相同（代表同一节点），并且新的VNode是clone或者是标记了once（标记v-once属性，只渲染一次），那么只需要替换elm以及componentInstance即可。</a:t>
            </a:r>
          </a:p>
          <a:p>
            <a:pPr/>
          </a:p>
          <a:p>
            <a:pPr/>
            <a:r>
              <a:t>2.新老节点均有children子节点，则对子节点进行diff操作，调用updateChildren，这个updateChildren也是diff的核心。</a:t>
            </a:r>
          </a:p>
          <a:p>
            <a:pPr/>
          </a:p>
          <a:p>
            <a:pPr/>
            <a:r>
              <a:t>3.如果老节点没有子节点而新节点存在子节点，先清空老节点DOM的文本内容，然后为当前DOM节点加入子节点。</a:t>
            </a:r>
          </a:p>
          <a:p>
            <a:pPr/>
          </a:p>
          <a:p>
            <a:pPr/>
            <a:r>
              <a:t>4.当新节点没有子节点而老节点有子节点的时候，则移除该DOM节点的所有子节点。</a:t>
            </a:r>
          </a:p>
          <a:p>
            <a:pPr/>
          </a:p>
          <a:p>
            <a:pPr/>
            <a:r>
              <a:t>5.当新老节点都无子节点的时候，只是文本的替换。</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Shape 276"/>
          <p:cNvSpPr/>
          <p:nvPr>
            <p:ph type="sldImg"/>
          </p:nvPr>
        </p:nvSpPr>
        <p:spPr>
          <a:prstGeom prst="rect">
            <a:avLst/>
          </a:prstGeom>
        </p:spPr>
        <p:txBody>
          <a:bodyPr/>
          <a:lstStyle/>
          <a:p>
            <a:pPr/>
          </a:p>
        </p:txBody>
      </p:sp>
      <p:sp>
        <p:nvSpPr>
          <p:cNvPr id="277" name="Shape 277"/>
          <p:cNvSpPr/>
          <p:nvPr>
            <p:ph type="body" sz="quarter" idx="1"/>
          </p:nvPr>
        </p:nvSpPr>
        <p:spPr>
          <a:prstGeom prst="rect">
            <a:avLst/>
          </a:prstGeom>
        </p:spPr>
        <p:txBody>
          <a:bodyPr/>
          <a:lstStyle/>
          <a:p>
            <a:pPr/>
            <a:r>
              <a:t>「读PPT」</a:t>
            </a:r>
          </a:p>
          <a:p>
            <a:pPr/>
            <a:r>
              <a:t>这里有两点很重要</a:t>
            </a:r>
          </a:p>
          <a:p>
            <a:pPr/>
            <a:r>
              <a:t>第一：keep-alive 是一个组件</a:t>
            </a:r>
          </a:p>
          <a:p>
            <a:pPr/>
            <a:r>
              <a:t>第二：他不会被渲染到真实 DOM 中</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Shape 287"/>
          <p:cNvSpPr/>
          <p:nvPr>
            <p:ph type="sldImg"/>
          </p:nvPr>
        </p:nvSpPr>
        <p:spPr>
          <a:prstGeom prst="rect">
            <a:avLst/>
          </a:prstGeom>
        </p:spPr>
        <p:txBody>
          <a:bodyPr/>
          <a:lstStyle/>
          <a:p>
            <a:pPr/>
          </a:p>
        </p:txBody>
      </p:sp>
      <p:sp>
        <p:nvSpPr>
          <p:cNvPr id="288" name="Shape 288"/>
          <p:cNvSpPr/>
          <p:nvPr>
            <p:ph type="body" sz="quarter" idx="1"/>
          </p:nvPr>
        </p:nvSpPr>
        <p:spPr>
          <a:prstGeom prst="rect">
            <a:avLst/>
          </a:prstGeom>
        </p:spPr>
        <p:txBody>
          <a:bodyPr/>
          <a:lstStyle/>
          <a:p>
            <a:pPr/>
            <a:r>
              <a:t>我们来看一下keep-alive 的具体使用</a:t>
            </a:r>
          </a:p>
          <a:p>
            <a:pPr/>
          </a:p>
          <a:p>
            <a:pPr/>
            <a:r>
              <a:t>keep-alive 的属性只接受三个参数分别是：include、exclude、max，</a:t>
            </a:r>
          </a:p>
          <a:p>
            <a:pPr/>
            <a:r>
              <a:t>include是字符串或正则表达式。只有名称匹配的组件会被缓存。</a:t>
            </a:r>
          </a:p>
          <a:p>
            <a:pPr/>
            <a:r>
              <a:t>exclude同样也是字符串或正则表达式。任何名称匹配的组件都不会被缓存。</a:t>
            </a:r>
          </a:p>
          <a:p>
            <a:pPr/>
            <a:r>
              <a:t>max是数字。用来限制最多可以缓存多少组件实例。</a:t>
            </a:r>
          </a:p>
          <a:p>
            <a:pPr/>
          </a:p>
          <a:p>
            <a:pPr/>
            <a:r>
              <a:t>「读代码示例」</a:t>
            </a:r>
          </a:p>
          <a:p>
            <a:pPr/>
            <a:r>
              <a:t>「读生命周期钩子」</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Shape 295"/>
          <p:cNvSpPr/>
          <p:nvPr>
            <p:ph type="sldImg"/>
          </p:nvPr>
        </p:nvSpPr>
        <p:spPr>
          <a:prstGeom prst="rect">
            <a:avLst/>
          </a:prstGeom>
        </p:spPr>
        <p:txBody>
          <a:bodyPr/>
          <a:lstStyle/>
          <a:p>
            <a:pPr/>
          </a:p>
        </p:txBody>
      </p:sp>
      <p:sp>
        <p:nvSpPr>
          <p:cNvPr id="296" name="Shape 296"/>
          <p:cNvSpPr/>
          <p:nvPr>
            <p:ph type="body" sz="quarter" idx="1"/>
          </p:nvPr>
        </p:nvSpPr>
        <p:spPr>
          <a:prstGeom prst="rect">
            <a:avLst/>
          </a:prstGeom>
        </p:spPr>
        <p:txBody>
          <a:bodyPr/>
          <a:lstStyle/>
          <a:p>
            <a:pPr/>
            <a:r>
              <a:t>前面提到 keep-alive 是一个组件，这一点很重要，因为他的实现完全基于组件的特性。</a:t>
            </a:r>
          </a:p>
          <a:p>
            <a:pPr/>
            <a:r>
              <a:t>created钩子会创建一个cache对象，用来作为缓存容器，保存vnode节点。</a:t>
            </a:r>
          </a:p>
          <a:p>
            <a:pPr/>
          </a:p>
          <a:p>
            <a:pPr/>
            <a:r>
              <a:t>destroyed钩子则在组件被销毁的时候清除cache缓存中的所有组件实例。</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 name="Shape 76"/>
          <p:cNvSpPr/>
          <p:nvPr>
            <p:ph type="sldImg"/>
          </p:nvPr>
        </p:nvSpPr>
        <p:spPr>
          <a:prstGeom prst="rect">
            <a:avLst/>
          </a:prstGeom>
        </p:spPr>
        <p:txBody>
          <a:bodyPr/>
          <a:lstStyle/>
          <a:p>
            <a:pPr/>
          </a:p>
        </p:txBody>
      </p:sp>
      <p:sp>
        <p:nvSpPr>
          <p:cNvPr id="77" name="Shape 77"/>
          <p:cNvSpPr/>
          <p:nvPr>
            <p:ph type="body" sz="quarter" idx="1"/>
          </p:nvPr>
        </p:nvSpPr>
        <p:spPr>
          <a:prstGeom prst="rect">
            <a:avLst/>
          </a:prstGeom>
        </p:spPr>
        <p:txBody>
          <a:bodyPr/>
          <a:lstStyle/>
          <a:p>
            <a:pPr/>
            <a:r>
              <a:t>本次课程的目的很简单，</a:t>
            </a:r>
          </a:p>
          <a:p>
            <a:pPr/>
            <a:r>
              <a:t>第一是：希望通过对几个典型模块的剖析，帮助大家了解 VUE 的运行原理</a:t>
            </a:r>
          </a:p>
          <a:p>
            <a:pPr/>
          </a:p>
          <a:p>
            <a:pPr/>
            <a:r>
              <a:t>第二是：帮助大家理解，在使用VUE进行项目开发时，遇到的问题。</a:t>
            </a:r>
          </a:p>
          <a:p>
            <a:pPr/>
            <a:r>
              <a:t>项目开发时我们会遇到很多问题，可能最后问题解决了，却不知道它们内在的原因是什么</a:t>
            </a:r>
          </a:p>
          <a:p>
            <a:pPr/>
            <a:r>
              <a:t>比如为什么在 created 阶段无法获取到dom，而mounted阶段就可以。</a:t>
            </a:r>
          </a:p>
          <a:p>
            <a:pPr/>
          </a:p>
          <a:p>
            <a:pPr/>
            <a:r>
              <a:t>第三是：全面了解VUE开发。</a:t>
            </a:r>
          </a:p>
          <a:p>
            <a:pPr/>
            <a:r>
              <a:t>我们在进行VUE项目开发的时候，绝大多数时候都只是在进行普通的业务开发。</a:t>
            </a:r>
          </a:p>
          <a:p>
            <a:pPr/>
          </a:p>
          <a:p>
            <a:pPr/>
            <a:r>
              <a:t>但是如何脱离项目运行环境，提升某个VUE模块为公共模块，如何创建自定义指令，如何合理的进行模块划分设计？</a:t>
            </a:r>
          </a:p>
          <a:p>
            <a:pPr/>
          </a:p>
          <a:p>
            <a:pPr/>
            <a:r>
              <a:t>这些都是我们这次课程的目的。</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Shape 300"/>
          <p:cNvSpPr/>
          <p:nvPr>
            <p:ph type="sldImg"/>
          </p:nvPr>
        </p:nvSpPr>
        <p:spPr>
          <a:prstGeom prst="rect">
            <a:avLst/>
          </a:prstGeom>
        </p:spPr>
        <p:txBody>
          <a:bodyPr/>
          <a:lstStyle/>
          <a:p>
            <a:pPr/>
          </a:p>
        </p:txBody>
      </p:sp>
      <p:sp>
        <p:nvSpPr>
          <p:cNvPr id="301" name="Shape 301"/>
          <p:cNvSpPr/>
          <p:nvPr>
            <p:ph type="body" sz="quarter" idx="1"/>
          </p:nvPr>
        </p:nvSpPr>
        <p:spPr>
          <a:prstGeom prst="rect">
            <a:avLst/>
          </a:prstGeom>
        </p:spPr>
        <p:txBody>
          <a:bodyPr/>
          <a:lstStyle/>
          <a:p>
            <a:pPr/>
            <a:r>
              <a:t>前面还提到另一点比较重要，就是 keep-alive 虽然是一个组件，但它不会被渲染到 dom 中。</a:t>
            </a:r>
          </a:p>
          <a:p>
            <a:pPr/>
            <a:r>
              <a:t>keep-alive 组件在渲染是采用嫁接的方式，借助子组件进行渲染。</a:t>
            </a:r>
          </a:p>
          <a:p>
            <a:pPr/>
            <a:r>
              <a:t>首先通过getFirstComponentChild获取第一个子组件，获取该组件的name（存在组件名则直接使用组件名，否则会使用tag）。接下来会将这个name通过include与exclude属性进行匹配，匹配不成功（说明不需要进行缓存）则不进行任何操作直接返回vnode。</a:t>
            </a:r>
          </a:p>
          <a:p>
            <a:pPr/>
          </a:p>
          <a:p>
            <a:pPr/>
            <a:r>
              <a:t>匹配成功，则根据key在this.cache中查找，如果存在则说明之前已经缓存过了，直接将缓存的vnode的componentInstance（组件实例）覆盖到目前的vnode上面。否则将vnode存储在cache中。</a:t>
            </a:r>
          </a:p>
          <a:p>
            <a:pPr/>
          </a:p>
          <a:p>
            <a:pPr/>
            <a:r>
              <a:t>最后再返回vnode。</a:t>
            </a:r>
          </a:p>
          <a:p>
            <a:pPr/>
          </a:p>
          <a:p>
            <a:pPr/>
            <a:r>
              <a:t>整个 keep-alive 的过程就算完成了。</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Shape 306"/>
          <p:cNvSpPr/>
          <p:nvPr>
            <p:ph type="sldImg"/>
          </p:nvPr>
        </p:nvSpPr>
        <p:spPr>
          <a:prstGeom prst="rect">
            <a:avLst/>
          </a:prstGeom>
        </p:spPr>
        <p:txBody>
          <a:bodyPr/>
          <a:lstStyle/>
          <a:p>
            <a:pPr/>
          </a:p>
        </p:txBody>
      </p:sp>
      <p:sp>
        <p:nvSpPr>
          <p:cNvPr id="307" name="Shape 307"/>
          <p:cNvSpPr/>
          <p:nvPr>
            <p:ph type="body" sz="quarter" idx="1"/>
          </p:nvPr>
        </p:nvSpPr>
        <p:spPr>
          <a:prstGeom prst="rect">
            <a:avLst/>
          </a:prstGeom>
        </p:spPr>
        <p:txBody>
          <a:bodyPr/>
          <a:lstStyle/>
          <a:p>
            <a:pPr/>
            <a:r>
              <a:t>很多同学好奇，在new一个Vue对象的时候，内部究竟发生了什么？</a:t>
            </a:r>
          </a:p>
          <a:p>
            <a:pPr/>
            <a:r>
              <a:t>究竟Vue.js是如何将data中的数据渲染到真实的宿主环境中的？</a:t>
            </a:r>
          </a:p>
          <a:p>
            <a:pPr/>
            <a:r>
              <a:t>又是如何通过“响应式”修改数据的？</a:t>
            </a:r>
          </a:p>
          <a:p>
            <a:pPr/>
            <a:r>
              <a:t>template是如何被编译成真实环境中可用的HTML的？</a:t>
            </a:r>
          </a:p>
          <a:p>
            <a:pPr/>
            <a:r>
              <a:t>Vue指令又是如何执行的？</a:t>
            </a:r>
          </a:p>
          <a:p>
            <a:pPr/>
            <a:r>
              <a:t>带着这些疑问，我们从Vue的构造类开始看起。</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Shape 314"/>
          <p:cNvSpPr/>
          <p:nvPr>
            <p:ph type="sldImg"/>
          </p:nvPr>
        </p:nvSpPr>
        <p:spPr>
          <a:prstGeom prst="rect">
            <a:avLst/>
          </a:prstGeom>
        </p:spPr>
        <p:txBody>
          <a:bodyPr/>
          <a:lstStyle/>
          <a:p>
            <a:pPr/>
          </a:p>
        </p:txBody>
      </p:sp>
      <p:sp>
        <p:nvSpPr>
          <p:cNvPr id="315" name="Shape 315"/>
          <p:cNvSpPr/>
          <p:nvPr>
            <p:ph type="body" sz="quarter" idx="1"/>
          </p:nvPr>
        </p:nvSpPr>
        <p:spPr>
          <a:prstGeom prst="rect">
            <a:avLst/>
          </a:prstGeom>
        </p:spPr>
        <p:txBody>
          <a:bodyPr/>
          <a:lstStyle/>
          <a:p>
            <a:pPr/>
            <a:r>
              <a:t>_init主要做了这两件事：</a:t>
            </a:r>
          </a:p>
          <a:p>
            <a:pPr/>
            <a:r>
              <a:t>1.初始化（包括生命周期、事件、render函数、state等）。</a:t>
            </a:r>
          </a:p>
          <a:p>
            <a:pPr/>
            <a:r>
              <a:t>2.$mount组件。</a:t>
            </a:r>
          </a:p>
          <a:p>
            <a:pPr/>
            <a:r>
              <a:t>在生命钩子beforeCreate与created之间会初始化state，在此过程中，会依次初始化props、methods、data、computed与watch，这也就是Vue.js对options中的数据进行“响应式化”（即双向绑定）的过程。</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Shape 323"/>
          <p:cNvSpPr/>
          <p:nvPr>
            <p:ph type="sldImg"/>
          </p:nvPr>
        </p:nvSpPr>
        <p:spPr>
          <a:prstGeom prst="rect">
            <a:avLst/>
          </a:prstGeom>
        </p:spPr>
        <p:txBody>
          <a:bodyPr/>
          <a:lstStyle/>
          <a:p>
            <a:pPr/>
          </a:p>
        </p:txBody>
      </p:sp>
      <p:sp>
        <p:nvSpPr>
          <p:cNvPr id="324" name="Shape 324"/>
          <p:cNvSpPr/>
          <p:nvPr>
            <p:ph type="body" sz="quarter" idx="1"/>
          </p:nvPr>
        </p:nvSpPr>
        <p:spPr>
          <a:prstGeom prst="rect">
            <a:avLst/>
          </a:prstGeom>
        </p:spPr>
        <p:txBody>
          <a:bodyPr/>
          <a:lstStyle/>
          <a:p>
            <a:pPr/>
            <a:r>
              <a:t>这里有一个特别有意思的生命周期，就是destroy，</a:t>
            </a:r>
          </a:p>
          <a:p>
            <a:pPr/>
            <a:r>
              <a:t>提问有人使用过这个生命周期钩子么，做什么用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3" name="Shape 333"/>
          <p:cNvSpPr/>
          <p:nvPr>
            <p:ph type="sldImg"/>
          </p:nvPr>
        </p:nvSpPr>
        <p:spPr>
          <a:prstGeom prst="rect">
            <a:avLst/>
          </a:prstGeom>
        </p:spPr>
        <p:txBody>
          <a:bodyPr/>
          <a:lstStyle/>
          <a:p>
            <a:pPr/>
          </a:p>
        </p:txBody>
      </p:sp>
      <p:sp>
        <p:nvSpPr>
          <p:cNvPr id="334" name="Shape 334"/>
          <p:cNvSpPr/>
          <p:nvPr>
            <p:ph type="body" sz="quarter" idx="1"/>
          </p:nvPr>
        </p:nvSpPr>
        <p:spPr>
          <a:prstGeom prst="rect">
            <a:avLst/>
          </a:prstGeom>
        </p:spPr>
        <p:txBody>
          <a:bodyPr/>
          <a:lstStyle/>
          <a:p>
            <a:pPr/>
            <a:r>
              <a:t>15年的时候我曾写过一篇文章，叫《对象的自我销毁》，那时候 Vue 还没火起来，文章主要针对的是原生组件开发时需要注意的事项，但是放在 Vue 组件开发中，逻辑依旧是通用的。</a:t>
            </a:r>
          </a:p>
          <a:p>
            <a:pPr/>
          </a:p>
          <a:p>
            <a:pPr/>
            <a:r>
              <a:t>一： DOM事件监听越界</a:t>
            </a:r>
          </a:p>
          <a:p>
            <a:pPr/>
            <a:r>
              <a:t>常规情况下，一个组件需要监听的仅仅是自身的DOM。偶尔也会有另一种情况，对象不得不操作自身之外的DOM。</a:t>
            </a:r>
          </a:p>
          <a:p>
            <a:pPr/>
          </a:p>
          <a:p>
            <a:pPr/>
            <a:r>
              <a:t>拿常见的瀑布流组件为例，除了自身事件，还要监听页面的滚动、浏览器尺寸重置等事件。因此当瀑布流组件被移除后，遗留的对 window 的事件监听还在，事件监听回调内对组件的引用会导致整个组件常驻内存无法被回收，直至页面关闭。</a:t>
            </a:r>
          </a:p>
          <a:p>
            <a:pPr/>
          </a:p>
          <a:p>
            <a:pPr/>
            <a:r>
              <a:t>二：JS 生命周期过长</a:t>
            </a:r>
          </a:p>
          <a:p>
            <a:pPr/>
            <a:r>
              <a:t>一部分场景下，某段 JS 会在整个生命周期中反复被调用。比如轮播图自动播放，倒计时时钟的重绘，或者是支付状态轮询。无论是使用setInterval不断调取，或者是 setTimeout 递归延时。这两者在组件被移除时同样不会随之被清除。因此也需要组件在被销毁时手动解除定时器。</a:t>
            </a:r>
          </a:p>
          <a:p>
            <a:pPr/>
          </a:p>
          <a:p>
            <a:pPr/>
            <a:r>
              <a:t>三：DOM 之外的异步事件</a:t>
            </a:r>
          </a:p>
          <a:p>
            <a:pPr/>
            <a:r>
              <a:t>比较常见的情形就是 API 请求。当一个请求结束之前组件被销毁， API 数据返回后的操作无需继续进行。也有一定风险因为数据已被移除导致操作报错。</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 name="Shape 347"/>
          <p:cNvSpPr/>
          <p:nvPr>
            <p:ph type="sldImg"/>
          </p:nvPr>
        </p:nvSpPr>
        <p:spPr>
          <a:prstGeom prst="rect">
            <a:avLst/>
          </a:prstGeom>
        </p:spPr>
        <p:txBody>
          <a:bodyPr/>
          <a:lstStyle/>
          <a:p>
            <a:pPr/>
          </a:p>
        </p:txBody>
      </p:sp>
      <p:sp>
        <p:nvSpPr>
          <p:cNvPr id="348" name="Shape 348"/>
          <p:cNvSpPr/>
          <p:nvPr>
            <p:ph type="body" sz="quarter" idx="1"/>
          </p:nvPr>
        </p:nvSpPr>
        <p:spPr>
          <a:prstGeom prst="rect">
            <a:avLst/>
          </a:prstGeom>
        </p:spPr>
        <p:txBody>
          <a:bodyPr/>
          <a:lstStyle/>
          <a:p>
            <a:pPr/>
            <a:r>
              <a:t>为什么会有渲染延迟？</a:t>
            </a:r>
          </a:p>
          <a:p>
            <a:pPr/>
            <a:r>
              <a:t>带着疑问，我们找到了Vue.js源码的Watch实现。当某个响应式数据发生变化的时候，它的setter函数会通知闭包中的Dep，Dep则会调用它管理的所有Watch对象。触发Watch对象的update实现。我们来看一下update的实现。</a:t>
            </a:r>
          </a:p>
          <a:p>
            <a:pPr/>
          </a:p>
          <a:p>
            <a:pPr/>
            <a:r>
              <a:t>我们发现Vue.js默认是使用异步执行DOM更新。 当异步执行update的时候，会调用queueWatcher函数。</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2" name="Shape 352"/>
          <p:cNvSpPr/>
          <p:nvPr>
            <p:ph type="sldImg"/>
          </p:nvPr>
        </p:nvSpPr>
        <p:spPr>
          <a:prstGeom prst="rect">
            <a:avLst/>
          </a:prstGeom>
        </p:spPr>
        <p:txBody>
          <a:bodyPr/>
          <a:lstStyle/>
          <a:p>
            <a:pPr/>
          </a:p>
        </p:txBody>
      </p:sp>
      <p:sp>
        <p:nvSpPr>
          <p:cNvPr id="353" name="Shape 353"/>
          <p:cNvSpPr/>
          <p:nvPr>
            <p:ph type="body" sz="quarter" idx="1"/>
          </p:nvPr>
        </p:nvSpPr>
        <p:spPr>
          <a:prstGeom prst="rect">
            <a:avLst/>
          </a:prstGeom>
        </p:spPr>
        <p:txBody>
          <a:bodyPr/>
          <a:lstStyle/>
          <a:p>
            <a:pPr/>
            <a:r>
              <a:t>再介绍 VUE 的时候提到，VUE 是一个渐进式框架，Vuex 也正体现了这一点。</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1" name="Shape 361"/>
          <p:cNvSpPr/>
          <p:nvPr>
            <p:ph type="sldImg"/>
          </p:nvPr>
        </p:nvSpPr>
        <p:spPr>
          <a:prstGeom prst="rect">
            <a:avLst/>
          </a:prstGeom>
        </p:spPr>
        <p:txBody>
          <a:bodyPr/>
          <a:lstStyle/>
          <a:p>
            <a:pPr/>
          </a:p>
        </p:txBody>
      </p:sp>
      <p:sp>
        <p:nvSpPr>
          <p:cNvPr id="362" name="Shape 362"/>
          <p:cNvSpPr/>
          <p:nvPr>
            <p:ph type="body" sz="quarter" idx="1"/>
          </p:nvPr>
        </p:nvSpPr>
        <p:spPr>
          <a:prstGeom prst="rect">
            <a:avLst/>
          </a:prstGeom>
        </p:spPr>
        <p:txBody>
          <a:bodyPr/>
          <a:lstStyle/>
          <a:p>
            <a:pPr/>
            <a:r>
              <a:t>使用过Vuex的朋友一定知道，Vuex的安装十分简单，只需要提供一个store，然后执行下面两句代码即完成的Vuex的引入。</a:t>
            </a:r>
          </a:p>
          <a:p>
            <a:pPr/>
            <a:r>
              <a:t>那么问题来了，Vuex是怎样把store注入到每个Vue实例中去的呢？</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Shape 367"/>
          <p:cNvSpPr/>
          <p:nvPr>
            <p:ph type="sldImg"/>
          </p:nvPr>
        </p:nvSpPr>
        <p:spPr>
          <a:prstGeom prst="rect">
            <a:avLst/>
          </a:prstGeom>
        </p:spPr>
        <p:txBody>
          <a:bodyPr/>
          <a:lstStyle/>
          <a:p>
            <a:pPr/>
          </a:p>
        </p:txBody>
      </p:sp>
      <p:sp>
        <p:nvSpPr>
          <p:cNvPr id="368" name="Shape 368"/>
          <p:cNvSpPr/>
          <p:nvPr>
            <p:ph type="body" sz="quarter" idx="1"/>
          </p:nvPr>
        </p:nvSpPr>
        <p:spPr>
          <a:prstGeom prst="rect">
            <a:avLst/>
          </a:prstGeom>
        </p:spPr>
        <p:txBody>
          <a:bodyPr/>
          <a:lstStyle/>
          <a:p>
            <a:pPr/>
            <a:r>
              <a:t>Vue.js提供了Vue.use方法用来给Vue.js安装插件，内部通过调用插件的install方法(当插件是一个对象的时候)来进行插件的安装。</a:t>
            </a:r>
          </a:p>
          <a:p>
            <a:pPr/>
          </a:p>
          <a:p>
            <a:pPr/>
            <a:r>
              <a:t>我们来看一下Vuex的install实现。</a:t>
            </a:r>
          </a:p>
          <a:p>
            <a:pPr/>
          </a:p>
          <a:p>
            <a:pPr/>
            <a:r>
              <a:t>这段install代码做了两件事情，一件是防止Vuex被重复安装，另一件是执行applyMixin，目的是执行vuexInit方法初始化Vuex。Vuex针对Vue1.0与2.0分别进行了不同的处理，如果是Vue1.0，Vuex会将vuexInit方法放入Vue的_init方法中，而对于Vue2.0，则会将vuexinit混淆进Vue的beforeCreate钩子中。来看一下vuexInit的代码。</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3" name="Shape 373"/>
          <p:cNvSpPr/>
          <p:nvPr>
            <p:ph type="sldImg"/>
          </p:nvPr>
        </p:nvSpPr>
        <p:spPr>
          <a:prstGeom prst="rect">
            <a:avLst/>
          </a:prstGeom>
        </p:spPr>
        <p:txBody>
          <a:bodyPr/>
          <a:lstStyle/>
          <a:p>
            <a:pPr/>
          </a:p>
        </p:txBody>
      </p:sp>
      <p:sp>
        <p:nvSpPr>
          <p:cNvPr id="374" name="Shape 374"/>
          <p:cNvSpPr/>
          <p:nvPr>
            <p:ph type="body" sz="quarter" idx="1"/>
          </p:nvPr>
        </p:nvSpPr>
        <p:spPr>
          <a:prstGeom prst="rect">
            <a:avLst/>
          </a:prstGeom>
        </p:spPr>
        <p:txBody>
          <a:bodyPr/>
          <a:lstStyle/>
          <a:p>
            <a:pPr/>
            <a:r>
              <a:t>vuexInit会尝试从options中获取store，如果当前组件是根组件（Root节点），则options中会存在store，直接获取赋值给$store即可。如果当前组件非根组件，则通过options中的parent获取父组件的$store引用。这样一来，所有的组件都获取到了同一份内存地址的Store实例，于是我们可以在每一个组件中通过this.$store愉快地访问全局的Store实例了。</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 name="Shape 82"/>
          <p:cNvSpPr/>
          <p:nvPr>
            <p:ph type="sldImg"/>
          </p:nvPr>
        </p:nvSpPr>
        <p:spPr>
          <a:prstGeom prst="rect">
            <a:avLst/>
          </a:prstGeom>
        </p:spPr>
        <p:txBody>
          <a:bodyPr/>
          <a:lstStyle/>
          <a:p>
            <a:pPr/>
          </a:p>
        </p:txBody>
      </p:sp>
      <p:sp>
        <p:nvSpPr>
          <p:cNvPr id="83" name="Shape 83"/>
          <p:cNvSpPr/>
          <p:nvPr>
            <p:ph type="body" sz="quarter" idx="1"/>
          </p:nvPr>
        </p:nvSpPr>
        <p:spPr>
          <a:prstGeom prst="rect">
            <a:avLst/>
          </a:prstGeom>
        </p:spPr>
        <p:txBody>
          <a:bodyPr/>
          <a:lstStyle/>
          <a:p>
            <a:pPr/>
            <a:r>
              <a:t>VUE 的源码非常庞大，</a:t>
            </a:r>
          </a:p>
          <a:p>
            <a:pPr/>
            <a:r>
              <a:t>文件、模块众多，由于时间限制，这次课程只挑了几个核心的、具有 VUE 特色的部分来介绍。</a:t>
            </a:r>
          </a:p>
          <a:p>
            <a:pPr/>
          </a:p>
          <a:p>
            <a:pPr/>
            <a:r>
              <a:t>本次课程将分为三部分：</a:t>
            </a:r>
          </a:p>
          <a:p>
            <a:pPr/>
            <a:r>
              <a:t>「读PPT，每一行加一句介绍」</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2" name="Shape 382"/>
          <p:cNvSpPr/>
          <p:nvPr>
            <p:ph type="sldImg"/>
          </p:nvPr>
        </p:nvSpPr>
        <p:spPr>
          <a:prstGeom prst="rect">
            <a:avLst/>
          </a:prstGeom>
        </p:spPr>
        <p:txBody>
          <a:bodyPr/>
          <a:lstStyle/>
          <a:p>
            <a:pPr/>
          </a:p>
        </p:txBody>
      </p:sp>
      <p:sp>
        <p:nvSpPr>
          <p:cNvPr id="383" name="Shape 383"/>
          <p:cNvSpPr/>
          <p:nvPr>
            <p:ph type="body" sz="quarter" idx="1"/>
          </p:nvPr>
        </p:nvSpPr>
        <p:spPr>
          <a:prstGeom prst="rect">
            <a:avLst/>
          </a:prstGeom>
        </p:spPr>
        <p:txBody>
          <a:bodyPr/>
          <a:lstStyle/>
          <a:p>
            <a:pPr/>
            <a:r>
              <a:t>因为前端的这些问题制约，很早以前就有人提过组件化开发，这并不是 VUE 独有的东西。</a:t>
            </a:r>
          </a:p>
          <a:p>
            <a:pPr/>
            <a:r>
              <a:t>组件化开发最大的好处就是高内聚、低耦合。</a:t>
            </a:r>
          </a:p>
          <a:p>
            <a:pPr/>
          </a:p>
          <a:p>
            <a:pPr/>
            <a:r>
              <a:t>高内聚是从功能角度来衡量组件内逻辑，一个好的内聚组件应当恰好做一件事。</a:t>
            </a:r>
          </a:p>
          <a:p>
            <a:pPr/>
            <a:r>
              <a:t>耦合是界面功能中各模块之间相互连接的一种关系，耦合强弱取决于模块间接口的复杂程度。</a:t>
            </a:r>
          </a:p>
          <a:p>
            <a:pPr/>
          </a:p>
          <a:p>
            <a:pPr/>
            <a:r>
              <a:t>遵照这种思路，前端一直在进行着各种尝试。</a:t>
            </a:r>
          </a:p>
          <a:p>
            <a:pPr/>
            <a:r>
              <a:t>十几年前（200X年的时候）雅虎的YUI就已经把JS的组件开发路子走过一遍了，比较low的事情就差不多解决完了。而且实现了系统的组件化，当时一派盛世，仿佛从此以后，前端界一马平川，大家再也不用一行行代码去写了，然而事实并不完全是。</a:t>
            </a:r>
          </a:p>
          <a:p>
            <a:pPr/>
          </a:p>
          <a:p>
            <a:pPr/>
            <a:r>
              <a:t>然后是 ExtJS、requireJS、seaJS、Angular、Ember、React、KnockoutJS、Backbone 等等等</a:t>
            </a:r>
          </a:p>
          <a:p>
            <a:pPr/>
          </a:p>
          <a:p>
            <a:pPr/>
            <a:r>
              <a:t>这些东西给前端开发带来过很多希望，也都在在当时解决了很多问题。</a:t>
            </a:r>
          </a:p>
          <a:p>
            <a:pPr/>
            <a:r>
              <a:t>所以再来看 VUE 的组件开发其实我们有很多可以借鉴的东西。</a:t>
            </a:r>
          </a:p>
          <a:p>
            <a:pPr/>
          </a:p>
          <a:p>
            <a:pPr>
              <a:defRPr sz="2100"/>
            </a:pPr>
            <a:r>
              <a:t>进入今天的正题，先来回答一个问题。</a:t>
            </a:r>
          </a:p>
          <a:p>
            <a:pPr>
              <a:defRPr sz="2100"/>
            </a:pPr>
            <a:r>
              <a:t>我们经常会说到组件开发，为什么要进行组件化开发？</a:t>
            </a:r>
          </a:p>
          <a:p>
            <a:pPr>
              <a:defRPr sz="2100"/>
            </a:pPr>
            <a:r>
              <a:t>很多功能一个 JS 写到头不也很正常么？</a:t>
            </a:r>
          </a:p>
          <a:p>
            <a:pPr>
              <a:defRPr sz="2100"/>
            </a:pPr>
            <a:r>
              <a:t>「提问」</a:t>
            </a:r>
          </a:p>
          <a:p>
            <a:pPr>
              <a:defRPr sz="2100"/>
            </a:pPr>
            <a:r>
              <a:t>写过原生页面或者写过完整 CSS 的同学应该了解，写前端代码几乎是最坑爹的，</a:t>
            </a:r>
          </a:p>
          <a:p>
            <a:pPr>
              <a:defRPr sz="2100"/>
            </a:pPr>
            <a:r>
              <a:t>JS是单线程的，并且变量冲突是常有的，虽然发明了各种命名空间来约束，内部依旧混乱，</a:t>
            </a:r>
          </a:p>
          <a:p>
            <a:pPr>
              <a:defRPr sz="2100"/>
            </a:pPr>
            <a:r>
              <a:t>CSS是全局的，虽然也有很多精妙的写法可以绕过这个问题，但依然会出现各种属性覆盖。</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8" name="Shape 388"/>
          <p:cNvSpPr/>
          <p:nvPr>
            <p:ph type="sldImg"/>
          </p:nvPr>
        </p:nvSpPr>
        <p:spPr>
          <a:prstGeom prst="rect">
            <a:avLst/>
          </a:prstGeom>
        </p:spPr>
        <p:txBody>
          <a:bodyPr/>
          <a:lstStyle/>
          <a:p>
            <a:pPr/>
          </a:p>
        </p:txBody>
      </p:sp>
      <p:sp>
        <p:nvSpPr>
          <p:cNvPr id="389" name="Shape 389"/>
          <p:cNvSpPr/>
          <p:nvPr>
            <p:ph type="body" sz="quarter" idx="1"/>
          </p:nvPr>
        </p:nvSpPr>
        <p:spPr>
          <a:prstGeom prst="rect">
            <a:avLst/>
          </a:prstGeom>
        </p:spPr>
        <p:txBody>
          <a:bodyPr/>
          <a:lstStyle/>
          <a:p>
            <a:pPr/>
            <a:r>
              <a:t>我们来看一个具体的组件拆分的例子</a:t>
            </a:r>
          </a:p>
          <a:p>
            <a:pPr/>
          </a:p>
          <a:p>
            <a:pPr/>
            <a:r>
              <a:t>这个例子是尤雨溪早期对外推广 Vue.js 时用到的示例，到目前依旧很有参考价值。</a:t>
            </a:r>
          </a:p>
          <a:p>
            <a:pPr/>
          </a:p>
          <a:p>
            <a:pPr/>
            <a:r>
              <a:t>直观来看这个界面分为三大块，其中两块有各自包含子组件。</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4" name="Shape 394"/>
          <p:cNvSpPr/>
          <p:nvPr>
            <p:ph type="sldImg"/>
          </p:nvPr>
        </p:nvSpPr>
        <p:spPr>
          <a:prstGeom prst="rect">
            <a:avLst/>
          </a:prstGeom>
        </p:spPr>
        <p:txBody>
          <a:bodyPr/>
          <a:lstStyle/>
          <a:p>
            <a:pPr/>
          </a:p>
        </p:txBody>
      </p:sp>
      <p:sp>
        <p:nvSpPr>
          <p:cNvPr id="395" name="Shape 395"/>
          <p:cNvSpPr/>
          <p:nvPr>
            <p:ph type="body" sz="quarter" idx="1"/>
          </p:nvPr>
        </p:nvSpPr>
        <p:spPr>
          <a:prstGeom prst="rect">
            <a:avLst/>
          </a:prstGeom>
        </p:spPr>
        <p:txBody>
          <a:bodyPr/>
          <a:lstStyle/>
          <a:p>
            <a:pPr/>
            <a:r>
              <a:t>映射到 VUE 的组件模型，大概就长这个样子，</a:t>
            </a:r>
          </a:p>
          <a:p>
            <a:pPr/>
            <a:r>
              <a:t>从最外层来看，整体是一个大的 ViewModel </a:t>
            </a:r>
          </a:p>
          <a:p>
            <a:pPr/>
            <a:r>
              <a:t>导航、主体、侧栏分别可以抽象为一个个独立的组件。</a:t>
            </a:r>
          </a:p>
          <a:p>
            <a:pPr/>
            <a:r>
              <a:t>主体和侧栏内部各自可以抽象出一个子组件。</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0" name="Shape 400"/>
          <p:cNvSpPr/>
          <p:nvPr>
            <p:ph type="sldImg"/>
          </p:nvPr>
        </p:nvSpPr>
        <p:spPr>
          <a:prstGeom prst="rect">
            <a:avLst/>
          </a:prstGeom>
        </p:spPr>
        <p:txBody>
          <a:bodyPr/>
          <a:lstStyle/>
          <a:p>
            <a:pPr/>
          </a:p>
        </p:txBody>
      </p:sp>
      <p:sp>
        <p:nvSpPr>
          <p:cNvPr id="401" name="Shape 401"/>
          <p:cNvSpPr/>
          <p:nvPr>
            <p:ph type="body" sz="quarter" idx="1"/>
          </p:nvPr>
        </p:nvSpPr>
        <p:spPr>
          <a:prstGeom prst="rect">
            <a:avLst/>
          </a:prstGeom>
        </p:spPr>
        <p:txBody>
          <a:bodyPr/>
          <a:lstStyle/>
          <a:p>
            <a:pPr defTabSz="914400">
              <a:lnSpc>
                <a:spcPct val="100000"/>
              </a:lnSpc>
              <a:spcBef>
                <a:spcPts val="400"/>
              </a:spcBef>
              <a:defRPr sz="1900">
                <a:latin typeface="Calibri"/>
                <a:ea typeface="Calibri"/>
                <a:cs typeface="Calibri"/>
                <a:sym typeface="Calibri"/>
              </a:defRPr>
            </a:pPr>
            <a:r>
              <a:t>组件间通过层级组织，可以映射成一棵组件树，这一点倒比较像我们dom树。</a:t>
            </a:r>
          </a:p>
          <a:p>
            <a:pPr defTabSz="914400">
              <a:lnSpc>
                <a:spcPct val="100000"/>
              </a:lnSpc>
              <a:spcBef>
                <a:spcPts val="400"/>
              </a:spcBef>
              <a:defRPr sz="1900">
                <a:latin typeface="Calibri"/>
                <a:ea typeface="Calibri"/>
                <a:cs typeface="Calibri"/>
                <a:sym typeface="Calibri"/>
              </a:defRPr>
            </a:pPr>
          </a:p>
          <a:p>
            <a:pPr defTabSz="914400">
              <a:lnSpc>
                <a:spcPct val="100000"/>
              </a:lnSpc>
              <a:spcBef>
                <a:spcPts val="400"/>
              </a:spcBef>
              <a:defRPr sz="1900">
                <a:latin typeface="Calibri"/>
                <a:ea typeface="Calibri"/>
                <a:cs typeface="Calibri"/>
                <a:sym typeface="Calibri"/>
              </a:defRPr>
            </a:pPr>
            <a:r>
              <a:t>其实任何一个大型的、复杂的 web 界面都可以拆分成一个个小的模块、小组件，这样更容易把不同局部的功能分配给不同的同学进行开发。</a:t>
            </a:r>
          </a:p>
          <a:p>
            <a:pPr defTabSz="914400">
              <a:lnSpc>
                <a:spcPct val="100000"/>
              </a:lnSpc>
              <a:spcBef>
                <a:spcPts val="400"/>
              </a:spcBef>
              <a:defRPr sz="1900">
                <a:latin typeface="Calibri"/>
                <a:ea typeface="Calibri"/>
                <a:cs typeface="Calibri"/>
                <a:sym typeface="Calibri"/>
              </a:defRPr>
            </a:pPr>
            <a:r>
              <a:t>额外会获得一个好处，就是能很容易的复用这个组件。</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7" name="Shape 407"/>
          <p:cNvSpPr/>
          <p:nvPr>
            <p:ph type="sldImg"/>
          </p:nvPr>
        </p:nvSpPr>
        <p:spPr>
          <a:prstGeom prst="rect">
            <a:avLst/>
          </a:prstGeom>
        </p:spPr>
        <p:txBody>
          <a:bodyPr/>
          <a:lstStyle/>
          <a:p>
            <a:pPr/>
          </a:p>
        </p:txBody>
      </p:sp>
      <p:sp>
        <p:nvSpPr>
          <p:cNvPr id="408" name="Shape 408"/>
          <p:cNvSpPr/>
          <p:nvPr>
            <p:ph type="body" sz="quarter" idx="1"/>
          </p:nvPr>
        </p:nvSpPr>
        <p:spPr>
          <a:prstGeom prst="rect">
            <a:avLst/>
          </a:prstGeom>
        </p:spPr>
        <p:txBody>
          <a:bodyPr/>
          <a:lstStyle/>
          <a:p>
            <a:pPr/>
            <a:r>
              <a:t>那么像这样在以单文件组件为核心的项目开发中，我们一定会想到一个问题，就是.vue父子组件之间是如何交换数据来实现通信的呢？在Vue2.0中提供了props来实现父组件向子组件传递数据，通过$emit来实现子组件向父组件传递数据。当然如果是较为复杂和普遍的数据交互，建议大家使用vuex来同一管理数据。</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 name="Shape 412"/>
          <p:cNvSpPr/>
          <p:nvPr>
            <p:ph type="sldImg"/>
          </p:nvPr>
        </p:nvSpPr>
        <p:spPr>
          <a:prstGeom prst="rect">
            <a:avLst/>
          </a:prstGeom>
        </p:spPr>
        <p:txBody>
          <a:bodyPr/>
          <a:lstStyle/>
          <a:p>
            <a:pPr/>
          </a:p>
        </p:txBody>
      </p:sp>
      <p:sp>
        <p:nvSpPr>
          <p:cNvPr id="413" name="Shape 413"/>
          <p:cNvSpPr/>
          <p:nvPr>
            <p:ph type="body" sz="quarter" idx="1"/>
          </p:nvPr>
        </p:nvSpPr>
        <p:spPr>
          <a:prstGeom prst="rect">
            <a:avLst/>
          </a:prstGeom>
        </p:spPr>
        <p:txBody>
          <a:bodyPr/>
          <a:lstStyle/>
          <a:p>
            <a:pPr/>
            <a:r>
              <a:t>方法二： 通过修改父组件传递的props来修改父组件数据</a:t>
            </a:r>
          </a:p>
          <a:p>
            <a:pPr/>
            <a:r>
              <a:t>这种方法只能在父组件传递一个引用变量时可以使用，字面变量无法达到相应效果。因为引用变量最终无论是父组件中的数据还是子组件得到的props中的数据都是指向同一块内存地址，所以修改了子组件中props的数据即修改了父组件的数据。</a:t>
            </a:r>
          </a:p>
          <a:p>
            <a:pPr/>
          </a:p>
          <a:p>
            <a:pPr/>
            <a:r>
              <a:t>但是并不推荐这么做，并不建议直接修改props的值，如果数据是用于显示修改的，在实际开发中我经常会将其放入data中，在需要回传给父组件的时候再用事件回传数据。这样做保持了组件独立以及解耦，不会因为使用同一份数据而导致数据流异常混乱，只通过特定的接口传递数据来达到修改数据的目的，而内部数据状态由专门的data负责管理。</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7" name="Shape 417"/>
          <p:cNvSpPr/>
          <p:nvPr>
            <p:ph type="sldImg"/>
          </p:nvPr>
        </p:nvSpPr>
        <p:spPr>
          <a:prstGeom prst="rect">
            <a:avLst/>
          </a:prstGeom>
        </p:spPr>
        <p:txBody>
          <a:bodyPr/>
          <a:lstStyle/>
          <a:p>
            <a:pPr/>
          </a:p>
        </p:txBody>
      </p:sp>
      <p:sp>
        <p:nvSpPr>
          <p:cNvPr id="418" name="Shape 418"/>
          <p:cNvSpPr/>
          <p:nvPr>
            <p:ph type="body" sz="quarter" idx="1"/>
          </p:nvPr>
        </p:nvSpPr>
        <p:spPr>
          <a:prstGeom prst="rect">
            <a:avLst/>
          </a:prstGeom>
        </p:spPr>
        <p:txBody>
          <a:bodyPr/>
          <a:lstStyle/>
          <a:p>
            <a:pPr/>
          </a:p>
          <a:p>
            <a:p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4" name="Shape 424"/>
          <p:cNvSpPr/>
          <p:nvPr>
            <p:ph type="sldImg"/>
          </p:nvPr>
        </p:nvSpPr>
        <p:spPr>
          <a:prstGeom prst="rect">
            <a:avLst/>
          </a:prstGeom>
        </p:spPr>
        <p:txBody>
          <a:bodyPr/>
          <a:lstStyle/>
          <a:p>
            <a:pPr/>
          </a:p>
        </p:txBody>
      </p:sp>
      <p:sp>
        <p:nvSpPr>
          <p:cNvPr id="425" name="Shape 425"/>
          <p:cNvSpPr/>
          <p:nvPr>
            <p:ph type="body" sz="quarter" idx="1"/>
          </p:nvPr>
        </p:nvSpPr>
        <p:spPr>
          <a:prstGeom prst="rect">
            <a:avLst/>
          </a:prstGeom>
        </p:spPr>
        <p:txBody>
          <a:bodyPr/>
          <a:lstStyle/>
          <a:p>
            <a:pPr/>
            <a:r>
              <a:t>通过一顿骚操作，组件终于写好了，那该如何交付给其他成员使用呢？</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9" name="Shape 439"/>
          <p:cNvSpPr/>
          <p:nvPr>
            <p:ph type="sldImg"/>
          </p:nvPr>
        </p:nvSpPr>
        <p:spPr>
          <a:prstGeom prst="rect">
            <a:avLst/>
          </a:prstGeom>
        </p:spPr>
        <p:txBody>
          <a:bodyPr/>
          <a:lstStyle/>
          <a:p>
            <a:pPr/>
          </a:p>
        </p:txBody>
      </p:sp>
      <p:sp>
        <p:nvSpPr>
          <p:cNvPr id="440" name="Shape 440"/>
          <p:cNvSpPr/>
          <p:nvPr>
            <p:ph type="body" sz="quarter" idx="1"/>
          </p:nvPr>
        </p:nvSpPr>
        <p:spPr>
          <a:prstGeom prst="rect">
            <a:avLst/>
          </a:prstGeom>
        </p:spPr>
        <p:txBody>
          <a:bodyPr/>
          <a:lstStyle/>
          <a:p>
            <a:pPr defTabSz="914400">
              <a:lnSpc>
                <a:spcPct val="100000"/>
              </a:lnSpc>
              <a:spcBef>
                <a:spcPts val="400"/>
              </a:spcBef>
              <a:defRPr sz="1800">
                <a:latin typeface="Calibri"/>
                <a:ea typeface="Calibri"/>
                <a:cs typeface="Calibri"/>
                <a:sym typeface="Calibri"/>
              </a:defRPr>
            </a:pPr>
            <a:r>
              <a:t>再来看看指令</a:t>
            </a:r>
          </a:p>
          <a:p>
            <a:pPr defTabSz="914400">
              <a:lnSpc>
                <a:spcPct val="100000"/>
              </a:lnSpc>
              <a:spcBef>
                <a:spcPts val="400"/>
              </a:spcBef>
              <a:defRPr sz="1800">
                <a:latin typeface="Calibri"/>
                <a:ea typeface="Calibri"/>
                <a:cs typeface="Calibri"/>
                <a:sym typeface="Calibri"/>
              </a:defRPr>
            </a:pPr>
          </a:p>
          <a:p>
            <a:pPr defTabSz="914400">
              <a:lnSpc>
                <a:spcPct val="100000"/>
              </a:lnSpc>
              <a:spcBef>
                <a:spcPts val="400"/>
              </a:spcBef>
              <a:defRPr sz="1800">
                <a:latin typeface="Calibri"/>
                <a:ea typeface="Calibri"/>
                <a:cs typeface="Calibri"/>
                <a:sym typeface="Calibri"/>
              </a:defRPr>
            </a:pPr>
            <a:r>
              <a:t>指令是VUE最关键，最重要的一环，官方api自带的指令提供了非常丰富、非常方便的方式，将常见的编码场景进行提炼，使用这些指令能在编程中令人感到愉悦。</a:t>
            </a:r>
          </a:p>
          <a:p>
            <a:pPr defTabSz="914400">
              <a:lnSpc>
                <a:spcPct val="100000"/>
              </a:lnSpc>
              <a:spcBef>
                <a:spcPts val="400"/>
              </a:spcBef>
              <a:defRPr sz="1800">
                <a:latin typeface="Calibri"/>
                <a:ea typeface="Calibri"/>
                <a:cs typeface="Calibri"/>
                <a:sym typeface="Calibri"/>
              </a:defRPr>
            </a:pPr>
          </a:p>
          <a:p>
            <a:pPr defTabSz="914400">
              <a:lnSpc>
                <a:spcPct val="100000"/>
              </a:lnSpc>
              <a:spcBef>
                <a:spcPts val="400"/>
              </a:spcBef>
              <a:defRPr sz="1800">
                <a:latin typeface="Calibri"/>
                <a:ea typeface="Calibri"/>
                <a:cs typeface="Calibri"/>
                <a:sym typeface="Calibri"/>
              </a:defRPr>
            </a:pPr>
            <a:r>
              <a:t>这里就不一一说明了，大家可以参考API来学习使用。</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0" name="Shape 450"/>
          <p:cNvSpPr/>
          <p:nvPr>
            <p:ph type="sldImg"/>
          </p:nvPr>
        </p:nvSpPr>
        <p:spPr>
          <a:prstGeom prst="rect">
            <a:avLst/>
          </a:prstGeom>
        </p:spPr>
        <p:txBody>
          <a:bodyPr/>
          <a:lstStyle/>
          <a:p>
            <a:pPr/>
          </a:p>
        </p:txBody>
      </p:sp>
      <p:sp>
        <p:nvSpPr>
          <p:cNvPr id="451" name="Shape 451"/>
          <p:cNvSpPr/>
          <p:nvPr>
            <p:ph type="body" sz="quarter" idx="1"/>
          </p:nvPr>
        </p:nvSpPr>
        <p:spPr>
          <a:prstGeom prst="rect">
            <a:avLst/>
          </a:prstGeom>
        </p:spPr>
        <p:txBody>
          <a:bodyPr/>
          <a:lstStyle/>
          <a:p>
            <a:pPr defTabSz="914400">
              <a:lnSpc>
                <a:spcPct val="100000"/>
              </a:lnSpc>
              <a:spcBef>
                <a:spcPts val="400"/>
              </a:spcBef>
              <a:defRPr sz="1600">
                <a:latin typeface="Calibri"/>
                <a:ea typeface="Calibri"/>
                <a:cs typeface="Calibri"/>
                <a:sym typeface="Calibri"/>
              </a:defRPr>
            </a:pPr>
            <a:r>
              <a:t>Vue 默认提供的指令已经可以应付绝大多数场景了，然而有时也需要我们自己去创造一些指令</a:t>
            </a:r>
          </a:p>
          <a:p>
            <a:pPr defTabSz="914400">
              <a:lnSpc>
                <a:spcPct val="100000"/>
              </a:lnSpc>
              <a:spcBef>
                <a:spcPts val="400"/>
              </a:spcBef>
              <a:defRPr sz="1600">
                <a:latin typeface="Calibri"/>
                <a:ea typeface="Calibri"/>
                <a:cs typeface="Calibri"/>
                <a:sym typeface="Calibri"/>
              </a:defRPr>
            </a:pPr>
          </a:p>
          <a:p>
            <a:pPr defTabSz="914400">
              <a:lnSpc>
                <a:spcPct val="100000"/>
              </a:lnSpc>
              <a:spcBef>
                <a:spcPts val="400"/>
              </a:spcBef>
              <a:defRPr sz="1600">
                <a:latin typeface="Calibri"/>
                <a:ea typeface="Calibri"/>
                <a:cs typeface="Calibri"/>
                <a:sym typeface="Calibri"/>
              </a:defRPr>
            </a:pPr>
            <a:r>
              <a:t>举个例子，你在开发一个组件，类似于百度首页，组件默认界面上只有一个搜索框，进入界面光标必须聚焦在搜索框内，这个需求你会怎么做？</a:t>
            </a:r>
          </a:p>
          <a:p>
            <a:pPr defTabSz="914400">
              <a:lnSpc>
                <a:spcPct val="100000"/>
              </a:lnSpc>
              <a:spcBef>
                <a:spcPts val="400"/>
              </a:spcBef>
              <a:defRPr sz="1600">
                <a:latin typeface="Calibri"/>
                <a:ea typeface="Calibri"/>
                <a:cs typeface="Calibri"/>
                <a:sym typeface="Calibri"/>
              </a:defRPr>
            </a:pPr>
          </a:p>
          <a:p>
            <a:pPr defTabSz="914400">
              <a:lnSpc>
                <a:spcPct val="100000"/>
              </a:lnSpc>
              <a:spcBef>
                <a:spcPts val="400"/>
              </a:spcBef>
              <a:defRPr sz="1600">
                <a:latin typeface="Calibri"/>
                <a:ea typeface="Calibri"/>
                <a:cs typeface="Calibri"/>
                <a:sym typeface="Calibri"/>
              </a:defRPr>
            </a:pPr>
            <a:r>
              <a:t>这个需求有很多种方法都能满足，比如在生命周期钩子 mounted 之后获取搜索框元素，执行获取焦点，再或者使用 autofocus 属性。</a:t>
            </a:r>
          </a:p>
          <a:p>
            <a:pPr defTabSz="914400">
              <a:lnSpc>
                <a:spcPct val="100000"/>
              </a:lnSpc>
              <a:spcBef>
                <a:spcPts val="400"/>
              </a:spcBef>
              <a:defRPr sz="1600">
                <a:latin typeface="Calibri"/>
                <a:ea typeface="Calibri"/>
                <a:cs typeface="Calibri"/>
                <a:sym typeface="Calibri"/>
              </a:defRPr>
            </a:pPr>
          </a:p>
          <a:p>
            <a:pPr defTabSz="914400">
              <a:lnSpc>
                <a:spcPct val="100000"/>
              </a:lnSpc>
              <a:spcBef>
                <a:spcPts val="400"/>
              </a:spcBef>
              <a:defRPr sz="1600">
                <a:latin typeface="Calibri"/>
                <a:ea typeface="Calibri"/>
                <a:cs typeface="Calibri"/>
                <a:sym typeface="Calibri"/>
              </a:defRPr>
            </a:pPr>
            <a:r>
              <a:t>第一种略显繁琐，第二种又存在很多 BUG，这时指令就是一个比较好的方法。</a:t>
            </a:r>
          </a:p>
          <a:p>
            <a:pPr defTabSz="914400">
              <a:lnSpc>
                <a:spcPct val="100000"/>
              </a:lnSpc>
              <a:spcBef>
                <a:spcPts val="400"/>
              </a:spcBef>
              <a:defRPr sz="1600">
                <a:latin typeface="Calibri"/>
                <a:ea typeface="Calibri"/>
                <a:cs typeface="Calibri"/>
                <a:sym typeface="Calibri"/>
              </a:defRPr>
            </a:pPr>
          </a:p>
          <a:p>
            <a:pPr defTabSz="914400">
              <a:lnSpc>
                <a:spcPct val="100000"/>
              </a:lnSpc>
              <a:spcBef>
                <a:spcPts val="400"/>
              </a:spcBef>
              <a:defRPr sz="1600">
                <a:latin typeface="Calibri"/>
                <a:ea typeface="Calibri"/>
                <a:cs typeface="Calibri"/>
                <a:sym typeface="Calibri"/>
              </a:defRPr>
            </a:pPr>
            <a:r>
              <a:t>指令的定义有两种，一种是全局定义，整个项目中都能用，另一种是局部定义，只能在 vievModel 中用。</a:t>
            </a:r>
          </a:p>
          <a:p>
            <a:pPr defTabSz="914400">
              <a:lnSpc>
                <a:spcPct val="100000"/>
              </a:lnSpc>
              <a:spcBef>
                <a:spcPts val="400"/>
              </a:spcBef>
              <a:defRPr sz="1600">
                <a:latin typeface="Calibri"/>
                <a:ea typeface="Calibri"/>
                <a:cs typeface="Calibri"/>
                <a:sym typeface="Calibri"/>
              </a:defRPr>
            </a:pPr>
          </a:p>
          <a:p>
            <a:pPr defTabSz="914400">
              <a:lnSpc>
                <a:spcPct val="100000"/>
              </a:lnSpc>
              <a:spcBef>
                <a:spcPts val="400"/>
              </a:spcBef>
              <a:defRPr sz="1600">
                <a:latin typeface="Calibri"/>
                <a:ea typeface="Calibri"/>
                <a:cs typeface="Calibri"/>
                <a:sym typeface="Calibri"/>
              </a:defRPr>
            </a:pPr>
            <a:r>
              <a:t>我们来看下代码，这两种定义方式代码本质上是一样的，都是在 dom 被插入到父级节点时，执行 focus 方法。</a:t>
            </a:r>
          </a:p>
          <a:p>
            <a:pPr defTabSz="914400">
              <a:lnSpc>
                <a:spcPct val="100000"/>
              </a:lnSpc>
              <a:spcBef>
                <a:spcPts val="400"/>
              </a:spcBef>
              <a:defRPr sz="1600">
                <a:latin typeface="Calibri"/>
                <a:ea typeface="Calibri"/>
                <a:cs typeface="Calibri"/>
                <a:sym typeface="Calibri"/>
              </a:defRPr>
            </a:pPr>
          </a:p>
          <a:p>
            <a:pPr defTabSz="914400">
              <a:lnSpc>
                <a:spcPct val="100000"/>
              </a:lnSpc>
              <a:spcBef>
                <a:spcPts val="400"/>
              </a:spcBef>
              <a:defRPr sz="1600">
                <a:latin typeface="Calibri"/>
                <a:ea typeface="Calibri"/>
                <a:cs typeface="Calibri"/>
                <a:sym typeface="Calibri"/>
              </a:defRPr>
            </a:pPr>
            <a:r>
              <a:t>使用起来非常简单，只需要在元素上增加 v-focus 即可。</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 name="Shape 87"/>
          <p:cNvSpPr/>
          <p:nvPr>
            <p:ph type="sldImg"/>
          </p:nvPr>
        </p:nvSpPr>
        <p:spPr>
          <a:prstGeom prst="rect">
            <a:avLst/>
          </a:prstGeom>
        </p:spPr>
        <p:txBody>
          <a:bodyPr/>
          <a:lstStyle/>
          <a:p>
            <a:pPr/>
          </a:p>
        </p:txBody>
      </p:sp>
      <p:sp>
        <p:nvSpPr>
          <p:cNvPr id="88" name="Shape 88"/>
          <p:cNvSpPr/>
          <p:nvPr>
            <p:ph type="body" sz="quarter" idx="1"/>
          </p:nvPr>
        </p:nvSpPr>
        <p:spPr>
          <a:prstGeom prst="rect">
            <a:avLst/>
          </a:prstGeom>
        </p:spPr>
        <p:txBody>
          <a:bodyPr/>
          <a:lstStyle/>
          <a:p>
            <a:pPr/>
            <a:r>
              <a:t>在介绍 VUE 源码之前，先来看看 VUE 是什么。</a:t>
            </a:r>
          </a:p>
          <a:p>
            <a:pPr/>
            <a:r>
              <a:t>这段文字来自于VUE官网的介绍部分。</a:t>
            </a:r>
          </a:p>
          <a:p>
            <a:pPr/>
          </a:p>
          <a:p>
            <a:pPr/>
            <a:r>
              <a:t>【读PPT】</a:t>
            </a:r>
          </a:p>
          <a:p>
            <a:pPr/>
          </a:p>
          <a:p>
            <a:pPr/>
            <a:r>
              <a:t>这段话很简短，但它却介绍了 VUE 的最大的特点及用途。</a:t>
            </a:r>
          </a:p>
          <a:p>
            <a:pPr/>
          </a:p>
          <a:p>
            <a:pPr/>
            <a:r>
              <a:t>各位对这段介绍怎么理解？能不能从中挑出一两个关键行的描述？</a:t>
            </a:r>
          </a:p>
          <a:p>
            <a:pPr/>
          </a:p>
          <a:p>
            <a:pPr/>
            <a:r>
              <a:t>「停顿，假意提问，继续说」</a:t>
            </a:r>
          </a:p>
          <a:p>
            <a:pPr/>
          </a:p>
          <a:p>
            <a:pPr/>
            <a:r>
              <a:t>这里有两个关键词需要大家注意【下一页】</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6" name="Shape 456"/>
          <p:cNvSpPr/>
          <p:nvPr>
            <p:ph type="sldImg"/>
          </p:nvPr>
        </p:nvSpPr>
        <p:spPr>
          <a:prstGeom prst="rect">
            <a:avLst/>
          </a:prstGeom>
        </p:spPr>
        <p:txBody>
          <a:bodyPr/>
          <a:lstStyle/>
          <a:p>
            <a:pPr/>
          </a:p>
        </p:txBody>
      </p:sp>
      <p:sp>
        <p:nvSpPr>
          <p:cNvPr id="457" name="Shape 457"/>
          <p:cNvSpPr/>
          <p:nvPr>
            <p:ph type="body" sz="quarter" idx="1"/>
          </p:nvPr>
        </p:nvSpPr>
        <p:spPr>
          <a:prstGeom prst="rect">
            <a:avLst/>
          </a:prstGeom>
        </p:spPr>
        <p:txBody>
          <a:bodyPr/>
          <a:lstStyle/>
          <a:p>
            <a:pPr/>
            <a:r>
              <a:t>前面的指令说的是在 dom 被插入到父级节点时，进行操作，其实指令的生命周期也很多。</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 name="Shape 93"/>
          <p:cNvSpPr/>
          <p:nvPr>
            <p:ph type="sldImg"/>
          </p:nvPr>
        </p:nvSpPr>
        <p:spPr>
          <a:prstGeom prst="rect">
            <a:avLst/>
          </a:prstGeom>
        </p:spPr>
        <p:txBody>
          <a:bodyPr/>
          <a:lstStyle/>
          <a:p>
            <a:pPr/>
          </a:p>
        </p:txBody>
      </p:sp>
      <p:sp>
        <p:nvSpPr>
          <p:cNvPr id="94" name="Shape 94"/>
          <p:cNvSpPr/>
          <p:nvPr>
            <p:ph type="body" sz="quarter" idx="1"/>
          </p:nvPr>
        </p:nvSpPr>
        <p:spPr>
          <a:prstGeom prst="rect">
            <a:avLst/>
          </a:prstGeom>
        </p:spPr>
        <p:txBody>
          <a:bodyPr/>
          <a:lstStyle/>
          <a:p>
            <a:pPr/>
            <a:r>
              <a:t>分别是</a:t>
            </a:r>
            <a:r>
              <a:rPr b="1"/>
              <a:t>渐进式框架</a:t>
            </a:r>
            <a:r>
              <a:t>和</a:t>
            </a:r>
            <a:r>
              <a:rPr b="1"/>
              <a:t>核心库只关心视图层</a:t>
            </a:r>
          </a:p>
          <a:p>
            <a:pPr/>
          </a:p>
          <a:p>
            <a:pPr/>
            <a:r>
              <a:t>“渐进式”是Vue的使用方式，同时也体现了Vue的设计的理念，主要与其他框架比较得来的，渐进式代表的含义是：主张最少。</a:t>
            </a:r>
          </a:p>
          <a:p>
            <a:pPr/>
            <a:br/>
            <a:r>
              <a:t>每个框架都不可避免会有自己的一些特点，从而会对使用者有一定的要求，这些要求就是主张，主张有强有弱，它的强势程度会影响在业务开发中的使用方式。</a:t>
            </a:r>
            <a:br/>
            <a:r>
              <a:t>比如说，Angular，它两个版本都是强主张的，如果你用它，必须接受以下东西：</a:t>
            </a:r>
            <a:br/>
            <a:r>
              <a:t>- </a:t>
            </a:r>
            <a:r>
              <a:rPr b="1"/>
              <a:t>必须使用它的模块机制</a:t>
            </a:r>
            <a:r>
              <a:t>- </a:t>
            </a:r>
            <a:r>
              <a:rPr b="1"/>
              <a:t>必须使用它的依赖注入</a:t>
            </a:r>
            <a:r>
              <a:t>- </a:t>
            </a:r>
            <a:r>
              <a:rPr b="1"/>
              <a:t>必须使用它的特殊形式定义组件</a:t>
            </a:r>
            <a:r>
              <a:t>（这一点每个视图框架都有，难以避免）</a:t>
            </a:r>
          </a:p>
          <a:p>
            <a:pPr/>
            <a:r>
              <a:t>所以Angular是带有比较强的排它性的，如果你的应用不是从头开始，而是要不断考虑是否跟其他东西集成，这些主张会带来一些困扰。</a:t>
            </a:r>
          </a:p>
          <a:p>
            <a:pPr/>
          </a:p>
          <a:p>
            <a:pPr/>
            <a:r>
              <a:t>比如React，它也有一定程度的主张，它的主张主要是</a:t>
            </a:r>
            <a:r>
              <a:rPr b="1"/>
              <a:t>函数式编程的理念</a:t>
            </a:r>
            <a:r>
              <a:t>，比如说，你需要知道什么是</a:t>
            </a:r>
            <a:r>
              <a:rPr b="1"/>
              <a:t>副作用</a:t>
            </a:r>
            <a:r>
              <a:t>，什么是纯函数，如何隔离副作用。</a:t>
            </a:r>
            <a:r>
              <a:rPr b="1"/>
              <a:t>它的侵入性看似没有Angular那么强，主要因为它是软性侵入</a:t>
            </a:r>
            <a:r>
              <a:t>。</a:t>
            </a:r>
          </a:p>
          <a:p>
            <a:pPr/>
          </a:p>
          <a:p>
            <a:pPr/>
            <a:r>
              <a:t>Vue的渐进式，没有强主张，你可以在原有大系统的上面，把一两个组件改用 vue 实现，当jQuery的替代使用；也可以整个用它全家桶进行开发。</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Shape 98"/>
          <p:cNvSpPr/>
          <p:nvPr>
            <p:ph type="sldImg"/>
          </p:nvPr>
        </p:nvSpPr>
        <p:spPr>
          <a:prstGeom prst="rect">
            <a:avLst/>
          </a:prstGeom>
        </p:spPr>
        <p:txBody>
          <a:bodyPr/>
          <a:lstStyle/>
          <a:p>
            <a:pPr/>
          </a:p>
        </p:txBody>
      </p:sp>
      <p:sp>
        <p:nvSpPr>
          <p:cNvPr id="99" name="Shape 99"/>
          <p:cNvSpPr/>
          <p:nvPr>
            <p:ph type="body" sz="quarter" idx="1"/>
          </p:nvPr>
        </p:nvSpPr>
        <p:spPr>
          <a:prstGeom prst="rect">
            <a:avLst/>
          </a:prstGeom>
        </p:spPr>
        <p:txBody>
          <a:bodyPr/>
          <a:lstStyle/>
          <a:p>
            <a:pPr/>
            <a:r>
              <a:t>说了VUE这些特点，很自然地就会讨论到 VUE 的适合使用场景。</a:t>
            </a:r>
          </a:p>
          <a:p>
            <a:pPr/>
          </a:p>
          <a:p>
            <a:pPr/>
            <a:r>
              <a:t>因为它是一个渐进式框架，所以它可以在老旧项目内进行新开发的时候使用，而不需要大的改动。</a:t>
            </a:r>
          </a:p>
          <a:p>
            <a:pPr/>
          </a:p>
          <a:p>
            <a:pPr/>
            <a:r>
              <a:t>【读PPT，加解释】</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Shape 103"/>
          <p:cNvSpPr/>
          <p:nvPr>
            <p:ph type="sldImg"/>
          </p:nvPr>
        </p:nvSpPr>
        <p:spPr>
          <a:prstGeom prst="rect">
            <a:avLst/>
          </a:prstGeom>
        </p:spPr>
        <p:txBody>
          <a:bodyPr/>
          <a:lstStyle/>
          <a:p>
            <a:pPr/>
          </a:p>
        </p:txBody>
      </p:sp>
      <p:sp>
        <p:nvSpPr>
          <p:cNvPr id="104" name="Shape 104"/>
          <p:cNvSpPr/>
          <p:nvPr>
            <p:ph type="body" sz="quarter" idx="1"/>
          </p:nvPr>
        </p:nvSpPr>
        <p:spPr>
          <a:prstGeom prst="rect">
            <a:avLst/>
          </a:prstGeom>
        </p:spPr>
        <p:txBody>
          <a:bodyPr/>
          <a:lstStyle/>
          <a:p>
            <a:pPr/>
            <a:r>
              <a:t>现在我们来看第一部分，常见双向绑定的实现方案。</a:t>
            </a:r>
          </a:p>
          <a:p>
            <a:pPr/>
          </a:p>
          <a:p>
            <a:pPr/>
            <a:r>
              <a:t>这里必须明确一个问题：什么是双向绑定？</a:t>
            </a:r>
          </a:p>
          <a:p>
            <a:pPr/>
            <a:r>
              <a:t>【提问：什么是双向绑定？】</a:t>
            </a:r>
          </a:p>
          <a:p>
            <a:pPr/>
          </a:p>
          <a:p>
            <a:pPr/>
            <a:r>
              <a:t>嗯，很好，双向绑定最简单的解释，就是视图也就是dom，与数据之间的联动，无需手动绑定事件，无需手动创建、移除dom。</a:t>
            </a:r>
          </a:p>
          <a:p>
            <a:pPr/>
          </a:p>
          <a:p>
            <a:pPr/>
            <a:r>
              <a:t>无论是前端最早MVC框架knockout，还是后来的backbone、ember、angular、react、vue，都是这三种方案的具体应用</a:t>
            </a:r>
          </a:p>
          <a:p>
            <a:pPr/>
          </a:p>
          <a:p>
            <a:pPr/>
            <a:r>
              <a:t>发布者-订阅者模式</a:t>
            </a:r>
          </a:p>
          <a:p>
            <a:pPr/>
            <a:r>
              <a:t>脏值检查</a:t>
            </a:r>
          </a:p>
          <a:p>
            <a:pPr/>
            <a:r>
              <a:t>数据劫持</a:t>
            </a:r>
          </a:p>
          <a:p>
            <a:pPr/>
          </a:p>
          <a:p>
            <a:pPr/>
            <a:r>
              <a:t>下面我们来一一解释</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Shape 108"/>
          <p:cNvSpPr/>
          <p:nvPr>
            <p:ph type="sldImg"/>
          </p:nvPr>
        </p:nvSpPr>
        <p:spPr>
          <a:prstGeom prst="rect">
            <a:avLst/>
          </a:prstGeom>
        </p:spPr>
        <p:txBody>
          <a:bodyPr/>
          <a:lstStyle/>
          <a:p>
            <a:pPr/>
          </a:p>
        </p:txBody>
      </p:sp>
      <p:sp>
        <p:nvSpPr>
          <p:cNvPr id="109" name="Shape 109"/>
          <p:cNvSpPr/>
          <p:nvPr>
            <p:ph type="body" sz="quarter" idx="1"/>
          </p:nvPr>
        </p:nvSpPr>
        <p:spPr>
          <a:prstGeom prst="rect">
            <a:avLst/>
          </a:prstGeom>
        </p:spPr>
        <p:txBody>
          <a:bodyPr/>
          <a:lstStyle/>
          <a:p>
            <a:pPr/>
            <a:r>
              <a:t>发布者-订阅者模式</a:t>
            </a:r>
          </a:p>
          <a:p>
            <a:pPr/>
            <a:r>
              <a:t>这是比较传统的视图更新方式，借助sub、pub的方式实现数据和视图的绑定监听，knockout、backbone.js都是这种方案</a:t>
            </a:r>
          </a:p>
          <a:p>
            <a:pPr/>
            <a:r>
              <a:t>更新数据方式通常做法是  vm.set('property', value)</a:t>
            </a:r>
          </a:p>
          <a:p>
            <a:pPr/>
            <a:r>
              <a:t>这种方式不太方便，我们更希望通过 vm.property = value 这种方式更新数据，同时自动更新视图，于是有了下面两种方式</a:t>
            </a:r>
          </a:p>
          <a:p>
            <a:pPr/>
          </a:p>
          <a:p>
            <a:pPr/>
            <a:r>
              <a:t>脏值检查</a:t>
            </a:r>
          </a:p>
          <a:p>
            <a:pPr/>
            <a:r>
              <a:t>angular.js 是通过脏值检测的方式比对数据是否有变更，来决定是否更新视图，只有在指定的事件触发时进入脏值检测，大致如下：</a:t>
            </a:r>
          </a:p>
          <a:p>
            <a:pPr/>
            <a:r>
              <a:t>    - DOM事件，譬如用户输入文本，点击按钮等。( ng-click )</a:t>
            </a:r>
          </a:p>
          <a:p>
            <a:pPr/>
            <a:r>
              <a:t>    - XHR响应事件 ( $http )</a:t>
            </a:r>
          </a:p>
          <a:p>
            <a:pPr/>
            <a:r>
              <a:t>    - 浏览器Location变更事件 ( $location )</a:t>
            </a:r>
          </a:p>
          <a:p>
            <a:pPr/>
            <a:r>
              <a:t>    - Timer事件( $timeout , $interval )</a:t>
            </a:r>
          </a:p>
          <a:p>
            <a:pPr/>
            <a:r>
              <a:t>    - 执行 $digest() 或 $apply()</a:t>
            </a:r>
          </a:p>
          <a:p>
            <a:pPr/>
          </a:p>
          <a:p>
            <a:pPr/>
          </a:p>
          <a:p>
            <a:pPr/>
            <a:r>
              <a:t>数据劫持</a:t>
            </a:r>
          </a:p>
          <a:p>
            <a:pPr/>
            <a:r>
              <a:t>vue.js 则是采用数据劫持结合发布者-订阅者模式的方式，通过Object.defineProperty()来劫持各个属性的setter，getter，在数据变动时发布消息给订阅者，触发相应的监听回调。</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一级目录">
    <p:spTree>
      <p:nvGrpSpPr>
        <p:cNvPr id="1" name=""/>
        <p:cNvGrpSpPr/>
        <p:nvPr/>
      </p:nvGrpSpPr>
      <p:grpSpPr>
        <a:xfrm>
          <a:off x="0" y="0"/>
          <a:ext cx="0" cy="0"/>
          <a:chOff x="0" y="0"/>
          <a:chExt cx="0" cy="0"/>
        </a:xfrm>
      </p:grpSpPr>
      <p:sp>
        <p:nvSpPr>
          <p:cNvPr id="13" name="矩形"/>
          <p:cNvSpPr/>
          <p:nvPr/>
        </p:nvSpPr>
        <p:spPr>
          <a:xfrm>
            <a:off x="-7114" y="-19211"/>
            <a:ext cx="3539848" cy="6896422"/>
          </a:xfrm>
          <a:prstGeom prst="rect">
            <a:avLst/>
          </a:prstGeom>
          <a:solidFill>
            <a:schemeClr val="accent1"/>
          </a:solidFill>
          <a:ln w="3175">
            <a:miter lim="400000"/>
          </a:ln>
        </p:spPr>
        <p:txBody>
          <a:bodyPr lIns="35718" tIns="35718" rIns="35718" bIns="35718" anchor="ctr"/>
          <a:lstStyle/>
          <a:p>
            <a:pPr>
              <a:defRPr b="0" sz="1400">
                <a:solidFill>
                  <a:srgbClr val="FFFFFF"/>
                </a:solidFill>
                <a:latin typeface="+mn-lt"/>
                <a:ea typeface="+mn-ea"/>
                <a:cs typeface="+mn-cs"/>
                <a:sym typeface="Helvetica Neue Medium"/>
              </a:defRPr>
            </a:pPr>
          </a:p>
        </p:txBody>
      </p:sp>
      <p:sp>
        <p:nvSpPr>
          <p:cNvPr id="14" name="标题文本"/>
          <p:cNvSpPr txBox="1"/>
          <p:nvPr>
            <p:ph type="title"/>
          </p:nvPr>
        </p:nvSpPr>
        <p:spPr>
          <a:xfrm>
            <a:off x="-8503" y="1669021"/>
            <a:ext cx="3542626" cy="570211"/>
          </a:xfrm>
          <a:prstGeom prst="rect">
            <a:avLst/>
          </a:prstGeom>
        </p:spPr>
        <p:txBody>
          <a:bodyPr anchor="t"/>
          <a:lstStyle>
            <a:lvl1pPr>
              <a:defRPr sz="2800"/>
            </a:lvl1pPr>
          </a:lstStyle>
          <a:p>
            <a:pPr/>
            <a:r>
              <a:t>标题文本</a:t>
            </a:r>
          </a:p>
        </p:txBody>
      </p:sp>
      <p:sp>
        <p:nvSpPr>
          <p:cNvPr id="15" name="正文级别 1…"/>
          <p:cNvSpPr txBox="1"/>
          <p:nvPr>
            <p:ph type="body" idx="1"/>
          </p:nvPr>
        </p:nvSpPr>
        <p:spPr>
          <a:xfrm>
            <a:off x="4189203" y="532619"/>
            <a:ext cx="7577003" cy="6127465"/>
          </a:xfrm>
          <a:prstGeom prst="rect">
            <a:avLst/>
          </a:prstGeom>
        </p:spPr>
        <p:txBody>
          <a:bodyPr/>
          <a:lstStyle>
            <a:lvl1pPr>
              <a:defRPr sz="1800"/>
            </a:lvl1pPr>
            <a:lvl2pPr>
              <a:defRPr sz="1800"/>
            </a:lvl2pPr>
            <a:lvl3pPr>
              <a:defRPr sz="1800"/>
            </a:lvl3pPr>
            <a:lvl4pPr>
              <a:defRPr sz="1800"/>
            </a:lvl4pPr>
            <a:lvl5pPr>
              <a:defRPr sz="1800"/>
            </a:lvl5pPr>
          </a:lstStyle>
          <a:p>
            <a:pPr/>
            <a:r>
              <a:t>正文级别 1</a:t>
            </a:r>
          </a:p>
          <a:p>
            <a:pPr lvl="1"/>
            <a:r>
              <a:t>正文级别 2</a:t>
            </a:r>
          </a:p>
          <a:p>
            <a:pPr lvl="2"/>
            <a:r>
              <a:t>正文级别 3</a:t>
            </a:r>
          </a:p>
          <a:p>
            <a:pPr lvl="3"/>
            <a:r>
              <a:t>正文级别 4</a:t>
            </a:r>
          </a:p>
          <a:p>
            <a:pPr lvl="4"/>
            <a:r>
              <a:t>正文级别 5</a:t>
            </a:r>
          </a:p>
        </p:txBody>
      </p:sp>
      <p:sp>
        <p:nvSpPr>
          <p:cNvPr id="16" name="前端中级训练营系列课程"/>
          <p:cNvSpPr txBox="1"/>
          <p:nvPr/>
        </p:nvSpPr>
        <p:spPr>
          <a:xfrm>
            <a:off x="238072" y="148596"/>
            <a:ext cx="1760538" cy="287338"/>
          </a:xfrm>
          <a:prstGeom prst="rect">
            <a:avLst/>
          </a:prstGeom>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algn="l">
              <a:defRPr sz="1200">
                <a:solidFill>
                  <a:srgbClr val="95C6F8"/>
                </a:solidFill>
              </a:defRPr>
            </a:lvl1pPr>
          </a:lstStyle>
          <a:p>
            <a:pPr/>
            <a:r>
              <a:t>前端中级训练营系列课程</a:t>
            </a:r>
          </a:p>
        </p:txBody>
      </p:sp>
      <p:sp>
        <p:nvSpPr>
          <p:cNvPr id="17" name="副标题"/>
          <p:cNvSpPr txBox="1"/>
          <p:nvPr>
            <p:ph type="body" sz="quarter" idx="13"/>
          </p:nvPr>
        </p:nvSpPr>
        <p:spPr>
          <a:xfrm>
            <a:off x="-8503" y="2197764"/>
            <a:ext cx="3542626" cy="570210"/>
          </a:xfrm>
          <a:prstGeom prst="rect">
            <a:avLst/>
          </a:prstGeom>
        </p:spPr>
        <p:txBody>
          <a:bodyPr/>
          <a:lstStyle>
            <a:lvl1pPr algn="ctr">
              <a:defRPr sz="1800">
                <a:solidFill>
                  <a:srgbClr val="FFFFFF"/>
                </a:solidFill>
              </a:defRPr>
            </a:lvl1pPr>
          </a:lstStyle>
          <a:p>
            <a:pPr/>
            <a:r>
              <a:t>副标题</a:t>
            </a:r>
          </a:p>
        </p:txBody>
      </p:sp>
      <p:sp>
        <p:nvSpPr>
          <p:cNvPr id="1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二级目录">
    <p:spTree>
      <p:nvGrpSpPr>
        <p:cNvPr id="1" name=""/>
        <p:cNvGrpSpPr/>
        <p:nvPr/>
      </p:nvGrpSpPr>
      <p:grpSpPr>
        <a:xfrm>
          <a:off x="0" y="0"/>
          <a:ext cx="0" cy="0"/>
          <a:chOff x="0" y="0"/>
          <a:chExt cx="0" cy="0"/>
        </a:xfrm>
      </p:grpSpPr>
      <p:sp>
        <p:nvSpPr>
          <p:cNvPr id="25" name="标题文本"/>
          <p:cNvSpPr txBox="1"/>
          <p:nvPr>
            <p:ph type="title"/>
          </p:nvPr>
        </p:nvSpPr>
        <p:spPr>
          <a:prstGeom prst="rect">
            <a:avLst/>
          </a:prstGeom>
        </p:spPr>
        <p:txBody>
          <a:bodyPr/>
          <a:lstStyle/>
          <a:p>
            <a:pPr/>
            <a:r>
              <a:t>标题文本</a:t>
            </a:r>
          </a:p>
        </p:txBody>
      </p:sp>
      <p:sp>
        <p:nvSpPr>
          <p:cNvPr id="26"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2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三级目录">
    <p:spTree>
      <p:nvGrpSpPr>
        <p:cNvPr id="1" name=""/>
        <p:cNvGrpSpPr/>
        <p:nvPr/>
      </p:nvGrpSpPr>
      <p:grpSpPr>
        <a:xfrm>
          <a:off x="0" y="0"/>
          <a:ext cx="0" cy="0"/>
          <a:chOff x="0" y="0"/>
          <a:chExt cx="0" cy="0"/>
        </a:xfrm>
      </p:grpSpPr>
      <p:sp>
        <p:nvSpPr>
          <p:cNvPr id="34" name="矩形"/>
          <p:cNvSpPr/>
          <p:nvPr/>
        </p:nvSpPr>
        <p:spPr>
          <a:xfrm>
            <a:off x="-1289" y="-2687"/>
            <a:ext cx="12194578" cy="721667"/>
          </a:xfrm>
          <a:prstGeom prst="rect">
            <a:avLst/>
          </a:prstGeom>
          <a:solidFill>
            <a:schemeClr val="accent1"/>
          </a:solidFill>
          <a:ln w="3175">
            <a:miter lim="400000"/>
          </a:ln>
        </p:spPr>
        <p:txBody>
          <a:bodyPr lIns="35718" tIns="35718" rIns="35718" bIns="35718" anchor="ctr"/>
          <a:lstStyle/>
          <a:p>
            <a:pPr>
              <a:defRPr b="0" sz="1400">
                <a:solidFill>
                  <a:srgbClr val="FFFFFF"/>
                </a:solidFill>
                <a:latin typeface="+mn-lt"/>
                <a:ea typeface="+mn-ea"/>
                <a:cs typeface="+mn-cs"/>
                <a:sym typeface="Helvetica Neue Medium"/>
              </a:defRPr>
            </a:pPr>
          </a:p>
        </p:txBody>
      </p:sp>
      <p:sp>
        <p:nvSpPr>
          <p:cNvPr id="35" name="标题文本"/>
          <p:cNvSpPr txBox="1"/>
          <p:nvPr>
            <p:ph type="title"/>
          </p:nvPr>
        </p:nvSpPr>
        <p:spPr>
          <a:xfrm>
            <a:off x="2839426" y="56675"/>
            <a:ext cx="6603950" cy="602943"/>
          </a:xfrm>
          <a:prstGeom prst="rect">
            <a:avLst/>
          </a:prstGeom>
        </p:spPr>
        <p:txBody>
          <a:bodyPr anchor="ctr"/>
          <a:lstStyle>
            <a:lvl1pPr>
              <a:defRPr sz="1800"/>
            </a:lvl1pPr>
          </a:lstStyle>
          <a:p>
            <a:pPr/>
            <a:r>
              <a:t>标题文本</a:t>
            </a:r>
          </a:p>
        </p:txBody>
      </p:sp>
      <p:sp>
        <p:nvSpPr>
          <p:cNvPr id="36" name="正文级别 1…"/>
          <p:cNvSpPr txBox="1"/>
          <p:nvPr>
            <p:ph type="body" idx="1"/>
          </p:nvPr>
        </p:nvSpPr>
        <p:spPr>
          <a:xfrm>
            <a:off x="376919" y="1276389"/>
            <a:ext cx="11438162" cy="5266804"/>
          </a:xfrm>
          <a:prstGeom prst="rect">
            <a:avLst/>
          </a:prstGeom>
        </p:spPr>
        <p:txBody>
          <a:bodyPr/>
          <a:lstStyle>
            <a:lvl1pPr>
              <a:defRPr sz="1400"/>
            </a:lvl1pPr>
            <a:lvl2pPr>
              <a:defRPr sz="1400"/>
            </a:lvl2pPr>
            <a:lvl3pPr>
              <a:defRPr sz="1400"/>
            </a:lvl3pPr>
            <a:lvl4pPr>
              <a:defRPr sz="1400"/>
            </a:lvl4pPr>
            <a:lvl5pPr>
              <a:defRPr sz="1400"/>
            </a:lvl5pPr>
          </a:lstStyle>
          <a:p>
            <a:pPr/>
            <a:r>
              <a:t>正文级别 1</a:t>
            </a:r>
          </a:p>
          <a:p>
            <a:pPr lvl="1"/>
            <a:r>
              <a:t>正文级别 2</a:t>
            </a:r>
          </a:p>
          <a:p>
            <a:pPr lvl="2"/>
            <a:r>
              <a:t>正文级别 3</a:t>
            </a:r>
          </a:p>
          <a:p>
            <a:pPr lvl="3"/>
            <a:r>
              <a:t>正文级别 4</a:t>
            </a:r>
          </a:p>
          <a:p>
            <a:pPr lvl="4"/>
            <a:r>
              <a:t>正文级别 5</a:t>
            </a:r>
          </a:p>
        </p:txBody>
      </p:sp>
      <p:sp>
        <p:nvSpPr>
          <p:cNvPr id="37" name="前端中级训练营系列课程"/>
          <p:cNvSpPr txBox="1"/>
          <p:nvPr/>
        </p:nvSpPr>
        <p:spPr>
          <a:xfrm>
            <a:off x="238072" y="148596"/>
            <a:ext cx="1760538" cy="287338"/>
          </a:xfrm>
          <a:prstGeom prst="rect">
            <a:avLst/>
          </a:prstGeom>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algn="l">
              <a:defRPr sz="1200">
                <a:solidFill>
                  <a:srgbClr val="95C6F8"/>
                </a:solidFill>
              </a:defRPr>
            </a:lvl1pPr>
          </a:lstStyle>
          <a:p>
            <a:pPr/>
            <a:r>
              <a:t>前端中级训练营系列课程</a:t>
            </a:r>
          </a:p>
        </p:txBody>
      </p:sp>
      <p:sp>
        <p:nvSpPr>
          <p:cNvPr id="38" name="幻灯片编号"/>
          <p:cNvSpPr txBox="1"/>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空白">
    <p:spTree>
      <p:nvGrpSpPr>
        <p:cNvPr id="1" name=""/>
        <p:cNvGrpSpPr/>
        <p:nvPr/>
      </p:nvGrpSpPr>
      <p:grpSpPr>
        <a:xfrm>
          <a:off x="0" y="0"/>
          <a:ext cx="0" cy="0"/>
          <a:chOff x="0" y="0"/>
          <a:chExt cx="0" cy="0"/>
        </a:xfrm>
      </p:grpSpPr>
      <p:sp>
        <p:nvSpPr>
          <p:cNvPr id="45" name="幻灯片编号"/>
          <p:cNvSpPr txBox="1"/>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矩形"/>
          <p:cNvSpPr/>
          <p:nvPr/>
        </p:nvSpPr>
        <p:spPr>
          <a:xfrm>
            <a:off x="-7114" y="-3620"/>
            <a:ext cx="12206228" cy="1813432"/>
          </a:xfrm>
          <a:prstGeom prst="rect">
            <a:avLst/>
          </a:prstGeom>
          <a:solidFill>
            <a:schemeClr val="accent1"/>
          </a:solidFill>
          <a:ln w="3175">
            <a:miter lim="400000"/>
          </a:ln>
        </p:spPr>
        <p:txBody>
          <a:bodyPr lIns="35718" tIns="35718" rIns="35718" bIns="35718" anchor="ctr"/>
          <a:lstStyle/>
          <a:p>
            <a:pPr>
              <a:defRPr b="0" sz="1400">
                <a:solidFill>
                  <a:srgbClr val="FFFFFF"/>
                </a:solidFill>
                <a:latin typeface="+mn-lt"/>
                <a:ea typeface="+mn-ea"/>
                <a:cs typeface="+mn-cs"/>
                <a:sym typeface="Helvetica Neue Medium"/>
              </a:defRPr>
            </a:pPr>
          </a:p>
        </p:txBody>
      </p:sp>
      <p:sp>
        <p:nvSpPr>
          <p:cNvPr id="3" name="标题文本"/>
          <p:cNvSpPr txBox="1"/>
          <p:nvPr>
            <p:ph type="title"/>
          </p:nvPr>
        </p:nvSpPr>
        <p:spPr>
          <a:xfrm>
            <a:off x="2416968" y="-19211"/>
            <a:ext cx="7358064" cy="1606850"/>
          </a:xfrm>
          <a:prstGeom prst="rect">
            <a:avLst/>
          </a:prstGeom>
          <a:ln w="3175">
            <a:miter lim="400000"/>
          </a:ln>
          <a:extLst>
            <a:ext uri="{C572A759-6A51-4108-AA02-DFA0A04FC94B}">
              <ma14:wrappingTextBoxFlag xmlns:ma14="http://schemas.microsoft.com/office/mac/drawingml/2011/main" val="1"/>
            </a:ext>
          </a:extLst>
        </p:spPr>
        <p:txBody>
          <a:bodyPr lIns="35718" tIns="35718" rIns="35718" bIns="35718" anchor="b">
            <a:normAutofit fontScale="100000" lnSpcReduction="0"/>
          </a:bodyPr>
          <a:lstStyle/>
          <a:p>
            <a:pPr/>
            <a:r>
              <a:t>标题文本</a:t>
            </a:r>
          </a:p>
        </p:txBody>
      </p:sp>
      <p:sp>
        <p:nvSpPr>
          <p:cNvPr id="4" name="正文级别 1…"/>
          <p:cNvSpPr txBox="1"/>
          <p:nvPr>
            <p:ph type="body" idx="1"/>
          </p:nvPr>
        </p:nvSpPr>
        <p:spPr>
          <a:xfrm>
            <a:off x="511481" y="2105521"/>
            <a:ext cx="11438101" cy="4494341"/>
          </a:xfrm>
          <a:prstGeom prst="rect">
            <a:avLst/>
          </a:prstGeom>
          <a:ln w="3175">
            <a:miter lim="400000"/>
          </a:ln>
          <a:extLst>
            <a:ext uri="{C572A759-6A51-4108-AA02-DFA0A04FC94B}">
              <ma14:wrappingTextBoxFlag xmlns:ma14="http://schemas.microsoft.com/office/mac/drawingml/2011/main" val="1"/>
            </a:ext>
          </a:extLst>
        </p:spPr>
        <p:txBody>
          <a:bodyPr lIns="35718" tIns="35718" rIns="35718" bIns="35718">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5" name="前端中级训练营系列课程"/>
          <p:cNvSpPr txBox="1"/>
          <p:nvPr/>
        </p:nvSpPr>
        <p:spPr>
          <a:xfrm>
            <a:off x="238072" y="148596"/>
            <a:ext cx="1760538" cy="287338"/>
          </a:xfrm>
          <a:prstGeom prst="rect">
            <a:avLst/>
          </a:prstGeom>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algn="l">
              <a:defRPr sz="1200">
                <a:solidFill>
                  <a:srgbClr val="95C6F8"/>
                </a:solidFill>
              </a:defRPr>
            </a:lvl1pPr>
          </a:lstStyle>
          <a:p>
            <a:pPr/>
            <a:r>
              <a:t>前端中级训练营系列课程</a:t>
            </a:r>
          </a:p>
        </p:txBody>
      </p:sp>
      <p:sp>
        <p:nvSpPr>
          <p:cNvPr id="6" name="幻灯片编号"/>
          <p:cNvSpPr txBox="1"/>
          <p:nvPr>
            <p:ph type="sldNum" sz="quarter" idx="2"/>
          </p:nvPr>
        </p:nvSpPr>
        <p:spPr>
          <a:xfrm>
            <a:off x="5973876" y="6536531"/>
            <a:ext cx="239485" cy="232486"/>
          </a:xfrm>
          <a:prstGeom prst="rect">
            <a:avLst/>
          </a:prstGeom>
          <a:ln w="3175">
            <a:miter lim="400000"/>
          </a:ln>
        </p:spPr>
        <p:txBody>
          <a:bodyPr wrap="none" lIns="35718" tIns="35718" rIns="35718" bIns="35718">
            <a:spAutoFit/>
          </a:bodyPr>
          <a:lstStyle>
            <a:lvl1pPr>
              <a:defRPr b="0" sz="1100">
                <a:latin typeface="Helvetica Neue Thin"/>
                <a:ea typeface="Helvetica Neue Thin"/>
                <a:cs typeface="Helvetica Neue Thin"/>
                <a:sym typeface="Helvetica Neue Thin"/>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Lst>
  <p:transition xmlns:p14="http://schemas.microsoft.com/office/powerpoint/2010/main" spd="med" advClick="1"/>
  <p:txStyles>
    <p:titleStyle>
      <a:lvl1pPr marL="0" marR="0" indent="0" algn="ctr" defTabSz="410765" latinLnBrk="0">
        <a:lnSpc>
          <a:spcPct val="100000"/>
        </a:lnSpc>
        <a:spcBef>
          <a:spcPts val="0"/>
        </a:spcBef>
        <a:spcAft>
          <a:spcPts val="0"/>
        </a:spcAft>
        <a:buClrTx/>
        <a:buSzTx/>
        <a:buFontTx/>
        <a:buNone/>
        <a:tabLst/>
        <a:defRPr b="0" baseline="0" cap="none" i="0" spc="0" strike="noStrike" sz="3600" u="none">
          <a:solidFill>
            <a:srgbClr val="FFFFFF"/>
          </a:solidFill>
          <a:uFillTx/>
          <a:latin typeface="+mn-lt"/>
          <a:ea typeface="+mn-ea"/>
          <a:cs typeface="+mn-cs"/>
          <a:sym typeface="Helvetica Neue Medium"/>
        </a:defRPr>
      </a:lvl1pPr>
      <a:lvl2pPr marL="0" marR="0" indent="0" algn="ctr" defTabSz="410765" latinLnBrk="0">
        <a:lnSpc>
          <a:spcPct val="100000"/>
        </a:lnSpc>
        <a:spcBef>
          <a:spcPts val="0"/>
        </a:spcBef>
        <a:spcAft>
          <a:spcPts val="0"/>
        </a:spcAft>
        <a:buClrTx/>
        <a:buSzTx/>
        <a:buFontTx/>
        <a:buNone/>
        <a:tabLst/>
        <a:defRPr b="0" baseline="0" cap="none" i="0" spc="0" strike="noStrike" sz="3600" u="none">
          <a:solidFill>
            <a:srgbClr val="FFFFFF"/>
          </a:solidFill>
          <a:uFillTx/>
          <a:latin typeface="+mn-lt"/>
          <a:ea typeface="+mn-ea"/>
          <a:cs typeface="+mn-cs"/>
          <a:sym typeface="Helvetica Neue Medium"/>
        </a:defRPr>
      </a:lvl2pPr>
      <a:lvl3pPr marL="0" marR="0" indent="0" algn="ctr" defTabSz="410765" latinLnBrk="0">
        <a:lnSpc>
          <a:spcPct val="100000"/>
        </a:lnSpc>
        <a:spcBef>
          <a:spcPts val="0"/>
        </a:spcBef>
        <a:spcAft>
          <a:spcPts val="0"/>
        </a:spcAft>
        <a:buClrTx/>
        <a:buSzTx/>
        <a:buFontTx/>
        <a:buNone/>
        <a:tabLst/>
        <a:defRPr b="0" baseline="0" cap="none" i="0" spc="0" strike="noStrike" sz="3600" u="none">
          <a:solidFill>
            <a:srgbClr val="FFFFFF"/>
          </a:solidFill>
          <a:uFillTx/>
          <a:latin typeface="+mn-lt"/>
          <a:ea typeface="+mn-ea"/>
          <a:cs typeface="+mn-cs"/>
          <a:sym typeface="Helvetica Neue Medium"/>
        </a:defRPr>
      </a:lvl3pPr>
      <a:lvl4pPr marL="0" marR="0" indent="0" algn="ctr" defTabSz="410765" latinLnBrk="0">
        <a:lnSpc>
          <a:spcPct val="100000"/>
        </a:lnSpc>
        <a:spcBef>
          <a:spcPts val="0"/>
        </a:spcBef>
        <a:spcAft>
          <a:spcPts val="0"/>
        </a:spcAft>
        <a:buClrTx/>
        <a:buSzTx/>
        <a:buFontTx/>
        <a:buNone/>
        <a:tabLst/>
        <a:defRPr b="0" baseline="0" cap="none" i="0" spc="0" strike="noStrike" sz="3600" u="none">
          <a:solidFill>
            <a:srgbClr val="FFFFFF"/>
          </a:solidFill>
          <a:uFillTx/>
          <a:latin typeface="+mn-lt"/>
          <a:ea typeface="+mn-ea"/>
          <a:cs typeface="+mn-cs"/>
          <a:sym typeface="Helvetica Neue Medium"/>
        </a:defRPr>
      </a:lvl4pPr>
      <a:lvl5pPr marL="0" marR="0" indent="0" algn="ctr" defTabSz="410765" latinLnBrk="0">
        <a:lnSpc>
          <a:spcPct val="100000"/>
        </a:lnSpc>
        <a:spcBef>
          <a:spcPts val="0"/>
        </a:spcBef>
        <a:spcAft>
          <a:spcPts val="0"/>
        </a:spcAft>
        <a:buClrTx/>
        <a:buSzTx/>
        <a:buFontTx/>
        <a:buNone/>
        <a:tabLst/>
        <a:defRPr b="0" baseline="0" cap="none" i="0" spc="0" strike="noStrike" sz="3600" u="none">
          <a:solidFill>
            <a:srgbClr val="FFFFFF"/>
          </a:solidFill>
          <a:uFillTx/>
          <a:latin typeface="+mn-lt"/>
          <a:ea typeface="+mn-ea"/>
          <a:cs typeface="+mn-cs"/>
          <a:sym typeface="Helvetica Neue Medium"/>
        </a:defRPr>
      </a:lvl5pPr>
      <a:lvl6pPr marL="0" marR="0" indent="0" algn="ctr" defTabSz="410765" latinLnBrk="0">
        <a:lnSpc>
          <a:spcPct val="100000"/>
        </a:lnSpc>
        <a:spcBef>
          <a:spcPts val="0"/>
        </a:spcBef>
        <a:spcAft>
          <a:spcPts val="0"/>
        </a:spcAft>
        <a:buClrTx/>
        <a:buSzTx/>
        <a:buFontTx/>
        <a:buNone/>
        <a:tabLst/>
        <a:defRPr b="0" baseline="0" cap="none" i="0" spc="0" strike="noStrike" sz="3600" u="none">
          <a:solidFill>
            <a:srgbClr val="FFFFFF"/>
          </a:solidFill>
          <a:uFillTx/>
          <a:latin typeface="+mn-lt"/>
          <a:ea typeface="+mn-ea"/>
          <a:cs typeface="+mn-cs"/>
          <a:sym typeface="Helvetica Neue Medium"/>
        </a:defRPr>
      </a:lvl6pPr>
      <a:lvl7pPr marL="0" marR="0" indent="0" algn="ctr" defTabSz="410765" latinLnBrk="0">
        <a:lnSpc>
          <a:spcPct val="100000"/>
        </a:lnSpc>
        <a:spcBef>
          <a:spcPts val="0"/>
        </a:spcBef>
        <a:spcAft>
          <a:spcPts val="0"/>
        </a:spcAft>
        <a:buClrTx/>
        <a:buSzTx/>
        <a:buFontTx/>
        <a:buNone/>
        <a:tabLst/>
        <a:defRPr b="0" baseline="0" cap="none" i="0" spc="0" strike="noStrike" sz="3600" u="none">
          <a:solidFill>
            <a:srgbClr val="FFFFFF"/>
          </a:solidFill>
          <a:uFillTx/>
          <a:latin typeface="+mn-lt"/>
          <a:ea typeface="+mn-ea"/>
          <a:cs typeface="+mn-cs"/>
          <a:sym typeface="Helvetica Neue Medium"/>
        </a:defRPr>
      </a:lvl7pPr>
      <a:lvl8pPr marL="0" marR="0" indent="0" algn="ctr" defTabSz="410765" latinLnBrk="0">
        <a:lnSpc>
          <a:spcPct val="100000"/>
        </a:lnSpc>
        <a:spcBef>
          <a:spcPts val="0"/>
        </a:spcBef>
        <a:spcAft>
          <a:spcPts val="0"/>
        </a:spcAft>
        <a:buClrTx/>
        <a:buSzTx/>
        <a:buFontTx/>
        <a:buNone/>
        <a:tabLst/>
        <a:defRPr b="0" baseline="0" cap="none" i="0" spc="0" strike="noStrike" sz="3600" u="none">
          <a:solidFill>
            <a:srgbClr val="FFFFFF"/>
          </a:solidFill>
          <a:uFillTx/>
          <a:latin typeface="+mn-lt"/>
          <a:ea typeface="+mn-ea"/>
          <a:cs typeface="+mn-cs"/>
          <a:sym typeface="Helvetica Neue Medium"/>
        </a:defRPr>
      </a:lvl8pPr>
      <a:lvl9pPr marL="0" marR="0" indent="0" algn="ctr" defTabSz="410765" latinLnBrk="0">
        <a:lnSpc>
          <a:spcPct val="100000"/>
        </a:lnSpc>
        <a:spcBef>
          <a:spcPts val="0"/>
        </a:spcBef>
        <a:spcAft>
          <a:spcPts val="0"/>
        </a:spcAft>
        <a:buClrTx/>
        <a:buSzTx/>
        <a:buFontTx/>
        <a:buNone/>
        <a:tabLst/>
        <a:defRPr b="0" baseline="0" cap="none" i="0" spc="0" strike="noStrike" sz="3600" u="none">
          <a:solidFill>
            <a:srgbClr val="FFFFFF"/>
          </a:solidFill>
          <a:uFillTx/>
          <a:latin typeface="+mn-lt"/>
          <a:ea typeface="+mn-ea"/>
          <a:cs typeface="+mn-cs"/>
          <a:sym typeface="Helvetica Neue Medium"/>
        </a:defRPr>
      </a:lvl9pPr>
    </p:titleStyle>
    <p:bodyStyle>
      <a:lvl1pPr marL="0" marR="0" indent="0" algn="l" defTabSz="410765" latinLnBrk="0">
        <a:lnSpc>
          <a:spcPct val="100000"/>
        </a:lnSpc>
        <a:spcBef>
          <a:spcPts val="0"/>
        </a:spcBef>
        <a:spcAft>
          <a:spcPts val="0"/>
        </a:spcAft>
        <a:buClrTx/>
        <a:buSzTx/>
        <a:buFontTx/>
        <a:buNone/>
        <a:tabLst/>
        <a:defRPr b="0" baseline="0" cap="none" i="0" spc="0" strike="noStrike" sz="2000" u="none">
          <a:solidFill>
            <a:srgbClr val="000000"/>
          </a:solidFill>
          <a:uFillTx/>
          <a:latin typeface="Helvetica Neue"/>
          <a:ea typeface="Helvetica Neue"/>
          <a:cs typeface="Helvetica Neue"/>
          <a:sym typeface="Helvetica Neue"/>
        </a:defRPr>
      </a:lvl1pPr>
      <a:lvl2pPr marL="0" marR="0" indent="0" algn="l" defTabSz="410765" latinLnBrk="0">
        <a:lnSpc>
          <a:spcPct val="100000"/>
        </a:lnSpc>
        <a:spcBef>
          <a:spcPts val="0"/>
        </a:spcBef>
        <a:spcAft>
          <a:spcPts val="0"/>
        </a:spcAft>
        <a:buClrTx/>
        <a:buSzTx/>
        <a:buFontTx/>
        <a:buNone/>
        <a:tabLst/>
        <a:defRPr b="0" baseline="0" cap="none" i="0" spc="0" strike="noStrike" sz="2000" u="none">
          <a:solidFill>
            <a:srgbClr val="000000"/>
          </a:solidFill>
          <a:uFillTx/>
          <a:latin typeface="Helvetica Neue"/>
          <a:ea typeface="Helvetica Neue"/>
          <a:cs typeface="Helvetica Neue"/>
          <a:sym typeface="Helvetica Neue"/>
        </a:defRPr>
      </a:lvl2pPr>
      <a:lvl3pPr marL="0" marR="0" indent="0" algn="l" defTabSz="410765" latinLnBrk="0">
        <a:lnSpc>
          <a:spcPct val="100000"/>
        </a:lnSpc>
        <a:spcBef>
          <a:spcPts val="0"/>
        </a:spcBef>
        <a:spcAft>
          <a:spcPts val="0"/>
        </a:spcAft>
        <a:buClrTx/>
        <a:buSzTx/>
        <a:buFontTx/>
        <a:buNone/>
        <a:tabLst/>
        <a:defRPr b="0" baseline="0" cap="none" i="0" spc="0" strike="noStrike" sz="2000" u="none">
          <a:solidFill>
            <a:srgbClr val="000000"/>
          </a:solidFill>
          <a:uFillTx/>
          <a:latin typeface="Helvetica Neue"/>
          <a:ea typeface="Helvetica Neue"/>
          <a:cs typeface="Helvetica Neue"/>
          <a:sym typeface="Helvetica Neue"/>
        </a:defRPr>
      </a:lvl3pPr>
      <a:lvl4pPr marL="0" marR="0" indent="0" algn="l" defTabSz="410765" latinLnBrk="0">
        <a:lnSpc>
          <a:spcPct val="100000"/>
        </a:lnSpc>
        <a:spcBef>
          <a:spcPts val="0"/>
        </a:spcBef>
        <a:spcAft>
          <a:spcPts val="0"/>
        </a:spcAft>
        <a:buClrTx/>
        <a:buSzTx/>
        <a:buFontTx/>
        <a:buNone/>
        <a:tabLst/>
        <a:defRPr b="0" baseline="0" cap="none" i="0" spc="0" strike="noStrike" sz="2000" u="none">
          <a:solidFill>
            <a:srgbClr val="000000"/>
          </a:solidFill>
          <a:uFillTx/>
          <a:latin typeface="Helvetica Neue"/>
          <a:ea typeface="Helvetica Neue"/>
          <a:cs typeface="Helvetica Neue"/>
          <a:sym typeface="Helvetica Neue"/>
        </a:defRPr>
      </a:lvl4pPr>
      <a:lvl5pPr marL="0" marR="0" indent="0" algn="l" defTabSz="410765" latinLnBrk="0">
        <a:lnSpc>
          <a:spcPct val="100000"/>
        </a:lnSpc>
        <a:spcBef>
          <a:spcPts val="0"/>
        </a:spcBef>
        <a:spcAft>
          <a:spcPts val="0"/>
        </a:spcAft>
        <a:buClrTx/>
        <a:buSzTx/>
        <a:buFontTx/>
        <a:buNone/>
        <a:tabLst/>
        <a:defRPr b="0" baseline="0" cap="none" i="0" spc="0" strike="noStrike" sz="2000" u="none">
          <a:solidFill>
            <a:srgbClr val="000000"/>
          </a:solidFill>
          <a:uFillTx/>
          <a:latin typeface="Helvetica Neue"/>
          <a:ea typeface="Helvetica Neue"/>
          <a:cs typeface="Helvetica Neue"/>
          <a:sym typeface="Helvetica Neue"/>
        </a:defRPr>
      </a:lvl5pPr>
      <a:lvl6pPr marL="0" marR="0" indent="355600" algn="l" defTabSz="410765" latinLnBrk="0">
        <a:lnSpc>
          <a:spcPct val="100000"/>
        </a:lnSpc>
        <a:spcBef>
          <a:spcPts val="0"/>
        </a:spcBef>
        <a:spcAft>
          <a:spcPts val="0"/>
        </a:spcAft>
        <a:buClrTx/>
        <a:buSzTx/>
        <a:buFontTx/>
        <a:buNone/>
        <a:tabLst/>
        <a:defRPr b="0" baseline="0" cap="none" i="0" spc="0" strike="noStrike" sz="2000" u="none">
          <a:solidFill>
            <a:srgbClr val="000000"/>
          </a:solidFill>
          <a:uFillTx/>
          <a:latin typeface="Helvetica Neue"/>
          <a:ea typeface="Helvetica Neue"/>
          <a:cs typeface="Helvetica Neue"/>
          <a:sym typeface="Helvetica Neue"/>
        </a:defRPr>
      </a:lvl6pPr>
      <a:lvl7pPr marL="0" marR="0" indent="711200" algn="l" defTabSz="410765" latinLnBrk="0">
        <a:lnSpc>
          <a:spcPct val="100000"/>
        </a:lnSpc>
        <a:spcBef>
          <a:spcPts val="0"/>
        </a:spcBef>
        <a:spcAft>
          <a:spcPts val="0"/>
        </a:spcAft>
        <a:buClrTx/>
        <a:buSzTx/>
        <a:buFontTx/>
        <a:buNone/>
        <a:tabLst/>
        <a:defRPr b="0" baseline="0" cap="none" i="0" spc="0" strike="noStrike" sz="2000" u="none">
          <a:solidFill>
            <a:srgbClr val="000000"/>
          </a:solidFill>
          <a:uFillTx/>
          <a:latin typeface="Helvetica Neue"/>
          <a:ea typeface="Helvetica Neue"/>
          <a:cs typeface="Helvetica Neue"/>
          <a:sym typeface="Helvetica Neue"/>
        </a:defRPr>
      </a:lvl7pPr>
      <a:lvl8pPr marL="0" marR="0" indent="1066800" algn="l" defTabSz="410765" latinLnBrk="0">
        <a:lnSpc>
          <a:spcPct val="100000"/>
        </a:lnSpc>
        <a:spcBef>
          <a:spcPts val="0"/>
        </a:spcBef>
        <a:spcAft>
          <a:spcPts val="0"/>
        </a:spcAft>
        <a:buClrTx/>
        <a:buSzTx/>
        <a:buFontTx/>
        <a:buNone/>
        <a:tabLst/>
        <a:defRPr b="0" baseline="0" cap="none" i="0" spc="0" strike="noStrike" sz="2000" u="none">
          <a:solidFill>
            <a:srgbClr val="000000"/>
          </a:solidFill>
          <a:uFillTx/>
          <a:latin typeface="Helvetica Neue"/>
          <a:ea typeface="Helvetica Neue"/>
          <a:cs typeface="Helvetica Neue"/>
          <a:sym typeface="Helvetica Neue"/>
        </a:defRPr>
      </a:lvl8pPr>
      <a:lvl9pPr marL="0" marR="0" indent="1422400" algn="l" defTabSz="410765" latinLnBrk="0">
        <a:lnSpc>
          <a:spcPct val="100000"/>
        </a:lnSpc>
        <a:spcBef>
          <a:spcPts val="0"/>
        </a:spcBef>
        <a:spcAft>
          <a:spcPts val="0"/>
        </a:spcAft>
        <a:buClrTx/>
        <a:buSzTx/>
        <a:buFontTx/>
        <a:buNone/>
        <a:tabLst/>
        <a:defRPr b="0" baseline="0" cap="none" i="0" spc="0" strike="noStrike" sz="2000" u="none">
          <a:solidFill>
            <a:srgbClr val="000000"/>
          </a:solidFill>
          <a:uFillTx/>
          <a:latin typeface="Helvetica Neue"/>
          <a:ea typeface="Helvetica Neue"/>
          <a:cs typeface="Helvetica Neue"/>
          <a:sym typeface="Helvetica Neue"/>
        </a:defRPr>
      </a:lvl9pPr>
    </p:bodyStyle>
    <p:otherStyle>
      <a:lvl1pPr marL="0" marR="0" indent="0" algn="ctr" defTabSz="410765"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Helvetica Neue Thin"/>
        </a:defRPr>
      </a:lvl1pPr>
      <a:lvl2pPr marL="0" marR="0" indent="228600" algn="ctr" defTabSz="410765"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Helvetica Neue Thin"/>
        </a:defRPr>
      </a:lvl2pPr>
      <a:lvl3pPr marL="0" marR="0" indent="457200" algn="ctr" defTabSz="410765"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Helvetica Neue Thin"/>
        </a:defRPr>
      </a:lvl3pPr>
      <a:lvl4pPr marL="0" marR="0" indent="685800" algn="ctr" defTabSz="410765"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Helvetica Neue Thin"/>
        </a:defRPr>
      </a:lvl4pPr>
      <a:lvl5pPr marL="0" marR="0" indent="914400" algn="ctr" defTabSz="410765"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Helvetica Neue Thin"/>
        </a:defRPr>
      </a:lvl5pPr>
      <a:lvl6pPr marL="0" marR="0" indent="1143000" algn="ctr" defTabSz="410765"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Helvetica Neue Thin"/>
        </a:defRPr>
      </a:lvl6pPr>
      <a:lvl7pPr marL="0" marR="0" indent="1371600" algn="ctr" defTabSz="410765"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Helvetica Neue Thin"/>
        </a:defRPr>
      </a:lvl7pPr>
      <a:lvl8pPr marL="0" marR="0" indent="1600200" algn="ctr" defTabSz="410765"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Helvetica Neue Thin"/>
        </a:defRPr>
      </a:lvl8pPr>
      <a:lvl9pPr marL="0" marR="0" indent="1828800" algn="ctr" defTabSz="410765"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Helvetica Neue Thin"/>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tif"/></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tif"/><Relationship Id="rId4" Type="http://schemas.openxmlformats.org/officeDocument/2006/relationships/image" Target="../media/image4.tif"/></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5.tif"/></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tif"/></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jpeg"/></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jpeg"/></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5.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png"/><Relationship Id="rId4" Type="http://schemas.openxmlformats.org/officeDocument/2006/relationships/image" Target="../media/image7.tif"/></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tif"/><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_rels/slide6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tif"/><Relationship Id="rId3" Type="http://schemas.openxmlformats.org/officeDocument/2006/relationships/image" Target="../media/image12.png"/><Relationship Id="rId4" Type="http://schemas.openxmlformats.org/officeDocument/2006/relationships/hyperlink" Target="https://github.com/answershuto/learnVue" TargetMode="External"/><Relationship Id="rId5" Type="http://schemas.openxmlformats.org/officeDocument/2006/relationships/hyperlink" Target="https://cn.vuejs.org" TargetMode="External"/><Relationship Id="rId6" Type="http://schemas.openxmlformats.org/officeDocument/2006/relationships/hyperlink" Target="https://vuex.vuejs.org/zh/" TargetMode="External"/><Relationship Id="rId7" Type="http://schemas.openxmlformats.org/officeDocument/2006/relationships/hyperlink" Target="https://router.vuejs.org/zh/" TargetMode="External"/><Relationship Id="rId8" Type="http://schemas.openxmlformats.org/officeDocument/2006/relationships/hyperlink" Target="https://github.com/vuejs"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 name="Vue 框架剖析"/>
          <p:cNvSpPr txBox="1"/>
          <p:nvPr>
            <p:ph type="title" idx="4294967295"/>
          </p:nvPr>
        </p:nvSpPr>
        <p:spPr>
          <a:xfrm>
            <a:off x="2509022" y="4686932"/>
            <a:ext cx="7358063" cy="888281"/>
          </a:xfrm>
          <a:prstGeom prst="rect">
            <a:avLst/>
          </a:prstGeom>
        </p:spPr>
        <p:txBody>
          <a:bodyPr anchor="ctr"/>
          <a:lstStyle>
            <a:lvl1pPr>
              <a:defRPr sz="3500">
                <a:solidFill>
                  <a:srgbClr val="000000"/>
                </a:solidFill>
              </a:defRPr>
            </a:lvl1pPr>
          </a:lstStyle>
          <a:p>
            <a:pPr/>
            <a:r>
              <a:t>Vue 框架剖析</a:t>
            </a:r>
          </a:p>
        </p:txBody>
      </p:sp>
      <p:sp>
        <p:nvSpPr>
          <p:cNvPr id="55" name="陈仁磊（剧中人）"/>
          <p:cNvSpPr txBox="1"/>
          <p:nvPr>
            <p:ph type="body" sz="quarter" idx="4294967295"/>
          </p:nvPr>
        </p:nvSpPr>
        <p:spPr>
          <a:xfrm>
            <a:off x="2509022" y="5655425"/>
            <a:ext cx="7358063" cy="548383"/>
          </a:xfrm>
          <a:prstGeom prst="rect">
            <a:avLst/>
          </a:prstGeom>
        </p:spPr>
        <p:txBody>
          <a:bodyPr anchor="ctr"/>
          <a:lstStyle/>
          <a:p>
            <a:pPr algn="ctr">
              <a:spcBef>
                <a:spcPts val="2900"/>
              </a:spcBef>
              <a:defRPr sz="2200"/>
            </a:pPr>
            <a:r>
              <a:t>            陈仁磊</a:t>
            </a:r>
            <a:r>
              <a:rPr sz="1400">
                <a:solidFill>
                  <a:srgbClr val="D6D5D5"/>
                </a:solidFill>
              </a:rPr>
              <a:t>（剧中人）</a:t>
            </a:r>
          </a:p>
        </p:txBody>
      </p:sp>
      <p:pic>
        <p:nvPicPr>
          <p:cNvPr id="56" name="讯飞总览.jpg" descr="讯飞总览.jpg"/>
          <p:cNvPicPr>
            <a:picLocks noChangeAspect="1"/>
          </p:cNvPicPr>
          <p:nvPr/>
        </p:nvPicPr>
        <p:blipFill>
          <a:blip r:embed="rId3">
            <a:extLst/>
          </a:blip>
          <a:srcRect l="0" t="5001" r="0" b="11323"/>
          <a:stretch>
            <a:fillRect/>
          </a:stretch>
        </p:blipFill>
        <p:spPr>
          <a:xfrm>
            <a:off x="0" y="-1309627"/>
            <a:ext cx="12192000" cy="5738448"/>
          </a:xfrm>
          <a:prstGeom prst="rect">
            <a:avLst/>
          </a:prstGeom>
          <a:ln w="3175">
            <a:miter lim="400000"/>
          </a:ln>
        </p:spPr>
      </p:pic>
      <p:grpSp>
        <p:nvGrpSpPr>
          <p:cNvPr id="61" name="组合 13"/>
          <p:cNvGrpSpPr/>
          <p:nvPr/>
        </p:nvGrpSpPr>
        <p:grpSpPr>
          <a:xfrm>
            <a:off x="221960" y="139914"/>
            <a:ext cx="2412580" cy="502576"/>
            <a:chOff x="0" y="0"/>
            <a:chExt cx="2412579" cy="502574"/>
          </a:xfrm>
        </p:grpSpPr>
        <p:grpSp>
          <p:nvGrpSpPr>
            <p:cNvPr id="59" name="组合 49"/>
            <p:cNvGrpSpPr/>
            <p:nvPr/>
          </p:nvGrpSpPr>
          <p:grpSpPr>
            <a:xfrm>
              <a:off x="1016344" y="96322"/>
              <a:ext cx="1396236" cy="260432"/>
              <a:chOff x="0" y="0"/>
              <a:chExt cx="1396235" cy="260431"/>
            </a:xfrm>
          </p:grpSpPr>
          <p:sp>
            <p:nvSpPr>
              <p:cNvPr id="57" name="直接连接符 50"/>
              <p:cNvSpPr/>
              <p:nvPr/>
            </p:nvSpPr>
            <p:spPr>
              <a:xfrm flipH="1">
                <a:off x="-1" y="24127"/>
                <a:ext cx="2" cy="236305"/>
              </a:xfrm>
              <a:prstGeom prst="line">
                <a:avLst/>
              </a:prstGeom>
              <a:noFill/>
              <a:ln w="12700" cap="flat">
                <a:solidFill>
                  <a:srgbClr val="FFFFFF"/>
                </a:solidFill>
                <a:prstDash val="solid"/>
                <a:miter lim="800000"/>
              </a:ln>
              <a:effectLst/>
            </p:spPr>
            <p:txBody>
              <a:bodyPr wrap="square" lIns="45719" tIns="45719" rIns="45719" bIns="45719" numCol="1" anchor="t">
                <a:noAutofit/>
              </a:bodyPr>
              <a:lstStyle/>
              <a:p>
                <a:pPr algn="l" defTabSz="914400">
                  <a:defRPr b="0" sz="1800">
                    <a:latin typeface="Source Han Sans CN Regular"/>
                    <a:ea typeface="Source Han Sans CN Regular"/>
                    <a:cs typeface="Source Han Sans CN Regular"/>
                    <a:sym typeface="Source Han Sans CN Regular"/>
                  </a:defRPr>
                </a:pPr>
              </a:p>
            </p:txBody>
          </p:sp>
          <p:sp>
            <p:nvSpPr>
              <p:cNvPr id="58" name="文本框 51"/>
              <p:cNvSpPr/>
              <p:nvPr/>
            </p:nvSpPr>
            <p:spPr>
              <a:xfrm>
                <a:off x="60737" y="0"/>
                <a:ext cx="1335499"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3175"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l" defTabSz="914400">
                  <a:defRPr b="0" sz="1400">
                    <a:solidFill>
                      <a:srgbClr val="FFFFFF"/>
                    </a:solidFill>
                    <a:latin typeface="Source Han Sans CN Bold Bold"/>
                    <a:ea typeface="Source Han Sans CN Bold Bold"/>
                    <a:cs typeface="Source Han Sans CN Bold Bold"/>
                    <a:sym typeface="Source Han Sans CN Bold Bold"/>
                  </a:defRPr>
                </a:lvl1pPr>
              </a:lstStyle>
              <a:p>
                <a:pPr/>
                <a:r>
                  <a:t>技术委员会</a:t>
                </a:r>
              </a:p>
            </p:txBody>
          </p:sp>
        </p:grpSp>
        <p:pic>
          <p:nvPicPr>
            <p:cNvPr id="60" name="图片 52" descr="图片 52"/>
            <p:cNvPicPr>
              <a:picLocks noChangeAspect="1"/>
            </p:cNvPicPr>
            <p:nvPr/>
          </p:nvPicPr>
          <p:blipFill>
            <a:blip r:embed="rId4">
              <a:extLst/>
            </a:blip>
            <a:stretch>
              <a:fillRect/>
            </a:stretch>
          </p:blipFill>
          <p:spPr>
            <a:xfrm>
              <a:off x="-1" y="0"/>
              <a:ext cx="926405" cy="502575"/>
            </a:xfrm>
            <a:prstGeom prst="rect">
              <a:avLst/>
            </a:prstGeom>
            <a:ln w="3175" cap="flat">
              <a:noFill/>
              <a:miter lim="400000"/>
            </a:ln>
            <a:effectLst/>
          </p:spPr>
        </p:pic>
      </p:grpSp>
      <p:sp>
        <p:nvSpPr>
          <p:cNvPr id="62" name="文本框 10"/>
          <p:cNvSpPr txBox="1"/>
          <p:nvPr/>
        </p:nvSpPr>
        <p:spPr>
          <a:xfrm>
            <a:off x="8962467" y="132211"/>
            <a:ext cx="3411021" cy="320040"/>
          </a:xfrm>
          <a:prstGeom prst="rect">
            <a:avLst/>
          </a:prstGeom>
          <a:ln w="3175">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150000"/>
              </a:lnSpc>
              <a:defRPr b="0" sz="1800">
                <a:solidFill>
                  <a:srgbClr val="FFFFFF"/>
                </a:solidFill>
                <a:latin typeface="Source Han Sans CN Bold Bold"/>
                <a:ea typeface="Source Han Sans CN Bold Bold"/>
                <a:cs typeface="Source Han Sans CN Bold Bold"/>
                <a:sym typeface="Source Han Sans CN Bold Bold"/>
              </a:defRPr>
            </a:lvl1pPr>
          </a:lstStyle>
          <a:p>
            <a:pPr/>
            <a:r>
              <a:t>前端中级训练营系列课程</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2、VUE数据劫持方案原理"/>
          <p:cNvSpPr txBox="1"/>
          <p:nvPr>
            <p:ph type="title"/>
          </p:nvPr>
        </p:nvSpPr>
        <p:spPr>
          <a:prstGeom prst="rect">
            <a:avLst/>
          </a:prstGeom>
        </p:spPr>
        <p:txBody>
          <a:bodyPr/>
          <a:lstStyle/>
          <a:p>
            <a:pPr/>
            <a:r>
              <a:t>2、VUE数据劫持方案原理</a:t>
            </a:r>
          </a:p>
        </p:txBody>
      </p:sp>
      <p:sp>
        <p:nvSpPr>
          <p:cNvPr id="112" name="数据劫持结合发布者-订阅者模式的方式…"/>
          <p:cNvSpPr txBox="1"/>
          <p:nvPr>
            <p:ph type="body" idx="1"/>
          </p:nvPr>
        </p:nvSpPr>
        <p:spPr>
          <a:prstGeom prst="rect">
            <a:avLst/>
          </a:prstGeom>
        </p:spPr>
        <p:txBody>
          <a:bodyPr/>
          <a:lstStyle/>
          <a:p>
            <a:pPr lvl="1" defTabSz="914400">
              <a:lnSpc>
                <a:spcPts val="3700"/>
              </a:lnSpc>
              <a:tabLst>
                <a:tab pos="241300" algn="l"/>
                <a:tab pos="495300" algn="l"/>
                <a:tab pos="749300" algn="l"/>
                <a:tab pos="990600" algn="l"/>
                <a:tab pos="1244600" algn="l"/>
                <a:tab pos="1498600" algn="l"/>
                <a:tab pos="1739900" algn="l"/>
                <a:tab pos="1993900" algn="l"/>
                <a:tab pos="2247900" algn="l"/>
                <a:tab pos="2489200" algn="l"/>
                <a:tab pos="2743200" algn="l"/>
                <a:tab pos="2997200" algn="l"/>
              </a:tabLst>
            </a:pPr>
          </a:p>
          <a:p>
            <a:pPr lvl="1" marL="722312" indent="-277812" defTabSz="914400">
              <a:lnSpc>
                <a:spcPts val="3700"/>
              </a:lnSpc>
              <a:buSzPct val="145000"/>
              <a:buChar char="•"/>
              <a:tabLst>
                <a:tab pos="241300" algn="l"/>
                <a:tab pos="495300" algn="l"/>
                <a:tab pos="749300" algn="l"/>
                <a:tab pos="990600" algn="l"/>
                <a:tab pos="1244600" algn="l"/>
                <a:tab pos="1498600" algn="l"/>
                <a:tab pos="1739900" algn="l"/>
                <a:tab pos="1993900" algn="l"/>
                <a:tab pos="2247900" algn="l"/>
                <a:tab pos="2489200" algn="l"/>
                <a:tab pos="2743200" algn="l"/>
                <a:tab pos="2997200" algn="l"/>
              </a:tabLst>
            </a:pPr>
            <a:r>
              <a:rPr b="1">
                <a:solidFill>
                  <a:schemeClr val="accent1"/>
                </a:solidFill>
              </a:rPr>
              <a:t>数据劫持</a:t>
            </a:r>
            <a:r>
              <a:t>结合发布者-订阅者模式的方式</a:t>
            </a:r>
          </a:p>
          <a:p>
            <a:pPr lvl="1" marL="722312" indent="-277812" defTabSz="914400">
              <a:lnSpc>
                <a:spcPts val="3700"/>
              </a:lnSpc>
              <a:buSzPct val="145000"/>
              <a:buChar char="•"/>
              <a:tabLst>
                <a:tab pos="241300" algn="l"/>
                <a:tab pos="495300" algn="l"/>
                <a:tab pos="749300" algn="l"/>
                <a:tab pos="990600" algn="l"/>
                <a:tab pos="1244600" algn="l"/>
                <a:tab pos="1498600" algn="l"/>
                <a:tab pos="1739900" algn="l"/>
                <a:tab pos="1993900" algn="l"/>
                <a:tab pos="2247900" algn="l"/>
                <a:tab pos="2489200" algn="l"/>
                <a:tab pos="2743200" algn="l"/>
                <a:tab pos="2997200" algn="l"/>
              </a:tabLst>
            </a:pPr>
            <a:r>
              <a:t>通过</a:t>
            </a:r>
            <a:r>
              <a:rPr b="1">
                <a:solidFill>
                  <a:schemeClr val="accent1"/>
                </a:solidFill>
              </a:rPr>
              <a:t>Object.defineProperty()</a:t>
            </a:r>
            <a:r>
              <a:t>来劫持各个属性的setter，getter</a:t>
            </a:r>
          </a:p>
          <a:p>
            <a:pPr lvl="1" marL="722312" indent="-277812" defTabSz="914400">
              <a:lnSpc>
                <a:spcPts val="3700"/>
              </a:lnSpc>
              <a:buSzPct val="145000"/>
              <a:buChar char="•"/>
              <a:tabLst>
                <a:tab pos="241300" algn="l"/>
                <a:tab pos="495300" algn="l"/>
                <a:tab pos="749300" algn="l"/>
                <a:tab pos="990600" algn="l"/>
                <a:tab pos="1244600" algn="l"/>
                <a:tab pos="1498600" algn="l"/>
                <a:tab pos="1739900" algn="l"/>
                <a:tab pos="1993900" algn="l"/>
                <a:tab pos="2247900" algn="l"/>
                <a:tab pos="2489200" algn="l"/>
                <a:tab pos="2743200" algn="l"/>
                <a:tab pos="2997200" algn="l"/>
              </a:tabLst>
            </a:pPr>
            <a:r>
              <a:t>在数据变动时发布消息给订阅者，触发相应的监听回调。</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2、VUE数据劫持方案原理"/>
          <p:cNvSpPr txBox="1"/>
          <p:nvPr>
            <p:ph type="title"/>
          </p:nvPr>
        </p:nvSpPr>
        <p:spPr>
          <a:prstGeom prst="rect">
            <a:avLst/>
          </a:prstGeom>
        </p:spPr>
        <p:txBody>
          <a:bodyPr/>
          <a:lstStyle/>
          <a:p>
            <a:pPr/>
            <a:r>
              <a:t>2、VUE数据劫持方案原理</a:t>
            </a:r>
          </a:p>
        </p:txBody>
      </p:sp>
      <p:sp>
        <p:nvSpPr>
          <p:cNvPr id="117" name="Object.defineProperty()…"/>
          <p:cNvSpPr txBox="1"/>
          <p:nvPr>
            <p:ph type="body" idx="1"/>
          </p:nvPr>
        </p:nvSpPr>
        <p:spPr>
          <a:prstGeom prst="rect">
            <a:avLst/>
          </a:prstGeom>
        </p:spPr>
        <p:txBody>
          <a:bodyPr/>
          <a:lstStyle/>
          <a:p>
            <a:pPr/>
          </a:p>
          <a:p>
            <a:pPr>
              <a:defRPr b="1" sz="3200"/>
            </a:pPr>
            <a:r>
              <a:t>Object.defineProperty()</a:t>
            </a:r>
          </a:p>
          <a:p>
            <a:pPr/>
          </a:p>
          <a:p>
            <a:pPr marL="193260" indent="-193260">
              <a:buSzPct val="145000"/>
              <a:buChar char="•"/>
              <a:defRPr sz="1600"/>
            </a:pPr>
            <a:r>
              <a:t>允许精确添加或修改对象的属性。</a:t>
            </a:r>
          </a:p>
          <a:p>
            <a:pPr marL="193260" indent="-193260">
              <a:buSzPct val="145000"/>
              <a:buChar char="•"/>
              <a:defRPr sz="1600"/>
            </a:pPr>
            <a:r>
              <a:t>定义属性值是否可被更改</a:t>
            </a:r>
          </a:p>
          <a:p>
            <a:pPr marL="193260" indent="-193260">
              <a:buSzPct val="145000"/>
              <a:buChar char="•"/>
              <a:defRPr sz="1600"/>
            </a:pPr>
            <a:r>
              <a:t>定义属性是否出现在对象的枚举属性中</a:t>
            </a:r>
          </a:p>
          <a:p>
            <a:pPr marL="193260" indent="-193260">
              <a:buSzPct val="145000"/>
              <a:buChar char="•"/>
              <a:defRPr sz="1600"/>
            </a:pPr>
            <a:r>
              <a:t>定义获取、设置时的拦截</a:t>
            </a:r>
          </a:p>
        </p:txBody>
      </p:sp>
      <p:pic>
        <p:nvPicPr>
          <p:cNvPr id="118" name="图像" descr="图像"/>
          <p:cNvPicPr>
            <a:picLocks noChangeAspect="1"/>
          </p:cNvPicPr>
          <p:nvPr/>
        </p:nvPicPr>
        <p:blipFill>
          <a:blip r:embed="rId3">
            <a:extLst/>
          </a:blip>
          <a:stretch>
            <a:fillRect/>
          </a:stretch>
        </p:blipFill>
        <p:spPr>
          <a:xfrm>
            <a:off x="1524000" y="3670163"/>
            <a:ext cx="9144000" cy="2520001"/>
          </a:xfrm>
          <a:prstGeom prst="rect">
            <a:avLst/>
          </a:prstGeom>
          <a:ln w="3175">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2、VUE数据劫持方案原理"/>
          <p:cNvSpPr txBox="1"/>
          <p:nvPr>
            <p:ph type="title"/>
          </p:nvPr>
        </p:nvSpPr>
        <p:spPr>
          <a:prstGeom prst="rect">
            <a:avLst/>
          </a:prstGeom>
        </p:spPr>
        <p:txBody>
          <a:bodyPr/>
          <a:lstStyle/>
          <a:p>
            <a:pPr/>
            <a:r>
              <a:t>2、VUE数据劫持方案原理</a:t>
            </a:r>
          </a:p>
        </p:txBody>
      </p:sp>
      <p:pic>
        <p:nvPicPr>
          <p:cNvPr id="123" name="1808251-216a4f6516af3559.png.jpeg" descr="1808251-216a4f6516af3559.png.jpeg"/>
          <p:cNvPicPr>
            <a:picLocks noChangeAspect="1"/>
          </p:cNvPicPr>
          <p:nvPr/>
        </p:nvPicPr>
        <p:blipFill>
          <a:blip r:embed="rId3">
            <a:extLst/>
          </a:blip>
          <a:srcRect l="6740" t="6740" r="6740" b="9169"/>
          <a:stretch>
            <a:fillRect/>
          </a:stretch>
        </p:blipFill>
        <p:spPr>
          <a:xfrm>
            <a:off x="2395694" y="1938834"/>
            <a:ext cx="7491609" cy="4045125"/>
          </a:xfrm>
          <a:prstGeom prst="rect">
            <a:avLst/>
          </a:prstGeom>
          <a:ln w="3175">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矩形"/>
          <p:cNvSpPr/>
          <p:nvPr/>
        </p:nvSpPr>
        <p:spPr>
          <a:xfrm>
            <a:off x="-10436" y="717835"/>
            <a:ext cx="12192001" cy="6148061"/>
          </a:xfrm>
          <a:prstGeom prst="rect">
            <a:avLst/>
          </a:prstGeom>
          <a:solidFill>
            <a:srgbClr val="F5F5FA"/>
          </a:solidFill>
          <a:ln w="3175">
            <a:miter lim="400000"/>
          </a:ln>
        </p:spPr>
        <p:txBody>
          <a:bodyPr lIns="35718" tIns="35718" rIns="35718" bIns="35718" anchor="ctr"/>
          <a:lstStyle/>
          <a:p>
            <a:pPr>
              <a:defRPr b="0" sz="1400">
                <a:solidFill>
                  <a:srgbClr val="FFFFFF"/>
                </a:solidFill>
                <a:latin typeface="+mn-lt"/>
                <a:ea typeface="+mn-ea"/>
                <a:cs typeface="+mn-cs"/>
                <a:sym typeface="Helvetica Neue Medium"/>
              </a:defRPr>
            </a:pPr>
          </a:p>
        </p:txBody>
      </p:sp>
      <p:pic>
        <p:nvPicPr>
          <p:cNvPr id="128" name="图像" descr="图像"/>
          <p:cNvPicPr>
            <a:picLocks noChangeAspect="1"/>
          </p:cNvPicPr>
          <p:nvPr/>
        </p:nvPicPr>
        <p:blipFill>
          <a:blip r:embed="rId3">
            <a:extLst/>
          </a:blip>
          <a:stretch>
            <a:fillRect/>
          </a:stretch>
        </p:blipFill>
        <p:spPr>
          <a:xfrm>
            <a:off x="1375068" y="1145778"/>
            <a:ext cx="4561863" cy="4972765"/>
          </a:xfrm>
          <a:prstGeom prst="rect">
            <a:avLst/>
          </a:prstGeom>
          <a:ln w="3175">
            <a:miter lim="400000"/>
          </a:ln>
        </p:spPr>
      </p:pic>
      <p:sp>
        <p:nvSpPr>
          <p:cNvPr id="129" name="2、VUE数据劫持方案原理"/>
          <p:cNvSpPr txBox="1"/>
          <p:nvPr>
            <p:ph type="title"/>
          </p:nvPr>
        </p:nvSpPr>
        <p:spPr>
          <a:prstGeom prst="rect">
            <a:avLst/>
          </a:prstGeom>
        </p:spPr>
        <p:txBody>
          <a:bodyPr/>
          <a:lstStyle/>
          <a:p>
            <a:pPr/>
            <a:r>
              <a:t>2、VUE数据劫持方案原理</a:t>
            </a:r>
          </a:p>
        </p:txBody>
      </p:sp>
      <p:sp>
        <p:nvSpPr>
          <p:cNvPr id="130" name="实现mvvm的双向绑定必要点…"/>
          <p:cNvSpPr txBox="1"/>
          <p:nvPr>
            <p:ph type="body" sz="half" idx="1"/>
          </p:nvPr>
        </p:nvSpPr>
        <p:spPr>
          <a:xfrm>
            <a:off x="6666930" y="1307570"/>
            <a:ext cx="3638188" cy="5266805"/>
          </a:xfrm>
          <a:prstGeom prst="rect">
            <a:avLst/>
          </a:prstGeom>
        </p:spPr>
        <p:txBody>
          <a:bodyPr/>
          <a:lstStyle/>
          <a:p>
            <a:pPr>
              <a:defRPr b="1" sz="1600"/>
            </a:pPr>
            <a:r>
              <a:t>实现mvvm的双向绑定必要点</a:t>
            </a:r>
          </a:p>
          <a:p>
            <a:pPr/>
          </a:p>
          <a:p>
            <a:pPr/>
            <a:r>
              <a:t>1、实现一个数据监听器</a:t>
            </a:r>
            <a:r>
              <a:rPr b="1">
                <a:solidFill>
                  <a:schemeClr val="accent1"/>
                </a:solidFill>
              </a:rPr>
              <a:t>Observer</a:t>
            </a:r>
            <a:r>
              <a:t>，能够对数据对象的所有属性进行监听，如有变动可拿到最新值并通知订阅者 </a:t>
            </a:r>
          </a:p>
          <a:p>
            <a:pPr/>
          </a:p>
          <a:p>
            <a:pPr/>
            <a:r>
              <a:t>2、实现一个指令解析器</a:t>
            </a:r>
            <a:r>
              <a:rPr b="1">
                <a:solidFill>
                  <a:schemeClr val="accent1"/>
                </a:solidFill>
              </a:rPr>
              <a:t>Compile</a:t>
            </a:r>
            <a:r>
              <a:t>，对每个元素节点的指令进行扫描和解析，根据指令模板替换数据，以及绑定相应的更新函数 </a:t>
            </a:r>
          </a:p>
          <a:p>
            <a:pPr/>
          </a:p>
          <a:p>
            <a:pPr/>
            <a:r>
              <a:t>3、实现一个</a:t>
            </a:r>
            <a:r>
              <a:rPr b="1">
                <a:solidFill>
                  <a:schemeClr val="accent1"/>
                </a:solidFill>
              </a:rPr>
              <a:t>Watcher</a:t>
            </a:r>
            <a:r>
              <a:t>，作为连接Observer和Compile的桥梁，能够订阅并收到每个属性变动的通知，执行指令绑定的相应回调函数，从而更新视图</a:t>
            </a:r>
          </a:p>
          <a:p>
            <a:pPr/>
          </a:p>
          <a:p>
            <a:pPr/>
            <a:r>
              <a:t>4、mvvm入口函数，整合以上三者</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2、VUE数据劫持方案原理— Observer"/>
          <p:cNvSpPr txBox="1"/>
          <p:nvPr>
            <p:ph type="title"/>
          </p:nvPr>
        </p:nvSpPr>
        <p:spPr>
          <a:prstGeom prst="rect">
            <a:avLst/>
          </a:prstGeom>
        </p:spPr>
        <p:txBody>
          <a:bodyPr/>
          <a:lstStyle/>
          <a:p>
            <a:pPr/>
            <a:r>
              <a:t>2、VUE数据劫持方案原理— Observer</a:t>
            </a:r>
          </a:p>
        </p:txBody>
      </p:sp>
      <p:sp>
        <p:nvSpPr>
          <p:cNvPr id="135" name="function observe(value, cb) {…"/>
          <p:cNvSpPr txBox="1"/>
          <p:nvPr/>
        </p:nvSpPr>
        <p:spPr>
          <a:xfrm>
            <a:off x="571525" y="982714"/>
            <a:ext cx="11139752" cy="833439"/>
          </a:xfrm>
          <a:prstGeom prst="rect">
            <a:avLst/>
          </a:prstGeom>
          <a:solidFill>
            <a:srgbClr val="F6F8FB"/>
          </a:solidFill>
          <a:ln w="3175">
            <a:miter lim="400000"/>
          </a:ln>
          <a:extLst>
            <a:ext uri="{C572A759-6A51-4108-AA02-DFA0A04FC94B}">
              <ma14:wrappingTextBoxFlag xmlns:ma14="http://schemas.microsoft.com/office/mac/drawingml/2011/main" val="1"/>
            </a:ext>
          </a:extLst>
        </p:spPr>
        <p:txBody>
          <a:bodyPr lIns="35718" tIns="35718" rIns="35718" bIns="35718" anchor="ctr">
            <a:spAutoFit/>
          </a:bodyPr>
          <a:lstStyle/>
          <a:p>
            <a:pPr algn="l" defTabSz="321468">
              <a:lnSpc>
                <a:spcPts val="3800"/>
              </a:lnSpc>
              <a:defRPr b="0" sz="1700">
                <a:ln w="0" cap="flat">
                  <a:solidFill>
                    <a:srgbClr val="24292E"/>
                  </a:solidFill>
                  <a:prstDash val="solid"/>
                  <a:miter lim="400000"/>
                </a:ln>
                <a:solidFill>
                  <a:srgbClr val="24292E"/>
                </a:solidFill>
                <a:latin typeface="Menlo"/>
                <a:ea typeface="Menlo"/>
                <a:cs typeface="Menlo"/>
                <a:sym typeface="Menlo"/>
              </a:defRPr>
            </a:pPr>
            <a:r>
              <a:rPr>
                <a:ln w="0" cap="flat">
                  <a:solidFill>
                    <a:srgbClr val="D73A49"/>
                  </a:solidFill>
                  <a:prstDash val="solid"/>
                  <a:miter lim="400000"/>
                </a:ln>
                <a:solidFill>
                  <a:srgbClr val="D73A49"/>
                </a:solidFill>
              </a:rPr>
              <a:t>function</a:t>
            </a:r>
            <a:r>
              <a:t> </a:t>
            </a:r>
            <a:r>
              <a:rPr>
                <a:ln w="0" cap="flat">
                  <a:solidFill>
                    <a:srgbClr val="6F42C1"/>
                  </a:solidFill>
                  <a:prstDash val="solid"/>
                  <a:miter lim="400000"/>
                </a:ln>
                <a:solidFill>
                  <a:srgbClr val="6F42C1"/>
                </a:solidFill>
              </a:rPr>
              <a:t>observe</a:t>
            </a:r>
            <a:r>
              <a:t>(value, cb) {</a:t>
            </a:r>
          </a:p>
          <a:p>
            <a:pPr algn="l" defTabSz="321468">
              <a:lnSpc>
                <a:spcPts val="3800"/>
              </a:lnSpc>
              <a:defRPr b="0" sz="17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005CC5"/>
                  </a:solidFill>
                  <a:prstDash val="solid"/>
                  <a:miter lim="400000"/>
                </a:ln>
                <a:solidFill>
                  <a:srgbClr val="005CC5"/>
                </a:solidFill>
              </a:rPr>
              <a:t>Object</a:t>
            </a:r>
            <a:r>
              <a:t>.</a:t>
            </a:r>
            <a:r>
              <a:rPr>
                <a:ln w="0" cap="flat">
                  <a:solidFill>
                    <a:srgbClr val="005CC5"/>
                  </a:solidFill>
                  <a:prstDash val="solid"/>
                  <a:miter lim="400000"/>
                </a:ln>
                <a:solidFill>
                  <a:srgbClr val="005CC5"/>
                </a:solidFill>
              </a:rPr>
              <a:t>keys</a:t>
            </a:r>
            <a:r>
              <a:t>(value).</a:t>
            </a:r>
            <a:r>
              <a:rPr>
                <a:ln w="0" cap="flat">
                  <a:solidFill>
                    <a:srgbClr val="005CC5"/>
                  </a:solidFill>
                  <a:prstDash val="solid"/>
                  <a:miter lim="400000"/>
                </a:ln>
                <a:solidFill>
                  <a:srgbClr val="005CC5"/>
                </a:solidFill>
              </a:rPr>
              <a:t>forEach</a:t>
            </a:r>
            <a:r>
              <a:t>((key) </a:t>
            </a:r>
            <a:r>
              <a:rPr>
                <a:ln w="0" cap="flat">
                  <a:solidFill>
                    <a:srgbClr val="D73A49"/>
                  </a:solidFill>
                  <a:prstDash val="solid"/>
                  <a:miter lim="400000"/>
                </a:ln>
                <a:solidFill>
                  <a:srgbClr val="D73A49"/>
                </a:solidFill>
              </a:rPr>
              <a:t>=&gt;</a:t>
            </a:r>
            <a:r>
              <a:t> </a:t>
            </a:r>
            <a:r>
              <a:rPr>
                <a:ln w="0" cap="flat">
                  <a:solidFill>
                    <a:srgbClr val="6F42C1"/>
                  </a:solidFill>
                  <a:prstDash val="solid"/>
                  <a:miter lim="400000"/>
                </a:ln>
                <a:solidFill>
                  <a:srgbClr val="6F42C1"/>
                </a:solidFill>
              </a:rPr>
              <a:t>defineReactive</a:t>
            </a:r>
            <a:r>
              <a:t>(value, key, value[key], cb))</a:t>
            </a:r>
          </a:p>
          <a:p>
            <a:pPr algn="l" defTabSz="321468">
              <a:lnSpc>
                <a:spcPts val="3800"/>
              </a:lnSpc>
              <a:defRPr b="0" sz="1700">
                <a:ln w="0" cap="flat">
                  <a:solidFill>
                    <a:srgbClr val="24292E"/>
                  </a:solidFill>
                  <a:prstDash val="solid"/>
                  <a:miter lim="400000"/>
                </a:ln>
                <a:solidFill>
                  <a:srgbClr val="24292E"/>
                </a:solidFill>
                <a:latin typeface="Menlo"/>
                <a:ea typeface="Menlo"/>
                <a:cs typeface="Menlo"/>
                <a:sym typeface="Menlo"/>
              </a:defRPr>
            </a:pPr>
            <a:r>
              <a:t>}</a:t>
            </a:r>
          </a:p>
        </p:txBody>
      </p:sp>
      <p:sp>
        <p:nvSpPr>
          <p:cNvPr id="136" name="function defineReactive (obj, key, val, cb) {…"/>
          <p:cNvSpPr txBox="1"/>
          <p:nvPr/>
        </p:nvSpPr>
        <p:spPr>
          <a:xfrm>
            <a:off x="252545" y="2263710"/>
            <a:ext cx="5969482" cy="3983039"/>
          </a:xfrm>
          <a:prstGeom prst="rect">
            <a:avLst/>
          </a:prstGeom>
          <a:solidFill>
            <a:srgbClr val="F6F8FB"/>
          </a:solidFill>
          <a:ln w="3175">
            <a:miter lim="400000"/>
          </a:ln>
          <a:extLst>
            <a:ext uri="{C572A759-6A51-4108-AA02-DFA0A04FC94B}">
              <ma14:wrappingTextBoxFlag xmlns:ma14="http://schemas.microsoft.com/office/mac/drawingml/2011/main" val="1"/>
            </a:ext>
          </a:extLst>
        </p:spPr>
        <p:txBody>
          <a:bodyPr lIns="35718" tIns="35718" rIns="35718" bIns="35718" anchor="ctr">
            <a:spAutoFit/>
          </a:bodyPr>
          <a:lstStyle/>
          <a:p>
            <a:pPr algn="l" defTabSz="321468">
              <a:lnSpc>
                <a:spcPts val="3800"/>
              </a:lnSpc>
              <a:defRPr b="0" sz="1700">
                <a:ln w="0" cap="flat">
                  <a:solidFill>
                    <a:srgbClr val="24292E"/>
                  </a:solidFill>
                  <a:prstDash val="solid"/>
                  <a:miter lim="400000"/>
                </a:ln>
                <a:solidFill>
                  <a:srgbClr val="24292E"/>
                </a:solidFill>
                <a:latin typeface="Menlo"/>
                <a:ea typeface="Menlo"/>
                <a:cs typeface="Menlo"/>
                <a:sym typeface="Menlo"/>
              </a:defRPr>
            </a:pPr>
          </a:p>
          <a:p>
            <a:pPr algn="l" defTabSz="321468">
              <a:lnSpc>
                <a:spcPts val="3800"/>
              </a:lnSpc>
              <a:defRPr b="0" sz="1700">
                <a:ln w="0" cap="flat">
                  <a:solidFill>
                    <a:srgbClr val="24292E"/>
                  </a:solidFill>
                  <a:prstDash val="solid"/>
                  <a:miter lim="400000"/>
                </a:ln>
                <a:solidFill>
                  <a:srgbClr val="24292E"/>
                </a:solidFill>
                <a:latin typeface="Menlo"/>
                <a:ea typeface="Menlo"/>
                <a:cs typeface="Menlo"/>
                <a:sym typeface="Menlo"/>
              </a:defRPr>
            </a:pPr>
            <a:r>
              <a:rPr>
                <a:ln w="0" cap="flat">
                  <a:solidFill>
                    <a:srgbClr val="D73A49"/>
                  </a:solidFill>
                  <a:prstDash val="solid"/>
                  <a:miter lim="400000"/>
                </a:ln>
                <a:solidFill>
                  <a:srgbClr val="D73A49"/>
                </a:solidFill>
              </a:rPr>
              <a:t>function</a:t>
            </a:r>
            <a:r>
              <a:t> </a:t>
            </a:r>
            <a:r>
              <a:rPr>
                <a:ln w="0" cap="flat">
                  <a:solidFill>
                    <a:srgbClr val="6F42C1"/>
                  </a:solidFill>
                  <a:prstDash val="solid"/>
                  <a:miter lim="400000"/>
                </a:ln>
                <a:solidFill>
                  <a:srgbClr val="6F42C1"/>
                </a:solidFill>
              </a:rPr>
              <a:t>defineReactive</a:t>
            </a:r>
            <a:r>
              <a:t> (obj, key, val, cb) {</a:t>
            </a:r>
          </a:p>
          <a:p>
            <a:pPr algn="l" defTabSz="321468">
              <a:lnSpc>
                <a:spcPts val="3800"/>
              </a:lnSpc>
              <a:defRPr b="0" sz="1700">
                <a:ln w="0" cap="flat">
                  <a:solidFill>
                    <a:srgbClr val="6F42C1"/>
                  </a:solidFill>
                  <a:prstDash val="solid"/>
                  <a:miter lim="400000"/>
                </a:ln>
                <a:solidFill>
                  <a:srgbClr val="6F42C1"/>
                </a:solidFill>
                <a:latin typeface="Menlo"/>
                <a:ea typeface="Menlo"/>
                <a:cs typeface="Menlo"/>
                <a:sym typeface="Menlo"/>
              </a:defRPr>
            </a:pPr>
            <a:r>
              <a:rPr>
                <a:ln w="0" cap="flat">
                  <a:solidFill>
                    <a:srgbClr val="24292E"/>
                  </a:solidFill>
                  <a:prstDash val="solid"/>
                  <a:miter lim="400000"/>
                </a:ln>
                <a:solidFill>
                  <a:srgbClr val="24292E"/>
                </a:solidFill>
              </a:rPr>
              <a:t>    </a:t>
            </a:r>
            <a:r>
              <a:rPr>
                <a:ln w="0" cap="flat">
                  <a:solidFill>
                    <a:srgbClr val="005CC5"/>
                  </a:solidFill>
                  <a:prstDash val="solid"/>
                  <a:miter lim="400000"/>
                </a:ln>
                <a:solidFill>
                  <a:srgbClr val="005CC5"/>
                </a:solidFill>
              </a:rPr>
              <a:t>Object</a:t>
            </a:r>
            <a:r>
              <a:rPr>
                <a:ln w="0" cap="flat">
                  <a:solidFill>
                    <a:srgbClr val="24292E"/>
                  </a:solidFill>
                  <a:prstDash val="solid"/>
                  <a:miter lim="400000"/>
                </a:ln>
                <a:solidFill>
                  <a:srgbClr val="24292E"/>
                </a:solidFill>
              </a:rPr>
              <a:t>.</a:t>
            </a:r>
            <a:r>
              <a:t>defineProperty</a:t>
            </a:r>
            <a:r>
              <a:rPr>
                <a:ln w="0" cap="flat">
                  <a:solidFill>
                    <a:srgbClr val="24292E"/>
                  </a:solidFill>
                  <a:prstDash val="solid"/>
                  <a:miter lim="400000"/>
                </a:ln>
                <a:solidFill>
                  <a:srgbClr val="24292E"/>
                </a:solidFill>
              </a:rPr>
              <a:t>(obj, key, {</a:t>
            </a:r>
            <a:endParaRPr>
              <a:ln w="0" cap="flat">
                <a:solidFill>
                  <a:srgbClr val="24292E"/>
                </a:solidFill>
                <a:prstDash val="solid"/>
                <a:miter lim="400000"/>
              </a:ln>
              <a:solidFill>
                <a:srgbClr val="24292E"/>
              </a:solidFill>
            </a:endParaRPr>
          </a:p>
          <a:p>
            <a:pPr algn="l" defTabSz="321468">
              <a:lnSpc>
                <a:spcPts val="3800"/>
              </a:lnSpc>
              <a:defRPr b="0" sz="1700">
                <a:ln w="0" cap="flat">
                  <a:solidFill>
                    <a:srgbClr val="24292E"/>
                  </a:solidFill>
                  <a:prstDash val="solid"/>
                  <a:miter lim="400000"/>
                </a:ln>
                <a:solidFill>
                  <a:srgbClr val="24292E"/>
                </a:solidFill>
                <a:latin typeface="Menlo"/>
                <a:ea typeface="Menlo"/>
                <a:cs typeface="Menlo"/>
                <a:sym typeface="Menlo"/>
              </a:defRPr>
            </a:pPr>
            <a:r>
              <a:t>        enumerable</a:t>
            </a:r>
            <a:r>
              <a:rPr>
                <a:ln w="0" cap="flat">
                  <a:solidFill>
                    <a:srgbClr val="D73A49"/>
                  </a:solidFill>
                  <a:prstDash val="solid"/>
                  <a:miter lim="400000"/>
                </a:ln>
                <a:solidFill>
                  <a:srgbClr val="D73A49"/>
                </a:solidFill>
              </a:rPr>
              <a:t>:</a:t>
            </a:r>
            <a:r>
              <a:t> </a:t>
            </a:r>
            <a:r>
              <a:rPr>
                <a:ln w="0" cap="flat">
                  <a:solidFill>
                    <a:srgbClr val="005CC5"/>
                  </a:solidFill>
                  <a:prstDash val="solid"/>
                  <a:miter lim="400000"/>
                </a:ln>
                <a:solidFill>
                  <a:srgbClr val="005CC5"/>
                </a:solidFill>
              </a:rPr>
              <a:t>true</a:t>
            </a:r>
            <a:r>
              <a:t>,</a:t>
            </a:r>
          </a:p>
          <a:p>
            <a:pPr algn="l" defTabSz="321468">
              <a:lnSpc>
                <a:spcPts val="3800"/>
              </a:lnSpc>
              <a:defRPr b="0" sz="1700">
                <a:ln w="0" cap="flat">
                  <a:solidFill>
                    <a:srgbClr val="24292E"/>
                  </a:solidFill>
                  <a:prstDash val="solid"/>
                  <a:miter lim="400000"/>
                </a:ln>
                <a:solidFill>
                  <a:srgbClr val="24292E"/>
                </a:solidFill>
                <a:latin typeface="Menlo"/>
                <a:ea typeface="Menlo"/>
                <a:cs typeface="Menlo"/>
                <a:sym typeface="Menlo"/>
              </a:defRPr>
            </a:pPr>
            <a:r>
              <a:t>        configurable</a:t>
            </a:r>
            <a:r>
              <a:rPr>
                <a:ln w="0" cap="flat">
                  <a:solidFill>
                    <a:srgbClr val="D73A49"/>
                  </a:solidFill>
                  <a:prstDash val="solid"/>
                  <a:miter lim="400000"/>
                </a:ln>
                <a:solidFill>
                  <a:srgbClr val="D73A49"/>
                </a:solidFill>
              </a:rPr>
              <a:t>:</a:t>
            </a:r>
            <a:r>
              <a:t> </a:t>
            </a:r>
            <a:r>
              <a:rPr>
                <a:ln w="0" cap="flat">
                  <a:solidFill>
                    <a:srgbClr val="005CC5"/>
                  </a:solidFill>
                  <a:prstDash val="solid"/>
                  <a:miter lim="400000"/>
                </a:ln>
                <a:solidFill>
                  <a:srgbClr val="005CC5"/>
                </a:solidFill>
              </a:rPr>
              <a:t>true</a:t>
            </a:r>
            <a:r>
              <a:t>,</a:t>
            </a:r>
          </a:p>
          <a:p>
            <a:pPr algn="l" defTabSz="321468">
              <a:lnSpc>
                <a:spcPts val="3800"/>
              </a:lnSpc>
              <a:defRPr b="0" sz="17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6F42C1"/>
                  </a:solidFill>
                  <a:prstDash val="solid"/>
                  <a:miter lim="400000"/>
                </a:ln>
                <a:solidFill>
                  <a:srgbClr val="6F42C1"/>
                </a:solidFill>
              </a:rPr>
              <a:t>get</a:t>
            </a:r>
            <a:r>
              <a:rPr>
                <a:ln w="0" cap="flat">
                  <a:solidFill>
                    <a:srgbClr val="D73A49"/>
                  </a:solidFill>
                  <a:prstDash val="solid"/>
                  <a:miter lim="400000"/>
                </a:ln>
                <a:solidFill>
                  <a:srgbClr val="D73A49"/>
                </a:solidFill>
              </a:rPr>
              <a:t>:</a:t>
            </a:r>
            <a:r>
              <a:t> ()</a:t>
            </a:r>
            <a:r>
              <a:rPr>
                <a:ln w="0" cap="flat">
                  <a:solidFill>
                    <a:srgbClr val="D73A49"/>
                  </a:solidFill>
                  <a:prstDash val="solid"/>
                  <a:miter lim="400000"/>
                </a:ln>
                <a:solidFill>
                  <a:srgbClr val="D73A49"/>
                </a:solidFill>
              </a:rPr>
              <a:t>=&gt;</a:t>
            </a:r>
            <a:r>
              <a:t>{</a:t>
            </a:r>
          </a:p>
          <a:p>
            <a:pPr algn="l" defTabSz="321468">
              <a:lnSpc>
                <a:spcPts val="3800"/>
              </a:lnSpc>
              <a:defRPr b="0" sz="170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/*....依赖收集等....*/</a:t>
            </a:r>
            <a:endParaRPr>
              <a:ln w="0" cap="flat">
                <a:solidFill>
                  <a:srgbClr val="24292E"/>
                </a:solidFill>
                <a:prstDash val="solid"/>
                <a:miter lim="400000"/>
              </a:ln>
              <a:solidFill>
                <a:srgbClr val="24292E"/>
              </a:solidFill>
            </a:endParaRPr>
          </a:p>
          <a:p>
            <a:pPr algn="l" defTabSz="321468">
              <a:lnSpc>
                <a:spcPts val="3800"/>
              </a:lnSpc>
              <a:defRPr b="0" sz="17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return</a:t>
            </a:r>
            <a:r>
              <a:t> val</a:t>
            </a:r>
          </a:p>
          <a:p>
            <a:pPr algn="l" defTabSz="321468">
              <a:lnSpc>
                <a:spcPts val="3800"/>
              </a:lnSpc>
              <a:defRPr b="0" sz="1700">
                <a:ln w="0" cap="flat">
                  <a:solidFill>
                    <a:srgbClr val="24292E"/>
                  </a:solidFill>
                  <a:prstDash val="solid"/>
                  <a:miter lim="400000"/>
                </a:ln>
                <a:solidFill>
                  <a:srgbClr val="24292E"/>
                </a:solidFill>
                <a:latin typeface="Menlo"/>
                <a:ea typeface="Menlo"/>
                <a:cs typeface="Menlo"/>
                <a:sym typeface="Menlo"/>
              </a:defRPr>
            </a:pPr>
            <a:r>
              <a:t>        },</a:t>
            </a:r>
          </a:p>
          <a:p>
            <a:pPr algn="l" defTabSz="321468">
              <a:lnSpc>
                <a:spcPts val="3800"/>
              </a:lnSpc>
              <a:defRPr b="0" sz="17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6F42C1"/>
                  </a:solidFill>
                  <a:prstDash val="solid"/>
                  <a:miter lim="400000"/>
                </a:ln>
                <a:solidFill>
                  <a:srgbClr val="6F42C1"/>
                </a:solidFill>
              </a:rPr>
              <a:t>set</a:t>
            </a:r>
            <a:r>
              <a:rPr>
                <a:ln w="0" cap="flat">
                  <a:solidFill>
                    <a:srgbClr val="D73A49"/>
                  </a:solidFill>
                  <a:prstDash val="solid"/>
                  <a:miter lim="400000"/>
                </a:ln>
                <a:solidFill>
                  <a:srgbClr val="D73A49"/>
                </a:solidFill>
              </a:rPr>
              <a:t>:</a:t>
            </a:r>
            <a:r>
              <a:t>newVal</a:t>
            </a:r>
            <a:r>
              <a:rPr>
                <a:ln w="0" cap="flat">
                  <a:solidFill>
                    <a:srgbClr val="D73A49"/>
                  </a:solidFill>
                  <a:prstDash val="solid"/>
                  <a:miter lim="400000"/>
                </a:ln>
                <a:solidFill>
                  <a:srgbClr val="D73A49"/>
                </a:solidFill>
              </a:rPr>
              <a:t>=&gt;</a:t>
            </a:r>
            <a:r>
              <a:t> {</a:t>
            </a:r>
          </a:p>
          <a:p>
            <a:pPr algn="l" defTabSz="321468">
              <a:lnSpc>
                <a:spcPts val="3800"/>
              </a:lnSpc>
              <a:defRPr b="0" sz="1700">
                <a:ln w="0" cap="flat">
                  <a:solidFill>
                    <a:srgbClr val="24292E"/>
                  </a:solidFill>
                  <a:prstDash val="solid"/>
                  <a:miter lim="400000"/>
                </a:ln>
                <a:solidFill>
                  <a:srgbClr val="24292E"/>
                </a:solidFill>
                <a:latin typeface="Menlo"/>
                <a:ea typeface="Menlo"/>
                <a:cs typeface="Menlo"/>
                <a:sym typeface="Menlo"/>
              </a:defRPr>
            </a:pPr>
            <a:r>
              <a:t>            val </a:t>
            </a:r>
            <a:r>
              <a:rPr>
                <a:ln w="0" cap="flat">
                  <a:solidFill>
                    <a:srgbClr val="D73A49"/>
                  </a:solidFill>
                  <a:prstDash val="solid"/>
                  <a:miter lim="400000"/>
                </a:ln>
                <a:solidFill>
                  <a:srgbClr val="D73A49"/>
                </a:solidFill>
              </a:rPr>
              <a:t>=</a:t>
            </a:r>
            <a:r>
              <a:t> newVal;</a:t>
            </a:r>
          </a:p>
          <a:p>
            <a:pPr algn="l" defTabSz="321468">
              <a:lnSpc>
                <a:spcPts val="3800"/>
              </a:lnSpc>
              <a:defRPr b="0" sz="170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rPr>
                <a:ln w="0" cap="flat">
                  <a:solidFill>
                    <a:srgbClr val="6F42C1"/>
                  </a:solidFill>
                  <a:prstDash val="solid"/>
                  <a:miter lim="400000"/>
                </a:ln>
                <a:solidFill>
                  <a:srgbClr val="6F42C1"/>
                </a:solidFill>
              </a:rPr>
              <a:t>cb</a:t>
            </a:r>
            <a:r>
              <a:rPr>
                <a:ln w="0" cap="flat">
                  <a:solidFill>
                    <a:srgbClr val="24292E"/>
                  </a:solidFill>
                  <a:prstDash val="solid"/>
                  <a:miter lim="400000"/>
                </a:ln>
                <a:solidFill>
                  <a:srgbClr val="24292E"/>
                </a:solidFill>
              </a:rPr>
              <a:t>();</a:t>
            </a:r>
            <a:r>
              <a:t>/*订阅者收到消息的回调*/</a:t>
            </a:r>
            <a:endParaRPr>
              <a:ln w="0" cap="flat">
                <a:solidFill>
                  <a:srgbClr val="24292E"/>
                </a:solidFill>
                <a:prstDash val="solid"/>
                <a:miter lim="400000"/>
              </a:ln>
              <a:solidFill>
                <a:srgbClr val="24292E"/>
              </a:solidFill>
            </a:endParaRPr>
          </a:p>
          <a:p>
            <a:pPr algn="l" defTabSz="321468">
              <a:lnSpc>
                <a:spcPts val="3800"/>
              </a:lnSpc>
              <a:defRPr b="0" sz="1700">
                <a:ln w="0" cap="flat">
                  <a:solidFill>
                    <a:srgbClr val="24292E"/>
                  </a:solidFill>
                  <a:prstDash val="solid"/>
                  <a:miter lim="400000"/>
                </a:ln>
                <a:solidFill>
                  <a:srgbClr val="24292E"/>
                </a:solidFill>
                <a:latin typeface="Menlo"/>
                <a:ea typeface="Menlo"/>
                <a:cs typeface="Menlo"/>
                <a:sym typeface="Menlo"/>
              </a:defRPr>
            </a:pPr>
            <a:r>
              <a:t>        }</a:t>
            </a:r>
          </a:p>
          <a:p>
            <a:pPr algn="l" defTabSz="321468">
              <a:lnSpc>
                <a:spcPts val="3800"/>
              </a:lnSpc>
              <a:defRPr b="0" sz="1700">
                <a:ln w="0" cap="flat">
                  <a:solidFill>
                    <a:srgbClr val="24292E"/>
                  </a:solidFill>
                  <a:prstDash val="solid"/>
                  <a:miter lim="400000"/>
                </a:ln>
                <a:solidFill>
                  <a:srgbClr val="24292E"/>
                </a:solidFill>
                <a:latin typeface="Menlo"/>
                <a:ea typeface="Menlo"/>
                <a:cs typeface="Menlo"/>
                <a:sym typeface="Menlo"/>
              </a:defRPr>
            </a:pPr>
            <a:r>
              <a:t>    })</a:t>
            </a:r>
          </a:p>
          <a:p>
            <a:pPr algn="l" defTabSz="321468">
              <a:lnSpc>
                <a:spcPts val="3800"/>
              </a:lnSpc>
              <a:defRPr b="0" sz="1700">
                <a:ln w="0" cap="flat">
                  <a:solidFill>
                    <a:srgbClr val="24292E"/>
                  </a:solidFill>
                  <a:prstDash val="solid"/>
                  <a:miter lim="400000"/>
                </a:ln>
                <a:solidFill>
                  <a:srgbClr val="24292E"/>
                </a:solidFill>
                <a:latin typeface="Menlo"/>
                <a:ea typeface="Menlo"/>
                <a:cs typeface="Menlo"/>
                <a:sym typeface="Menlo"/>
              </a:defRPr>
            </a:pPr>
            <a:r>
              <a:t>}</a:t>
            </a:r>
          </a:p>
        </p:txBody>
      </p:sp>
      <p:sp>
        <p:nvSpPr>
          <p:cNvPr id="137" name="let app = new Vue({…"/>
          <p:cNvSpPr txBox="1"/>
          <p:nvPr/>
        </p:nvSpPr>
        <p:spPr>
          <a:xfrm>
            <a:off x="6377838" y="3704206"/>
            <a:ext cx="4764333" cy="3119439"/>
          </a:xfrm>
          <a:prstGeom prst="rect">
            <a:avLst/>
          </a:prstGeom>
          <a:solidFill>
            <a:srgbClr val="F6F8FB"/>
          </a:solidFill>
          <a:ln w="3175">
            <a:miter lim="400000"/>
          </a:ln>
          <a:extLst>
            <a:ext uri="{C572A759-6A51-4108-AA02-DFA0A04FC94B}">
              <ma14:wrappingTextBoxFlag xmlns:ma14="http://schemas.microsoft.com/office/mac/drawingml/2011/main" val="1"/>
            </a:ext>
          </a:extLst>
        </p:spPr>
        <p:txBody>
          <a:bodyPr lIns="35718" tIns="35718" rIns="35718" bIns="35718" anchor="ctr">
            <a:spAutoFit/>
          </a:bodyPr>
          <a:lstStyle/>
          <a:p>
            <a:pPr algn="l" defTabSz="321468">
              <a:lnSpc>
                <a:spcPts val="3800"/>
              </a:lnSpc>
              <a:defRPr b="0" sz="1700">
                <a:ln w="0" cap="flat">
                  <a:solidFill>
                    <a:srgbClr val="24292E"/>
                  </a:solidFill>
                  <a:prstDash val="solid"/>
                  <a:miter lim="400000"/>
                </a:ln>
                <a:solidFill>
                  <a:srgbClr val="24292E"/>
                </a:solidFill>
                <a:latin typeface="Menlo"/>
                <a:ea typeface="Menlo"/>
                <a:cs typeface="Menlo"/>
                <a:sym typeface="Menlo"/>
              </a:defRPr>
            </a:pPr>
          </a:p>
          <a:p>
            <a:pPr algn="l" defTabSz="321468">
              <a:lnSpc>
                <a:spcPts val="3800"/>
              </a:lnSpc>
              <a:defRPr b="0" sz="1700">
                <a:ln w="0" cap="flat">
                  <a:solidFill>
                    <a:srgbClr val="24292E"/>
                  </a:solidFill>
                  <a:prstDash val="solid"/>
                  <a:miter lim="400000"/>
                </a:ln>
                <a:solidFill>
                  <a:srgbClr val="24292E"/>
                </a:solidFill>
                <a:latin typeface="Menlo"/>
                <a:ea typeface="Menlo"/>
                <a:cs typeface="Menlo"/>
                <a:sym typeface="Menlo"/>
              </a:defRPr>
            </a:pPr>
            <a:r>
              <a:rPr>
                <a:ln w="0" cap="flat">
                  <a:solidFill>
                    <a:srgbClr val="D73A49"/>
                  </a:solidFill>
                  <a:prstDash val="solid"/>
                  <a:miter lim="400000"/>
                </a:ln>
                <a:solidFill>
                  <a:srgbClr val="D73A49"/>
                </a:solidFill>
              </a:rPr>
              <a:t>let</a:t>
            </a:r>
            <a:r>
              <a:t> app </a:t>
            </a:r>
            <a:r>
              <a:rPr>
                <a:ln w="0" cap="flat">
                  <a:solidFill>
                    <a:srgbClr val="D73A49"/>
                  </a:solidFill>
                  <a:prstDash val="solid"/>
                  <a:miter lim="400000"/>
                </a:ln>
                <a:solidFill>
                  <a:srgbClr val="D73A49"/>
                </a:solidFill>
              </a:rPr>
              <a:t>=</a:t>
            </a:r>
            <a:r>
              <a:t> </a:t>
            </a:r>
            <a:r>
              <a:rPr>
                <a:ln w="0" cap="flat">
                  <a:solidFill>
                    <a:srgbClr val="D73A49"/>
                  </a:solidFill>
                  <a:prstDash val="solid"/>
                  <a:miter lim="400000"/>
                </a:ln>
                <a:solidFill>
                  <a:srgbClr val="D73A49"/>
                </a:solidFill>
              </a:rPr>
              <a:t>new</a:t>
            </a:r>
            <a:r>
              <a:t> </a:t>
            </a:r>
            <a:r>
              <a:rPr>
                <a:ln w="0" cap="flat">
                  <a:solidFill>
                    <a:srgbClr val="6F42C1"/>
                  </a:solidFill>
                  <a:prstDash val="solid"/>
                  <a:miter lim="400000"/>
                </a:ln>
                <a:solidFill>
                  <a:srgbClr val="6F42C1"/>
                </a:solidFill>
              </a:rPr>
              <a:t>Vue</a:t>
            </a:r>
            <a:r>
              <a:t>({</a:t>
            </a:r>
          </a:p>
          <a:p>
            <a:pPr algn="l" defTabSz="321468">
              <a:lnSpc>
                <a:spcPts val="3800"/>
              </a:lnSpc>
              <a:defRPr b="0" sz="1700">
                <a:ln w="0" cap="flat">
                  <a:solidFill>
                    <a:srgbClr val="24292E"/>
                  </a:solidFill>
                  <a:prstDash val="solid"/>
                  <a:miter lim="400000"/>
                </a:ln>
                <a:solidFill>
                  <a:srgbClr val="24292E"/>
                </a:solidFill>
                <a:latin typeface="Menlo"/>
                <a:ea typeface="Menlo"/>
                <a:cs typeface="Menlo"/>
                <a:sym typeface="Menlo"/>
              </a:defRPr>
            </a:pPr>
            <a:r>
              <a:t>    el</a:t>
            </a:r>
            <a:r>
              <a:rPr>
                <a:ln w="0" cap="flat">
                  <a:solidFill>
                    <a:srgbClr val="D73A49"/>
                  </a:solidFill>
                  <a:prstDash val="solid"/>
                  <a:miter lim="400000"/>
                </a:ln>
                <a:solidFill>
                  <a:srgbClr val="D73A49"/>
                </a:solidFill>
              </a:rPr>
              <a:t>:</a:t>
            </a:r>
            <a:r>
              <a:t> </a:t>
            </a:r>
            <a:r>
              <a:rPr>
                <a:ln w="0" cap="flat">
                  <a:solidFill>
                    <a:srgbClr val="032F62"/>
                  </a:solidFill>
                  <a:prstDash val="solid"/>
                  <a:miter lim="400000"/>
                </a:ln>
                <a:solidFill>
                  <a:srgbClr val="032F62"/>
                </a:solidFill>
              </a:rPr>
              <a:t>'#app'</a:t>
            </a:r>
            <a:r>
              <a:t>,</a:t>
            </a:r>
          </a:p>
          <a:p>
            <a:pPr algn="l" defTabSz="321468">
              <a:lnSpc>
                <a:spcPts val="3800"/>
              </a:lnSpc>
              <a:defRPr b="0" sz="1700">
                <a:ln w="0" cap="flat">
                  <a:solidFill>
                    <a:srgbClr val="24292E"/>
                  </a:solidFill>
                  <a:prstDash val="solid"/>
                  <a:miter lim="400000"/>
                </a:ln>
                <a:solidFill>
                  <a:srgbClr val="24292E"/>
                </a:solidFill>
                <a:latin typeface="Menlo"/>
                <a:ea typeface="Menlo"/>
                <a:cs typeface="Menlo"/>
                <a:sym typeface="Menlo"/>
              </a:defRPr>
            </a:pPr>
            <a:r>
              <a:t>    data</a:t>
            </a:r>
            <a:r>
              <a:rPr>
                <a:ln w="0" cap="flat">
                  <a:solidFill>
                    <a:srgbClr val="D73A49"/>
                  </a:solidFill>
                  <a:prstDash val="solid"/>
                  <a:miter lim="400000"/>
                </a:ln>
                <a:solidFill>
                  <a:srgbClr val="D73A49"/>
                </a:solidFill>
              </a:rPr>
              <a:t>:</a:t>
            </a:r>
            <a:r>
              <a:t> {</a:t>
            </a:r>
          </a:p>
          <a:p>
            <a:pPr algn="l" defTabSz="321468">
              <a:lnSpc>
                <a:spcPts val="3800"/>
              </a:lnSpc>
              <a:defRPr b="0" sz="1700">
                <a:ln w="0" cap="flat">
                  <a:solidFill>
                    <a:srgbClr val="24292E"/>
                  </a:solidFill>
                  <a:prstDash val="solid"/>
                  <a:miter lim="400000"/>
                </a:ln>
                <a:solidFill>
                  <a:srgbClr val="24292E"/>
                </a:solidFill>
                <a:latin typeface="Menlo"/>
                <a:ea typeface="Menlo"/>
                <a:cs typeface="Menlo"/>
                <a:sym typeface="Menlo"/>
              </a:defRPr>
            </a:pPr>
            <a:r>
              <a:t>        name</a:t>
            </a:r>
            <a:r>
              <a:rPr>
                <a:ln w="0" cap="flat">
                  <a:solidFill>
                    <a:srgbClr val="D73A49"/>
                  </a:solidFill>
                  <a:prstDash val="solid"/>
                  <a:miter lim="400000"/>
                </a:ln>
                <a:solidFill>
                  <a:srgbClr val="D73A49"/>
                </a:solidFill>
              </a:rPr>
              <a:t>:</a:t>
            </a:r>
            <a:r>
              <a:t> </a:t>
            </a:r>
            <a:r>
              <a:rPr>
                <a:ln w="0" cap="flat">
                  <a:solidFill>
                    <a:srgbClr val="032F62"/>
                  </a:solidFill>
                  <a:prstDash val="solid"/>
                  <a:miter lim="400000"/>
                </a:ln>
                <a:solidFill>
                  <a:srgbClr val="032F62"/>
                </a:solidFill>
              </a:rPr>
              <a:t>'demo'</a:t>
            </a:r>
            <a:r>
              <a:t>,</a:t>
            </a:r>
          </a:p>
          <a:p>
            <a:pPr algn="l" defTabSz="321468">
              <a:lnSpc>
                <a:spcPts val="3800"/>
              </a:lnSpc>
              <a:defRPr b="0" sz="1700">
                <a:ln w="0" cap="flat">
                  <a:solidFill>
                    <a:srgbClr val="24292E"/>
                  </a:solidFill>
                  <a:prstDash val="solid"/>
                  <a:miter lim="400000"/>
                </a:ln>
                <a:solidFill>
                  <a:srgbClr val="24292E"/>
                </a:solidFill>
                <a:latin typeface="Menlo"/>
                <a:ea typeface="Menlo"/>
                <a:cs typeface="Menlo"/>
                <a:sym typeface="Menlo"/>
              </a:defRPr>
            </a:pPr>
            <a:r>
              <a:t>        message</a:t>
            </a:r>
            <a:r>
              <a:rPr>
                <a:ln w="0" cap="flat">
                  <a:solidFill>
                    <a:srgbClr val="D73A49"/>
                  </a:solidFill>
                  <a:prstDash val="solid"/>
                  <a:miter lim="400000"/>
                </a:ln>
                <a:solidFill>
                  <a:srgbClr val="D73A49"/>
                </a:solidFill>
              </a:rPr>
              <a:t>:</a:t>
            </a:r>
            <a:r>
              <a:t> </a:t>
            </a:r>
            <a:r>
              <a:rPr>
                <a:ln w="0" cap="flat">
                  <a:solidFill>
                    <a:srgbClr val="032F62"/>
                  </a:solidFill>
                  <a:prstDash val="solid"/>
                  <a:miter lim="400000"/>
                </a:ln>
                <a:solidFill>
                  <a:srgbClr val="032F62"/>
                </a:solidFill>
              </a:rPr>
              <a:t>'i am a robot!'</a:t>
            </a:r>
          </a:p>
          <a:p>
            <a:pPr algn="l" defTabSz="321468">
              <a:lnSpc>
                <a:spcPts val="3800"/>
              </a:lnSpc>
              <a:defRPr b="0" sz="1700">
                <a:ln w="0" cap="flat">
                  <a:solidFill>
                    <a:srgbClr val="24292E"/>
                  </a:solidFill>
                  <a:prstDash val="solid"/>
                  <a:miter lim="400000"/>
                </a:ln>
                <a:solidFill>
                  <a:srgbClr val="24292E"/>
                </a:solidFill>
                <a:latin typeface="Menlo"/>
                <a:ea typeface="Menlo"/>
                <a:cs typeface="Menlo"/>
                <a:sym typeface="Menlo"/>
              </a:defRPr>
            </a:pPr>
            <a:r>
              <a:t>    },</a:t>
            </a:r>
          </a:p>
          <a:p>
            <a:pPr algn="l" defTabSz="321468">
              <a:lnSpc>
                <a:spcPts val="3800"/>
              </a:lnSpc>
              <a:defRPr b="0" sz="1700">
                <a:ln w="0" cap="flat">
                  <a:solidFill>
                    <a:srgbClr val="6F42C1"/>
                  </a:solidFill>
                  <a:prstDash val="solid"/>
                  <a:miter lim="400000"/>
                </a:ln>
                <a:solidFill>
                  <a:srgbClr val="6F42C1"/>
                </a:solidFill>
                <a:latin typeface="Menlo"/>
                <a:ea typeface="Menlo"/>
                <a:cs typeface="Menlo"/>
                <a:sym typeface="Menlo"/>
              </a:defRPr>
            </a:pPr>
            <a:r>
              <a:rPr>
                <a:ln w="0" cap="flat">
                  <a:solidFill>
                    <a:srgbClr val="24292E"/>
                  </a:solidFill>
                  <a:prstDash val="solid"/>
                  <a:miter lim="400000"/>
                </a:ln>
                <a:solidFill>
                  <a:srgbClr val="24292E"/>
                </a:solidFill>
              </a:rPr>
              <a:t>    </a:t>
            </a:r>
            <a:r>
              <a:t>render</a:t>
            </a:r>
            <a:r>
              <a:rPr>
                <a:ln w="0" cap="flat">
                  <a:solidFill>
                    <a:srgbClr val="24292E"/>
                  </a:solidFill>
                  <a:prstDash val="solid"/>
                  <a:miter lim="400000"/>
                </a:ln>
                <a:solidFill>
                  <a:srgbClr val="24292E"/>
                </a:solidFill>
              </a:rPr>
              <a:t>(){</a:t>
            </a:r>
            <a:endParaRPr>
              <a:ln w="0" cap="flat">
                <a:solidFill>
                  <a:srgbClr val="24292E"/>
                </a:solidFill>
                <a:prstDash val="solid"/>
                <a:miter lim="400000"/>
              </a:ln>
              <a:solidFill>
                <a:srgbClr val="24292E"/>
              </a:solidFill>
            </a:endParaRPr>
          </a:p>
          <a:p>
            <a:pPr algn="l" defTabSz="321468">
              <a:lnSpc>
                <a:spcPts val="3800"/>
              </a:lnSpc>
              <a:defRPr b="0" sz="17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6F42C1"/>
                  </a:solidFill>
                  <a:prstDash val="solid"/>
                  <a:miter lim="400000"/>
                </a:ln>
                <a:solidFill>
                  <a:srgbClr val="6F42C1"/>
                </a:solidFill>
              </a:rPr>
              <a:t>console</a:t>
            </a:r>
            <a:r>
              <a:t>.</a:t>
            </a:r>
            <a:r>
              <a:rPr>
                <a:ln w="0" cap="flat">
                  <a:solidFill>
                    <a:srgbClr val="005CC5"/>
                  </a:solidFill>
                  <a:prstDash val="solid"/>
                  <a:miter lim="400000"/>
                </a:ln>
                <a:solidFill>
                  <a:srgbClr val="005CC5"/>
                </a:solidFill>
              </a:rPr>
              <a:t>log</a:t>
            </a:r>
            <a:r>
              <a:t>(</a:t>
            </a:r>
            <a:r>
              <a:rPr>
                <a:ln w="0" cap="flat">
                  <a:solidFill>
                    <a:srgbClr val="032F62"/>
                  </a:solidFill>
                  <a:prstDash val="solid"/>
                  <a:miter lim="400000"/>
                </a:ln>
                <a:solidFill>
                  <a:srgbClr val="032F62"/>
                </a:solidFill>
              </a:rPr>
              <a:t>"render"</a:t>
            </a:r>
            <a:r>
              <a:t>);</a:t>
            </a:r>
          </a:p>
          <a:p>
            <a:pPr algn="l" defTabSz="321468">
              <a:lnSpc>
                <a:spcPts val="3800"/>
              </a:lnSpc>
              <a:defRPr b="0" sz="1700">
                <a:ln w="0" cap="flat">
                  <a:solidFill>
                    <a:srgbClr val="24292E"/>
                  </a:solidFill>
                  <a:prstDash val="solid"/>
                  <a:miter lim="400000"/>
                </a:ln>
                <a:solidFill>
                  <a:srgbClr val="24292E"/>
                </a:solidFill>
                <a:latin typeface="Menlo"/>
                <a:ea typeface="Menlo"/>
                <a:cs typeface="Menlo"/>
                <a:sym typeface="Menlo"/>
              </a:defRPr>
            </a:pPr>
            <a:r>
              <a:t>    }</a:t>
            </a:r>
          </a:p>
          <a:p>
            <a:pPr algn="l" defTabSz="321468">
              <a:lnSpc>
                <a:spcPts val="3800"/>
              </a:lnSpc>
              <a:defRPr b="0" sz="1700">
                <a:ln w="0" cap="flat">
                  <a:solidFill>
                    <a:srgbClr val="24292E"/>
                  </a:solidFill>
                  <a:prstDash val="solid"/>
                  <a:miter lim="400000"/>
                </a:ln>
                <a:solidFill>
                  <a:srgbClr val="24292E"/>
                </a:solidFill>
                <a:latin typeface="Menlo"/>
                <a:ea typeface="Menlo"/>
                <a:cs typeface="Menlo"/>
                <a:sym typeface="Menlo"/>
              </a:defRPr>
            </a:pPr>
            <a:r>
              <a:t>})</a:t>
            </a:r>
          </a:p>
        </p:txBody>
      </p:sp>
      <p:sp>
        <p:nvSpPr>
          <p:cNvPr id="138" name="class Vue {…"/>
          <p:cNvSpPr txBox="1"/>
          <p:nvPr/>
        </p:nvSpPr>
        <p:spPr>
          <a:xfrm>
            <a:off x="6392775" y="1962460"/>
            <a:ext cx="5542273" cy="1595439"/>
          </a:xfrm>
          <a:prstGeom prst="rect">
            <a:avLst/>
          </a:prstGeom>
          <a:solidFill>
            <a:srgbClr val="F6F8FB"/>
          </a:solidFill>
          <a:ln w="3175">
            <a:miter lim="400000"/>
          </a:ln>
          <a:extLst>
            <a:ext uri="{C572A759-6A51-4108-AA02-DFA0A04FC94B}">
              <ma14:wrappingTextBoxFlag xmlns:ma14="http://schemas.microsoft.com/office/mac/drawingml/2011/main" val="1"/>
            </a:ext>
          </a:extLst>
        </p:spPr>
        <p:txBody>
          <a:bodyPr lIns="35718" tIns="35718" rIns="35718" bIns="35718" anchor="ctr">
            <a:spAutoFit/>
          </a:bodyPr>
          <a:lstStyle/>
          <a:p>
            <a:pPr algn="l" defTabSz="321468">
              <a:lnSpc>
                <a:spcPts val="3800"/>
              </a:lnSpc>
              <a:defRPr b="0" sz="1700">
                <a:ln w="0" cap="flat">
                  <a:solidFill>
                    <a:srgbClr val="D73A49"/>
                  </a:solidFill>
                  <a:prstDash val="solid"/>
                  <a:miter lim="400000"/>
                </a:ln>
                <a:solidFill>
                  <a:srgbClr val="D73A49"/>
                </a:solidFill>
                <a:latin typeface="Menlo"/>
                <a:ea typeface="Menlo"/>
                <a:cs typeface="Menlo"/>
                <a:sym typeface="Menlo"/>
              </a:defRPr>
            </a:pPr>
            <a:r>
              <a:t>class</a:t>
            </a:r>
            <a:r>
              <a:rPr>
                <a:ln w="0" cap="flat">
                  <a:solidFill>
                    <a:srgbClr val="24292E"/>
                  </a:solidFill>
                  <a:prstDash val="solid"/>
                  <a:miter lim="400000"/>
                </a:ln>
                <a:solidFill>
                  <a:srgbClr val="24292E"/>
                </a:solidFill>
              </a:rPr>
              <a:t> </a:t>
            </a:r>
            <a:r>
              <a:rPr>
                <a:ln w="0" cap="flat">
                  <a:solidFill>
                    <a:srgbClr val="6F42C1"/>
                  </a:solidFill>
                  <a:prstDash val="solid"/>
                  <a:miter lim="400000"/>
                </a:ln>
                <a:solidFill>
                  <a:srgbClr val="6F42C1"/>
                </a:solidFill>
              </a:rPr>
              <a:t>Vue</a:t>
            </a:r>
            <a:r>
              <a:rPr>
                <a:ln w="0" cap="flat">
                  <a:solidFill>
                    <a:srgbClr val="24292E"/>
                  </a:solidFill>
                  <a:prstDash val="solid"/>
                  <a:miter lim="400000"/>
                </a:ln>
                <a:solidFill>
                  <a:srgbClr val="24292E"/>
                </a:solidFill>
              </a:rPr>
              <a:t> {</a:t>
            </a:r>
            <a:endParaRPr>
              <a:ln w="0" cap="flat">
                <a:solidFill>
                  <a:srgbClr val="24292E"/>
                </a:solidFill>
                <a:prstDash val="solid"/>
                <a:miter lim="400000"/>
              </a:ln>
              <a:solidFill>
                <a:srgbClr val="24292E"/>
              </a:solidFill>
            </a:endParaRPr>
          </a:p>
          <a:p>
            <a:pPr algn="l" defTabSz="321468">
              <a:lnSpc>
                <a:spcPts val="3800"/>
              </a:lnSpc>
              <a:defRPr b="0" sz="17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6F42C1"/>
                  </a:solidFill>
                  <a:prstDash val="solid"/>
                  <a:miter lim="400000"/>
                </a:ln>
                <a:solidFill>
                  <a:srgbClr val="6F42C1"/>
                </a:solidFill>
              </a:rPr>
              <a:t>constructor</a:t>
            </a:r>
            <a:r>
              <a:t>(options) {</a:t>
            </a:r>
          </a:p>
          <a:p>
            <a:pPr algn="l" defTabSz="321468">
              <a:lnSpc>
                <a:spcPts val="3800"/>
              </a:lnSpc>
              <a:defRPr b="0" sz="17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005CC5"/>
                  </a:solidFill>
                  <a:prstDash val="solid"/>
                  <a:miter lim="400000"/>
                </a:ln>
                <a:solidFill>
                  <a:srgbClr val="005CC5"/>
                </a:solidFill>
              </a:rPr>
              <a:t>this</a:t>
            </a:r>
            <a:r>
              <a:t>._data </a:t>
            </a:r>
            <a:r>
              <a:rPr>
                <a:ln w="0" cap="flat">
                  <a:solidFill>
                    <a:srgbClr val="D73A49"/>
                  </a:solidFill>
                  <a:prstDash val="solid"/>
                  <a:miter lim="400000"/>
                </a:ln>
                <a:solidFill>
                  <a:srgbClr val="D73A49"/>
                </a:solidFill>
              </a:rPr>
              <a:t>=</a:t>
            </a:r>
            <a:r>
              <a:t> options.</a:t>
            </a:r>
            <a:r>
              <a:rPr>
                <a:ln w="0" cap="flat">
                  <a:solidFill>
                    <a:srgbClr val="005CC5"/>
                  </a:solidFill>
                  <a:prstDash val="solid"/>
                  <a:miter lim="400000"/>
                </a:ln>
                <a:solidFill>
                  <a:srgbClr val="005CC5"/>
                </a:solidFill>
              </a:rPr>
              <a:t>data</a:t>
            </a:r>
            <a:r>
              <a:t>;</a:t>
            </a:r>
          </a:p>
          <a:p>
            <a:pPr algn="l" defTabSz="321468">
              <a:lnSpc>
                <a:spcPts val="3800"/>
              </a:lnSpc>
              <a:defRPr b="0" sz="17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6F42C1"/>
                  </a:solidFill>
                  <a:prstDash val="solid"/>
                  <a:miter lim="400000"/>
                </a:ln>
                <a:solidFill>
                  <a:srgbClr val="6F42C1"/>
                </a:solidFill>
              </a:rPr>
              <a:t>observe</a:t>
            </a:r>
            <a:r>
              <a:t>(</a:t>
            </a:r>
            <a:r>
              <a:rPr>
                <a:ln w="0" cap="flat">
                  <a:solidFill>
                    <a:srgbClr val="005CC5"/>
                  </a:solidFill>
                  <a:prstDash val="solid"/>
                  <a:miter lim="400000"/>
                </a:ln>
                <a:solidFill>
                  <a:srgbClr val="005CC5"/>
                </a:solidFill>
              </a:rPr>
              <a:t>this</a:t>
            </a:r>
            <a:r>
              <a:t>._data, options.render)</a:t>
            </a:r>
          </a:p>
          <a:p>
            <a:pPr algn="l" defTabSz="321468">
              <a:lnSpc>
                <a:spcPts val="3800"/>
              </a:lnSpc>
              <a:defRPr b="0" sz="1700">
                <a:ln w="0" cap="flat">
                  <a:solidFill>
                    <a:srgbClr val="24292E"/>
                  </a:solidFill>
                  <a:prstDash val="solid"/>
                  <a:miter lim="400000"/>
                </a:ln>
                <a:solidFill>
                  <a:srgbClr val="24292E"/>
                </a:solidFill>
                <a:latin typeface="Menlo"/>
                <a:ea typeface="Menlo"/>
                <a:cs typeface="Menlo"/>
                <a:sym typeface="Menlo"/>
              </a:defRPr>
            </a:pPr>
            <a:r>
              <a:t>    }</a:t>
            </a:r>
          </a:p>
          <a:p>
            <a:pPr algn="l" defTabSz="321468">
              <a:lnSpc>
                <a:spcPts val="3800"/>
              </a:lnSpc>
              <a:defRPr b="0" sz="1700">
                <a:ln w="0" cap="flat">
                  <a:solidFill>
                    <a:srgbClr val="24292E"/>
                  </a:solidFill>
                  <a:prstDash val="solid"/>
                  <a:miter lim="400000"/>
                </a:ln>
                <a:solidFill>
                  <a:srgbClr val="24292E"/>
                </a:solidFill>
                <a:latin typeface="Menlo"/>
                <a:ea typeface="Menlo"/>
                <a:cs typeface="Menlo"/>
                <a:sym typeface="Menlo"/>
              </a:defRPr>
            </a:pPr>
            <a:r>
              <a:t>}</a:t>
            </a:r>
          </a:p>
        </p:txBody>
      </p:sp>
      <p:sp>
        <p:nvSpPr>
          <p:cNvPr id="139" name="2"/>
          <p:cNvSpPr/>
          <p:nvPr/>
        </p:nvSpPr>
        <p:spPr>
          <a:xfrm>
            <a:off x="10475872" y="2079887"/>
            <a:ext cx="586582" cy="3567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706" y="0"/>
                </a:moveTo>
                <a:cubicBezTo>
                  <a:pt x="4215" y="0"/>
                  <a:pt x="3814" y="658"/>
                  <a:pt x="3814" y="1466"/>
                </a:cubicBezTo>
                <a:lnTo>
                  <a:pt x="3814" y="8337"/>
                </a:lnTo>
                <a:lnTo>
                  <a:pt x="0" y="11269"/>
                </a:lnTo>
                <a:lnTo>
                  <a:pt x="3814" y="14200"/>
                </a:lnTo>
                <a:lnTo>
                  <a:pt x="3814" y="20158"/>
                </a:lnTo>
                <a:cubicBezTo>
                  <a:pt x="3814" y="20966"/>
                  <a:pt x="4215" y="21600"/>
                  <a:pt x="4706" y="21600"/>
                </a:cubicBezTo>
                <a:lnTo>
                  <a:pt x="20723" y="21600"/>
                </a:lnTo>
                <a:cubicBezTo>
                  <a:pt x="21214" y="21600"/>
                  <a:pt x="21600" y="20966"/>
                  <a:pt x="21600" y="20158"/>
                </a:cubicBezTo>
                <a:lnTo>
                  <a:pt x="21600" y="1466"/>
                </a:lnTo>
                <a:cubicBezTo>
                  <a:pt x="21600" y="658"/>
                  <a:pt x="21214" y="0"/>
                  <a:pt x="20723" y="0"/>
                </a:cubicBezTo>
                <a:lnTo>
                  <a:pt x="4706" y="0"/>
                </a:lnTo>
                <a:close/>
              </a:path>
            </a:pathLst>
          </a:custGeom>
          <a:solidFill>
            <a:schemeClr val="accent1"/>
          </a:solidFill>
          <a:ln w="3175">
            <a:miter lim="400000"/>
          </a:ln>
          <a:extLst>
            <a:ext uri="{C572A759-6A51-4108-AA02-DFA0A04FC94B}">
              <ma14:wrappingTextBoxFlag xmlns:ma14="http://schemas.microsoft.com/office/mac/drawingml/2011/main" val="1"/>
            </a:ext>
          </a:extLst>
        </p:spPr>
        <p:txBody>
          <a:bodyPr lIns="35718" tIns="35718" rIns="35718" bIns="35718" anchor="ctr"/>
          <a:lstStyle>
            <a:lvl1pPr>
              <a:defRPr b="0" sz="1400">
                <a:solidFill>
                  <a:srgbClr val="FFFFFF"/>
                </a:solidFill>
                <a:latin typeface="+mn-lt"/>
                <a:ea typeface="+mn-ea"/>
                <a:cs typeface="+mn-cs"/>
                <a:sym typeface="Helvetica Neue Medium"/>
              </a:defRPr>
            </a:lvl1pPr>
          </a:lstStyle>
          <a:p>
            <a:pPr/>
            <a:r>
              <a:t>2</a:t>
            </a:r>
          </a:p>
        </p:txBody>
      </p:sp>
      <p:sp>
        <p:nvSpPr>
          <p:cNvPr id="140" name="3"/>
          <p:cNvSpPr/>
          <p:nvPr/>
        </p:nvSpPr>
        <p:spPr>
          <a:xfrm>
            <a:off x="8919833" y="828692"/>
            <a:ext cx="488157" cy="4524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41" y="0"/>
                </a:moveTo>
                <a:cubicBezTo>
                  <a:pt x="514" y="0"/>
                  <a:pt x="0" y="554"/>
                  <a:pt x="0" y="1232"/>
                </a:cubicBezTo>
                <a:lnTo>
                  <a:pt x="0" y="13680"/>
                </a:lnTo>
                <a:cubicBezTo>
                  <a:pt x="0" y="14357"/>
                  <a:pt x="514" y="14893"/>
                  <a:pt x="1141" y="14893"/>
                </a:cubicBezTo>
                <a:lnTo>
                  <a:pt x="8236" y="14893"/>
                </a:lnTo>
                <a:lnTo>
                  <a:pt x="10501" y="21600"/>
                </a:lnTo>
                <a:lnTo>
                  <a:pt x="12784" y="14893"/>
                </a:lnTo>
                <a:lnTo>
                  <a:pt x="20459" y="14893"/>
                </a:lnTo>
                <a:cubicBezTo>
                  <a:pt x="21086" y="14893"/>
                  <a:pt x="21600" y="14357"/>
                  <a:pt x="21600" y="13680"/>
                </a:cubicBezTo>
                <a:lnTo>
                  <a:pt x="21600" y="1232"/>
                </a:lnTo>
                <a:cubicBezTo>
                  <a:pt x="21600" y="554"/>
                  <a:pt x="21086" y="0"/>
                  <a:pt x="20459" y="0"/>
                </a:cubicBezTo>
                <a:lnTo>
                  <a:pt x="1141" y="0"/>
                </a:lnTo>
                <a:close/>
              </a:path>
            </a:pathLst>
          </a:custGeom>
          <a:solidFill>
            <a:schemeClr val="accent1"/>
          </a:solidFill>
          <a:ln w="3175">
            <a:miter lim="400000"/>
          </a:ln>
          <a:extLst>
            <a:ext uri="{C572A759-6A51-4108-AA02-DFA0A04FC94B}">
              <ma14:wrappingTextBoxFlag xmlns:ma14="http://schemas.microsoft.com/office/mac/drawingml/2011/main" val="1"/>
            </a:ext>
          </a:extLst>
        </p:spPr>
        <p:txBody>
          <a:bodyPr lIns="35718" tIns="35718" rIns="35718" bIns="35718" anchor="ctr"/>
          <a:lstStyle>
            <a:lvl1pPr>
              <a:defRPr b="0" sz="1400">
                <a:solidFill>
                  <a:srgbClr val="FFFFFF"/>
                </a:solidFill>
                <a:latin typeface="+mn-lt"/>
                <a:ea typeface="+mn-ea"/>
                <a:cs typeface="+mn-cs"/>
                <a:sym typeface="Helvetica Neue Medium"/>
              </a:defRPr>
            </a:lvl1pPr>
          </a:lstStyle>
          <a:p>
            <a:pPr/>
            <a:r>
              <a:t>3</a:t>
            </a:r>
          </a:p>
        </p:txBody>
      </p:sp>
      <p:sp>
        <p:nvSpPr>
          <p:cNvPr id="141" name="4"/>
          <p:cNvSpPr/>
          <p:nvPr/>
        </p:nvSpPr>
        <p:spPr>
          <a:xfrm>
            <a:off x="4704399" y="4076834"/>
            <a:ext cx="579438" cy="3567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705" y="0"/>
                </a:moveTo>
                <a:cubicBezTo>
                  <a:pt x="4213" y="0"/>
                  <a:pt x="3817" y="644"/>
                  <a:pt x="3817" y="1442"/>
                </a:cubicBezTo>
                <a:lnTo>
                  <a:pt x="3817" y="7424"/>
                </a:lnTo>
                <a:lnTo>
                  <a:pt x="0" y="10307"/>
                </a:lnTo>
                <a:lnTo>
                  <a:pt x="3817" y="13191"/>
                </a:lnTo>
                <a:lnTo>
                  <a:pt x="3817" y="20158"/>
                </a:lnTo>
                <a:cubicBezTo>
                  <a:pt x="3817" y="20956"/>
                  <a:pt x="4213" y="21600"/>
                  <a:pt x="4705" y="21600"/>
                </a:cubicBezTo>
                <a:lnTo>
                  <a:pt x="20712" y="21600"/>
                </a:lnTo>
                <a:cubicBezTo>
                  <a:pt x="21204" y="21600"/>
                  <a:pt x="21600" y="20956"/>
                  <a:pt x="21600" y="20158"/>
                </a:cubicBezTo>
                <a:lnTo>
                  <a:pt x="21600" y="1442"/>
                </a:lnTo>
                <a:cubicBezTo>
                  <a:pt x="21600" y="644"/>
                  <a:pt x="21204" y="0"/>
                  <a:pt x="20712" y="0"/>
                </a:cubicBezTo>
                <a:lnTo>
                  <a:pt x="4705" y="0"/>
                </a:lnTo>
                <a:close/>
              </a:path>
            </a:pathLst>
          </a:custGeom>
          <a:solidFill>
            <a:schemeClr val="accent1"/>
          </a:solidFill>
          <a:ln w="3175">
            <a:miter lim="400000"/>
          </a:ln>
          <a:extLst>
            <a:ext uri="{C572A759-6A51-4108-AA02-DFA0A04FC94B}">
              <ma14:wrappingTextBoxFlag xmlns:ma14="http://schemas.microsoft.com/office/mac/drawingml/2011/main" val="1"/>
            </a:ext>
          </a:extLst>
        </p:spPr>
        <p:txBody>
          <a:bodyPr lIns="35718" tIns="35718" rIns="35718" bIns="35718" anchor="ctr"/>
          <a:lstStyle>
            <a:lvl1pPr>
              <a:defRPr b="0" sz="1400">
                <a:solidFill>
                  <a:srgbClr val="FFFFFF"/>
                </a:solidFill>
                <a:latin typeface="+mn-lt"/>
                <a:ea typeface="+mn-ea"/>
                <a:cs typeface="+mn-cs"/>
                <a:sym typeface="Helvetica Neue Medium"/>
              </a:defRPr>
            </a:lvl1pPr>
          </a:lstStyle>
          <a:p>
            <a:pPr/>
            <a:r>
              <a:t>4</a:t>
            </a:r>
          </a:p>
        </p:txBody>
      </p:sp>
      <p:sp>
        <p:nvSpPr>
          <p:cNvPr id="142" name="1"/>
          <p:cNvSpPr/>
          <p:nvPr/>
        </p:nvSpPr>
        <p:spPr>
          <a:xfrm>
            <a:off x="9869469" y="4076834"/>
            <a:ext cx="583804" cy="3567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46" y="0"/>
                </a:moveTo>
                <a:cubicBezTo>
                  <a:pt x="4355" y="0"/>
                  <a:pt x="3950" y="662"/>
                  <a:pt x="3950" y="1466"/>
                </a:cubicBezTo>
                <a:lnTo>
                  <a:pt x="3950" y="8049"/>
                </a:lnTo>
                <a:lnTo>
                  <a:pt x="0" y="10980"/>
                </a:lnTo>
                <a:lnTo>
                  <a:pt x="3950" y="13887"/>
                </a:lnTo>
                <a:lnTo>
                  <a:pt x="3950" y="20158"/>
                </a:lnTo>
                <a:cubicBezTo>
                  <a:pt x="3950" y="20962"/>
                  <a:pt x="4355" y="21600"/>
                  <a:pt x="4846" y="21600"/>
                </a:cubicBezTo>
                <a:lnTo>
                  <a:pt x="20704" y="21600"/>
                </a:lnTo>
                <a:cubicBezTo>
                  <a:pt x="21195" y="21600"/>
                  <a:pt x="21600" y="20962"/>
                  <a:pt x="21600" y="20158"/>
                </a:cubicBezTo>
                <a:lnTo>
                  <a:pt x="21600" y="1466"/>
                </a:lnTo>
                <a:cubicBezTo>
                  <a:pt x="21600" y="662"/>
                  <a:pt x="21195" y="0"/>
                  <a:pt x="20704" y="0"/>
                </a:cubicBezTo>
                <a:lnTo>
                  <a:pt x="4846" y="0"/>
                </a:lnTo>
                <a:close/>
              </a:path>
            </a:pathLst>
          </a:custGeom>
          <a:solidFill>
            <a:schemeClr val="accent1"/>
          </a:solidFill>
          <a:ln w="3175">
            <a:miter lim="400000"/>
          </a:ln>
          <a:extLst>
            <a:ext uri="{C572A759-6A51-4108-AA02-DFA0A04FC94B}">
              <ma14:wrappingTextBoxFlag xmlns:ma14="http://schemas.microsoft.com/office/mac/drawingml/2011/main" val="1"/>
            </a:ext>
          </a:extLst>
        </p:spPr>
        <p:txBody>
          <a:bodyPr lIns="35718" tIns="35718" rIns="35718" bIns="35718" anchor="ctr"/>
          <a:lstStyle>
            <a:lvl1pPr>
              <a:defRPr b="0" sz="1400">
                <a:solidFill>
                  <a:srgbClr val="FFFFFF"/>
                </a:solidFill>
                <a:latin typeface="+mn-lt"/>
                <a:ea typeface="+mn-ea"/>
                <a:cs typeface="+mn-cs"/>
                <a:sym typeface="Helvetica Neue Medium"/>
              </a:defRPr>
            </a:lvl1pPr>
          </a:lstStyle>
          <a:p>
            <a:pPr/>
            <a:r>
              <a:t>1</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2、VUE数据劫持方案原理— Observer"/>
          <p:cNvSpPr txBox="1"/>
          <p:nvPr>
            <p:ph type="title"/>
          </p:nvPr>
        </p:nvSpPr>
        <p:spPr>
          <a:prstGeom prst="rect">
            <a:avLst/>
          </a:prstGeom>
        </p:spPr>
        <p:txBody>
          <a:bodyPr/>
          <a:lstStyle/>
          <a:p>
            <a:pPr/>
            <a:r>
              <a:t>2、VUE数据劫持方案原理— Observer</a:t>
            </a:r>
          </a:p>
        </p:txBody>
      </p:sp>
      <p:sp>
        <p:nvSpPr>
          <p:cNvPr id="147" name="/*代理*/…"/>
          <p:cNvSpPr txBox="1"/>
          <p:nvPr/>
        </p:nvSpPr>
        <p:spPr>
          <a:xfrm>
            <a:off x="5597572" y="1747615"/>
            <a:ext cx="5189413" cy="4324351"/>
          </a:xfrm>
          <a:prstGeom prst="rect">
            <a:avLst/>
          </a:prstGeom>
          <a:solidFill>
            <a:srgbClr val="F6F8FB"/>
          </a:solidFill>
          <a:ln w="3175">
            <a:miter lim="400000"/>
          </a:ln>
          <a:extLst>
            <a:ext uri="{C572A759-6A51-4108-AA02-DFA0A04FC94B}">
              <ma14:wrappingTextBoxFlag xmlns:ma14="http://schemas.microsoft.com/office/mac/drawingml/2011/main" val="1"/>
            </a:ext>
          </a:extLst>
        </p:spPr>
        <p:txBody>
          <a:bodyPr lIns="35718" tIns="35718" rIns="35718" bIns="35718" anchor="ctr">
            <a:spAutoFit/>
          </a:bodyPr>
          <a:lstStyle/>
          <a:p>
            <a:pPr algn="l" defTabSz="321468">
              <a:lnSpc>
                <a:spcPts val="3100"/>
              </a:lnSpc>
              <a:defRPr b="0" sz="1200">
                <a:ln w="0" cap="flat">
                  <a:solidFill>
                    <a:srgbClr val="6A737D"/>
                  </a:solidFill>
                  <a:prstDash val="solid"/>
                  <a:miter lim="400000"/>
                </a:ln>
                <a:solidFill>
                  <a:srgbClr val="6A737D"/>
                </a:solidFill>
                <a:latin typeface="Menlo"/>
                <a:ea typeface="Menlo"/>
                <a:cs typeface="Menlo"/>
                <a:sym typeface="Menlo"/>
              </a:defRPr>
            </a:pPr>
            <a:r>
              <a:t>  </a:t>
            </a:r>
          </a:p>
          <a:p>
            <a:pPr algn="l" defTabSz="321468">
              <a:lnSpc>
                <a:spcPts val="3100"/>
              </a:lnSpc>
              <a:defRPr b="0" sz="1200">
                <a:ln w="0" cap="flat">
                  <a:solidFill>
                    <a:srgbClr val="6A737D"/>
                  </a:solidFill>
                  <a:prstDash val="solid"/>
                  <a:miter lim="400000"/>
                </a:ln>
                <a:solidFill>
                  <a:srgbClr val="6A737D"/>
                </a:solidFill>
                <a:latin typeface="Menlo"/>
                <a:ea typeface="Menlo"/>
                <a:cs typeface="Menlo"/>
                <a:sym typeface="Menlo"/>
              </a:defRPr>
            </a:pPr>
            <a:r>
              <a:t>  /*代理*/</a:t>
            </a:r>
            <a:endParaRPr>
              <a:ln w="0" cap="flat">
                <a:solidFill>
                  <a:srgbClr val="24292E"/>
                </a:solidFill>
                <a:prstDash val="solid"/>
                <a:miter lim="400000"/>
              </a:ln>
              <a:solidFill>
                <a:srgbClr val="24292E"/>
              </a:solidFill>
            </a:endParaRPr>
          </a:p>
          <a:p>
            <a:pPr algn="l" defTabSz="321468">
              <a:lnSpc>
                <a:spcPts val="3100"/>
              </a:lnSpc>
              <a:defRPr b="0" sz="12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function</a:t>
            </a:r>
            <a:r>
              <a:t> </a:t>
            </a:r>
            <a:r>
              <a:rPr>
                <a:ln w="0" cap="flat">
                  <a:solidFill>
                    <a:srgbClr val="6F42C1"/>
                  </a:solidFill>
                  <a:prstDash val="solid"/>
                  <a:miter lim="400000"/>
                </a:ln>
                <a:solidFill>
                  <a:srgbClr val="6F42C1"/>
                </a:solidFill>
              </a:rPr>
              <a:t>_proxy</a:t>
            </a:r>
            <a:r>
              <a:t> (data) {</a:t>
            </a:r>
          </a:p>
          <a:p>
            <a:pPr algn="l" defTabSz="321468">
              <a:lnSpc>
                <a:spcPts val="3100"/>
              </a:lnSpc>
              <a:defRPr b="0" sz="1200">
                <a:ln w="0" cap="flat">
                  <a:solidFill>
                    <a:srgbClr val="D73A49"/>
                  </a:solidFill>
                  <a:prstDash val="solid"/>
                  <a:miter lim="400000"/>
                </a:ln>
                <a:solidFill>
                  <a:srgbClr val="D73A49"/>
                </a:solidFill>
                <a:latin typeface="Menlo"/>
                <a:ea typeface="Menlo"/>
                <a:cs typeface="Menlo"/>
                <a:sym typeface="Menlo"/>
              </a:defRPr>
            </a:pPr>
            <a:r>
              <a:rPr>
                <a:ln w="0" cap="flat">
                  <a:solidFill>
                    <a:srgbClr val="24292E"/>
                  </a:solidFill>
                  <a:prstDash val="solid"/>
                  <a:miter lim="400000"/>
                </a:ln>
                <a:solidFill>
                  <a:srgbClr val="24292E"/>
                </a:solidFill>
              </a:rPr>
              <a:t>    </a:t>
            </a:r>
            <a:r>
              <a:t>const</a:t>
            </a:r>
            <a:r>
              <a:rPr>
                <a:ln w="0" cap="flat">
                  <a:solidFill>
                    <a:srgbClr val="24292E"/>
                  </a:solidFill>
                  <a:prstDash val="solid"/>
                  <a:miter lim="400000"/>
                </a:ln>
                <a:solidFill>
                  <a:srgbClr val="24292E"/>
                </a:solidFill>
              </a:rPr>
              <a:t> </a:t>
            </a:r>
            <a:r>
              <a:rPr>
                <a:ln w="0" cap="flat">
                  <a:solidFill>
                    <a:srgbClr val="005CC5"/>
                  </a:solidFill>
                  <a:prstDash val="solid"/>
                  <a:miter lim="400000"/>
                </a:ln>
                <a:solidFill>
                  <a:srgbClr val="005CC5"/>
                </a:solidFill>
              </a:rPr>
              <a:t>that</a:t>
            </a:r>
            <a:r>
              <a:rPr>
                <a:ln w="0" cap="flat">
                  <a:solidFill>
                    <a:srgbClr val="24292E"/>
                  </a:solidFill>
                  <a:prstDash val="solid"/>
                  <a:miter lim="400000"/>
                </a:ln>
                <a:solidFill>
                  <a:srgbClr val="24292E"/>
                </a:solidFill>
              </a:rPr>
              <a:t> </a:t>
            </a:r>
            <a:r>
              <a:t>=</a:t>
            </a:r>
            <a:r>
              <a:rPr>
                <a:ln w="0" cap="flat">
                  <a:solidFill>
                    <a:srgbClr val="24292E"/>
                  </a:solidFill>
                  <a:prstDash val="solid"/>
                  <a:miter lim="400000"/>
                </a:ln>
                <a:solidFill>
                  <a:srgbClr val="24292E"/>
                </a:solidFill>
              </a:rPr>
              <a:t> </a:t>
            </a:r>
            <a:r>
              <a:rPr>
                <a:ln w="0" cap="flat">
                  <a:solidFill>
                    <a:srgbClr val="005CC5"/>
                  </a:solidFill>
                  <a:prstDash val="solid"/>
                  <a:miter lim="400000"/>
                </a:ln>
                <a:solidFill>
                  <a:srgbClr val="005CC5"/>
                </a:solidFill>
              </a:rPr>
              <a:t>this</a:t>
            </a:r>
            <a:r>
              <a:rPr>
                <a:ln w="0" cap="flat">
                  <a:solidFill>
                    <a:srgbClr val="24292E"/>
                  </a:solidFill>
                  <a:prstDash val="solid"/>
                  <a:miter lim="400000"/>
                </a:ln>
                <a:solidFill>
                  <a:srgbClr val="24292E"/>
                </a:solidFill>
              </a:rPr>
              <a:t>;</a:t>
            </a:r>
            <a:endParaRPr>
              <a:ln w="0" cap="flat">
                <a:solidFill>
                  <a:srgbClr val="24292E"/>
                </a:solidFill>
                <a:prstDash val="solid"/>
                <a:miter lim="400000"/>
              </a:ln>
              <a:solidFill>
                <a:srgbClr val="24292E"/>
              </a:solidFill>
            </a:endParaRPr>
          </a:p>
          <a:p>
            <a:pPr algn="l" defTabSz="321468">
              <a:lnSpc>
                <a:spcPts val="3100"/>
              </a:lnSpc>
              <a:defRPr b="0" sz="12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005CC5"/>
                  </a:solidFill>
                  <a:prstDash val="solid"/>
                  <a:miter lim="400000"/>
                </a:ln>
                <a:solidFill>
                  <a:srgbClr val="005CC5"/>
                </a:solidFill>
              </a:rPr>
              <a:t>Object</a:t>
            </a:r>
            <a:r>
              <a:t>.</a:t>
            </a:r>
            <a:r>
              <a:rPr>
                <a:ln w="0" cap="flat">
                  <a:solidFill>
                    <a:srgbClr val="005CC5"/>
                  </a:solidFill>
                  <a:prstDash val="solid"/>
                  <a:miter lim="400000"/>
                </a:ln>
                <a:solidFill>
                  <a:srgbClr val="005CC5"/>
                </a:solidFill>
              </a:rPr>
              <a:t>keys</a:t>
            </a:r>
            <a:r>
              <a:t>(data).</a:t>
            </a:r>
            <a:r>
              <a:rPr>
                <a:ln w="0" cap="flat">
                  <a:solidFill>
                    <a:srgbClr val="005CC5"/>
                  </a:solidFill>
                  <a:prstDash val="solid"/>
                  <a:miter lim="400000"/>
                </a:ln>
                <a:solidFill>
                  <a:srgbClr val="005CC5"/>
                </a:solidFill>
              </a:rPr>
              <a:t>forEach</a:t>
            </a:r>
            <a:r>
              <a:t>(key </a:t>
            </a:r>
            <a:r>
              <a:rPr>
                <a:ln w="0" cap="flat">
                  <a:solidFill>
                    <a:srgbClr val="D73A49"/>
                  </a:solidFill>
                  <a:prstDash val="solid"/>
                  <a:miter lim="400000"/>
                </a:ln>
                <a:solidFill>
                  <a:srgbClr val="D73A49"/>
                </a:solidFill>
              </a:rPr>
              <a:t>=&gt;</a:t>
            </a:r>
            <a:r>
              <a:t> {</a:t>
            </a:r>
          </a:p>
          <a:p>
            <a:pPr algn="l" defTabSz="321468">
              <a:lnSpc>
                <a:spcPts val="3100"/>
              </a:lnSpc>
              <a:defRPr b="0" sz="1200">
                <a:ln w="0" cap="flat">
                  <a:solidFill>
                    <a:srgbClr val="6F42C1"/>
                  </a:solidFill>
                  <a:prstDash val="solid"/>
                  <a:miter lim="400000"/>
                </a:ln>
                <a:solidFill>
                  <a:srgbClr val="6F42C1"/>
                </a:solidFill>
                <a:latin typeface="Menlo"/>
                <a:ea typeface="Menlo"/>
                <a:cs typeface="Menlo"/>
                <a:sym typeface="Menlo"/>
              </a:defRPr>
            </a:pPr>
            <a:r>
              <a:rPr>
                <a:ln w="0" cap="flat">
                  <a:solidFill>
                    <a:srgbClr val="24292E"/>
                  </a:solidFill>
                  <a:prstDash val="solid"/>
                  <a:miter lim="400000"/>
                </a:ln>
                <a:solidFill>
                  <a:srgbClr val="24292E"/>
                </a:solidFill>
              </a:rPr>
              <a:t>        </a:t>
            </a:r>
            <a:r>
              <a:rPr>
                <a:ln w="0" cap="flat">
                  <a:solidFill>
                    <a:srgbClr val="005CC5"/>
                  </a:solidFill>
                  <a:prstDash val="solid"/>
                  <a:miter lim="400000"/>
                </a:ln>
                <a:solidFill>
                  <a:srgbClr val="005CC5"/>
                </a:solidFill>
              </a:rPr>
              <a:t>Object</a:t>
            </a:r>
            <a:r>
              <a:rPr>
                <a:ln w="0" cap="flat">
                  <a:solidFill>
                    <a:srgbClr val="24292E"/>
                  </a:solidFill>
                  <a:prstDash val="solid"/>
                  <a:miter lim="400000"/>
                </a:ln>
                <a:solidFill>
                  <a:srgbClr val="24292E"/>
                </a:solidFill>
              </a:rPr>
              <a:t>.</a:t>
            </a:r>
            <a:r>
              <a:t>defineProperty</a:t>
            </a:r>
            <a:r>
              <a:rPr>
                <a:ln w="0" cap="flat">
                  <a:solidFill>
                    <a:srgbClr val="24292E"/>
                  </a:solidFill>
                  <a:prstDash val="solid"/>
                  <a:miter lim="400000"/>
                </a:ln>
                <a:solidFill>
                  <a:srgbClr val="24292E"/>
                </a:solidFill>
              </a:rPr>
              <a:t>(that, key, {</a:t>
            </a:r>
            <a:endParaRPr>
              <a:ln w="0" cap="flat">
                <a:solidFill>
                  <a:srgbClr val="24292E"/>
                </a:solidFill>
                <a:prstDash val="solid"/>
                <a:miter lim="400000"/>
              </a:ln>
              <a:solidFill>
                <a:srgbClr val="24292E"/>
              </a:solidFill>
            </a:endParaRPr>
          </a:p>
          <a:p>
            <a:pPr algn="l" defTabSz="321468">
              <a:lnSpc>
                <a:spcPts val="3100"/>
              </a:lnSpc>
              <a:defRPr b="0" sz="1200">
                <a:ln w="0" cap="flat">
                  <a:solidFill>
                    <a:srgbClr val="24292E"/>
                  </a:solidFill>
                  <a:prstDash val="solid"/>
                  <a:miter lim="400000"/>
                </a:ln>
                <a:solidFill>
                  <a:srgbClr val="24292E"/>
                </a:solidFill>
                <a:latin typeface="Menlo"/>
                <a:ea typeface="Menlo"/>
                <a:cs typeface="Menlo"/>
                <a:sym typeface="Menlo"/>
              </a:defRPr>
            </a:pPr>
            <a:r>
              <a:t>            configurable</a:t>
            </a:r>
            <a:r>
              <a:rPr>
                <a:ln w="0" cap="flat">
                  <a:solidFill>
                    <a:srgbClr val="D73A49"/>
                  </a:solidFill>
                  <a:prstDash val="solid"/>
                  <a:miter lim="400000"/>
                </a:ln>
                <a:solidFill>
                  <a:srgbClr val="D73A49"/>
                </a:solidFill>
              </a:rPr>
              <a:t>:</a:t>
            </a:r>
            <a:r>
              <a:t> </a:t>
            </a:r>
            <a:r>
              <a:rPr>
                <a:ln w="0" cap="flat">
                  <a:solidFill>
                    <a:srgbClr val="005CC5"/>
                  </a:solidFill>
                  <a:prstDash val="solid"/>
                  <a:miter lim="400000"/>
                </a:ln>
                <a:solidFill>
                  <a:srgbClr val="005CC5"/>
                </a:solidFill>
              </a:rPr>
              <a:t>true</a:t>
            </a:r>
            <a:r>
              <a:t>,</a:t>
            </a:r>
          </a:p>
          <a:p>
            <a:pPr algn="l" defTabSz="321468">
              <a:lnSpc>
                <a:spcPts val="3100"/>
              </a:lnSpc>
              <a:defRPr b="0" sz="1200">
                <a:ln w="0" cap="flat">
                  <a:solidFill>
                    <a:srgbClr val="24292E"/>
                  </a:solidFill>
                  <a:prstDash val="solid"/>
                  <a:miter lim="400000"/>
                </a:ln>
                <a:solidFill>
                  <a:srgbClr val="24292E"/>
                </a:solidFill>
                <a:latin typeface="Menlo"/>
                <a:ea typeface="Menlo"/>
                <a:cs typeface="Menlo"/>
                <a:sym typeface="Menlo"/>
              </a:defRPr>
            </a:pPr>
            <a:r>
              <a:t>            enumerable</a:t>
            </a:r>
            <a:r>
              <a:rPr>
                <a:ln w="0" cap="flat">
                  <a:solidFill>
                    <a:srgbClr val="D73A49"/>
                  </a:solidFill>
                  <a:prstDash val="solid"/>
                  <a:miter lim="400000"/>
                </a:ln>
                <a:solidFill>
                  <a:srgbClr val="D73A49"/>
                </a:solidFill>
              </a:rPr>
              <a:t>:</a:t>
            </a:r>
            <a:r>
              <a:t> </a:t>
            </a:r>
            <a:r>
              <a:rPr>
                <a:ln w="0" cap="flat">
                  <a:solidFill>
                    <a:srgbClr val="005CC5"/>
                  </a:solidFill>
                  <a:prstDash val="solid"/>
                  <a:miter lim="400000"/>
                </a:ln>
                <a:solidFill>
                  <a:srgbClr val="005CC5"/>
                </a:solidFill>
              </a:rPr>
              <a:t>true</a:t>
            </a:r>
            <a:r>
              <a:t>,</a:t>
            </a:r>
          </a:p>
          <a:p>
            <a:pPr algn="l" defTabSz="321468">
              <a:lnSpc>
                <a:spcPts val="3100"/>
              </a:lnSpc>
              <a:defRPr b="0" sz="12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6F42C1"/>
                  </a:solidFill>
                  <a:prstDash val="solid"/>
                  <a:miter lim="400000"/>
                </a:ln>
                <a:solidFill>
                  <a:srgbClr val="6F42C1"/>
                </a:solidFill>
              </a:rPr>
              <a:t>get</a:t>
            </a:r>
            <a:r>
              <a:rPr>
                <a:ln w="0" cap="flat">
                  <a:solidFill>
                    <a:srgbClr val="D73A49"/>
                  </a:solidFill>
                  <a:prstDash val="solid"/>
                  <a:miter lim="400000"/>
                </a:ln>
                <a:solidFill>
                  <a:srgbClr val="D73A49"/>
                </a:solidFill>
              </a:rPr>
              <a:t>:</a:t>
            </a:r>
            <a:r>
              <a:t> </a:t>
            </a:r>
            <a:r>
              <a:rPr>
                <a:ln w="0" cap="flat">
                  <a:solidFill>
                    <a:srgbClr val="D73A49"/>
                  </a:solidFill>
                  <a:prstDash val="solid"/>
                  <a:miter lim="400000"/>
                </a:ln>
                <a:solidFill>
                  <a:srgbClr val="D73A49"/>
                </a:solidFill>
              </a:rPr>
              <a:t>function</a:t>
            </a:r>
            <a:r>
              <a:t> </a:t>
            </a:r>
            <a:r>
              <a:rPr>
                <a:ln w="0" cap="flat">
                  <a:solidFill>
                    <a:srgbClr val="6F42C1"/>
                  </a:solidFill>
                  <a:prstDash val="solid"/>
                  <a:miter lim="400000"/>
                </a:ln>
                <a:solidFill>
                  <a:srgbClr val="6F42C1"/>
                </a:solidFill>
              </a:rPr>
              <a:t>proxyGetter</a:t>
            </a:r>
            <a:r>
              <a:t> () {</a:t>
            </a:r>
          </a:p>
          <a:p>
            <a:pPr algn="l" defTabSz="321468">
              <a:lnSpc>
                <a:spcPts val="3100"/>
              </a:lnSpc>
              <a:defRPr b="0" sz="12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return</a:t>
            </a:r>
            <a:r>
              <a:t> that._data[key];</a:t>
            </a:r>
          </a:p>
          <a:p>
            <a:pPr algn="l" defTabSz="321468">
              <a:lnSpc>
                <a:spcPts val="3100"/>
              </a:lnSpc>
              <a:defRPr b="0" sz="1200">
                <a:ln w="0" cap="flat">
                  <a:solidFill>
                    <a:srgbClr val="24292E"/>
                  </a:solidFill>
                  <a:prstDash val="solid"/>
                  <a:miter lim="400000"/>
                </a:ln>
                <a:solidFill>
                  <a:srgbClr val="24292E"/>
                </a:solidFill>
                <a:latin typeface="Menlo"/>
                <a:ea typeface="Menlo"/>
                <a:cs typeface="Menlo"/>
                <a:sym typeface="Menlo"/>
              </a:defRPr>
            </a:pPr>
            <a:r>
              <a:t>            },</a:t>
            </a:r>
          </a:p>
          <a:p>
            <a:pPr algn="l" defTabSz="321468">
              <a:lnSpc>
                <a:spcPts val="3100"/>
              </a:lnSpc>
              <a:defRPr b="0" sz="12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6F42C1"/>
                  </a:solidFill>
                  <a:prstDash val="solid"/>
                  <a:miter lim="400000"/>
                </a:ln>
                <a:solidFill>
                  <a:srgbClr val="6F42C1"/>
                </a:solidFill>
              </a:rPr>
              <a:t>set</a:t>
            </a:r>
            <a:r>
              <a:rPr>
                <a:ln w="0" cap="flat">
                  <a:solidFill>
                    <a:srgbClr val="D73A49"/>
                  </a:solidFill>
                  <a:prstDash val="solid"/>
                  <a:miter lim="400000"/>
                </a:ln>
                <a:solidFill>
                  <a:srgbClr val="D73A49"/>
                </a:solidFill>
              </a:rPr>
              <a:t>:</a:t>
            </a:r>
            <a:r>
              <a:t> </a:t>
            </a:r>
            <a:r>
              <a:rPr>
                <a:ln w="0" cap="flat">
                  <a:solidFill>
                    <a:srgbClr val="D73A49"/>
                  </a:solidFill>
                  <a:prstDash val="solid"/>
                  <a:miter lim="400000"/>
                </a:ln>
                <a:solidFill>
                  <a:srgbClr val="D73A49"/>
                </a:solidFill>
              </a:rPr>
              <a:t>function</a:t>
            </a:r>
            <a:r>
              <a:t> </a:t>
            </a:r>
            <a:r>
              <a:rPr>
                <a:ln w="0" cap="flat">
                  <a:solidFill>
                    <a:srgbClr val="6F42C1"/>
                  </a:solidFill>
                  <a:prstDash val="solid"/>
                  <a:miter lim="400000"/>
                </a:ln>
                <a:solidFill>
                  <a:srgbClr val="6F42C1"/>
                </a:solidFill>
              </a:rPr>
              <a:t>proxySetter</a:t>
            </a:r>
            <a:r>
              <a:t> (val) {</a:t>
            </a:r>
          </a:p>
          <a:p>
            <a:pPr algn="l" defTabSz="321468">
              <a:lnSpc>
                <a:spcPts val="3100"/>
              </a:lnSpc>
              <a:defRPr b="0" sz="1200">
                <a:ln w="0" cap="flat">
                  <a:solidFill>
                    <a:srgbClr val="24292E"/>
                  </a:solidFill>
                  <a:prstDash val="solid"/>
                  <a:miter lim="400000"/>
                </a:ln>
                <a:solidFill>
                  <a:srgbClr val="24292E"/>
                </a:solidFill>
                <a:latin typeface="Menlo"/>
                <a:ea typeface="Menlo"/>
                <a:cs typeface="Menlo"/>
                <a:sym typeface="Menlo"/>
              </a:defRPr>
            </a:pPr>
            <a:r>
              <a:t>                that._data[key] </a:t>
            </a:r>
            <a:r>
              <a:rPr>
                <a:ln w="0" cap="flat">
                  <a:solidFill>
                    <a:srgbClr val="D73A49"/>
                  </a:solidFill>
                  <a:prstDash val="solid"/>
                  <a:miter lim="400000"/>
                </a:ln>
                <a:solidFill>
                  <a:srgbClr val="D73A49"/>
                </a:solidFill>
              </a:rPr>
              <a:t>=</a:t>
            </a:r>
            <a:r>
              <a:t> val;</a:t>
            </a:r>
          </a:p>
          <a:p>
            <a:pPr algn="l" defTabSz="321468">
              <a:lnSpc>
                <a:spcPts val="3100"/>
              </a:lnSpc>
              <a:defRPr b="0" sz="1200">
                <a:ln w="0" cap="flat">
                  <a:solidFill>
                    <a:srgbClr val="24292E"/>
                  </a:solidFill>
                  <a:prstDash val="solid"/>
                  <a:miter lim="400000"/>
                </a:ln>
                <a:solidFill>
                  <a:srgbClr val="24292E"/>
                </a:solidFill>
                <a:latin typeface="Menlo"/>
                <a:ea typeface="Menlo"/>
                <a:cs typeface="Menlo"/>
                <a:sym typeface="Menlo"/>
              </a:defRPr>
            </a:pPr>
            <a:r>
              <a:t>            }</a:t>
            </a:r>
          </a:p>
          <a:p>
            <a:pPr algn="l" defTabSz="321468">
              <a:lnSpc>
                <a:spcPts val="3100"/>
              </a:lnSpc>
              <a:defRPr b="0" sz="1200">
                <a:ln w="0" cap="flat">
                  <a:solidFill>
                    <a:srgbClr val="24292E"/>
                  </a:solidFill>
                  <a:prstDash val="solid"/>
                  <a:miter lim="400000"/>
                </a:ln>
                <a:solidFill>
                  <a:srgbClr val="24292E"/>
                </a:solidFill>
                <a:latin typeface="Menlo"/>
                <a:ea typeface="Menlo"/>
                <a:cs typeface="Menlo"/>
                <a:sym typeface="Menlo"/>
              </a:defRPr>
            </a:pPr>
            <a:r>
              <a:t>        })</a:t>
            </a:r>
          </a:p>
          <a:p>
            <a:pPr algn="l" defTabSz="321468">
              <a:lnSpc>
                <a:spcPts val="3100"/>
              </a:lnSpc>
              <a:defRPr b="0" sz="1200">
                <a:ln w="0" cap="flat">
                  <a:solidFill>
                    <a:srgbClr val="24292E"/>
                  </a:solidFill>
                  <a:prstDash val="solid"/>
                  <a:miter lim="400000"/>
                </a:ln>
                <a:solidFill>
                  <a:srgbClr val="24292E"/>
                </a:solidFill>
                <a:latin typeface="Menlo"/>
                <a:ea typeface="Menlo"/>
                <a:cs typeface="Menlo"/>
                <a:sym typeface="Menlo"/>
              </a:defRPr>
            </a:pPr>
            <a:r>
              <a:t>    });</a:t>
            </a:r>
          </a:p>
          <a:p>
            <a:pPr algn="l" defTabSz="321468">
              <a:lnSpc>
                <a:spcPts val="3100"/>
              </a:lnSpc>
              <a:defRPr b="0" sz="1200">
                <a:ln w="0" cap="flat">
                  <a:solidFill>
                    <a:srgbClr val="24292E"/>
                  </a:solidFill>
                  <a:prstDash val="solid"/>
                  <a:miter lim="400000"/>
                </a:ln>
                <a:solidFill>
                  <a:srgbClr val="24292E"/>
                </a:solidFill>
                <a:latin typeface="Menlo"/>
                <a:ea typeface="Menlo"/>
                <a:cs typeface="Menlo"/>
                <a:sym typeface="Menlo"/>
              </a:defRPr>
            </a:pPr>
            <a:r>
              <a:t>  }</a:t>
            </a:r>
          </a:p>
          <a:p>
            <a:pPr algn="l" defTabSz="321468">
              <a:lnSpc>
                <a:spcPts val="3100"/>
              </a:lnSpc>
              <a:defRPr b="0" sz="1200">
                <a:ln w="0" cap="flat">
                  <a:solidFill>
                    <a:srgbClr val="24292E"/>
                  </a:solidFill>
                  <a:prstDash val="solid"/>
                  <a:miter lim="400000"/>
                </a:ln>
                <a:solidFill>
                  <a:srgbClr val="24292E"/>
                </a:solidFill>
                <a:latin typeface="Menlo"/>
                <a:ea typeface="Menlo"/>
                <a:cs typeface="Menlo"/>
                <a:sym typeface="Menlo"/>
              </a:defRPr>
            </a:pPr>
          </a:p>
          <a:p>
            <a:pPr algn="l" defTabSz="321468">
              <a:lnSpc>
                <a:spcPts val="3100"/>
              </a:lnSpc>
              <a:defRPr b="0" sz="1200">
                <a:ln w="0" cap="flat">
                  <a:solidFill>
                    <a:srgbClr val="24292E"/>
                  </a:solidFill>
                  <a:prstDash val="solid"/>
                  <a:miter lim="400000"/>
                </a:ln>
                <a:solidFill>
                  <a:srgbClr val="24292E"/>
                </a:solidFill>
                <a:latin typeface="Menlo"/>
                <a:ea typeface="Menlo"/>
                <a:cs typeface="Menlo"/>
                <a:sym typeface="Menlo"/>
              </a:defRPr>
            </a:pPr>
            <a:r>
              <a:t>  _proxy.</a:t>
            </a:r>
            <a:r>
              <a:rPr>
                <a:ln w="0" cap="flat">
                  <a:solidFill>
                    <a:srgbClr val="005CC5"/>
                  </a:solidFill>
                  <a:prstDash val="solid"/>
                  <a:miter lim="400000"/>
                </a:ln>
                <a:solidFill>
                  <a:srgbClr val="005CC5"/>
                </a:solidFill>
              </a:rPr>
              <a:t>call</a:t>
            </a:r>
            <a:r>
              <a:t>(</a:t>
            </a:r>
            <a:r>
              <a:rPr>
                <a:ln w="0" cap="flat">
                  <a:solidFill>
                    <a:srgbClr val="005CC5"/>
                  </a:solidFill>
                  <a:prstDash val="solid"/>
                  <a:miter lim="400000"/>
                </a:ln>
                <a:solidFill>
                  <a:srgbClr val="005CC5"/>
                </a:solidFill>
              </a:rPr>
              <a:t>this</a:t>
            </a:r>
            <a:r>
              <a:t>, options.</a:t>
            </a:r>
            <a:r>
              <a:rPr>
                <a:ln w="0" cap="flat">
                  <a:solidFill>
                    <a:srgbClr val="005CC5"/>
                  </a:solidFill>
                  <a:prstDash val="solid"/>
                  <a:miter lim="400000"/>
                </a:ln>
                <a:solidFill>
                  <a:srgbClr val="005CC5"/>
                </a:solidFill>
              </a:rPr>
              <a:t>data</a:t>
            </a:r>
            <a:r>
              <a:t>);</a:t>
            </a:r>
            <a:r>
              <a:rPr>
                <a:ln w="0" cap="flat">
                  <a:solidFill>
                    <a:srgbClr val="6A737D"/>
                  </a:solidFill>
                  <a:prstDash val="solid"/>
                  <a:miter lim="400000"/>
                </a:ln>
                <a:solidFill>
                  <a:srgbClr val="6A737D"/>
                </a:solidFill>
              </a:rPr>
              <a:t>/*构造函数中*/</a:t>
            </a:r>
            <a:endParaRPr>
              <a:ln w="0" cap="flat">
                <a:solidFill>
                  <a:srgbClr val="6A737D"/>
                </a:solidFill>
                <a:prstDash val="solid"/>
                <a:miter lim="400000"/>
              </a:ln>
              <a:solidFill>
                <a:srgbClr val="6A737D"/>
              </a:solidFill>
            </a:endParaRPr>
          </a:p>
        </p:txBody>
      </p:sp>
      <p:sp>
        <p:nvSpPr>
          <p:cNvPr id="148" name="代理"/>
          <p:cNvSpPr/>
          <p:nvPr/>
        </p:nvSpPr>
        <p:spPr>
          <a:xfrm>
            <a:off x="2694933" y="2769879"/>
            <a:ext cx="1270001" cy="1270001"/>
          </a:xfrm>
          <a:prstGeom prst="ellipse">
            <a:avLst/>
          </a:prstGeom>
          <a:solidFill>
            <a:schemeClr val="accent1"/>
          </a:solidFill>
          <a:ln w="3175">
            <a:miter lim="400000"/>
          </a:ln>
          <a:extLst>
            <a:ext uri="{C572A759-6A51-4108-AA02-DFA0A04FC94B}">
              <ma14:wrappingTextBoxFlag xmlns:ma14="http://schemas.microsoft.com/office/mac/drawingml/2011/main" val="1"/>
            </a:ext>
          </a:extLst>
        </p:spPr>
        <p:txBody>
          <a:bodyPr lIns="35718" tIns="35718" rIns="35718" bIns="35718" anchor="ctr"/>
          <a:lstStyle>
            <a:lvl1pPr>
              <a:defRPr b="0" sz="2300">
                <a:solidFill>
                  <a:srgbClr val="FFFFFF"/>
                </a:solidFill>
                <a:latin typeface="+mn-lt"/>
                <a:ea typeface="+mn-ea"/>
                <a:cs typeface="+mn-cs"/>
                <a:sym typeface="Helvetica Neue Medium"/>
              </a:defRPr>
            </a:lvl1pPr>
          </a:lstStyle>
          <a:p>
            <a:pPr/>
            <a:r>
              <a:t>代理</a:t>
            </a:r>
          </a:p>
        </p:txBody>
      </p:sp>
      <p:sp>
        <p:nvSpPr>
          <p:cNvPr id="149" name="将 app._data 代理至 app 对象上"/>
          <p:cNvSpPr txBox="1"/>
          <p:nvPr/>
        </p:nvSpPr>
        <p:spPr>
          <a:xfrm>
            <a:off x="1619541" y="4359582"/>
            <a:ext cx="3420785" cy="388939"/>
          </a:xfrm>
          <a:prstGeom prst="rect">
            <a:avLst/>
          </a:prstGeom>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algn="l" defTabSz="321468">
              <a:lnSpc>
                <a:spcPct val="117999"/>
              </a:lnSpc>
              <a:defRPr b="0" sz="1800">
                <a:solidFill>
                  <a:srgbClr val="5E5E5E"/>
                </a:solidFill>
              </a:defRPr>
            </a:lvl1pPr>
          </a:lstStyle>
          <a:p>
            <a:pPr/>
            <a:r>
              <a:t> 将 app._data 代理至 app 对象上</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2、VUE数据劫持方案原理— compile"/>
          <p:cNvSpPr txBox="1"/>
          <p:nvPr>
            <p:ph type="title"/>
          </p:nvPr>
        </p:nvSpPr>
        <p:spPr>
          <a:prstGeom prst="rect">
            <a:avLst/>
          </a:prstGeom>
        </p:spPr>
        <p:txBody>
          <a:bodyPr/>
          <a:lstStyle/>
          <a:p>
            <a:pPr/>
            <a:r>
              <a:t>2、VUE数据劫持方案原理— compile</a:t>
            </a:r>
          </a:p>
        </p:txBody>
      </p:sp>
      <p:sp>
        <p:nvSpPr>
          <p:cNvPr id="154" name="compile的功能是解析模板指令、将模板中的变量替换成数据"/>
          <p:cNvSpPr txBox="1"/>
          <p:nvPr>
            <p:ph type="body" idx="1"/>
          </p:nvPr>
        </p:nvSpPr>
        <p:spPr>
          <a:prstGeom prst="rect">
            <a:avLst/>
          </a:prstGeom>
        </p:spPr>
        <p:txBody>
          <a:bodyPr/>
          <a:lstStyle/>
          <a:p>
            <a:pPr algn="ctr" defTabSz="321468">
              <a:lnSpc>
                <a:spcPct val="117999"/>
              </a:lnSpc>
              <a:defRPr sz="1600"/>
            </a:pPr>
            <a:r>
              <a:t>compile的功能是解析模板指令、将模板中的变量替换成数据</a:t>
            </a:r>
          </a:p>
          <a:p>
            <a:pPr algn="ctr" defTabSz="321468">
              <a:lnSpc>
                <a:spcPct val="117999"/>
              </a:lnSpc>
            </a:pPr>
          </a:p>
          <a:p>
            <a:pPr algn="ctr" defTabSz="321468">
              <a:lnSpc>
                <a:spcPct val="117999"/>
              </a:lnSpc>
            </a:pPr>
          </a:p>
          <a:p>
            <a:pPr algn="ctr"/>
          </a:p>
        </p:txBody>
      </p:sp>
      <p:pic>
        <p:nvPicPr>
          <p:cNvPr id="155" name="图像" descr="图像"/>
          <p:cNvPicPr>
            <a:picLocks noChangeAspect="1"/>
          </p:cNvPicPr>
          <p:nvPr/>
        </p:nvPicPr>
        <p:blipFill>
          <a:blip r:embed="rId3">
            <a:extLst/>
          </a:blip>
          <a:stretch>
            <a:fillRect/>
          </a:stretch>
        </p:blipFill>
        <p:spPr>
          <a:xfrm>
            <a:off x="376919" y="1276389"/>
            <a:ext cx="8495468" cy="3520522"/>
          </a:xfrm>
          <a:prstGeom prst="rect">
            <a:avLst/>
          </a:prstGeom>
          <a:ln w="3175">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矩形"/>
          <p:cNvSpPr/>
          <p:nvPr/>
        </p:nvSpPr>
        <p:spPr>
          <a:xfrm>
            <a:off x="-10436" y="717835"/>
            <a:ext cx="12192001" cy="6148061"/>
          </a:xfrm>
          <a:prstGeom prst="rect">
            <a:avLst/>
          </a:prstGeom>
          <a:solidFill>
            <a:srgbClr val="F5F5FA"/>
          </a:solidFill>
          <a:ln w="3175">
            <a:miter lim="400000"/>
          </a:ln>
        </p:spPr>
        <p:txBody>
          <a:bodyPr lIns="35718" tIns="35718" rIns="35718" bIns="35718" anchor="ctr"/>
          <a:lstStyle/>
          <a:p>
            <a:pPr>
              <a:defRPr b="0" sz="1400">
                <a:solidFill>
                  <a:srgbClr val="FFFFFF"/>
                </a:solidFill>
                <a:latin typeface="+mn-lt"/>
                <a:ea typeface="+mn-ea"/>
                <a:cs typeface="+mn-cs"/>
                <a:sym typeface="Helvetica Neue Medium"/>
              </a:defRPr>
            </a:pPr>
          </a:p>
        </p:txBody>
      </p:sp>
      <p:pic>
        <p:nvPicPr>
          <p:cNvPr id="160" name="图像" descr="图像"/>
          <p:cNvPicPr>
            <a:picLocks noChangeAspect="1"/>
          </p:cNvPicPr>
          <p:nvPr/>
        </p:nvPicPr>
        <p:blipFill>
          <a:blip r:embed="rId2">
            <a:extLst/>
          </a:blip>
          <a:stretch>
            <a:fillRect/>
          </a:stretch>
        </p:blipFill>
        <p:spPr>
          <a:xfrm>
            <a:off x="6177070" y="1145778"/>
            <a:ext cx="4561863" cy="4972765"/>
          </a:xfrm>
          <a:prstGeom prst="rect">
            <a:avLst/>
          </a:prstGeom>
          <a:ln w="3175">
            <a:miter lim="400000"/>
          </a:ln>
        </p:spPr>
      </p:pic>
      <p:sp>
        <p:nvSpPr>
          <p:cNvPr id="161" name="2、VUE数据劫持方案原理— 回顾"/>
          <p:cNvSpPr txBox="1"/>
          <p:nvPr>
            <p:ph type="title"/>
          </p:nvPr>
        </p:nvSpPr>
        <p:spPr>
          <a:prstGeom prst="rect">
            <a:avLst/>
          </a:prstGeom>
        </p:spPr>
        <p:txBody>
          <a:bodyPr/>
          <a:lstStyle/>
          <a:p>
            <a:pPr/>
            <a:r>
              <a:t>2、VUE数据劫持方案原理— 回顾</a:t>
            </a:r>
          </a:p>
        </p:txBody>
      </p:sp>
      <p:sp>
        <p:nvSpPr>
          <p:cNvPr id="162" name="回顾…"/>
          <p:cNvSpPr txBox="1"/>
          <p:nvPr/>
        </p:nvSpPr>
        <p:spPr>
          <a:xfrm>
            <a:off x="1107950" y="2011791"/>
            <a:ext cx="4849369" cy="2834418"/>
          </a:xfrm>
          <a:prstGeom prst="rect">
            <a:avLst/>
          </a:prstGeom>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p>
            <a:pPr lvl="1" indent="0" algn="l" defTabSz="914400">
              <a:lnSpc>
                <a:spcPts val="6000"/>
              </a:lnSpc>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3900"/>
            </a:pPr>
            <a:r>
              <a:t>回顾</a:t>
            </a:r>
          </a:p>
          <a:p>
            <a:pPr marL="277812" indent="-277812" algn="l" defTabSz="914400">
              <a:lnSpc>
                <a:spcPts val="3700"/>
              </a:lnSpc>
              <a:buSzPct val="145000"/>
              <a:buChar char="•"/>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b="0" sz="2000"/>
            </a:pPr>
            <a:r>
              <a:rPr b="1">
                <a:solidFill>
                  <a:schemeClr val="accent1"/>
                </a:solidFill>
              </a:rPr>
              <a:t>数据劫持</a:t>
            </a:r>
            <a:r>
              <a:t>结合发布者-订阅者模式的方式</a:t>
            </a:r>
          </a:p>
          <a:p>
            <a:pPr marL="277812" indent="-277812" algn="l" defTabSz="914400">
              <a:lnSpc>
                <a:spcPts val="3700"/>
              </a:lnSpc>
              <a:buSzPct val="145000"/>
              <a:buChar char="•"/>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b="0" sz="2000"/>
            </a:pPr>
            <a:r>
              <a:rPr b="1">
                <a:solidFill>
                  <a:schemeClr val="accent1"/>
                </a:solidFill>
              </a:rPr>
              <a:t>Object.defineProperty()</a:t>
            </a:r>
          </a:p>
          <a:p>
            <a:pPr marL="277812" indent="-277812" algn="l" defTabSz="914400">
              <a:lnSpc>
                <a:spcPts val="3700"/>
              </a:lnSpc>
              <a:buSzPct val="145000"/>
              <a:buChar char="•"/>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b="0" sz="2000"/>
            </a:pPr>
            <a:r>
              <a:t>Observer、Compile、Watcher模型</a:t>
            </a:r>
          </a:p>
          <a:p>
            <a:pPr marL="277812" indent="-277812" algn="l" defTabSz="914400">
              <a:lnSpc>
                <a:spcPts val="3700"/>
              </a:lnSpc>
              <a:buSzPct val="145000"/>
              <a:buChar char="•"/>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b="0" sz="2000"/>
            </a:pPr>
            <a:r>
              <a:t>proxy 代理</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3、依赖收集原理"/>
          <p:cNvSpPr txBox="1"/>
          <p:nvPr>
            <p:ph type="title"/>
          </p:nvPr>
        </p:nvSpPr>
        <p:spPr>
          <a:prstGeom prst="rect">
            <a:avLst/>
          </a:prstGeom>
        </p:spPr>
        <p:txBody>
          <a:bodyPr/>
          <a:lstStyle/>
          <a:p>
            <a:pPr/>
            <a:r>
              <a:t>3、依赖收集原理</a:t>
            </a:r>
          </a:p>
        </p:txBody>
      </p:sp>
      <p:sp>
        <p:nvSpPr>
          <p:cNvPr id="165" name="new Vue({…"/>
          <p:cNvSpPr txBox="1"/>
          <p:nvPr/>
        </p:nvSpPr>
        <p:spPr>
          <a:xfrm>
            <a:off x="877739" y="2906082"/>
            <a:ext cx="5008192" cy="2713038"/>
          </a:xfrm>
          <a:prstGeom prst="rect">
            <a:avLst/>
          </a:prstGeom>
          <a:solidFill>
            <a:srgbClr val="F6F8FA"/>
          </a:solidFill>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p>
            <a:pPr algn="l" defTabSz="321468">
              <a:lnSpc>
                <a:spcPts val="3000"/>
              </a:lnSpc>
              <a:defRPr b="0" sz="1400">
                <a:ln w="0" cap="flat">
                  <a:solidFill>
                    <a:srgbClr val="D73A49"/>
                  </a:solidFill>
                  <a:prstDash val="solid"/>
                  <a:miter lim="400000"/>
                </a:ln>
                <a:solidFill>
                  <a:srgbClr val="D73A49"/>
                </a:solidFill>
                <a:latin typeface="Menlo"/>
                <a:ea typeface="Menlo"/>
                <a:cs typeface="Menlo"/>
                <a:sym typeface="Menlo"/>
              </a:defRPr>
            </a:pPr>
            <a:r>
              <a:t>new</a:t>
            </a:r>
            <a:r>
              <a:rPr>
                <a:ln w="0" cap="flat">
                  <a:solidFill>
                    <a:srgbClr val="24292E"/>
                  </a:solidFill>
                  <a:prstDash val="solid"/>
                  <a:miter lim="400000"/>
                </a:ln>
                <a:solidFill>
                  <a:srgbClr val="24292E"/>
                </a:solidFill>
              </a:rPr>
              <a:t> </a:t>
            </a:r>
            <a:r>
              <a:rPr>
                <a:ln w="0" cap="flat">
                  <a:solidFill>
                    <a:srgbClr val="6F42C1"/>
                  </a:solidFill>
                  <a:prstDash val="solid"/>
                  <a:miter lim="400000"/>
                </a:ln>
                <a:solidFill>
                  <a:srgbClr val="6F42C1"/>
                </a:solidFill>
              </a:rPr>
              <a:t>Vue</a:t>
            </a:r>
            <a:r>
              <a:rPr>
                <a:ln w="0" cap="flat">
                  <a:solidFill>
                    <a:srgbClr val="24292E"/>
                  </a:solidFill>
                  <a:prstDash val="solid"/>
                  <a:miter lim="400000"/>
                </a:ln>
                <a:solidFill>
                  <a:srgbClr val="24292E"/>
                </a:solidFill>
              </a:rPr>
              <a:t>({</a:t>
            </a:r>
            <a:endParaRPr>
              <a:ln w="0" cap="flat">
                <a:solidFill>
                  <a:srgbClr val="24292E"/>
                </a:solidFill>
                <a:prstDash val="solid"/>
                <a:miter lim="400000"/>
              </a:ln>
              <a:solidFill>
                <a:srgbClr val="24292E"/>
              </a:solidFill>
            </a:endParaRPr>
          </a:p>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r>
              <a:t>    template</a:t>
            </a:r>
            <a:r>
              <a:rPr>
                <a:ln w="0" cap="flat">
                  <a:solidFill>
                    <a:srgbClr val="D73A49"/>
                  </a:solidFill>
                  <a:prstDash val="solid"/>
                  <a:miter lim="400000"/>
                </a:ln>
                <a:solidFill>
                  <a:srgbClr val="D73A49"/>
                </a:solidFill>
              </a:rPr>
              <a:t>:</a:t>
            </a:r>
            <a:r>
              <a:t> </a:t>
            </a:r>
          </a:p>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032F62"/>
                  </a:solidFill>
                  <a:prstDash val="solid"/>
                  <a:miter lim="400000"/>
                </a:ln>
                <a:solidFill>
                  <a:srgbClr val="032F62"/>
                </a:solidFill>
              </a:rPr>
              <a:t>`&lt;div&gt;</a:t>
            </a:r>
          </a:p>
          <a:p>
            <a:pPr algn="l" defTabSz="321468">
              <a:lnSpc>
                <a:spcPts val="3000"/>
              </a:lnSpc>
              <a:defRPr b="0" sz="1400">
                <a:ln w="0" cap="flat">
                  <a:solidFill>
                    <a:srgbClr val="032F62"/>
                  </a:solidFill>
                  <a:prstDash val="solid"/>
                  <a:miter lim="400000"/>
                </a:ln>
                <a:solidFill>
                  <a:srgbClr val="032F62"/>
                </a:solidFill>
                <a:latin typeface="Menlo"/>
                <a:ea typeface="Menlo"/>
                <a:cs typeface="Menlo"/>
                <a:sym typeface="Menlo"/>
              </a:defRPr>
            </a:pPr>
            <a:r>
              <a:t>            &lt;span&gt;name: {{name}} &lt;/span&gt;</a:t>
            </a:r>
            <a:endParaRPr>
              <a:ln w="0" cap="flat">
                <a:solidFill>
                  <a:srgbClr val="24292E"/>
                </a:solidFill>
                <a:prstDash val="solid"/>
                <a:miter lim="400000"/>
              </a:ln>
              <a:solidFill>
                <a:srgbClr val="24292E"/>
              </a:solidFill>
            </a:endParaRPr>
          </a:p>
          <a:p>
            <a:pPr algn="l" defTabSz="321468">
              <a:lnSpc>
                <a:spcPts val="3000"/>
              </a:lnSpc>
              <a:defRPr b="0" sz="1400">
                <a:ln w="0" cap="flat">
                  <a:solidFill>
                    <a:srgbClr val="032F62"/>
                  </a:solidFill>
                  <a:prstDash val="solid"/>
                  <a:miter lim="400000"/>
                </a:ln>
                <a:solidFill>
                  <a:srgbClr val="032F62"/>
                </a:solidFill>
                <a:latin typeface="Menlo"/>
                <a:ea typeface="Menlo"/>
                <a:cs typeface="Menlo"/>
                <a:sym typeface="Menlo"/>
              </a:defRPr>
            </a:pPr>
            <a:r>
              <a:t>            &lt;span&gt;message: {{message}}&lt;/span&gt;</a:t>
            </a:r>
            <a:endParaRPr>
              <a:ln w="0" cap="flat">
                <a:solidFill>
                  <a:srgbClr val="24292E"/>
                </a:solidFill>
                <a:prstDash val="solid"/>
                <a:miter lim="400000"/>
              </a:ln>
              <a:solidFill>
                <a:srgbClr val="24292E"/>
              </a:solidFill>
            </a:endParaRPr>
          </a:p>
          <a:p>
            <a:pPr algn="l" defTabSz="321468">
              <a:lnSpc>
                <a:spcPts val="3000"/>
              </a:lnSpc>
              <a:defRPr b="0" sz="1400">
                <a:ln w="0" cap="flat">
                  <a:solidFill>
                    <a:srgbClr val="032F62"/>
                  </a:solidFill>
                  <a:prstDash val="solid"/>
                  <a:miter lim="400000"/>
                </a:ln>
                <a:solidFill>
                  <a:srgbClr val="032F62"/>
                </a:solidFill>
                <a:latin typeface="Menlo"/>
                <a:ea typeface="Menlo"/>
                <a:cs typeface="Menlo"/>
                <a:sym typeface="Menlo"/>
              </a:defRPr>
            </a:pPr>
            <a:r>
              <a:t>        &lt;div&gt;`</a:t>
            </a:r>
            <a:r>
              <a:rPr>
                <a:ln w="0" cap="flat">
                  <a:solidFill>
                    <a:srgbClr val="24292E"/>
                  </a:solidFill>
                  <a:prstDash val="solid"/>
                  <a:miter lim="400000"/>
                </a:ln>
                <a:solidFill>
                  <a:srgbClr val="24292E"/>
                </a:solidFill>
              </a:rPr>
              <a:t>,</a:t>
            </a:r>
            <a:endParaRPr>
              <a:ln w="0" cap="flat">
                <a:solidFill>
                  <a:srgbClr val="24292E"/>
                </a:solidFill>
                <a:prstDash val="solid"/>
                <a:miter lim="400000"/>
              </a:ln>
              <a:solidFill>
                <a:srgbClr val="24292E"/>
              </a:solidFill>
            </a:endParaRPr>
          </a:p>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r>
              <a:t>    data</a:t>
            </a:r>
            <a:r>
              <a:rPr>
                <a:ln w="0" cap="flat">
                  <a:solidFill>
                    <a:srgbClr val="D73A49"/>
                  </a:solidFill>
                  <a:prstDash val="solid"/>
                  <a:miter lim="400000"/>
                </a:ln>
                <a:solidFill>
                  <a:srgbClr val="D73A49"/>
                </a:solidFill>
              </a:rPr>
              <a:t>:</a:t>
            </a:r>
            <a:r>
              <a:t> {</a:t>
            </a:r>
          </a:p>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r>
              <a:t>        name</a:t>
            </a:r>
            <a:r>
              <a:rPr>
                <a:ln w="0" cap="flat">
                  <a:solidFill>
                    <a:srgbClr val="D73A49"/>
                  </a:solidFill>
                  <a:prstDash val="solid"/>
                  <a:miter lim="400000"/>
                </a:ln>
                <a:solidFill>
                  <a:srgbClr val="D73A49"/>
                </a:solidFill>
              </a:rPr>
              <a:t>:</a:t>
            </a:r>
            <a:r>
              <a:t> </a:t>
            </a:r>
            <a:r>
              <a:rPr>
                <a:ln w="0" cap="flat">
                  <a:solidFill>
                    <a:srgbClr val="032F62"/>
                  </a:solidFill>
                  <a:prstDash val="solid"/>
                  <a:miter lim="400000"/>
                </a:ln>
                <a:solidFill>
                  <a:srgbClr val="032F62"/>
                </a:solidFill>
              </a:rPr>
              <a:t>'demo'</a:t>
            </a:r>
            <a:r>
              <a:t>,</a:t>
            </a:r>
          </a:p>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r>
              <a:t>        message</a:t>
            </a:r>
            <a:r>
              <a:rPr>
                <a:ln w="0" cap="flat">
                  <a:solidFill>
                    <a:srgbClr val="D73A49"/>
                  </a:solidFill>
                  <a:prstDash val="solid"/>
                  <a:miter lim="400000"/>
                </a:ln>
                <a:solidFill>
                  <a:srgbClr val="D73A49"/>
                </a:solidFill>
              </a:rPr>
              <a:t>:</a:t>
            </a:r>
            <a:r>
              <a:t> </a:t>
            </a:r>
            <a:r>
              <a:rPr>
                <a:ln w="0" cap="flat">
                  <a:solidFill>
                    <a:srgbClr val="032F62"/>
                  </a:solidFill>
                  <a:prstDash val="solid"/>
                  <a:miter lim="400000"/>
                </a:ln>
                <a:solidFill>
                  <a:srgbClr val="032F62"/>
                </a:solidFill>
              </a:rPr>
              <a:t>‘i am a robot'</a:t>
            </a:r>
            <a:r>
              <a:t>,</a:t>
            </a:r>
          </a:p>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r>
              <a:t>        from</a:t>
            </a:r>
            <a:r>
              <a:rPr>
                <a:ln w="0" cap="flat">
                  <a:solidFill>
                    <a:srgbClr val="D73A49"/>
                  </a:solidFill>
                  <a:prstDash val="solid"/>
                  <a:miter lim="400000"/>
                </a:ln>
                <a:solidFill>
                  <a:srgbClr val="D73A49"/>
                </a:solidFill>
              </a:rPr>
              <a:t>:</a:t>
            </a:r>
            <a:r>
              <a:t> </a:t>
            </a:r>
            <a:r>
              <a:rPr>
                <a:ln w="0" cap="flat">
                  <a:solidFill>
                    <a:srgbClr val="032F62"/>
                  </a:solidFill>
                  <a:prstDash val="solid"/>
                  <a:miter lim="400000"/>
                </a:ln>
                <a:solidFill>
                  <a:srgbClr val="032F62"/>
                </a:solidFill>
              </a:rPr>
              <a:t>'Earth'</a:t>
            </a:r>
          </a:p>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r>
              <a:t>    }</a:t>
            </a:r>
          </a:p>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r>
              <a:t>});</a:t>
            </a:r>
          </a:p>
        </p:txBody>
      </p:sp>
      <p:sp>
        <p:nvSpPr>
          <p:cNvPr id="166" name="如何避免修改 from 时，模版不必要的渲染"/>
          <p:cNvSpPr txBox="1"/>
          <p:nvPr/>
        </p:nvSpPr>
        <p:spPr>
          <a:xfrm>
            <a:off x="6963978" y="4705563"/>
            <a:ext cx="4098583" cy="376238"/>
          </a:xfrm>
          <a:prstGeom prst="rect">
            <a:avLst/>
          </a:prstGeom>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algn="l" defTabSz="321468">
              <a:lnSpc>
                <a:spcPct val="117999"/>
              </a:lnSpc>
              <a:defRPr b="0" sz="1700"/>
            </a:lvl1pPr>
          </a:lstStyle>
          <a:p>
            <a:pPr/>
            <a:r>
              <a:t>如何避免修改 from 时，模版不必要的渲染</a:t>
            </a:r>
          </a:p>
        </p:txBody>
      </p:sp>
      <p:sp>
        <p:nvSpPr>
          <p:cNvPr id="167" name="看个例子"/>
          <p:cNvSpPr txBox="1"/>
          <p:nvPr/>
        </p:nvSpPr>
        <p:spPr>
          <a:xfrm>
            <a:off x="2933366" y="2357120"/>
            <a:ext cx="896938" cy="350838"/>
          </a:xfrm>
          <a:prstGeom prst="rect">
            <a:avLst/>
          </a:prstGeom>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p>
            <a:pPr/>
            <a:r>
              <a:t>看个例子</a:t>
            </a:r>
          </a:p>
        </p:txBody>
      </p:sp>
      <p:sp>
        <p:nvSpPr>
          <p:cNvPr id="168" name="思考"/>
          <p:cNvSpPr/>
          <p:nvPr/>
        </p:nvSpPr>
        <p:spPr>
          <a:xfrm>
            <a:off x="8187768" y="3443401"/>
            <a:ext cx="1651001" cy="812801"/>
          </a:xfrm>
          <a:prstGeom prst="wedgeEllipseCallout">
            <a:avLst>
              <a:gd name="adj1" fmla="val -49385"/>
              <a:gd name="adj2" fmla="val 70000"/>
            </a:avLst>
          </a:prstGeom>
          <a:solidFill>
            <a:schemeClr val="accent1"/>
          </a:solidFill>
          <a:ln w="3175">
            <a:miter lim="400000"/>
          </a:ln>
          <a:extLst>
            <a:ext uri="{C572A759-6A51-4108-AA02-DFA0A04FC94B}">
              <ma14:wrappingTextBoxFlag xmlns:ma14="http://schemas.microsoft.com/office/mac/drawingml/2011/main" val="1"/>
            </a:ext>
          </a:extLst>
        </p:spPr>
        <p:txBody>
          <a:bodyPr lIns="35718" tIns="35718" rIns="35718" bIns="35718" anchor="ctr"/>
          <a:lstStyle>
            <a:lvl1pPr>
              <a:defRPr b="0" sz="1400">
                <a:solidFill>
                  <a:srgbClr val="FFFFFF"/>
                </a:solidFill>
                <a:latin typeface="+mn-lt"/>
                <a:ea typeface="+mn-ea"/>
                <a:cs typeface="+mn-cs"/>
                <a:sym typeface="Helvetica Neue Medium"/>
              </a:defRPr>
            </a:lvl1pPr>
          </a:lstStyle>
          <a:p>
            <a:pPr/>
            <a:r>
              <a:t>思考</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3、依赖收集原理"/>
          <p:cNvSpPr txBox="1"/>
          <p:nvPr>
            <p:ph type="title"/>
          </p:nvPr>
        </p:nvSpPr>
        <p:spPr>
          <a:prstGeom prst="rect">
            <a:avLst/>
          </a:prstGeom>
        </p:spPr>
        <p:txBody>
          <a:bodyPr/>
          <a:lstStyle/>
          <a:p>
            <a:pPr/>
            <a:r>
              <a:t>3、依赖收集原理</a:t>
            </a:r>
          </a:p>
        </p:txBody>
      </p:sp>
      <p:sp>
        <p:nvSpPr>
          <p:cNvPr id="173" name="class Dep {…"/>
          <p:cNvSpPr txBox="1"/>
          <p:nvPr>
            <p:ph type="body" idx="1"/>
          </p:nvPr>
        </p:nvSpPr>
        <p:spPr>
          <a:xfrm>
            <a:off x="2703062" y="1513881"/>
            <a:ext cx="7358064" cy="4957370"/>
          </a:xfrm>
          <a:prstGeom prst="rect">
            <a:avLst/>
          </a:prstGeom>
          <a:solidFill>
            <a:srgbClr val="F7F8F8"/>
          </a:solidFill>
          <a:ln w="127000">
            <a:solidFill>
              <a:srgbClr val="F6F8FA"/>
            </a:solidFill>
          </a:ln>
        </p:spPr>
        <p:txBody>
          <a:bodyPr/>
          <a:lstStyle/>
          <a:p>
            <a:pPr defTabSz="321468">
              <a:lnSpc>
                <a:spcPts val="2700"/>
              </a:lnSpc>
              <a:defRPr sz="1200">
                <a:ln w="0" cap="flat">
                  <a:solidFill>
                    <a:srgbClr val="D73A49"/>
                  </a:solidFill>
                  <a:prstDash val="solid"/>
                  <a:miter lim="400000"/>
                </a:ln>
                <a:solidFill>
                  <a:srgbClr val="D73A49"/>
                </a:solidFill>
                <a:latin typeface="Menlo"/>
                <a:ea typeface="Menlo"/>
                <a:cs typeface="Menlo"/>
                <a:sym typeface="Menlo"/>
              </a:defRPr>
            </a:pPr>
            <a:r>
              <a:t>class</a:t>
            </a:r>
            <a:r>
              <a:rPr>
                <a:ln w="0" cap="flat">
                  <a:solidFill>
                    <a:srgbClr val="24292E"/>
                  </a:solidFill>
                  <a:prstDash val="solid"/>
                  <a:miter lim="400000"/>
                </a:ln>
                <a:solidFill>
                  <a:srgbClr val="24292E"/>
                </a:solidFill>
              </a:rPr>
              <a:t> </a:t>
            </a:r>
            <a:r>
              <a:rPr>
                <a:ln w="0" cap="flat">
                  <a:solidFill>
                    <a:srgbClr val="6F42C1"/>
                  </a:solidFill>
                  <a:prstDash val="solid"/>
                  <a:miter lim="400000"/>
                </a:ln>
                <a:solidFill>
                  <a:srgbClr val="6F42C1"/>
                </a:solidFill>
              </a:rPr>
              <a:t>Dep</a:t>
            </a:r>
            <a:r>
              <a:rPr>
                <a:ln w="0" cap="flat">
                  <a:solidFill>
                    <a:srgbClr val="24292E"/>
                  </a:solidFill>
                  <a:prstDash val="solid"/>
                  <a:miter lim="400000"/>
                </a:ln>
                <a:solidFill>
                  <a:srgbClr val="24292E"/>
                </a:solidFill>
              </a:rPr>
              <a:t> {</a:t>
            </a:r>
            <a:endParaRPr>
              <a:ln w="0" cap="flat">
                <a:solidFill>
                  <a:srgbClr val="24292E"/>
                </a:solidFill>
                <a:prstDash val="solid"/>
                <a:miter lim="400000"/>
              </a:ln>
              <a:solidFill>
                <a:srgbClr val="24292E"/>
              </a:solidFill>
            </a:endParaRPr>
          </a:p>
          <a:p>
            <a:pPr defTabSz="321468">
              <a:lnSpc>
                <a:spcPts val="2700"/>
              </a:lnSpc>
              <a:defRPr sz="1200">
                <a:ln w="0" cap="flat">
                  <a:solidFill>
                    <a:srgbClr val="6F42C1"/>
                  </a:solidFill>
                  <a:prstDash val="solid"/>
                  <a:miter lim="400000"/>
                </a:ln>
                <a:solidFill>
                  <a:srgbClr val="6F42C1"/>
                </a:solidFill>
                <a:latin typeface="Menlo"/>
                <a:ea typeface="Menlo"/>
                <a:cs typeface="Menlo"/>
                <a:sym typeface="Menlo"/>
              </a:defRPr>
            </a:pPr>
            <a:r>
              <a:rPr>
                <a:ln w="0" cap="flat">
                  <a:solidFill>
                    <a:srgbClr val="24292E"/>
                  </a:solidFill>
                  <a:prstDash val="solid"/>
                  <a:miter lim="400000"/>
                </a:ln>
                <a:solidFill>
                  <a:srgbClr val="24292E"/>
                </a:solidFill>
              </a:rPr>
              <a:t>    </a:t>
            </a:r>
            <a:r>
              <a:t>constructor </a:t>
            </a:r>
            <a:r>
              <a:rPr>
                <a:ln w="0" cap="flat">
                  <a:solidFill>
                    <a:srgbClr val="24292E"/>
                  </a:solidFill>
                  <a:prstDash val="solid"/>
                  <a:miter lim="400000"/>
                </a:ln>
                <a:solidFill>
                  <a:srgbClr val="24292E"/>
                </a:solidFill>
              </a:rPr>
              <a:t>() {</a:t>
            </a:r>
            <a:endParaRPr>
              <a:ln w="0" cap="flat">
                <a:solidFill>
                  <a:srgbClr val="24292E"/>
                </a:solidFill>
                <a:prstDash val="solid"/>
                <a:miter lim="400000"/>
              </a:ln>
              <a:solidFill>
                <a:srgbClr val="24292E"/>
              </a:solidFill>
            </a:endParaRPr>
          </a:p>
          <a:p>
            <a:pPr defTabSz="321468">
              <a:lnSpc>
                <a:spcPts val="2700"/>
              </a:lnSpc>
              <a:defRPr sz="12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005CC5"/>
                  </a:solidFill>
                  <a:prstDash val="solid"/>
                  <a:miter lim="400000"/>
                </a:ln>
                <a:solidFill>
                  <a:srgbClr val="005CC5"/>
                </a:solidFill>
              </a:rPr>
              <a:t>this</a:t>
            </a:r>
            <a:r>
              <a:t>.subs </a:t>
            </a:r>
            <a:r>
              <a:rPr>
                <a:ln w="0" cap="flat">
                  <a:solidFill>
                    <a:srgbClr val="D73A49"/>
                  </a:solidFill>
                  <a:prstDash val="solid"/>
                  <a:miter lim="400000"/>
                </a:ln>
                <a:solidFill>
                  <a:srgbClr val="D73A49"/>
                </a:solidFill>
              </a:rPr>
              <a:t>=</a:t>
            </a:r>
            <a:r>
              <a:t> [];</a:t>
            </a:r>
          </a:p>
          <a:p>
            <a:pPr defTabSz="321468">
              <a:lnSpc>
                <a:spcPts val="2700"/>
              </a:lnSpc>
              <a:defRPr sz="1200">
                <a:ln w="0" cap="flat">
                  <a:solidFill>
                    <a:srgbClr val="24292E"/>
                  </a:solidFill>
                  <a:prstDash val="solid"/>
                  <a:miter lim="400000"/>
                </a:ln>
                <a:solidFill>
                  <a:srgbClr val="24292E"/>
                </a:solidFill>
                <a:latin typeface="Menlo"/>
                <a:ea typeface="Menlo"/>
                <a:cs typeface="Menlo"/>
                <a:sym typeface="Menlo"/>
              </a:defRPr>
            </a:pPr>
            <a:r>
              <a:t>    }</a:t>
            </a:r>
          </a:p>
          <a:p>
            <a:pPr defTabSz="321468">
              <a:lnSpc>
                <a:spcPts val="2700"/>
              </a:lnSpc>
              <a:defRPr sz="1200">
                <a:ln w="0" cap="flat">
                  <a:solidFill>
                    <a:srgbClr val="24292E"/>
                  </a:solidFill>
                  <a:prstDash val="solid"/>
                  <a:miter lim="400000"/>
                </a:ln>
                <a:solidFill>
                  <a:srgbClr val="24292E"/>
                </a:solidFill>
                <a:latin typeface="Menlo"/>
                <a:ea typeface="Menlo"/>
                <a:cs typeface="Menlo"/>
                <a:sym typeface="Menlo"/>
              </a:defRPr>
            </a:pPr>
          </a:p>
          <a:p>
            <a:pPr defTabSz="321468">
              <a:lnSpc>
                <a:spcPts val="2700"/>
              </a:lnSpc>
              <a:defRPr sz="12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6F42C1"/>
                  </a:solidFill>
                  <a:prstDash val="solid"/>
                  <a:miter lim="400000"/>
                </a:ln>
                <a:solidFill>
                  <a:srgbClr val="6F42C1"/>
                </a:solidFill>
              </a:rPr>
              <a:t>addSub</a:t>
            </a:r>
            <a:r>
              <a:t> (sub</a:t>
            </a:r>
            <a:r>
              <a:rPr>
                <a:ln w="0" cap="flat">
                  <a:solidFill>
                    <a:srgbClr val="D73A49"/>
                  </a:solidFill>
                  <a:prstDash val="solid"/>
                  <a:miter lim="400000"/>
                </a:ln>
                <a:solidFill>
                  <a:srgbClr val="D73A49"/>
                </a:solidFill>
              </a:rPr>
              <a:t>:</a:t>
            </a:r>
            <a:r>
              <a:t> Watcher) {</a:t>
            </a:r>
          </a:p>
          <a:p>
            <a:pPr defTabSz="321468">
              <a:lnSpc>
                <a:spcPts val="2700"/>
              </a:lnSpc>
              <a:defRPr sz="12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005CC5"/>
                  </a:solidFill>
                  <a:prstDash val="solid"/>
                  <a:miter lim="400000"/>
                </a:ln>
                <a:solidFill>
                  <a:srgbClr val="005CC5"/>
                </a:solidFill>
              </a:rPr>
              <a:t>this</a:t>
            </a:r>
            <a:r>
              <a:t>.subs.</a:t>
            </a:r>
            <a:r>
              <a:rPr>
                <a:ln w="0" cap="flat">
                  <a:solidFill>
                    <a:srgbClr val="005CC5"/>
                  </a:solidFill>
                  <a:prstDash val="solid"/>
                  <a:miter lim="400000"/>
                </a:ln>
                <a:solidFill>
                  <a:srgbClr val="005CC5"/>
                </a:solidFill>
              </a:rPr>
              <a:t>push</a:t>
            </a:r>
            <a:r>
              <a:t>(sub)</a:t>
            </a:r>
          </a:p>
          <a:p>
            <a:pPr defTabSz="321468">
              <a:lnSpc>
                <a:spcPts val="2700"/>
              </a:lnSpc>
              <a:defRPr sz="1200">
                <a:ln w="0" cap="flat">
                  <a:solidFill>
                    <a:srgbClr val="24292E"/>
                  </a:solidFill>
                  <a:prstDash val="solid"/>
                  <a:miter lim="400000"/>
                </a:ln>
                <a:solidFill>
                  <a:srgbClr val="24292E"/>
                </a:solidFill>
                <a:latin typeface="Menlo"/>
                <a:ea typeface="Menlo"/>
                <a:cs typeface="Menlo"/>
                <a:sym typeface="Menlo"/>
              </a:defRPr>
            </a:pPr>
            <a:r>
              <a:t>    }</a:t>
            </a:r>
          </a:p>
          <a:p>
            <a:pPr defTabSz="321468">
              <a:lnSpc>
                <a:spcPts val="2700"/>
              </a:lnSpc>
              <a:defRPr sz="1200">
                <a:ln w="0" cap="flat">
                  <a:solidFill>
                    <a:srgbClr val="24292E"/>
                  </a:solidFill>
                  <a:prstDash val="solid"/>
                  <a:miter lim="400000"/>
                </a:ln>
                <a:solidFill>
                  <a:srgbClr val="24292E"/>
                </a:solidFill>
                <a:latin typeface="Menlo"/>
                <a:ea typeface="Menlo"/>
                <a:cs typeface="Menlo"/>
                <a:sym typeface="Menlo"/>
              </a:defRPr>
            </a:pPr>
          </a:p>
          <a:p>
            <a:pPr defTabSz="321468">
              <a:lnSpc>
                <a:spcPts val="2700"/>
              </a:lnSpc>
              <a:defRPr sz="12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6F42C1"/>
                  </a:solidFill>
                  <a:prstDash val="solid"/>
                  <a:miter lim="400000"/>
                </a:ln>
                <a:solidFill>
                  <a:srgbClr val="6F42C1"/>
                </a:solidFill>
              </a:rPr>
              <a:t>removeSub</a:t>
            </a:r>
            <a:r>
              <a:t> (sub</a:t>
            </a:r>
            <a:r>
              <a:rPr>
                <a:ln w="0" cap="flat">
                  <a:solidFill>
                    <a:srgbClr val="D73A49"/>
                  </a:solidFill>
                  <a:prstDash val="solid"/>
                  <a:miter lim="400000"/>
                </a:ln>
                <a:solidFill>
                  <a:srgbClr val="D73A49"/>
                </a:solidFill>
              </a:rPr>
              <a:t>:</a:t>
            </a:r>
            <a:r>
              <a:t> Watcher) {</a:t>
            </a:r>
          </a:p>
          <a:p>
            <a:pPr defTabSz="321468">
              <a:lnSpc>
                <a:spcPts val="2700"/>
              </a:lnSpc>
              <a:defRPr sz="12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6F42C1"/>
                  </a:solidFill>
                  <a:prstDash val="solid"/>
                  <a:miter lim="400000"/>
                </a:ln>
                <a:solidFill>
                  <a:srgbClr val="6F42C1"/>
                </a:solidFill>
              </a:rPr>
              <a:t>remove</a:t>
            </a:r>
            <a:r>
              <a:t>(</a:t>
            </a:r>
            <a:r>
              <a:rPr>
                <a:ln w="0" cap="flat">
                  <a:solidFill>
                    <a:srgbClr val="005CC5"/>
                  </a:solidFill>
                  <a:prstDash val="solid"/>
                  <a:miter lim="400000"/>
                </a:ln>
                <a:solidFill>
                  <a:srgbClr val="005CC5"/>
                </a:solidFill>
              </a:rPr>
              <a:t>this</a:t>
            </a:r>
            <a:r>
              <a:t>.subs, sub)</a:t>
            </a:r>
          </a:p>
          <a:p>
            <a:pPr defTabSz="321468">
              <a:lnSpc>
                <a:spcPts val="2700"/>
              </a:lnSpc>
              <a:defRPr sz="1200">
                <a:ln w="0" cap="flat">
                  <a:solidFill>
                    <a:srgbClr val="24292E"/>
                  </a:solidFill>
                  <a:prstDash val="solid"/>
                  <a:miter lim="400000"/>
                </a:ln>
                <a:solidFill>
                  <a:srgbClr val="24292E"/>
                </a:solidFill>
                <a:latin typeface="Menlo"/>
                <a:ea typeface="Menlo"/>
                <a:cs typeface="Menlo"/>
                <a:sym typeface="Menlo"/>
              </a:defRPr>
            </a:pPr>
            <a:r>
              <a:t>    }</a:t>
            </a:r>
          </a:p>
          <a:p>
            <a:pPr defTabSz="321468">
              <a:lnSpc>
                <a:spcPts val="2700"/>
              </a:lnSpc>
              <a:defRPr sz="1200">
                <a:ln w="0" cap="flat">
                  <a:solidFill>
                    <a:srgbClr val="6F42C1"/>
                  </a:solidFill>
                  <a:prstDash val="solid"/>
                  <a:miter lim="400000"/>
                </a:ln>
                <a:solidFill>
                  <a:srgbClr val="6F42C1"/>
                </a:solidFill>
                <a:latin typeface="Menlo"/>
                <a:ea typeface="Menlo"/>
                <a:cs typeface="Menlo"/>
                <a:sym typeface="Menlo"/>
              </a:defRPr>
            </a:pPr>
            <a:r>
              <a:rPr>
                <a:ln w="0" cap="flat">
                  <a:solidFill>
                    <a:srgbClr val="24292E"/>
                  </a:solidFill>
                  <a:prstDash val="solid"/>
                  <a:miter lim="400000"/>
                </a:ln>
                <a:solidFill>
                  <a:srgbClr val="24292E"/>
                </a:solidFill>
              </a:rPr>
              <a:t>    </a:t>
            </a:r>
            <a:r>
              <a:t>notify</a:t>
            </a:r>
            <a:r>
              <a:rPr>
                <a:ln w="0" cap="flat">
                  <a:solidFill>
                    <a:srgbClr val="24292E"/>
                  </a:solidFill>
                  <a:prstDash val="solid"/>
                  <a:miter lim="400000"/>
                </a:ln>
                <a:solidFill>
                  <a:srgbClr val="24292E"/>
                </a:solidFill>
              </a:rPr>
              <a:t> () {</a:t>
            </a:r>
            <a:endParaRPr>
              <a:ln w="0" cap="flat">
                <a:solidFill>
                  <a:srgbClr val="24292E"/>
                </a:solidFill>
                <a:prstDash val="solid"/>
                <a:miter lim="400000"/>
              </a:ln>
              <a:solidFill>
                <a:srgbClr val="24292E"/>
              </a:solidFill>
            </a:endParaRPr>
          </a:p>
          <a:p>
            <a:pPr defTabSz="321468">
              <a:lnSpc>
                <a:spcPts val="2700"/>
              </a:lnSpc>
              <a:defRPr sz="120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 stabilize the subscriber list first</a:t>
            </a:r>
            <a:endParaRPr>
              <a:ln w="0" cap="flat">
                <a:solidFill>
                  <a:srgbClr val="24292E"/>
                </a:solidFill>
                <a:prstDash val="solid"/>
                <a:miter lim="400000"/>
              </a:ln>
              <a:solidFill>
                <a:srgbClr val="24292E"/>
              </a:solidFill>
            </a:endParaRPr>
          </a:p>
          <a:p>
            <a:pPr defTabSz="321468">
              <a:lnSpc>
                <a:spcPts val="2700"/>
              </a:lnSpc>
              <a:defRPr sz="12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const</a:t>
            </a:r>
            <a:r>
              <a:t> </a:t>
            </a:r>
            <a:r>
              <a:rPr>
                <a:ln w="0" cap="flat">
                  <a:solidFill>
                    <a:srgbClr val="005CC5"/>
                  </a:solidFill>
                  <a:prstDash val="solid"/>
                  <a:miter lim="400000"/>
                </a:ln>
                <a:solidFill>
                  <a:srgbClr val="005CC5"/>
                </a:solidFill>
              </a:rPr>
              <a:t>subs</a:t>
            </a:r>
            <a:r>
              <a:t> </a:t>
            </a:r>
            <a:r>
              <a:rPr>
                <a:ln w="0" cap="flat">
                  <a:solidFill>
                    <a:srgbClr val="D73A49"/>
                  </a:solidFill>
                  <a:prstDash val="solid"/>
                  <a:miter lim="400000"/>
                </a:ln>
                <a:solidFill>
                  <a:srgbClr val="D73A49"/>
                </a:solidFill>
              </a:rPr>
              <a:t>=</a:t>
            </a:r>
            <a:r>
              <a:t> </a:t>
            </a:r>
            <a:r>
              <a:rPr>
                <a:ln w="0" cap="flat">
                  <a:solidFill>
                    <a:srgbClr val="005CC5"/>
                  </a:solidFill>
                  <a:prstDash val="solid"/>
                  <a:miter lim="400000"/>
                </a:ln>
                <a:solidFill>
                  <a:srgbClr val="005CC5"/>
                </a:solidFill>
              </a:rPr>
              <a:t>this</a:t>
            </a:r>
            <a:r>
              <a:t>.subs.</a:t>
            </a:r>
            <a:r>
              <a:rPr>
                <a:ln w="0" cap="flat">
                  <a:solidFill>
                    <a:srgbClr val="005CC5"/>
                  </a:solidFill>
                  <a:prstDash val="solid"/>
                  <a:miter lim="400000"/>
                </a:ln>
                <a:solidFill>
                  <a:srgbClr val="005CC5"/>
                </a:solidFill>
              </a:rPr>
              <a:t>slice</a:t>
            </a:r>
            <a:r>
              <a:t>()</a:t>
            </a:r>
          </a:p>
          <a:p>
            <a:pPr defTabSz="321468">
              <a:lnSpc>
                <a:spcPts val="2700"/>
              </a:lnSpc>
              <a:defRPr sz="12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for</a:t>
            </a:r>
            <a:r>
              <a:t> (</a:t>
            </a:r>
            <a:r>
              <a:rPr>
                <a:ln w="0" cap="flat">
                  <a:solidFill>
                    <a:srgbClr val="D73A49"/>
                  </a:solidFill>
                  <a:prstDash val="solid"/>
                  <a:miter lim="400000"/>
                </a:ln>
                <a:solidFill>
                  <a:srgbClr val="D73A49"/>
                </a:solidFill>
              </a:rPr>
              <a:t>let</a:t>
            </a:r>
            <a:r>
              <a:t> i </a:t>
            </a:r>
            <a:r>
              <a:rPr>
                <a:ln w="0" cap="flat">
                  <a:solidFill>
                    <a:srgbClr val="D73A49"/>
                  </a:solidFill>
                  <a:prstDash val="solid"/>
                  <a:miter lim="400000"/>
                </a:ln>
                <a:solidFill>
                  <a:srgbClr val="D73A49"/>
                </a:solidFill>
              </a:rPr>
              <a:t>=</a:t>
            </a:r>
            <a:r>
              <a:t> </a:t>
            </a:r>
            <a:r>
              <a:rPr>
                <a:ln w="0" cap="flat">
                  <a:solidFill>
                    <a:srgbClr val="005CC5"/>
                  </a:solidFill>
                  <a:prstDash val="solid"/>
                  <a:miter lim="400000"/>
                </a:ln>
                <a:solidFill>
                  <a:srgbClr val="005CC5"/>
                </a:solidFill>
              </a:rPr>
              <a:t>0</a:t>
            </a:r>
            <a:r>
              <a:t>, l </a:t>
            </a:r>
            <a:r>
              <a:rPr>
                <a:ln w="0" cap="flat">
                  <a:solidFill>
                    <a:srgbClr val="D73A49"/>
                  </a:solidFill>
                  <a:prstDash val="solid"/>
                  <a:miter lim="400000"/>
                </a:ln>
                <a:solidFill>
                  <a:srgbClr val="D73A49"/>
                </a:solidFill>
              </a:rPr>
              <a:t>=</a:t>
            </a:r>
            <a:r>
              <a:t> subs.</a:t>
            </a:r>
            <a:r>
              <a:rPr>
                <a:ln w="0" cap="flat">
                  <a:solidFill>
                    <a:srgbClr val="005CC5"/>
                  </a:solidFill>
                  <a:prstDash val="solid"/>
                  <a:miter lim="400000"/>
                </a:ln>
                <a:solidFill>
                  <a:srgbClr val="005CC5"/>
                </a:solidFill>
              </a:rPr>
              <a:t>length</a:t>
            </a:r>
            <a:r>
              <a:t>; i </a:t>
            </a:r>
            <a:r>
              <a:rPr>
                <a:ln w="0" cap="flat">
                  <a:solidFill>
                    <a:srgbClr val="D73A49"/>
                  </a:solidFill>
                  <a:prstDash val="solid"/>
                  <a:miter lim="400000"/>
                </a:ln>
                <a:solidFill>
                  <a:srgbClr val="D73A49"/>
                </a:solidFill>
              </a:rPr>
              <a:t>&lt;</a:t>
            </a:r>
            <a:r>
              <a:t> l; i</a:t>
            </a:r>
            <a:r>
              <a:rPr>
                <a:ln w="0" cap="flat">
                  <a:solidFill>
                    <a:srgbClr val="D73A49"/>
                  </a:solidFill>
                  <a:prstDash val="solid"/>
                  <a:miter lim="400000"/>
                </a:ln>
                <a:solidFill>
                  <a:srgbClr val="D73A49"/>
                </a:solidFill>
              </a:rPr>
              <a:t>++</a:t>
            </a:r>
            <a:r>
              <a:t>) {</a:t>
            </a:r>
          </a:p>
          <a:p>
            <a:pPr defTabSz="321468">
              <a:lnSpc>
                <a:spcPts val="2700"/>
              </a:lnSpc>
              <a:defRPr sz="1200">
                <a:ln w="0" cap="flat">
                  <a:solidFill>
                    <a:srgbClr val="24292E"/>
                  </a:solidFill>
                  <a:prstDash val="solid"/>
                  <a:miter lim="400000"/>
                </a:ln>
                <a:solidFill>
                  <a:srgbClr val="24292E"/>
                </a:solidFill>
                <a:latin typeface="Menlo"/>
                <a:ea typeface="Menlo"/>
                <a:cs typeface="Menlo"/>
                <a:sym typeface="Menlo"/>
              </a:defRPr>
            </a:pPr>
            <a:r>
              <a:t>            subs[i].</a:t>
            </a:r>
            <a:r>
              <a:rPr>
                <a:ln w="0" cap="flat">
                  <a:solidFill>
                    <a:srgbClr val="6F42C1"/>
                  </a:solidFill>
                  <a:prstDash val="solid"/>
                  <a:miter lim="400000"/>
                </a:ln>
                <a:solidFill>
                  <a:srgbClr val="6F42C1"/>
                </a:solidFill>
              </a:rPr>
              <a:t>update</a:t>
            </a:r>
            <a:r>
              <a:t>()</a:t>
            </a:r>
          </a:p>
          <a:p>
            <a:pPr defTabSz="321468">
              <a:lnSpc>
                <a:spcPts val="2700"/>
              </a:lnSpc>
              <a:defRPr sz="1200">
                <a:ln w="0" cap="flat">
                  <a:solidFill>
                    <a:srgbClr val="24292E"/>
                  </a:solidFill>
                  <a:prstDash val="solid"/>
                  <a:miter lim="400000"/>
                </a:ln>
                <a:solidFill>
                  <a:srgbClr val="24292E"/>
                </a:solidFill>
                <a:latin typeface="Menlo"/>
                <a:ea typeface="Menlo"/>
                <a:cs typeface="Menlo"/>
                <a:sym typeface="Menlo"/>
              </a:defRPr>
            </a:pPr>
            <a:r>
              <a:t>        }</a:t>
            </a:r>
          </a:p>
          <a:p>
            <a:pPr defTabSz="321468">
              <a:lnSpc>
                <a:spcPts val="2700"/>
              </a:lnSpc>
              <a:defRPr sz="1200">
                <a:ln w="0" cap="flat">
                  <a:solidFill>
                    <a:srgbClr val="24292E"/>
                  </a:solidFill>
                  <a:prstDash val="solid"/>
                  <a:miter lim="400000"/>
                </a:ln>
                <a:solidFill>
                  <a:srgbClr val="24292E"/>
                </a:solidFill>
                <a:latin typeface="Menlo"/>
                <a:ea typeface="Menlo"/>
                <a:cs typeface="Menlo"/>
                <a:sym typeface="Menlo"/>
              </a:defRPr>
            </a:pPr>
            <a:r>
              <a:t>    }</a:t>
            </a:r>
          </a:p>
          <a:p>
            <a:pPr defTabSz="321468">
              <a:lnSpc>
                <a:spcPts val="2700"/>
              </a:lnSpc>
              <a:defRPr sz="1200">
                <a:ln w="0" cap="flat">
                  <a:solidFill>
                    <a:srgbClr val="24292E"/>
                  </a:solidFill>
                  <a:prstDash val="solid"/>
                  <a:miter lim="400000"/>
                </a:ln>
                <a:solidFill>
                  <a:srgbClr val="24292E"/>
                </a:solidFill>
                <a:latin typeface="Menlo"/>
                <a:ea typeface="Menlo"/>
                <a:cs typeface="Menlo"/>
                <a:sym typeface="Menlo"/>
              </a:defRPr>
            </a:pPr>
            <a:r>
              <a:t>}</a:t>
            </a:r>
          </a:p>
          <a:p>
            <a:pPr defTabSz="321468">
              <a:lnSpc>
                <a:spcPts val="2700"/>
              </a:lnSpc>
              <a:defRPr sz="1200">
                <a:ln w="0" cap="flat">
                  <a:solidFill>
                    <a:srgbClr val="24292E"/>
                  </a:solidFill>
                  <a:prstDash val="solid"/>
                  <a:miter lim="400000"/>
                </a:ln>
                <a:solidFill>
                  <a:srgbClr val="24292E"/>
                </a:solidFill>
                <a:latin typeface="Menlo"/>
                <a:ea typeface="Menlo"/>
                <a:cs typeface="Menlo"/>
                <a:sym typeface="Menlo"/>
              </a:defRPr>
            </a:pPr>
            <a:r>
              <a:rPr>
                <a:ln w="0" cap="flat">
                  <a:solidFill>
                    <a:srgbClr val="D73A49"/>
                  </a:solidFill>
                  <a:prstDash val="solid"/>
                  <a:miter lim="400000"/>
                </a:ln>
                <a:solidFill>
                  <a:srgbClr val="D73A49"/>
                </a:solidFill>
              </a:rPr>
              <a:t>function</a:t>
            </a:r>
            <a:r>
              <a:t> </a:t>
            </a:r>
            <a:r>
              <a:rPr>
                <a:ln w="0" cap="flat">
                  <a:solidFill>
                    <a:srgbClr val="6F42C1"/>
                  </a:solidFill>
                  <a:prstDash val="solid"/>
                  <a:miter lim="400000"/>
                </a:ln>
                <a:solidFill>
                  <a:srgbClr val="6F42C1"/>
                </a:solidFill>
              </a:rPr>
              <a:t>remove</a:t>
            </a:r>
            <a:r>
              <a:t> (arr, item) {</a:t>
            </a:r>
          </a:p>
          <a:p>
            <a:pPr defTabSz="321468">
              <a:lnSpc>
                <a:spcPts val="3200"/>
              </a:lnSpc>
              <a:defRPr sz="1600">
                <a:ln w="0" cap="flat">
                  <a:solidFill>
                    <a:srgbClr val="24292E"/>
                  </a:solidFill>
                  <a:prstDash val="solid"/>
                  <a:miter lim="400000"/>
                </a:ln>
                <a:solidFill>
                  <a:srgbClr val="24292E"/>
                </a:solidFill>
                <a:latin typeface="Menlo"/>
                <a:ea typeface="Menlo"/>
                <a:cs typeface="Menlo"/>
                <a:sym typeface="Menlo"/>
              </a:defRPr>
            </a:pPr>
            <a:r>
              <a:t>   …</a:t>
            </a:r>
          </a:p>
          <a:p>
            <a:pPr defTabSz="321468">
              <a:lnSpc>
                <a:spcPts val="2700"/>
              </a:lnSpc>
              <a:defRPr sz="1200">
                <a:ln w="0" cap="flat">
                  <a:solidFill>
                    <a:srgbClr val="24292E"/>
                  </a:solidFill>
                  <a:prstDash val="solid"/>
                  <a:miter lim="400000"/>
                </a:ln>
                <a:solidFill>
                  <a:srgbClr val="24292E"/>
                </a:solidFill>
                <a:latin typeface="Menlo"/>
                <a:ea typeface="Menlo"/>
                <a:cs typeface="Menlo"/>
                <a:sym typeface="Menlo"/>
              </a:defRPr>
            </a:pPr>
            <a:r>
              <a:t>}</a:t>
            </a:r>
          </a:p>
        </p:txBody>
      </p:sp>
      <p:sp>
        <p:nvSpPr>
          <p:cNvPr id="174" name="依赖收集类Dep"/>
          <p:cNvSpPr txBox="1"/>
          <p:nvPr/>
        </p:nvSpPr>
        <p:spPr>
          <a:xfrm>
            <a:off x="5323459" y="941011"/>
            <a:ext cx="1472904" cy="350839"/>
          </a:xfrm>
          <a:prstGeom prst="rect">
            <a:avLst/>
          </a:prstGeom>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algn="l" defTabSz="321468">
              <a:lnSpc>
                <a:spcPts val="3100"/>
              </a:lnSpc>
              <a:defRPr b="0">
                <a:ln w="0" cap="flat">
                  <a:solidFill>
                    <a:srgbClr val="24292E"/>
                  </a:solidFill>
                  <a:prstDash val="solid"/>
                  <a:miter lim="400000"/>
                </a:ln>
                <a:solidFill>
                  <a:srgbClr val="24292E"/>
                </a:solidFill>
                <a:latin typeface="Helvetica"/>
                <a:ea typeface="Helvetica"/>
                <a:cs typeface="Helvetica"/>
                <a:sym typeface="Helvetica"/>
              </a:defRPr>
            </a:lvl1pPr>
          </a:lstStyle>
          <a:p>
            <a:pPr/>
            <a:r>
              <a:t>依赖收集类Dep</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 name="小调查"/>
          <p:cNvSpPr txBox="1"/>
          <p:nvPr>
            <p:ph type="ctrTitle"/>
          </p:nvPr>
        </p:nvSpPr>
        <p:spPr>
          <a:prstGeom prst="rect">
            <a:avLst/>
          </a:prstGeom>
        </p:spPr>
        <p:txBody>
          <a:bodyPr/>
          <a:lstStyle>
            <a:lvl1pPr defTabSz="242351">
              <a:defRPr sz="2832"/>
            </a:lvl1pPr>
          </a:lstStyle>
          <a:p>
            <a:pPr/>
            <a:r>
              <a:t>小调查</a:t>
            </a:r>
          </a:p>
        </p:txBody>
      </p:sp>
      <p:sp>
        <p:nvSpPr>
          <p:cNvPr id="67" name="正文"/>
          <p:cNvSpPr txBox="1"/>
          <p:nvPr>
            <p:ph type="subTitle" idx="1"/>
          </p:nvPr>
        </p:nvSpPr>
        <p:spPr>
          <a:prstGeom prst="rect">
            <a:avLst/>
          </a:prstGeom>
        </p:spPr>
        <p:txBody>
          <a:bodyPr/>
          <a:lstStyle/>
          <a:p>
            <a:pPr/>
          </a:p>
        </p:txBody>
      </p:sp>
      <p:sp>
        <p:nvSpPr>
          <p:cNvPr id="68" name="矩形"/>
          <p:cNvSpPr txBox="1"/>
          <p:nvPr>
            <p:ph type="body" idx="13"/>
          </p:nvPr>
        </p:nvSpPr>
        <p:spPr>
          <a:prstGeom prst="rect">
            <a:avLst/>
          </a:prstGeom>
        </p:spPr>
        <p:txBody>
          <a:bodyPr/>
          <a:lstStyle/>
          <a:p>
            <a:pPr/>
          </a:p>
        </p:txBody>
      </p:sp>
      <p:pic>
        <p:nvPicPr>
          <p:cNvPr id="69" name="图像" descr="图像"/>
          <p:cNvPicPr>
            <a:picLocks noChangeAspect="1"/>
          </p:cNvPicPr>
          <p:nvPr/>
        </p:nvPicPr>
        <p:blipFill>
          <a:blip r:embed="rId3">
            <a:extLst/>
          </a:blip>
          <a:stretch>
            <a:fillRect/>
          </a:stretch>
        </p:blipFill>
        <p:spPr>
          <a:xfrm>
            <a:off x="6398635" y="1882890"/>
            <a:ext cx="2917640" cy="3395741"/>
          </a:xfrm>
          <a:prstGeom prst="rect">
            <a:avLst/>
          </a:prstGeom>
          <a:ln w="3175">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class Vue {…"/>
          <p:cNvSpPr txBox="1"/>
          <p:nvPr/>
        </p:nvSpPr>
        <p:spPr>
          <a:xfrm>
            <a:off x="1027542" y="1038877"/>
            <a:ext cx="7161784" cy="5481638"/>
          </a:xfrm>
          <a:prstGeom prst="rect">
            <a:avLst/>
          </a:prstGeom>
          <a:solidFill>
            <a:srgbClr val="F6F8FA"/>
          </a:solidFill>
          <a:ln w="12700">
            <a:solidFill>
              <a:srgbClr val="D6D5D5"/>
            </a:solidFill>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p>
            <a:pPr algn="l" defTabSz="321468">
              <a:lnSpc>
                <a:spcPts val="2300"/>
              </a:lnSpc>
              <a:defRPr b="0" sz="1100">
                <a:ln w="0" cap="flat">
                  <a:solidFill>
                    <a:srgbClr val="D73A49"/>
                  </a:solidFill>
                  <a:prstDash val="solid"/>
                  <a:miter lim="400000"/>
                </a:ln>
                <a:solidFill>
                  <a:srgbClr val="D73A49"/>
                </a:solidFill>
                <a:latin typeface="Menlo"/>
                <a:ea typeface="Menlo"/>
                <a:cs typeface="Menlo"/>
                <a:sym typeface="Menlo"/>
              </a:defRPr>
            </a:pPr>
            <a:r>
              <a:t>class</a:t>
            </a:r>
            <a:r>
              <a:rPr>
                <a:ln w="0" cap="flat">
                  <a:solidFill>
                    <a:srgbClr val="24292E"/>
                  </a:solidFill>
                  <a:prstDash val="solid"/>
                  <a:miter lim="400000"/>
                </a:ln>
                <a:solidFill>
                  <a:srgbClr val="24292E"/>
                </a:solidFill>
              </a:rPr>
              <a:t> </a:t>
            </a:r>
            <a:r>
              <a:rPr>
                <a:ln w="0" cap="flat">
                  <a:solidFill>
                    <a:srgbClr val="6F42C1"/>
                  </a:solidFill>
                  <a:prstDash val="solid"/>
                  <a:miter lim="400000"/>
                </a:ln>
                <a:solidFill>
                  <a:srgbClr val="6F42C1"/>
                </a:solidFill>
              </a:rPr>
              <a:t>Vue</a:t>
            </a:r>
            <a:r>
              <a:rPr>
                <a:ln w="0" cap="flat">
                  <a:solidFill>
                    <a:srgbClr val="24292E"/>
                  </a:solidFill>
                  <a:prstDash val="solid"/>
                  <a:miter lim="400000"/>
                </a:ln>
                <a:solidFill>
                  <a:srgbClr val="24292E"/>
                </a:solidFill>
              </a:rPr>
              <a:t> {</a:t>
            </a:r>
            <a:endParaRPr>
              <a:ln w="0" cap="flat">
                <a:solidFill>
                  <a:srgbClr val="24292E"/>
                </a:solidFill>
                <a:prstDash val="solid"/>
                <a:miter lim="400000"/>
              </a:ln>
              <a:solidFill>
                <a:srgbClr val="24292E"/>
              </a:solidFill>
            </a:endParaRPr>
          </a:p>
          <a:p>
            <a:pPr algn="l" defTabSz="321468">
              <a:lnSpc>
                <a:spcPts val="2300"/>
              </a:lnSpc>
              <a:defRPr b="0" sz="11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6F42C1"/>
                  </a:solidFill>
                  <a:prstDash val="solid"/>
                  <a:miter lim="400000"/>
                </a:ln>
                <a:solidFill>
                  <a:srgbClr val="6F42C1"/>
                </a:solidFill>
              </a:rPr>
              <a:t>constructor</a:t>
            </a:r>
            <a:r>
              <a:t>(options) {</a:t>
            </a:r>
          </a:p>
          <a:p>
            <a:pPr algn="l" defTabSz="321468">
              <a:lnSpc>
                <a:spcPts val="2300"/>
              </a:lnSpc>
              <a:defRPr b="0" sz="11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005CC5"/>
                  </a:solidFill>
                  <a:prstDash val="solid"/>
                  <a:miter lim="400000"/>
                </a:ln>
                <a:solidFill>
                  <a:srgbClr val="005CC5"/>
                </a:solidFill>
              </a:rPr>
              <a:t>this</a:t>
            </a:r>
            <a:r>
              <a:t>._data </a:t>
            </a:r>
            <a:r>
              <a:rPr>
                <a:ln w="0" cap="flat">
                  <a:solidFill>
                    <a:srgbClr val="D73A49"/>
                  </a:solidFill>
                  <a:prstDash val="solid"/>
                  <a:miter lim="400000"/>
                </a:ln>
                <a:solidFill>
                  <a:srgbClr val="D73A49"/>
                </a:solidFill>
              </a:rPr>
              <a:t>=</a:t>
            </a:r>
            <a:r>
              <a:t> options.</a:t>
            </a:r>
            <a:r>
              <a:rPr>
                <a:ln w="0" cap="flat">
                  <a:solidFill>
                    <a:srgbClr val="005CC5"/>
                  </a:solidFill>
                  <a:prstDash val="solid"/>
                  <a:miter lim="400000"/>
                </a:ln>
                <a:solidFill>
                  <a:srgbClr val="005CC5"/>
                </a:solidFill>
              </a:rPr>
              <a:t>data</a:t>
            </a:r>
            <a:r>
              <a:t>;</a:t>
            </a:r>
          </a:p>
          <a:p>
            <a:pPr algn="l" defTabSz="321468">
              <a:lnSpc>
                <a:spcPts val="2300"/>
              </a:lnSpc>
              <a:defRPr b="0" sz="11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6F42C1"/>
                  </a:solidFill>
                  <a:prstDash val="solid"/>
                  <a:miter lim="400000"/>
                </a:ln>
                <a:solidFill>
                  <a:srgbClr val="6F42C1"/>
                </a:solidFill>
              </a:rPr>
              <a:t>observer</a:t>
            </a:r>
            <a:r>
              <a:t>(</a:t>
            </a:r>
            <a:r>
              <a:rPr>
                <a:ln w="0" cap="flat">
                  <a:solidFill>
                    <a:srgbClr val="005CC5"/>
                  </a:solidFill>
                  <a:prstDash val="solid"/>
                  <a:miter lim="400000"/>
                </a:ln>
                <a:solidFill>
                  <a:srgbClr val="005CC5"/>
                </a:solidFill>
              </a:rPr>
              <a:t>this</a:t>
            </a:r>
            <a:r>
              <a:t>._data, options.render);</a:t>
            </a:r>
          </a:p>
          <a:p>
            <a:pPr algn="l" defTabSz="321468">
              <a:lnSpc>
                <a:spcPts val="2300"/>
              </a:lnSpc>
              <a:defRPr b="0" sz="11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let</a:t>
            </a:r>
            <a:r>
              <a:t> watcher </a:t>
            </a:r>
            <a:r>
              <a:rPr>
                <a:ln w="0" cap="flat">
                  <a:solidFill>
                    <a:srgbClr val="D73A49"/>
                  </a:solidFill>
                  <a:prstDash val="solid"/>
                  <a:miter lim="400000"/>
                </a:ln>
                <a:solidFill>
                  <a:srgbClr val="D73A49"/>
                </a:solidFill>
              </a:rPr>
              <a:t>=</a:t>
            </a:r>
            <a:r>
              <a:t> </a:t>
            </a:r>
            <a:r>
              <a:rPr>
                <a:ln w="0" cap="flat">
                  <a:solidFill>
                    <a:srgbClr val="D73A49"/>
                  </a:solidFill>
                  <a:prstDash val="solid"/>
                  <a:miter lim="400000"/>
                </a:ln>
                <a:solidFill>
                  <a:srgbClr val="D73A49"/>
                </a:solidFill>
              </a:rPr>
              <a:t>new</a:t>
            </a:r>
            <a:r>
              <a:t> </a:t>
            </a:r>
            <a:r>
              <a:rPr>
                <a:ln w="0" cap="flat">
                  <a:solidFill>
                    <a:srgbClr val="6F42C1"/>
                  </a:solidFill>
                  <a:prstDash val="solid"/>
                  <a:miter lim="400000"/>
                </a:ln>
                <a:solidFill>
                  <a:srgbClr val="6F42C1"/>
                </a:solidFill>
              </a:rPr>
              <a:t>Watcher</a:t>
            </a:r>
            <a:r>
              <a:t>(</a:t>
            </a:r>
            <a:r>
              <a:rPr>
                <a:ln w="0" cap="flat">
                  <a:solidFill>
                    <a:srgbClr val="005CC5"/>
                  </a:solidFill>
                  <a:prstDash val="solid"/>
                  <a:miter lim="400000"/>
                </a:ln>
                <a:solidFill>
                  <a:srgbClr val="005CC5"/>
                </a:solidFill>
              </a:rPr>
              <a:t>this</a:t>
            </a:r>
            <a:r>
              <a:t>);</a:t>
            </a:r>
          </a:p>
          <a:p>
            <a:pPr algn="l" defTabSz="321468">
              <a:lnSpc>
                <a:spcPts val="2300"/>
              </a:lnSpc>
              <a:defRPr b="0" sz="1100">
                <a:ln w="0" cap="flat">
                  <a:solidFill>
                    <a:srgbClr val="24292E"/>
                  </a:solidFill>
                  <a:prstDash val="solid"/>
                  <a:miter lim="400000"/>
                </a:ln>
                <a:solidFill>
                  <a:srgbClr val="24292E"/>
                </a:solidFill>
                <a:latin typeface="Menlo"/>
                <a:ea typeface="Menlo"/>
                <a:cs typeface="Menlo"/>
                <a:sym typeface="Menlo"/>
              </a:defRPr>
            </a:pPr>
            <a:r>
              <a:t>    }</a:t>
            </a:r>
          </a:p>
          <a:p>
            <a:pPr algn="l" defTabSz="321468">
              <a:lnSpc>
                <a:spcPts val="2300"/>
              </a:lnSpc>
              <a:defRPr b="0" sz="1100">
                <a:ln w="0" cap="flat">
                  <a:solidFill>
                    <a:srgbClr val="24292E"/>
                  </a:solidFill>
                  <a:prstDash val="solid"/>
                  <a:miter lim="400000"/>
                </a:ln>
                <a:solidFill>
                  <a:srgbClr val="24292E"/>
                </a:solidFill>
                <a:latin typeface="Menlo"/>
                <a:ea typeface="Menlo"/>
                <a:cs typeface="Menlo"/>
                <a:sym typeface="Menlo"/>
              </a:defRPr>
            </a:pPr>
            <a:r>
              <a:t>}</a:t>
            </a:r>
          </a:p>
          <a:p>
            <a:pPr algn="l" defTabSz="321468">
              <a:lnSpc>
                <a:spcPts val="2300"/>
              </a:lnSpc>
              <a:defRPr b="0" sz="1100">
                <a:ln w="0" cap="flat">
                  <a:solidFill>
                    <a:srgbClr val="24292E"/>
                  </a:solidFill>
                  <a:prstDash val="solid"/>
                  <a:miter lim="400000"/>
                </a:ln>
                <a:solidFill>
                  <a:srgbClr val="24292E"/>
                </a:solidFill>
                <a:latin typeface="Menlo"/>
                <a:ea typeface="Menlo"/>
                <a:cs typeface="Menlo"/>
                <a:sym typeface="Menlo"/>
              </a:defRPr>
            </a:pPr>
            <a:r>
              <a:rPr>
                <a:ln w="0" cap="flat">
                  <a:solidFill>
                    <a:srgbClr val="D73A49"/>
                  </a:solidFill>
                  <a:prstDash val="solid"/>
                  <a:miter lim="400000"/>
                </a:ln>
                <a:solidFill>
                  <a:srgbClr val="D73A49"/>
                </a:solidFill>
              </a:rPr>
              <a:t>function</a:t>
            </a:r>
            <a:r>
              <a:t> </a:t>
            </a:r>
            <a:r>
              <a:rPr>
                <a:ln w="0" cap="flat">
                  <a:solidFill>
                    <a:srgbClr val="6F42C1"/>
                  </a:solidFill>
                  <a:prstDash val="solid"/>
                  <a:miter lim="400000"/>
                </a:ln>
                <a:solidFill>
                  <a:srgbClr val="6F42C1"/>
                </a:solidFill>
              </a:rPr>
              <a:t>observe</a:t>
            </a:r>
            <a:r>
              <a:t>(value, cb) {</a:t>
            </a:r>
          </a:p>
          <a:p>
            <a:pPr algn="l" defTabSz="321468">
              <a:lnSpc>
                <a:spcPts val="2300"/>
              </a:lnSpc>
              <a:defRPr b="0" sz="11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005CC5"/>
                  </a:solidFill>
                  <a:prstDash val="solid"/>
                  <a:miter lim="400000"/>
                </a:ln>
                <a:solidFill>
                  <a:srgbClr val="005CC5"/>
                </a:solidFill>
              </a:rPr>
              <a:t>Object</a:t>
            </a:r>
            <a:r>
              <a:t>.</a:t>
            </a:r>
            <a:r>
              <a:rPr>
                <a:ln w="0" cap="flat">
                  <a:solidFill>
                    <a:srgbClr val="005CC5"/>
                  </a:solidFill>
                  <a:prstDash val="solid"/>
                  <a:miter lim="400000"/>
                </a:ln>
                <a:solidFill>
                  <a:srgbClr val="005CC5"/>
                </a:solidFill>
              </a:rPr>
              <a:t>keys</a:t>
            </a:r>
            <a:r>
              <a:t>(value).</a:t>
            </a:r>
            <a:r>
              <a:rPr>
                <a:ln w="0" cap="flat">
                  <a:solidFill>
                    <a:srgbClr val="005CC5"/>
                  </a:solidFill>
                  <a:prstDash val="solid"/>
                  <a:miter lim="400000"/>
                </a:ln>
                <a:solidFill>
                  <a:srgbClr val="005CC5"/>
                </a:solidFill>
              </a:rPr>
              <a:t>forEach</a:t>
            </a:r>
            <a:r>
              <a:t>((key) </a:t>
            </a:r>
            <a:r>
              <a:rPr>
                <a:ln w="0" cap="flat">
                  <a:solidFill>
                    <a:srgbClr val="D73A49"/>
                  </a:solidFill>
                  <a:prstDash val="solid"/>
                  <a:miter lim="400000"/>
                </a:ln>
                <a:solidFill>
                  <a:srgbClr val="D73A49"/>
                </a:solidFill>
              </a:rPr>
              <a:t>=&gt;</a:t>
            </a:r>
            <a:r>
              <a:t> </a:t>
            </a:r>
            <a:r>
              <a:rPr>
                <a:ln w="0" cap="flat">
                  <a:solidFill>
                    <a:srgbClr val="6F42C1"/>
                  </a:solidFill>
                  <a:prstDash val="solid"/>
                  <a:miter lim="400000"/>
                </a:ln>
                <a:solidFill>
                  <a:srgbClr val="6F42C1"/>
                </a:solidFill>
              </a:rPr>
              <a:t>defineReactive</a:t>
            </a:r>
            <a:r>
              <a:t>(value, key, value[key], cb))</a:t>
            </a:r>
          </a:p>
          <a:p>
            <a:pPr algn="l" defTabSz="321468">
              <a:lnSpc>
                <a:spcPts val="2300"/>
              </a:lnSpc>
              <a:defRPr b="0" sz="1100">
                <a:ln w="0" cap="flat">
                  <a:solidFill>
                    <a:srgbClr val="24292E"/>
                  </a:solidFill>
                  <a:prstDash val="solid"/>
                  <a:miter lim="400000"/>
                </a:ln>
                <a:solidFill>
                  <a:srgbClr val="24292E"/>
                </a:solidFill>
                <a:latin typeface="Menlo"/>
                <a:ea typeface="Menlo"/>
                <a:cs typeface="Menlo"/>
                <a:sym typeface="Menlo"/>
              </a:defRPr>
            </a:pPr>
            <a:r>
              <a:t>}</a:t>
            </a:r>
          </a:p>
          <a:p>
            <a:pPr algn="l" defTabSz="321468">
              <a:lnSpc>
                <a:spcPts val="2300"/>
              </a:lnSpc>
              <a:defRPr b="0" sz="1100">
                <a:ln w="0" cap="flat">
                  <a:solidFill>
                    <a:srgbClr val="24292E"/>
                  </a:solidFill>
                  <a:prstDash val="solid"/>
                  <a:miter lim="400000"/>
                </a:ln>
                <a:solidFill>
                  <a:srgbClr val="24292E"/>
                </a:solidFill>
                <a:latin typeface="Menlo"/>
                <a:ea typeface="Menlo"/>
                <a:cs typeface="Menlo"/>
                <a:sym typeface="Menlo"/>
              </a:defRPr>
            </a:pPr>
            <a:r>
              <a:rPr>
                <a:ln w="0" cap="flat">
                  <a:solidFill>
                    <a:srgbClr val="D73A49"/>
                  </a:solidFill>
                  <a:prstDash val="solid"/>
                  <a:miter lim="400000"/>
                </a:ln>
                <a:solidFill>
                  <a:srgbClr val="D73A49"/>
                </a:solidFill>
              </a:rPr>
              <a:t>function</a:t>
            </a:r>
            <a:r>
              <a:t> </a:t>
            </a:r>
            <a:r>
              <a:rPr>
                <a:ln w="0" cap="flat">
                  <a:solidFill>
                    <a:srgbClr val="6F42C1"/>
                  </a:solidFill>
                  <a:prstDash val="solid"/>
                  <a:miter lim="400000"/>
                </a:ln>
                <a:solidFill>
                  <a:srgbClr val="6F42C1"/>
                </a:solidFill>
              </a:rPr>
              <a:t>defineReactive</a:t>
            </a:r>
            <a:r>
              <a:t> (obj, key, val, cb) {</a:t>
            </a:r>
          </a:p>
          <a:p>
            <a:pPr algn="l" defTabSz="321468">
              <a:lnSpc>
                <a:spcPts val="2300"/>
              </a:lnSpc>
              <a:defRPr b="0" sz="110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/*在闭包内存储一个Dep对象*/</a:t>
            </a:r>
            <a:endParaRPr>
              <a:ln w="0" cap="flat">
                <a:solidFill>
                  <a:srgbClr val="24292E"/>
                </a:solidFill>
                <a:prstDash val="solid"/>
                <a:miter lim="400000"/>
              </a:ln>
              <a:solidFill>
                <a:srgbClr val="24292E"/>
              </a:solidFill>
            </a:endParaRPr>
          </a:p>
          <a:p>
            <a:pPr algn="l" defTabSz="321468">
              <a:lnSpc>
                <a:spcPts val="2300"/>
              </a:lnSpc>
              <a:defRPr b="0" sz="1100">
                <a:ln w="0" cap="flat">
                  <a:solidFill>
                    <a:srgbClr val="D73A49"/>
                  </a:solidFill>
                  <a:prstDash val="solid"/>
                  <a:miter lim="400000"/>
                </a:ln>
                <a:solidFill>
                  <a:srgbClr val="D73A49"/>
                </a:solidFill>
                <a:latin typeface="Menlo"/>
                <a:ea typeface="Menlo"/>
                <a:cs typeface="Menlo"/>
                <a:sym typeface="Menlo"/>
              </a:defRPr>
            </a:pPr>
            <a:r>
              <a:rPr>
                <a:ln w="0" cap="flat">
                  <a:solidFill>
                    <a:srgbClr val="24292E"/>
                  </a:solidFill>
                  <a:prstDash val="solid"/>
                  <a:miter lim="400000"/>
                </a:ln>
                <a:solidFill>
                  <a:srgbClr val="24292E"/>
                </a:solidFill>
              </a:rPr>
              <a:t>    </a:t>
            </a:r>
            <a:r>
              <a:t>const</a:t>
            </a:r>
            <a:r>
              <a:rPr>
                <a:ln w="0" cap="flat">
                  <a:solidFill>
                    <a:srgbClr val="24292E"/>
                  </a:solidFill>
                  <a:prstDash val="solid"/>
                  <a:miter lim="400000"/>
                </a:ln>
                <a:solidFill>
                  <a:srgbClr val="24292E"/>
                </a:solidFill>
              </a:rPr>
              <a:t> </a:t>
            </a:r>
            <a:r>
              <a:rPr>
                <a:ln w="0" cap="flat">
                  <a:solidFill>
                    <a:srgbClr val="005CC5"/>
                  </a:solidFill>
                  <a:prstDash val="solid"/>
                  <a:miter lim="400000"/>
                </a:ln>
                <a:solidFill>
                  <a:srgbClr val="005CC5"/>
                </a:solidFill>
              </a:rPr>
              <a:t>dep</a:t>
            </a:r>
            <a:r>
              <a:rPr>
                <a:ln w="0" cap="flat">
                  <a:solidFill>
                    <a:srgbClr val="24292E"/>
                  </a:solidFill>
                  <a:prstDash val="solid"/>
                  <a:miter lim="400000"/>
                </a:ln>
                <a:solidFill>
                  <a:srgbClr val="24292E"/>
                </a:solidFill>
              </a:rPr>
              <a:t> </a:t>
            </a:r>
            <a:r>
              <a:t>=</a:t>
            </a:r>
            <a:r>
              <a:rPr>
                <a:ln w="0" cap="flat">
                  <a:solidFill>
                    <a:srgbClr val="24292E"/>
                  </a:solidFill>
                  <a:prstDash val="solid"/>
                  <a:miter lim="400000"/>
                </a:ln>
                <a:solidFill>
                  <a:srgbClr val="24292E"/>
                </a:solidFill>
              </a:rPr>
              <a:t> </a:t>
            </a:r>
            <a:r>
              <a:t>new</a:t>
            </a:r>
            <a:r>
              <a:rPr>
                <a:ln w="0" cap="flat">
                  <a:solidFill>
                    <a:srgbClr val="24292E"/>
                  </a:solidFill>
                  <a:prstDash val="solid"/>
                  <a:miter lim="400000"/>
                </a:ln>
                <a:solidFill>
                  <a:srgbClr val="24292E"/>
                </a:solidFill>
              </a:rPr>
              <a:t> </a:t>
            </a:r>
            <a:r>
              <a:rPr>
                <a:ln w="0" cap="flat">
                  <a:solidFill>
                    <a:srgbClr val="6F42C1"/>
                  </a:solidFill>
                  <a:prstDash val="solid"/>
                  <a:miter lim="400000"/>
                </a:ln>
                <a:solidFill>
                  <a:srgbClr val="6F42C1"/>
                </a:solidFill>
              </a:rPr>
              <a:t>Dep</a:t>
            </a:r>
            <a:r>
              <a:rPr>
                <a:ln w="0" cap="flat">
                  <a:solidFill>
                    <a:srgbClr val="24292E"/>
                  </a:solidFill>
                  <a:prstDash val="solid"/>
                  <a:miter lim="400000"/>
                </a:ln>
                <a:solidFill>
                  <a:srgbClr val="24292E"/>
                </a:solidFill>
              </a:rPr>
              <a:t>();</a:t>
            </a:r>
            <a:endParaRPr>
              <a:ln w="0" cap="flat">
                <a:solidFill>
                  <a:srgbClr val="24292E"/>
                </a:solidFill>
                <a:prstDash val="solid"/>
                <a:miter lim="400000"/>
              </a:ln>
              <a:solidFill>
                <a:srgbClr val="24292E"/>
              </a:solidFill>
            </a:endParaRPr>
          </a:p>
          <a:p>
            <a:pPr algn="l" defTabSz="321468">
              <a:lnSpc>
                <a:spcPts val="2300"/>
              </a:lnSpc>
              <a:defRPr b="0" sz="1100">
                <a:ln w="0" cap="flat">
                  <a:solidFill>
                    <a:srgbClr val="24292E"/>
                  </a:solidFill>
                  <a:prstDash val="solid"/>
                  <a:miter lim="400000"/>
                </a:ln>
                <a:solidFill>
                  <a:srgbClr val="24292E"/>
                </a:solidFill>
                <a:latin typeface="Menlo"/>
                <a:ea typeface="Menlo"/>
                <a:cs typeface="Menlo"/>
                <a:sym typeface="Menlo"/>
              </a:defRPr>
            </a:pPr>
          </a:p>
          <a:p>
            <a:pPr algn="l" defTabSz="321468">
              <a:lnSpc>
                <a:spcPts val="2300"/>
              </a:lnSpc>
              <a:defRPr b="0" sz="1100">
                <a:ln w="0" cap="flat">
                  <a:solidFill>
                    <a:srgbClr val="6F42C1"/>
                  </a:solidFill>
                  <a:prstDash val="solid"/>
                  <a:miter lim="400000"/>
                </a:ln>
                <a:solidFill>
                  <a:srgbClr val="6F42C1"/>
                </a:solidFill>
                <a:latin typeface="Menlo"/>
                <a:ea typeface="Menlo"/>
                <a:cs typeface="Menlo"/>
                <a:sym typeface="Menlo"/>
              </a:defRPr>
            </a:pPr>
            <a:r>
              <a:rPr>
                <a:ln w="0" cap="flat">
                  <a:solidFill>
                    <a:srgbClr val="24292E"/>
                  </a:solidFill>
                  <a:prstDash val="solid"/>
                  <a:miter lim="400000"/>
                </a:ln>
                <a:solidFill>
                  <a:srgbClr val="24292E"/>
                </a:solidFill>
              </a:rPr>
              <a:t>    </a:t>
            </a:r>
            <a:r>
              <a:rPr>
                <a:ln w="0" cap="flat">
                  <a:solidFill>
                    <a:srgbClr val="005CC5"/>
                  </a:solidFill>
                  <a:prstDash val="solid"/>
                  <a:miter lim="400000"/>
                </a:ln>
                <a:solidFill>
                  <a:srgbClr val="005CC5"/>
                </a:solidFill>
              </a:rPr>
              <a:t>Object</a:t>
            </a:r>
            <a:r>
              <a:rPr>
                <a:ln w="0" cap="flat">
                  <a:solidFill>
                    <a:srgbClr val="24292E"/>
                  </a:solidFill>
                  <a:prstDash val="solid"/>
                  <a:miter lim="400000"/>
                </a:ln>
                <a:solidFill>
                  <a:srgbClr val="24292E"/>
                </a:solidFill>
              </a:rPr>
              <a:t>.</a:t>
            </a:r>
            <a:r>
              <a:t>defineProperty</a:t>
            </a:r>
            <a:r>
              <a:rPr>
                <a:ln w="0" cap="flat">
                  <a:solidFill>
                    <a:srgbClr val="24292E"/>
                  </a:solidFill>
                  <a:prstDash val="solid"/>
                  <a:miter lim="400000"/>
                </a:ln>
                <a:solidFill>
                  <a:srgbClr val="24292E"/>
                </a:solidFill>
              </a:rPr>
              <a:t>(obj, key, {</a:t>
            </a:r>
            <a:endParaRPr>
              <a:ln w="0" cap="flat">
                <a:solidFill>
                  <a:srgbClr val="24292E"/>
                </a:solidFill>
                <a:prstDash val="solid"/>
                <a:miter lim="400000"/>
              </a:ln>
              <a:solidFill>
                <a:srgbClr val="24292E"/>
              </a:solidFill>
            </a:endParaRPr>
          </a:p>
          <a:p>
            <a:pPr algn="l" defTabSz="321468">
              <a:lnSpc>
                <a:spcPts val="2300"/>
              </a:lnSpc>
              <a:defRPr b="0" sz="1100">
                <a:ln w="0" cap="flat">
                  <a:solidFill>
                    <a:srgbClr val="24292E"/>
                  </a:solidFill>
                  <a:prstDash val="solid"/>
                  <a:miter lim="400000"/>
                </a:ln>
                <a:solidFill>
                  <a:srgbClr val="24292E"/>
                </a:solidFill>
                <a:latin typeface="Menlo"/>
                <a:ea typeface="Menlo"/>
                <a:cs typeface="Menlo"/>
                <a:sym typeface="Menlo"/>
              </a:defRPr>
            </a:pPr>
            <a:r>
              <a:t>        enumerable</a:t>
            </a:r>
            <a:r>
              <a:rPr>
                <a:ln w="0" cap="flat">
                  <a:solidFill>
                    <a:srgbClr val="D73A49"/>
                  </a:solidFill>
                  <a:prstDash val="solid"/>
                  <a:miter lim="400000"/>
                </a:ln>
                <a:solidFill>
                  <a:srgbClr val="D73A49"/>
                </a:solidFill>
              </a:rPr>
              <a:t>:</a:t>
            </a:r>
            <a:r>
              <a:t> </a:t>
            </a:r>
            <a:r>
              <a:rPr>
                <a:ln w="0" cap="flat">
                  <a:solidFill>
                    <a:srgbClr val="005CC5"/>
                  </a:solidFill>
                  <a:prstDash val="solid"/>
                  <a:miter lim="400000"/>
                </a:ln>
                <a:solidFill>
                  <a:srgbClr val="005CC5"/>
                </a:solidFill>
              </a:rPr>
              <a:t>true</a:t>
            </a:r>
            <a:r>
              <a:t>,</a:t>
            </a:r>
          </a:p>
          <a:p>
            <a:pPr algn="l" defTabSz="321468">
              <a:lnSpc>
                <a:spcPts val="2300"/>
              </a:lnSpc>
              <a:defRPr b="0" sz="1100">
                <a:ln w="0" cap="flat">
                  <a:solidFill>
                    <a:srgbClr val="24292E"/>
                  </a:solidFill>
                  <a:prstDash val="solid"/>
                  <a:miter lim="400000"/>
                </a:ln>
                <a:solidFill>
                  <a:srgbClr val="24292E"/>
                </a:solidFill>
                <a:latin typeface="Menlo"/>
                <a:ea typeface="Menlo"/>
                <a:cs typeface="Menlo"/>
                <a:sym typeface="Menlo"/>
              </a:defRPr>
            </a:pPr>
            <a:r>
              <a:t>        configurable</a:t>
            </a:r>
            <a:r>
              <a:rPr>
                <a:ln w="0" cap="flat">
                  <a:solidFill>
                    <a:srgbClr val="D73A49"/>
                  </a:solidFill>
                  <a:prstDash val="solid"/>
                  <a:miter lim="400000"/>
                </a:ln>
                <a:solidFill>
                  <a:srgbClr val="D73A49"/>
                </a:solidFill>
              </a:rPr>
              <a:t>:</a:t>
            </a:r>
            <a:r>
              <a:t> </a:t>
            </a:r>
            <a:r>
              <a:rPr>
                <a:ln w="0" cap="flat">
                  <a:solidFill>
                    <a:srgbClr val="005CC5"/>
                  </a:solidFill>
                  <a:prstDash val="solid"/>
                  <a:miter lim="400000"/>
                </a:ln>
                <a:solidFill>
                  <a:srgbClr val="005CC5"/>
                </a:solidFill>
              </a:rPr>
              <a:t>true</a:t>
            </a:r>
            <a:r>
              <a:t>,</a:t>
            </a:r>
          </a:p>
          <a:p>
            <a:pPr algn="l" defTabSz="321468">
              <a:lnSpc>
                <a:spcPts val="2300"/>
              </a:lnSpc>
              <a:defRPr b="0" sz="11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6F42C1"/>
                  </a:solidFill>
                  <a:prstDash val="solid"/>
                  <a:miter lim="400000"/>
                </a:ln>
                <a:solidFill>
                  <a:srgbClr val="6F42C1"/>
                </a:solidFill>
              </a:rPr>
              <a:t>get</a:t>
            </a:r>
            <a:r>
              <a:rPr>
                <a:ln w="0" cap="flat">
                  <a:solidFill>
                    <a:srgbClr val="D73A49"/>
                  </a:solidFill>
                  <a:prstDash val="solid"/>
                  <a:miter lim="400000"/>
                </a:ln>
                <a:solidFill>
                  <a:srgbClr val="D73A49"/>
                </a:solidFill>
              </a:rPr>
              <a:t>:</a:t>
            </a:r>
            <a:r>
              <a:t> ()</a:t>
            </a:r>
            <a:r>
              <a:rPr>
                <a:ln w="0" cap="flat">
                  <a:solidFill>
                    <a:srgbClr val="D73A49"/>
                  </a:solidFill>
                  <a:prstDash val="solid"/>
                  <a:miter lim="400000"/>
                </a:ln>
                <a:solidFill>
                  <a:srgbClr val="D73A49"/>
                </a:solidFill>
              </a:rPr>
              <a:t>=&gt;</a:t>
            </a:r>
            <a:r>
              <a:t>{</a:t>
            </a:r>
          </a:p>
          <a:p>
            <a:pPr algn="l" defTabSz="321468">
              <a:lnSpc>
                <a:spcPts val="2300"/>
              </a:lnSpc>
              <a:defRPr b="0" sz="11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if</a:t>
            </a:r>
            <a:r>
              <a:t> (Dep.</a:t>
            </a:r>
            <a:r>
              <a:rPr>
                <a:ln w="0" cap="flat">
                  <a:solidFill>
                    <a:srgbClr val="005CC5"/>
                  </a:solidFill>
                  <a:prstDash val="solid"/>
                  <a:miter lim="400000"/>
                </a:ln>
                <a:solidFill>
                  <a:srgbClr val="005CC5"/>
                </a:solidFill>
              </a:rPr>
              <a:t>target</a:t>
            </a:r>
            <a:r>
              <a:t>) {</a:t>
            </a:r>
          </a:p>
          <a:p>
            <a:pPr algn="l" defTabSz="321468">
              <a:lnSpc>
                <a:spcPts val="2300"/>
              </a:lnSpc>
              <a:defRPr b="0" sz="110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/*Watcher对象存在全局的Dep.target中*/</a:t>
            </a:r>
            <a:endParaRPr>
              <a:ln w="0" cap="flat">
                <a:solidFill>
                  <a:srgbClr val="24292E"/>
                </a:solidFill>
                <a:prstDash val="solid"/>
                <a:miter lim="400000"/>
              </a:ln>
              <a:solidFill>
                <a:srgbClr val="24292E"/>
              </a:solidFill>
            </a:endParaRPr>
          </a:p>
          <a:p>
            <a:pPr algn="l" defTabSz="321468">
              <a:lnSpc>
                <a:spcPts val="2300"/>
              </a:lnSpc>
              <a:defRPr b="0" sz="1100">
                <a:ln w="0" cap="flat">
                  <a:solidFill>
                    <a:srgbClr val="24292E"/>
                  </a:solidFill>
                  <a:prstDash val="solid"/>
                  <a:miter lim="400000"/>
                </a:ln>
                <a:solidFill>
                  <a:srgbClr val="24292E"/>
                </a:solidFill>
                <a:latin typeface="Menlo"/>
                <a:ea typeface="Menlo"/>
                <a:cs typeface="Menlo"/>
                <a:sym typeface="Menlo"/>
              </a:defRPr>
            </a:pPr>
            <a:r>
              <a:t>                dep.</a:t>
            </a:r>
            <a:r>
              <a:rPr>
                <a:ln w="0" cap="flat">
                  <a:solidFill>
                    <a:srgbClr val="6F42C1"/>
                  </a:solidFill>
                  <a:prstDash val="solid"/>
                  <a:miter lim="400000"/>
                </a:ln>
                <a:solidFill>
                  <a:srgbClr val="6F42C1"/>
                </a:solidFill>
              </a:rPr>
              <a:t>addSub</a:t>
            </a:r>
            <a:r>
              <a:t>(Dep.</a:t>
            </a:r>
            <a:r>
              <a:rPr>
                <a:ln w="0" cap="flat">
                  <a:solidFill>
                    <a:srgbClr val="005CC5"/>
                  </a:solidFill>
                  <a:prstDash val="solid"/>
                  <a:miter lim="400000"/>
                </a:ln>
                <a:solidFill>
                  <a:srgbClr val="005CC5"/>
                </a:solidFill>
              </a:rPr>
              <a:t>target</a:t>
            </a:r>
            <a:r>
              <a:t>);</a:t>
            </a:r>
          </a:p>
          <a:p>
            <a:pPr algn="l" defTabSz="321468">
              <a:lnSpc>
                <a:spcPts val="2300"/>
              </a:lnSpc>
              <a:defRPr b="0" sz="1100">
                <a:ln w="0" cap="flat">
                  <a:solidFill>
                    <a:srgbClr val="24292E"/>
                  </a:solidFill>
                  <a:prstDash val="solid"/>
                  <a:miter lim="400000"/>
                </a:ln>
                <a:solidFill>
                  <a:srgbClr val="24292E"/>
                </a:solidFill>
                <a:latin typeface="Menlo"/>
                <a:ea typeface="Menlo"/>
                <a:cs typeface="Menlo"/>
                <a:sym typeface="Menlo"/>
              </a:defRPr>
            </a:pPr>
            <a:r>
              <a:t>            }</a:t>
            </a:r>
          </a:p>
          <a:p>
            <a:pPr algn="l" defTabSz="321468">
              <a:lnSpc>
                <a:spcPts val="2300"/>
              </a:lnSpc>
              <a:defRPr b="0" sz="1100">
                <a:ln w="0" cap="flat">
                  <a:solidFill>
                    <a:srgbClr val="24292E"/>
                  </a:solidFill>
                  <a:prstDash val="solid"/>
                  <a:miter lim="400000"/>
                </a:ln>
                <a:solidFill>
                  <a:srgbClr val="24292E"/>
                </a:solidFill>
                <a:latin typeface="Menlo"/>
                <a:ea typeface="Menlo"/>
                <a:cs typeface="Menlo"/>
                <a:sym typeface="Menlo"/>
              </a:defRPr>
            </a:pPr>
            <a:r>
              <a:t>        },</a:t>
            </a:r>
          </a:p>
          <a:p>
            <a:pPr algn="l" defTabSz="321468">
              <a:lnSpc>
                <a:spcPts val="2300"/>
              </a:lnSpc>
              <a:defRPr b="0" sz="11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6F42C1"/>
                  </a:solidFill>
                  <a:prstDash val="solid"/>
                  <a:miter lim="400000"/>
                </a:ln>
                <a:solidFill>
                  <a:srgbClr val="6F42C1"/>
                </a:solidFill>
              </a:rPr>
              <a:t>set</a:t>
            </a:r>
            <a:r>
              <a:rPr>
                <a:ln w="0" cap="flat">
                  <a:solidFill>
                    <a:srgbClr val="D73A49"/>
                  </a:solidFill>
                  <a:prstDash val="solid"/>
                  <a:miter lim="400000"/>
                </a:ln>
                <a:solidFill>
                  <a:srgbClr val="D73A49"/>
                </a:solidFill>
              </a:rPr>
              <a:t>:</a:t>
            </a:r>
            <a:r>
              <a:t>newVal</a:t>
            </a:r>
            <a:r>
              <a:rPr>
                <a:ln w="0" cap="flat">
                  <a:solidFill>
                    <a:srgbClr val="D73A49"/>
                  </a:solidFill>
                  <a:prstDash val="solid"/>
                  <a:miter lim="400000"/>
                </a:ln>
                <a:solidFill>
                  <a:srgbClr val="D73A49"/>
                </a:solidFill>
              </a:rPr>
              <a:t>=&gt;</a:t>
            </a:r>
            <a:r>
              <a:t> {</a:t>
            </a:r>
          </a:p>
          <a:p>
            <a:pPr algn="l" defTabSz="321468">
              <a:lnSpc>
                <a:spcPts val="2300"/>
              </a:lnSpc>
              <a:defRPr b="0" sz="110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/*只有之前addSub中的函数才会触发*/</a:t>
            </a:r>
            <a:endParaRPr>
              <a:ln w="0" cap="flat">
                <a:solidFill>
                  <a:srgbClr val="24292E"/>
                </a:solidFill>
                <a:prstDash val="solid"/>
                <a:miter lim="400000"/>
              </a:ln>
              <a:solidFill>
                <a:srgbClr val="24292E"/>
              </a:solidFill>
            </a:endParaRPr>
          </a:p>
          <a:p>
            <a:pPr algn="l" defTabSz="321468">
              <a:lnSpc>
                <a:spcPts val="2300"/>
              </a:lnSpc>
              <a:defRPr b="0" sz="1100">
                <a:ln w="0" cap="flat">
                  <a:solidFill>
                    <a:srgbClr val="24292E"/>
                  </a:solidFill>
                  <a:prstDash val="solid"/>
                  <a:miter lim="400000"/>
                </a:ln>
                <a:solidFill>
                  <a:srgbClr val="24292E"/>
                </a:solidFill>
                <a:latin typeface="Menlo"/>
                <a:ea typeface="Menlo"/>
                <a:cs typeface="Menlo"/>
                <a:sym typeface="Menlo"/>
              </a:defRPr>
            </a:pPr>
            <a:r>
              <a:t>            dep.</a:t>
            </a:r>
            <a:r>
              <a:rPr>
                <a:ln w="0" cap="flat">
                  <a:solidFill>
                    <a:srgbClr val="6F42C1"/>
                  </a:solidFill>
                  <a:prstDash val="solid"/>
                  <a:miter lim="400000"/>
                </a:ln>
                <a:solidFill>
                  <a:srgbClr val="6F42C1"/>
                </a:solidFill>
              </a:rPr>
              <a:t>notify</a:t>
            </a:r>
            <a:r>
              <a:t>();</a:t>
            </a:r>
          </a:p>
          <a:p>
            <a:pPr algn="l" defTabSz="321468">
              <a:lnSpc>
                <a:spcPts val="2300"/>
              </a:lnSpc>
              <a:defRPr b="0" sz="1100">
                <a:ln w="0" cap="flat">
                  <a:solidFill>
                    <a:srgbClr val="24292E"/>
                  </a:solidFill>
                  <a:prstDash val="solid"/>
                  <a:miter lim="400000"/>
                </a:ln>
                <a:solidFill>
                  <a:srgbClr val="24292E"/>
                </a:solidFill>
                <a:latin typeface="Menlo"/>
                <a:ea typeface="Menlo"/>
                <a:cs typeface="Menlo"/>
                <a:sym typeface="Menlo"/>
              </a:defRPr>
            </a:pPr>
            <a:r>
              <a:t>        }</a:t>
            </a:r>
          </a:p>
          <a:p>
            <a:pPr algn="l" defTabSz="321468">
              <a:lnSpc>
                <a:spcPts val="2300"/>
              </a:lnSpc>
              <a:defRPr b="0" sz="1100">
                <a:ln w="0" cap="flat">
                  <a:solidFill>
                    <a:srgbClr val="24292E"/>
                  </a:solidFill>
                  <a:prstDash val="solid"/>
                  <a:miter lim="400000"/>
                </a:ln>
                <a:solidFill>
                  <a:srgbClr val="24292E"/>
                </a:solidFill>
                <a:latin typeface="Menlo"/>
                <a:ea typeface="Menlo"/>
                <a:cs typeface="Menlo"/>
                <a:sym typeface="Menlo"/>
              </a:defRPr>
            </a:pPr>
            <a:r>
              <a:t>    })</a:t>
            </a:r>
          </a:p>
          <a:p>
            <a:pPr algn="l" defTabSz="321468">
              <a:lnSpc>
                <a:spcPts val="2300"/>
              </a:lnSpc>
              <a:defRPr b="0" sz="1100">
                <a:ln w="0" cap="flat">
                  <a:solidFill>
                    <a:srgbClr val="24292E"/>
                  </a:solidFill>
                  <a:prstDash val="solid"/>
                  <a:miter lim="400000"/>
                </a:ln>
                <a:solidFill>
                  <a:srgbClr val="24292E"/>
                </a:solidFill>
                <a:latin typeface="Menlo"/>
                <a:ea typeface="Menlo"/>
                <a:cs typeface="Menlo"/>
                <a:sym typeface="Menlo"/>
              </a:defRPr>
            </a:pPr>
            <a:r>
              <a:t>}</a:t>
            </a:r>
          </a:p>
          <a:p>
            <a:pPr algn="l" defTabSz="321468">
              <a:lnSpc>
                <a:spcPts val="2300"/>
              </a:lnSpc>
              <a:defRPr b="0" sz="1100">
                <a:ln w="0" cap="flat">
                  <a:solidFill>
                    <a:srgbClr val="24292E"/>
                  </a:solidFill>
                  <a:prstDash val="solid"/>
                  <a:miter lim="400000"/>
                </a:ln>
                <a:solidFill>
                  <a:srgbClr val="24292E"/>
                </a:solidFill>
                <a:latin typeface="Menlo"/>
                <a:ea typeface="Menlo"/>
                <a:cs typeface="Menlo"/>
                <a:sym typeface="Menlo"/>
              </a:defRPr>
            </a:pPr>
          </a:p>
          <a:p>
            <a:pPr algn="l" defTabSz="321468">
              <a:lnSpc>
                <a:spcPts val="2300"/>
              </a:lnSpc>
              <a:defRPr b="0" sz="1100">
                <a:ln w="0" cap="flat">
                  <a:solidFill>
                    <a:srgbClr val="005CC5"/>
                  </a:solidFill>
                  <a:prstDash val="solid"/>
                  <a:miter lim="400000"/>
                </a:ln>
                <a:solidFill>
                  <a:srgbClr val="005CC5"/>
                </a:solidFill>
                <a:latin typeface="Menlo"/>
                <a:ea typeface="Menlo"/>
                <a:cs typeface="Menlo"/>
                <a:sym typeface="Menlo"/>
              </a:defRPr>
            </a:pPr>
            <a:r>
              <a:rPr>
                <a:ln w="0" cap="flat">
                  <a:solidFill>
                    <a:srgbClr val="24292E"/>
                  </a:solidFill>
                  <a:prstDash val="solid"/>
                  <a:miter lim="400000"/>
                </a:ln>
                <a:solidFill>
                  <a:srgbClr val="24292E"/>
                </a:solidFill>
              </a:rPr>
              <a:t>Dep.</a:t>
            </a:r>
            <a:r>
              <a:t>target</a:t>
            </a:r>
            <a:r>
              <a:rPr>
                <a:ln w="0" cap="flat">
                  <a:solidFill>
                    <a:srgbClr val="24292E"/>
                  </a:solidFill>
                  <a:prstDash val="solid"/>
                  <a:miter lim="400000"/>
                </a:ln>
                <a:solidFill>
                  <a:srgbClr val="24292E"/>
                </a:solidFill>
              </a:rPr>
              <a:t> </a:t>
            </a:r>
            <a:r>
              <a:rPr>
                <a:ln w="0" cap="flat">
                  <a:solidFill>
                    <a:srgbClr val="D73A49"/>
                  </a:solidFill>
                  <a:prstDash val="solid"/>
                  <a:miter lim="400000"/>
                </a:ln>
                <a:solidFill>
                  <a:srgbClr val="D73A49"/>
                </a:solidFill>
              </a:rPr>
              <a:t>=</a:t>
            </a:r>
            <a:r>
              <a:rPr>
                <a:ln w="0" cap="flat">
                  <a:solidFill>
                    <a:srgbClr val="24292E"/>
                  </a:solidFill>
                  <a:prstDash val="solid"/>
                  <a:miter lim="400000"/>
                </a:ln>
                <a:solidFill>
                  <a:srgbClr val="24292E"/>
                </a:solidFill>
              </a:rPr>
              <a:t> </a:t>
            </a:r>
            <a:r>
              <a:t>null</a:t>
            </a:r>
            <a:r>
              <a:rPr>
                <a:ln w="0" cap="flat">
                  <a:solidFill>
                    <a:srgbClr val="24292E"/>
                  </a:solidFill>
                  <a:prstDash val="solid"/>
                  <a:miter lim="400000"/>
                </a:ln>
                <a:solidFill>
                  <a:srgbClr val="24292E"/>
                </a:solidFill>
              </a:rPr>
              <a:t>;</a:t>
            </a:r>
            <a:endParaRPr>
              <a:ln w="0" cap="flat">
                <a:solidFill>
                  <a:srgbClr val="24292E"/>
                </a:solidFill>
                <a:prstDash val="solid"/>
                <a:miter lim="400000"/>
              </a:ln>
              <a:solidFill>
                <a:srgbClr val="24292E"/>
              </a:solidFill>
            </a:endParaRPr>
          </a:p>
        </p:txBody>
      </p:sp>
      <p:sp>
        <p:nvSpPr>
          <p:cNvPr id="179" name="3、依赖收集原理"/>
          <p:cNvSpPr txBox="1"/>
          <p:nvPr>
            <p:ph type="title"/>
          </p:nvPr>
        </p:nvSpPr>
        <p:spPr>
          <a:prstGeom prst="rect">
            <a:avLst/>
          </a:prstGeom>
        </p:spPr>
        <p:txBody>
          <a:bodyPr/>
          <a:lstStyle/>
          <a:p>
            <a:pPr/>
            <a:r>
              <a:t>3、依赖收集原理</a:t>
            </a:r>
          </a:p>
        </p:txBody>
      </p:sp>
      <p:sp>
        <p:nvSpPr>
          <p:cNvPr id="180" name="class Watcher {…"/>
          <p:cNvSpPr txBox="1"/>
          <p:nvPr/>
        </p:nvSpPr>
        <p:spPr>
          <a:xfrm>
            <a:off x="7480434" y="3269662"/>
            <a:ext cx="3881631" cy="3064472"/>
          </a:xfrm>
          <a:prstGeom prst="rect">
            <a:avLst/>
          </a:prstGeom>
          <a:solidFill>
            <a:srgbClr val="F6F8FA"/>
          </a:solidFill>
          <a:ln w="12700">
            <a:solidFill>
              <a:srgbClr val="D6D5D5"/>
            </a:solidFill>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p>
            <a:pPr algn="l" defTabSz="321468">
              <a:lnSpc>
                <a:spcPts val="2600"/>
              </a:lnSpc>
              <a:defRPr b="0" sz="1100">
                <a:ln w="0" cap="flat">
                  <a:solidFill>
                    <a:srgbClr val="6F42C1"/>
                  </a:solidFill>
                  <a:prstDash val="solid"/>
                  <a:miter lim="400000"/>
                </a:ln>
                <a:solidFill>
                  <a:srgbClr val="6F42C1"/>
                </a:solidFill>
                <a:latin typeface="Menlo"/>
                <a:ea typeface="Menlo"/>
                <a:cs typeface="Menlo"/>
                <a:sym typeface="Menlo"/>
              </a:defRPr>
            </a:pPr>
            <a:r>
              <a:rPr>
                <a:ln w="0" cap="flat">
                  <a:solidFill>
                    <a:srgbClr val="D73A49"/>
                  </a:solidFill>
                  <a:prstDash val="solid"/>
                  <a:miter lim="400000"/>
                </a:ln>
                <a:solidFill>
                  <a:srgbClr val="D73A49"/>
                </a:solidFill>
              </a:rPr>
              <a:t>class</a:t>
            </a:r>
            <a:r>
              <a:rPr>
                <a:ln w="0" cap="flat">
                  <a:solidFill>
                    <a:srgbClr val="24292E"/>
                  </a:solidFill>
                  <a:prstDash val="solid"/>
                  <a:miter lim="400000"/>
                </a:ln>
                <a:solidFill>
                  <a:srgbClr val="24292E"/>
                </a:solidFill>
              </a:rPr>
              <a:t> </a:t>
            </a:r>
            <a:r>
              <a:t>Watcher</a:t>
            </a:r>
            <a:r>
              <a:rPr>
                <a:ln w="0" cap="flat">
                  <a:solidFill>
                    <a:srgbClr val="24292E"/>
                  </a:solidFill>
                  <a:prstDash val="solid"/>
                  <a:miter lim="400000"/>
                </a:ln>
                <a:solidFill>
                  <a:srgbClr val="24292E"/>
                </a:solidFill>
              </a:rPr>
              <a:t> {</a:t>
            </a:r>
            <a:endParaRPr>
              <a:ln w="0" cap="flat">
                <a:solidFill>
                  <a:srgbClr val="24292E"/>
                </a:solidFill>
                <a:prstDash val="solid"/>
                <a:miter lim="400000"/>
              </a:ln>
              <a:solidFill>
                <a:srgbClr val="24292E"/>
              </a:solidFill>
            </a:endParaRPr>
          </a:p>
          <a:p>
            <a:pPr algn="l" defTabSz="321468">
              <a:lnSpc>
                <a:spcPts val="2600"/>
              </a:lnSpc>
              <a:defRPr b="0" sz="11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6F42C1"/>
                  </a:solidFill>
                  <a:prstDash val="solid"/>
                  <a:miter lim="400000"/>
                </a:ln>
                <a:solidFill>
                  <a:srgbClr val="6F42C1"/>
                </a:solidFill>
              </a:rPr>
              <a:t>constructor </a:t>
            </a:r>
            <a:r>
              <a:t>(vm, expOrFn, cb, options) {</a:t>
            </a:r>
          </a:p>
          <a:p>
            <a:pPr algn="l" defTabSz="321468">
              <a:lnSpc>
                <a:spcPts val="2600"/>
              </a:lnSpc>
              <a:defRPr b="0" sz="11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005CC5"/>
                  </a:solidFill>
                  <a:prstDash val="solid"/>
                  <a:miter lim="400000"/>
                </a:ln>
                <a:solidFill>
                  <a:srgbClr val="005CC5"/>
                </a:solidFill>
              </a:rPr>
              <a:t>this</a:t>
            </a:r>
            <a:r>
              <a:t>.cb </a:t>
            </a:r>
            <a:r>
              <a:rPr>
                <a:ln w="0" cap="flat">
                  <a:solidFill>
                    <a:srgbClr val="D73A49"/>
                  </a:solidFill>
                  <a:prstDash val="solid"/>
                  <a:miter lim="400000"/>
                </a:ln>
                <a:solidFill>
                  <a:srgbClr val="D73A49"/>
                </a:solidFill>
              </a:rPr>
              <a:t>=</a:t>
            </a:r>
            <a:r>
              <a:t> cb;</a:t>
            </a:r>
          </a:p>
          <a:p>
            <a:pPr algn="l" defTabSz="321468">
              <a:lnSpc>
                <a:spcPts val="2600"/>
              </a:lnSpc>
              <a:defRPr b="0" sz="11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005CC5"/>
                  </a:solidFill>
                  <a:prstDash val="solid"/>
                  <a:miter lim="400000"/>
                </a:ln>
                <a:solidFill>
                  <a:srgbClr val="005CC5"/>
                </a:solidFill>
              </a:rPr>
              <a:t>this</a:t>
            </a:r>
            <a:r>
              <a:t>.vm </a:t>
            </a:r>
            <a:r>
              <a:rPr>
                <a:ln w="0" cap="flat">
                  <a:solidFill>
                    <a:srgbClr val="D73A49"/>
                  </a:solidFill>
                  <a:prstDash val="solid"/>
                  <a:miter lim="400000"/>
                </a:ln>
                <a:solidFill>
                  <a:srgbClr val="D73A49"/>
                </a:solidFill>
              </a:rPr>
              <a:t>=</a:t>
            </a:r>
            <a:r>
              <a:t> vm;</a:t>
            </a:r>
          </a:p>
          <a:p>
            <a:pPr algn="l" defTabSz="321468">
              <a:lnSpc>
                <a:spcPts val="2600"/>
              </a:lnSpc>
              <a:defRPr b="0" sz="1100">
                <a:ln w="0" cap="flat">
                  <a:solidFill>
                    <a:srgbClr val="24292E"/>
                  </a:solidFill>
                  <a:prstDash val="solid"/>
                  <a:miter lim="400000"/>
                </a:ln>
                <a:solidFill>
                  <a:srgbClr val="24292E"/>
                </a:solidFill>
                <a:latin typeface="Menlo"/>
                <a:ea typeface="Menlo"/>
                <a:cs typeface="Menlo"/>
                <a:sym typeface="Menlo"/>
              </a:defRPr>
            </a:pPr>
          </a:p>
          <a:p>
            <a:pPr algn="l" defTabSz="321468">
              <a:lnSpc>
                <a:spcPts val="2600"/>
              </a:lnSpc>
              <a:defRPr b="0" sz="110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 在这里将观察者本身赋值给全局的target，</a:t>
            </a:r>
          </a:p>
          <a:p>
            <a:pPr lvl="2" indent="0" algn="l" defTabSz="321468">
              <a:lnSpc>
                <a:spcPts val="2600"/>
              </a:lnSpc>
              <a:defRPr b="0" sz="1100">
                <a:ln w="0" cap="flat">
                  <a:solidFill>
                    <a:srgbClr val="6A737D"/>
                  </a:solidFill>
                  <a:prstDash val="solid"/>
                  <a:miter lim="400000"/>
                </a:ln>
                <a:solidFill>
                  <a:srgbClr val="6A737D"/>
                </a:solidFill>
                <a:latin typeface="Menlo"/>
                <a:ea typeface="Menlo"/>
                <a:cs typeface="Menlo"/>
                <a:sym typeface="Menlo"/>
              </a:defRPr>
            </a:pPr>
            <a:r>
              <a:t>        // 只有被target标记过的才会进行依赖收集</a:t>
            </a:r>
            <a:endParaRPr>
              <a:ln w="0" cap="flat">
                <a:solidFill>
                  <a:srgbClr val="24292E"/>
                </a:solidFill>
                <a:prstDash val="solid"/>
                <a:miter lim="400000"/>
              </a:ln>
              <a:solidFill>
                <a:srgbClr val="24292E"/>
              </a:solidFill>
            </a:endParaRPr>
          </a:p>
          <a:p>
            <a:pPr algn="l" defTabSz="321468">
              <a:lnSpc>
                <a:spcPts val="2600"/>
              </a:lnSpc>
              <a:defRPr b="0" sz="1100">
                <a:ln w="0" cap="flat">
                  <a:solidFill>
                    <a:srgbClr val="24292E"/>
                  </a:solidFill>
                  <a:prstDash val="solid"/>
                  <a:miter lim="400000"/>
                </a:ln>
                <a:solidFill>
                  <a:srgbClr val="24292E"/>
                </a:solidFill>
                <a:latin typeface="Menlo"/>
                <a:ea typeface="Menlo"/>
                <a:cs typeface="Menlo"/>
                <a:sym typeface="Menlo"/>
              </a:defRPr>
            </a:pPr>
            <a:r>
              <a:t>        Dep.</a:t>
            </a:r>
            <a:r>
              <a:rPr>
                <a:ln w="0" cap="flat">
                  <a:solidFill>
                    <a:srgbClr val="005CC5"/>
                  </a:solidFill>
                  <a:prstDash val="solid"/>
                  <a:miter lim="400000"/>
                </a:ln>
                <a:solidFill>
                  <a:srgbClr val="005CC5"/>
                </a:solidFill>
              </a:rPr>
              <a:t>target</a:t>
            </a:r>
            <a:r>
              <a:t> </a:t>
            </a:r>
            <a:r>
              <a:rPr>
                <a:ln w="0" cap="flat">
                  <a:solidFill>
                    <a:srgbClr val="D73A49"/>
                  </a:solidFill>
                  <a:prstDash val="solid"/>
                  <a:miter lim="400000"/>
                </a:ln>
                <a:solidFill>
                  <a:srgbClr val="D73A49"/>
                </a:solidFill>
              </a:rPr>
              <a:t>=</a:t>
            </a:r>
            <a:r>
              <a:t> </a:t>
            </a:r>
            <a:r>
              <a:rPr>
                <a:ln w="0" cap="flat">
                  <a:solidFill>
                    <a:srgbClr val="005CC5"/>
                  </a:solidFill>
                  <a:prstDash val="solid"/>
                  <a:miter lim="400000"/>
                </a:ln>
                <a:solidFill>
                  <a:srgbClr val="005CC5"/>
                </a:solidFill>
              </a:rPr>
              <a:t>this</a:t>
            </a:r>
            <a:r>
              <a:t>;</a:t>
            </a:r>
          </a:p>
          <a:p>
            <a:pPr algn="l" defTabSz="321468">
              <a:lnSpc>
                <a:spcPts val="2600"/>
              </a:lnSpc>
              <a:defRPr b="0" sz="110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/*触发渲染操作进行依赖收集*/</a:t>
            </a:r>
            <a:endParaRPr>
              <a:ln w="0" cap="flat">
                <a:solidFill>
                  <a:srgbClr val="24292E"/>
                </a:solidFill>
                <a:prstDash val="solid"/>
                <a:miter lim="400000"/>
              </a:ln>
              <a:solidFill>
                <a:srgbClr val="24292E"/>
              </a:solidFill>
            </a:endParaRPr>
          </a:p>
          <a:p>
            <a:pPr algn="l" defTabSz="321468">
              <a:lnSpc>
                <a:spcPts val="2600"/>
              </a:lnSpc>
              <a:defRPr b="0" sz="11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005CC5"/>
                  </a:solidFill>
                  <a:prstDash val="solid"/>
                  <a:miter lim="400000"/>
                </a:ln>
                <a:solidFill>
                  <a:srgbClr val="005CC5"/>
                </a:solidFill>
              </a:rPr>
              <a:t>this</a:t>
            </a:r>
            <a:r>
              <a:t>.cb.</a:t>
            </a:r>
            <a:r>
              <a:rPr>
                <a:ln w="0" cap="flat">
                  <a:solidFill>
                    <a:srgbClr val="005CC5"/>
                  </a:solidFill>
                  <a:prstDash val="solid"/>
                  <a:miter lim="400000"/>
                </a:ln>
                <a:solidFill>
                  <a:srgbClr val="005CC5"/>
                </a:solidFill>
              </a:rPr>
              <a:t>call</a:t>
            </a:r>
            <a:r>
              <a:t>(</a:t>
            </a:r>
            <a:r>
              <a:rPr>
                <a:ln w="0" cap="flat">
                  <a:solidFill>
                    <a:srgbClr val="005CC5"/>
                  </a:solidFill>
                  <a:prstDash val="solid"/>
                  <a:miter lim="400000"/>
                </a:ln>
                <a:solidFill>
                  <a:srgbClr val="005CC5"/>
                </a:solidFill>
              </a:rPr>
              <a:t>this</a:t>
            </a:r>
            <a:r>
              <a:t>.vm);</a:t>
            </a:r>
          </a:p>
          <a:p>
            <a:pPr algn="l" defTabSz="321468">
              <a:lnSpc>
                <a:spcPts val="2600"/>
              </a:lnSpc>
              <a:defRPr b="0" sz="1100">
                <a:ln w="0" cap="flat">
                  <a:solidFill>
                    <a:srgbClr val="24292E"/>
                  </a:solidFill>
                  <a:prstDash val="solid"/>
                  <a:miter lim="400000"/>
                </a:ln>
                <a:solidFill>
                  <a:srgbClr val="24292E"/>
                </a:solidFill>
                <a:latin typeface="Menlo"/>
                <a:ea typeface="Menlo"/>
                <a:cs typeface="Menlo"/>
                <a:sym typeface="Menlo"/>
              </a:defRPr>
            </a:pPr>
            <a:r>
              <a:t>    }</a:t>
            </a:r>
          </a:p>
          <a:p>
            <a:pPr algn="l" defTabSz="321468">
              <a:lnSpc>
                <a:spcPts val="2600"/>
              </a:lnSpc>
              <a:defRPr b="0" sz="1100">
                <a:ln w="0" cap="flat">
                  <a:solidFill>
                    <a:srgbClr val="24292E"/>
                  </a:solidFill>
                  <a:prstDash val="solid"/>
                  <a:miter lim="400000"/>
                </a:ln>
                <a:solidFill>
                  <a:srgbClr val="24292E"/>
                </a:solidFill>
                <a:latin typeface="Menlo"/>
                <a:ea typeface="Menlo"/>
                <a:cs typeface="Menlo"/>
                <a:sym typeface="Menlo"/>
              </a:defRPr>
            </a:pPr>
          </a:p>
          <a:p>
            <a:pPr algn="l" defTabSz="321468">
              <a:lnSpc>
                <a:spcPts val="2600"/>
              </a:lnSpc>
              <a:defRPr b="0" sz="1100">
                <a:ln w="0" cap="flat">
                  <a:solidFill>
                    <a:srgbClr val="6F42C1"/>
                  </a:solidFill>
                  <a:prstDash val="solid"/>
                  <a:miter lim="400000"/>
                </a:ln>
                <a:solidFill>
                  <a:srgbClr val="6F42C1"/>
                </a:solidFill>
                <a:latin typeface="Menlo"/>
                <a:ea typeface="Menlo"/>
                <a:cs typeface="Menlo"/>
                <a:sym typeface="Menlo"/>
              </a:defRPr>
            </a:pPr>
            <a:r>
              <a:rPr>
                <a:ln w="0" cap="flat">
                  <a:solidFill>
                    <a:srgbClr val="24292E"/>
                  </a:solidFill>
                  <a:prstDash val="solid"/>
                  <a:miter lim="400000"/>
                </a:ln>
                <a:solidFill>
                  <a:srgbClr val="24292E"/>
                </a:solidFill>
              </a:rPr>
              <a:t>    </a:t>
            </a:r>
            <a:r>
              <a:t>update</a:t>
            </a:r>
            <a:r>
              <a:rPr>
                <a:ln w="0" cap="flat">
                  <a:solidFill>
                    <a:srgbClr val="24292E"/>
                  </a:solidFill>
                  <a:prstDash val="solid"/>
                  <a:miter lim="400000"/>
                </a:ln>
                <a:solidFill>
                  <a:srgbClr val="24292E"/>
                </a:solidFill>
              </a:rPr>
              <a:t> () {</a:t>
            </a:r>
            <a:endParaRPr>
              <a:ln w="0" cap="flat">
                <a:solidFill>
                  <a:srgbClr val="24292E"/>
                </a:solidFill>
                <a:prstDash val="solid"/>
                <a:miter lim="400000"/>
              </a:ln>
              <a:solidFill>
                <a:srgbClr val="24292E"/>
              </a:solidFill>
            </a:endParaRPr>
          </a:p>
          <a:p>
            <a:pPr algn="l" defTabSz="321468">
              <a:lnSpc>
                <a:spcPts val="2600"/>
              </a:lnSpc>
              <a:defRPr b="0" sz="11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005CC5"/>
                  </a:solidFill>
                  <a:prstDash val="solid"/>
                  <a:miter lim="400000"/>
                </a:ln>
                <a:solidFill>
                  <a:srgbClr val="005CC5"/>
                </a:solidFill>
              </a:rPr>
              <a:t>this</a:t>
            </a:r>
            <a:r>
              <a:t>.cb.</a:t>
            </a:r>
            <a:r>
              <a:rPr>
                <a:ln w="0" cap="flat">
                  <a:solidFill>
                    <a:srgbClr val="005CC5"/>
                  </a:solidFill>
                  <a:prstDash val="solid"/>
                  <a:miter lim="400000"/>
                </a:ln>
                <a:solidFill>
                  <a:srgbClr val="005CC5"/>
                </a:solidFill>
              </a:rPr>
              <a:t>call</a:t>
            </a:r>
            <a:r>
              <a:t>(</a:t>
            </a:r>
            <a:r>
              <a:rPr>
                <a:ln w="0" cap="flat">
                  <a:solidFill>
                    <a:srgbClr val="005CC5"/>
                  </a:solidFill>
                  <a:prstDash val="solid"/>
                  <a:miter lim="400000"/>
                </a:ln>
                <a:solidFill>
                  <a:srgbClr val="005CC5"/>
                </a:solidFill>
              </a:rPr>
              <a:t>this</a:t>
            </a:r>
            <a:r>
              <a:t>.vm);</a:t>
            </a:r>
          </a:p>
          <a:p>
            <a:pPr algn="l" defTabSz="321468">
              <a:lnSpc>
                <a:spcPts val="2600"/>
              </a:lnSpc>
              <a:defRPr b="0" sz="1100">
                <a:ln w="0" cap="flat">
                  <a:solidFill>
                    <a:srgbClr val="24292E"/>
                  </a:solidFill>
                  <a:prstDash val="solid"/>
                  <a:miter lim="400000"/>
                </a:ln>
                <a:solidFill>
                  <a:srgbClr val="24292E"/>
                </a:solidFill>
                <a:latin typeface="Menlo"/>
                <a:ea typeface="Menlo"/>
                <a:cs typeface="Menlo"/>
                <a:sym typeface="Menlo"/>
              </a:defRPr>
            </a:pPr>
            <a:r>
              <a:t>    }</a:t>
            </a:r>
          </a:p>
          <a:p>
            <a:pPr algn="l" defTabSz="321468">
              <a:lnSpc>
                <a:spcPts val="2600"/>
              </a:lnSpc>
              <a:defRPr b="0" sz="1100">
                <a:ln w="0" cap="flat">
                  <a:solidFill>
                    <a:srgbClr val="24292E"/>
                  </a:solidFill>
                  <a:prstDash val="solid"/>
                  <a:miter lim="400000"/>
                </a:ln>
                <a:solidFill>
                  <a:srgbClr val="24292E"/>
                </a:solidFill>
                <a:latin typeface="Menlo"/>
                <a:ea typeface="Menlo"/>
                <a:cs typeface="Menlo"/>
                <a:sym typeface="Menlo"/>
              </a:defRPr>
            </a:pPr>
            <a:r>
              <a:t>}</a:t>
            </a:r>
          </a:p>
        </p:txBody>
      </p:sp>
      <p:sp>
        <p:nvSpPr>
          <p:cNvPr id="181" name="Watcher"/>
          <p:cNvSpPr txBox="1"/>
          <p:nvPr/>
        </p:nvSpPr>
        <p:spPr>
          <a:xfrm>
            <a:off x="10655651" y="2944329"/>
            <a:ext cx="692523" cy="261939"/>
          </a:xfrm>
          <a:prstGeom prst="rect">
            <a:avLst/>
          </a:prstGeom>
          <a:solidFill>
            <a:srgbClr val="FFFFFF"/>
          </a:solidFill>
          <a:ln w="12700">
            <a:solidFill>
              <a:srgbClr val="D6D5D5"/>
            </a:solidFill>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algn="l" defTabSz="321468">
              <a:lnSpc>
                <a:spcPts val="2900"/>
              </a:lnSpc>
              <a:spcBef>
                <a:spcPts val="1100"/>
              </a:spcBef>
              <a:defRPr sz="1200">
                <a:ln w="0" cap="flat">
                  <a:solidFill>
                    <a:srgbClr val="24292E"/>
                  </a:solidFill>
                  <a:prstDash val="solid"/>
                  <a:miter lim="400000"/>
                </a:ln>
                <a:solidFill>
                  <a:srgbClr val="24292E"/>
                </a:solidFill>
                <a:latin typeface="Helvetica"/>
                <a:ea typeface="Helvetica"/>
                <a:cs typeface="Helvetica"/>
                <a:sym typeface="Helvetica"/>
              </a:defRPr>
            </a:lvl1pPr>
          </a:lstStyle>
          <a:p>
            <a:pPr/>
            <a:r>
              <a:t>Watcher</a:t>
            </a:r>
          </a:p>
        </p:txBody>
      </p:sp>
      <p:sp>
        <p:nvSpPr>
          <p:cNvPr id="182" name="开始依赖收集"/>
          <p:cNvSpPr txBox="1"/>
          <p:nvPr/>
        </p:nvSpPr>
        <p:spPr>
          <a:xfrm>
            <a:off x="8204586" y="1250966"/>
            <a:ext cx="1163639" cy="338139"/>
          </a:xfrm>
          <a:prstGeom prst="rect">
            <a:avLst/>
          </a:prstGeom>
          <a:solidFill>
            <a:srgbClr val="FFFFFF"/>
          </a:solidFill>
          <a:ln w="12700">
            <a:solidFill>
              <a:srgbClr val="D6D5D5"/>
            </a:solidFill>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algn="l" defTabSz="321468">
              <a:lnSpc>
                <a:spcPts val="3200"/>
              </a:lnSpc>
              <a:spcBef>
                <a:spcPts val="1100"/>
              </a:spcBef>
              <a:defRPr sz="1400">
                <a:ln w="0" cap="flat">
                  <a:solidFill>
                    <a:srgbClr val="24292E"/>
                  </a:solidFill>
                  <a:prstDash val="solid"/>
                  <a:miter lim="400000"/>
                </a:ln>
                <a:solidFill>
                  <a:srgbClr val="24292E"/>
                </a:solidFill>
                <a:latin typeface="Helvetica"/>
                <a:ea typeface="Helvetica"/>
                <a:cs typeface="Helvetica"/>
                <a:sym typeface="Helvetica"/>
              </a:defRPr>
            </a:lvl1pPr>
          </a:lstStyle>
          <a:p>
            <a:pPr/>
            <a:r>
              <a:t>开始依赖收集</a:t>
            </a:r>
          </a:p>
        </p:txBody>
      </p:sp>
      <p:pic>
        <p:nvPicPr>
          <p:cNvPr id="183" name="线条" descr="线条"/>
          <p:cNvPicPr>
            <a:picLocks noChangeAspect="0"/>
          </p:cNvPicPr>
          <p:nvPr/>
        </p:nvPicPr>
        <p:blipFill>
          <a:blip r:embed="rId3">
            <a:extLst/>
          </a:blip>
          <a:stretch>
            <a:fillRect/>
          </a:stretch>
        </p:blipFill>
        <p:spPr>
          <a:xfrm rot="1751818">
            <a:off x="4300561" y="2432272"/>
            <a:ext cx="3254074" cy="339796"/>
          </a:xfrm>
          <a:prstGeom prst="rect">
            <a:avLst/>
          </a:prstGeom>
        </p:spPr>
      </p:pic>
      <p:pic>
        <p:nvPicPr>
          <p:cNvPr id="185" name="线条" descr="线条"/>
          <p:cNvPicPr>
            <a:picLocks noChangeAspect="0"/>
          </p:cNvPicPr>
          <p:nvPr/>
        </p:nvPicPr>
        <p:blipFill>
          <a:blip r:embed="rId4">
            <a:extLst/>
          </a:blip>
          <a:stretch>
            <a:fillRect/>
          </a:stretch>
        </p:blipFill>
        <p:spPr>
          <a:xfrm rot="18900000">
            <a:off x="908787" y="3266423"/>
            <a:ext cx="429534" cy="159904"/>
          </a:xfrm>
          <a:prstGeom prst="rect">
            <a:avLst/>
          </a:prstGeom>
        </p:spPr>
      </p:pic>
      <p:sp>
        <p:nvSpPr>
          <p:cNvPr id="187" name="3"/>
          <p:cNvSpPr/>
          <p:nvPr/>
        </p:nvSpPr>
        <p:spPr>
          <a:xfrm>
            <a:off x="664955" y="3451418"/>
            <a:ext cx="356275" cy="339329"/>
          </a:xfrm>
          <a:prstGeom prst="ellipse">
            <a:avLst/>
          </a:prstGeom>
          <a:solidFill>
            <a:schemeClr val="accent1"/>
          </a:solidFill>
          <a:ln w="3175">
            <a:miter lim="400000"/>
          </a:ln>
          <a:extLst>
            <a:ext uri="{C572A759-6A51-4108-AA02-DFA0A04FC94B}">
              <ma14:wrappingTextBoxFlag xmlns:ma14="http://schemas.microsoft.com/office/mac/drawingml/2011/main" val="1"/>
            </a:ext>
          </a:extLst>
        </p:spPr>
        <p:txBody>
          <a:bodyPr lIns="35718" tIns="35718" rIns="35718" bIns="35718" anchor="ctr"/>
          <a:lstStyle>
            <a:lvl1pPr>
              <a:defRPr b="0" sz="1400">
                <a:solidFill>
                  <a:srgbClr val="FFFFFF"/>
                </a:solidFill>
                <a:latin typeface="+mn-lt"/>
                <a:ea typeface="+mn-ea"/>
                <a:cs typeface="+mn-cs"/>
                <a:sym typeface="Helvetica Neue Medium"/>
              </a:defRPr>
            </a:lvl1pPr>
          </a:lstStyle>
          <a:p>
            <a:pPr/>
            <a:r>
              <a:t>3</a:t>
            </a:r>
          </a:p>
        </p:txBody>
      </p:sp>
      <p:pic>
        <p:nvPicPr>
          <p:cNvPr id="188" name="线条" descr="线条"/>
          <p:cNvPicPr>
            <a:picLocks noChangeAspect="0"/>
          </p:cNvPicPr>
          <p:nvPr/>
        </p:nvPicPr>
        <p:blipFill>
          <a:blip r:embed="rId5">
            <a:extLst/>
          </a:blip>
          <a:stretch>
            <a:fillRect/>
          </a:stretch>
        </p:blipFill>
        <p:spPr>
          <a:xfrm>
            <a:off x="1720035" y="4446916"/>
            <a:ext cx="630822" cy="159905"/>
          </a:xfrm>
          <a:prstGeom prst="rect">
            <a:avLst/>
          </a:prstGeom>
        </p:spPr>
      </p:pic>
      <p:sp>
        <p:nvSpPr>
          <p:cNvPr id="190" name="4"/>
          <p:cNvSpPr/>
          <p:nvPr/>
        </p:nvSpPr>
        <p:spPr>
          <a:xfrm>
            <a:off x="1347417" y="4356613"/>
            <a:ext cx="356275" cy="339329"/>
          </a:xfrm>
          <a:prstGeom prst="ellipse">
            <a:avLst/>
          </a:prstGeom>
          <a:solidFill>
            <a:schemeClr val="accent1"/>
          </a:solidFill>
          <a:ln w="3175">
            <a:miter lim="400000"/>
          </a:ln>
          <a:extLst>
            <a:ext uri="{C572A759-6A51-4108-AA02-DFA0A04FC94B}">
              <ma14:wrappingTextBoxFlag xmlns:ma14="http://schemas.microsoft.com/office/mac/drawingml/2011/main" val="1"/>
            </a:ext>
          </a:extLst>
        </p:spPr>
        <p:txBody>
          <a:bodyPr lIns="35718" tIns="35718" rIns="35718" bIns="35718" anchor="ctr"/>
          <a:lstStyle>
            <a:lvl1pPr>
              <a:defRPr b="0" sz="1400">
                <a:solidFill>
                  <a:srgbClr val="FFFFFF"/>
                </a:solidFill>
                <a:latin typeface="+mn-lt"/>
                <a:ea typeface="+mn-ea"/>
                <a:cs typeface="+mn-cs"/>
                <a:sym typeface="Helvetica Neue Medium"/>
              </a:defRPr>
            </a:lvl1pPr>
          </a:lstStyle>
          <a:p>
            <a:pPr/>
            <a:r>
              <a:t>4</a:t>
            </a:r>
          </a:p>
        </p:txBody>
      </p:sp>
      <p:pic>
        <p:nvPicPr>
          <p:cNvPr id="191" name="线条" descr="线条"/>
          <p:cNvPicPr>
            <a:picLocks noChangeAspect="0"/>
          </p:cNvPicPr>
          <p:nvPr/>
        </p:nvPicPr>
        <p:blipFill>
          <a:blip r:embed="rId5">
            <a:extLst/>
          </a:blip>
          <a:stretch>
            <a:fillRect/>
          </a:stretch>
        </p:blipFill>
        <p:spPr>
          <a:xfrm>
            <a:off x="1279544" y="5334572"/>
            <a:ext cx="630822" cy="159905"/>
          </a:xfrm>
          <a:prstGeom prst="rect">
            <a:avLst/>
          </a:prstGeom>
        </p:spPr>
      </p:pic>
      <p:sp>
        <p:nvSpPr>
          <p:cNvPr id="193" name="6"/>
          <p:cNvSpPr/>
          <p:nvPr/>
        </p:nvSpPr>
        <p:spPr>
          <a:xfrm>
            <a:off x="942644" y="5244269"/>
            <a:ext cx="356275" cy="339329"/>
          </a:xfrm>
          <a:prstGeom prst="ellipse">
            <a:avLst/>
          </a:prstGeom>
          <a:solidFill>
            <a:schemeClr val="accent1"/>
          </a:solidFill>
          <a:ln w="3175">
            <a:miter lim="400000"/>
          </a:ln>
          <a:extLst>
            <a:ext uri="{C572A759-6A51-4108-AA02-DFA0A04FC94B}">
              <ma14:wrappingTextBoxFlag xmlns:ma14="http://schemas.microsoft.com/office/mac/drawingml/2011/main" val="1"/>
            </a:ext>
          </a:extLst>
        </p:spPr>
        <p:txBody>
          <a:bodyPr lIns="35718" tIns="35718" rIns="35718" bIns="35718" anchor="ctr"/>
          <a:lstStyle>
            <a:lvl1pPr>
              <a:defRPr b="0" sz="1400">
                <a:solidFill>
                  <a:srgbClr val="FFFFFF"/>
                </a:solidFill>
                <a:latin typeface="+mn-lt"/>
                <a:ea typeface="+mn-ea"/>
                <a:cs typeface="+mn-cs"/>
                <a:sym typeface="Helvetica Neue Medium"/>
              </a:defRPr>
            </a:lvl1pPr>
          </a:lstStyle>
          <a:p>
            <a:pPr/>
            <a:r>
              <a:t>6</a:t>
            </a:r>
          </a:p>
        </p:txBody>
      </p:sp>
      <p:pic>
        <p:nvPicPr>
          <p:cNvPr id="194" name="线条" descr="线条"/>
          <p:cNvPicPr>
            <a:picLocks noChangeAspect="0"/>
          </p:cNvPicPr>
          <p:nvPr/>
        </p:nvPicPr>
        <p:blipFill>
          <a:blip r:embed="rId5">
            <a:extLst/>
          </a:blip>
          <a:stretch>
            <a:fillRect/>
          </a:stretch>
        </p:blipFill>
        <p:spPr>
          <a:xfrm>
            <a:off x="7584775" y="4588591"/>
            <a:ext cx="630822" cy="159905"/>
          </a:xfrm>
          <a:prstGeom prst="rect">
            <a:avLst/>
          </a:prstGeom>
        </p:spPr>
      </p:pic>
      <p:sp>
        <p:nvSpPr>
          <p:cNvPr id="196" name="2"/>
          <p:cNvSpPr/>
          <p:nvPr/>
        </p:nvSpPr>
        <p:spPr>
          <a:xfrm>
            <a:off x="7212157" y="4498288"/>
            <a:ext cx="356275" cy="339329"/>
          </a:xfrm>
          <a:prstGeom prst="ellipse">
            <a:avLst/>
          </a:prstGeom>
          <a:solidFill>
            <a:schemeClr val="accent1"/>
          </a:solidFill>
          <a:ln w="3175">
            <a:miter lim="400000"/>
          </a:ln>
          <a:extLst>
            <a:ext uri="{C572A759-6A51-4108-AA02-DFA0A04FC94B}">
              <ma14:wrappingTextBoxFlag xmlns:ma14="http://schemas.microsoft.com/office/mac/drawingml/2011/main" val="1"/>
            </a:ext>
          </a:extLst>
        </p:spPr>
        <p:txBody>
          <a:bodyPr lIns="35718" tIns="35718" rIns="35718" bIns="35718" anchor="ctr"/>
          <a:lstStyle>
            <a:lvl1pPr>
              <a:defRPr b="0" sz="1400">
                <a:solidFill>
                  <a:srgbClr val="FFFFFF"/>
                </a:solidFill>
                <a:latin typeface="+mn-lt"/>
                <a:ea typeface="+mn-ea"/>
                <a:cs typeface="+mn-cs"/>
                <a:sym typeface="Helvetica Neue Medium"/>
              </a:defRPr>
            </a:lvl1pPr>
          </a:lstStyle>
          <a:p>
            <a:pPr/>
            <a:r>
              <a:t>2</a:t>
            </a:r>
          </a:p>
        </p:txBody>
      </p:sp>
      <p:pic>
        <p:nvPicPr>
          <p:cNvPr id="197" name="线条" descr="线条"/>
          <p:cNvPicPr>
            <a:picLocks noChangeAspect="0"/>
          </p:cNvPicPr>
          <p:nvPr/>
        </p:nvPicPr>
        <p:blipFill>
          <a:blip r:embed="rId6">
            <a:extLst/>
          </a:blip>
          <a:stretch>
            <a:fillRect/>
          </a:stretch>
        </p:blipFill>
        <p:spPr>
          <a:xfrm rot="10800000">
            <a:off x="4863493" y="1674136"/>
            <a:ext cx="812451" cy="159905"/>
          </a:xfrm>
          <a:prstGeom prst="rect">
            <a:avLst/>
          </a:prstGeom>
        </p:spPr>
      </p:pic>
      <p:sp>
        <p:nvSpPr>
          <p:cNvPr id="199" name="1"/>
          <p:cNvSpPr/>
          <p:nvPr/>
        </p:nvSpPr>
        <p:spPr>
          <a:xfrm>
            <a:off x="5736397" y="1584424"/>
            <a:ext cx="356275" cy="339329"/>
          </a:xfrm>
          <a:prstGeom prst="ellipse">
            <a:avLst/>
          </a:prstGeom>
          <a:solidFill>
            <a:schemeClr val="accent1"/>
          </a:solidFill>
          <a:ln w="3175">
            <a:miter lim="400000"/>
          </a:ln>
          <a:extLst>
            <a:ext uri="{C572A759-6A51-4108-AA02-DFA0A04FC94B}">
              <ma14:wrappingTextBoxFlag xmlns:ma14="http://schemas.microsoft.com/office/mac/drawingml/2011/main" val="1"/>
            </a:ext>
          </a:extLst>
        </p:spPr>
        <p:txBody>
          <a:bodyPr lIns="35718" tIns="35718" rIns="35718" bIns="35718" anchor="ctr"/>
          <a:lstStyle>
            <a:lvl1pPr>
              <a:defRPr b="0" sz="1400">
                <a:solidFill>
                  <a:srgbClr val="FFFFFF"/>
                </a:solidFill>
                <a:latin typeface="+mn-lt"/>
                <a:ea typeface="+mn-ea"/>
                <a:cs typeface="+mn-cs"/>
                <a:sym typeface="Helvetica Neue Medium"/>
              </a:defRPr>
            </a:lvl1pPr>
          </a:lstStyle>
          <a:p>
            <a:pPr/>
            <a:r>
              <a:t>1</a:t>
            </a:r>
          </a:p>
        </p:txBody>
      </p:sp>
      <p:pic>
        <p:nvPicPr>
          <p:cNvPr id="200" name="线条" descr="线条"/>
          <p:cNvPicPr>
            <a:picLocks noChangeAspect="0"/>
          </p:cNvPicPr>
          <p:nvPr/>
        </p:nvPicPr>
        <p:blipFill>
          <a:blip r:embed="rId6">
            <a:extLst/>
          </a:blip>
          <a:stretch>
            <a:fillRect/>
          </a:stretch>
        </p:blipFill>
        <p:spPr>
          <a:xfrm rot="10800000">
            <a:off x="2557153" y="6194765"/>
            <a:ext cx="812451" cy="159904"/>
          </a:xfrm>
          <a:prstGeom prst="rect">
            <a:avLst/>
          </a:prstGeom>
        </p:spPr>
      </p:pic>
      <p:sp>
        <p:nvSpPr>
          <p:cNvPr id="202" name="5"/>
          <p:cNvSpPr/>
          <p:nvPr/>
        </p:nvSpPr>
        <p:spPr>
          <a:xfrm>
            <a:off x="3388151" y="6105643"/>
            <a:ext cx="356275" cy="339329"/>
          </a:xfrm>
          <a:prstGeom prst="ellipse">
            <a:avLst/>
          </a:prstGeom>
          <a:solidFill>
            <a:schemeClr val="accent1"/>
          </a:solidFill>
          <a:ln w="3175">
            <a:miter lim="400000"/>
          </a:ln>
          <a:extLst>
            <a:ext uri="{C572A759-6A51-4108-AA02-DFA0A04FC94B}">
              <ma14:wrappingTextBoxFlag xmlns:ma14="http://schemas.microsoft.com/office/mac/drawingml/2011/main" val="1"/>
            </a:ext>
          </a:extLst>
        </p:spPr>
        <p:txBody>
          <a:bodyPr lIns="35718" tIns="35718" rIns="35718" bIns="35718" anchor="ctr"/>
          <a:lstStyle>
            <a:lvl1pPr>
              <a:defRPr b="0" sz="1400">
                <a:solidFill>
                  <a:srgbClr val="FFFFFF"/>
                </a:solidFill>
                <a:latin typeface="+mn-lt"/>
                <a:ea typeface="+mn-ea"/>
                <a:cs typeface="+mn-cs"/>
                <a:sym typeface="Helvetica Neue Medium"/>
              </a:defRPr>
            </a:lvl1pPr>
          </a:lstStyle>
          <a:p>
            <a:pPr/>
            <a:r>
              <a:t>5</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4、virtualDOM 与 diff 算法"/>
          <p:cNvSpPr txBox="1"/>
          <p:nvPr>
            <p:ph type="title"/>
          </p:nvPr>
        </p:nvSpPr>
        <p:spPr>
          <a:prstGeom prst="rect">
            <a:avLst/>
          </a:prstGeom>
        </p:spPr>
        <p:txBody>
          <a:bodyPr/>
          <a:lstStyle/>
          <a:p>
            <a:pPr/>
            <a:r>
              <a:t>4、virtualDOM 与 diff 算法</a:t>
            </a:r>
          </a:p>
        </p:txBody>
      </p:sp>
      <p:sp>
        <p:nvSpPr>
          <p:cNvPr id="207" name="它是对真实DOM的一层抽象，…"/>
          <p:cNvSpPr txBox="1"/>
          <p:nvPr>
            <p:ph type="body" sz="quarter" idx="1"/>
          </p:nvPr>
        </p:nvSpPr>
        <p:spPr>
          <a:xfrm>
            <a:off x="2259930" y="4833052"/>
            <a:ext cx="4072195" cy="1077573"/>
          </a:xfrm>
          <a:prstGeom prst="rect">
            <a:avLst/>
          </a:prstGeom>
        </p:spPr>
        <p:txBody>
          <a:bodyPr/>
          <a:lstStyle/>
          <a:p>
            <a:pPr lvl="3" algn="ctr"/>
            <a:r>
              <a:t>它是对真实DOM的一层抽象，</a:t>
            </a:r>
          </a:p>
          <a:p>
            <a:pPr lvl="3" algn="ctr"/>
            <a:r>
              <a:t>而不依赖某个平台。</a:t>
            </a:r>
          </a:p>
        </p:txBody>
      </p:sp>
      <p:sp>
        <p:nvSpPr>
          <p:cNvPr id="208" name="VNode"/>
          <p:cNvSpPr/>
          <p:nvPr/>
        </p:nvSpPr>
        <p:spPr>
          <a:xfrm>
            <a:off x="3389311" y="2690301"/>
            <a:ext cx="1813433" cy="1813433"/>
          </a:xfrm>
          <a:prstGeom prst="ellipse">
            <a:avLst/>
          </a:prstGeom>
          <a:solidFill>
            <a:schemeClr val="accent1"/>
          </a:solidFill>
          <a:ln w="3175">
            <a:miter lim="400000"/>
          </a:ln>
          <a:extLst>
            <a:ext uri="{C572A759-6A51-4108-AA02-DFA0A04FC94B}">
              <ma14:wrappingTextBoxFlag xmlns:ma14="http://schemas.microsoft.com/office/mac/drawingml/2011/main" val="1"/>
            </a:ext>
          </a:extLst>
        </p:spPr>
        <p:txBody>
          <a:bodyPr lIns="35718" tIns="35718" rIns="35718" bIns="35718" anchor="ctr"/>
          <a:lstStyle>
            <a:lvl1pPr>
              <a:defRPr b="0" sz="3000">
                <a:solidFill>
                  <a:srgbClr val="FFFFFF"/>
                </a:solidFill>
              </a:defRPr>
            </a:lvl1pPr>
          </a:lstStyle>
          <a:p>
            <a:pPr/>
            <a:r>
              <a:t>VNode</a:t>
            </a:r>
          </a:p>
        </p:txBody>
      </p:sp>
      <p:grpSp>
        <p:nvGrpSpPr>
          <p:cNvPr id="213" name="成组"/>
          <p:cNvGrpSpPr/>
          <p:nvPr/>
        </p:nvGrpSpPr>
        <p:grpSpPr>
          <a:xfrm>
            <a:off x="7366375" y="2859215"/>
            <a:ext cx="1270001" cy="2479533"/>
            <a:chOff x="0" y="459254"/>
            <a:chExt cx="1270000" cy="2479532"/>
          </a:xfrm>
        </p:grpSpPr>
        <p:sp>
          <p:nvSpPr>
            <p:cNvPr id="209" name="_update…"/>
            <p:cNvSpPr/>
            <p:nvPr/>
          </p:nvSpPr>
          <p:spPr>
            <a:xfrm>
              <a:off x="0" y="1668786"/>
              <a:ext cx="1270000" cy="1270001"/>
            </a:xfrm>
            <a:prstGeom prst="line">
              <a:avLst/>
            </a:prstGeom>
            <a:noFill/>
            <a:ln w="3175" cap="flat">
              <a:noFill/>
              <a:miter lim="400000"/>
            </a:ln>
            <a:effectLst/>
            <a:extLst>
              <a:ext uri="{C572A759-6A51-4108-AA02-DFA0A04FC94B}">
                <ma14:wrappingTextBoxFlag xmlns:ma14="http://schemas.microsoft.com/office/mac/drawingml/2011/main" val="1"/>
              </a:ext>
            </a:extLst>
          </p:spPr>
          <p:txBody>
            <a:bodyPr wrap="none" lIns="35718" tIns="35718" rIns="35718" bIns="35718" numCol="1" anchor="ctr">
              <a:spAutoFit/>
            </a:bodyPr>
            <a:lstStyle/>
            <a:p>
              <a:pPr marL="277812" indent="-277812" algn="l">
                <a:lnSpc>
                  <a:spcPct val="330000"/>
                </a:lnSpc>
                <a:buClr>
                  <a:schemeClr val="accent1">
                    <a:hueOff val="114395"/>
                    <a:lumOff val="-24975"/>
                  </a:schemeClr>
                </a:buClr>
                <a:buSzPct val="145000"/>
                <a:buChar char="•"/>
                <a:defRPr b="0" sz="2000"/>
              </a:pPr>
              <a:r>
                <a:t>_update</a:t>
              </a:r>
            </a:p>
            <a:p>
              <a:pPr marL="277812" indent="-277812" algn="l">
                <a:lnSpc>
                  <a:spcPct val="330000"/>
                </a:lnSpc>
                <a:buClr>
                  <a:schemeClr val="accent1">
                    <a:hueOff val="114395"/>
                    <a:lumOff val="-24975"/>
                  </a:schemeClr>
                </a:buClr>
                <a:buSzPct val="145000"/>
                <a:buChar char="•"/>
                <a:defRPr b="0" sz="2000"/>
              </a:pPr>
              <a:r>
                <a:t>patch</a:t>
              </a:r>
            </a:p>
            <a:p>
              <a:pPr marL="277812" indent="-277812" algn="l">
                <a:lnSpc>
                  <a:spcPct val="330000"/>
                </a:lnSpc>
                <a:buClr>
                  <a:schemeClr val="accent1">
                    <a:hueOff val="114395"/>
                    <a:lumOff val="-24975"/>
                  </a:schemeClr>
                </a:buClr>
                <a:buSzPct val="145000"/>
                <a:buChar char="•"/>
                <a:defRPr b="0" sz="2000"/>
              </a:pPr>
              <a:r>
                <a:t>patchVnode</a:t>
              </a:r>
            </a:p>
            <a:p>
              <a:pPr marL="277812" indent="-277812" algn="l">
                <a:lnSpc>
                  <a:spcPct val="330000"/>
                </a:lnSpc>
                <a:buClr>
                  <a:schemeClr val="accent1">
                    <a:hueOff val="114395"/>
                    <a:lumOff val="-24975"/>
                  </a:schemeClr>
                </a:buClr>
                <a:buSzPct val="145000"/>
                <a:buChar char="•"/>
                <a:defRPr b="0" sz="2000"/>
              </a:pPr>
              <a:r>
                <a:t>updateChildren</a:t>
              </a:r>
            </a:p>
          </p:txBody>
        </p:sp>
        <p:sp>
          <p:nvSpPr>
            <p:cNvPr id="210" name="箭头"/>
            <p:cNvSpPr/>
            <p:nvPr/>
          </p:nvSpPr>
          <p:spPr>
            <a:xfrm rot="5400000">
              <a:off x="-83527" y="601162"/>
              <a:ext cx="386376" cy="102558"/>
            </a:xfrm>
            <a:prstGeom prst="rightArrow">
              <a:avLst>
                <a:gd name="adj1" fmla="val 39497"/>
                <a:gd name="adj2" fmla="val 122497"/>
              </a:avLst>
            </a:prstGeom>
            <a:solidFill>
              <a:schemeClr val="accent1"/>
            </a:solidFill>
            <a:ln w="3175" cap="flat">
              <a:noFill/>
              <a:miter lim="400000"/>
            </a:ln>
            <a:effectLst/>
          </p:spPr>
          <p:txBody>
            <a:bodyPr wrap="square" lIns="35718" tIns="35718" rIns="35718" bIns="35718" numCol="1" anchor="ctr">
              <a:noAutofit/>
            </a:bodyPr>
            <a:lstStyle/>
            <a:p>
              <a:pPr>
                <a:defRPr b="0" sz="1400">
                  <a:solidFill>
                    <a:srgbClr val="FFFFFF"/>
                  </a:solidFill>
                  <a:latin typeface="+mn-lt"/>
                  <a:ea typeface="+mn-ea"/>
                  <a:cs typeface="+mn-cs"/>
                  <a:sym typeface="Helvetica Neue Medium"/>
                </a:defRPr>
              </a:pPr>
            </a:p>
          </p:txBody>
        </p:sp>
        <p:sp>
          <p:nvSpPr>
            <p:cNvPr id="211" name="箭头"/>
            <p:cNvSpPr/>
            <p:nvPr/>
          </p:nvSpPr>
          <p:spPr>
            <a:xfrm rot="5400000">
              <a:off x="-83527" y="1617508"/>
              <a:ext cx="386376" cy="102557"/>
            </a:xfrm>
            <a:prstGeom prst="rightArrow">
              <a:avLst>
                <a:gd name="adj1" fmla="val 39497"/>
                <a:gd name="adj2" fmla="val 122497"/>
              </a:avLst>
            </a:prstGeom>
            <a:solidFill>
              <a:schemeClr val="accent1"/>
            </a:solidFill>
            <a:ln w="3175" cap="flat">
              <a:noFill/>
              <a:miter lim="400000"/>
            </a:ln>
            <a:effectLst/>
          </p:spPr>
          <p:txBody>
            <a:bodyPr wrap="square" lIns="35718" tIns="35718" rIns="35718" bIns="35718" numCol="1" anchor="ctr">
              <a:noAutofit/>
            </a:bodyPr>
            <a:lstStyle/>
            <a:p>
              <a:pPr>
                <a:defRPr b="0" sz="1400">
                  <a:solidFill>
                    <a:srgbClr val="FFFFFF"/>
                  </a:solidFill>
                  <a:latin typeface="+mn-lt"/>
                  <a:ea typeface="+mn-ea"/>
                  <a:cs typeface="+mn-cs"/>
                  <a:sym typeface="Helvetica Neue Medium"/>
                </a:defRPr>
              </a:pPr>
            </a:p>
          </p:txBody>
        </p:sp>
        <p:sp>
          <p:nvSpPr>
            <p:cNvPr id="212" name="箭头"/>
            <p:cNvSpPr/>
            <p:nvPr/>
          </p:nvSpPr>
          <p:spPr>
            <a:xfrm rot="5400000">
              <a:off x="-83527" y="2676877"/>
              <a:ext cx="386376" cy="102558"/>
            </a:xfrm>
            <a:prstGeom prst="rightArrow">
              <a:avLst>
                <a:gd name="adj1" fmla="val 39497"/>
                <a:gd name="adj2" fmla="val 122497"/>
              </a:avLst>
            </a:prstGeom>
            <a:solidFill>
              <a:schemeClr val="accent1"/>
            </a:solidFill>
            <a:ln w="3175" cap="flat">
              <a:noFill/>
              <a:miter lim="400000"/>
            </a:ln>
            <a:effectLst/>
          </p:spPr>
          <p:txBody>
            <a:bodyPr wrap="square" lIns="35718" tIns="35718" rIns="35718" bIns="35718" numCol="1" anchor="ctr">
              <a:noAutofit/>
            </a:bodyPr>
            <a:lstStyle/>
            <a:p>
              <a:pPr>
                <a:defRPr b="0" sz="14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4、virtualDOM 与 diff 算法 — VNode"/>
          <p:cNvSpPr txBox="1"/>
          <p:nvPr>
            <p:ph type="title"/>
          </p:nvPr>
        </p:nvSpPr>
        <p:spPr>
          <a:prstGeom prst="rect">
            <a:avLst/>
          </a:prstGeom>
        </p:spPr>
        <p:txBody>
          <a:bodyPr/>
          <a:lstStyle/>
          <a:p>
            <a:pPr/>
            <a:r>
              <a:t>4、virtualDOM 与 diff 算法 — VNode</a:t>
            </a:r>
          </a:p>
        </p:txBody>
      </p:sp>
      <p:sp>
        <p:nvSpPr>
          <p:cNvPr id="218" name="export default class VNode {…"/>
          <p:cNvSpPr txBox="1"/>
          <p:nvPr>
            <p:ph type="body" idx="1"/>
          </p:nvPr>
        </p:nvSpPr>
        <p:spPr>
          <a:xfrm>
            <a:off x="2416968" y="1260798"/>
            <a:ext cx="7873366" cy="5266804"/>
          </a:xfrm>
          <a:prstGeom prst="rect">
            <a:avLst/>
          </a:prstGeom>
          <a:solidFill>
            <a:srgbClr val="F7F8F9"/>
          </a:solidFill>
        </p:spPr>
        <p:txBody>
          <a:bodyPr/>
          <a:lstStyle/>
          <a:p>
            <a:pPr defTabSz="321468">
              <a:lnSpc>
                <a:spcPts val="2700"/>
              </a:lnSpc>
              <a:defRPr sz="1200">
                <a:ln w="0" cap="flat">
                  <a:solidFill>
                    <a:srgbClr val="005CC5"/>
                  </a:solidFill>
                  <a:prstDash val="solid"/>
                  <a:miter lim="400000"/>
                </a:ln>
                <a:solidFill>
                  <a:srgbClr val="005CC5"/>
                </a:solidFill>
                <a:latin typeface="Menlo"/>
                <a:ea typeface="Menlo"/>
                <a:cs typeface="Menlo"/>
                <a:sym typeface="Menlo"/>
              </a:defRPr>
            </a:pPr>
            <a:r>
              <a:rPr>
                <a:ln w="0" cap="flat">
                  <a:solidFill>
                    <a:srgbClr val="D73A49"/>
                  </a:solidFill>
                  <a:prstDash val="solid"/>
                  <a:miter lim="400000"/>
                </a:ln>
                <a:solidFill>
                  <a:srgbClr val="D73A49"/>
                </a:solidFill>
              </a:rPr>
              <a:t>export</a:t>
            </a:r>
            <a:r>
              <a:rPr>
                <a:ln w="0" cap="flat">
                  <a:solidFill>
                    <a:srgbClr val="24292E"/>
                  </a:solidFill>
                  <a:prstDash val="solid"/>
                  <a:miter lim="400000"/>
                </a:ln>
                <a:solidFill>
                  <a:srgbClr val="24292E"/>
                </a:solidFill>
              </a:rPr>
              <a:t> </a:t>
            </a:r>
            <a:r>
              <a:t>default</a:t>
            </a:r>
            <a:r>
              <a:rPr>
                <a:ln w="0" cap="flat">
                  <a:solidFill>
                    <a:srgbClr val="24292E"/>
                  </a:solidFill>
                  <a:prstDash val="solid"/>
                  <a:miter lim="400000"/>
                </a:ln>
                <a:solidFill>
                  <a:srgbClr val="24292E"/>
                </a:solidFill>
              </a:rPr>
              <a:t> </a:t>
            </a:r>
            <a:r>
              <a:rPr>
                <a:ln w="0" cap="flat">
                  <a:solidFill>
                    <a:srgbClr val="D73A49"/>
                  </a:solidFill>
                  <a:prstDash val="solid"/>
                  <a:miter lim="400000"/>
                </a:ln>
                <a:solidFill>
                  <a:srgbClr val="D73A49"/>
                </a:solidFill>
              </a:rPr>
              <a:t>class</a:t>
            </a:r>
            <a:r>
              <a:rPr>
                <a:ln w="0" cap="flat">
                  <a:solidFill>
                    <a:srgbClr val="24292E"/>
                  </a:solidFill>
                  <a:prstDash val="solid"/>
                  <a:miter lim="400000"/>
                </a:ln>
                <a:solidFill>
                  <a:srgbClr val="24292E"/>
                </a:solidFill>
              </a:rPr>
              <a:t> </a:t>
            </a:r>
            <a:r>
              <a:rPr>
                <a:ln w="0" cap="flat">
                  <a:solidFill>
                    <a:srgbClr val="6F42C1"/>
                  </a:solidFill>
                  <a:prstDash val="solid"/>
                  <a:miter lim="400000"/>
                </a:ln>
                <a:solidFill>
                  <a:srgbClr val="6F42C1"/>
                </a:solidFill>
              </a:rPr>
              <a:t>VNode</a:t>
            </a:r>
            <a:r>
              <a:rPr>
                <a:ln w="0" cap="flat">
                  <a:solidFill>
                    <a:srgbClr val="24292E"/>
                  </a:solidFill>
                  <a:prstDash val="solid"/>
                  <a:miter lim="400000"/>
                </a:ln>
                <a:solidFill>
                  <a:srgbClr val="24292E"/>
                </a:solidFill>
              </a:rPr>
              <a:t> {</a:t>
            </a:r>
            <a:endParaRPr>
              <a:ln w="0" cap="flat">
                <a:solidFill>
                  <a:srgbClr val="24292E"/>
                </a:solidFill>
                <a:prstDash val="solid"/>
                <a:miter lim="400000"/>
              </a:ln>
              <a:solidFill>
                <a:srgbClr val="24292E"/>
              </a:solidFill>
            </a:endParaRPr>
          </a:p>
          <a:p>
            <a:pPr defTabSz="321468">
              <a:lnSpc>
                <a:spcPts val="2700"/>
              </a:lnSpc>
              <a:defRPr sz="1200">
                <a:ln w="0" cap="flat">
                  <a:solidFill>
                    <a:srgbClr val="24292E"/>
                  </a:solidFill>
                  <a:prstDash val="solid"/>
                  <a:miter lim="400000"/>
                </a:ln>
                <a:solidFill>
                  <a:srgbClr val="24292E"/>
                </a:solidFill>
                <a:latin typeface="Menlo"/>
                <a:ea typeface="Menlo"/>
                <a:cs typeface="Menlo"/>
                <a:sym typeface="Menlo"/>
              </a:defRPr>
            </a:pPr>
            <a:r>
              <a:t>  tag</a:t>
            </a:r>
            <a:r>
              <a:rPr>
                <a:ln w="0" cap="flat">
                  <a:solidFill>
                    <a:srgbClr val="D73A49"/>
                  </a:solidFill>
                  <a:prstDash val="solid"/>
                  <a:miter lim="400000"/>
                </a:ln>
                <a:solidFill>
                  <a:srgbClr val="D73A49"/>
                </a:solidFill>
              </a:rPr>
              <a:t>:</a:t>
            </a:r>
            <a:r>
              <a:t> string </a:t>
            </a:r>
            <a:r>
              <a:rPr>
                <a:ln w="0" cap="flat">
                  <a:solidFill>
                    <a:srgbClr val="D73A49"/>
                  </a:solidFill>
                  <a:prstDash val="solid"/>
                  <a:miter lim="400000"/>
                </a:ln>
                <a:solidFill>
                  <a:srgbClr val="D73A49"/>
                </a:solidFill>
              </a:rPr>
              <a:t>|</a:t>
            </a:r>
            <a:r>
              <a:t> </a:t>
            </a:r>
            <a:r>
              <a:rPr>
                <a:ln w="0" cap="flat">
                  <a:solidFill>
                    <a:srgbClr val="D73A49"/>
                  </a:solidFill>
                  <a:prstDash val="solid"/>
                  <a:miter lim="400000"/>
                </a:ln>
                <a:solidFill>
                  <a:srgbClr val="D73A49"/>
                </a:solidFill>
              </a:rPr>
              <a:t>void</a:t>
            </a:r>
            <a:r>
              <a:t>;</a:t>
            </a:r>
          </a:p>
          <a:p>
            <a:pPr defTabSz="321468">
              <a:lnSpc>
                <a:spcPts val="2700"/>
              </a:lnSpc>
              <a:defRPr sz="1200">
                <a:ln w="0" cap="flat">
                  <a:solidFill>
                    <a:srgbClr val="24292E"/>
                  </a:solidFill>
                  <a:prstDash val="solid"/>
                  <a:miter lim="400000"/>
                </a:ln>
                <a:solidFill>
                  <a:srgbClr val="24292E"/>
                </a:solidFill>
                <a:latin typeface="Menlo"/>
                <a:ea typeface="Menlo"/>
                <a:cs typeface="Menlo"/>
                <a:sym typeface="Menlo"/>
              </a:defRPr>
            </a:pPr>
            <a:r>
              <a:t>  data</a:t>
            </a:r>
            <a:r>
              <a:rPr>
                <a:ln w="0" cap="flat">
                  <a:solidFill>
                    <a:srgbClr val="D73A49"/>
                  </a:solidFill>
                  <a:prstDash val="solid"/>
                  <a:miter lim="400000"/>
                </a:ln>
                <a:solidFill>
                  <a:srgbClr val="D73A49"/>
                </a:solidFill>
              </a:rPr>
              <a:t>:</a:t>
            </a:r>
            <a:r>
              <a:t> VNodeData </a:t>
            </a:r>
            <a:r>
              <a:rPr>
                <a:ln w="0" cap="flat">
                  <a:solidFill>
                    <a:srgbClr val="D73A49"/>
                  </a:solidFill>
                  <a:prstDash val="solid"/>
                  <a:miter lim="400000"/>
                </a:ln>
                <a:solidFill>
                  <a:srgbClr val="D73A49"/>
                </a:solidFill>
              </a:rPr>
              <a:t>|</a:t>
            </a:r>
            <a:r>
              <a:t> </a:t>
            </a:r>
            <a:r>
              <a:rPr>
                <a:ln w="0" cap="flat">
                  <a:solidFill>
                    <a:srgbClr val="D73A49"/>
                  </a:solidFill>
                  <a:prstDash val="solid"/>
                  <a:miter lim="400000"/>
                </a:ln>
                <a:solidFill>
                  <a:srgbClr val="D73A49"/>
                </a:solidFill>
              </a:rPr>
              <a:t>void</a:t>
            </a:r>
            <a:r>
              <a:t>;</a:t>
            </a:r>
          </a:p>
          <a:p>
            <a:pPr defTabSz="321468">
              <a:lnSpc>
                <a:spcPts val="2700"/>
              </a:lnSpc>
              <a:defRPr sz="1200">
                <a:ln w="0" cap="flat">
                  <a:solidFill>
                    <a:srgbClr val="24292E"/>
                  </a:solidFill>
                  <a:prstDash val="solid"/>
                  <a:miter lim="400000"/>
                </a:ln>
                <a:solidFill>
                  <a:srgbClr val="24292E"/>
                </a:solidFill>
                <a:latin typeface="Menlo"/>
                <a:ea typeface="Menlo"/>
                <a:cs typeface="Menlo"/>
                <a:sym typeface="Menlo"/>
              </a:defRPr>
            </a:pPr>
            <a:r>
              <a:t>  children</a:t>
            </a:r>
            <a:r>
              <a:rPr>
                <a:ln w="0" cap="flat">
                  <a:solidFill>
                    <a:srgbClr val="D73A49"/>
                  </a:solidFill>
                  <a:prstDash val="solid"/>
                  <a:miter lim="400000"/>
                </a:ln>
                <a:solidFill>
                  <a:srgbClr val="D73A49"/>
                </a:solidFill>
              </a:rPr>
              <a:t>:</a:t>
            </a:r>
            <a:r>
              <a:t> </a:t>
            </a:r>
            <a:r>
              <a:rPr>
                <a:ln w="0" cap="flat">
                  <a:solidFill>
                    <a:srgbClr val="D73A49"/>
                  </a:solidFill>
                  <a:prstDash val="solid"/>
                  <a:miter lim="400000"/>
                </a:ln>
                <a:solidFill>
                  <a:srgbClr val="D73A49"/>
                </a:solidFill>
              </a:rPr>
              <a:t>?</a:t>
            </a:r>
            <a:r>
              <a:rPr>
                <a:ln w="0" cap="flat">
                  <a:solidFill>
                    <a:srgbClr val="005CC5"/>
                  </a:solidFill>
                  <a:prstDash val="solid"/>
                  <a:miter lim="400000"/>
                </a:ln>
                <a:solidFill>
                  <a:srgbClr val="005CC5"/>
                </a:solidFill>
              </a:rPr>
              <a:t>Array</a:t>
            </a:r>
            <a:r>
              <a:rPr>
                <a:ln w="0" cap="flat">
                  <a:solidFill>
                    <a:srgbClr val="D73A49"/>
                  </a:solidFill>
                  <a:prstDash val="solid"/>
                  <a:miter lim="400000"/>
                </a:ln>
                <a:solidFill>
                  <a:srgbClr val="D73A49"/>
                </a:solidFill>
              </a:rPr>
              <a:t>&lt;</a:t>
            </a:r>
            <a:r>
              <a:t>VNode</a:t>
            </a:r>
            <a:r>
              <a:rPr>
                <a:ln w="0" cap="flat">
                  <a:solidFill>
                    <a:srgbClr val="D73A49"/>
                  </a:solidFill>
                  <a:prstDash val="solid"/>
                  <a:miter lim="400000"/>
                </a:ln>
                <a:solidFill>
                  <a:srgbClr val="D73A49"/>
                </a:solidFill>
              </a:rPr>
              <a:t>&gt;</a:t>
            </a:r>
            <a:r>
              <a:t>;</a:t>
            </a:r>
          </a:p>
          <a:p>
            <a:pPr defTabSz="321468">
              <a:lnSpc>
                <a:spcPts val="2700"/>
              </a:lnSpc>
              <a:defRPr sz="1200">
                <a:ln w="0" cap="flat">
                  <a:solidFill>
                    <a:srgbClr val="24292E"/>
                  </a:solidFill>
                  <a:prstDash val="solid"/>
                  <a:miter lim="400000"/>
                </a:ln>
                <a:solidFill>
                  <a:srgbClr val="24292E"/>
                </a:solidFill>
                <a:latin typeface="Menlo"/>
                <a:ea typeface="Menlo"/>
                <a:cs typeface="Menlo"/>
                <a:sym typeface="Menlo"/>
              </a:defRPr>
            </a:pPr>
            <a:r>
              <a:t>  text</a:t>
            </a:r>
            <a:r>
              <a:rPr>
                <a:ln w="0" cap="flat">
                  <a:solidFill>
                    <a:srgbClr val="D73A49"/>
                  </a:solidFill>
                  <a:prstDash val="solid"/>
                  <a:miter lim="400000"/>
                </a:ln>
                <a:solidFill>
                  <a:srgbClr val="D73A49"/>
                </a:solidFill>
              </a:rPr>
              <a:t>:</a:t>
            </a:r>
            <a:r>
              <a:t> string </a:t>
            </a:r>
            <a:r>
              <a:rPr>
                <a:ln w="0" cap="flat">
                  <a:solidFill>
                    <a:srgbClr val="D73A49"/>
                  </a:solidFill>
                  <a:prstDash val="solid"/>
                  <a:miter lim="400000"/>
                </a:ln>
                <a:solidFill>
                  <a:srgbClr val="D73A49"/>
                </a:solidFill>
              </a:rPr>
              <a:t>|</a:t>
            </a:r>
            <a:r>
              <a:t> </a:t>
            </a:r>
            <a:r>
              <a:rPr>
                <a:ln w="0" cap="flat">
                  <a:solidFill>
                    <a:srgbClr val="D73A49"/>
                  </a:solidFill>
                  <a:prstDash val="solid"/>
                  <a:miter lim="400000"/>
                </a:ln>
                <a:solidFill>
                  <a:srgbClr val="D73A49"/>
                </a:solidFill>
              </a:rPr>
              <a:t>void</a:t>
            </a:r>
            <a:r>
              <a:t>;</a:t>
            </a:r>
          </a:p>
          <a:p>
            <a:pPr defTabSz="321468">
              <a:lnSpc>
                <a:spcPts val="2700"/>
              </a:lnSpc>
              <a:defRPr sz="1200">
                <a:ln w="0" cap="flat">
                  <a:solidFill>
                    <a:srgbClr val="24292E"/>
                  </a:solidFill>
                  <a:prstDash val="solid"/>
                  <a:miter lim="400000"/>
                </a:ln>
                <a:solidFill>
                  <a:srgbClr val="24292E"/>
                </a:solidFill>
                <a:latin typeface="Menlo"/>
                <a:ea typeface="Menlo"/>
                <a:cs typeface="Menlo"/>
                <a:sym typeface="Menlo"/>
              </a:defRPr>
            </a:pPr>
            <a:r>
              <a:t>  elm</a:t>
            </a:r>
            <a:r>
              <a:rPr>
                <a:ln w="0" cap="flat">
                  <a:solidFill>
                    <a:srgbClr val="D73A49"/>
                  </a:solidFill>
                  <a:prstDash val="solid"/>
                  <a:miter lim="400000"/>
                </a:ln>
                <a:solidFill>
                  <a:srgbClr val="D73A49"/>
                </a:solidFill>
              </a:rPr>
              <a:t>:</a:t>
            </a:r>
            <a:r>
              <a:t> </a:t>
            </a:r>
            <a:r>
              <a:rPr>
                <a:ln w="0" cap="flat">
                  <a:solidFill>
                    <a:srgbClr val="005CC5"/>
                  </a:solidFill>
                  <a:prstDash val="solid"/>
                  <a:miter lim="400000"/>
                </a:ln>
                <a:solidFill>
                  <a:srgbClr val="005CC5"/>
                </a:solidFill>
              </a:rPr>
              <a:t>Node</a:t>
            </a:r>
            <a:r>
              <a:t> </a:t>
            </a:r>
            <a:r>
              <a:rPr>
                <a:ln w="0" cap="flat">
                  <a:solidFill>
                    <a:srgbClr val="D73A49"/>
                  </a:solidFill>
                  <a:prstDash val="solid"/>
                  <a:miter lim="400000"/>
                </a:ln>
                <a:solidFill>
                  <a:srgbClr val="D73A49"/>
                </a:solidFill>
              </a:rPr>
              <a:t>|</a:t>
            </a:r>
            <a:r>
              <a:t> </a:t>
            </a:r>
            <a:r>
              <a:rPr>
                <a:ln w="0" cap="flat">
                  <a:solidFill>
                    <a:srgbClr val="D73A49"/>
                  </a:solidFill>
                  <a:prstDash val="solid"/>
                  <a:miter lim="400000"/>
                </a:ln>
                <a:solidFill>
                  <a:srgbClr val="D73A49"/>
                </a:solidFill>
              </a:rPr>
              <a:t>void</a:t>
            </a:r>
            <a:r>
              <a:t>;</a:t>
            </a:r>
          </a:p>
          <a:p>
            <a:pPr defTabSz="321468">
              <a:lnSpc>
                <a:spcPts val="2700"/>
              </a:lnSpc>
              <a:defRPr sz="1200">
                <a:ln w="0" cap="flat">
                  <a:solidFill>
                    <a:srgbClr val="24292E"/>
                  </a:solidFill>
                  <a:prstDash val="solid"/>
                  <a:miter lim="400000"/>
                </a:ln>
                <a:solidFill>
                  <a:srgbClr val="24292E"/>
                </a:solidFill>
                <a:latin typeface="Menlo"/>
                <a:ea typeface="Menlo"/>
                <a:cs typeface="Menlo"/>
                <a:sym typeface="Menlo"/>
              </a:defRPr>
            </a:pPr>
            <a:r>
              <a:t>  ns</a:t>
            </a:r>
            <a:r>
              <a:rPr>
                <a:ln w="0" cap="flat">
                  <a:solidFill>
                    <a:srgbClr val="D73A49"/>
                  </a:solidFill>
                  <a:prstDash val="solid"/>
                  <a:miter lim="400000"/>
                </a:ln>
                <a:solidFill>
                  <a:srgbClr val="D73A49"/>
                </a:solidFill>
              </a:rPr>
              <a:t>:</a:t>
            </a:r>
            <a:r>
              <a:t> string </a:t>
            </a:r>
            <a:r>
              <a:rPr>
                <a:ln w="0" cap="flat">
                  <a:solidFill>
                    <a:srgbClr val="D73A49"/>
                  </a:solidFill>
                  <a:prstDash val="solid"/>
                  <a:miter lim="400000"/>
                </a:ln>
                <a:solidFill>
                  <a:srgbClr val="D73A49"/>
                </a:solidFill>
              </a:rPr>
              <a:t>|</a:t>
            </a:r>
            <a:r>
              <a:t> </a:t>
            </a:r>
            <a:r>
              <a:rPr>
                <a:ln w="0" cap="flat">
                  <a:solidFill>
                    <a:srgbClr val="D73A49"/>
                  </a:solidFill>
                  <a:prstDash val="solid"/>
                  <a:miter lim="400000"/>
                </a:ln>
                <a:solidFill>
                  <a:srgbClr val="D73A49"/>
                </a:solidFill>
              </a:rPr>
              <a:t>void</a:t>
            </a:r>
            <a:r>
              <a:t>;</a:t>
            </a:r>
          </a:p>
          <a:p>
            <a:pPr defTabSz="321468">
              <a:lnSpc>
                <a:spcPts val="2700"/>
              </a:lnSpc>
              <a:defRPr sz="120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context</a:t>
            </a:r>
            <a:r>
              <a:rPr>
                <a:ln w="0" cap="flat">
                  <a:solidFill>
                    <a:srgbClr val="D73A49"/>
                  </a:solidFill>
                  <a:prstDash val="solid"/>
                  <a:miter lim="400000"/>
                </a:ln>
                <a:solidFill>
                  <a:srgbClr val="D73A49"/>
                </a:solidFill>
              </a:rPr>
              <a:t>:</a:t>
            </a:r>
            <a:r>
              <a:rPr>
                <a:ln w="0" cap="flat">
                  <a:solidFill>
                    <a:srgbClr val="24292E"/>
                  </a:solidFill>
                  <a:prstDash val="solid"/>
                  <a:miter lim="400000"/>
                </a:ln>
                <a:solidFill>
                  <a:srgbClr val="24292E"/>
                </a:solidFill>
              </a:rPr>
              <a:t> Component </a:t>
            </a:r>
            <a:r>
              <a:rPr>
                <a:ln w="0" cap="flat">
                  <a:solidFill>
                    <a:srgbClr val="D73A49"/>
                  </a:solidFill>
                  <a:prstDash val="solid"/>
                  <a:miter lim="400000"/>
                </a:ln>
                <a:solidFill>
                  <a:srgbClr val="D73A49"/>
                </a:solidFill>
              </a:rPr>
              <a:t>|</a:t>
            </a:r>
            <a:r>
              <a:rPr>
                <a:ln w="0" cap="flat">
                  <a:solidFill>
                    <a:srgbClr val="24292E"/>
                  </a:solidFill>
                  <a:prstDash val="solid"/>
                  <a:miter lim="400000"/>
                </a:ln>
                <a:solidFill>
                  <a:srgbClr val="24292E"/>
                </a:solidFill>
              </a:rPr>
              <a:t> </a:t>
            </a:r>
            <a:r>
              <a:rPr>
                <a:ln w="0" cap="flat">
                  <a:solidFill>
                    <a:srgbClr val="D73A49"/>
                  </a:solidFill>
                  <a:prstDash val="solid"/>
                  <a:miter lim="400000"/>
                </a:ln>
                <a:solidFill>
                  <a:srgbClr val="D73A49"/>
                </a:solidFill>
              </a:rPr>
              <a:t>void</a:t>
            </a:r>
            <a:r>
              <a:rPr>
                <a:ln w="0" cap="flat">
                  <a:solidFill>
                    <a:srgbClr val="24292E"/>
                  </a:solidFill>
                  <a:prstDash val="solid"/>
                  <a:miter lim="400000"/>
                </a:ln>
                <a:solidFill>
                  <a:srgbClr val="24292E"/>
                </a:solidFill>
              </a:rPr>
              <a:t>; </a:t>
            </a:r>
            <a:r>
              <a:t>// rendered in this component's scope</a:t>
            </a:r>
            <a:endParaRPr>
              <a:ln w="0" cap="flat">
                <a:solidFill>
                  <a:srgbClr val="24292E"/>
                </a:solidFill>
                <a:prstDash val="solid"/>
                <a:miter lim="400000"/>
              </a:ln>
              <a:solidFill>
                <a:srgbClr val="24292E"/>
              </a:solidFill>
            </a:endParaRPr>
          </a:p>
          <a:p>
            <a:pPr defTabSz="321468">
              <a:lnSpc>
                <a:spcPts val="2700"/>
              </a:lnSpc>
              <a:defRPr sz="120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functionalContext</a:t>
            </a:r>
            <a:r>
              <a:rPr>
                <a:ln w="0" cap="flat">
                  <a:solidFill>
                    <a:srgbClr val="D73A49"/>
                  </a:solidFill>
                  <a:prstDash val="solid"/>
                  <a:miter lim="400000"/>
                </a:ln>
                <a:solidFill>
                  <a:srgbClr val="D73A49"/>
                </a:solidFill>
              </a:rPr>
              <a:t>:</a:t>
            </a:r>
            <a:r>
              <a:rPr>
                <a:ln w="0" cap="flat">
                  <a:solidFill>
                    <a:srgbClr val="24292E"/>
                  </a:solidFill>
                  <a:prstDash val="solid"/>
                  <a:miter lim="400000"/>
                </a:ln>
                <a:solidFill>
                  <a:srgbClr val="24292E"/>
                </a:solidFill>
              </a:rPr>
              <a:t> Component </a:t>
            </a:r>
            <a:r>
              <a:rPr>
                <a:ln w="0" cap="flat">
                  <a:solidFill>
                    <a:srgbClr val="D73A49"/>
                  </a:solidFill>
                  <a:prstDash val="solid"/>
                  <a:miter lim="400000"/>
                </a:ln>
                <a:solidFill>
                  <a:srgbClr val="D73A49"/>
                </a:solidFill>
              </a:rPr>
              <a:t>|</a:t>
            </a:r>
            <a:r>
              <a:rPr>
                <a:ln w="0" cap="flat">
                  <a:solidFill>
                    <a:srgbClr val="24292E"/>
                  </a:solidFill>
                  <a:prstDash val="solid"/>
                  <a:miter lim="400000"/>
                </a:ln>
                <a:solidFill>
                  <a:srgbClr val="24292E"/>
                </a:solidFill>
              </a:rPr>
              <a:t> </a:t>
            </a:r>
            <a:r>
              <a:rPr>
                <a:ln w="0" cap="flat">
                  <a:solidFill>
                    <a:srgbClr val="D73A49"/>
                  </a:solidFill>
                  <a:prstDash val="solid"/>
                  <a:miter lim="400000"/>
                </a:ln>
                <a:solidFill>
                  <a:srgbClr val="D73A49"/>
                </a:solidFill>
              </a:rPr>
              <a:t>void</a:t>
            </a:r>
            <a:r>
              <a:rPr>
                <a:ln w="0" cap="flat">
                  <a:solidFill>
                    <a:srgbClr val="24292E"/>
                  </a:solidFill>
                  <a:prstDash val="solid"/>
                  <a:miter lim="400000"/>
                </a:ln>
                <a:solidFill>
                  <a:srgbClr val="24292E"/>
                </a:solidFill>
              </a:rPr>
              <a:t>; </a:t>
            </a:r>
            <a:r>
              <a:t>// only for functional component root nodes</a:t>
            </a:r>
            <a:endParaRPr>
              <a:ln w="0" cap="flat">
                <a:solidFill>
                  <a:srgbClr val="24292E"/>
                </a:solidFill>
                <a:prstDash val="solid"/>
                <a:miter lim="400000"/>
              </a:ln>
              <a:solidFill>
                <a:srgbClr val="24292E"/>
              </a:solidFill>
            </a:endParaRPr>
          </a:p>
          <a:p>
            <a:pPr defTabSz="321468">
              <a:lnSpc>
                <a:spcPts val="2700"/>
              </a:lnSpc>
              <a:defRPr sz="1200">
                <a:ln w="0" cap="flat">
                  <a:solidFill>
                    <a:srgbClr val="24292E"/>
                  </a:solidFill>
                  <a:prstDash val="solid"/>
                  <a:miter lim="400000"/>
                </a:ln>
                <a:solidFill>
                  <a:srgbClr val="24292E"/>
                </a:solidFill>
                <a:latin typeface="Menlo"/>
                <a:ea typeface="Menlo"/>
                <a:cs typeface="Menlo"/>
                <a:sym typeface="Menlo"/>
              </a:defRPr>
            </a:pPr>
            <a:r>
              <a:t>  key</a:t>
            </a:r>
            <a:r>
              <a:rPr>
                <a:ln w="0" cap="flat">
                  <a:solidFill>
                    <a:srgbClr val="D73A49"/>
                  </a:solidFill>
                  <a:prstDash val="solid"/>
                  <a:miter lim="400000"/>
                </a:ln>
                <a:solidFill>
                  <a:srgbClr val="D73A49"/>
                </a:solidFill>
              </a:rPr>
              <a:t>:</a:t>
            </a:r>
            <a:r>
              <a:t> string </a:t>
            </a:r>
            <a:r>
              <a:rPr>
                <a:ln w="0" cap="flat">
                  <a:solidFill>
                    <a:srgbClr val="D73A49"/>
                  </a:solidFill>
                  <a:prstDash val="solid"/>
                  <a:miter lim="400000"/>
                </a:ln>
                <a:solidFill>
                  <a:srgbClr val="D73A49"/>
                </a:solidFill>
              </a:rPr>
              <a:t>|</a:t>
            </a:r>
            <a:r>
              <a:t> number </a:t>
            </a:r>
            <a:r>
              <a:rPr>
                <a:ln w="0" cap="flat">
                  <a:solidFill>
                    <a:srgbClr val="D73A49"/>
                  </a:solidFill>
                  <a:prstDash val="solid"/>
                  <a:miter lim="400000"/>
                </a:ln>
                <a:solidFill>
                  <a:srgbClr val="D73A49"/>
                </a:solidFill>
              </a:rPr>
              <a:t>|</a:t>
            </a:r>
            <a:r>
              <a:t> </a:t>
            </a:r>
            <a:r>
              <a:rPr>
                <a:ln w="0" cap="flat">
                  <a:solidFill>
                    <a:srgbClr val="D73A49"/>
                  </a:solidFill>
                  <a:prstDash val="solid"/>
                  <a:miter lim="400000"/>
                </a:ln>
                <a:solidFill>
                  <a:srgbClr val="D73A49"/>
                </a:solidFill>
              </a:rPr>
              <a:t>void</a:t>
            </a:r>
            <a:r>
              <a:t>;</a:t>
            </a:r>
          </a:p>
          <a:p>
            <a:pPr defTabSz="321468">
              <a:lnSpc>
                <a:spcPts val="2700"/>
              </a:lnSpc>
              <a:defRPr sz="1200">
                <a:ln w="0" cap="flat">
                  <a:solidFill>
                    <a:srgbClr val="24292E"/>
                  </a:solidFill>
                  <a:prstDash val="solid"/>
                  <a:miter lim="400000"/>
                </a:ln>
                <a:solidFill>
                  <a:srgbClr val="24292E"/>
                </a:solidFill>
                <a:latin typeface="Menlo"/>
                <a:ea typeface="Menlo"/>
                <a:cs typeface="Menlo"/>
                <a:sym typeface="Menlo"/>
              </a:defRPr>
            </a:pPr>
            <a:r>
              <a:t>  componentOptions</a:t>
            </a:r>
            <a:r>
              <a:rPr>
                <a:ln w="0" cap="flat">
                  <a:solidFill>
                    <a:srgbClr val="D73A49"/>
                  </a:solidFill>
                  <a:prstDash val="solid"/>
                  <a:miter lim="400000"/>
                </a:ln>
                <a:solidFill>
                  <a:srgbClr val="D73A49"/>
                </a:solidFill>
              </a:rPr>
              <a:t>:</a:t>
            </a:r>
            <a:r>
              <a:t> VNodeComponentOptions </a:t>
            </a:r>
            <a:r>
              <a:rPr>
                <a:ln w="0" cap="flat">
                  <a:solidFill>
                    <a:srgbClr val="D73A49"/>
                  </a:solidFill>
                  <a:prstDash val="solid"/>
                  <a:miter lim="400000"/>
                </a:ln>
                <a:solidFill>
                  <a:srgbClr val="D73A49"/>
                </a:solidFill>
              </a:rPr>
              <a:t>|</a:t>
            </a:r>
            <a:r>
              <a:t> </a:t>
            </a:r>
            <a:r>
              <a:rPr>
                <a:ln w="0" cap="flat">
                  <a:solidFill>
                    <a:srgbClr val="D73A49"/>
                  </a:solidFill>
                  <a:prstDash val="solid"/>
                  <a:miter lim="400000"/>
                </a:ln>
                <a:solidFill>
                  <a:srgbClr val="D73A49"/>
                </a:solidFill>
              </a:rPr>
              <a:t>void</a:t>
            </a:r>
            <a:r>
              <a:t>;</a:t>
            </a:r>
          </a:p>
          <a:p>
            <a:pPr defTabSz="321468">
              <a:lnSpc>
                <a:spcPts val="2700"/>
              </a:lnSpc>
              <a:defRPr sz="120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componentInstance</a:t>
            </a:r>
            <a:r>
              <a:rPr>
                <a:ln w="0" cap="flat">
                  <a:solidFill>
                    <a:srgbClr val="D73A49"/>
                  </a:solidFill>
                  <a:prstDash val="solid"/>
                  <a:miter lim="400000"/>
                </a:ln>
                <a:solidFill>
                  <a:srgbClr val="D73A49"/>
                </a:solidFill>
              </a:rPr>
              <a:t>:</a:t>
            </a:r>
            <a:r>
              <a:rPr>
                <a:ln w="0" cap="flat">
                  <a:solidFill>
                    <a:srgbClr val="24292E"/>
                  </a:solidFill>
                  <a:prstDash val="solid"/>
                  <a:miter lim="400000"/>
                </a:ln>
                <a:solidFill>
                  <a:srgbClr val="24292E"/>
                </a:solidFill>
              </a:rPr>
              <a:t> Component </a:t>
            </a:r>
            <a:r>
              <a:rPr>
                <a:ln w="0" cap="flat">
                  <a:solidFill>
                    <a:srgbClr val="D73A49"/>
                  </a:solidFill>
                  <a:prstDash val="solid"/>
                  <a:miter lim="400000"/>
                </a:ln>
                <a:solidFill>
                  <a:srgbClr val="D73A49"/>
                </a:solidFill>
              </a:rPr>
              <a:t>|</a:t>
            </a:r>
            <a:r>
              <a:rPr>
                <a:ln w="0" cap="flat">
                  <a:solidFill>
                    <a:srgbClr val="24292E"/>
                  </a:solidFill>
                  <a:prstDash val="solid"/>
                  <a:miter lim="400000"/>
                </a:ln>
                <a:solidFill>
                  <a:srgbClr val="24292E"/>
                </a:solidFill>
              </a:rPr>
              <a:t> </a:t>
            </a:r>
            <a:r>
              <a:rPr>
                <a:ln w="0" cap="flat">
                  <a:solidFill>
                    <a:srgbClr val="D73A49"/>
                  </a:solidFill>
                  <a:prstDash val="solid"/>
                  <a:miter lim="400000"/>
                </a:ln>
                <a:solidFill>
                  <a:srgbClr val="D73A49"/>
                </a:solidFill>
              </a:rPr>
              <a:t>void</a:t>
            </a:r>
            <a:r>
              <a:rPr>
                <a:ln w="0" cap="flat">
                  <a:solidFill>
                    <a:srgbClr val="24292E"/>
                  </a:solidFill>
                  <a:prstDash val="solid"/>
                  <a:miter lim="400000"/>
                </a:ln>
                <a:solidFill>
                  <a:srgbClr val="24292E"/>
                </a:solidFill>
              </a:rPr>
              <a:t>; </a:t>
            </a:r>
            <a:r>
              <a:t>// component instance</a:t>
            </a:r>
            <a:endParaRPr>
              <a:ln w="0" cap="flat">
                <a:solidFill>
                  <a:srgbClr val="24292E"/>
                </a:solidFill>
                <a:prstDash val="solid"/>
                <a:miter lim="400000"/>
              </a:ln>
              <a:solidFill>
                <a:srgbClr val="24292E"/>
              </a:solidFill>
            </a:endParaRPr>
          </a:p>
          <a:p>
            <a:pPr defTabSz="321468">
              <a:lnSpc>
                <a:spcPts val="2700"/>
              </a:lnSpc>
              <a:defRPr sz="120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parent</a:t>
            </a:r>
            <a:r>
              <a:rPr>
                <a:ln w="0" cap="flat">
                  <a:solidFill>
                    <a:srgbClr val="D73A49"/>
                  </a:solidFill>
                  <a:prstDash val="solid"/>
                  <a:miter lim="400000"/>
                </a:ln>
                <a:solidFill>
                  <a:srgbClr val="D73A49"/>
                </a:solidFill>
              </a:rPr>
              <a:t>:</a:t>
            </a:r>
            <a:r>
              <a:rPr>
                <a:ln w="0" cap="flat">
                  <a:solidFill>
                    <a:srgbClr val="24292E"/>
                  </a:solidFill>
                  <a:prstDash val="solid"/>
                  <a:miter lim="400000"/>
                </a:ln>
                <a:solidFill>
                  <a:srgbClr val="24292E"/>
                </a:solidFill>
              </a:rPr>
              <a:t> VNode </a:t>
            </a:r>
            <a:r>
              <a:rPr>
                <a:ln w="0" cap="flat">
                  <a:solidFill>
                    <a:srgbClr val="D73A49"/>
                  </a:solidFill>
                  <a:prstDash val="solid"/>
                  <a:miter lim="400000"/>
                </a:ln>
                <a:solidFill>
                  <a:srgbClr val="D73A49"/>
                </a:solidFill>
              </a:rPr>
              <a:t>|</a:t>
            </a:r>
            <a:r>
              <a:rPr>
                <a:ln w="0" cap="flat">
                  <a:solidFill>
                    <a:srgbClr val="24292E"/>
                  </a:solidFill>
                  <a:prstDash val="solid"/>
                  <a:miter lim="400000"/>
                </a:ln>
                <a:solidFill>
                  <a:srgbClr val="24292E"/>
                </a:solidFill>
              </a:rPr>
              <a:t> </a:t>
            </a:r>
            <a:r>
              <a:rPr>
                <a:ln w="0" cap="flat">
                  <a:solidFill>
                    <a:srgbClr val="D73A49"/>
                  </a:solidFill>
                  <a:prstDash val="solid"/>
                  <a:miter lim="400000"/>
                </a:ln>
                <a:solidFill>
                  <a:srgbClr val="D73A49"/>
                </a:solidFill>
              </a:rPr>
              <a:t>void</a:t>
            </a:r>
            <a:r>
              <a:rPr>
                <a:ln w="0" cap="flat">
                  <a:solidFill>
                    <a:srgbClr val="24292E"/>
                  </a:solidFill>
                  <a:prstDash val="solid"/>
                  <a:miter lim="400000"/>
                </a:ln>
                <a:solidFill>
                  <a:srgbClr val="24292E"/>
                </a:solidFill>
              </a:rPr>
              <a:t>; </a:t>
            </a:r>
            <a:r>
              <a:t>// component placeholder node</a:t>
            </a:r>
            <a:endParaRPr>
              <a:ln w="0" cap="flat">
                <a:solidFill>
                  <a:srgbClr val="24292E"/>
                </a:solidFill>
                <a:prstDash val="solid"/>
                <a:miter lim="400000"/>
              </a:ln>
              <a:solidFill>
                <a:srgbClr val="24292E"/>
              </a:solidFill>
            </a:endParaRPr>
          </a:p>
          <a:p>
            <a:pPr defTabSz="321468">
              <a:lnSpc>
                <a:spcPts val="2700"/>
              </a:lnSpc>
              <a:defRPr sz="120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raw</a:t>
            </a:r>
            <a:r>
              <a:rPr>
                <a:ln w="0" cap="flat">
                  <a:solidFill>
                    <a:srgbClr val="D73A49"/>
                  </a:solidFill>
                  <a:prstDash val="solid"/>
                  <a:miter lim="400000"/>
                </a:ln>
                <a:solidFill>
                  <a:srgbClr val="D73A49"/>
                </a:solidFill>
              </a:rPr>
              <a:t>:</a:t>
            </a:r>
            <a:r>
              <a:rPr>
                <a:ln w="0" cap="flat">
                  <a:solidFill>
                    <a:srgbClr val="24292E"/>
                  </a:solidFill>
                  <a:prstDash val="solid"/>
                  <a:miter lim="400000"/>
                </a:ln>
                <a:solidFill>
                  <a:srgbClr val="24292E"/>
                </a:solidFill>
              </a:rPr>
              <a:t> boolean; </a:t>
            </a:r>
            <a:r>
              <a:t>// contains raw HTML? (server only)</a:t>
            </a:r>
            <a:endParaRPr>
              <a:ln w="0" cap="flat">
                <a:solidFill>
                  <a:srgbClr val="24292E"/>
                </a:solidFill>
                <a:prstDash val="solid"/>
                <a:miter lim="400000"/>
              </a:ln>
              <a:solidFill>
                <a:srgbClr val="24292E"/>
              </a:solidFill>
            </a:endParaRPr>
          </a:p>
          <a:p>
            <a:pPr defTabSz="321468">
              <a:lnSpc>
                <a:spcPts val="2700"/>
              </a:lnSpc>
              <a:defRPr sz="120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isStatic</a:t>
            </a:r>
            <a:r>
              <a:rPr>
                <a:ln w="0" cap="flat">
                  <a:solidFill>
                    <a:srgbClr val="D73A49"/>
                  </a:solidFill>
                  <a:prstDash val="solid"/>
                  <a:miter lim="400000"/>
                </a:ln>
                <a:solidFill>
                  <a:srgbClr val="D73A49"/>
                </a:solidFill>
              </a:rPr>
              <a:t>:</a:t>
            </a:r>
            <a:r>
              <a:rPr>
                <a:ln w="0" cap="flat">
                  <a:solidFill>
                    <a:srgbClr val="24292E"/>
                  </a:solidFill>
                  <a:prstDash val="solid"/>
                  <a:miter lim="400000"/>
                </a:ln>
                <a:solidFill>
                  <a:srgbClr val="24292E"/>
                </a:solidFill>
              </a:rPr>
              <a:t> boolean; </a:t>
            </a:r>
            <a:r>
              <a:t>// hoisted static node</a:t>
            </a:r>
            <a:endParaRPr>
              <a:ln w="0" cap="flat">
                <a:solidFill>
                  <a:srgbClr val="24292E"/>
                </a:solidFill>
                <a:prstDash val="solid"/>
                <a:miter lim="400000"/>
              </a:ln>
              <a:solidFill>
                <a:srgbClr val="24292E"/>
              </a:solidFill>
            </a:endParaRPr>
          </a:p>
          <a:p>
            <a:pPr defTabSz="321468">
              <a:lnSpc>
                <a:spcPts val="2700"/>
              </a:lnSpc>
              <a:defRPr sz="120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isRootInsert</a:t>
            </a:r>
            <a:r>
              <a:rPr>
                <a:ln w="0" cap="flat">
                  <a:solidFill>
                    <a:srgbClr val="D73A49"/>
                  </a:solidFill>
                  <a:prstDash val="solid"/>
                  <a:miter lim="400000"/>
                </a:ln>
                <a:solidFill>
                  <a:srgbClr val="D73A49"/>
                </a:solidFill>
              </a:rPr>
              <a:t>:</a:t>
            </a:r>
            <a:r>
              <a:rPr>
                <a:ln w="0" cap="flat">
                  <a:solidFill>
                    <a:srgbClr val="24292E"/>
                  </a:solidFill>
                  <a:prstDash val="solid"/>
                  <a:miter lim="400000"/>
                </a:ln>
                <a:solidFill>
                  <a:srgbClr val="24292E"/>
                </a:solidFill>
              </a:rPr>
              <a:t> boolean; </a:t>
            </a:r>
            <a:r>
              <a:t>// necessary for enter transition check</a:t>
            </a:r>
            <a:endParaRPr>
              <a:ln w="0" cap="flat">
                <a:solidFill>
                  <a:srgbClr val="24292E"/>
                </a:solidFill>
                <a:prstDash val="solid"/>
                <a:miter lim="400000"/>
              </a:ln>
              <a:solidFill>
                <a:srgbClr val="24292E"/>
              </a:solidFill>
            </a:endParaRPr>
          </a:p>
          <a:p>
            <a:pPr defTabSz="321468">
              <a:lnSpc>
                <a:spcPts val="2700"/>
              </a:lnSpc>
              <a:defRPr sz="120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isComment</a:t>
            </a:r>
            <a:r>
              <a:rPr>
                <a:ln w="0" cap="flat">
                  <a:solidFill>
                    <a:srgbClr val="D73A49"/>
                  </a:solidFill>
                  <a:prstDash val="solid"/>
                  <a:miter lim="400000"/>
                </a:ln>
                <a:solidFill>
                  <a:srgbClr val="D73A49"/>
                </a:solidFill>
              </a:rPr>
              <a:t>:</a:t>
            </a:r>
            <a:r>
              <a:rPr>
                <a:ln w="0" cap="flat">
                  <a:solidFill>
                    <a:srgbClr val="24292E"/>
                  </a:solidFill>
                  <a:prstDash val="solid"/>
                  <a:miter lim="400000"/>
                </a:ln>
                <a:solidFill>
                  <a:srgbClr val="24292E"/>
                </a:solidFill>
              </a:rPr>
              <a:t> boolean; </a:t>
            </a:r>
            <a:r>
              <a:t>// empty comment placeholder?</a:t>
            </a:r>
            <a:endParaRPr>
              <a:ln w="0" cap="flat">
                <a:solidFill>
                  <a:srgbClr val="24292E"/>
                </a:solidFill>
                <a:prstDash val="solid"/>
                <a:miter lim="400000"/>
              </a:ln>
              <a:solidFill>
                <a:srgbClr val="24292E"/>
              </a:solidFill>
            </a:endParaRPr>
          </a:p>
          <a:p>
            <a:pPr defTabSz="321468">
              <a:lnSpc>
                <a:spcPts val="2700"/>
              </a:lnSpc>
              <a:defRPr sz="120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isCloned</a:t>
            </a:r>
            <a:r>
              <a:rPr>
                <a:ln w="0" cap="flat">
                  <a:solidFill>
                    <a:srgbClr val="D73A49"/>
                  </a:solidFill>
                  <a:prstDash val="solid"/>
                  <a:miter lim="400000"/>
                </a:ln>
                <a:solidFill>
                  <a:srgbClr val="D73A49"/>
                </a:solidFill>
              </a:rPr>
              <a:t>:</a:t>
            </a:r>
            <a:r>
              <a:rPr>
                <a:ln w="0" cap="flat">
                  <a:solidFill>
                    <a:srgbClr val="24292E"/>
                  </a:solidFill>
                  <a:prstDash val="solid"/>
                  <a:miter lim="400000"/>
                </a:ln>
                <a:solidFill>
                  <a:srgbClr val="24292E"/>
                </a:solidFill>
              </a:rPr>
              <a:t> boolean; </a:t>
            </a:r>
            <a:r>
              <a:t>// is a cloned node?</a:t>
            </a:r>
            <a:endParaRPr>
              <a:ln w="0" cap="flat">
                <a:solidFill>
                  <a:srgbClr val="24292E"/>
                </a:solidFill>
                <a:prstDash val="solid"/>
                <a:miter lim="400000"/>
              </a:ln>
              <a:solidFill>
                <a:srgbClr val="24292E"/>
              </a:solidFill>
            </a:endParaRPr>
          </a:p>
          <a:p>
            <a:pPr defTabSz="321468">
              <a:lnSpc>
                <a:spcPts val="2700"/>
              </a:lnSpc>
              <a:defRPr sz="120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isOnce</a:t>
            </a:r>
            <a:r>
              <a:rPr>
                <a:ln w="0" cap="flat">
                  <a:solidFill>
                    <a:srgbClr val="D73A49"/>
                  </a:solidFill>
                  <a:prstDash val="solid"/>
                  <a:miter lim="400000"/>
                </a:ln>
                <a:solidFill>
                  <a:srgbClr val="D73A49"/>
                </a:solidFill>
              </a:rPr>
              <a:t>:</a:t>
            </a:r>
            <a:r>
              <a:rPr>
                <a:ln w="0" cap="flat">
                  <a:solidFill>
                    <a:srgbClr val="24292E"/>
                  </a:solidFill>
                  <a:prstDash val="solid"/>
                  <a:miter lim="400000"/>
                </a:ln>
                <a:solidFill>
                  <a:srgbClr val="24292E"/>
                </a:solidFill>
              </a:rPr>
              <a:t> boolean; </a:t>
            </a:r>
            <a:r>
              <a:t>// is a v-once node?</a:t>
            </a:r>
            <a:endParaRPr>
              <a:ln w="0" cap="flat">
                <a:solidFill>
                  <a:srgbClr val="24292E"/>
                </a:solidFill>
                <a:prstDash val="solid"/>
                <a:miter lim="400000"/>
              </a:ln>
              <a:solidFill>
                <a:srgbClr val="24292E"/>
              </a:solidFill>
            </a:endParaRPr>
          </a:p>
          <a:p>
            <a:pPr defTabSz="321468">
              <a:lnSpc>
                <a:spcPts val="2700"/>
              </a:lnSpc>
              <a:defRPr sz="1200">
                <a:ln w="0" cap="flat">
                  <a:solidFill>
                    <a:srgbClr val="6F42C1"/>
                  </a:solidFill>
                  <a:prstDash val="solid"/>
                  <a:miter lim="400000"/>
                </a:ln>
                <a:solidFill>
                  <a:srgbClr val="6F42C1"/>
                </a:solidFill>
                <a:latin typeface="Menlo"/>
                <a:ea typeface="Menlo"/>
                <a:cs typeface="Menlo"/>
                <a:sym typeface="Menlo"/>
              </a:defRPr>
            </a:pPr>
            <a:r>
              <a:rPr>
                <a:ln w="0" cap="flat">
                  <a:solidFill>
                    <a:srgbClr val="24292E"/>
                  </a:solidFill>
                  <a:prstDash val="solid"/>
                  <a:miter lim="400000"/>
                </a:ln>
                <a:solidFill>
                  <a:srgbClr val="24292E"/>
                </a:solidFill>
              </a:rPr>
              <a:t>  </a:t>
            </a:r>
            <a:r>
              <a:t>constructor </a:t>
            </a:r>
            <a:r>
              <a:rPr>
                <a:ln w="0" cap="flat">
                  <a:solidFill>
                    <a:srgbClr val="24292E"/>
                  </a:solidFill>
                  <a:prstDash val="solid"/>
                  <a:miter lim="400000"/>
                </a:ln>
                <a:solidFill>
                  <a:srgbClr val="24292E"/>
                </a:solidFill>
              </a:rPr>
              <a:t>(…</a:t>
            </a:r>
            <a:r>
              <a:t>) {</a:t>
            </a:r>
          </a:p>
          <a:p>
            <a:pPr defTabSz="321468">
              <a:lnSpc>
                <a:spcPts val="2700"/>
              </a:lnSpc>
              <a:defRPr sz="1200">
                <a:ln w="0" cap="flat">
                  <a:solidFill>
                    <a:srgbClr val="24292E"/>
                  </a:solidFill>
                  <a:prstDash val="solid"/>
                  <a:miter lim="400000"/>
                </a:ln>
                <a:solidFill>
                  <a:srgbClr val="24292E"/>
                </a:solidFill>
                <a:latin typeface="Menlo"/>
                <a:ea typeface="Menlo"/>
                <a:cs typeface="Menlo"/>
                <a:sym typeface="Menlo"/>
              </a:defRPr>
            </a:pPr>
            <a:r>
              <a:t>     …</a:t>
            </a:r>
          </a:p>
          <a:p>
            <a:pPr defTabSz="321468">
              <a:lnSpc>
                <a:spcPts val="2700"/>
              </a:lnSpc>
              <a:defRPr sz="1200">
                <a:ln w="0" cap="flat">
                  <a:solidFill>
                    <a:srgbClr val="24292E"/>
                  </a:solidFill>
                  <a:prstDash val="solid"/>
                  <a:miter lim="400000"/>
                </a:ln>
                <a:solidFill>
                  <a:srgbClr val="24292E"/>
                </a:solidFill>
                <a:latin typeface="Menlo"/>
                <a:ea typeface="Menlo"/>
                <a:cs typeface="Menlo"/>
                <a:sym typeface="Menlo"/>
              </a:defRPr>
            </a:pPr>
            <a:r>
              <a:t>  }</a:t>
            </a:r>
          </a:p>
          <a:p>
            <a:pPr defTabSz="321468">
              <a:lnSpc>
                <a:spcPts val="2700"/>
              </a:lnSpc>
              <a:defRPr sz="120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 DEPRECATED: alias for componentInstance for backwards compat.</a:t>
            </a:r>
            <a:endParaRPr>
              <a:ln w="0" cap="flat">
                <a:solidFill>
                  <a:srgbClr val="24292E"/>
                </a:solidFill>
                <a:prstDash val="solid"/>
                <a:miter lim="400000"/>
              </a:ln>
              <a:solidFill>
                <a:srgbClr val="24292E"/>
              </a:solidFill>
            </a:endParaRPr>
          </a:p>
          <a:p>
            <a:pPr defTabSz="321468">
              <a:lnSpc>
                <a:spcPts val="2700"/>
              </a:lnSpc>
              <a:defRPr sz="120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 istanbul ignore next */</a:t>
            </a:r>
            <a:endParaRPr>
              <a:ln w="0" cap="flat">
                <a:solidFill>
                  <a:srgbClr val="24292E"/>
                </a:solidFill>
                <a:prstDash val="solid"/>
                <a:miter lim="400000"/>
              </a:ln>
              <a:solidFill>
                <a:srgbClr val="24292E"/>
              </a:solidFill>
            </a:endParaRPr>
          </a:p>
          <a:p>
            <a:pPr defTabSz="321468">
              <a:lnSpc>
                <a:spcPts val="2700"/>
              </a:lnSpc>
              <a:defRPr sz="1200">
                <a:ln w="0" cap="flat">
                  <a:solidFill>
                    <a:srgbClr val="24292E"/>
                  </a:solidFill>
                  <a:prstDash val="solid"/>
                  <a:miter lim="400000"/>
                </a:ln>
                <a:solidFill>
                  <a:srgbClr val="24292E"/>
                </a:solidFill>
                <a:latin typeface="Menlo"/>
                <a:ea typeface="Menlo"/>
                <a:cs typeface="Menlo"/>
                <a:sym typeface="Menlo"/>
              </a:defRPr>
            </a:pPr>
            <a:r>
              <a:t>  get </a:t>
            </a:r>
            <a:r>
              <a:rPr>
                <a:ln w="0" cap="flat">
                  <a:solidFill>
                    <a:srgbClr val="6F42C1"/>
                  </a:solidFill>
                  <a:prstDash val="solid"/>
                  <a:miter lim="400000"/>
                </a:ln>
                <a:solidFill>
                  <a:srgbClr val="6F42C1"/>
                </a:solidFill>
              </a:rPr>
              <a:t>child</a:t>
            </a:r>
            <a:r>
              <a:t> ()</a:t>
            </a:r>
            <a:r>
              <a:rPr>
                <a:ln w="0" cap="flat">
                  <a:solidFill>
                    <a:srgbClr val="D73A49"/>
                  </a:solidFill>
                  <a:prstDash val="solid"/>
                  <a:miter lim="400000"/>
                </a:ln>
                <a:solidFill>
                  <a:srgbClr val="D73A49"/>
                </a:solidFill>
              </a:rPr>
              <a:t>:</a:t>
            </a:r>
            <a:r>
              <a:t> Component </a:t>
            </a:r>
            <a:r>
              <a:rPr>
                <a:ln w="0" cap="flat">
                  <a:solidFill>
                    <a:srgbClr val="D73A49"/>
                  </a:solidFill>
                  <a:prstDash val="solid"/>
                  <a:miter lim="400000"/>
                </a:ln>
                <a:solidFill>
                  <a:srgbClr val="D73A49"/>
                </a:solidFill>
              </a:rPr>
              <a:t>|</a:t>
            </a:r>
            <a:r>
              <a:t> </a:t>
            </a:r>
            <a:r>
              <a:rPr>
                <a:ln w="0" cap="flat">
                  <a:solidFill>
                    <a:srgbClr val="D73A49"/>
                  </a:solidFill>
                  <a:prstDash val="solid"/>
                  <a:miter lim="400000"/>
                </a:ln>
                <a:solidFill>
                  <a:srgbClr val="D73A49"/>
                </a:solidFill>
              </a:rPr>
              <a:t>void</a:t>
            </a:r>
            <a:r>
              <a:t> {</a:t>
            </a:r>
          </a:p>
          <a:p>
            <a:pPr defTabSz="321468">
              <a:lnSpc>
                <a:spcPts val="2700"/>
              </a:lnSpc>
              <a:defRPr sz="12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return</a:t>
            </a:r>
            <a:r>
              <a:t> </a:t>
            </a:r>
            <a:r>
              <a:rPr>
                <a:ln w="0" cap="flat">
                  <a:solidFill>
                    <a:srgbClr val="005CC5"/>
                  </a:solidFill>
                  <a:prstDash val="solid"/>
                  <a:miter lim="400000"/>
                </a:ln>
                <a:solidFill>
                  <a:srgbClr val="005CC5"/>
                </a:solidFill>
              </a:rPr>
              <a:t>this</a:t>
            </a:r>
            <a:r>
              <a:t>.componentInstance</a:t>
            </a:r>
          </a:p>
          <a:p>
            <a:pPr defTabSz="321468">
              <a:lnSpc>
                <a:spcPts val="2700"/>
              </a:lnSpc>
              <a:defRPr sz="1200">
                <a:ln w="0" cap="flat">
                  <a:solidFill>
                    <a:srgbClr val="24292E"/>
                  </a:solidFill>
                  <a:prstDash val="solid"/>
                  <a:miter lim="400000"/>
                </a:ln>
                <a:solidFill>
                  <a:srgbClr val="24292E"/>
                </a:solidFill>
                <a:latin typeface="Menlo"/>
                <a:ea typeface="Menlo"/>
                <a:cs typeface="Menlo"/>
                <a:sym typeface="Menlo"/>
              </a:defRPr>
            </a:pPr>
            <a:r>
              <a:t>  }</a:t>
            </a:r>
          </a:p>
          <a:p>
            <a:pPr defTabSz="321468">
              <a:lnSpc>
                <a:spcPts val="2700"/>
              </a:lnSpc>
              <a:defRPr sz="1200">
                <a:ln w="0" cap="flat">
                  <a:solidFill>
                    <a:srgbClr val="24292E"/>
                  </a:solidFill>
                  <a:prstDash val="solid"/>
                  <a:miter lim="400000"/>
                </a:ln>
                <a:solidFill>
                  <a:srgbClr val="24292E"/>
                </a:solidFill>
                <a:latin typeface="Menlo"/>
                <a:ea typeface="Menlo"/>
                <a:cs typeface="Menlo"/>
                <a:sym typeface="Menlo"/>
              </a:defRPr>
            </a:pPr>
            <a:r>
              <a:t>}</a:t>
            </a:r>
          </a:p>
        </p:txBody>
      </p:sp>
      <p:sp>
        <p:nvSpPr>
          <p:cNvPr id="219" name="Vue.js源码中对VNode类的定义 [part 1]"/>
          <p:cNvSpPr txBox="1"/>
          <p:nvPr/>
        </p:nvSpPr>
        <p:spPr>
          <a:xfrm>
            <a:off x="4823493" y="852101"/>
            <a:ext cx="3140683" cy="325438"/>
          </a:xfrm>
          <a:prstGeom prst="rect">
            <a:avLst/>
          </a:prstGeom>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algn="l" defTabSz="321468">
              <a:lnSpc>
                <a:spcPts val="2900"/>
              </a:lnSpc>
              <a:defRPr b="0" sz="1400">
                <a:ln w="0" cap="flat">
                  <a:solidFill>
                    <a:srgbClr val="24292E"/>
                  </a:solidFill>
                  <a:prstDash val="solid"/>
                  <a:miter lim="400000"/>
                </a:ln>
                <a:solidFill>
                  <a:srgbClr val="24292E"/>
                </a:solidFill>
                <a:latin typeface="Helvetica"/>
                <a:ea typeface="Helvetica"/>
                <a:cs typeface="Helvetica"/>
                <a:sym typeface="Helvetica"/>
              </a:defRPr>
            </a:lvl1pPr>
          </a:lstStyle>
          <a:p>
            <a:pPr/>
            <a:r>
              <a:t>Vue.js源码中对VNode类的定义 [part 1]</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4、virtualDOM 与 diff 算法 — VNode"/>
          <p:cNvSpPr txBox="1"/>
          <p:nvPr>
            <p:ph type="title"/>
          </p:nvPr>
        </p:nvSpPr>
        <p:spPr>
          <a:prstGeom prst="rect">
            <a:avLst/>
          </a:prstGeom>
        </p:spPr>
        <p:txBody>
          <a:bodyPr/>
          <a:lstStyle/>
          <a:p>
            <a:pPr/>
            <a:r>
              <a:t>4、virtualDOM 与 diff 算法 — VNode</a:t>
            </a:r>
          </a:p>
        </p:txBody>
      </p:sp>
      <p:sp>
        <p:nvSpPr>
          <p:cNvPr id="224" name="constructor (…"/>
          <p:cNvSpPr txBox="1"/>
          <p:nvPr>
            <p:ph type="body" idx="1"/>
          </p:nvPr>
        </p:nvSpPr>
        <p:spPr>
          <a:prstGeom prst="rect">
            <a:avLst/>
          </a:prstGeom>
          <a:solidFill>
            <a:srgbClr val="F6F8F9"/>
          </a:solidFill>
        </p:spPr>
        <p:txBody>
          <a:bodyPr numCol="2" spcCol="571908"/>
          <a:lstStyle/>
          <a:p>
            <a:pPr defTabSz="311824">
              <a:lnSpc>
                <a:spcPts val="2900"/>
              </a:lnSpc>
              <a:defRPr sz="1358">
                <a:ln w="0" cap="flat">
                  <a:solidFill>
                    <a:srgbClr val="6F42C1"/>
                  </a:solidFill>
                  <a:prstDash val="solid"/>
                  <a:miter lim="400000"/>
                </a:ln>
                <a:solidFill>
                  <a:srgbClr val="6F42C1"/>
                </a:solidFill>
                <a:latin typeface="Menlo"/>
                <a:ea typeface="Menlo"/>
                <a:cs typeface="Menlo"/>
                <a:sym typeface="Menlo"/>
              </a:defRPr>
            </a:pPr>
            <a:r>
              <a:t>  constructor </a:t>
            </a:r>
            <a:r>
              <a:rPr>
                <a:ln w="0" cap="flat">
                  <a:solidFill>
                    <a:srgbClr val="24292E"/>
                  </a:solidFill>
                  <a:prstDash val="solid"/>
                  <a:miter lim="400000"/>
                </a:ln>
                <a:solidFill>
                  <a:srgbClr val="24292E"/>
                </a:solidFill>
              </a:rPr>
              <a:t>(</a:t>
            </a:r>
            <a:endParaRPr>
              <a:ln w="0" cap="flat">
                <a:solidFill>
                  <a:srgbClr val="24292E"/>
                </a:solidFill>
                <a:prstDash val="solid"/>
                <a:miter lim="400000"/>
              </a:ln>
              <a:solidFill>
                <a:srgbClr val="24292E"/>
              </a:solidFill>
            </a:endParaRPr>
          </a:p>
          <a:p>
            <a:pPr defTabSz="311824">
              <a:lnSpc>
                <a:spcPts val="2900"/>
              </a:lnSpc>
              <a:defRPr sz="1358">
                <a:ln w="0" cap="flat">
                  <a:solidFill>
                    <a:srgbClr val="24292E"/>
                  </a:solidFill>
                  <a:prstDash val="solid"/>
                  <a:miter lim="400000"/>
                </a:ln>
                <a:solidFill>
                  <a:srgbClr val="24292E"/>
                </a:solidFill>
                <a:latin typeface="Menlo"/>
                <a:ea typeface="Menlo"/>
                <a:cs typeface="Menlo"/>
                <a:sym typeface="Menlo"/>
              </a:defRPr>
            </a:pPr>
            <a:r>
              <a:t>    tag</a:t>
            </a:r>
            <a:r>
              <a:rPr>
                <a:ln w="0" cap="flat">
                  <a:solidFill>
                    <a:srgbClr val="D73A49"/>
                  </a:solidFill>
                  <a:prstDash val="solid"/>
                  <a:miter lim="400000"/>
                </a:ln>
                <a:solidFill>
                  <a:srgbClr val="D73A49"/>
                </a:solidFill>
              </a:rPr>
              <a:t>?:</a:t>
            </a:r>
            <a:r>
              <a:t> string,</a:t>
            </a:r>
          </a:p>
          <a:p>
            <a:pPr defTabSz="311824">
              <a:lnSpc>
                <a:spcPts val="2900"/>
              </a:lnSpc>
              <a:defRPr sz="1358">
                <a:ln w="0" cap="flat">
                  <a:solidFill>
                    <a:srgbClr val="24292E"/>
                  </a:solidFill>
                  <a:prstDash val="solid"/>
                  <a:miter lim="400000"/>
                </a:ln>
                <a:solidFill>
                  <a:srgbClr val="24292E"/>
                </a:solidFill>
                <a:latin typeface="Menlo"/>
                <a:ea typeface="Menlo"/>
                <a:cs typeface="Menlo"/>
                <a:sym typeface="Menlo"/>
              </a:defRPr>
            </a:pPr>
            <a:r>
              <a:t>    data</a:t>
            </a:r>
            <a:r>
              <a:rPr>
                <a:ln w="0" cap="flat">
                  <a:solidFill>
                    <a:srgbClr val="D73A49"/>
                  </a:solidFill>
                  <a:prstDash val="solid"/>
                  <a:miter lim="400000"/>
                </a:ln>
                <a:solidFill>
                  <a:srgbClr val="D73A49"/>
                </a:solidFill>
              </a:rPr>
              <a:t>?:</a:t>
            </a:r>
            <a:r>
              <a:t> VNodeData,</a:t>
            </a:r>
          </a:p>
          <a:p>
            <a:pPr defTabSz="311824">
              <a:lnSpc>
                <a:spcPts val="2900"/>
              </a:lnSpc>
              <a:defRPr sz="1358">
                <a:ln w="0" cap="flat">
                  <a:solidFill>
                    <a:srgbClr val="24292E"/>
                  </a:solidFill>
                  <a:prstDash val="solid"/>
                  <a:miter lim="400000"/>
                </a:ln>
                <a:solidFill>
                  <a:srgbClr val="24292E"/>
                </a:solidFill>
                <a:latin typeface="Menlo"/>
                <a:ea typeface="Menlo"/>
                <a:cs typeface="Menlo"/>
                <a:sym typeface="Menlo"/>
              </a:defRPr>
            </a:pPr>
            <a:r>
              <a:t>    children</a:t>
            </a:r>
            <a:r>
              <a:rPr>
                <a:ln w="0" cap="flat">
                  <a:solidFill>
                    <a:srgbClr val="D73A49"/>
                  </a:solidFill>
                  <a:prstDash val="solid"/>
                  <a:miter lim="400000"/>
                </a:ln>
                <a:solidFill>
                  <a:srgbClr val="D73A49"/>
                </a:solidFill>
              </a:rPr>
              <a:t>?:</a:t>
            </a:r>
            <a:r>
              <a:t> </a:t>
            </a:r>
            <a:r>
              <a:rPr>
                <a:ln w="0" cap="flat">
                  <a:solidFill>
                    <a:srgbClr val="D73A49"/>
                  </a:solidFill>
                  <a:prstDash val="solid"/>
                  <a:miter lim="400000"/>
                </a:ln>
                <a:solidFill>
                  <a:srgbClr val="D73A49"/>
                </a:solidFill>
              </a:rPr>
              <a:t>?</a:t>
            </a:r>
            <a:r>
              <a:rPr>
                <a:ln w="0" cap="flat">
                  <a:solidFill>
                    <a:srgbClr val="005CC5"/>
                  </a:solidFill>
                  <a:prstDash val="solid"/>
                  <a:miter lim="400000"/>
                </a:ln>
                <a:solidFill>
                  <a:srgbClr val="005CC5"/>
                </a:solidFill>
              </a:rPr>
              <a:t>Array</a:t>
            </a:r>
            <a:r>
              <a:rPr>
                <a:ln w="0" cap="flat">
                  <a:solidFill>
                    <a:srgbClr val="D73A49"/>
                  </a:solidFill>
                  <a:prstDash val="solid"/>
                  <a:miter lim="400000"/>
                </a:ln>
                <a:solidFill>
                  <a:srgbClr val="D73A49"/>
                </a:solidFill>
              </a:rPr>
              <a:t>&lt;</a:t>
            </a:r>
            <a:r>
              <a:t>VNode</a:t>
            </a:r>
            <a:r>
              <a:rPr>
                <a:ln w="0" cap="flat">
                  <a:solidFill>
                    <a:srgbClr val="D73A49"/>
                  </a:solidFill>
                  <a:prstDash val="solid"/>
                  <a:miter lim="400000"/>
                </a:ln>
                <a:solidFill>
                  <a:srgbClr val="D73A49"/>
                </a:solidFill>
              </a:rPr>
              <a:t>&gt;</a:t>
            </a:r>
            <a:r>
              <a:t>,</a:t>
            </a:r>
          </a:p>
          <a:p>
            <a:pPr defTabSz="311824">
              <a:lnSpc>
                <a:spcPts val="2900"/>
              </a:lnSpc>
              <a:defRPr sz="1358">
                <a:ln w="0" cap="flat">
                  <a:solidFill>
                    <a:srgbClr val="24292E"/>
                  </a:solidFill>
                  <a:prstDash val="solid"/>
                  <a:miter lim="400000"/>
                </a:ln>
                <a:solidFill>
                  <a:srgbClr val="24292E"/>
                </a:solidFill>
                <a:latin typeface="Menlo"/>
                <a:ea typeface="Menlo"/>
                <a:cs typeface="Menlo"/>
                <a:sym typeface="Menlo"/>
              </a:defRPr>
            </a:pPr>
            <a:r>
              <a:t>    text</a:t>
            </a:r>
            <a:r>
              <a:rPr>
                <a:ln w="0" cap="flat">
                  <a:solidFill>
                    <a:srgbClr val="D73A49"/>
                  </a:solidFill>
                  <a:prstDash val="solid"/>
                  <a:miter lim="400000"/>
                </a:ln>
                <a:solidFill>
                  <a:srgbClr val="D73A49"/>
                </a:solidFill>
              </a:rPr>
              <a:t>?:</a:t>
            </a:r>
            <a:r>
              <a:t> string,</a:t>
            </a:r>
          </a:p>
          <a:p>
            <a:pPr defTabSz="311824">
              <a:lnSpc>
                <a:spcPts val="2900"/>
              </a:lnSpc>
              <a:defRPr sz="1358">
                <a:ln w="0" cap="flat">
                  <a:solidFill>
                    <a:srgbClr val="24292E"/>
                  </a:solidFill>
                  <a:prstDash val="solid"/>
                  <a:miter lim="400000"/>
                </a:ln>
                <a:solidFill>
                  <a:srgbClr val="24292E"/>
                </a:solidFill>
                <a:latin typeface="Menlo"/>
                <a:ea typeface="Menlo"/>
                <a:cs typeface="Menlo"/>
                <a:sym typeface="Menlo"/>
              </a:defRPr>
            </a:pPr>
            <a:r>
              <a:t>    elm</a:t>
            </a:r>
            <a:r>
              <a:rPr>
                <a:ln w="0" cap="flat">
                  <a:solidFill>
                    <a:srgbClr val="D73A49"/>
                  </a:solidFill>
                  <a:prstDash val="solid"/>
                  <a:miter lim="400000"/>
                </a:ln>
                <a:solidFill>
                  <a:srgbClr val="D73A49"/>
                </a:solidFill>
              </a:rPr>
              <a:t>?:</a:t>
            </a:r>
            <a:r>
              <a:t> </a:t>
            </a:r>
            <a:r>
              <a:rPr>
                <a:ln w="0" cap="flat">
                  <a:solidFill>
                    <a:srgbClr val="005CC5"/>
                  </a:solidFill>
                  <a:prstDash val="solid"/>
                  <a:miter lim="400000"/>
                </a:ln>
                <a:solidFill>
                  <a:srgbClr val="005CC5"/>
                </a:solidFill>
              </a:rPr>
              <a:t>Node</a:t>
            </a:r>
            <a:r>
              <a:t>,</a:t>
            </a:r>
          </a:p>
          <a:p>
            <a:pPr defTabSz="311824">
              <a:lnSpc>
                <a:spcPts val="2900"/>
              </a:lnSpc>
              <a:defRPr sz="1358">
                <a:ln w="0" cap="flat">
                  <a:solidFill>
                    <a:srgbClr val="24292E"/>
                  </a:solidFill>
                  <a:prstDash val="solid"/>
                  <a:miter lim="400000"/>
                </a:ln>
                <a:solidFill>
                  <a:srgbClr val="24292E"/>
                </a:solidFill>
                <a:latin typeface="Menlo"/>
                <a:ea typeface="Menlo"/>
                <a:cs typeface="Menlo"/>
                <a:sym typeface="Menlo"/>
              </a:defRPr>
            </a:pPr>
            <a:r>
              <a:t>    context</a:t>
            </a:r>
            <a:r>
              <a:rPr>
                <a:ln w="0" cap="flat">
                  <a:solidFill>
                    <a:srgbClr val="D73A49"/>
                  </a:solidFill>
                  <a:prstDash val="solid"/>
                  <a:miter lim="400000"/>
                </a:ln>
                <a:solidFill>
                  <a:srgbClr val="D73A49"/>
                </a:solidFill>
              </a:rPr>
              <a:t>?:</a:t>
            </a:r>
            <a:r>
              <a:t> Component,</a:t>
            </a:r>
          </a:p>
          <a:p>
            <a:pPr defTabSz="311824">
              <a:lnSpc>
                <a:spcPts val="2900"/>
              </a:lnSpc>
              <a:defRPr sz="1358">
                <a:ln w="0" cap="flat">
                  <a:solidFill>
                    <a:srgbClr val="24292E"/>
                  </a:solidFill>
                  <a:prstDash val="solid"/>
                  <a:miter lim="400000"/>
                </a:ln>
                <a:solidFill>
                  <a:srgbClr val="24292E"/>
                </a:solidFill>
                <a:latin typeface="Menlo"/>
                <a:ea typeface="Menlo"/>
                <a:cs typeface="Menlo"/>
                <a:sym typeface="Menlo"/>
              </a:defRPr>
            </a:pPr>
            <a:r>
              <a:t>    componentOptions</a:t>
            </a:r>
            <a:r>
              <a:rPr>
                <a:ln w="0" cap="flat">
                  <a:solidFill>
                    <a:srgbClr val="D73A49"/>
                  </a:solidFill>
                  <a:prstDash val="solid"/>
                  <a:miter lim="400000"/>
                </a:ln>
                <a:solidFill>
                  <a:srgbClr val="D73A49"/>
                </a:solidFill>
              </a:rPr>
              <a:t>?:</a:t>
            </a:r>
            <a:r>
              <a:t> VNodeComponentOptions</a:t>
            </a:r>
          </a:p>
          <a:p>
            <a:pPr defTabSz="311824">
              <a:lnSpc>
                <a:spcPts val="2900"/>
              </a:lnSpc>
              <a:defRPr sz="1358">
                <a:ln w="0" cap="flat">
                  <a:solidFill>
                    <a:srgbClr val="24292E"/>
                  </a:solidFill>
                  <a:prstDash val="solid"/>
                  <a:miter lim="400000"/>
                </a:ln>
                <a:solidFill>
                  <a:srgbClr val="24292E"/>
                </a:solidFill>
                <a:latin typeface="Menlo"/>
                <a:ea typeface="Menlo"/>
                <a:cs typeface="Menlo"/>
                <a:sym typeface="Menlo"/>
              </a:defRPr>
            </a:pPr>
            <a:r>
              <a:t>  ) {</a:t>
            </a:r>
          </a:p>
          <a:p>
            <a:pPr defTabSz="311824">
              <a:lnSpc>
                <a:spcPts val="2900"/>
              </a:lnSpc>
              <a:defRPr sz="1358">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/*当前节点的标签名*/</a:t>
            </a:r>
            <a:endParaRPr>
              <a:ln w="0" cap="flat">
                <a:solidFill>
                  <a:srgbClr val="24292E"/>
                </a:solidFill>
                <a:prstDash val="solid"/>
                <a:miter lim="400000"/>
              </a:ln>
              <a:solidFill>
                <a:srgbClr val="24292E"/>
              </a:solidFill>
            </a:endParaRPr>
          </a:p>
          <a:p>
            <a:pPr defTabSz="311824">
              <a:lnSpc>
                <a:spcPts val="2900"/>
              </a:lnSpc>
              <a:defRPr sz="1358">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005CC5"/>
                  </a:solidFill>
                  <a:prstDash val="solid"/>
                  <a:miter lim="400000"/>
                </a:ln>
                <a:solidFill>
                  <a:srgbClr val="005CC5"/>
                </a:solidFill>
              </a:rPr>
              <a:t>this</a:t>
            </a:r>
            <a:r>
              <a:t>.tag </a:t>
            </a:r>
            <a:r>
              <a:rPr>
                <a:ln w="0" cap="flat">
                  <a:solidFill>
                    <a:srgbClr val="D73A49"/>
                  </a:solidFill>
                  <a:prstDash val="solid"/>
                  <a:miter lim="400000"/>
                </a:ln>
                <a:solidFill>
                  <a:srgbClr val="D73A49"/>
                </a:solidFill>
              </a:rPr>
              <a:t>=</a:t>
            </a:r>
            <a:r>
              <a:t> tag</a:t>
            </a:r>
          </a:p>
          <a:p>
            <a:pPr defTabSz="311824">
              <a:lnSpc>
                <a:spcPts val="2900"/>
              </a:lnSpc>
              <a:defRPr sz="1358">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/*当前节点对应的对象，包含了具体的一些数据信息，是一个VNodeData类型*/</a:t>
            </a:r>
            <a:endParaRPr>
              <a:ln w="0" cap="flat">
                <a:solidFill>
                  <a:srgbClr val="24292E"/>
                </a:solidFill>
                <a:prstDash val="solid"/>
                <a:miter lim="400000"/>
              </a:ln>
              <a:solidFill>
                <a:srgbClr val="24292E"/>
              </a:solidFill>
            </a:endParaRPr>
          </a:p>
          <a:p>
            <a:pPr defTabSz="311824">
              <a:lnSpc>
                <a:spcPts val="2900"/>
              </a:lnSpc>
              <a:defRPr sz="1358">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005CC5"/>
                  </a:solidFill>
                  <a:prstDash val="solid"/>
                  <a:miter lim="400000"/>
                </a:ln>
                <a:solidFill>
                  <a:srgbClr val="005CC5"/>
                </a:solidFill>
              </a:rPr>
              <a:t>this</a:t>
            </a:r>
            <a:r>
              <a:t>.</a:t>
            </a:r>
            <a:r>
              <a:rPr>
                <a:ln w="0" cap="flat">
                  <a:solidFill>
                    <a:srgbClr val="005CC5"/>
                  </a:solidFill>
                  <a:prstDash val="solid"/>
                  <a:miter lim="400000"/>
                </a:ln>
                <a:solidFill>
                  <a:srgbClr val="005CC5"/>
                </a:solidFill>
              </a:rPr>
              <a:t>data</a:t>
            </a:r>
            <a:r>
              <a:t> </a:t>
            </a:r>
            <a:r>
              <a:rPr>
                <a:ln w="0" cap="flat">
                  <a:solidFill>
                    <a:srgbClr val="D73A49"/>
                  </a:solidFill>
                  <a:prstDash val="solid"/>
                  <a:miter lim="400000"/>
                </a:ln>
                <a:solidFill>
                  <a:srgbClr val="D73A49"/>
                </a:solidFill>
              </a:rPr>
              <a:t>=</a:t>
            </a:r>
            <a:r>
              <a:t> data</a:t>
            </a:r>
          </a:p>
          <a:p>
            <a:pPr defTabSz="311824">
              <a:lnSpc>
                <a:spcPts val="2900"/>
              </a:lnSpc>
              <a:defRPr sz="1358">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/*当前节点的子节点，是一个数组*/</a:t>
            </a:r>
            <a:endParaRPr>
              <a:ln w="0" cap="flat">
                <a:solidFill>
                  <a:srgbClr val="24292E"/>
                </a:solidFill>
                <a:prstDash val="solid"/>
                <a:miter lim="400000"/>
              </a:ln>
              <a:solidFill>
                <a:srgbClr val="24292E"/>
              </a:solidFill>
            </a:endParaRPr>
          </a:p>
          <a:p>
            <a:pPr defTabSz="311824">
              <a:lnSpc>
                <a:spcPts val="2900"/>
              </a:lnSpc>
              <a:defRPr sz="1358">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005CC5"/>
                  </a:solidFill>
                  <a:prstDash val="solid"/>
                  <a:miter lim="400000"/>
                </a:ln>
                <a:solidFill>
                  <a:srgbClr val="005CC5"/>
                </a:solidFill>
              </a:rPr>
              <a:t>this</a:t>
            </a:r>
            <a:r>
              <a:t>.children </a:t>
            </a:r>
            <a:r>
              <a:rPr>
                <a:ln w="0" cap="flat">
                  <a:solidFill>
                    <a:srgbClr val="D73A49"/>
                  </a:solidFill>
                  <a:prstDash val="solid"/>
                  <a:miter lim="400000"/>
                </a:ln>
                <a:solidFill>
                  <a:srgbClr val="D73A49"/>
                </a:solidFill>
              </a:rPr>
              <a:t>=</a:t>
            </a:r>
            <a:r>
              <a:t> children</a:t>
            </a:r>
          </a:p>
          <a:p>
            <a:pPr defTabSz="311824">
              <a:lnSpc>
                <a:spcPts val="2900"/>
              </a:lnSpc>
              <a:defRPr sz="1358">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/*当前节点的文本*/</a:t>
            </a:r>
            <a:endParaRPr>
              <a:ln w="0" cap="flat">
                <a:solidFill>
                  <a:srgbClr val="24292E"/>
                </a:solidFill>
                <a:prstDash val="solid"/>
                <a:miter lim="400000"/>
              </a:ln>
              <a:solidFill>
                <a:srgbClr val="24292E"/>
              </a:solidFill>
            </a:endParaRPr>
          </a:p>
          <a:p>
            <a:pPr defTabSz="311824">
              <a:lnSpc>
                <a:spcPts val="2900"/>
              </a:lnSpc>
              <a:defRPr sz="1358">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005CC5"/>
                  </a:solidFill>
                  <a:prstDash val="solid"/>
                  <a:miter lim="400000"/>
                </a:ln>
                <a:solidFill>
                  <a:srgbClr val="005CC5"/>
                </a:solidFill>
              </a:rPr>
              <a:t>this</a:t>
            </a:r>
            <a:r>
              <a:t>.</a:t>
            </a:r>
            <a:r>
              <a:rPr>
                <a:ln w="0" cap="flat">
                  <a:solidFill>
                    <a:srgbClr val="005CC5"/>
                  </a:solidFill>
                  <a:prstDash val="solid"/>
                  <a:miter lim="400000"/>
                </a:ln>
                <a:solidFill>
                  <a:srgbClr val="005CC5"/>
                </a:solidFill>
              </a:rPr>
              <a:t>text</a:t>
            </a:r>
            <a:r>
              <a:t> </a:t>
            </a:r>
            <a:r>
              <a:rPr>
                <a:ln w="0" cap="flat">
                  <a:solidFill>
                    <a:srgbClr val="D73A49"/>
                  </a:solidFill>
                  <a:prstDash val="solid"/>
                  <a:miter lim="400000"/>
                </a:ln>
                <a:solidFill>
                  <a:srgbClr val="D73A49"/>
                </a:solidFill>
              </a:rPr>
              <a:t>=</a:t>
            </a:r>
            <a:r>
              <a:t> text</a:t>
            </a:r>
          </a:p>
          <a:p>
            <a:pPr defTabSz="311824">
              <a:lnSpc>
                <a:spcPts val="2900"/>
              </a:lnSpc>
              <a:defRPr sz="1358">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/*当前虚拟节点对应的真实dom节点*/</a:t>
            </a:r>
            <a:endParaRPr>
              <a:ln w="0" cap="flat">
                <a:solidFill>
                  <a:srgbClr val="24292E"/>
                </a:solidFill>
                <a:prstDash val="solid"/>
                <a:miter lim="400000"/>
              </a:ln>
              <a:solidFill>
                <a:srgbClr val="24292E"/>
              </a:solidFill>
            </a:endParaRPr>
          </a:p>
          <a:p>
            <a:pPr defTabSz="311824">
              <a:lnSpc>
                <a:spcPts val="2900"/>
              </a:lnSpc>
              <a:defRPr sz="1358">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005CC5"/>
                  </a:solidFill>
                  <a:prstDash val="solid"/>
                  <a:miter lim="400000"/>
                </a:ln>
                <a:solidFill>
                  <a:srgbClr val="005CC5"/>
                </a:solidFill>
              </a:rPr>
              <a:t>this</a:t>
            </a:r>
            <a:r>
              <a:t>.elm </a:t>
            </a:r>
            <a:r>
              <a:rPr>
                <a:ln w="0" cap="flat">
                  <a:solidFill>
                    <a:srgbClr val="D73A49"/>
                  </a:solidFill>
                  <a:prstDash val="solid"/>
                  <a:miter lim="400000"/>
                </a:ln>
                <a:solidFill>
                  <a:srgbClr val="D73A49"/>
                </a:solidFill>
              </a:rPr>
              <a:t>=</a:t>
            </a:r>
            <a:r>
              <a:t> elm</a:t>
            </a:r>
          </a:p>
          <a:p>
            <a:pPr defTabSz="311824">
              <a:lnSpc>
                <a:spcPts val="2900"/>
              </a:lnSpc>
              <a:defRPr sz="1358">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/*当前节点的名字空间*/</a:t>
            </a:r>
            <a:endParaRPr>
              <a:ln w="0" cap="flat">
                <a:solidFill>
                  <a:srgbClr val="24292E"/>
                </a:solidFill>
                <a:prstDash val="solid"/>
                <a:miter lim="400000"/>
              </a:ln>
              <a:solidFill>
                <a:srgbClr val="24292E"/>
              </a:solidFill>
            </a:endParaRPr>
          </a:p>
          <a:p>
            <a:pPr defTabSz="311824">
              <a:lnSpc>
                <a:spcPts val="2900"/>
              </a:lnSpc>
              <a:defRPr sz="1358">
                <a:ln w="0" cap="flat">
                  <a:solidFill>
                    <a:srgbClr val="005CC5"/>
                  </a:solidFill>
                  <a:prstDash val="solid"/>
                  <a:miter lim="400000"/>
                </a:ln>
                <a:solidFill>
                  <a:srgbClr val="005CC5"/>
                </a:solidFill>
                <a:latin typeface="Menlo"/>
                <a:ea typeface="Menlo"/>
                <a:cs typeface="Menlo"/>
                <a:sym typeface="Menlo"/>
              </a:defRPr>
            </a:pPr>
            <a:r>
              <a:rPr>
                <a:ln w="0" cap="flat">
                  <a:solidFill>
                    <a:srgbClr val="24292E"/>
                  </a:solidFill>
                  <a:prstDash val="solid"/>
                  <a:miter lim="400000"/>
                </a:ln>
                <a:solidFill>
                  <a:srgbClr val="24292E"/>
                </a:solidFill>
              </a:rPr>
              <a:t>    </a:t>
            </a:r>
            <a:r>
              <a:t>this</a:t>
            </a:r>
            <a:r>
              <a:rPr>
                <a:ln w="0" cap="flat">
                  <a:solidFill>
                    <a:srgbClr val="24292E"/>
                  </a:solidFill>
                  <a:prstDash val="solid"/>
                  <a:miter lim="400000"/>
                </a:ln>
                <a:solidFill>
                  <a:srgbClr val="24292E"/>
                </a:solidFill>
              </a:rPr>
              <a:t>.ns </a:t>
            </a:r>
            <a:r>
              <a:rPr>
                <a:ln w="0" cap="flat">
                  <a:solidFill>
                    <a:srgbClr val="D73A49"/>
                  </a:solidFill>
                  <a:prstDash val="solid"/>
                  <a:miter lim="400000"/>
                </a:ln>
                <a:solidFill>
                  <a:srgbClr val="D73A49"/>
                </a:solidFill>
              </a:rPr>
              <a:t>=</a:t>
            </a:r>
            <a:r>
              <a:rPr>
                <a:ln w="0" cap="flat">
                  <a:solidFill>
                    <a:srgbClr val="24292E"/>
                  </a:solidFill>
                  <a:prstDash val="solid"/>
                  <a:miter lim="400000"/>
                </a:ln>
                <a:solidFill>
                  <a:srgbClr val="24292E"/>
                </a:solidFill>
              </a:rPr>
              <a:t> </a:t>
            </a:r>
            <a:r>
              <a:t>undefined</a:t>
            </a:r>
            <a:endParaRPr>
              <a:ln w="0" cap="flat">
                <a:solidFill>
                  <a:srgbClr val="24292E"/>
                </a:solidFill>
                <a:prstDash val="solid"/>
                <a:miter lim="400000"/>
              </a:ln>
              <a:solidFill>
                <a:srgbClr val="24292E"/>
              </a:solidFill>
            </a:endParaRPr>
          </a:p>
          <a:p>
            <a:pPr defTabSz="311824">
              <a:lnSpc>
                <a:spcPts val="2900"/>
              </a:lnSpc>
              <a:defRPr sz="1358">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/*编译作用域*/</a:t>
            </a:r>
            <a:endParaRPr>
              <a:ln w="0" cap="flat">
                <a:solidFill>
                  <a:srgbClr val="24292E"/>
                </a:solidFill>
                <a:prstDash val="solid"/>
                <a:miter lim="400000"/>
              </a:ln>
              <a:solidFill>
                <a:srgbClr val="24292E"/>
              </a:solidFill>
            </a:endParaRPr>
          </a:p>
          <a:p>
            <a:pPr defTabSz="311824">
              <a:lnSpc>
                <a:spcPts val="2900"/>
              </a:lnSpc>
              <a:defRPr sz="1358">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005CC5"/>
                  </a:solidFill>
                  <a:prstDash val="solid"/>
                  <a:miter lim="400000"/>
                </a:ln>
                <a:solidFill>
                  <a:srgbClr val="005CC5"/>
                </a:solidFill>
              </a:rPr>
              <a:t>this</a:t>
            </a:r>
            <a:r>
              <a:t>.context </a:t>
            </a:r>
            <a:r>
              <a:rPr>
                <a:ln w="0" cap="flat">
                  <a:solidFill>
                    <a:srgbClr val="D73A49"/>
                  </a:solidFill>
                  <a:prstDash val="solid"/>
                  <a:miter lim="400000"/>
                </a:ln>
                <a:solidFill>
                  <a:srgbClr val="D73A49"/>
                </a:solidFill>
              </a:rPr>
              <a:t>=</a:t>
            </a:r>
            <a:r>
              <a:t> context</a:t>
            </a:r>
          </a:p>
          <a:p>
            <a:pPr defTabSz="311824">
              <a:lnSpc>
                <a:spcPts val="2900"/>
              </a:lnSpc>
              <a:defRPr sz="1358">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005CC5"/>
                  </a:solidFill>
                  <a:prstDash val="solid"/>
                  <a:miter lim="400000"/>
                </a:ln>
                <a:solidFill>
                  <a:srgbClr val="005CC5"/>
                </a:solidFill>
              </a:rPr>
              <a:t>this</a:t>
            </a:r>
            <a:r>
              <a:t>.functionalContext </a:t>
            </a:r>
            <a:r>
              <a:rPr>
                <a:ln w="0" cap="flat">
                  <a:solidFill>
                    <a:srgbClr val="D73A49"/>
                  </a:solidFill>
                  <a:prstDash val="solid"/>
                  <a:miter lim="400000"/>
                </a:ln>
                <a:solidFill>
                  <a:srgbClr val="D73A49"/>
                </a:solidFill>
              </a:rPr>
              <a:t>=</a:t>
            </a:r>
            <a:r>
              <a:t> </a:t>
            </a:r>
            <a:r>
              <a:rPr>
                <a:ln w="0" cap="flat">
                  <a:solidFill>
                    <a:srgbClr val="005CC5"/>
                  </a:solidFill>
                  <a:prstDash val="solid"/>
                  <a:miter lim="400000"/>
                </a:ln>
                <a:solidFill>
                  <a:srgbClr val="005CC5"/>
                </a:solidFill>
              </a:rPr>
              <a:t>undefined</a:t>
            </a:r>
          </a:p>
          <a:p>
            <a:pPr defTabSz="311824">
              <a:lnSpc>
                <a:spcPts val="2900"/>
              </a:lnSpc>
              <a:defRPr sz="1358">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/*节点的key属性，被当作节点的标志，用以优化*/</a:t>
            </a:r>
            <a:endParaRPr>
              <a:ln w="0" cap="flat">
                <a:solidFill>
                  <a:srgbClr val="24292E"/>
                </a:solidFill>
                <a:prstDash val="solid"/>
                <a:miter lim="400000"/>
              </a:ln>
              <a:solidFill>
                <a:srgbClr val="24292E"/>
              </a:solidFill>
            </a:endParaRPr>
          </a:p>
          <a:p>
            <a:pPr defTabSz="311824">
              <a:lnSpc>
                <a:spcPts val="2900"/>
              </a:lnSpc>
              <a:defRPr sz="1358">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005CC5"/>
                  </a:solidFill>
                  <a:prstDash val="solid"/>
                  <a:miter lim="400000"/>
                </a:ln>
                <a:solidFill>
                  <a:srgbClr val="005CC5"/>
                </a:solidFill>
              </a:rPr>
              <a:t>this</a:t>
            </a:r>
            <a:r>
              <a:t>.key </a:t>
            </a:r>
            <a:r>
              <a:rPr>
                <a:ln w="0" cap="flat">
                  <a:solidFill>
                    <a:srgbClr val="D73A49"/>
                  </a:solidFill>
                  <a:prstDash val="solid"/>
                  <a:miter lim="400000"/>
                </a:ln>
                <a:solidFill>
                  <a:srgbClr val="D73A49"/>
                </a:solidFill>
              </a:rPr>
              <a:t>=</a:t>
            </a:r>
            <a:r>
              <a:t> data </a:t>
            </a:r>
            <a:r>
              <a:rPr>
                <a:ln w="0" cap="flat">
                  <a:solidFill>
                    <a:srgbClr val="D73A49"/>
                  </a:solidFill>
                  <a:prstDash val="solid"/>
                  <a:miter lim="400000"/>
                </a:ln>
                <a:solidFill>
                  <a:srgbClr val="D73A49"/>
                </a:solidFill>
              </a:rPr>
              <a:t>&amp;&amp;</a:t>
            </a:r>
            <a:r>
              <a:t> data.key</a:t>
            </a:r>
          </a:p>
          <a:p>
            <a:pPr defTabSz="311824">
              <a:lnSpc>
                <a:spcPts val="2900"/>
              </a:lnSpc>
              <a:defRPr sz="1358">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/*组件的option选项*/</a:t>
            </a:r>
            <a:endParaRPr>
              <a:ln w="0" cap="flat">
                <a:solidFill>
                  <a:srgbClr val="24292E"/>
                </a:solidFill>
                <a:prstDash val="solid"/>
                <a:miter lim="400000"/>
              </a:ln>
              <a:solidFill>
                <a:srgbClr val="24292E"/>
              </a:solidFill>
            </a:endParaRPr>
          </a:p>
          <a:p>
            <a:pPr defTabSz="311824">
              <a:lnSpc>
                <a:spcPts val="2900"/>
              </a:lnSpc>
              <a:defRPr sz="1358">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005CC5"/>
                  </a:solidFill>
                  <a:prstDash val="solid"/>
                  <a:miter lim="400000"/>
                </a:ln>
                <a:solidFill>
                  <a:srgbClr val="005CC5"/>
                </a:solidFill>
              </a:rPr>
              <a:t>this</a:t>
            </a:r>
            <a:r>
              <a:t>.componentOptions </a:t>
            </a:r>
            <a:r>
              <a:rPr>
                <a:ln w="0" cap="flat">
                  <a:solidFill>
                    <a:srgbClr val="D73A49"/>
                  </a:solidFill>
                  <a:prstDash val="solid"/>
                  <a:miter lim="400000"/>
                </a:ln>
                <a:solidFill>
                  <a:srgbClr val="D73A49"/>
                </a:solidFill>
              </a:rPr>
              <a:t>=</a:t>
            </a:r>
            <a:r>
              <a:t> componentOptions</a:t>
            </a:r>
          </a:p>
          <a:p>
            <a:pPr defTabSz="311824">
              <a:lnSpc>
                <a:spcPts val="2900"/>
              </a:lnSpc>
              <a:defRPr sz="1358">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/*当前节点对应的组件的实例*/</a:t>
            </a:r>
            <a:endParaRPr>
              <a:ln w="0" cap="flat">
                <a:solidFill>
                  <a:srgbClr val="24292E"/>
                </a:solidFill>
                <a:prstDash val="solid"/>
                <a:miter lim="400000"/>
              </a:ln>
              <a:solidFill>
                <a:srgbClr val="24292E"/>
              </a:solidFill>
            </a:endParaRPr>
          </a:p>
          <a:p>
            <a:pPr defTabSz="311824">
              <a:lnSpc>
                <a:spcPts val="2900"/>
              </a:lnSpc>
              <a:defRPr sz="1358">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005CC5"/>
                  </a:solidFill>
                  <a:prstDash val="solid"/>
                  <a:miter lim="400000"/>
                </a:ln>
                <a:solidFill>
                  <a:srgbClr val="005CC5"/>
                </a:solidFill>
              </a:rPr>
              <a:t>this</a:t>
            </a:r>
            <a:r>
              <a:t>.componentInstance </a:t>
            </a:r>
            <a:r>
              <a:rPr>
                <a:ln w="0" cap="flat">
                  <a:solidFill>
                    <a:srgbClr val="D73A49"/>
                  </a:solidFill>
                  <a:prstDash val="solid"/>
                  <a:miter lim="400000"/>
                </a:ln>
                <a:solidFill>
                  <a:srgbClr val="D73A49"/>
                </a:solidFill>
              </a:rPr>
              <a:t>=</a:t>
            </a:r>
            <a:r>
              <a:t> </a:t>
            </a:r>
            <a:r>
              <a:rPr>
                <a:ln w="0" cap="flat">
                  <a:solidFill>
                    <a:srgbClr val="005CC5"/>
                  </a:solidFill>
                  <a:prstDash val="solid"/>
                  <a:miter lim="400000"/>
                </a:ln>
                <a:solidFill>
                  <a:srgbClr val="005CC5"/>
                </a:solidFill>
              </a:rPr>
              <a:t>undefined</a:t>
            </a:r>
          </a:p>
          <a:p>
            <a:pPr defTabSz="311824">
              <a:lnSpc>
                <a:spcPts val="2900"/>
              </a:lnSpc>
              <a:defRPr sz="1358">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/*当前节点的父节点*/</a:t>
            </a:r>
            <a:endParaRPr>
              <a:ln w="0" cap="flat">
                <a:solidFill>
                  <a:srgbClr val="24292E"/>
                </a:solidFill>
                <a:prstDash val="solid"/>
                <a:miter lim="400000"/>
              </a:ln>
              <a:solidFill>
                <a:srgbClr val="24292E"/>
              </a:solidFill>
            </a:endParaRPr>
          </a:p>
          <a:p>
            <a:pPr defTabSz="311824">
              <a:lnSpc>
                <a:spcPts val="2900"/>
              </a:lnSpc>
              <a:defRPr sz="1358">
                <a:ln w="0" cap="flat">
                  <a:solidFill>
                    <a:srgbClr val="005CC5"/>
                  </a:solidFill>
                  <a:prstDash val="solid"/>
                  <a:miter lim="400000"/>
                </a:ln>
                <a:solidFill>
                  <a:srgbClr val="005CC5"/>
                </a:solidFill>
                <a:latin typeface="Menlo"/>
                <a:ea typeface="Menlo"/>
                <a:cs typeface="Menlo"/>
                <a:sym typeface="Menlo"/>
              </a:defRPr>
            </a:pPr>
            <a:r>
              <a:rPr>
                <a:ln w="0" cap="flat">
                  <a:solidFill>
                    <a:srgbClr val="24292E"/>
                  </a:solidFill>
                  <a:prstDash val="solid"/>
                  <a:miter lim="400000"/>
                </a:ln>
                <a:solidFill>
                  <a:srgbClr val="24292E"/>
                </a:solidFill>
              </a:rPr>
              <a:t>    </a:t>
            </a:r>
            <a:r>
              <a:t>this</a:t>
            </a:r>
            <a:r>
              <a:rPr>
                <a:ln w="0" cap="flat">
                  <a:solidFill>
                    <a:srgbClr val="24292E"/>
                  </a:solidFill>
                  <a:prstDash val="solid"/>
                  <a:miter lim="400000"/>
                </a:ln>
                <a:solidFill>
                  <a:srgbClr val="24292E"/>
                </a:solidFill>
              </a:rPr>
              <a:t>.</a:t>
            </a:r>
            <a:r>
              <a:t>parent</a:t>
            </a:r>
            <a:r>
              <a:rPr>
                <a:ln w="0" cap="flat">
                  <a:solidFill>
                    <a:srgbClr val="24292E"/>
                  </a:solidFill>
                  <a:prstDash val="solid"/>
                  <a:miter lim="400000"/>
                </a:ln>
                <a:solidFill>
                  <a:srgbClr val="24292E"/>
                </a:solidFill>
              </a:rPr>
              <a:t> </a:t>
            </a:r>
            <a:r>
              <a:rPr>
                <a:ln w="0" cap="flat">
                  <a:solidFill>
                    <a:srgbClr val="D73A49"/>
                  </a:solidFill>
                  <a:prstDash val="solid"/>
                  <a:miter lim="400000"/>
                </a:ln>
                <a:solidFill>
                  <a:srgbClr val="D73A49"/>
                </a:solidFill>
              </a:rPr>
              <a:t>=</a:t>
            </a:r>
            <a:r>
              <a:rPr>
                <a:ln w="0" cap="flat">
                  <a:solidFill>
                    <a:srgbClr val="24292E"/>
                  </a:solidFill>
                  <a:prstDash val="solid"/>
                  <a:miter lim="400000"/>
                </a:ln>
                <a:solidFill>
                  <a:srgbClr val="24292E"/>
                </a:solidFill>
              </a:rPr>
              <a:t> </a:t>
            </a:r>
            <a:r>
              <a:t>undefined</a:t>
            </a:r>
            <a:endParaRPr>
              <a:ln w="0" cap="flat">
                <a:solidFill>
                  <a:srgbClr val="24292E"/>
                </a:solidFill>
                <a:prstDash val="solid"/>
                <a:miter lim="400000"/>
              </a:ln>
              <a:solidFill>
                <a:srgbClr val="24292E"/>
              </a:solidFill>
            </a:endParaRPr>
          </a:p>
          <a:p>
            <a:pPr defTabSz="311824">
              <a:lnSpc>
                <a:spcPts val="2900"/>
              </a:lnSpc>
              <a:defRPr sz="1358">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/*是否为原生HTML或只是普通文本，innerHTML的时候为true，textContent的时候为false*/</a:t>
            </a:r>
            <a:endParaRPr>
              <a:ln w="0" cap="flat">
                <a:solidFill>
                  <a:srgbClr val="24292E"/>
                </a:solidFill>
                <a:prstDash val="solid"/>
                <a:miter lim="400000"/>
              </a:ln>
              <a:solidFill>
                <a:srgbClr val="24292E"/>
              </a:solidFill>
            </a:endParaRPr>
          </a:p>
          <a:p>
            <a:pPr defTabSz="311824">
              <a:lnSpc>
                <a:spcPts val="2900"/>
              </a:lnSpc>
              <a:defRPr sz="1358">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005CC5"/>
                  </a:solidFill>
                  <a:prstDash val="solid"/>
                  <a:miter lim="400000"/>
                </a:ln>
                <a:solidFill>
                  <a:srgbClr val="005CC5"/>
                </a:solidFill>
              </a:rPr>
              <a:t>this</a:t>
            </a:r>
            <a:r>
              <a:t>.raw </a:t>
            </a:r>
            <a:r>
              <a:rPr>
                <a:ln w="0" cap="flat">
                  <a:solidFill>
                    <a:srgbClr val="D73A49"/>
                  </a:solidFill>
                  <a:prstDash val="solid"/>
                  <a:miter lim="400000"/>
                </a:ln>
                <a:solidFill>
                  <a:srgbClr val="D73A49"/>
                </a:solidFill>
              </a:rPr>
              <a:t>=</a:t>
            </a:r>
            <a:r>
              <a:t> </a:t>
            </a:r>
            <a:r>
              <a:rPr>
                <a:ln w="0" cap="flat">
                  <a:solidFill>
                    <a:srgbClr val="005CC5"/>
                  </a:solidFill>
                  <a:prstDash val="solid"/>
                  <a:miter lim="400000"/>
                </a:ln>
                <a:solidFill>
                  <a:srgbClr val="005CC5"/>
                </a:solidFill>
              </a:rPr>
              <a:t>false</a:t>
            </a:r>
          </a:p>
          <a:p>
            <a:pPr defTabSz="311824">
              <a:lnSpc>
                <a:spcPts val="2900"/>
              </a:lnSpc>
              <a:defRPr sz="1358">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/*静态节点标志*/</a:t>
            </a:r>
            <a:endParaRPr>
              <a:ln w="0" cap="flat">
                <a:solidFill>
                  <a:srgbClr val="24292E"/>
                </a:solidFill>
                <a:prstDash val="solid"/>
                <a:miter lim="400000"/>
              </a:ln>
              <a:solidFill>
                <a:srgbClr val="24292E"/>
              </a:solidFill>
            </a:endParaRPr>
          </a:p>
          <a:p>
            <a:pPr defTabSz="311824">
              <a:lnSpc>
                <a:spcPts val="2900"/>
              </a:lnSpc>
              <a:defRPr sz="1358">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005CC5"/>
                  </a:solidFill>
                  <a:prstDash val="solid"/>
                  <a:miter lim="400000"/>
                </a:ln>
                <a:solidFill>
                  <a:srgbClr val="005CC5"/>
                </a:solidFill>
              </a:rPr>
              <a:t>this</a:t>
            </a:r>
            <a:r>
              <a:t>.isStatic </a:t>
            </a:r>
            <a:r>
              <a:rPr>
                <a:ln w="0" cap="flat">
                  <a:solidFill>
                    <a:srgbClr val="D73A49"/>
                  </a:solidFill>
                  <a:prstDash val="solid"/>
                  <a:miter lim="400000"/>
                </a:ln>
                <a:solidFill>
                  <a:srgbClr val="D73A49"/>
                </a:solidFill>
              </a:rPr>
              <a:t>=</a:t>
            </a:r>
            <a:r>
              <a:t> </a:t>
            </a:r>
            <a:r>
              <a:rPr>
                <a:ln w="0" cap="flat">
                  <a:solidFill>
                    <a:srgbClr val="005CC5"/>
                  </a:solidFill>
                  <a:prstDash val="solid"/>
                  <a:miter lim="400000"/>
                </a:ln>
                <a:solidFill>
                  <a:srgbClr val="005CC5"/>
                </a:solidFill>
              </a:rPr>
              <a:t>false</a:t>
            </a:r>
          </a:p>
          <a:p>
            <a:pPr defTabSz="311824">
              <a:lnSpc>
                <a:spcPts val="2900"/>
              </a:lnSpc>
              <a:defRPr sz="1358">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/*是否作为根节点插入*/</a:t>
            </a:r>
            <a:endParaRPr>
              <a:ln w="0" cap="flat">
                <a:solidFill>
                  <a:srgbClr val="24292E"/>
                </a:solidFill>
                <a:prstDash val="solid"/>
                <a:miter lim="400000"/>
              </a:ln>
              <a:solidFill>
                <a:srgbClr val="24292E"/>
              </a:solidFill>
            </a:endParaRPr>
          </a:p>
          <a:p>
            <a:pPr defTabSz="311824">
              <a:lnSpc>
                <a:spcPts val="2900"/>
              </a:lnSpc>
              <a:defRPr sz="1358">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005CC5"/>
                  </a:solidFill>
                  <a:prstDash val="solid"/>
                  <a:miter lim="400000"/>
                </a:ln>
                <a:solidFill>
                  <a:srgbClr val="005CC5"/>
                </a:solidFill>
              </a:rPr>
              <a:t>this</a:t>
            </a:r>
            <a:r>
              <a:t>.isRootInsert </a:t>
            </a:r>
            <a:r>
              <a:rPr>
                <a:ln w="0" cap="flat">
                  <a:solidFill>
                    <a:srgbClr val="D73A49"/>
                  </a:solidFill>
                  <a:prstDash val="solid"/>
                  <a:miter lim="400000"/>
                </a:ln>
                <a:solidFill>
                  <a:srgbClr val="D73A49"/>
                </a:solidFill>
              </a:rPr>
              <a:t>=</a:t>
            </a:r>
            <a:r>
              <a:t> </a:t>
            </a:r>
            <a:r>
              <a:rPr>
                <a:ln w="0" cap="flat">
                  <a:solidFill>
                    <a:srgbClr val="005CC5"/>
                  </a:solidFill>
                  <a:prstDash val="solid"/>
                  <a:miter lim="400000"/>
                </a:ln>
                <a:solidFill>
                  <a:srgbClr val="005CC5"/>
                </a:solidFill>
              </a:rPr>
              <a:t>true</a:t>
            </a:r>
          </a:p>
          <a:p>
            <a:pPr defTabSz="311824">
              <a:lnSpc>
                <a:spcPts val="2900"/>
              </a:lnSpc>
              <a:defRPr sz="1358">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/*是否为注释节点*/</a:t>
            </a:r>
            <a:endParaRPr>
              <a:ln w="0" cap="flat">
                <a:solidFill>
                  <a:srgbClr val="24292E"/>
                </a:solidFill>
                <a:prstDash val="solid"/>
                <a:miter lim="400000"/>
              </a:ln>
              <a:solidFill>
                <a:srgbClr val="24292E"/>
              </a:solidFill>
            </a:endParaRPr>
          </a:p>
          <a:p>
            <a:pPr defTabSz="311824">
              <a:lnSpc>
                <a:spcPts val="2900"/>
              </a:lnSpc>
              <a:defRPr sz="1358">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005CC5"/>
                  </a:solidFill>
                  <a:prstDash val="solid"/>
                  <a:miter lim="400000"/>
                </a:ln>
                <a:solidFill>
                  <a:srgbClr val="005CC5"/>
                </a:solidFill>
              </a:rPr>
              <a:t>this</a:t>
            </a:r>
            <a:r>
              <a:t>.isComment </a:t>
            </a:r>
            <a:r>
              <a:rPr>
                <a:ln w="0" cap="flat">
                  <a:solidFill>
                    <a:srgbClr val="D73A49"/>
                  </a:solidFill>
                  <a:prstDash val="solid"/>
                  <a:miter lim="400000"/>
                </a:ln>
                <a:solidFill>
                  <a:srgbClr val="D73A49"/>
                </a:solidFill>
              </a:rPr>
              <a:t>=</a:t>
            </a:r>
            <a:r>
              <a:t> </a:t>
            </a:r>
            <a:r>
              <a:rPr>
                <a:ln w="0" cap="flat">
                  <a:solidFill>
                    <a:srgbClr val="005CC5"/>
                  </a:solidFill>
                  <a:prstDash val="solid"/>
                  <a:miter lim="400000"/>
                </a:ln>
                <a:solidFill>
                  <a:srgbClr val="005CC5"/>
                </a:solidFill>
              </a:rPr>
              <a:t>false</a:t>
            </a:r>
          </a:p>
          <a:p>
            <a:pPr defTabSz="311824">
              <a:lnSpc>
                <a:spcPts val="2900"/>
              </a:lnSpc>
              <a:defRPr sz="1358">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/*是否为克隆节点*/</a:t>
            </a:r>
            <a:endParaRPr>
              <a:ln w="0" cap="flat">
                <a:solidFill>
                  <a:srgbClr val="24292E"/>
                </a:solidFill>
                <a:prstDash val="solid"/>
                <a:miter lim="400000"/>
              </a:ln>
              <a:solidFill>
                <a:srgbClr val="24292E"/>
              </a:solidFill>
            </a:endParaRPr>
          </a:p>
          <a:p>
            <a:pPr defTabSz="311824">
              <a:lnSpc>
                <a:spcPts val="2900"/>
              </a:lnSpc>
              <a:defRPr sz="1358">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005CC5"/>
                  </a:solidFill>
                  <a:prstDash val="solid"/>
                  <a:miter lim="400000"/>
                </a:ln>
                <a:solidFill>
                  <a:srgbClr val="005CC5"/>
                </a:solidFill>
              </a:rPr>
              <a:t>this</a:t>
            </a:r>
            <a:r>
              <a:t>.isCloned </a:t>
            </a:r>
            <a:r>
              <a:rPr>
                <a:ln w="0" cap="flat">
                  <a:solidFill>
                    <a:srgbClr val="D73A49"/>
                  </a:solidFill>
                  <a:prstDash val="solid"/>
                  <a:miter lim="400000"/>
                </a:ln>
                <a:solidFill>
                  <a:srgbClr val="D73A49"/>
                </a:solidFill>
              </a:rPr>
              <a:t>=</a:t>
            </a:r>
            <a:r>
              <a:t> </a:t>
            </a:r>
            <a:r>
              <a:rPr>
                <a:ln w="0" cap="flat">
                  <a:solidFill>
                    <a:srgbClr val="005CC5"/>
                  </a:solidFill>
                  <a:prstDash val="solid"/>
                  <a:miter lim="400000"/>
                </a:ln>
                <a:solidFill>
                  <a:srgbClr val="005CC5"/>
                </a:solidFill>
              </a:rPr>
              <a:t>false</a:t>
            </a:r>
          </a:p>
          <a:p>
            <a:pPr defTabSz="311824">
              <a:lnSpc>
                <a:spcPts val="2900"/>
              </a:lnSpc>
              <a:defRPr sz="1358">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/*是否有v-once指令*/</a:t>
            </a:r>
            <a:endParaRPr>
              <a:ln w="0" cap="flat">
                <a:solidFill>
                  <a:srgbClr val="24292E"/>
                </a:solidFill>
                <a:prstDash val="solid"/>
                <a:miter lim="400000"/>
              </a:ln>
              <a:solidFill>
                <a:srgbClr val="24292E"/>
              </a:solidFill>
            </a:endParaRPr>
          </a:p>
          <a:p>
            <a:pPr defTabSz="311824">
              <a:lnSpc>
                <a:spcPts val="2900"/>
              </a:lnSpc>
              <a:defRPr sz="1358">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005CC5"/>
                  </a:solidFill>
                  <a:prstDash val="solid"/>
                  <a:miter lim="400000"/>
                </a:ln>
                <a:solidFill>
                  <a:srgbClr val="005CC5"/>
                </a:solidFill>
              </a:rPr>
              <a:t>this</a:t>
            </a:r>
            <a:r>
              <a:t>.isOnce </a:t>
            </a:r>
            <a:r>
              <a:rPr>
                <a:ln w="0" cap="flat">
                  <a:solidFill>
                    <a:srgbClr val="D73A49"/>
                  </a:solidFill>
                  <a:prstDash val="solid"/>
                  <a:miter lim="400000"/>
                </a:ln>
                <a:solidFill>
                  <a:srgbClr val="D73A49"/>
                </a:solidFill>
              </a:rPr>
              <a:t>=</a:t>
            </a:r>
            <a:r>
              <a:t> </a:t>
            </a:r>
            <a:r>
              <a:rPr>
                <a:ln w="0" cap="flat">
                  <a:solidFill>
                    <a:srgbClr val="005CC5"/>
                  </a:solidFill>
                  <a:prstDash val="solid"/>
                  <a:miter lim="400000"/>
                </a:ln>
                <a:solidFill>
                  <a:srgbClr val="005CC5"/>
                </a:solidFill>
              </a:rPr>
              <a:t>false</a:t>
            </a:r>
          </a:p>
          <a:p>
            <a:pPr lvl="1" defTabSz="311824">
              <a:lnSpc>
                <a:spcPts val="2900"/>
              </a:lnSpc>
              <a:defRPr sz="1358">
                <a:ln w="0" cap="flat">
                  <a:solidFill>
                    <a:srgbClr val="6A737D"/>
                  </a:solidFill>
                  <a:prstDash val="solid"/>
                  <a:miter lim="400000"/>
                </a:ln>
                <a:solidFill>
                  <a:srgbClr val="6A737D"/>
                </a:solidFill>
                <a:latin typeface="Menlo"/>
                <a:ea typeface="Menlo"/>
                <a:cs typeface="Menlo"/>
                <a:sym typeface="Menlo"/>
              </a:defRPr>
            </a:pPr>
            <a:r>
              <a:t>  }</a:t>
            </a:r>
          </a:p>
        </p:txBody>
      </p:sp>
      <p:sp>
        <p:nvSpPr>
          <p:cNvPr id="225" name="Vue.js源码中对VNode类的定义 [part 2]"/>
          <p:cNvSpPr txBox="1"/>
          <p:nvPr/>
        </p:nvSpPr>
        <p:spPr>
          <a:xfrm>
            <a:off x="4823493" y="852101"/>
            <a:ext cx="3140683" cy="325438"/>
          </a:xfrm>
          <a:prstGeom prst="rect">
            <a:avLst/>
          </a:prstGeom>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algn="l" defTabSz="321468">
              <a:lnSpc>
                <a:spcPts val="2900"/>
              </a:lnSpc>
              <a:defRPr b="0" sz="1400">
                <a:ln w="0" cap="flat">
                  <a:solidFill>
                    <a:srgbClr val="24292E"/>
                  </a:solidFill>
                  <a:prstDash val="solid"/>
                  <a:miter lim="400000"/>
                </a:ln>
                <a:solidFill>
                  <a:srgbClr val="24292E"/>
                </a:solidFill>
                <a:latin typeface="Helvetica"/>
                <a:ea typeface="Helvetica"/>
                <a:cs typeface="Helvetica"/>
                <a:sym typeface="Helvetica"/>
              </a:defRPr>
            </a:lvl1pPr>
          </a:lstStyle>
          <a:p>
            <a:pPr/>
            <a:r>
              <a:t>Vue.js源码中对VNode类的定义 [part 2]</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4、virtualDOM 与 diff 算法 — VNode"/>
          <p:cNvSpPr txBox="1"/>
          <p:nvPr>
            <p:ph type="title"/>
          </p:nvPr>
        </p:nvSpPr>
        <p:spPr>
          <a:prstGeom prst="rect">
            <a:avLst/>
          </a:prstGeom>
        </p:spPr>
        <p:txBody>
          <a:bodyPr/>
          <a:lstStyle/>
          <a:p>
            <a:pPr/>
            <a:r>
              <a:t>4、virtualDOM 与 diff 算法 — VNode</a:t>
            </a:r>
          </a:p>
        </p:txBody>
      </p:sp>
      <p:sp>
        <p:nvSpPr>
          <p:cNvPr id="230" name="{…"/>
          <p:cNvSpPr txBox="1"/>
          <p:nvPr/>
        </p:nvSpPr>
        <p:spPr>
          <a:xfrm>
            <a:off x="6585725" y="1465568"/>
            <a:ext cx="3509567" cy="3322639"/>
          </a:xfrm>
          <a:prstGeom prst="rect">
            <a:avLst/>
          </a:prstGeom>
          <a:solidFill>
            <a:srgbClr val="F6F8FA"/>
          </a:solidFill>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r>
              <a:t>{</a:t>
            </a:r>
          </a:p>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r>
              <a:t>    tag</a:t>
            </a:r>
            <a:r>
              <a:rPr>
                <a:ln w="0" cap="flat">
                  <a:solidFill>
                    <a:srgbClr val="D73A49"/>
                  </a:solidFill>
                  <a:prstDash val="solid"/>
                  <a:miter lim="400000"/>
                </a:ln>
                <a:solidFill>
                  <a:srgbClr val="D73A49"/>
                </a:solidFill>
              </a:rPr>
              <a:t>:</a:t>
            </a:r>
            <a:r>
              <a:t> </a:t>
            </a:r>
            <a:r>
              <a:rPr>
                <a:ln w="0" cap="flat">
                  <a:solidFill>
                    <a:srgbClr val="032F62"/>
                  </a:solidFill>
                  <a:prstDash val="solid"/>
                  <a:miter lim="400000"/>
                </a:ln>
                <a:solidFill>
                  <a:srgbClr val="032F62"/>
                </a:solidFill>
              </a:rPr>
              <a:t>'div'</a:t>
            </a:r>
          </a:p>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r>
              <a:t>    data</a:t>
            </a:r>
            <a:r>
              <a:rPr>
                <a:ln w="0" cap="flat">
                  <a:solidFill>
                    <a:srgbClr val="D73A49"/>
                  </a:solidFill>
                  <a:prstDash val="solid"/>
                  <a:miter lim="400000"/>
                </a:ln>
                <a:solidFill>
                  <a:srgbClr val="D73A49"/>
                </a:solidFill>
              </a:rPr>
              <a:t>:</a:t>
            </a:r>
            <a:r>
              <a:t> {</a:t>
            </a:r>
          </a:p>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r>
              <a:t>        class</a:t>
            </a:r>
            <a:r>
              <a:rPr>
                <a:ln w="0" cap="flat">
                  <a:solidFill>
                    <a:srgbClr val="D73A49"/>
                  </a:solidFill>
                  <a:prstDash val="solid"/>
                  <a:miter lim="400000"/>
                </a:ln>
                <a:solidFill>
                  <a:srgbClr val="D73A49"/>
                </a:solidFill>
              </a:rPr>
              <a:t>:</a:t>
            </a:r>
            <a:r>
              <a:t> </a:t>
            </a:r>
            <a:r>
              <a:rPr>
                <a:ln w="0" cap="flat">
                  <a:solidFill>
                    <a:srgbClr val="032F62"/>
                  </a:solidFill>
                  <a:prstDash val="solid"/>
                  <a:miter lim="400000"/>
                </a:ln>
                <a:solidFill>
                  <a:srgbClr val="032F62"/>
                </a:solidFill>
              </a:rPr>
              <a:t>‘dialog-title'</a:t>
            </a:r>
          </a:p>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r>
              <a:t>    },</a:t>
            </a:r>
          </a:p>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r>
              <a:t>    children</a:t>
            </a:r>
            <a:r>
              <a:rPr>
                <a:ln w="0" cap="flat">
                  <a:solidFill>
                    <a:srgbClr val="D73A49"/>
                  </a:solidFill>
                  <a:prstDash val="solid"/>
                  <a:miter lim="400000"/>
                </a:ln>
                <a:solidFill>
                  <a:srgbClr val="D73A49"/>
                </a:solidFill>
              </a:rPr>
              <a:t>:</a:t>
            </a:r>
            <a:r>
              <a:t> [</a:t>
            </a:r>
          </a:p>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r>
              <a:t>        {</a:t>
            </a:r>
          </a:p>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r>
              <a:t>            tag</a:t>
            </a:r>
            <a:r>
              <a:rPr>
                <a:ln w="0" cap="flat">
                  <a:solidFill>
                    <a:srgbClr val="D73A49"/>
                  </a:solidFill>
                  <a:prstDash val="solid"/>
                  <a:miter lim="400000"/>
                </a:ln>
                <a:solidFill>
                  <a:srgbClr val="D73A49"/>
                </a:solidFill>
              </a:rPr>
              <a:t>:</a:t>
            </a:r>
            <a:r>
              <a:t> </a:t>
            </a:r>
            <a:r>
              <a:rPr>
                <a:ln w="0" cap="flat">
                  <a:solidFill>
                    <a:srgbClr val="032F62"/>
                  </a:solidFill>
                  <a:prstDash val="solid"/>
                  <a:miter lim="400000"/>
                </a:ln>
                <a:solidFill>
                  <a:srgbClr val="032F62"/>
                </a:solidFill>
              </a:rPr>
              <a:t>'span'</a:t>
            </a:r>
            <a:r>
              <a:t>,</a:t>
            </a:r>
          </a:p>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r>
              <a:t>            data</a:t>
            </a:r>
            <a:r>
              <a:rPr>
                <a:ln w="0" cap="flat">
                  <a:solidFill>
                    <a:srgbClr val="D73A49"/>
                  </a:solidFill>
                  <a:prstDash val="solid"/>
                  <a:miter lim="400000"/>
                </a:ln>
                <a:solidFill>
                  <a:srgbClr val="D73A49"/>
                </a:solidFill>
              </a:rPr>
              <a:t>:</a:t>
            </a:r>
            <a:r>
              <a:t> {</a:t>
            </a:r>
          </a:p>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r>
              <a:t>                class</a:t>
            </a:r>
            <a:r>
              <a:rPr>
                <a:ln w="0" cap="flat">
                  <a:solidFill>
                    <a:srgbClr val="D73A49"/>
                  </a:solidFill>
                  <a:prstDash val="solid"/>
                  <a:miter lim="400000"/>
                </a:ln>
                <a:solidFill>
                  <a:srgbClr val="D73A49"/>
                </a:solidFill>
              </a:rPr>
              <a:t>:</a:t>
            </a:r>
            <a:r>
              <a:t> </a:t>
            </a:r>
            <a:r>
              <a:rPr>
                <a:ln w="0" cap="flat">
                  <a:solidFill>
                    <a:srgbClr val="032F62"/>
                  </a:solidFill>
                  <a:prstDash val="solid"/>
                  <a:miter lim="400000"/>
                </a:ln>
                <a:solidFill>
                  <a:srgbClr val="032F62"/>
                </a:solidFill>
              </a:rPr>
              <a:t>'test'</a:t>
            </a:r>
          </a:p>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r>
              <a:t>            }</a:t>
            </a:r>
          </a:p>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r>
              <a:t>            text</a:t>
            </a:r>
            <a:r>
              <a:rPr>
                <a:ln w="0" cap="flat">
                  <a:solidFill>
                    <a:srgbClr val="D73A49"/>
                  </a:solidFill>
                  <a:prstDash val="solid"/>
                  <a:miter lim="400000"/>
                </a:ln>
                <a:solidFill>
                  <a:srgbClr val="D73A49"/>
                </a:solidFill>
              </a:rPr>
              <a:t>:</a:t>
            </a:r>
            <a:r>
              <a:t> </a:t>
            </a:r>
            <a:r>
              <a:rPr>
                <a:ln w="0" cap="flat">
                  <a:solidFill>
                    <a:srgbClr val="032F62"/>
                  </a:solidFill>
                  <a:prstDash val="solid"/>
                  <a:miter lim="400000"/>
                </a:ln>
                <a:solidFill>
                  <a:srgbClr val="032F62"/>
                </a:solidFill>
              </a:rPr>
              <a:t>'hello,VNode'</a:t>
            </a:r>
          </a:p>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r>
              <a:t>        }</a:t>
            </a:r>
          </a:p>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r>
              <a:t>    ]</a:t>
            </a:r>
          </a:p>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r>
              <a:t>}</a:t>
            </a:r>
          </a:p>
        </p:txBody>
      </p:sp>
      <p:sp>
        <p:nvSpPr>
          <p:cNvPr id="231" name="&lt;div class=&quot;dialog-title&quot;&gt;…"/>
          <p:cNvSpPr txBox="1"/>
          <p:nvPr/>
        </p:nvSpPr>
        <p:spPr>
          <a:xfrm>
            <a:off x="6048113" y="5089297"/>
            <a:ext cx="4580013" cy="884238"/>
          </a:xfrm>
          <a:prstGeom prst="rect">
            <a:avLst/>
          </a:prstGeom>
          <a:solidFill>
            <a:srgbClr val="F6F8FA"/>
          </a:solidFill>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p>
            <a:pPr algn="l" defTabSz="321468">
              <a:lnSpc>
                <a:spcPts val="3000"/>
              </a:lnSpc>
              <a:defRPr b="0" sz="1400">
                <a:ln w="0" cap="flat">
                  <a:solidFill>
                    <a:srgbClr val="032F62"/>
                  </a:solidFill>
                  <a:prstDash val="solid"/>
                  <a:miter lim="400000"/>
                </a:ln>
                <a:solidFill>
                  <a:srgbClr val="032F62"/>
                </a:solidFill>
                <a:latin typeface="Menlo"/>
                <a:ea typeface="Menlo"/>
                <a:cs typeface="Menlo"/>
                <a:sym typeface="Menlo"/>
              </a:defRPr>
            </a:pPr>
            <a:r>
              <a:rPr>
                <a:ln w="0" cap="flat">
                  <a:solidFill>
                    <a:srgbClr val="24292E"/>
                  </a:solidFill>
                  <a:prstDash val="solid"/>
                  <a:miter lim="400000"/>
                </a:ln>
                <a:solidFill>
                  <a:srgbClr val="24292E"/>
                </a:solidFill>
              </a:rPr>
              <a:t>&lt;</a:t>
            </a:r>
            <a:r>
              <a:rPr>
                <a:ln w="0" cap="flat">
                  <a:solidFill>
                    <a:srgbClr val="22863A"/>
                  </a:solidFill>
                  <a:prstDash val="solid"/>
                  <a:miter lim="400000"/>
                </a:ln>
                <a:solidFill>
                  <a:srgbClr val="22863A"/>
                </a:solidFill>
              </a:rPr>
              <a:t>div</a:t>
            </a:r>
            <a:r>
              <a:rPr>
                <a:ln w="0" cap="flat">
                  <a:solidFill>
                    <a:srgbClr val="24292E"/>
                  </a:solidFill>
                  <a:prstDash val="solid"/>
                  <a:miter lim="400000"/>
                </a:ln>
                <a:solidFill>
                  <a:srgbClr val="24292E"/>
                </a:solidFill>
              </a:rPr>
              <a:t> </a:t>
            </a:r>
            <a:r>
              <a:rPr>
                <a:ln w="0" cap="flat">
                  <a:solidFill>
                    <a:srgbClr val="6F42C1"/>
                  </a:solidFill>
                  <a:prstDash val="solid"/>
                  <a:miter lim="400000"/>
                </a:ln>
                <a:solidFill>
                  <a:srgbClr val="6F42C1"/>
                </a:solidFill>
              </a:rPr>
              <a:t>class</a:t>
            </a:r>
            <a:r>
              <a:rPr>
                <a:ln w="0" cap="flat">
                  <a:solidFill>
                    <a:srgbClr val="24292E"/>
                  </a:solidFill>
                  <a:prstDash val="solid"/>
                  <a:miter lim="400000"/>
                </a:ln>
                <a:solidFill>
                  <a:srgbClr val="24292E"/>
                </a:solidFill>
              </a:rPr>
              <a:t>=</a:t>
            </a:r>
            <a:r>
              <a:t>"dialog-title"</a:t>
            </a:r>
            <a:r>
              <a:rPr>
                <a:ln w="0" cap="flat">
                  <a:solidFill>
                    <a:srgbClr val="24292E"/>
                  </a:solidFill>
                  <a:prstDash val="solid"/>
                  <a:miter lim="400000"/>
                </a:ln>
                <a:solidFill>
                  <a:srgbClr val="24292E"/>
                </a:solidFill>
              </a:rPr>
              <a:t>&gt;</a:t>
            </a:r>
            <a:endParaRPr>
              <a:ln w="0" cap="flat">
                <a:solidFill>
                  <a:srgbClr val="24292E"/>
                </a:solidFill>
                <a:prstDash val="solid"/>
                <a:miter lim="400000"/>
              </a:ln>
              <a:solidFill>
                <a:srgbClr val="24292E"/>
              </a:solidFill>
            </a:endParaRPr>
          </a:p>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r>
              <a:t>    &lt;</a:t>
            </a:r>
            <a:r>
              <a:rPr>
                <a:ln w="0" cap="flat">
                  <a:solidFill>
                    <a:srgbClr val="22863A"/>
                  </a:solidFill>
                  <a:prstDash val="solid"/>
                  <a:miter lim="400000"/>
                </a:ln>
                <a:solidFill>
                  <a:srgbClr val="22863A"/>
                </a:solidFill>
              </a:rPr>
              <a:t>span</a:t>
            </a:r>
            <a:r>
              <a:t> </a:t>
            </a:r>
            <a:r>
              <a:rPr>
                <a:ln w="0" cap="flat">
                  <a:solidFill>
                    <a:srgbClr val="6F42C1"/>
                  </a:solidFill>
                  <a:prstDash val="solid"/>
                  <a:miter lim="400000"/>
                </a:ln>
                <a:solidFill>
                  <a:srgbClr val="6F42C1"/>
                </a:solidFill>
              </a:rPr>
              <a:t>class</a:t>
            </a:r>
            <a:r>
              <a:t>=</a:t>
            </a:r>
            <a:r>
              <a:rPr>
                <a:ln w="0" cap="flat">
                  <a:solidFill>
                    <a:srgbClr val="032F62"/>
                  </a:solidFill>
                  <a:prstDash val="solid"/>
                  <a:miter lim="400000"/>
                </a:ln>
                <a:solidFill>
                  <a:srgbClr val="032F62"/>
                </a:solidFill>
              </a:rPr>
              <a:t>"test"</a:t>
            </a:r>
            <a:r>
              <a:t>&gt;hello,VNode&lt;/</a:t>
            </a:r>
            <a:r>
              <a:rPr>
                <a:ln w="0" cap="flat">
                  <a:solidFill>
                    <a:srgbClr val="22863A"/>
                  </a:solidFill>
                  <a:prstDash val="solid"/>
                  <a:miter lim="400000"/>
                </a:ln>
                <a:solidFill>
                  <a:srgbClr val="22863A"/>
                </a:solidFill>
              </a:rPr>
              <a:t>span</a:t>
            </a:r>
            <a:r>
              <a:t>&gt;</a:t>
            </a:r>
          </a:p>
          <a:p>
            <a:pPr algn="l" defTabSz="321468">
              <a:lnSpc>
                <a:spcPts val="3000"/>
              </a:lnSpc>
              <a:defRPr b="0" sz="1400">
                <a:ln w="0" cap="flat">
                  <a:solidFill>
                    <a:srgbClr val="22863A"/>
                  </a:solidFill>
                  <a:prstDash val="solid"/>
                  <a:miter lim="400000"/>
                </a:ln>
                <a:solidFill>
                  <a:srgbClr val="22863A"/>
                </a:solidFill>
                <a:latin typeface="Menlo"/>
                <a:ea typeface="Menlo"/>
                <a:cs typeface="Menlo"/>
                <a:sym typeface="Menlo"/>
              </a:defRPr>
            </a:pPr>
            <a:r>
              <a:rPr>
                <a:ln w="0" cap="flat">
                  <a:solidFill>
                    <a:srgbClr val="24292E"/>
                  </a:solidFill>
                  <a:prstDash val="solid"/>
                  <a:miter lim="400000"/>
                </a:ln>
                <a:solidFill>
                  <a:srgbClr val="24292E"/>
                </a:solidFill>
              </a:rPr>
              <a:t>&lt;/</a:t>
            </a:r>
            <a:r>
              <a:t>div</a:t>
            </a:r>
            <a:r>
              <a:rPr>
                <a:ln w="0" cap="flat">
                  <a:solidFill>
                    <a:srgbClr val="24292E"/>
                  </a:solidFill>
                  <a:prstDash val="solid"/>
                  <a:miter lim="400000"/>
                </a:ln>
                <a:solidFill>
                  <a:srgbClr val="24292E"/>
                </a:solidFill>
              </a:rPr>
              <a:t>&gt;</a:t>
            </a:r>
            <a:endParaRPr>
              <a:ln w="0" cap="flat">
                <a:solidFill>
                  <a:srgbClr val="24292E"/>
                </a:solidFill>
                <a:prstDash val="solid"/>
                <a:miter lim="400000"/>
              </a:ln>
              <a:solidFill>
                <a:srgbClr val="24292E"/>
              </a:solidFill>
            </a:endParaRPr>
          </a:p>
        </p:txBody>
      </p:sp>
      <p:sp>
        <p:nvSpPr>
          <p:cNvPr id="232" name="例子"/>
          <p:cNvSpPr/>
          <p:nvPr/>
        </p:nvSpPr>
        <p:spPr>
          <a:xfrm>
            <a:off x="2218557" y="3069745"/>
            <a:ext cx="1124910" cy="1124910"/>
          </a:xfrm>
          <a:prstGeom prst="ellipse">
            <a:avLst/>
          </a:prstGeom>
          <a:solidFill>
            <a:schemeClr val="accent1"/>
          </a:solidFill>
          <a:ln w="3175">
            <a:miter lim="400000"/>
          </a:ln>
          <a:extLst>
            <a:ext uri="{C572A759-6A51-4108-AA02-DFA0A04FC94B}">
              <ma14:wrappingTextBoxFlag xmlns:ma14="http://schemas.microsoft.com/office/mac/drawingml/2011/main" val="1"/>
            </a:ext>
          </a:extLst>
        </p:spPr>
        <p:txBody>
          <a:bodyPr lIns="35718" tIns="35718" rIns="35718" bIns="35718" anchor="ctr"/>
          <a:lstStyle>
            <a:lvl1pPr>
              <a:defRPr b="0" sz="2000">
                <a:solidFill>
                  <a:srgbClr val="FFFFFF"/>
                </a:solidFill>
              </a:defRPr>
            </a:lvl1pPr>
          </a:lstStyle>
          <a:p>
            <a:pPr/>
            <a:r>
              <a:t>例子</a:t>
            </a:r>
          </a:p>
        </p:txBody>
      </p:sp>
      <p:sp>
        <p:nvSpPr>
          <p:cNvPr id="233" name="VNode树"/>
          <p:cNvSpPr txBox="1"/>
          <p:nvPr/>
        </p:nvSpPr>
        <p:spPr>
          <a:xfrm>
            <a:off x="5435138" y="3089950"/>
            <a:ext cx="1009587" cy="325438"/>
          </a:xfrm>
          <a:prstGeom prst="rect">
            <a:avLst/>
          </a:prstGeom>
          <a:solidFill>
            <a:srgbClr val="929292"/>
          </a:solidFill>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a:defRPr b="0" sz="1400">
                <a:solidFill>
                  <a:srgbClr val="FFFFFF"/>
                </a:solidFill>
                <a:latin typeface="+mn-lt"/>
                <a:ea typeface="+mn-ea"/>
                <a:cs typeface="+mn-cs"/>
                <a:sym typeface="Helvetica Neue Medium"/>
              </a:defRPr>
            </a:lvl1pPr>
          </a:lstStyle>
          <a:p>
            <a:pPr/>
            <a:r>
              <a:t> VNode树   </a:t>
            </a:r>
          </a:p>
        </p:txBody>
      </p:sp>
      <p:sp>
        <p:nvSpPr>
          <p:cNvPr id="234" name="HTML"/>
          <p:cNvSpPr txBox="1"/>
          <p:nvPr/>
        </p:nvSpPr>
        <p:spPr>
          <a:xfrm>
            <a:off x="5027088" y="5390325"/>
            <a:ext cx="726352" cy="282181"/>
          </a:xfrm>
          <a:prstGeom prst="rect">
            <a:avLst/>
          </a:prstGeom>
          <a:solidFill>
            <a:srgbClr val="929292"/>
          </a:solidFill>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a:defRPr b="0" sz="1400">
                <a:solidFill>
                  <a:srgbClr val="FFFFFF"/>
                </a:solidFill>
                <a:latin typeface="+mn-lt"/>
                <a:ea typeface="+mn-ea"/>
                <a:cs typeface="+mn-cs"/>
                <a:sym typeface="Helvetica Neue Medium"/>
              </a:defRPr>
            </a:lvl1pPr>
          </a:lstStyle>
          <a:p>
            <a:pPr/>
            <a:r>
              <a:t> HTML  </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4、virtualDOM 与 diff 算法"/>
          <p:cNvSpPr txBox="1"/>
          <p:nvPr>
            <p:ph type="title"/>
          </p:nvPr>
        </p:nvSpPr>
        <p:spPr>
          <a:prstGeom prst="rect">
            <a:avLst/>
          </a:prstGeom>
        </p:spPr>
        <p:txBody>
          <a:bodyPr/>
          <a:lstStyle/>
          <a:p>
            <a:pPr/>
            <a:r>
              <a:t>4、virtualDOM 与 diff 算法</a:t>
            </a:r>
          </a:p>
        </p:txBody>
      </p:sp>
      <p:sp>
        <p:nvSpPr>
          <p:cNvPr id="239" name="它是对真实DOM的一层抽象，…"/>
          <p:cNvSpPr txBox="1"/>
          <p:nvPr>
            <p:ph type="body" sz="quarter" idx="1"/>
          </p:nvPr>
        </p:nvSpPr>
        <p:spPr>
          <a:xfrm>
            <a:off x="2259930" y="4833052"/>
            <a:ext cx="4072195" cy="1077573"/>
          </a:xfrm>
          <a:prstGeom prst="rect">
            <a:avLst/>
          </a:prstGeom>
        </p:spPr>
        <p:txBody>
          <a:bodyPr/>
          <a:lstStyle/>
          <a:p>
            <a:pPr lvl="3" algn="ctr"/>
            <a:r>
              <a:t>它是对真实DOM的一层抽象，</a:t>
            </a:r>
          </a:p>
          <a:p>
            <a:pPr lvl="3" algn="ctr"/>
            <a:r>
              <a:t>而不依赖某个平台。</a:t>
            </a:r>
          </a:p>
        </p:txBody>
      </p:sp>
      <p:sp>
        <p:nvSpPr>
          <p:cNvPr id="240" name="VNode"/>
          <p:cNvSpPr/>
          <p:nvPr/>
        </p:nvSpPr>
        <p:spPr>
          <a:xfrm>
            <a:off x="3389311" y="2690301"/>
            <a:ext cx="1813433" cy="1813433"/>
          </a:xfrm>
          <a:prstGeom prst="ellipse">
            <a:avLst/>
          </a:prstGeom>
          <a:solidFill>
            <a:schemeClr val="accent1"/>
          </a:solidFill>
          <a:ln w="3175">
            <a:miter lim="400000"/>
          </a:ln>
          <a:extLst>
            <a:ext uri="{C572A759-6A51-4108-AA02-DFA0A04FC94B}">
              <ma14:wrappingTextBoxFlag xmlns:ma14="http://schemas.microsoft.com/office/mac/drawingml/2011/main" val="1"/>
            </a:ext>
          </a:extLst>
        </p:spPr>
        <p:txBody>
          <a:bodyPr lIns="35718" tIns="35718" rIns="35718" bIns="35718" anchor="ctr"/>
          <a:lstStyle>
            <a:lvl1pPr>
              <a:defRPr b="0" sz="3000">
                <a:solidFill>
                  <a:srgbClr val="FFFFFF"/>
                </a:solidFill>
              </a:defRPr>
            </a:lvl1pPr>
          </a:lstStyle>
          <a:p>
            <a:pPr/>
            <a:r>
              <a:t>VNode</a:t>
            </a:r>
          </a:p>
        </p:txBody>
      </p:sp>
      <p:grpSp>
        <p:nvGrpSpPr>
          <p:cNvPr id="245" name="成组"/>
          <p:cNvGrpSpPr/>
          <p:nvPr/>
        </p:nvGrpSpPr>
        <p:grpSpPr>
          <a:xfrm>
            <a:off x="7366375" y="2859215"/>
            <a:ext cx="1270001" cy="2479533"/>
            <a:chOff x="0" y="459254"/>
            <a:chExt cx="1270000" cy="2479532"/>
          </a:xfrm>
        </p:grpSpPr>
        <p:sp>
          <p:nvSpPr>
            <p:cNvPr id="241" name="_update…"/>
            <p:cNvSpPr/>
            <p:nvPr/>
          </p:nvSpPr>
          <p:spPr>
            <a:xfrm>
              <a:off x="0" y="1668786"/>
              <a:ext cx="1270000" cy="1270001"/>
            </a:xfrm>
            <a:prstGeom prst="line">
              <a:avLst/>
            </a:prstGeom>
            <a:noFill/>
            <a:ln w="3175" cap="flat">
              <a:noFill/>
              <a:miter lim="400000"/>
            </a:ln>
            <a:effectLst/>
            <a:extLst>
              <a:ext uri="{C572A759-6A51-4108-AA02-DFA0A04FC94B}">
                <ma14:wrappingTextBoxFlag xmlns:ma14="http://schemas.microsoft.com/office/mac/drawingml/2011/main" val="1"/>
              </a:ext>
            </a:extLst>
          </p:spPr>
          <p:txBody>
            <a:bodyPr wrap="none" lIns="35718" tIns="35718" rIns="35718" bIns="35718" numCol="1" anchor="ctr">
              <a:spAutoFit/>
            </a:bodyPr>
            <a:lstStyle/>
            <a:p>
              <a:pPr marL="277812" indent="-277812" algn="l">
                <a:lnSpc>
                  <a:spcPct val="330000"/>
                </a:lnSpc>
                <a:buClr>
                  <a:schemeClr val="accent1">
                    <a:hueOff val="114395"/>
                    <a:lumOff val="-24975"/>
                  </a:schemeClr>
                </a:buClr>
                <a:buSzPct val="145000"/>
                <a:buChar char="•"/>
                <a:defRPr b="0" sz="2000"/>
              </a:pPr>
              <a:r>
                <a:t>_update</a:t>
              </a:r>
            </a:p>
            <a:p>
              <a:pPr marL="277812" indent="-277812" algn="l">
                <a:lnSpc>
                  <a:spcPct val="330000"/>
                </a:lnSpc>
                <a:buClr>
                  <a:schemeClr val="accent1">
                    <a:hueOff val="114395"/>
                    <a:lumOff val="-24975"/>
                  </a:schemeClr>
                </a:buClr>
                <a:buSzPct val="145000"/>
                <a:buChar char="•"/>
                <a:defRPr b="0" sz="2000"/>
              </a:pPr>
              <a:r>
                <a:t>patch</a:t>
              </a:r>
            </a:p>
            <a:p>
              <a:pPr marL="277812" indent="-277812" algn="l">
                <a:lnSpc>
                  <a:spcPct val="330000"/>
                </a:lnSpc>
                <a:buClr>
                  <a:schemeClr val="accent1">
                    <a:hueOff val="114395"/>
                    <a:lumOff val="-24975"/>
                  </a:schemeClr>
                </a:buClr>
                <a:buSzPct val="145000"/>
                <a:buChar char="•"/>
                <a:defRPr b="0" sz="2000"/>
              </a:pPr>
              <a:r>
                <a:t>patchVnode</a:t>
              </a:r>
            </a:p>
            <a:p>
              <a:pPr marL="277812" indent="-277812" algn="l">
                <a:lnSpc>
                  <a:spcPct val="330000"/>
                </a:lnSpc>
                <a:buClr>
                  <a:schemeClr val="accent1">
                    <a:hueOff val="114395"/>
                    <a:lumOff val="-24975"/>
                  </a:schemeClr>
                </a:buClr>
                <a:buSzPct val="145000"/>
                <a:buChar char="•"/>
                <a:defRPr b="0" sz="2000"/>
              </a:pPr>
              <a:r>
                <a:t>updateChildren</a:t>
              </a:r>
            </a:p>
          </p:txBody>
        </p:sp>
        <p:sp>
          <p:nvSpPr>
            <p:cNvPr id="242" name="箭头"/>
            <p:cNvSpPr/>
            <p:nvPr/>
          </p:nvSpPr>
          <p:spPr>
            <a:xfrm rot="5400000">
              <a:off x="-83527" y="601162"/>
              <a:ext cx="386376" cy="102558"/>
            </a:xfrm>
            <a:prstGeom prst="rightArrow">
              <a:avLst>
                <a:gd name="adj1" fmla="val 39497"/>
                <a:gd name="adj2" fmla="val 122497"/>
              </a:avLst>
            </a:prstGeom>
            <a:solidFill>
              <a:schemeClr val="accent1"/>
            </a:solidFill>
            <a:ln w="3175" cap="flat">
              <a:noFill/>
              <a:miter lim="400000"/>
            </a:ln>
            <a:effectLst/>
          </p:spPr>
          <p:txBody>
            <a:bodyPr wrap="square" lIns="35718" tIns="35718" rIns="35718" bIns="35718" numCol="1" anchor="ctr">
              <a:noAutofit/>
            </a:bodyPr>
            <a:lstStyle/>
            <a:p>
              <a:pPr>
                <a:defRPr b="0" sz="1400">
                  <a:solidFill>
                    <a:srgbClr val="FFFFFF"/>
                  </a:solidFill>
                  <a:latin typeface="+mn-lt"/>
                  <a:ea typeface="+mn-ea"/>
                  <a:cs typeface="+mn-cs"/>
                  <a:sym typeface="Helvetica Neue Medium"/>
                </a:defRPr>
              </a:pPr>
            </a:p>
          </p:txBody>
        </p:sp>
        <p:sp>
          <p:nvSpPr>
            <p:cNvPr id="243" name="箭头"/>
            <p:cNvSpPr/>
            <p:nvPr/>
          </p:nvSpPr>
          <p:spPr>
            <a:xfrm rot="5400000">
              <a:off x="-83527" y="1617508"/>
              <a:ext cx="386376" cy="102557"/>
            </a:xfrm>
            <a:prstGeom prst="rightArrow">
              <a:avLst>
                <a:gd name="adj1" fmla="val 39497"/>
                <a:gd name="adj2" fmla="val 122497"/>
              </a:avLst>
            </a:prstGeom>
            <a:solidFill>
              <a:schemeClr val="accent1"/>
            </a:solidFill>
            <a:ln w="3175" cap="flat">
              <a:noFill/>
              <a:miter lim="400000"/>
            </a:ln>
            <a:effectLst/>
          </p:spPr>
          <p:txBody>
            <a:bodyPr wrap="square" lIns="35718" tIns="35718" rIns="35718" bIns="35718" numCol="1" anchor="ctr">
              <a:noAutofit/>
            </a:bodyPr>
            <a:lstStyle/>
            <a:p>
              <a:pPr>
                <a:defRPr b="0" sz="1400">
                  <a:solidFill>
                    <a:srgbClr val="FFFFFF"/>
                  </a:solidFill>
                  <a:latin typeface="+mn-lt"/>
                  <a:ea typeface="+mn-ea"/>
                  <a:cs typeface="+mn-cs"/>
                  <a:sym typeface="Helvetica Neue Medium"/>
                </a:defRPr>
              </a:pPr>
            </a:p>
          </p:txBody>
        </p:sp>
        <p:sp>
          <p:nvSpPr>
            <p:cNvPr id="244" name="箭头"/>
            <p:cNvSpPr/>
            <p:nvPr/>
          </p:nvSpPr>
          <p:spPr>
            <a:xfrm rot="5400000">
              <a:off x="-83527" y="2676877"/>
              <a:ext cx="386376" cy="102558"/>
            </a:xfrm>
            <a:prstGeom prst="rightArrow">
              <a:avLst>
                <a:gd name="adj1" fmla="val 39497"/>
                <a:gd name="adj2" fmla="val 122497"/>
              </a:avLst>
            </a:prstGeom>
            <a:solidFill>
              <a:schemeClr val="accent1"/>
            </a:solidFill>
            <a:ln w="3175" cap="flat">
              <a:noFill/>
              <a:miter lim="400000"/>
            </a:ln>
            <a:effectLst/>
          </p:spPr>
          <p:txBody>
            <a:bodyPr wrap="square" lIns="35718" tIns="35718" rIns="35718" bIns="35718" numCol="1" anchor="ctr">
              <a:noAutofit/>
            </a:bodyPr>
            <a:lstStyle/>
            <a:p>
              <a:pPr>
                <a:defRPr b="0" sz="14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4、virtualDOM 与 diff 算法 — diff 算法"/>
          <p:cNvSpPr txBox="1"/>
          <p:nvPr>
            <p:ph type="title"/>
          </p:nvPr>
        </p:nvSpPr>
        <p:spPr>
          <a:prstGeom prst="rect">
            <a:avLst/>
          </a:prstGeom>
        </p:spPr>
        <p:txBody>
          <a:bodyPr/>
          <a:lstStyle/>
          <a:p>
            <a:pPr/>
            <a:r>
              <a:t>4、virtualDOM 与 diff 算法 — diff 算法</a:t>
            </a:r>
          </a:p>
        </p:txBody>
      </p:sp>
      <p:sp>
        <p:nvSpPr>
          <p:cNvPr id="248" name="Vue.prototype._update = function (vnode: VNode, hydrating?: boolean) {…"/>
          <p:cNvSpPr txBox="1"/>
          <p:nvPr>
            <p:ph type="body" idx="1"/>
          </p:nvPr>
        </p:nvSpPr>
        <p:spPr>
          <a:prstGeom prst="rect">
            <a:avLst/>
          </a:prstGeom>
        </p:spPr>
        <p:txBody>
          <a:bodyPr/>
          <a:lstStyle/>
          <a:p>
            <a:pPr defTabSz="321468">
              <a:lnSpc>
                <a:spcPts val="2800"/>
              </a:lnSpc>
              <a:defRPr sz="1200">
                <a:ln w="0" cap="flat">
                  <a:solidFill>
                    <a:srgbClr val="24292E"/>
                  </a:solidFill>
                  <a:prstDash val="solid"/>
                  <a:miter lim="400000"/>
                </a:ln>
                <a:solidFill>
                  <a:srgbClr val="24292E"/>
                </a:solidFill>
                <a:latin typeface="Menlo"/>
                <a:ea typeface="Menlo"/>
                <a:cs typeface="Menlo"/>
                <a:sym typeface="Menlo"/>
              </a:defRPr>
            </a:pPr>
            <a:r>
              <a:t>Vue.</a:t>
            </a:r>
            <a:r>
              <a:rPr>
                <a:ln w="0" cap="flat">
                  <a:solidFill>
                    <a:srgbClr val="005CC5"/>
                  </a:solidFill>
                  <a:prstDash val="solid"/>
                  <a:miter lim="400000"/>
                </a:ln>
                <a:solidFill>
                  <a:srgbClr val="005CC5"/>
                </a:solidFill>
              </a:rPr>
              <a:t>prototype</a:t>
            </a:r>
            <a:r>
              <a:t>.</a:t>
            </a:r>
            <a:r>
              <a:rPr>
                <a:ln w="0" cap="flat">
                  <a:solidFill>
                    <a:srgbClr val="6F42C1"/>
                  </a:solidFill>
                  <a:prstDash val="solid"/>
                  <a:miter lim="400000"/>
                </a:ln>
                <a:solidFill>
                  <a:srgbClr val="6F42C1"/>
                </a:solidFill>
              </a:rPr>
              <a:t>_update</a:t>
            </a:r>
            <a:r>
              <a:t> </a:t>
            </a:r>
            <a:r>
              <a:rPr>
                <a:ln w="0" cap="flat">
                  <a:solidFill>
                    <a:srgbClr val="D73A49"/>
                  </a:solidFill>
                  <a:prstDash val="solid"/>
                  <a:miter lim="400000"/>
                </a:ln>
                <a:solidFill>
                  <a:srgbClr val="D73A49"/>
                </a:solidFill>
              </a:rPr>
              <a:t>=</a:t>
            </a:r>
            <a:r>
              <a:t> </a:t>
            </a:r>
            <a:r>
              <a:rPr>
                <a:ln w="0" cap="flat">
                  <a:solidFill>
                    <a:srgbClr val="D73A49"/>
                  </a:solidFill>
                  <a:prstDash val="solid"/>
                  <a:miter lim="400000"/>
                </a:ln>
                <a:solidFill>
                  <a:srgbClr val="D73A49"/>
                </a:solidFill>
              </a:rPr>
              <a:t>function</a:t>
            </a:r>
            <a:r>
              <a:t> (vnode</a:t>
            </a:r>
            <a:r>
              <a:rPr>
                <a:ln w="0" cap="flat">
                  <a:solidFill>
                    <a:srgbClr val="D73A49"/>
                  </a:solidFill>
                  <a:prstDash val="solid"/>
                  <a:miter lim="400000"/>
                </a:ln>
                <a:solidFill>
                  <a:srgbClr val="D73A49"/>
                </a:solidFill>
              </a:rPr>
              <a:t>:</a:t>
            </a:r>
            <a:r>
              <a:t> VNode, hydrating</a:t>
            </a:r>
            <a:r>
              <a:rPr>
                <a:ln w="0" cap="flat">
                  <a:solidFill>
                    <a:srgbClr val="D73A49"/>
                  </a:solidFill>
                  <a:prstDash val="solid"/>
                  <a:miter lim="400000"/>
                </a:ln>
                <a:solidFill>
                  <a:srgbClr val="D73A49"/>
                </a:solidFill>
              </a:rPr>
              <a:t>?:</a:t>
            </a:r>
            <a:r>
              <a:t> boolean) {</a:t>
            </a:r>
          </a:p>
          <a:p>
            <a:pPr defTabSz="321468">
              <a:lnSpc>
                <a:spcPts val="2800"/>
              </a:lnSpc>
              <a:defRPr sz="1200">
                <a:ln w="0" cap="flat">
                  <a:solidFill>
                    <a:srgbClr val="005CC5"/>
                  </a:solidFill>
                  <a:prstDash val="solid"/>
                  <a:miter lim="400000"/>
                </a:ln>
                <a:solidFill>
                  <a:srgbClr val="005CC5"/>
                </a:solidFill>
                <a:latin typeface="Menlo"/>
                <a:ea typeface="Menlo"/>
                <a:cs typeface="Menlo"/>
                <a:sym typeface="Menlo"/>
              </a:defRPr>
            </a:pPr>
            <a:r>
              <a:rPr>
                <a:ln w="0" cap="flat">
                  <a:solidFill>
                    <a:srgbClr val="24292E"/>
                  </a:solidFill>
                  <a:prstDash val="solid"/>
                  <a:miter lim="400000"/>
                </a:ln>
                <a:solidFill>
                  <a:srgbClr val="24292E"/>
                </a:solidFill>
              </a:rPr>
              <a:t>    </a:t>
            </a:r>
            <a:r>
              <a:rPr>
                <a:ln w="0" cap="flat">
                  <a:solidFill>
                    <a:srgbClr val="D73A49"/>
                  </a:solidFill>
                  <a:prstDash val="solid"/>
                  <a:miter lim="400000"/>
                </a:ln>
                <a:solidFill>
                  <a:srgbClr val="D73A49"/>
                </a:solidFill>
              </a:rPr>
              <a:t>const</a:t>
            </a:r>
            <a:r>
              <a:rPr>
                <a:ln w="0" cap="flat">
                  <a:solidFill>
                    <a:srgbClr val="24292E"/>
                  </a:solidFill>
                  <a:prstDash val="solid"/>
                  <a:miter lim="400000"/>
                </a:ln>
                <a:solidFill>
                  <a:srgbClr val="24292E"/>
                </a:solidFill>
              </a:rPr>
              <a:t> vm</a:t>
            </a:r>
            <a:r>
              <a:rPr>
                <a:ln w="0" cap="flat">
                  <a:solidFill>
                    <a:srgbClr val="D73A49"/>
                  </a:solidFill>
                  <a:prstDash val="solid"/>
                  <a:miter lim="400000"/>
                </a:ln>
                <a:solidFill>
                  <a:srgbClr val="D73A49"/>
                </a:solidFill>
              </a:rPr>
              <a:t>:</a:t>
            </a:r>
            <a:r>
              <a:rPr>
                <a:ln w="0" cap="flat">
                  <a:solidFill>
                    <a:srgbClr val="24292E"/>
                  </a:solidFill>
                  <a:prstDash val="solid"/>
                  <a:miter lim="400000"/>
                </a:ln>
                <a:solidFill>
                  <a:srgbClr val="24292E"/>
                </a:solidFill>
              </a:rPr>
              <a:t> </a:t>
            </a:r>
            <a:r>
              <a:t>Component</a:t>
            </a:r>
            <a:r>
              <a:rPr>
                <a:ln w="0" cap="flat">
                  <a:solidFill>
                    <a:srgbClr val="24292E"/>
                  </a:solidFill>
                  <a:prstDash val="solid"/>
                  <a:miter lim="400000"/>
                </a:ln>
                <a:solidFill>
                  <a:srgbClr val="24292E"/>
                </a:solidFill>
              </a:rPr>
              <a:t> </a:t>
            </a:r>
            <a:r>
              <a:rPr>
                <a:ln w="0" cap="flat">
                  <a:solidFill>
                    <a:srgbClr val="D73A49"/>
                  </a:solidFill>
                  <a:prstDash val="solid"/>
                  <a:miter lim="400000"/>
                </a:ln>
                <a:solidFill>
                  <a:srgbClr val="D73A49"/>
                </a:solidFill>
              </a:rPr>
              <a:t>=</a:t>
            </a:r>
            <a:r>
              <a:rPr>
                <a:ln w="0" cap="flat">
                  <a:solidFill>
                    <a:srgbClr val="24292E"/>
                  </a:solidFill>
                  <a:prstDash val="solid"/>
                  <a:miter lim="400000"/>
                </a:ln>
                <a:solidFill>
                  <a:srgbClr val="24292E"/>
                </a:solidFill>
              </a:rPr>
              <a:t> </a:t>
            </a:r>
            <a:r>
              <a:t>this</a:t>
            </a:r>
            <a:endParaRPr>
              <a:ln w="0" cap="flat">
                <a:solidFill>
                  <a:srgbClr val="24292E"/>
                </a:solidFill>
                <a:prstDash val="solid"/>
                <a:miter lim="400000"/>
              </a:ln>
              <a:solidFill>
                <a:srgbClr val="24292E"/>
              </a:solidFill>
            </a:endParaRPr>
          </a:p>
          <a:p>
            <a:pPr defTabSz="321468">
              <a:lnSpc>
                <a:spcPts val="2800"/>
              </a:lnSpc>
              <a:defRPr sz="120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/*若该组件已经挂载过了，则进入更新的过程，触发beforeUpdate钩子*/</a:t>
            </a:r>
            <a:endParaRPr>
              <a:ln w="0" cap="flat">
                <a:solidFill>
                  <a:srgbClr val="24292E"/>
                </a:solidFill>
                <a:prstDash val="solid"/>
                <a:miter lim="400000"/>
              </a:ln>
              <a:solidFill>
                <a:srgbClr val="24292E"/>
              </a:solidFill>
            </a:endParaRPr>
          </a:p>
          <a:p>
            <a:pPr defTabSz="321468">
              <a:lnSpc>
                <a:spcPts val="2800"/>
              </a:lnSpc>
              <a:defRPr sz="12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if</a:t>
            </a:r>
            <a:r>
              <a:t> (vm._isMounted) {</a:t>
            </a:r>
          </a:p>
          <a:p>
            <a:pPr defTabSz="321468">
              <a:lnSpc>
                <a:spcPts val="2800"/>
              </a:lnSpc>
              <a:defRPr sz="1200">
                <a:ln w="0" cap="flat">
                  <a:solidFill>
                    <a:srgbClr val="032F62"/>
                  </a:solidFill>
                  <a:prstDash val="solid"/>
                  <a:miter lim="400000"/>
                </a:ln>
                <a:solidFill>
                  <a:srgbClr val="032F62"/>
                </a:solidFill>
                <a:latin typeface="Menlo"/>
                <a:ea typeface="Menlo"/>
                <a:cs typeface="Menlo"/>
                <a:sym typeface="Menlo"/>
              </a:defRPr>
            </a:pPr>
            <a:r>
              <a:rPr>
                <a:ln w="0" cap="flat">
                  <a:solidFill>
                    <a:srgbClr val="24292E"/>
                  </a:solidFill>
                  <a:prstDash val="solid"/>
                  <a:miter lim="400000"/>
                </a:ln>
                <a:solidFill>
                  <a:srgbClr val="24292E"/>
                </a:solidFill>
              </a:rPr>
              <a:t>      </a:t>
            </a:r>
            <a:r>
              <a:rPr>
                <a:ln w="0" cap="flat">
                  <a:solidFill>
                    <a:srgbClr val="6F42C1"/>
                  </a:solidFill>
                  <a:prstDash val="solid"/>
                  <a:miter lim="400000"/>
                </a:ln>
                <a:solidFill>
                  <a:srgbClr val="6F42C1"/>
                </a:solidFill>
              </a:rPr>
              <a:t>callHook</a:t>
            </a:r>
            <a:r>
              <a:rPr>
                <a:ln w="0" cap="flat">
                  <a:solidFill>
                    <a:srgbClr val="24292E"/>
                  </a:solidFill>
                  <a:prstDash val="solid"/>
                  <a:miter lim="400000"/>
                </a:ln>
                <a:solidFill>
                  <a:srgbClr val="24292E"/>
                </a:solidFill>
              </a:rPr>
              <a:t>(vm, </a:t>
            </a:r>
            <a:r>
              <a:t>'beforeUpdate'</a:t>
            </a:r>
            <a:r>
              <a:rPr>
                <a:ln w="0" cap="flat">
                  <a:solidFill>
                    <a:srgbClr val="24292E"/>
                  </a:solidFill>
                  <a:prstDash val="solid"/>
                  <a:miter lim="400000"/>
                </a:ln>
                <a:solidFill>
                  <a:srgbClr val="24292E"/>
                </a:solidFill>
              </a:rPr>
              <a:t>)</a:t>
            </a:r>
            <a:endParaRPr>
              <a:ln w="0" cap="flat">
                <a:solidFill>
                  <a:srgbClr val="24292E"/>
                </a:solidFill>
                <a:prstDash val="solid"/>
                <a:miter lim="400000"/>
              </a:ln>
              <a:solidFill>
                <a:srgbClr val="24292E"/>
              </a:solidFill>
            </a:endParaRPr>
          </a:p>
          <a:p>
            <a:pPr defTabSz="321468">
              <a:lnSpc>
                <a:spcPts val="2800"/>
              </a:lnSpc>
              <a:defRPr sz="1200">
                <a:ln w="0" cap="flat">
                  <a:solidFill>
                    <a:srgbClr val="24292E"/>
                  </a:solidFill>
                  <a:prstDash val="solid"/>
                  <a:miter lim="400000"/>
                </a:ln>
                <a:solidFill>
                  <a:srgbClr val="24292E"/>
                </a:solidFill>
                <a:latin typeface="Menlo"/>
                <a:ea typeface="Menlo"/>
                <a:cs typeface="Menlo"/>
                <a:sym typeface="Menlo"/>
              </a:defRPr>
            </a:pPr>
            <a:r>
              <a:t>    }</a:t>
            </a:r>
          </a:p>
          <a:p>
            <a:pPr defTabSz="321468">
              <a:lnSpc>
                <a:spcPts val="2800"/>
              </a:lnSpc>
              <a:defRPr sz="12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const</a:t>
            </a:r>
            <a:r>
              <a:t> </a:t>
            </a:r>
            <a:r>
              <a:rPr>
                <a:ln w="0" cap="flat">
                  <a:solidFill>
                    <a:srgbClr val="005CC5"/>
                  </a:solidFill>
                  <a:prstDash val="solid"/>
                  <a:miter lim="400000"/>
                </a:ln>
                <a:solidFill>
                  <a:srgbClr val="005CC5"/>
                </a:solidFill>
              </a:rPr>
              <a:t>prevEl</a:t>
            </a:r>
            <a:r>
              <a:t> </a:t>
            </a:r>
            <a:r>
              <a:rPr>
                <a:ln w="0" cap="flat">
                  <a:solidFill>
                    <a:srgbClr val="D73A49"/>
                  </a:solidFill>
                  <a:prstDash val="solid"/>
                  <a:miter lim="400000"/>
                </a:ln>
                <a:solidFill>
                  <a:srgbClr val="D73A49"/>
                </a:solidFill>
              </a:rPr>
              <a:t>=</a:t>
            </a:r>
            <a:r>
              <a:t> vm.$el</a:t>
            </a:r>
          </a:p>
          <a:p>
            <a:pPr defTabSz="321468">
              <a:lnSpc>
                <a:spcPts val="2800"/>
              </a:lnSpc>
              <a:defRPr sz="12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const</a:t>
            </a:r>
            <a:r>
              <a:t> </a:t>
            </a:r>
            <a:r>
              <a:rPr>
                <a:ln w="0" cap="flat">
                  <a:solidFill>
                    <a:srgbClr val="005CC5"/>
                  </a:solidFill>
                  <a:prstDash val="solid"/>
                  <a:miter lim="400000"/>
                </a:ln>
                <a:solidFill>
                  <a:srgbClr val="005CC5"/>
                </a:solidFill>
              </a:rPr>
              <a:t>prevVnode</a:t>
            </a:r>
            <a:r>
              <a:t> </a:t>
            </a:r>
            <a:r>
              <a:rPr>
                <a:ln w="0" cap="flat">
                  <a:solidFill>
                    <a:srgbClr val="D73A49"/>
                  </a:solidFill>
                  <a:prstDash val="solid"/>
                  <a:miter lim="400000"/>
                </a:ln>
                <a:solidFill>
                  <a:srgbClr val="D73A49"/>
                </a:solidFill>
              </a:rPr>
              <a:t>=</a:t>
            </a:r>
            <a:r>
              <a:t> vm._vnode</a:t>
            </a:r>
          </a:p>
          <a:p>
            <a:pPr defTabSz="321468">
              <a:lnSpc>
                <a:spcPts val="2800"/>
              </a:lnSpc>
              <a:defRPr sz="1200">
                <a:ln w="0" cap="flat">
                  <a:solidFill>
                    <a:srgbClr val="005CC5"/>
                  </a:solidFill>
                  <a:prstDash val="solid"/>
                  <a:miter lim="400000"/>
                </a:ln>
                <a:solidFill>
                  <a:srgbClr val="005CC5"/>
                </a:solidFill>
                <a:latin typeface="Menlo"/>
                <a:ea typeface="Menlo"/>
                <a:cs typeface="Menlo"/>
                <a:sym typeface="Menlo"/>
              </a:defRPr>
            </a:pPr>
            <a:r>
              <a:rPr>
                <a:ln w="0" cap="flat">
                  <a:solidFill>
                    <a:srgbClr val="24292E"/>
                  </a:solidFill>
                  <a:prstDash val="solid"/>
                  <a:miter lim="400000"/>
                </a:ln>
                <a:solidFill>
                  <a:srgbClr val="24292E"/>
                </a:solidFill>
              </a:rPr>
              <a:t>    </a:t>
            </a:r>
            <a:r>
              <a:rPr>
                <a:ln w="0" cap="flat">
                  <a:solidFill>
                    <a:srgbClr val="D73A49"/>
                  </a:solidFill>
                  <a:prstDash val="solid"/>
                  <a:miter lim="400000"/>
                </a:ln>
                <a:solidFill>
                  <a:srgbClr val="D73A49"/>
                </a:solidFill>
              </a:rPr>
              <a:t>const</a:t>
            </a:r>
            <a:r>
              <a:rPr>
                <a:ln w="0" cap="flat">
                  <a:solidFill>
                    <a:srgbClr val="24292E"/>
                  </a:solidFill>
                  <a:prstDash val="solid"/>
                  <a:miter lim="400000"/>
                </a:ln>
                <a:solidFill>
                  <a:srgbClr val="24292E"/>
                </a:solidFill>
              </a:rPr>
              <a:t> </a:t>
            </a:r>
            <a:r>
              <a:t>prevActiveInstance</a:t>
            </a:r>
            <a:r>
              <a:rPr>
                <a:ln w="0" cap="flat">
                  <a:solidFill>
                    <a:srgbClr val="24292E"/>
                  </a:solidFill>
                  <a:prstDash val="solid"/>
                  <a:miter lim="400000"/>
                </a:ln>
                <a:solidFill>
                  <a:srgbClr val="24292E"/>
                </a:solidFill>
              </a:rPr>
              <a:t> </a:t>
            </a:r>
            <a:r>
              <a:rPr>
                <a:ln w="0" cap="flat">
                  <a:solidFill>
                    <a:srgbClr val="D73A49"/>
                  </a:solidFill>
                  <a:prstDash val="solid"/>
                  <a:miter lim="400000"/>
                </a:ln>
                <a:solidFill>
                  <a:srgbClr val="D73A49"/>
                </a:solidFill>
              </a:rPr>
              <a:t>=</a:t>
            </a:r>
            <a:r>
              <a:rPr>
                <a:ln w="0" cap="flat">
                  <a:solidFill>
                    <a:srgbClr val="24292E"/>
                  </a:solidFill>
                  <a:prstDash val="solid"/>
                  <a:miter lim="400000"/>
                </a:ln>
                <a:solidFill>
                  <a:srgbClr val="24292E"/>
                </a:solidFill>
              </a:rPr>
              <a:t> activeInstance</a:t>
            </a:r>
            <a:endParaRPr>
              <a:ln w="0" cap="flat">
                <a:solidFill>
                  <a:srgbClr val="24292E"/>
                </a:solidFill>
                <a:prstDash val="solid"/>
                <a:miter lim="400000"/>
              </a:ln>
              <a:solidFill>
                <a:srgbClr val="24292E"/>
              </a:solidFill>
            </a:endParaRPr>
          </a:p>
          <a:p>
            <a:pPr defTabSz="321468">
              <a:lnSpc>
                <a:spcPts val="2800"/>
              </a:lnSpc>
              <a:defRPr sz="1200">
                <a:ln w="0" cap="flat">
                  <a:solidFill>
                    <a:srgbClr val="24292E"/>
                  </a:solidFill>
                  <a:prstDash val="solid"/>
                  <a:miter lim="400000"/>
                </a:ln>
                <a:solidFill>
                  <a:srgbClr val="24292E"/>
                </a:solidFill>
                <a:latin typeface="Menlo"/>
                <a:ea typeface="Menlo"/>
                <a:cs typeface="Menlo"/>
                <a:sym typeface="Menlo"/>
              </a:defRPr>
            </a:pPr>
            <a:r>
              <a:t>    activeInstance </a:t>
            </a:r>
            <a:r>
              <a:rPr>
                <a:ln w="0" cap="flat">
                  <a:solidFill>
                    <a:srgbClr val="D73A49"/>
                  </a:solidFill>
                  <a:prstDash val="solid"/>
                  <a:miter lim="400000"/>
                </a:ln>
                <a:solidFill>
                  <a:srgbClr val="D73A49"/>
                </a:solidFill>
              </a:rPr>
              <a:t>=</a:t>
            </a:r>
            <a:r>
              <a:t> vm</a:t>
            </a:r>
          </a:p>
          <a:p>
            <a:pPr defTabSz="321468">
              <a:lnSpc>
                <a:spcPts val="2800"/>
              </a:lnSpc>
              <a:defRPr sz="1200">
                <a:ln w="0" cap="flat">
                  <a:solidFill>
                    <a:srgbClr val="24292E"/>
                  </a:solidFill>
                  <a:prstDash val="solid"/>
                  <a:miter lim="400000"/>
                </a:ln>
                <a:solidFill>
                  <a:srgbClr val="24292E"/>
                </a:solidFill>
                <a:latin typeface="Menlo"/>
                <a:ea typeface="Menlo"/>
                <a:cs typeface="Menlo"/>
                <a:sym typeface="Menlo"/>
              </a:defRPr>
            </a:pPr>
            <a:r>
              <a:t>    vm._vnode </a:t>
            </a:r>
            <a:r>
              <a:rPr>
                <a:ln w="0" cap="flat">
                  <a:solidFill>
                    <a:srgbClr val="D73A49"/>
                  </a:solidFill>
                  <a:prstDash val="solid"/>
                  <a:miter lim="400000"/>
                </a:ln>
                <a:solidFill>
                  <a:srgbClr val="D73A49"/>
                </a:solidFill>
              </a:rPr>
              <a:t>=</a:t>
            </a:r>
            <a:r>
              <a:t> vnode</a:t>
            </a:r>
          </a:p>
          <a:p>
            <a:pPr defTabSz="321468">
              <a:lnSpc>
                <a:spcPts val="2800"/>
              </a:lnSpc>
              <a:defRPr sz="120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 Vue.prototype.__patch__ is injected in entry points</a:t>
            </a:r>
            <a:endParaRPr>
              <a:ln w="0" cap="flat">
                <a:solidFill>
                  <a:srgbClr val="24292E"/>
                </a:solidFill>
                <a:prstDash val="solid"/>
                <a:miter lim="400000"/>
              </a:ln>
              <a:solidFill>
                <a:srgbClr val="24292E"/>
              </a:solidFill>
            </a:endParaRPr>
          </a:p>
          <a:p>
            <a:pPr defTabSz="321468">
              <a:lnSpc>
                <a:spcPts val="2800"/>
              </a:lnSpc>
              <a:defRPr sz="120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 based on the rendering backend used.</a:t>
            </a:r>
            <a:endParaRPr>
              <a:ln w="0" cap="flat">
                <a:solidFill>
                  <a:srgbClr val="24292E"/>
                </a:solidFill>
                <a:prstDash val="solid"/>
                <a:miter lim="400000"/>
              </a:ln>
              <a:solidFill>
                <a:srgbClr val="24292E"/>
              </a:solidFill>
            </a:endParaRPr>
          </a:p>
          <a:p>
            <a:pPr defTabSz="321468">
              <a:lnSpc>
                <a:spcPts val="2800"/>
              </a:lnSpc>
              <a:defRPr sz="120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/*基于后端渲染Vue.prototype.__patch__被用来作为一个入口*/</a:t>
            </a:r>
            <a:endParaRPr>
              <a:ln w="0" cap="flat">
                <a:solidFill>
                  <a:srgbClr val="24292E"/>
                </a:solidFill>
                <a:prstDash val="solid"/>
                <a:miter lim="400000"/>
              </a:ln>
              <a:solidFill>
                <a:srgbClr val="24292E"/>
              </a:solidFill>
            </a:endParaRPr>
          </a:p>
          <a:p>
            <a:pPr defTabSz="321468">
              <a:lnSpc>
                <a:spcPts val="2800"/>
              </a:lnSpc>
              <a:defRPr sz="12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if</a:t>
            </a:r>
            <a:r>
              <a:t> (</a:t>
            </a:r>
            <a:r>
              <a:rPr>
                <a:ln w="0" cap="flat">
                  <a:solidFill>
                    <a:srgbClr val="D73A49"/>
                  </a:solidFill>
                  <a:prstDash val="solid"/>
                  <a:miter lim="400000"/>
                </a:ln>
                <a:solidFill>
                  <a:srgbClr val="D73A49"/>
                </a:solidFill>
              </a:rPr>
              <a:t>!</a:t>
            </a:r>
            <a:r>
              <a:t>prevVnode) {</a:t>
            </a:r>
          </a:p>
          <a:p>
            <a:pPr defTabSz="321468">
              <a:lnSpc>
                <a:spcPts val="2800"/>
              </a:lnSpc>
              <a:defRPr sz="120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 initial render</a:t>
            </a:r>
            <a:endParaRPr>
              <a:ln w="0" cap="flat">
                <a:solidFill>
                  <a:srgbClr val="24292E"/>
                </a:solidFill>
                <a:prstDash val="solid"/>
                <a:miter lim="400000"/>
              </a:ln>
              <a:solidFill>
                <a:srgbClr val="24292E"/>
              </a:solidFill>
            </a:endParaRPr>
          </a:p>
          <a:p>
            <a:pPr defTabSz="321468">
              <a:lnSpc>
                <a:spcPts val="2800"/>
              </a:lnSpc>
              <a:defRPr sz="1200">
                <a:ln w="0" cap="flat">
                  <a:solidFill>
                    <a:srgbClr val="24292E"/>
                  </a:solidFill>
                  <a:prstDash val="solid"/>
                  <a:miter lim="400000"/>
                </a:ln>
                <a:solidFill>
                  <a:srgbClr val="24292E"/>
                </a:solidFill>
                <a:latin typeface="Menlo"/>
                <a:ea typeface="Menlo"/>
                <a:cs typeface="Menlo"/>
                <a:sym typeface="Menlo"/>
              </a:defRPr>
            </a:pPr>
            <a:r>
              <a:t>      vm.$el </a:t>
            </a:r>
            <a:r>
              <a:rPr>
                <a:ln w="0" cap="flat">
                  <a:solidFill>
                    <a:srgbClr val="D73A49"/>
                  </a:solidFill>
                  <a:prstDash val="solid"/>
                  <a:miter lim="400000"/>
                </a:ln>
                <a:solidFill>
                  <a:srgbClr val="D73A49"/>
                </a:solidFill>
              </a:rPr>
              <a:t>=</a:t>
            </a:r>
            <a:r>
              <a:t> vm.</a:t>
            </a:r>
            <a:r>
              <a:rPr>
                <a:ln w="0" cap="flat">
                  <a:solidFill>
                    <a:srgbClr val="6F42C1"/>
                  </a:solidFill>
                  <a:prstDash val="solid"/>
                  <a:miter lim="400000"/>
                </a:ln>
                <a:solidFill>
                  <a:srgbClr val="6F42C1"/>
                </a:solidFill>
              </a:rPr>
              <a:t>__patch__</a:t>
            </a:r>
            <a:r>
              <a:t>(</a:t>
            </a:r>
          </a:p>
          <a:p>
            <a:pPr defTabSz="321468">
              <a:lnSpc>
                <a:spcPts val="2800"/>
              </a:lnSpc>
              <a:defRPr sz="1200">
                <a:ln w="0" cap="flat">
                  <a:solidFill>
                    <a:srgbClr val="24292E"/>
                  </a:solidFill>
                  <a:prstDash val="solid"/>
                  <a:miter lim="400000"/>
                </a:ln>
                <a:solidFill>
                  <a:srgbClr val="24292E"/>
                </a:solidFill>
                <a:latin typeface="Menlo"/>
                <a:ea typeface="Menlo"/>
                <a:cs typeface="Menlo"/>
                <a:sym typeface="Menlo"/>
              </a:defRPr>
            </a:pPr>
            <a:r>
              <a:t>        vm.$el, vnode, hydrating, </a:t>
            </a:r>
            <a:r>
              <a:rPr>
                <a:ln w="0" cap="flat">
                  <a:solidFill>
                    <a:srgbClr val="005CC5"/>
                  </a:solidFill>
                  <a:prstDash val="solid"/>
                  <a:miter lim="400000"/>
                </a:ln>
                <a:solidFill>
                  <a:srgbClr val="005CC5"/>
                </a:solidFill>
              </a:rPr>
              <a:t>false</a:t>
            </a:r>
            <a:r>
              <a:t> </a:t>
            </a:r>
            <a:r>
              <a:rPr>
                <a:ln w="0" cap="flat">
                  <a:solidFill>
                    <a:srgbClr val="6A737D"/>
                  </a:solidFill>
                  <a:prstDash val="solid"/>
                  <a:miter lim="400000"/>
                </a:ln>
                <a:solidFill>
                  <a:srgbClr val="6A737D"/>
                </a:solidFill>
              </a:rPr>
              <a:t>/* removeOnly */</a:t>
            </a:r>
            <a:r>
              <a:t>,</a:t>
            </a:r>
          </a:p>
          <a:p>
            <a:pPr defTabSz="321468">
              <a:lnSpc>
                <a:spcPts val="2800"/>
              </a:lnSpc>
              <a:defRPr sz="1200">
                <a:ln w="0" cap="flat">
                  <a:solidFill>
                    <a:srgbClr val="24292E"/>
                  </a:solidFill>
                  <a:prstDash val="solid"/>
                  <a:miter lim="400000"/>
                </a:ln>
                <a:solidFill>
                  <a:srgbClr val="24292E"/>
                </a:solidFill>
                <a:latin typeface="Menlo"/>
                <a:ea typeface="Menlo"/>
                <a:cs typeface="Menlo"/>
                <a:sym typeface="Menlo"/>
              </a:defRPr>
            </a:pPr>
            <a:r>
              <a:t>        vm.$options._parentElm,</a:t>
            </a:r>
          </a:p>
          <a:p>
            <a:pPr defTabSz="321468">
              <a:lnSpc>
                <a:spcPts val="2800"/>
              </a:lnSpc>
              <a:defRPr sz="1200">
                <a:ln w="0" cap="flat">
                  <a:solidFill>
                    <a:srgbClr val="24292E"/>
                  </a:solidFill>
                  <a:prstDash val="solid"/>
                  <a:miter lim="400000"/>
                </a:ln>
                <a:solidFill>
                  <a:srgbClr val="24292E"/>
                </a:solidFill>
                <a:latin typeface="Menlo"/>
                <a:ea typeface="Menlo"/>
                <a:cs typeface="Menlo"/>
                <a:sym typeface="Menlo"/>
              </a:defRPr>
            </a:pPr>
            <a:r>
              <a:t>        vm.$options._refElm</a:t>
            </a:r>
          </a:p>
          <a:p>
            <a:pPr defTabSz="321468">
              <a:lnSpc>
                <a:spcPts val="2800"/>
              </a:lnSpc>
              <a:defRPr sz="1200">
                <a:ln w="0" cap="flat">
                  <a:solidFill>
                    <a:srgbClr val="24292E"/>
                  </a:solidFill>
                  <a:prstDash val="solid"/>
                  <a:miter lim="400000"/>
                </a:ln>
                <a:solidFill>
                  <a:srgbClr val="24292E"/>
                </a:solidFill>
                <a:latin typeface="Menlo"/>
                <a:ea typeface="Menlo"/>
                <a:cs typeface="Menlo"/>
                <a:sym typeface="Menlo"/>
              </a:defRPr>
            </a:pPr>
            <a:r>
              <a:t>      )</a:t>
            </a:r>
          </a:p>
          <a:p>
            <a:pPr defTabSz="321468">
              <a:lnSpc>
                <a:spcPts val="2800"/>
              </a:lnSpc>
              <a:defRPr sz="1200">
                <a:ln w="0" cap="flat">
                  <a:solidFill>
                    <a:srgbClr val="24292E"/>
                  </a:solidFill>
                  <a:prstDash val="solid"/>
                  <a:miter lim="400000"/>
                </a:ln>
                <a:solidFill>
                  <a:srgbClr val="24292E"/>
                </a:solidFill>
                <a:latin typeface="Menlo"/>
                <a:ea typeface="Menlo"/>
                <a:cs typeface="Menlo"/>
                <a:sym typeface="Menlo"/>
              </a:defRPr>
            </a:pPr>
            <a:r>
              <a:t>    } </a:t>
            </a:r>
            <a:r>
              <a:rPr>
                <a:ln w="0" cap="flat">
                  <a:solidFill>
                    <a:srgbClr val="D73A49"/>
                  </a:solidFill>
                  <a:prstDash val="solid"/>
                  <a:miter lim="400000"/>
                </a:ln>
                <a:solidFill>
                  <a:srgbClr val="D73A49"/>
                </a:solidFill>
              </a:rPr>
              <a:t>else</a:t>
            </a:r>
            <a:r>
              <a:t> {</a:t>
            </a:r>
          </a:p>
          <a:p>
            <a:pPr defTabSz="321468">
              <a:lnSpc>
                <a:spcPts val="2800"/>
              </a:lnSpc>
              <a:defRPr sz="120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 updates</a:t>
            </a:r>
            <a:endParaRPr>
              <a:ln w="0" cap="flat">
                <a:solidFill>
                  <a:srgbClr val="24292E"/>
                </a:solidFill>
                <a:prstDash val="solid"/>
                <a:miter lim="400000"/>
              </a:ln>
              <a:solidFill>
                <a:srgbClr val="24292E"/>
              </a:solidFill>
            </a:endParaRPr>
          </a:p>
          <a:p>
            <a:pPr defTabSz="321468">
              <a:lnSpc>
                <a:spcPts val="2800"/>
              </a:lnSpc>
              <a:defRPr sz="1200">
                <a:ln w="0" cap="flat">
                  <a:solidFill>
                    <a:srgbClr val="24292E"/>
                  </a:solidFill>
                  <a:prstDash val="solid"/>
                  <a:miter lim="400000"/>
                </a:ln>
                <a:solidFill>
                  <a:srgbClr val="24292E"/>
                </a:solidFill>
                <a:latin typeface="Menlo"/>
                <a:ea typeface="Menlo"/>
                <a:cs typeface="Menlo"/>
                <a:sym typeface="Menlo"/>
              </a:defRPr>
            </a:pPr>
            <a:r>
              <a:t>      vm.$el </a:t>
            </a:r>
            <a:r>
              <a:rPr>
                <a:ln w="0" cap="flat">
                  <a:solidFill>
                    <a:srgbClr val="D73A49"/>
                  </a:solidFill>
                  <a:prstDash val="solid"/>
                  <a:miter lim="400000"/>
                </a:ln>
                <a:solidFill>
                  <a:srgbClr val="D73A49"/>
                </a:solidFill>
              </a:rPr>
              <a:t>=</a:t>
            </a:r>
            <a:r>
              <a:t> vm.</a:t>
            </a:r>
            <a:r>
              <a:rPr>
                <a:ln w="0" cap="flat">
                  <a:solidFill>
                    <a:srgbClr val="6F42C1"/>
                  </a:solidFill>
                  <a:prstDash val="solid"/>
                  <a:miter lim="400000"/>
                </a:ln>
                <a:solidFill>
                  <a:srgbClr val="6F42C1"/>
                </a:solidFill>
              </a:rPr>
              <a:t>__patch__</a:t>
            </a:r>
            <a:r>
              <a:t>(prevVnode, vnode)</a:t>
            </a:r>
          </a:p>
          <a:p>
            <a:pPr defTabSz="321468">
              <a:lnSpc>
                <a:spcPts val="2800"/>
              </a:lnSpc>
              <a:defRPr sz="1200">
                <a:ln w="0" cap="flat">
                  <a:solidFill>
                    <a:srgbClr val="24292E"/>
                  </a:solidFill>
                  <a:prstDash val="solid"/>
                  <a:miter lim="400000"/>
                </a:ln>
                <a:solidFill>
                  <a:srgbClr val="24292E"/>
                </a:solidFill>
                <a:latin typeface="Menlo"/>
                <a:ea typeface="Menlo"/>
                <a:cs typeface="Menlo"/>
                <a:sym typeface="Menlo"/>
              </a:defRPr>
            </a:pPr>
            <a:r>
              <a:t>    }</a:t>
            </a:r>
          </a:p>
          <a:p>
            <a:pPr defTabSz="321468">
              <a:lnSpc>
                <a:spcPts val="2800"/>
              </a:lnSpc>
              <a:defRPr sz="1200">
                <a:ln w="0" cap="flat">
                  <a:solidFill>
                    <a:srgbClr val="24292E"/>
                  </a:solidFill>
                  <a:prstDash val="solid"/>
                  <a:miter lim="400000"/>
                </a:ln>
                <a:solidFill>
                  <a:srgbClr val="24292E"/>
                </a:solidFill>
                <a:latin typeface="Menlo"/>
                <a:ea typeface="Menlo"/>
                <a:cs typeface="Menlo"/>
                <a:sym typeface="Menlo"/>
              </a:defRPr>
            </a:pPr>
            <a:r>
              <a:t>    …</a:t>
            </a:r>
          </a:p>
          <a:p>
            <a:pPr defTabSz="321468">
              <a:lnSpc>
                <a:spcPts val="2800"/>
              </a:lnSpc>
              <a:defRPr sz="1200">
                <a:ln w="0" cap="flat">
                  <a:solidFill>
                    <a:srgbClr val="24292E"/>
                  </a:solidFill>
                  <a:prstDash val="solid"/>
                  <a:miter lim="400000"/>
                </a:ln>
                <a:solidFill>
                  <a:srgbClr val="24292E"/>
                </a:solidFill>
                <a:latin typeface="Menlo"/>
                <a:ea typeface="Menlo"/>
                <a:cs typeface="Menlo"/>
                <a:sym typeface="Menlo"/>
              </a:defRPr>
            </a:pPr>
            <a:r>
              <a:t>  }</a:t>
            </a:r>
          </a:p>
        </p:txBody>
      </p:sp>
      <p:sp>
        <p:nvSpPr>
          <p:cNvPr id="249" name="进入 patch 阶段"/>
          <p:cNvSpPr/>
          <p:nvPr/>
        </p:nvSpPr>
        <p:spPr>
          <a:xfrm>
            <a:off x="6931717" y="5266913"/>
            <a:ext cx="1986757" cy="6028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15" y="0"/>
                </a:moveTo>
                <a:cubicBezTo>
                  <a:pt x="2326" y="0"/>
                  <a:pt x="2093" y="768"/>
                  <a:pt x="2093" y="1721"/>
                </a:cubicBezTo>
                <a:lnTo>
                  <a:pt x="2093" y="7537"/>
                </a:lnTo>
                <a:lnTo>
                  <a:pt x="0" y="10978"/>
                </a:lnTo>
                <a:lnTo>
                  <a:pt x="2093" y="14433"/>
                </a:lnTo>
                <a:lnTo>
                  <a:pt x="2093" y="19879"/>
                </a:lnTo>
                <a:cubicBezTo>
                  <a:pt x="2093" y="20832"/>
                  <a:pt x="2326" y="21600"/>
                  <a:pt x="2615" y="21600"/>
                </a:cubicBezTo>
                <a:lnTo>
                  <a:pt x="21074" y="21600"/>
                </a:lnTo>
                <a:cubicBezTo>
                  <a:pt x="21363" y="21600"/>
                  <a:pt x="21600" y="20832"/>
                  <a:pt x="21600" y="19879"/>
                </a:cubicBezTo>
                <a:lnTo>
                  <a:pt x="21600" y="1721"/>
                </a:lnTo>
                <a:cubicBezTo>
                  <a:pt x="21600" y="768"/>
                  <a:pt x="21363" y="0"/>
                  <a:pt x="21074" y="0"/>
                </a:cubicBezTo>
                <a:lnTo>
                  <a:pt x="2615" y="0"/>
                </a:lnTo>
                <a:close/>
              </a:path>
            </a:pathLst>
          </a:custGeom>
          <a:solidFill>
            <a:schemeClr val="accent1"/>
          </a:solidFill>
          <a:ln w="3175">
            <a:miter lim="400000"/>
          </a:ln>
          <a:extLst>
            <a:ext uri="{C572A759-6A51-4108-AA02-DFA0A04FC94B}">
              <ma14:wrappingTextBoxFlag xmlns:ma14="http://schemas.microsoft.com/office/mac/drawingml/2011/main" val="1"/>
            </a:ext>
          </a:extLst>
        </p:spPr>
        <p:txBody>
          <a:bodyPr lIns="35718" tIns="35718" rIns="35718" bIns="35718" anchor="ctr"/>
          <a:lstStyle>
            <a:lvl1pPr>
              <a:defRPr b="0" sz="1400">
                <a:solidFill>
                  <a:srgbClr val="FFFFFF"/>
                </a:solidFill>
                <a:latin typeface="+mn-lt"/>
                <a:ea typeface="+mn-ea"/>
                <a:cs typeface="+mn-cs"/>
                <a:sym typeface="Helvetica Neue Medium"/>
              </a:defRPr>
            </a:lvl1pPr>
          </a:lstStyle>
          <a:p>
            <a:pPr/>
            <a:r>
              <a:t>进入 patch 阶段</a:t>
            </a:r>
          </a:p>
        </p:txBody>
      </p:sp>
      <p:sp>
        <p:nvSpPr>
          <p:cNvPr id="250" name="1、update"/>
          <p:cNvSpPr txBox="1"/>
          <p:nvPr/>
        </p:nvSpPr>
        <p:spPr>
          <a:xfrm>
            <a:off x="5643680" y="827170"/>
            <a:ext cx="904640" cy="325438"/>
          </a:xfrm>
          <a:prstGeom prst="rect">
            <a:avLst/>
          </a:prstGeom>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defTabSz="321468">
              <a:lnSpc>
                <a:spcPts val="2900"/>
              </a:lnSpc>
              <a:defRPr b="0" sz="1400">
                <a:ln w="0" cap="flat">
                  <a:solidFill>
                    <a:srgbClr val="24292E"/>
                  </a:solidFill>
                  <a:prstDash val="solid"/>
                  <a:miter lim="400000"/>
                </a:ln>
                <a:solidFill>
                  <a:srgbClr val="24292E"/>
                </a:solidFill>
                <a:latin typeface="Helvetica"/>
                <a:ea typeface="Helvetica"/>
                <a:cs typeface="Helvetica"/>
                <a:sym typeface="Helvetica"/>
              </a:defRPr>
            </a:lvl1pPr>
          </a:lstStyle>
          <a:p>
            <a:pPr/>
            <a:r>
              <a:t>1、update</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4、virtualDOM 与 diff 算法 — diff 算法"/>
          <p:cNvSpPr txBox="1"/>
          <p:nvPr>
            <p:ph type="title"/>
          </p:nvPr>
        </p:nvSpPr>
        <p:spPr>
          <a:prstGeom prst="rect">
            <a:avLst/>
          </a:prstGeom>
        </p:spPr>
        <p:txBody>
          <a:bodyPr/>
          <a:lstStyle/>
          <a:p>
            <a:pPr/>
            <a:r>
              <a:t>4、virtualDOM 与 diff 算法 — diff 算法</a:t>
            </a:r>
          </a:p>
        </p:txBody>
      </p:sp>
      <p:sp>
        <p:nvSpPr>
          <p:cNvPr id="253" name="2、patch"/>
          <p:cNvSpPr txBox="1"/>
          <p:nvPr/>
        </p:nvSpPr>
        <p:spPr>
          <a:xfrm>
            <a:off x="5698114" y="827170"/>
            <a:ext cx="795772" cy="325438"/>
          </a:xfrm>
          <a:prstGeom prst="rect">
            <a:avLst/>
          </a:prstGeom>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defTabSz="321468">
              <a:lnSpc>
                <a:spcPts val="2900"/>
              </a:lnSpc>
              <a:defRPr b="0" sz="1400">
                <a:ln w="0" cap="flat">
                  <a:solidFill>
                    <a:srgbClr val="24292E"/>
                  </a:solidFill>
                  <a:prstDash val="solid"/>
                  <a:miter lim="400000"/>
                </a:ln>
                <a:solidFill>
                  <a:srgbClr val="24292E"/>
                </a:solidFill>
                <a:latin typeface="Helvetica"/>
                <a:ea typeface="Helvetica"/>
                <a:cs typeface="Helvetica"/>
                <a:sym typeface="Helvetica"/>
              </a:defRPr>
            </a:lvl1pPr>
          </a:lstStyle>
          <a:p>
            <a:pPr/>
            <a:r>
              <a:t>2、patch</a:t>
            </a:r>
          </a:p>
        </p:txBody>
      </p:sp>
      <p:pic>
        <p:nvPicPr>
          <p:cNvPr id="254" name="图像" descr="图像"/>
          <p:cNvPicPr>
            <a:picLocks noChangeAspect="1"/>
          </p:cNvPicPr>
          <p:nvPr/>
        </p:nvPicPr>
        <p:blipFill>
          <a:blip r:embed="rId3">
            <a:extLst/>
          </a:blip>
          <a:stretch>
            <a:fillRect/>
          </a:stretch>
        </p:blipFill>
        <p:spPr>
          <a:xfrm>
            <a:off x="3672175" y="1823937"/>
            <a:ext cx="4938451" cy="2063518"/>
          </a:xfrm>
          <a:prstGeom prst="rect">
            <a:avLst/>
          </a:prstGeom>
          <a:ln w="3175">
            <a:miter lim="400000"/>
          </a:ln>
        </p:spPr>
      </p:pic>
      <p:pic>
        <p:nvPicPr>
          <p:cNvPr id="255" name="图像" descr="图像"/>
          <p:cNvPicPr>
            <a:picLocks noChangeAspect="1"/>
          </p:cNvPicPr>
          <p:nvPr/>
        </p:nvPicPr>
        <p:blipFill>
          <a:blip r:embed="rId4">
            <a:extLst/>
          </a:blip>
          <a:stretch>
            <a:fillRect/>
          </a:stretch>
        </p:blipFill>
        <p:spPr>
          <a:xfrm>
            <a:off x="3337478" y="3984857"/>
            <a:ext cx="5607845" cy="1910954"/>
          </a:xfrm>
          <a:prstGeom prst="rect">
            <a:avLst/>
          </a:prstGeom>
          <a:ln w="3175">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4、virtualDOM 与 diff 算法 — diff 算法"/>
          <p:cNvSpPr txBox="1"/>
          <p:nvPr>
            <p:ph type="title"/>
          </p:nvPr>
        </p:nvSpPr>
        <p:spPr>
          <a:prstGeom prst="rect">
            <a:avLst/>
          </a:prstGeom>
        </p:spPr>
        <p:txBody>
          <a:bodyPr/>
          <a:lstStyle/>
          <a:p>
            <a:pPr/>
            <a:r>
              <a:t>4、virtualDOM 与 diff 算法 — diff 算法</a:t>
            </a:r>
          </a:p>
        </p:txBody>
      </p:sp>
      <p:sp>
        <p:nvSpPr>
          <p:cNvPr id="260" name="return function patch (oldVnode, vnode, hydrating, removeOnly, parentElm, refElm){…"/>
          <p:cNvSpPr txBox="1"/>
          <p:nvPr>
            <p:ph type="body" idx="1"/>
          </p:nvPr>
        </p:nvSpPr>
        <p:spPr>
          <a:xfrm>
            <a:off x="1908892" y="1260798"/>
            <a:ext cx="8465017" cy="5266804"/>
          </a:xfrm>
          <a:prstGeom prst="rect">
            <a:avLst/>
          </a:prstGeom>
          <a:solidFill>
            <a:srgbClr val="F6F8FB"/>
          </a:solidFill>
        </p:spPr>
        <p:txBody>
          <a:bodyPr lIns="26789" tIns="26789" rIns="26789" bIns="26789" numCol="2" spcCol="423250"/>
          <a:lstStyle/>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rPr>
                <a:ln w="0" cap="flat">
                  <a:solidFill>
                    <a:srgbClr val="D73A49"/>
                  </a:solidFill>
                  <a:prstDash val="solid"/>
                  <a:miter lim="400000"/>
                </a:ln>
                <a:solidFill>
                  <a:srgbClr val="D73A49"/>
                </a:solidFill>
              </a:rPr>
              <a:t>return</a:t>
            </a:r>
            <a:r>
              <a:t> </a:t>
            </a:r>
            <a:r>
              <a:rPr>
                <a:ln w="0" cap="flat">
                  <a:solidFill>
                    <a:srgbClr val="D73A49"/>
                  </a:solidFill>
                  <a:prstDash val="solid"/>
                  <a:miter lim="400000"/>
                </a:ln>
                <a:solidFill>
                  <a:srgbClr val="D73A49"/>
                </a:solidFill>
              </a:rPr>
              <a:t>function</a:t>
            </a:r>
            <a:r>
              <a:t> </a:t>
            </a:r>
            <a:r>
              <a:rPr>
                <a:ln w="0" cap="flat">
                  <a:solidFill>
                    <a:srgbClr val="6F42C1"/>
                  </a:solidFill>
                  <a:prstDash val="solid"/>
                  <a:miter lim="400000"/>
                </a:ln>
                <a:solidFill>
                  <a:srgbClr val="6F42C1"/>
                </a:solidFill>
              </a:rPr>
              <a:t>patch</a:t>
            </a:r>
            <a:r>
              <a:t> (oldVnode, vnode, hydrating, removeOnly, parentElm, refElm){</a:t>
            </a:r>
          </a:p>
          <a:p>
            <a:pPr defTabSz="205739">
              <a:lnSpc>
                <a:spcPts val="1600"/>
              </a:lnSpc>
              <a:defRPr sz="704">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/*vnode不存在则直接调用销毁钩子*/</a:t>
            </a:r>
            <a:endParaRPr>
              <a:ln w="0" cap="flat">
                <a:solidFill>
                  <a:srgbClr val="24292E"/>
                </a:solidFill>
                <a:prstDash val="solid"/>
                <a:miter lim="400000"/>
              </a:ln>
              <a:solidFill>
                <a:srgbClr val="24292E"/>
              </a:solidFill>
            </a:endParaRP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if</a:t>
            </a:r>
            <a:r>
              <a:t> (</a:t>
            </a:r>
            <a:r>
              <a:rPr>
                <a:ln w="0" cap="flat">
                  <a:solidFill>
                    <a:srgbClr val="6F42C1"/>
                  </a:solidFill>
                  <a:prstDash val="solid"/>
                  <a:miter lim="400000"/>
                </a:ln>
                <a:solidFill>
                  <a:srgbClr val="6F42C1"/>
                </a:solidFill>
              </a:rPr>
              <a:t>isUndef</a:t>
            </a:r>
            <a:r>
              <a:t>(vnode)) {</a:t>
            </a:r>
          </a:p>
          <a:p>
            <a:pPr defTabSz="205739">
              <a:lnSpc>
                <a:spcPts val="1600"/>
              </a:lnSpc>
              <a:defRPr sz="704">
                <a:ln w="0" cap="flat">
                  <a:solidFill>
                    <a:srgbClr val="6F42C1"/>
                  </a:solidFill>
                  <a:prstDash val="solid"/>
                  <a:miter lim="400000"/>
                </a:ln>
                <a:solidFill>
                  <a:srgbClr val="6F42C1"/>
                </a:solidFill>
                <a:latin typeface="Menlo"/>
                <a:ea typeface="Menlo"/>
                <a:cs typeface="Menlo"/>
                <a:sym typeface="Menlo"/>
              </a:defRPr>
            </a:pPr>
            <a:r>
              <a:rPr>
                <a:ln w="0" cap="flat">
                  <a:solidFill>
                    <a:srgbClr val="24292E"/>
                  </a:solidFill>
                  <a:prstDash val="solid"/>
                  <a:miter lim="400000"/>
                </a:ln>
                <a:solidFill>
                  <a:srgbClr val="24292E"/>
                </a:solidFill>
              </a:rPr>
              <a:t>      </a:t>
            </a:r>
            <a:r>
              <a:rPr>
                <a:ln w="0" cap="flat">
                  <a:solidFill>
                    <a:srgbClr val="D73A49"/>
                  </a:solidFill>
                  <a:prstDash val="solid"/>
                  <a:miter lim="400000"/>
                </a:ln>
                <a:solidFill>
                  <a:srgbClr val="D73A49"/>
                </a:solidFill>
              </a:rPr>
              <a:t>if</a:t>
            </a:r>
            <a:r>
              <a:rPr>
                <a:ln w="0" cap="flat">
                  <a:solidFill>
                    <a:srgbClr val="24292E"/>
                  </a:solidFill>
                  <a:prstDash val="solid"/>
                  <a:miter lim="400000"/>
                </a:ln>
                <a:solidFill>
                  <a:srgbClr val="24292E"/>
                </a:solidFill>
              </a:rPr>
              <a:t> (</a:t>
            </a:r>
            <a:r>
              <a:t>isDef</a:t>
            </a:r>
            <a:r>
              <a:rPr>
                <a:ln w="0" cap="flat">
                  <a:solidFill>
                    <a:srgbClr val="24292E"/>
                  </a:solidFill>
                  <a:prstDash val="solid"/>
                  <a:miter lim="400000"/>
                </a:ln>
                <a:solidFill>
                  <a:srgbClr val="24292E"/>
                </a:solidFill>
              </a:rPr>
              <a:t>(oldVnode)) </a:t>
            </a:r>
            <a:r>
              <a:t>invokeDestroyHook</a:t>
            </a:r>
            <a:r>
              <a:rPr>
                <a:ln w="0" cap="flat">
                  <a:solidFill>
                    <a:srgbClr val="24292E"/>
                  </a:solidFill>
                  <a:prstDash val="solid"/>
                  <a:miter lim="400000"/>
                </a:ln>
                <a:solidFill>
                  <a:srgbClr val="24292E"/>
                </a:solidFill>
              </a:rPr>
              <a:t>(oldVnode)</a:t>
            </a:r>
            <a:endParaRPr>
              <a:ln w="0" cap="flat">
                <a:solidFill>
                  <a:srgbClr val="24292E"/>
                </a:solidFill>
                <a:prstDash val="solid"/>
                <a:miter lim="400000"/>
              </a:ln>
              <a:solidFill>
                <a:srgbClr val="24292E"/>
              </a:solidFill>
            </a:endParaRP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return</a:t>
            </a: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t>
            </a: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let</a:t>
            </a:r>
            <a:r>
              <a:t> isInitialPatch </a:t>
            </a:r>
            <a:r>
              <a:rPr>
                <a:ln w="0" cap="flat">
                  <a:solidFill>
                    <a:srgbClr val="D73A49"/>
                  </a:solidFill>
                  <a:prstDash val="solid"/>
                  <a:miter lim="400000"/>
                </a:ln>
                <a:solidFill>
                  <a:srgbClr val="D73A49"/>
                </a:solidFill>
              </a:rPr>
              <a:t>=</a:t>
            </a:r>
            <a:r>
              <a:t> </a:t>
            </a:r>
            <a:r>
              <a:rPr>
                <a:ln w="0" cap="flat">
                  <a:solidFill>
                    <a:srgbClr val="005CC5"/>
                  </a:solidFill>
                  <a:prstDash val="solid"/>
                  <a:miter lim="400000"/>
                </a:ln>
                <a:solidFill>
                  <a:srgbClr val="005CC5"/>
                </a:solidFill>
              </a:rPr>
              <a:t>false</a:t>
            </a:r>
          </a:p>
          <a:p>
            <a:pPr defTabSz="205739">
              <a:lnSpc>
                <a:spcPts val="1600"/>
              </a:lnSpc>
              <a:defRPr sz="704">
                <a:ln w="0" cap="flat">
                  <a:solidFill>
                    <a:srgbClr val="005CC5"/>
                  </a:solidFill>
                  <a:prstDash val="solid"/>
                  <a:miter lim="400000"/>
                </a:ln>
                <a:solidFill>
                  <a:srgbClr val="005CC5"/>
                </a:solidFill>
                <a:latin typeface="Menlo"/>
                <a:ea typeface="Menlo"/>
                <a:cs typeface="Menlo"/>
                <a:sym typeface="Menlo"/>
              </a:defRPr>
            </a:pPr>
            <a:r>
              <a:rPr>
                <a:ln w="0" cap="flat">
                  <a:solidFill>
                    <a:srgbClr val="24292E"/>
                  </a:solidFill>
                  <a:prstDash val="solid"/>
                  <a:miter lim="400000"/>
                </a:ln>
                <a:solidFill>
                  <a:srgbClr val="24292E"/>
                </a:solidFill>
              </a:rPr>
              <a:t>    </a:t>
            </a:r>
            <a:r>
              <a:rPr>
                <a:ln w="0" cap="flat">
                  <a:solidFill>
                    <a:srgbClr val="D73A49"/>
                  </a:solidFill>
                  <a:prstDash val="solid"/>
                  <a:miter lim="400000"/>
                </a:ln>
                <a:solidFill>
                  <a:srgbClr val="D73A49"/>
                </a:solidFill>
              </a:rPr>
              <a:t>const</a:t>
            </a:r>
            <a:r>
              <a:rPr>
                <a:ln w="0" cap="flat">
                  <a:solidFill>
                    <a:srgbClr val="24292E"/>
                  </a:solidFill>
                  <a:prstDash val="solid"/>
                  <a:miter lim="400000"/>
                </a:ln>
                <a:solidFill>
                  <a:srgbClr val="24292E"/>
                </a:solidFill>
              </a:rPr>
              <a:t> </a:t>
            </a:r>
            <a:r>
              <a:t>insertedVnodeQueue</a:t>
            </a:r>
            <a:r>
              <a:rPr>
                <a:ln w="0" cap="flat">
                  <a:solidFill>
                    <a:srgbClr val="24292E"/>
                  </a:solidFill>
                  <a:prstDash val="solid"/>
                  <a:miter lim="400000"/>
                </a:ln>
                <a:solidFill>
                  <a:srgbClr val="24292E"/>
                </a:solidFill>
              </a:rPr>
              <a:t> </a:t>
            </a:r>
            <a:r>
              <a:rPr>
                <a:ln w="0" cap="flat">
                  <a:solidFill>
                    <a:srgbClr val="D73A49"/>
                  </a:solidFill>
                  <a:prstDash val="solid"/>
                  <a:miter lim="400000"/>
                </a:ln>
                <a:solidFill>
                  <a:srgbClr val="D73A49"/>
                </a:solidFill>
              </a:rPr>
              <a:t>=</a:t>
            </a:r>
            <a:r>
              <a:rPr>
                <a:ln w="0" cap="flat">
                  <a:solidFill>
                    <a:srgbClr val="24292E"/>
                  </a:solidFill>
                  <a:prstDash val="solid"/>
                  <a:miter lim="400000"/>
                </a:ln>
                <a:solidFill>
                  <a:srgbClr val="24292E"/>
                </a:solidFill>
              </a:rPr>
              <a:t> []</a:t>
            </a:r>
            <a:endParaRPr>
              <a:ln w="0" cap="flat">
                <a:solidFill>
                  <a:srgbClr val="24292E"/>
                </a:solidFill>
                <a:prstDash val="solid"/>
                <a:miter lim="400000"/>
              </a:ln>
              <a:solidFill>
                <a:srgbClr val="24292E"/>
              </a:solidFill>
            </a:endParaRP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if</a:t>
            </a:r>
            <a:r>
              <a:t> (</a:t>
            </a:r>
            <a:r>
              <a:rPr>
                <a:ln w="0" cap="flat">
                  <a:solidFill>
                    <a:srgbClr val="6F42C1"/>
                  </a:solidFill>
                  <a:prstDash val="solid"/>
                  <a:miter lim="400000"/>
                </a:ln>
                <a:solidFill>
                  <a:srgbClr val="6F42C1"/>
                </a:solidFill>
              </a:rPr>
              <a:t>isUndef</a:t>
            </a:r>
            <a:r>
              <a:t>(oldVnode)) {</a:t>
            </a:r>
          </a:p>
          <a:p>
            <a:pPr defTabSz="205739">
              <a:lnSpc>
                <a:spcPts val="1600"/>
              </a:lnSpc>
              <a:defRPr sz="704">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/*oldVnode未定义的时候，其实也就是root节点，创建一个新的节点*/</a:t>
            </a:r>
            <a:endParaRPr>
              <a:ln w="0" cap="flat">
                <a:solidFill>
                  <a:srgbClr val="24292E"/>
                </a:solidFill>
                <a:prstDash val="solid"/>
                <a:miter lim="400000"/>
              </a:ln>
              <a:solidFill>
                <a:srgbClr val="24292E"/>
              </a:solidFill>
            </a:endParaRP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isInitialPatch </a:t>
            </a:r>
            <a:r>
              <a:rPr>
                <a:ln w="0" cap="flat">
                  <a:solidFill>
                    <a:srgbClr val="D73A49"/>
                  </a:solidFill>
                  <a:prstDash val="solid"/>
                  <a:miter lim="400000"/>
                </a:ln>
                <a:solidFill>
                  <a:srgbClr val="D73A49"/>
                </a:solidFill>
              </a:rPr>
              <a:t>=</a:t>
            </a:r>
            <a:r>
              <a:t> </a:t>
            </a:r>
            <a:r>
              <a:rPr>
                <a:ln w="0" cap="flat">
                  <a:solidFill>
                    <a:srgbClr val="005CC5"/>
                  </a:solidFill>
                  <a:prstDash val="solid"/>
                  <a:miter lim="400000"/>
                </a:ln>
                <a:solidFill>
                  <a:srgbClr val="005CC5"/>
                </a:solidFill>
              </a:rPr>
              <a:t>true</a:t>
            </a: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6F42C1"/>
                  </a:solidFill>
                  <a:prstDash val="solid"/>
                  <a:miter lim="400000"/>
                </a:ln>
                <a:solidFill>
                  <a:srgbClr val="6F42C1"/>
                </a:solidFill>
              </a:rPr>
              <a:t>createElm</a:t>
            </a:r>
            <a:r>
              <a:t>(vnode, insertedVnodeQueue, parentElm, refElm)</a:t>
            </a: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 </a:t>
            </a:r>
            <a:r>
              <a:rPr>
                <a:ln w="0" cap="flat">
                  <a:solidFill>
                    <a:srgbClr val="D73A49"/>
                  </a:solidFill>
                  <a:prstDash val="solid"/>
                  <a:miter lim="400000"/>
                </a:ln>
                <a:solidFill>
                  <a:srgbClr val="D73A49"/>
                </a:solidFill>
              </a:rPr>
              <a:t>else</a:t>
            </a:r>
            <a:r>
              <a:t> {</a:t>
            </a:r>
          </a:p>
          <a:p>
            <a:pPr defTabSz="205739">
              <a:lnSpc>
                <a:spcPts val="1600"/>
              </a:lnSpc>
              <a:defRPr sz="704">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/*标记旧的VNode是否有nodeType*/</a:t>
            </a:r>
            <a:endParaRPr>
              <a:ln w="0" cap="flat">
                <a:solidFill>
                  <a:srgbClr val="24292E"/>
                </a:solidFill>
                <a:prstDash val="solid"/>
                <a:miter lim="400000"/>
              </a:ln>
              <a:solidFill>
                <a:srgbClr val="24292E"/>
              </a:solidFill>
            </a:endParaRPr>
          </a:p>
          <a:p>
            <a:pPr defTabSz="205739">
              <a:lnSpc>
                <a:spcPts val="1600"/>
              </a:lnSpc>
              <a:defRPr sz="704">
                <a:ln w="0" cap="flat">
                  <a:solidFill>
                    <a:srgbClr val="005CC5"/>
                  </a:solidFill>
                  <a:prstDash val="solid"/>
                  <a:miter lim="400000"/>
                </a:ln>
                <a:solidFill>
                  <a:srgbClr val="005CC5"/>
                </a:solidFill>
                <a:latin typeface="Menlo"/>
                <a:ea typeface="Menlo"/>
                <a:cs typeface="Menlo"/>
                <a:sym typeface="Menlo"/>
              </a:defRPr>
            </a:pPr>
            <a:r>
              <a:rPr>
                <a:ln w="0" cap="flat">
                  <a:solidFill>
                    <a:srgbClr val="24292E"/>
                  </a:solidFill>
                  <a:prstDash val="solid"/>
                  <a:miter lim="400000"/>
                </a:ln>
                <a:solidFill>
                  <a:srgbClr val="24292E"/>
                </a:solidFill>
              </a:rPr>
              <a:t>      </a:t>
            </a:r>
            <a:r>
              <a:rPr>
                <a:ln w="0" cap="flat">
                  <a:solidFill>
                    <a:srgbClr val="D73A49"/>
                  </a:solidFill>
                  <a:prstDash val="solid"/>
                  <a:miter lim="400000"/>
                </a:ln>
                <a:solidFill>
                  <a:srgbClr val="D73A49"/>
                </a:solidFill>
              </a:rPr>
              <a:t>const</a:t>
            </a:r>
            <a:r>
              <a:rPr>
                <a:ln w="0" cap="flat">
                  <a:solidFill>
                    <a:srgbClr val="24292E"/>
                  </a:solidFill>
                  <a:prstDash val="solid"/>
                  <a:miter lim="400000"/>
                </a:ln>
                <a:solidFill>
                  <a:srgbClr val="24292E"/>
                </a:solidFill>
              </a:rPr>
              <a:t> </a:t>
            </a:r>
            <a:r>
              <a:t>isRealElement</a:t>
            </a:r>
            <a:r>
              <a:rPr>
                <a:ln w="0" cap="flat">
                  <a:solidFill>
                    <a:srgbClr val="24292E"/>
                  </a:solidFill>
                  <a:prstDash val="solid"/>
                  <a:miter lim="400000"/>
                </a:ln>
                <a:solidFill>
                  <a:srgbClr val="24292E"/>
                </a:solidFill>
              </a:rPr>
              <a:t> </a:t>
            </a:r>
            <a:r>
              <a:rPr>
                <a:ln w="0" cap="flat">
                  <a:solidFill>
                    <a:srgbClr val="D73A49"/>
                  </a:solidFill>
                  <a:prstDash val="solid"/>
                  <a:miter lim="400000"/>
                </a:ln>
                <a:solidFill>
                  <a:srgbClr val="D73A49"/>
                </a:solidFill>
              </a:rPr>
              <a:t>=</a:t>
            </a:r>
            <a:r>
              <a:rPr>
                <a:ln w="0" cap="flat">
                  <a:solidFill>
                    <a:srgbClr val="24292E"/>
                  </a:solidFill>
                  <a:prstDash val="solid"/>
                  <a:miter lim="400000"/>
                </a:ln>
                <a:solidFill>
                  <a:srgbClr val="24292E"/>
                </a:solidFill>
              </a:rPr>
              <a:t> </a:t>
            </a:r>
            <a:r>
              <a:rPr>
                <a:ln w="0" cap="flat">
                  <a:solidFill>
                    <a:srgbClr val="6F42C1"/>
                  </a:solidFill>
                  <a:prstDash val="solid"/>
                  <a:miter lim="400000"/>
                </a:ln>
                <a:solidFill>
                  <a:srgbClr val="6F42C1"/>
                </a:solidFill>
              </a:rPr>
              <a:t>isDef</a:t>
            </a:r>
            <a:r>
              <a:rPr>
                <a:ln w="0" cap="flat">
                  <a:solidFill>
                    <a:srgbClr val="24292E"/>
                  </a:solidFill>
                  <a:prstDash val="solid"/>
                  <a:miter lim="400000"/>
                </a:ln>
                <a:solidFill>
                  <a:srgbClr val="24292E"/>
                </a:solidFill>
              </a:rPr>
              <a:t>(oldVnode.</a:t>
            </a:r>
            <a:r>
              <a:t>nodeType</a:t>
            </a:r>
            <a:r>
              <a:rPr>
                <a:ln w="0" cap="flat">
                  <a:solidFill>
                    <a:srgbClr val="24292E"/>
                  </a:solidFill>
                  <a:prstDash val="solid"/>
                  <a:miter lim="400000"/>
                </a:ln>
                <a:solidFill>
                  <a:srgbClr val="24292E"/>
                </a:solidFill>
              </a:rPr>
              <a:t>)</a:t>
            </a:r>
            <a:endParaRPr>
              <a:ln w="0" cap="flat">
                <a:solidFill>
                  <a:srgbClr val="24292E"/>
                </a:solidFill>
                <a:prstDash val="solid"/>
                <a:miter lim="400000"/>
              </a:ln>
              <a:solidFill>
                <a:srgbClr val="24292E"/>
              </a:solidFill>
            </a:endParaRP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if</a:t>
            </a:r>
            <a:r>
              <a:t> (</a:t>
            </a:r>
            <a:r>
              <a:rPr>
                <a:ln w="0" cap="flat">
                  <a:solidFill>
                    <a:srgbClr val="D73A49"/>
                  </a:solidFill>
                  <a:prstDash val="solid"/>
                  <a:miter lim="400000"/>
                </a:ln>
                <a:solidFill>
                  <a:srgbClr val="D73A49"/>
                </a:solidFill>
              </a:rPr>
              <a:t>!</a:t>
            </a:r>
            <a:r>
              <a:t>isRealElement </a:t>
            </a:r>
            <a:r>
              <a:rPr>
                <a:ln w="0" cap="flat">
                  <a:solidFill>
                    <a:srgbClr val="D73A49"/>
                  </a:solidFill>
                  <a:prstDash val="solid"/>
                  <a:miter lim="400000"/>
                </a:ln>
                <a:solidFill>
                  <a:srgbClr val="D73A49"/>
                </a:solidFill>
              </a:rPr>
              <a:t>&amp;&amp;</a:t>
            </a:r>
            <a:r>
              <a:t> </a:t>
            </a:r>
            <a:r>
              <a:rPr>
                <a:ln w="0" cap="flat">
                  <a:solidFill>
                    <a:srgbClr val="6F42C1"/>
                  </a:solidFill>
                  <a:prstDash val="solid"/>
                  <a:miter lim="400000"/>
                </a:ln>
                <a:solidFill>
                  <a:srgbClr val="6F42C1"/>
                </a:solidFill>
              </a:rPr>
              <a:t>sameVnode</a:t>
            </a:r>
            <a:r>
              <a:t>(oldVnode, vnode)) {</a:t>
            </a:r>
          </a:p>
          <a:p>
            <a:pPr defTabSz="205739">
              <a:lnSpc>
                <a:spcPts val="1600"/>
              </a:lnSpc>
              <a:defRPr sz="704">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 patch existing root node</a:t>
            </a:r>
            <a:endParaRPr>
              <a:ln w="0" cap="flat">
                <a:solidFill>
                  <a:srgbClr val="24292E"/>
                </a:solidFill>
                <a:prstDash val="solid"/>
                <a:miter lim="400000"/>
              </a:ln>
              <a:solidFill>
                <a:srgbClr val="24292E"/>
              </a:solidFill>
            </a:endParaRPr>
          </a:p>
          <a:p>
            <a:pPr defTabSz="205739">
              <a:lnSpc>
                <a:spcPts val="1600"/>
              </a:lnSpc>
              <a:defRPr sz="704">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/*是同一个节点的时候直接修改现有的节点*/</a:t>
            </a:r>
            <a:endParaRPr>
              <a:ln w="0" cap="flat">
                <a:solidFill>
                  <a:srgbClr val="24292E"/>
                </a:solidFill>
                <a:prstDash val="solid"/>
                <a:miter lim="400000"/>
              </a:ln>
              <a:solidFill>
                <a:srgbClr val="24292E"/>
              </a:solidFill>
            </a:endParaRP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6F42C1"/>
                  </a:solidFill>
                  <a:prstDash val="solid"/>
                  <a:miter lim="400000"/>
                </a:ln>
                <a:solidFill>
                  <a:srgbClr val="6F42C1"/>
                </a:solidFill>
              </a:rPr>
              <a:t>patchVnode</a:t>
            </a:r>
            <a:r>
              <a:t>(oldVnode, vnode, insertedVnodeQueue, removeOnly)</a:t>
            </a: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 </a:t>
            </a:r>
            <a:r>
              <a:rPr>
                <a:ln w="0" cap="flat">
                  <a:solidFill>
                    <a:srgbClr val="D73A49"/>
                  </a:solidFill>
                  <a:prstDash val="solid"/>
                  <a:miter lim="400000"/>
                </a:ln>
                <a:solidFill>
                  <a:srgbClr val="D73A49"/>
                </a:solidFill>
              </a:rPr>
              <a:t>else</a:t>
            </a:r>
            <a:r>
              <a:t> {</a:t>
            </a: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if</a:t>
            </a:r>
            <a:r>
              <a:t> (isRealElement) {</a:t>
            </a:r>
          </a:p>
          <a:p>
            <a:pPr defTabSz="205739">
              <a:lnSpc>
                <a:spcPts val="1600"/>
              </a:lnSpc>
              <a:defRPr sz="704">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 mounting to a real element</a:t>
            </a:r>
            <a:endParaRPr>
              <a:ln w="0" cap="flat">
                <a:solidFill>
                  <a:srgbClr val="24292E"/>
                </a:solidFill>
                <a:prstDash val="solid"/>
                <a:miter lim="400000"/>
              </a:ln>
              <a:solidFill>
                <a:srgbClr val="24292E"/>
              </a:solidFill>
            </a:endParaRPr>
          </a:p>
          <a:p>
            <a:pPr defTabSz="205739">
              <a:lnSpc>
                <a:spcPts val="1600"/>
              </a:lnSpc>
              <a:defRPr sz="704">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 check if this is server-rendered content and if we can perform</a:t>
            </a:r>
            <a:endParaRPr>
              <a:ln w="0" cap="flat">
                <a:solidFill>
                  <a:srgbClr val="24292E"/>
                </a:solidFill>
                <a:prstDash val="solid"/>
                <a:miter lim="400000"/>
              </a:ln>
              <a:solidFill>
                <a:srgbClr val="24292E"/>
              </a:solidFill>
            </a:endParaRPr>
          </a:p>
          <a:p>
            <a:pPr defTabSz="205739">
              <a:lnSpc>
                <a:spcPts val="1600"/>
              </a:lnSpc>
              <a:defRPr sz="704">
                <a:ln w="0" cap="flat">
                  <a:solidFill>
                    <a:srgbClr val="005CC5"/>
                  </a:solidFill>
                  <a:prstDash val="solid"/>
                  <a:miter lim="400000"/>
                </a:ln>
                <a:solidFill>
                  <a:srgbClr val="005CC5"/>
                </a:solidFill>
                <a:latin typeface="Menlo"/>
                <a:ea typeface="Menlo"/>
                <a:cs typeface="Menlo"/>
                <a:sym typeface="Menlo"/>
              </a:defRPr>
            </a:pPr>
            <a:r>
              <a:rPr>
                <a:ln w="0" cap="flat">
                  <a:solidFill>
                    <a:srgbClr val="24292E"/>
                  </a:solidFill>
                  <a:prstDash val="solid"/>
                  <a:miter lim="400000"/>
                </a:ln>
                <a:solidFill>
                  <a:srgbClr val="24292E"/>
                </a:solidFill>
              </a:rPr>
              <a:t>          </a:t>
            </a:r>
            <a:r>
              <a:rPr>
                <a:ln w="0" cap="flat">
                  <a:solidFill>
                    <a:srgbClr val="D73A49"/>
                  </a:solidFill>
                  <a:prstDash val="solid"/>
                  <a:miter lim="400000"/>
                </a:ln>
                <a:solidFill>
                  <a:srgbClr val="D73A49"/>
                </a:solidFill>
              </a:rPr>
              <a:t>if</a:t>
            </a:r>
            <a:r>
              <a:rPr>
                <a:ln w="0" cap="flat">
                  <a:solidFill>
                    <a:srgbClr val="24292E"/>
                  </a:solidFill>
                  <a:prstDash val="solid"/>
                  <a:miter lim="400000"/>
                </a:ln>
                <a:solidFill>
                  <a:srgbClr val="24292E"/>
                </a:solidFill>
              </a:rPr>
              <a:t> (oldVnode.</a:t>
            </a:r>
            <a:r>
              <a:t>nodeType</a:t>
            </a:r>
            <a:r>
              <a:rPr>
                <a:ln w="0" cap="flat">
                  <a:solidFill>
                    <a:srgbClr val="24292E"/>
                  </a:solidFill>
                  <a:prstDash val="solid"/>
                  <a:miter lim="400000"/>
                </a:ln>
                <a:solidFill>
                  <a:srgbClr val="24292E"/>
                </a:solidFill>
              </a:rPr>
              <a:t> </a:t>
            </a:r>
            <a:r>
              <a:rPr>
                <a:ln w="0" cap="flat">
                  <a:solidFill>
                    <a:srgbClr val="D73A49"/>
                  </a:solidFill>
                  <a:prstDash val="solid"/>
                  <a:miter lim="400000"/>
                </a:ln>
                <a:solidFill>
                  <a:srgbClr val="D73A49"/>
                </a:solidFill>
              </a:rPr>
              <a:t>===</a:t>
            </a:r>
            <a:r>
              <a:rPr>
                <a:ln w="0" cap="flat">
                  <a:solidFill>
                    <a:srgbClr val="24292E"/>
                  </a:solidFill>
                  <a:prstDash val="solid"/>
                  <a:miter lim="400000"/>
                </a:ln>
                <a:solidFill>
                  <a:srgbClr val="24292E"/>
                </a:solidFill>
              </a:rPr>
              <a:t> </a:t>
            </a:r>
            <a:r>
              <a:t>1</a:t>
            </a:r>
            <a:r>
              <a:rPr>
                <a:ln w="0" cap="flat">
                  <a:solidFill>
                    <a:srgbClr val="24292E"/>
                  </a:solidFill>
                  <a:prstDash val="solid"/>
                  <a:miter lim="400000"/>
                </a:ln>
                <a:solidFill>
                  <a:srgbClr val="24292E"/>
                </a:solidFill>
              </a:rPr>
              <a:t> </a:t>
            </a:r>
            <a:r>
              <a:rPr>
                <a:ln w="0" cap="flat">
                  <a:solidFill>
                    <a:srgbClr val="D73A49"/>
                  </a:solidFill>
                  <a:prstDash val="solid"/>
                  <a:miter lim="400000"/>
                </a:ln>
                <a:solidFill>
                  <a:srgbClr val="D73A49"/>
                </a:solidFill>
              </a:rPr>
              <a:t>&amp;&amp;</a:t>
            </a:r>
            <a:r>
              <a:rPr>
                <a:ln w="0" cap="flat">
                  <a:solidFill>
                    <a:srgbClr val="24292E"/>
                  </a:solidFill>
                  <a:prstDash val="solid"/>
                  <a:miter lim="400000"/>
                </a:ln>
                <a:solidFill>
                  <a:srgbClr val="24292E"/>
                </a:solidFill>
              </a:rPr>
              <a:t> oldVnode.</a:t>
            </a:r>
            <a:r>
              <a:t>hasAttribute</a:t>
            </a:r>
            <a:r>
              <a:rPr>
                <a:ln w="0" cap="flat">
                  <a:solidFill>
                    <a:srgbClr val="24292E"/>
                  </a:solidFill>
                  <a:prstDash val="solid"/>
                  <a:miter lim="400000"/>
                </a:ln>
                <a:solidFill>
                  <a:srgbClr val="24292E"/>
                </a:solidFill>
              </a:rPr>
              <a:t>(</a:t>
            </a:r>
            <a:r>
              <a:t>SSR_ATTR</a:t>
            </a:r>
            <a:r>
              <a:rPr>
                <a:ln w="0" cap="flat">
                  <a:solidFill>
                    <a:srgbClr val="24292E"/>
                  </a:solidFill>
                  <a:prstDash val="solid"/>
                  <a:miter lim="400000"/>
                </a:ln>
                <a:solidFill>
                  <a:srgbClr val="24292E"/>
                </a:solidFill>
              </a:rPr>
              <a:t>)) {</a:t>
            </a:r>
            <a:endParaRPr>
              <a:ln w="0" cap="flat">
                <a:solidFill>
                  <a:srgbClr val="24292E"/>
                </a:solidFill>
                <a:prstDash val="solid"/>
                <a:miter lim="400000"/>
              </a:ln>
              <a:solidFill>
                <a:srgbClr val="24292E"/>
              </a:solidFill>
            </a:endParaRPr>
          </a:p>
          <a:p>
            <a:pPr defTabSz="205739">
              <a:lnSpc>
                <a:spcPts val="1600"/>
              </a:lnSpc>
              <a:defRPr sz="704">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/*当旧的VNode是服务端渲染的元素，hydrating记为true*/</a:t>
            </a:r>
            <a:endParaRPr>
              <a:ln w="0" cap="flat">
                <a:solidFill>
                  <a:srgbClr val="24292E"/>
                </a:solidFill>
                <a:prstDash val="solid"/>
                <a:miter lim="400000"/>
              </a:ln>
              <a:solidFill>
                <a:srgbClr val="24292E"/>
              </a:solidFill>
            </a:endParaRP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oldVnode.</a:t>
            </a:r>
            <a:r>
              <a:rPr>
                <a:ln w="0" cap="flat">
                  <a:solidFill>
                    <a:srgbClr val="005CC5"/>
                  </a:solidFill>
                  <a:prstDash val="solid"/>
                  <a:miter lim="400000"/>
                </a:ln>
                <a:solidFill>
                  <a:srgbClr val="005CC5"/>
                </a:solidFill>
              </a:rPr>
              <a:t>removeAttribute</a:t>
            </a:r>
            <a:r>
              <a:t>(</a:t>
            </a:r>
            <a:r>
              <a:rPr>
                <a:ln w="0" cap="flat">
                  <a:solidFill>
                    <a:srgbClr val="005CC5"/>
                  </a:solidFill>
                  <a:prstDash val="solid"/>
                  <a:miter lim="400000"/>
                </a:ln>
                <a:solidFill>
                  <a:srgbClr val="005CC5"/>
                </a:solidFill>
              </a:rPr>
              <a:t>SSR_ATTR</a:t>
            </a:r>
            <a:r>
              <a:t>)</a:t>
            </a: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hydrating </a:t>
            </a:r>
            <a:r>
              <a:rPr>
                <a:ln w="0" cap="flat">
                  <a:solidFill>
                    <a:srgbClr val="D73A49"/>
                  </a:solidFill>
                  <a:prstDash val="solid"/>
                  <a:miter lim="400000"/>
                </a:ln>
                <a:solidFill>
                  <a:srgbClr val="D73A49"/>
                </a:solidFill>
              </a:rPr>
              <a:t>=</a:t>
            </a:r>
            <a:r>
              <a:t> </a:t>
            </a:r>
            <a:r>
              <a:rPr>
                <a:ln w="0" cap="flat">
                  <a:solidFill>
                    <a:srgbClr val="005CC5"/>
                  </a:solidFill>
                  <a:prstDash val="solid"/>
                  <a:miter lim="400000"/>
                </a:ln>
                <a:solidFill>
                  <a:srgbClr val="005CC5"/>
                </a:solidFill>
              </a:rPr>
              <a:t>true</a:t>
            </a: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t>
            </a: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if</a:t>
            </a:r>
            <a:r>
              <a:t> (</a:t>
            </a:r>
            <a:r>
              <a:rPr>
                <a:ln w="0" cap="flat">
                  <a:solidFill>
                    <a:srgbClr val="6F42C1"/>
                  </a:solidFill>
                  <a:prstDash val="solid"/>
                  <a:miter lim="400000"/>
                </a:ln>
                <a:solidFill>
                  <a:srgbClr val="6F42C1"/>
                </a:solidFill>
              </a:rPr>
              <a:t>isTrue</a:t>
            </a:r>
            <a:r>
              <a:t>(hydrating)) {</a:t>
            </a:r>
          </a:p>
          <a:p>
            <a:pPr defTabSz="205739">
              <a:lnSpc>
                <a:spcPts val="1600"/>
              </a:lnSpc>
              <a:defRPr sz="704">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/*需要合并到真实DOM上*/</a:t>
            </a:r>
            <a:endParaRPr>
              <a:ln w="0" cap="flat">
                <a:solidFill>
                  <a:srgbClr val="24292E"/>
                </a:solidFill>
                <a:prstDash val="solid"/>
                <a:miter lim="400000"/>
              </a:ln>
              <a:solidFill>
                <a:srgbClr val="24292E"/>
              </a:solidFill>
            </a:endParaRP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if</a:t>
            </a:r>
            <a:r>
              <a:t> (</a:t>
            </a:r>
            <a:r>
              <a:rPr>
                <a:ln w="0" cap="flat">
                  <a:solidFill>
                    <a:srgbClr val="6F42C1"/>
                  </a:solidFill>
                  <a:prstDash val="solid"/>
                  <a:miter lim="400000"/>
                </a:ln>
                <a:solidFill>
                  <a:srgbClr val="6F42C1"/>
                </a:solidFill>
              </a:rPr>
              <a:t>hydrate</a:t>
            </a:r>
            <a:r>
              <a:t>(oldVnode, vnode, insertedVnodeQueue)) {</a:t>
            </a: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6A737D"/>
                  </a:solidFill>
                  <a:prstDash val="solid"/>
                  <a:miter lim="400000"/>
                </a:ln>
                <a:solidFill>
                  <a:srgbClr val="6A737D"/>
                </a:solidFill>
              </a:rPr>
              <a:t>/*调用insert钩子*/</a:t>
            </a: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6F42C1"/>
                  </a:solidFill>
                  <a:prstDash val="solid"/>
                  <a:miter lim="400000"/>
                </a:ln>
                <a:solidFill>
                  <a:srgbClr val="6F42C1"/>
                </a:solidFill>
              </a:rPr>
              <a:t>invokeInsertHook</a:t>
            </a:r>
            <a:r>
              <a:t>(vnode, insertedVnodeQueue, </a:t>
            </a:r>
            <a:r>
              <a:rPr>
                <a:ln w="0" cap="flat">
                  <a:solidFill>
                    <a:srgbClr val="005CC5"/>
                  </a:solidFill>
                  <a:prstDash val="solid"/>
                  <a:miter lim="400000"/>
                </a:ln>
                <a:solidFill>
                  <a:srgbClr val="005CC5"/>
                </a:solidFill>
              </a:rPr>
              <a:t>true</a:t>
            </a:r>
            <a:r>
              <a:t>)</a:t>
            </a: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return</a:t>
            </a:r>
            <a:r>
              <a:t> oldVnode</a:t>
            </a: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 </a:t>
            </a:r>
            <a:r>
              <a:rPr>
                <a:ln w="0" cap="flat">
                  <a:solidFill>
                    <a:srgbClr val="D73A49"/>
                  </a:solidFill>
                  <a:prstDash val="solid"/>
                  <a:miter lim="400000"/>
                </a:ln>
                <a:solidFill>
                  <a:srgbClr val="D73A49"/>
                </a:solidFill>
              </a:rPr>
              <a:t>else</a:t>
            </a:r>
            <a:r>
              <a:t> </a:t>
            </a:r>
            <a:r>
              <a:rPr>
                <a:ln w="0" cap="flat">
                  <a:solidFill>
                    <a:srgbClr val="D73A49"/>
                  </a:solidFill>
                  <a:prstDash val="solid"/>
                  <a:miter lim="400000"/>
                </a:ln>
                <a:solidFill>
                  <a:srgbClr val="D73A49"/>
                </a:solidFill>
              </a:rPr>
              <a:t>if</a:t>
            </a:r>
            <a:r>
              <a:t> (</a:t>
            </a:r>
            <a:r>
              <a:rPr>
                <a:ln w="0" cap="flat">
                  <a:solidFill>
                    <a:srgbClr val="005CC5"/>
                  </a:solidFill>
                  <a:prstDash val="solid"/>
                  <a:miter lim="400000"/>
                </a:ln>
                <a:solidFill>
                  <a:srgbClr val="005CC5"/>
                </a:solidFill>
              </a:rPr>
              <a:t>process</a:t>
            </a:r>
            <a:r>
              <a:t>.env.</a:t>
            </a:r>
            <a:r>
              <a:rPr>
                <a:ln w="0" cap="flat">
                  <a:solidFill>
                    <a:srgbClr val="005CC5"/>
                  </a:solidFill>
                  <a:prstDash val="solid"/>
                  <a:miter lim="400000"/>
                </a:ln>
                <a:solidFill>
                  <a:srgbClr val="005CC5"/>
                </a:solidFill>
              </a:rPr>
              <a:t>NODE_ENV</a:t>
            </a:r>
            <a:r>
              <a:t> </a:t>
            </a:r>
            <a:r>
              <a:rPr>
                <a:ln w="0" cap="flat">
                  <a:solidFill>
                    <a:srgbClr val="D73A49"/>
                  </a:solidFill>
                  <a:prstDash val="solid"/>
                  <a:miter lim="400000"/>
                </a:ln>
                <a:solidFill>
                  <a:srgbClr val="D73A49"/>
                </a:solidFill>
              </a:rPr>
              <a:t>!==</a:t>
            </a:r>
            <a:r>
              <a:t> </a:t>
            </a:r>
            <a:r>
              <a:rPr>
                <a:ln w="0" cap="flat">
                  <a:solidFill>
                    <a:srgbClr val="032F62"/>
                  </a:solidFill>
                  <a:prstDash val="solid"/>
                  <a:miter lim="400000"/>
                </a:ln>
                <a:solidFill>
                  <a:srgbClr val="032F62"/>
                </a:solidFill>
              </a:rPr>
              <a:t>'production'</a:t>
            </a:r>
            <a:r>
              <a:t>) {</a:t>
            </a: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6F42C1"/>
                  </a:solidFill>
                  <a:prstDash val="solid"/>
                  <a:miter lim="400000"/>
                </a:ln>
                <a:solidFill>
                  <a:srgbClr val="6F42C1"/>
                </a:solidFill>
              </a:rPr>
              <a:t>warn</a:t>
            </a:r>
            <a:r>
              <a:t>(</a:t>
            </a:r>
          </a:p>
          <a:p>
            <a:pPr defTabSz="205739">
              <a:lnSpc>
                <a:spcPts val="1600"/>
              </a:lnSpc>
              <a:defRPr sz="704">
                <a:ln w="0" cap="flat">
                  <a:solidFill>
                    <a:srgbClr val="032F62"/>
                  </a:solidFill>
                  <a:prstDash val="solid"/>
                  <a:miter lim="400000"/>
                </a:ln>
                <a:solidFill>
                  <a:srgbClr val="032F62"/>
                </a:solidFill>
                <a:latin typeface="Menlo"/>
                <a:ea typeface="Menlo"/>
                <a:cs typeface="Menlo"/>
                <a:sym typeface="Menlo"/>
              </a:defRPr>
            </a:pPr>
            <a:r>
              <a:rPr>
                <a:ln w="0" cap="flat">
                  <a:solidFill>
                    <a:srgbClr val="24292E"/>
                  </a:solidFill>
                  <a:prstDash val="solid"/>
                  <a:miter lim="400000"/>
                </a:ln>
                <a:solidFill>
                  <a:srgbClr val="24292E"/>
                </a:solidFill>
              </a:rPr>
              <a:t>                </a:t>
            </a:r>
            <a:r>
              <a:t>'The client-side rendered virtual DOM tree is not …’</a:t>
            </a:r>
            <a:endParaRPr>
              <a:ln w="0" cap="flat">
                <a:solidFill>
                  <a:srgbClr val="24292E"/>
                </a:solidFill>
                <a:prstDash val="solid"/>
                <a:miter lim="400000"/>
              </a:ln>
              <a:solidFill>
                <a:srgbClr val="24292E"/>
              </a:solidFill>
            </a:endParaRP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t>
            </a: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t>
            </a: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t>
            </a:r>
          </a:p>
          <a:p>
            <a:pPr defTabSz="205739">
              <a:lnSpc>
                <a:spcPts val="1600"/>
              </a:lnSpc>
              <a:defRPr sz="704">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/*如果不是服务端渲染或者合并到真实DOM失败，创建一个空的VNode节点替换它*/</a:t>
            </a:r>
            <a:endParaRPr>
              <a:ln w="0" cap="flat">
                <a:solidFill>
                  <a:srgbClr val="24292E"/>
                </a:solidFill>
                <a:prstDash val="solid"/>
                <a:miter lim="400000"/>
              </a:ln>
              <a:solidFill>
                <a:srgbClr val="24292E"/>
              </a:solidFill>
            </a:endParaRP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oldVnode </a:t>
            </a:r>
            <a:r>
              <a:rPr>
                <a:ln w="0" cap="flat">
                  <a:solidFill>
                    <a:srgbClr val="D73A49"/>
                  </a:solidFill>
                  <a:prstDash val="solid"/>
                  <a:miter lim="400000"/>
                </a:ln>
                <a:solidFill>
                  <a:srgbClr val="D73A49"/>
                </a:solidFill>
              </a:rPr>
              <a:t>=</a:t>
            </a:r>
            <a:r>
              <a:t> </a:t>
            </a:r>
            <a:r>
              <a:rPr>
                <a:ln w="0" cap="flat">
                  <a:solidFill>
                    <a:srgbClr val="6F42C1"/>
                  </a:solidFill>
                  <a:prstDash val="solid"/>
                  <a:miter lim="400000"/>
                </a:ln>
                <a:solidFill>
                  <a:srgbClr val="6F42C1"/>
                </a:solidFill>
              </a:rPr>
              <a:t>emptyNodeAt</a:t>
            </a:r>
            <a:r>
              <a:t>(oldVnode)</a:t>
            </a: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t>
            </a:r>
          </a:p>
          <a:p>
            <a:pPr defTabSz="205739">
              <a:lnSpc>
                <a:spcPts val="1600"/>
              </a:lnSpc>
              <a:defRPr sz="704">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 replacing existing element</a:t>
            </a:r>
            <a:endParaRPr>
              <a:ln w="0" cap="flat">
                <a:solidFill>
                  <a:srgbClr val="24292E"/>
                </a:solidFill>
                <a:prstDash val="solid"/>
                <a:miter lim="400000"/>
              </a:ln>
              <a:solidFill>
                <a:srgbClr val="24292E"/>
              </a:solidFill>
            </a:endParaRPr>
          </a:p>
          <a:p>
            <a:pPr defTabSz="205739">
              <a:lnSpc>
                <a:spcPts val="1600"/>
              </a:lnSpc>
              <a:defRPr sz="704">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/*取代现有元素*/</a:t>
            </a:r>
            <a:endParaRPr>
              <a:ln w="0" cap="flat">
                <a:solidFill>
                  <a:srgbClr val="24292E"/>
                </a:solidFill>
                <a:prstDash val="solid"/>
                <a:miter lim="400000"/>
              </a:ln>
              <a:solidFill>
                <a:srgbClr val="24292E"/>
              </a:solidFill>
            </a:endParaRP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const</a:t>
            </a:r>
            <a:r>
              <a:t> </a:t>
            </a:r>
            <a:r>
              <a:rPr>
                <a:ln w="0" cap="flat">
                  <a:solidFill>
                    <a:srgbClr val="005CC5"/>
                  </a:solidFill>
                  <a:prstDash val="solid"/>
                  <a:miter lim="400000"/>
                </a:ln>
                <a:solidFill>
                  <a:srgbClr val="005CC5"/>
                </a:solidFill>
              </a:rPr>
              <a:t>oldElm</a:t>
            </a:r>
            <a:r>
              <a:t> </a:t>
            </a:r>
            <a:r>
              <a:rPr>
                <a:ln w="0" cap="flat">
                  <a:solidFill>
                    <a:srgbClr val="D73A49"/>
                  </a:solidFill>
                  <a:prstDash val="solid"/>
                  <a:miter lim="400000"/>
                </a:ln>
                <a:solidFill>
                  <a:srgbClr val="D73A49"/>
                </a:solidFill>
              </a:rPr>
              <a:t>=</a:t>
            </a:r>
            <a:r>
              <a:t> oldVnode.elm</a:t>
            </a:r>
          </a:p>
          <a:p>
            <a:pPr defTabSz="205739">
              <a:lnSpc>
                <a:spcPts val="1600"/>
              </a:lnSpc>
              <a:defRPr sz="704">
                <a:ln w="0" cap="flat">
                  <a:solidFill>
                    <a:srgbClr val="005CC5"/>
                  </a:solidFill>
                  <a:prstDash val="solid"/>
                  <a:miter lim="400000"/>
                </a:ln>
                <a:solidFill>
                  <a:srgbClr val="005CC5"/>
                </a:solidFill>
                <a:latin typeface="Menlo"/>
                <a:ea typeface="Menlo"/>
                <a:cs typeface="Menlo"/>
                <a:sym typeface="Menlo"/>
              </a:defRPr>
            </a:pPr>
            <a:r>
              <a:rPr>
                <a:ln w="0" cap="flat">
                  <a:solidFill>
                    <a:srgbClr val="24292E"/>
                  </a:solidFill>
                  <a:prstDash val="solid"/>
                  <a:miter lim="400000"/>
                </a:ln>
                <a:solidFill>
                  <a:srgbClr val="24292E"/>
                </a:solidFill>
              </a:rPr>
              <a:t>        </a:t>
            </a:r>
            <a:r>
              <a:rPr>
                <a:ln w="0" cap="flat">
                  <a:solidFill>
                    <a:srgbClr val="D73A49"/>
                  </a:solidFill>
                  <a:prstDash val="solid"/>
                  <a:miter lim="400000"/>
                </a:ln>
                <a:solidFill>
                  <a:srgbClr val="D73A49"/>
                </a:solidFill>
              </a:rPr>
              <a:t>const</a:t>
            </a:r>
            <a:r>
              <a:rPr>
                <a:ln w="0" cap="flat">
                  <a:solidFill>
                    <a:srgbClr val="24292E"/>
                  </a:solidFill>
                  <a:prstDash val="solid"/>
                  <a:miter lim="400000"/>
                </a:ln>
                <a:solidFill>
                  <a:srgbClr val="24292E"/>
                </a:solidFill>
              </a:rPr>
              <a:t> </a:t>
            </a:r>
            <a:r>
              <a:t>parentElm</a:t>
            </a:r>
            <a:r>
              <a:rPr>
                <a:ln w="0" cap="flat">
                  <a:solidFill>
                    <a:srgbClr val="24292E"/>
                  </a:solidFill>
                  <a:prstDash val="solid"/>
                  <a:miter lim="400000"/>
                </a:ln>
                <a:solidFill>
                  <a:srgbClr val="24292E"/>
                </a:solidFill>
              </a:rPr>
              <a:t> </a:t>
            </a:r>
            <a:r>
              <a:rPr>
                <a:ln w="0" cap="flat">
                  <a:solidFill>
                    <a:srgbClr val="D73A49"/>
                  </a:solidFill>
                  <a:prstDash val="solid"/>
                  <a:miter lim="400000"/>
                </a:ln>
                <a:solidFill>
                  <a:srgbClr val="D73A49"/>
                </a:solidFill>
              </a:rPr>
              <a:t>=</a:t>
            </a:r>
            <a:r>
              <a:rPr>
                <a:ln w="0" cap="flat">
                  <a:solidFill>
                    <a:srgbClr val="24292E"/>
                  </a:solidFill>
                  <a:prstDash val="solid"/>
                  <a:miter lim="400000"/>
                </a:ln>
                <a:solidFill>
                  <a:srgbClr val="24292E"/>
                </a:solidFill>
              </a:rPr>
              <a:t> nodeOps.</a:t>
            </a:r>
            <a:r>
              <a:t>parentNode</a:t>
            </a:r>
            <a:r>
              <a:rPr>
                <a:ln w="0" cap="flat">
                  <a:solidFill>
                    <a:srgbClr val="24292E"/>
                  </a:solidFill>
                  <a:prstDash val="solid"/>
                  <a:miter lim="400000"/>
                </a:ln>
                <a:solidFill>
                  <a:srgbClr val="24292E"/>
                </a:solidFill>
              </a:rPr>
              <a:t>(oldElm)</a:t>
            </a:r>
            <a:endParaRPr>
              <a:ln w="0" cap="flat">
                <a:solidFill>
                  <a:srgbClr val="24292E"/>
                </a:solidFill>
                <a:prstDash val="solid"/>
                <a:miter lim="400000"/>
              </a:ln>
              <a:solidFill>
                <a:srgbClr val="24292E"/>
              </a:solidFill>
            </a:endParaRPr>
          </a:p>
          <a:p>
            <a:pPr defTabSz="205739">
              <a:lnSpc>
                <a:spcPts val="1600"/>
              </a:lnSpc>
              <a:defRPr sz="704">
                <a:ln w="0" cap="flat">
                  <a:solidFill>
                    <a:srgbClr val="6F42C1"/>
                  </a:solidFill>
                  <a:prstDash val="solid"/>
                  <a:miter lim="400000"/>
                </a:ln>
                <a:solidFill>
                  <a:srgbClr val="6F42C1"/>
                </a:solidFill>
                <a:latin typeface="Menlo"/>
                <a:ea typeface="Menlo"/>
                <a:cs typeface="Menlo"/>
                <a:sym typeface="Menlo"/>
              </a:defRPr>
            </a:pPr>
            <a:r>
              <a:rPr>
                <a:ln w="0" cap="flat">
                  <a:solidFill>
                    <a:srgbClr val="24292E"/>
                  </a:solidFill>
                  <a:prstDash val="solid"/>
                  <a:miter lim="400000"/>
                </a:ln>
                <a:solidFill>
                  <a:srgbClr val="24292E"/>
                </a:solidFill>
              </a:rPr>
              <a:t>        </a:t>
            </a:r>
            <a:r>
              <a:t>createElm</a:t>
            </a:r>
            <a:r>
              <a:rPr>
                <a:ln w="0" cap="flat">
                  <a:solidFill>
                    <a:srgbClr val="24292E"/>
                  </a:solidFill>
                  <a:prstDash val="solid"/>
                  <a:miter lim="400000"/>
                </a:ln>
                <a:solidFill>
                  <a:srgbClr val="24292E"/>
                </a:solidFill>
              </a:rPr>
              <a:t>(</a:t>
            </a:r>
            <a:endParaRPr>
              <a:ln w="0" cap="flat">
                <a:solidFill>
                  <a:srgbClr val="24292E"/>
                </a:solidFill>
                <a:prstDash val="solid"/>
                <a:miter lim="400000"/>
              </a:ln>
              <a:solidFill>
                <a:srgbClr val="24292E"/>
              </a:solidFill>
            </a:endParaRP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vnode,</a:t>
            </a: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insertedVnodeQueue,</a:t>
            </a:r>
          </a:p>
          <a:p>
            <a:pPr defTabSz="205739">
              <a:lnSpc>
                <a:spcPts val="1600"/>
              </a:lnSpc>
              <a:defRPr sz="704">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 extremely rare edge case: do not insert if old element is in a</a:t>
            </a:r>
            <a:endParaRPr>
              <a:ln w="0" cap="flat">
                <a:solidFill>
                  <a:srgbClr val="24292E"/>
                </a:solidFill>
                <a:prstDash val="solid"/>
                <a:miter lim="400000"/>
              </a:ln>
              <a:solidFill>
                <a:srgbClr val="24292E"/>
              </a:solidFill>
            </a:endParaRPr>
          </a:p>
          <a:p>
            <a:pPr defTabSz="205739">
              <a:lnSpc>
                <a:spcPts val="1600"/>
              </a:lnSpc>
              <a:defRPr sz="704">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 leaving transition. Only happens when combining transition +</a:t>
            </a:r>
            <a:endParaRPr>
              <a:ln w="0" cap="flat">
                <a:solidFill>
                  <a:srgbClr val="24292E"/>
                </a:solidFill>
                <a:prstDash val="solid"/>
                <a:miter lim="400000"/>
              </a:ln>
              <a:solidFill>
                <a:srgbClr val="24292E"/>
              </a:solidFill>
            </a:endParaRPr>
          </a:p>
          <a:p>
            <a:pPr defTabSz="205739">
              <a:lnSpc>
                <a:spcPts val="1600"/>
              </a:lnSpc>
              <a:defRPr sz="704">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 keep-alive + HOCs. (#4590)</a:t>
            </a:r>
            <a:endParaRPr>
              <a:ln w="0" cap="flat">
                <a:solidFill>
                  <a:srgbClr val="24292E"/>
                </a:solidFill>
                <a:prstDash val="solid"/>
                <a:miter lim="400000"/>
              </a:ln>
              <a:solidFill>
                <a:srgbClr val="24292E"/>
              </a:solidFill>
            </a:endParaRP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oldElm._leaveCb </a:t>
            </a:r>
            <a:r>
              <a:rPr>
                <a:ln w="0" cap="flat">
                  <a:solidFill>
                    <a:srgbClr val="D73A49"/>
                  </a:solidFill>
                  <a:prstDash val="solid"/>
                  <a:miter lim="400000"/>
                </a:ln>
                <a:solidFill>
                  <a:srgbClr val="D73A49"/>
                </a:solidFill>
              </a:rPr>
              <a:t>?</a:t>
            </a:r>
            <a:r>
              <a:t> </a:t>
            </a:r>
            <a:r>
              <a:rPr>
                <a:ln w="0" cap="flat">
                  <a:solidFill>
                    <a:srgbClr val="005CC5"/>
                  </a:solidFill>
                  <a:prstDash val="solid"/>
                  <a:miter lim="400000"/>
                </a:ln>
                <a:solidFill>
                  <a:srgbClr val="005CC5"/>
                </a:solidFill>
              </a:rPr>
              <a:t>null</a:t>
            </a:r>
            <a:r>
              <a:t> </a:t>
            </a:r>
            <a:r>
              <a:rPr>
                <a:ln w="0" cap="flat">
                  <a:solidFill>
                    <a:srgbClr val="D73A49"/>
                  </a:solidFill>
                  <a:prstDash val="solid"/>
                  <a:miter lim="400000"/>
                </a:ln>
                <a:solidFill>
                  <a:srgbClr val="D73A49"/>
                </a:solidFill>
              </a:rPr>
              <a:t>:</a:t>
            </a:r>
            <a:r>
              <a:t> parentElm,</a:t>
            </a: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nodeOps.</a:t>
            </a:r>
            <a:r>
              <a:rPr>
                <a:ln w="0" cap="flat">
                  <a:solidFill>
                    <a:srgbClr val="005CC5"/>
                  </a:solidFill>
                  <a:prstDash val="solid"/>
                  <a:miter lim="400000"/>
                </a:ln>
                <a:solidFill>
                  <a:srgbClr val="005CC5"/>
                </a:solidFill>
              </a:rPr>
              <a:t>nextSibling</a:t>
            </a:r>
            <a:r>
              <a:t>(oldElm)</a:t>
            </a: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t>
            </a: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if</a:t>
            </a:r>
            <a:r>
              <a:t> (</a:t>
            </a:r>
            <a:r>
              <a:rPr>
                <a:ln w="0" cap="flat">
                  <a:solidFill>
                    <a:srgbClr val="6F42C1"/>
                  </a:solidFill>
                  <a:prstDash val="solid"/>
                  <a:miter lim="400000"/>
                </a:ln>
                <a:solidFill>
                  <a:srgbClr val="6F42C1"/>
                </a:solidFill>
              </a:rPr>
              <a:t>isDef</a:t>
            </a:r>
            <a:r>
              <a:t>(vnode.</a:t>
            </a:r>
            <a:r>
              <a:rPr>
                <a:ln w="0" cap="flat">
                  <a:solidFill>
                    <a:srgbClr val="005CC5"/>
                  </a:solidFill>
                  <a:prstDash val="solid"/>
                  <a:miter lim="400000"/>
                </a:ln>
                <a:solidFill>
                  <a:srgbClr val="005CC5"/>
                </a:solidFill>
              </a:rPr>
              <a:t>parent</a:t>
            </a:r>
            <a:r>
              <a:t>)) {</a:t>
            </a:r>
          </a:p>
          <a:p>
            <a:pPr defTabSz="205739">
              <a:lnSpc>
                <a:spcPts val="1600"/>
              </a:lnSpc>
              <a:defRPr sz="704">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/*组件根节点被替换，遍历更新父节点element*/</a:t>
            </a:r>
            <a:endParaRPr>
              <a:ln w="0" cap="flat">
                <a:solidFill>
                  <a:srgbClr val="24292E"/>
                </a:solidFill>
                <a:prstDash val="solid"/>
                <a:miter lim="400000"/>
              </a:ln>
              <a:solidFill>
                <a:srgbClr val="24292E"/>
              </a:solidFill>
            </a:endParaRP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let</a:t>
            </a:r>
            <a:r>
              <a:t> ancestor </a:t>
            </a:r>
            <a:r>
              <a:rPr>
                <a:ln w="0" cap="flat">
                  <a:solidFill>
                    <a:srgbClr val="D73A49"/>
                  </a:solidFill>
                  <a:prstDash val="solid"/>
                  <a:miter lim="400000"/>
                </a:ln>
                <a:solidFill>
                  <a:srgbClr val="D73A49"/>
                </a:solidFill>
              </a:rPr>
              <a:t>=</a:t>
            </a:r>
            <a:r>
              <a:t> vnode.</a:t>
            </a:r>
            <a:r>
              <a:rPr>
                <a:ln w="0" cap="flat">
                  <a:solidFill>
                    <a:srgbClr val="005CC5"/>
                  </a:solidFill>
                  <a:prstDash val="solid"/>
                  <a:miter lim="400000"/>
                </a:ln>
                <a:solidFill>
                  <a:srgbClr val="005CC5"/>
                </a:solidFill>
              </a:rPr>
              <a:t>parent</a:t>
            </a: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while</a:t>
            </a:r>
            <a:r>
              <a:t> (ancestor) {</a:t>
            </a: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ancestor.elm </a:t>
            </a:r>
            <a:r>
              <a:rPr>
                <a:ln w="0" cap="flat">
                  <a:solidFill>
                    <a:srgbClr val="D73A49"/>
                  </a:solidFill>
                  <a:prstDash val="solid"/>
                  <a:miter lim="400000"/>
                </a:ln>
                <a:solidFill>
                  <a:srgbClr val="D73A49"/>
                </a:solidFill>
              </a:rPr>
              <a:t>=</a:t>
            </a:r>
            <a:r>
              <a:t> vnode.elm</a:t>
            </a: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ancestor </a:t>
            </a:r>
            <a:r>
              <a:rPr>
                <a:ln w="0" cap="flat">
                  <a:solidFill>
                    <a:srgbClr val="D73A49"/>
                  </a:solidFill>
                  <a:prstDash val="solid"/>
                  <a:miter lim="400000"/>
                </a:ln>
                <a:solidFill>
                  <a:srgbClr val="D73A49"/>
                </a:solidFill>
              </a:rPr>
              <a:t>=</a:t>
            </a:r>
            <a:r>
              <a:t> ancestor.</a:t>
            </a:r>
            <a:r>
              <a:rPr>
                <a:ln w="0" cap="flat">
                  <a:solidFill>
                    <a:srgbClr val="005CC5"/>
                  </a:solidFill>
                  <a:prstDash val="solid"/>
                  <a:miter lim="400000"/>
                </a:ln>
                <a:solidFill>
                  <a:srgbClr val="005CC5"/>
                </a:solidFill>
              </a:rPr>
              <a:t>parent</a:t>
            </a: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t>
            </a:r>
          </a:p>
          <a:p>
            <a:pPr defTabSz="205739">
              <a:lnSpc>
                <a:spcPts val="1600"/>
              </a:lnSpc>
              <a:defRPr sz="704">
                <a:ln w="0" cap="flat">
                  <a:solidFill>
                    <a:srgbClr val="6F42C1"/>
                  </a:solidFill>
                  <a:prstDash val="solid"/>
                  <a:miter lim="400000"/>
                </a:ln>
                <a:solidFill>
                  <a:srgbClr val="6F42C1"/>
                </a:solidFill>
                <a:latin typeface="Menlo"/>
                <a:ea typeface="Menlo"/>
                <a:cs typeface="Menlo"/>
                <a:sym typeface="Menlo"/>
              </a:defRPr>
            </a:pPr>
            <a:r>
              <a:rPr>
                <a:ln w="0" cap="flat">
                  <a:solidFill>
                    <a:srgbClr val="24292E"/>
                  </a:solidFill>
                  <a:prstDash val="solid"/>
                  <a:miter lim="400000"/>
                </a:ln>
                <a:solidFill>
                  <a:srgbClr val="24292E"/>
                </a:solidFill>
              </a:rPr>
              <a:t>          </a:t>
            </a:r>
            <a:r>
              <a:rPr>
                <a:ln w="0" cap="flat">
                  <a:solidFill>
                    <a:srgbClr val="D73A49"/>
                  </a:solidFill>
                  <a:prstDash val="solid"/>
                  <a:miter lim="400000"/>
                </a:ln>
                <a:solidFill>
                  <a:srgbClr val="D73A49"/>
                </a:solidFill>
              </a:rPr>
              <a:t>if</a:t>
            </a:r>
            <a:r>
              <a:rPr>
                <a:ln w="0" cap="flat">
                  <a:solidFill>
                    <a:srgbClr val="24292E"/>
                  </a:solidFill>
                  <a:prstDash val="solid"/>
                  <a:miter lim="400000"/>
                </a:ln>
                <a:solidFill>
                  <a:srgbClr val="24292E"/>
                </a:solidFill>
              </a:rPr>
              <a:t> (</a:t>
            </a:r>
            <a:r>
              <a:t>isPatchable</a:t>
            </a:r>
            <a:r>
              <a:rPr>
                <a:ln w="0" cap="flat">
                  <a:solidFill>
                    <a:srgbClr val="24292E"/>
                  </a:solidFill>
                  <a:prstDash val="solid"/>
                  <a:miter lim="400000"/>
                </a:ln>
                <a:solidFill>
                  <a:srgbClr val="24292E"/>
                </a:solidFill>
              </a:rPr>
              <a:t>(vnode)) {</a:t>
            </a:r>
            <a:endParaRPr>
              <a:ln w="0" cap="flat">
                <a:solidFill>
                  <a:srgbClr val="24292E"/>
                </a:solidFill>
                <a:prstDash val="solid"/>
                <a:miter lim="400000"/>
              </a:ln>
              <a:solidFill>
                <a:srgbClr val="24292E"/>
              </a:solidFill>
            </a:endParaRPr>
          </a:p>
          <a:p>
            <a:pPr defTabSz="205739">
              <a:lnSpc>
                <a:spcPts val="1600"/>
              </a:lnSpc>
              <a:defRPr sz="704">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/*调用create回调*/</a:t>
            </a:r>
            <a:endParaRPr>
              <a:ln w="0" cap="flat">
                <a:solidFill>
                  <a:srgbClr val="24292E"/>
                </a:solidFill>
                <a:prstDash val="solid"/>
                <a:miter lim="400000"/>
              </a:ln>
              <a:solidFill>
                <a:srgbClr val="24292E"/>
              </a:solidFill>
            </a:endParaRP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for</a:t>
            </a:r>
            <a:r>
              <a:t> (</a:t>
            </a:r>
            <a:r>
              <a:rPr>
                <a:ln w="0" cap="flat">
                  <a:solidFill>
                    <a:srgbClr val="D73A49"/>
                  </a:solidFill>
                  <a:prstDash val="solid"/>
                  <a:miter lim="400000"/>
                </a:ln>
                <a:solidFill>
                  <a:srgbClr val="D73A49"/>
                </a:solidFill>
              </a:rPr>
              <a:t>let</a:t>
            </a:r>
            <a:r>
              <a:t> i </a:t>
            </a:r>
            <a:r>
              <a:rPr>
                <a:ln w="0" cap="flat">
                  <a:solidFill>
                    <a:srgbClr val="D73A49"/>
                  </a:solidFill>
                  <a:prstDash val="solid"/>
                  <a:miter lim="400000"/>
                </a:ln>
                <a:solidFill>
                  <a:srgbClr val="D73A49"/>
                </a:solidFill>
              </a:rPr>
              <a:t>=</a:t>
            </a:r>
            <a:r>
              <a:t> </a:t>
            </a:r>
            <a:r>
              <a:rPr>
                <a:ln w="0" cap="flat">
                  <a:solidFill>
                    <a:srgbClr val="005CC5"/>
                  </a:solidFill>
                  <a:prstDash val="solid"/>
                  <a:miter lim="400000"/>
                </a:ln>
                <a:solidFill>
                  <a:srgbClr val="005CC5"/>
                </a:solidFill>
              </a:rPr>
              <a:t>0</a:t>
            </a:r>
            <a:r>
              <a:t>; i </a:t>
            </a:r>
            <a:r>
              <a:rPr>
                <a:ln w="0" cap="flat">
                  <a:solidFill>
                    <a:srgbClr val="D73A49"/>
                  </a:solidFill>
                  <a:prstDash val="solid"/>
                  <a:miter lim="400000"/>
                </a:ln>
                <a:solidFill>
                  <a:srgbClr val="D73A49"/>
                </a:solidFill>
              </a:rPr>
              <a:t>&lt;</a:t>
            </a:r>
            <a:r>
              <a:t> cbs.create.</a:t>
            </a:r>
            <a:r>
              <a:rPr>
                <a:ln w="0" cap="flat">
                  <a:solidFill>
                    <a:srgbClr val="005CC5"/>
                  </a:solidFill>
                  <a:prstDash val="solid"/>
                  <a:miter lim="400000"/>
                </a:ln>
                <a:solidFill>
                  <a:srgbClr val="005CC5"/>
                </a:solidFill>
              </a:rPr>
              <a:t>length</a:t>
            </a:r>
            <a:r>
              <a:t>; </a:t>
            </a:r>
            <a:r>
              <a:rPr>
                <a:ln w="0" cap="flat">
                  <a:solidFill>
                    <a:srgbClr val="D73A49"/>
                  </a:solidFill>
                  <a:prstDash val="solid"/>
                  <a:miter lim="400000"/>
                </a:ln>
                <a:solidFill>
                  <a:srgbClr val="D73A49"/>
                </a:solidFill>
              </a:rPr>
              <a:t>++</a:t>
            </a:r>
            <a:r>
              <a:t>i) {</a:t>
            </a: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cbs.create[i](emptyNode, vnode.</a:t>
            </a:r>
            <a:r>
              <a:rPr>
                <a:ln w="0" cap="flat">
                  <a:solidFill>
                    <a:srgbClr val="005CC5"/>
                  </a:solidFill>
                  <a:prstDash val="solid"/>
                  <a:miter lim="400000"/>
                </a:ln>
                <a:solidFill>
                  <a:srgbClr val="005CC5"/>
                </a:solidFill>
              </a:rPr>
              <a:t>parent</a:t>
            </a:r>
            <a:r>
              <a:t>)</a:t>
            </a: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t>
            </a: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t>
            </a: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t>
            </a: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if</a:t>
            </a:r>
            <a:r>
              <a:t> (</a:t>
            </a:r>
            <a:r>
              <a:rPr>
                <a:ln w="0" cap="flat">
                  <a:solidFill>
                    <a:srgbClr val="6F42C1"/>
                  </a:solidFill>
                  <a:prstDash val="solid"/>
                  <a:miter lim="400000"/>
                </a:ln>
                <a:solidFill>
                  <a:srgbClr val="6F42C1"/>
                </a:solidFill>
              </a:rPr>
              <a:t>isDef</a:t>
            </a:r>
            <a:r>
              <a:t>(parentElm)) {</a:t>
            </a: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6A737D"/>
                  </a:solidFill>
                  <a:prstDash val="solid"/>
                  <a:miter lim="400000"/>
                </a:ln>
                <a:solidFill>
                  <a:srgbClr val="6A737D"/>
                </a:solidFill>
              </a:rPr>
              <a:t>/*移除老节点*/</a:t>
            </a: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6F42C1"/>
                  </a:solidFill>
                  <a:prstDash val="solid"/>
                  <a:miter lim="400000"/>
                </a:ln>
                <a:solidFill>
                  <a:srgbClr val="6F42C1"/>
                </a:solidFill>
              </a:rPr>
              <a:t>removeVnodes</a:t>
            </a:r>
            <a:r>
              <a:t>(parentElm, [oldVnode], </a:t>
            </a:r>
            <a:r>
              <a:rPr>
                <a:ln w="0" cap="flat">
                  <a:solidFill>
                    <a:srgbClr val="005CC5"/>
                  </a:solidFill>
                  <a:prstDash val="solid"/>
                  <a:miter lim="400000"/>
                </a:ln>
                <a:solidFill>
                  <a:srgbClr val="005CC5"/>
                </a:solidFill>
              </a:rPr>
              <a:t>0</a:t>
            </a:r>
            <a:r>
              <a:t>, </a:t>
            </a:r>
            <a:r>
              <a:rPr>
                <a:ln w="0" cap="flat">
                  <a:solidFill>
                    <a:srgbClr val="005CC5"/>
                  </a:solidFill>
                  <a:prstDash val="solid"/>
                  <a:miter lim="400000"/>
                </a:ln>
                <a:solidFill>
                  <a:srgbClr val="005CC5"/>
                </a:solidFill>
              </a:rPr>
              <a:t>0</a:t>
            </a:r>
            <a:r>
              <a:t>)</a:t>
            </a: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 </a:t>
            </a:r>
            <a:r>
              <a:rPr>
                <a:ln w="0" cap="flat">
                  <a:solidFill>
                    <a:srgbClr val="D73A49"/>
                  </a:solidFill>
                  <a:prstDash val="solid"/>
                  <a:miter lim="400000"/>
                </a:ln>
                <a:solidFill>
                  <a:srgbClr val="D73A49"/>
                </a:solidFill>
              </a:rPr>
              <a:t>else</a:t>
            </a:r>
            <a:r>
              <a:t> </a:t>
            </a:r>
            <a:r>
              <a:rPr>
                <a:ln w="0" cap="flat">
                  <a:solidFill>
                    <a:srgbClr val="D73A49"/>
                  </a:solidFill>
                  <a:prstDash val="solid"/>
                  <a:miter lim="400000"/>
                </a:ln>
                <a:solidFill>
                  <a:srgbClr val="D73A49"/>
                </a:solidFill>
              </a:rPr>
              <a:t>if</a:t>
            </a:r>
            <a:r>
              <a:t> (</a:t>
            </a:r>
            <a:r>
              <a:rPr>
                <a:ln w="0" cap="flat">
                  <a:solidFill>
                    <a:srgbClr val="6F42C1"/>
                  </a:solidFill>
                  <a:prstDash val="solid"/>
                  <a:miter lim="400000"/>
                </a:ln>
                <a:solidFill>
                  <a:srgbClr val="6F42C1"/>
                </a:solidFill>
              </a:rPr>
              <a:t>isDef</a:t>
            </a:r>
            <a:r>
              <a:t>(oldVnode.tag)) {</a:t>
            </a:r>
          </a:p>
          <a:p>
            <a:pPr defTabSz="205739">
              <a:lnSpc>
                <a:spcPts val="1600"/>
              </a:lnSpc>
              <a:defRPr sz="704">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/*调用destroy钩子*/</a:t>
            </a:r>
            <a:endParaRPr>
              <a:ln w="0" cap="flat">
                <a:solidFill>
                  <a:srgbClr val="24292E"/>
                </a:solidFill>
                <a:prstDash val="solid"/>
                <a:miter lim="400000"/>
              </a:ln>
              <a:solidFill>
                <a:srgbClr val="24292E"/>
              </a:solidFill>
            </a:endParaRPr>
          </a:p>
          <a:p>
            <a:pPr defTabSz="205739">
              <a:lnSpc>
                <a:spcPts val="1600"/>
              </a:lnSpc>
              <a:defRPr sz="704">
                <a:ln w="0" cap="flat">
                  <a:solidFill>
                    <a:srgbClr val="6F42C1"/>
                  </a:solidFill>
                  <a:prstDash val="solid"/>
                  <a:miter lim="400000"/>
                </a:ln>
                <a:solidFill>
                  <a:srgbClr val="6F42C1"/>
                </a:solidFill>
                <a:latin typeface="Menlo"/>
                <a:ea typeface="Menlo"/>
                <a:cs typeface="Menlo"/>
                <a:sym typeface="Menlo"/>
              </a:defRPr>
            </a:pPr>
            <a:r>
              <a:rPr>
                <a:ln w="0" cap="flat">
                  <a:solidFill>
                    <a:srgbClr val="24292E"/>
                  </a:solidFill>
                  <a:prstDash val="solid"/>
                  <a:miter lim="400000"/>
                </a:ln>
                <a:solidFill>
                  <a:srgbClr val="24292E"/>
                </a:solidFill>
              </a:rPr>
              <a:t>          </a:t>
            </a:r>
            <a:r>
              <a:t>invokeDestroyHook</a:t>
            </a:r>
            <a:r>
              <a:rPr>
                <a:ln w="0" cap="flat">
                  <a:solidFill>
                    <a:srgbClr val="24292E"/>
                  </a:solidFill>
                  <a:prstDash val="solid"/>
                  <a:miter lim="400000"/>
                </a:ln>
                <a:solidFill>
                  <a:srgbClr val="24292E"/>
                </a:solidFill>
              </a:rPr>
              <a:t>(oldVnode)</a:t>
            </a:r>
            <a:endParaRPr>
              <a:ln w="0" cap="flat">
                <a:solidFill>
                  <a:srgbClr val="24292E"/>
                </a:solidFill>
                <a:prstDash val="solid"/>
                <a:miter lim="400000"/>
              </a:ln>
              <a:solidFill>
                <a:srgbClr val="24292E"/>
              </a:solidFill>
            </a:endParaRP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t>
            </a: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t>
            </a: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t>
            </a:r>
          </a:p>
          <a:p>
            <a:pPr defTabSz="205739">
              <a:lnSpc>
                <a:spcPts val="1600"/>
              </a:lnSpc>
              <a:defRPr sz="704">
                <a:ln w="0" cap="flat">
                  <a:solidFill>
                    <a:srgbClr val="6A737D"/>
                  </a:solidFill>
                  <a:prstDash val="solid"/>
                  <a:miter lim="400000"/>
                </a:ln>
                <a:solidFill>
                  <a:srgbClr val="6A737D"/>
                </a:solidFill>
                <a:latin typeface="Menlo"/>
                <a:ea typeface="Menlo"/>
                <a:cs typeface="Menlo"/>
                <a:sym typeface="Menlo"/>
              </a:defRPr>
            </a:pPr>
            <a:r>
              <a:t>    …</a:t>
            </a:r>
          </a:p>
          <a:p>
            <a:pPr defTabSz="205739">
              <a:lnSpc>
                <a:spcPts val="1600"/>
              </a:lnSpc>
              <a:defRPr sz="704">
                <a:ln w="0" cap="flat">
                  <a:solidFill>
                    <a:srgbClr val="24292E"/>
                  </a:solidFill>
                  <a:prstDash val="solid"/>
                  <a:miter lim="400000"/>
                </a:ln>
                <a:solidFill>
                  <a:srgbClr val="24292E"/>
                </a:solidFill>
                <a:latin typeface="Menlo"/>
                <a:ea typeface="Menlo"/>
                <a:cs typeface="Menlo"/>
                <a:sym typeface="Menlo"/>
              </a:defRPr>
            </a:pPr>
            <a:r>
              <a:t>  }</a:t>
            </a:r>
          </a:p>
        </p:txBody>
      </p:sp>
      <p:sp>
        <p:nvSpPr>
          <p:cNvPr id="261" name="2、patch"/>
          <p:cNvSpPr txBox="1"/>
          <p:nvPr/>
        </p:nvSpPr>
        <p:spPr>
          <a:xfrm>
            <a:off x="5698114" y="827170"/>
            <a:ext cx="795772" cy="325438"/>
          </a:xfrm>
          <a:prstGeom prst="rect">
            <a:avLst/>
          </a:prstGeom>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defTabSz="321468">
              <a:lnSpc>
                <a:spcPts val="2900"/>
              </a:lnSpc>
              <a:defRPr b="0" sz="1400">
                <a:ln w="0" cap="flat">
                  <a:solidFill>
                    <a:srgbClr val="24292E"/>
                  </a:solidFill>
                  <a:prstDash val="solid"/>
                  <a:miter lim="400000"/>
                </a:ln>
                <a:solidFill>
                  <a:srgbClr val="24292E"/>
                </a:solidFill>
                <a:latin typeface="Helvetica"/>
                <a:ea typeface="Helvetica"/>
                <a:cs typeface="Helvetica"/>
                <a:sym typeface="Helvetica"/>
              </a:defRPr>
            </a:lvl1pPr>
          </a:lstStyle>
          <a:p>
            <a:pPr/>
            <a:r>
              <a:t>2、patch</a:t>
            </a:r>
          </a:p>
        </p:txBody>
      </p:sp>
      <p:sp>
        <p:nvSpPr>
          <p:cNvPr id="262" name="sameVnode"/>
          <p:cNvSpPr/>
          <p:nvPr/>
        </p:nvSpPr>
        <p:spPr>
          <a:xfrm>
            <a:off x="5148174" y="3033232"/>
            <a:ext cx="1986757" cy="6028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15" y="0"/>
                </a:moveTo>
                <a:cubicBezTo>
                  <a:pt x="2326" y="0"/>
                  <a:pt x="2093" y="768"/>
                  <a:pt x="2093" y="1721"/>
                </a:cubicBezTo>
                <a:lnTo>
                  <a:pt x="2093" y="7537"/>
                </a:lnTo>
                <a:lnTo>
                  <a:pt x="0" y="10978"/>
                </a:lnTo>
                <a:lnTo>
                  <a:pt x="2093" y="14433"/>
                </a:lnTo>
                <a:lnTo>
                  <a:pt x="2093" y="19879"/>
                </a:lnTo>
                <a:cubicBezTo>
                  <a:pt x="2093" y="20832"/>
                  <a:pt x="2326" y="21600"/>
                  <a:pt x="2615" y="21600"/>
                </a:cubicBezTo>
                <a:lnTo>
                  <a:pt x="21074" y="21600"/>
                </a:lnTo>
                <a:cubicBezTo>
                  <a:pt x="21363" y="21600"/>
                  <a:pt x="21600" y="20832"/>
                  <a:pt x="21600" y="19879"/>
                </a:cubicBezTo>
                <a:lnTo>
                  <a:pt x="21600" y="1721"/>
                </a:lnTo>
                <a:cubicBezTo>
                  <a:pt x="21600" y="768"/>
                  <a:pt x="21363" y="0"/>
                  <a:pt x="21074" y="0"/>
                </a:cubicBezTo>
                <a:lnTo>
                  <a:pt x="2615" y="0"/>
                </a:lnTo>
                <a:close/>
              </a:path>
            </a:pathLst>
          </a:custGeom>
          <a:solidFill>
            <a:schemeClr val="accent1"/>
          </a:solidFill>
          <a:ln w="3175">
            <a:miter lim="400000"/>
          </a:ln>
          <a:extLst>
            <a:ext uri="{C572A759-6A51-4108-AA02-DFA0A04FC94B}">
              <ma14:wrappingTextBoxFlag xmlns:ma14="http://schemas.microsoft.com/office/mac/drawingml/2011/main" val="1"/>
            </a:ext>
          </a:extLst>
        </p:spPr>
        <p:txBody>
          <a:bodyPr lIns="35718" tIns="35718" rIns="35718" bIns="35718" anchor="ctr"/>
          <a:lstStyle>
            <a:lvl1pPr>
              <a:defRPr b="0" sz="1400">
                <a:solidFill>
                  <a:srgbClr val="FFFFFF"/>
                </a:solidFill>
                <a:latin typeface="+mn-lt"/>
                <a:ea typeface="+mn-ea"/>
                <a:cs typeface="+mn-cs"/>
                <a:sym typeface="Helvetica Neue Medium"/>
              </a:defRPr>
            </a:lvl1pPr>
          </a:lstStyle>
          <a:p>
            <a:pPr/>
            <a:r>
              <a:t>sameVnode</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4、virtualDOM 与 diff 算法 — diff 算法"/>
          <p:cNvSpPr txBox="1"/>
          <p:nvPr>
            <p:ph type="title"/>
          </p:nvPr>
        </p:nvSpPr>
        <p:spPr>
          <a:prstGeom prst="rect">
            <a:avLst/>
          </a:prstGeom>
        </p:spPr>
        <p:txBody>
          <a:bodyPr/>
          <a:lstStyle/>
          <a:p>
            <a:pPr/>
            <a:r>
              <a:t>4、virtualDOM 与 diff 算法 — diff 算法</a:t>
            </a:r>
          </a:p>
        </p:txBody>
      </p:sp>
      <p:sp>
        <p:nvSpPr>
          <p:cNvPr id="267" name="patchVnode 函数是在 sameVNode 函数为真时才触发执行的，对两个节点进行深度比较。"/>
          <p:cNvSpPr txBox="1"/>
          <p:nvPr>
            <p:ph type="body" idx="1"/>
          </p:nvPr>
        </p:nvSpPr>
        <p:spPr>
          <a:prstGeom prst="rect">
            <a:avLst/>
          </a:prstGeom>
        </p:spPr>
        <p:txBody>
          <a:bodyPr/>
          <a:lstStyle>
            <a:lvl1pPr defTabSz="321468">
              <a:lnSpc>
                <a:spcPts val="3600"/>
              </a:lnSpc>
              <a:defRPr sz="2000">
                <a:ln w="0" cap="flat">
                  <a:solidFill>
                    <a:srgbClr val="4D4D4D"/>
                  </a:solidFill>
                  <a:prstDash val="solid"/>
                  <a:miter lim="400000"/>
                </a:ln>
                <a:latin typeface="Arial"/>
                <a:ea typeface="Arial"/>
                <a:cs typeface="Arial"/>
                <a:sym typeface="Arial"/>
              </a:defRPr>
            </a:lvl1pPr>
          </a:lstStyle>
          <a:p>
            <a:pPr/>
            <a:r>
              <a:t>patchVnode 函数是在 sameVNode 函数为真时才触发执行的，对两个节点进行深度比较。</a:t>
            </a:r>
          </a:p>
        </p:txBody>
      </p:sp>
      <p:sp>
        <p:nvSpPr>
          <p:cNvPr id="268" name="3、patchVnode"/>
          <p:cNvSpPr txBox="1"/>
          <p:nvPr/>
        </p:nvSpPr>
        <p:spPr>
          <a:xfrm>
            <a:off x="5441050" y="827170"/>
            <a:ext cx="1309900" cy="325438"/>
          </a:xfrm>
          <a:prstGeom prst="rect">
            <a:avLst/>
          </a:prstGeom>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defTabSz="321468">
              <a:lnSpc>
                <a:spcPts val="2900"/>
              </a:lnSpc>
              <a:defRPr b="0" sz="1400">
                <a:ln w="0" cap="flat">
                  <a:solidFill>
                    <a:srgbClr val="24292E"/>
                  </a:solidFill>
                  <a:prstDash val="solid"/>
                  <a:miter lim="400000"/>
                </a:ln>
                <a:solidFill>
                  <a:srgbClr val="24292E"/>
                </a:solidFill>
                <a:latin typeface="Helvetica"/>
                <a:ea typeface="Helvetica"/>
                <a:cs typeface="Helvetica"/>
                <a:sym typeface="Helvetica"/>
              </a:defRPr>
            </a:lvl1pPr>
          </a:lstStyle>
          <a:p>
            <a:pPr/>
            <a:r>
              <a:t>3、patchVnode</a:t>
            </a:r>
          </a:p>
        </p:txBody>
      </p:sp>
      <p:pic>
        <p:nvPicPr>
          <p:cNvPr id="269" name="图像" descr="图像"/>
          <p:cNvPicPr>
            <a:picLocks noChangeAspect="1"/>
          </p:cNvPicPr>
          <p:nvPr/>
        </p:nvPicPr>
        <p:blipFill>
          <a:blip r:embed="rId3">
            <a:extLst/>
          </a:blip>
          <a:stretch>
            <a:fillRect/>
          </a:stretch>
        </p:blipFill>
        <p:spPr>
          <a:xfrm>
            <a:off x="3292078" y="2794083"/>
            <a:ext cx="5607844" cy="1910955"/>
          </a:xfrm>
          <a:prstGeom prst="rect">
            <a:avLst/>
          </a:prstGeom>
          <a:ln w="3175">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 name="课程目的"/>
          <p:cNvSpPr txBox="1"/>
          <p:nvPr>
            <p:ph type="ctrTitle"/>
          </p:nvPr>
        </p:nvSpPr>
        <p:spPr>
          <a:prstGeom prst="rect">
            <a:avLst/>
          </a:prstGeom>
        </p:spPr>
        <p:txBody>
          <a:bodyPr lIns="45719" tIns="45719" rIns="45719" bIns="45719"/>
          <a:lstStyle>
            <a:lvl1pPr defTabSz="740663">
              <a:defRPr sz="2754">
                <a:latin typeface="PingFang SC Regular"/>
                <a:ea typeface="PingFang SC Regular"/>
                <a:cs typeface="PingFang SC Regular"/>
                <a:sym typeface="PingFang SC Regular"/>
              </a:defRPr>
            </a:lvl1pPr>
          </a:lstStyle>
          <a:p>
            <a:pPr/>
            <a:r>
              <a:t>课程目的</a:t>
            </a:r>
          </a:p>
        </p:txBody>
      </p:sp>
      <p:sp>
        <p:nvSpPr>
          <p:cNvPr id="74" name="了解VUE运行原理…"/>
          <p:cNvSpPr txBox="1"/>
          <p:nvPr>
            <p:ph type="subTitle" idx="1"/>
          </p:nvPr>
        </p:nvSpPr>
        <p:spPr>
          <a:prstGeom prst="rect">
            <a:avLst/>
          </a:prstGeom>
        </p:spPr>
        <p:txBody>
          <a:bodyPr lIns="45719" tIns="45719" rIns="45719" bIns="45719">
            <a:noAutofit/>
          </a:bodyPr>
          <a:lstStyle/>
          <a:p>
            <a:pPr>
              <a:lnSpc>
                <a:spcPct val="160000"/>
              </a:lnSpc>
              <a:defRPr sz="2000">
                <a:latin typeface="+mn-lt"/>
                <a:ea typeface="+mn-ea"/>
                <a:cs typeface="+mn-cs"/>
                <a:sym typeface="Helvetica Neue Medium"/>
              </a:defRPr>
            </a:pPr>
          </a:p>
          <a:p>
            <a:pPr>
              <a:lnSpc>
                <a:spcPct val="160000"/>
              </a:lnSpc>
              <a:defRPr sz="2000">
                <a:latin typeface="+mn-lt"/>
                <a:ea typeface="+mn-ea"/>
                <a:cs typeface="+mn-cs"/>
                <a:sym typeface="Helvetica Neue Medium"/>
              </a:defRPr>
            </a:pPr>
          </a:p>
          <a:p>
            <a:pPr>
              <a:lnSpc>
                <a:spcPct val="160000"/>
              </a:lnSpc>
              <a:defRPr sz="2000">
                <a:latin typeface="+mn-lt"/>
                <a:ea typeface="+mn-ea"/>
                <a:cs typeface="+mn-cs"/>
                <a:sym typeface="Helvetica Neue Medium"/>
              </a:defRPr>
            </a:pPr>
          </a:p>
          <a:p>
            <a:pPr marL="396875" indent="-396875">
              <a:lnSpc>
                <a:spcPct val="160000"/>
              </a:lnSpc>
              <a:buSzPct val="100000"/>
              <a:buAutoNum type="arabicPeriod" startAt="1"/>
              <a:defRPr sz="2000">
                <a:latin typeface="+mn-lt"/>
                <a:ea typeface="+mn-ea"/>
                <a:cs typeface="+mn-cs"/>
                <a:sym typeface="Helvetica Neue Medium"/>
              </a:defRPr>
            </a:pPr>
            <a:r>
              <a:t>了解VUE运行原理</a:t>
            </a:r>
          </a:p>
          <a:p>
            <a:pPr marL="396875" indent="-396875">
              <a:lnSpc>
                <a:spcPct val="160000"/>
              </a:lnSpc>
              <a:buSzPct val="100000"/>
              <a:buAutoNum type="arabicPeriod" startAt="1"/>
              <a:defRPr sz="2000">
                <a:latin typeface="+mn-lt"/>
                <a:ea typeface="+mn-ea"/>
                <a:cs typeface="+mn-cs"/>
                <a:sym typeface="Helvetica Neue Medium"/>
              </a:defRPr>
            </a:pPr>
            <a:r>
              <a:t>帮助理解VUE使用中遇到的问题</a:t>
            </a:r>
          </a:p>
          <a:p>
            <a:pPr marL="396875" indent="-396875">
              <a:lnSpc>
                <a:spcPct val="160000"/>
              </a:lnSpc>
              <a:buSzPct val="100000"/>
              <a:buAutoNum type="arabicPeriod" startAt="1"/>
              <a:defRPr sz="2000">
                <a:latin typeface="+mn-lt"/>
                <a:ea typeface="+mn-ea"/>
                <a:cs typeface="+mn-cs"/>
                <a:sym typeface="Helvetica Neue Medium"/>
              </a:defRPr>
            </a:pPr>
            <a:r>
              <a:t>全面了解 VUE 开发</a:t>
            </a:r>
          </a:p>
        </p:txBody>
      </p:sp>
      <p:sp>
        <p:nvSpPr>
          <p:cNvPr id="75" name="矩形"/>
          <p:cNvSpPr txBox="1"/>
          <p:nvPr>
            <p:ph type="body" idx="13"/>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5、keep-alive 使用及其原理"/>
          <p:cNvSpPr txBox="1"/>
          <p:nvPr>
            <p:ph type="title"/>
          </p:nvPr>
        </p:nvSpPr>
        <p:spPr>
          <a:prstGeom prst="rect">
            <a:avLst/>
          </a:prstGeom>
        </p:spPr>
        <p:txBody>
          <a:bodyPr/>
          <a:lstStyle/>
          <a:p>
            <a:pPr/>
            <a:r>
              <a:t>5、keep-alive 使用及其原理</a:t>
            </a:r>
          </a:p>
        </p:txBody>
      </p:sp>
      <p:sp>
        <p:nvSpPr>
          <p:cNvPr id="274" name="keep-alive是Vue.js的一个内置组件。…"/>
          <p:cNvSpPr txBox="1"/>
          <p:nvPr>
            <p:ph type="body" sz="half" idx="1"/>
          </p:nvPr>
        </p:nvSpPr>
        <p:spPr>
          <a:xfrm>
            <a:off x="2017881" y="3779957"/>
            <a:ext cx="8156238" cy="2439129"/>
          </a:xfrm>
          <a:prstGeom prst="rect">
            <a:avLst/>
          </a:prstGeom>
        </p:spPr>
        <p:txBody>
          <a:bodyPr/>
          <a:lstStyle/>
          <a:p>
            <a:pPr defTabSz="321468">
              <a:lnSpc>
                <a:spcPct val="130000"/>
              </a:lnSpc>
              <a:defRPr>
                <a:ln w="0" cap="flat">
                  <a:solidFill>
                    <a:srgbClr val="24292E"/>
                  </a:solidFill>
                  <a:prstDash val="solid"/>
                  <a:miter lim="400000"/>
                </a:ln>
                <a:solidFill>
                  <a:srgbClr val="24292E"/>
                </a:solidFill>
                <a:latin typeface="Helvetica"/>
                <a:ea typeface="Helvetica"/>
                <a:cs typeface="Helvetica"/>
                <a:sym typeface="Helvetica"/>
              </a:defRPr>
            </a:pPr>
            <a:r>
              <a:rPr b="1" sz="2200"/>
              <a:t>keep-alive是Vue.js的一个内置</a:t>
            </a:r>
            <a:r>
              <a:rPr b="1" sz="2200">
                <a:solidFill>
                  <a:schemeClr val="accent1"/>
                </a:solidFill>
              </a:rPr>
              <a:t>组件</a:t>
            </a:r>
            <a:r>
              <a:rPr b="1" sz="2200"/>
              <a:t>。</a:t>
            </a:r>
            <a:endParaRPr b="1" sz="2200"/>
          </a:p>
          <a:p>
            <a:pPr defTabSz="321468">
              <a:lnSpc>
                <a:spcPct val="110000"/>
              </a:lnSpc>
              <a:defRPr>
                <a:ln w="0" cap="flat">
                  <a:solidFill>
                    <a:srgbClr val="24292E"/>
                  </a:solidFill>
                  <a:prstDash val="solid"/>
                  <a:miter lim="400000"/>
                </a:ln>
                <a:solidFill>
                  <a:srgbClr val="24292E"/>
                </a:solidFill>
                <a:latin typeface="Helvetica"/>
                <a:ea typeface="Helvetica"/>
                <a:cs typeface="Helvetica"/>
                <a:sym typeface="Helvetica"/>
              </a:defRPr>
            </a:pPr>
            <a:br>
              <a:rPr b="1"/>
            </a:br>
            <a:r>
              <a:rPr sz="1800"/>
              <a:t>它能够将未激活的组件实例保存在内存中，而不是直接将其销毁，它是一个抽象组件，</a:t>
            </a:r>
            <a:r>
              <a:rPr b="1" sz="1800">
                <a:solidFill>
                  <a:schemeClr val="accent1"/>
                </a:solidFill>
              </a:rPr>
              <a:t>不会被渲染</a:t>
            </a:r>
            <a:r>
              <a:rPr sz="1800"/>
              <a:t>到真实DOM中，也不会出现在父组件链中。</a:t>
            </a:r>
          </a:p>
        </p:txBody>
      </p:sp>
      <p:sp>
        <p:nvSpPr>
          <p:cNvPr id="275" name="&lt;keep-alive&gt;…"/>
          <p:cNvSpPr txBox="1"/>
          <p:nvPr/>
        </p:nvSpPr>
        <p:spPr>
          <a:xfrm>
            <a:off x="4430076" y="2454366"/>
            <a:ext cx="3081388" cy="681038"/>
          </a:xfrm>
          <a:prstGeom prst="rect">
            <a:avLst/>
          </a:prstGeom>
          <a:solidFill>
            <a:srgbClr val="F6F8F9"/>
          </a:solidFill>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p>
            <a:pPr algn="l" defTabSz="321468">
              <a:lnSpc>
                <a:spcPts val="3000"/>
              </a:lnSpc>
              <a:defRPr b="0" sz="1400">
                <a:ln w="0" cap="flat">
                  <a:solidFill>
                    <a:srgbClr val="22863A"/>
                  </a:solidFill>
                  <a:prstDash val="solid"/>
                  <a:miter lim="400000"/>
                </a:ln>
                <a:solidFill>
                  <a:srgbClr val="22863A"/>
                </a:solidFill>
                <a:latin typeface="Menlo"/>
                <a:ea typeface="Menlo"/>
                <a:cs typeface="Menlo"/>
                <a:sym typeface="Menlo"/>
              </a:defRPr>
            </a:pPr>
            <a:r>
              <a:rPr>
                <a:ln w="0" cap="flat">
                  <a:solidFill>
                    <a:srgbClr val="24292E"/>
                  </a:solidFill>
                  <a:prstDash val="solid"/>
                  <a:miter lim="400000"/>
                </a:ln>
                <a:solidFill>
                  <a:srgbClr val="24292E"/>
                </a:solidFill>
              </a:rPr>
              <a:t>&lt;</a:t>
            </a:r>
            <a:r>
              <a:t>keep-alive</a:t>
            </a:r>
            <a:r>
              <a:rPr>
                <a:ln w="0" cap="flat">
                  <a:solidFill>
                    <a:srgbClr val="24292E"/>
                  </a:solidFill>
                  <a:prstDash val="solid"/>
                  <a:miter lim="400000"/>
                </a:ln>
                <a:solidFill>
                  <a:srgbClr val="24292E"/>
                </a:solidFill>
              </a:rPr>
              <a:t>&gt;</a:t>
            </a:r>
            <a:endParaRPr>
              <a:ln w="0" cap="flat">
                <a:solidFill>
                  <a:srgbClr val="24292E"/>
                </a:solidFill>
                <a:prstDash val="solid"/>
                <a:miter lim="400000"/>
              </a:ln>
              <a:solidFill>
                <a:srgbClr val="24292E"/>
              </a:solidFill>
            </a:endParaRPr>
          </a:p>
          <a:p>
            <a:pPr algn="l" defTabSz="321468">
              <a:lnSpc>
                <a:spcPts val="3000"/>
              </a:lnSpc>
              <a:defRPr b="0" sz="1400">
                <a:ln w="0" cap="flat">
                  <a:solidFill>
                    <a:srgbClr val="22863A"/>
                  </a:solidFill>
                  <a:prstDash val="solid"/>
                  <a:miter lim="400000"/>
                </a:ln>
                <a:solidFill>
                  <a:srgbClr val="22863A"/>
                </a:solidFill>
                <a:latin typeface="Menlo"/>
                <a:ea typeface="Menlo"/>
                <a:cs typeface="Menlo"/>
                <a:sym typeface="Menlo"/>
              </a:defRPr>
            </a:pPr>
            <a:r>
              <a:rPr>
                <a:ln w="0" cap="flat">
                  <a:solidFill>
                    <a:srgbClr val="24292E"/>
                  </a:solidFill>
                  <a:prstDash val="solid"/>
                  <a:miter lim="400000"/>
                </a:ln>
                <a:solidFill>
                  <a:srgbClr val="24292E"/>
                </a:solidFill>
              </a:rPr>
              <a:t>    &lt;</a:t>
            </a:r>
            <a:r>
              <a:t>component</a:t>
            </a:r>
            <a:r>
              <a:rPr>
                <a:ln w="0" cap="flat">
                  <a:solidFill>
                    <a:srgbClr val="24292E"/>
                  </a:solidFill>
                  <a:prstDash val="solid"/>
                  <a:miter lim="400000"/>
                </a:ln>
                <a:solidFill>
                  <a:srgbClr val="24292E"/>
                </a:solidFill>
              </a:rPr>
              <a:t>&gt;&lt;/</a:t>
            </a:r>
            <a:r>
              <a:t>component</a:t>
            </a:r>
            <a:r>
              <a:rPr>
                <a:ln w="0" cap="flat">
                  <a:solidFill>
                    <a:srgbClr val="24292E"/>
                  </a:solidFill>
                  <a:prstDash val="solid"/>
                  <a:miter lim="400000"/>
                </a:ln>
                <a:solidFill>
                  <a:srgbClr val="24292E"/>
                </a:solidFill>
              </a:rPr>
              <a:t>&gt;</a:t>
            </a:r>
            <a:endParaRPr>
              <a:ln w="0" cap="flat">
                <a:solidFill>
                  <a:srgbClr val="24292E"/>
                </a:solidFill>
                <a:prstDash val="solid"/>
                <a:miter lim="400000"/>
              </a:ln>
              <a:solidFill>
                <a:srgbClr val="24292E"/>
              </a:solidFill>
            </a:endParaRPr>
          </a:p>
          <a:p>
            <a:pPr algn="l" defTabSz="321468">
              <a:lnSpc>
                <a:spcPts val="3000"/>
              </a:lnSpc>
              <a:defRPr b="0" sz="1400">
                <a:ln w="0" cap="flat">
                  <a:solidFill>
                    <a:srgbClr val="22863A"/>
                  </a:solidFill>
                  <a:prstDash val="solid"/>
                  <a:miter lim="400000"/>
                </a:ln>
                <a:solidFill>
                  <a:srgbClr val="22863A"/>
                </a:solidFill>
                <a:latin typeface="Menlo"/>
                <a:ea typeface="Menlo"/>
                <a:cs typeface="Menlo"/>
                <a:sym typeface="Menlo"/>
              </a:defRPr>
            </a:pPr>
            <a:r>
              <a:rPr>
                <a:ln w="0" cap="flat">
                  <a:solidFill>
                    <a:srgbClr val="24292E"/>
                  </a:solidFill>
                  <a:prstDash val="solid"/>
                  <a:miter lim="400000"/>
                </a:ln>
                <a:solidFill>
                  <a:srgbClr val="24292E"/>
                </a:solidFill>
              </a:rPr>
              <a:t>&lt;/</a:t>
            </a:r>
            <a:r>
              <a:t>keep-alive</a:t>
            </a:r>
            <a:r>
              <a:rPr>
                <a:ln w="0" cap="flat">
                  <a:solidFill>
                    <a:srgbClr val="24292E"/>
                  </a:solidFill>
                  <a:prstDash val="solid"/>
                  <a:miter lim="400000"/>
                </a:ln>
                <a:solidFill>
                  <a:srgbClr val="24292E"/>
                </a:solidFill>
              </a:rPr>
              <a:t>&gt;</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5、keep-alive 使用及其原理"/>
          <p:cNvSpPr txBox="1"/>
          <p:nvPr>
            <p:ph type="title"/>
          </p:nvPr>
        </p:nvSpPr>
        <p:spPr>
          <a:prstGeom prst="rect">
            <a:avLst/>
          </a:prstGeom>
        </p:spPr>
        <p:txBody>
          <a:bodyPr/>
          <a:lstStyle/>
          <a:p>
            <a:pPr/>
            <a:r>
              <a:t>5、keep-alive 使用及其原理</a:t>
            </a:r>
          </a:p>
        </p:txBody>
      </p:sp>
      <p:sp>
        <p:nvSpPr>
          <p:cNvPr id="280" name="props…"/>
          <p:cNvSpPr txBox="1"/>
          <p:nvPr>
            <p:ph type="body" idx="1"/>
          </p:nvPr>
        </p:nvSpPr>
        <p:spPr>
          <a:prstGeom prst="rect">
            <a:avLst/>
          </a:prstGeom>
        </p:spPr>
        <p:txBody>
          <a:bodyPr/>
          <a:lstStyle/>
          <a:p>
            <a:pPr defTabSz="321468">
              <a:lnSpc>
                <a:spcPts val="3100"/>
              </a:lnSpc>
              <a:spcBef>
                <a:spcPts val="1100"/>
              </a:spcBef>
              <a:defRPr b="1" sz="1600">
                <a:ln w="0" cap="flat">
                  <a:solidFill>
                    <a:srgbClr val="24292E"/>
                  </a:solidFill>
                  <a:prstDash val="solid"/>
                  <a:miter lim="400000"/>
                </a:ln>
                <a:latin typeface="Helvetica"/>
                <a:ea typeface="Helvetica"/>
                <a:cs typeface="Helvetica"/>
                <a:sym typeface="Helvetica"/>
              </a:defRPr>
            </a:pPr>
            <a:r>
              <a:t>props</a:t>
            </a:r>
          </a:p>
          <a:p>
            <a:pPr defTabSz="321468">
              <a:lnSpc>
                <a:spcPts val="3100"/>
              </a:lnSpc>
              <a:spcBef>
                <a:spcPts val="1100"/>
              </a:spcBef>
              <a:defRPr sz="1600">
                <a:ln w="0" cap="flat">
                  <a:solidFill>
                    <a:srgbClr val="24292E"/>
                  </a:solidFill>
                  <a:prstDash val="solid"/>
                  <a:miter lim="400000"/>
                </a:ln>
                <a:latin typeface="Helvetica"/>
                <a:ea typeface="Helvetica"/>
                <a:cs typeface="Helvetica"/>
                <a:sym typeface="Helvetica"/>
              </a:defRPr>
            </a:pPr>
            <a:r>
              <a:t>keep-alive组件提供了</a:t>
            </a:r>
            <a:r>
              <a:rPr b="1">
                <a:solidFill>
                  <a:schemeClr val="accent1"/>
                </a:solidFill>
              </a:rPr>
              <a:t>include</a:t>
            </a:r>
            <a:r>
              <a:t>与</a:t>
            </a:r>
            <a:r>
              <a:rPr b="1">
                <a:solidFill>
                  <a:schemeClr val="accent1"/>
                </a:solidFill>
              </a:rPr>
              <a:t>exclude</a:t>
            </a:r>
            <a:r>
              <a:t>两个属性来允许组件有条件地进行缓存，二者都可以用逗号分隔字符串、正则表达式或一个数组来表示。</a:t>
            </a:r>
          </a:p>
          <a:p>
            <a:pPr defTabSz="321468">
              <a:lnSpc>
                <a:spcPts val="3100"/>
              </a:lnSpc>
              <a:spcBef>
                <a:spcPts val="1100"/>
              </a:spcBef>
              <a:defRPr sz="1600">
                <a:ln w="0" cap="flat">
                  <a:solidFill>
                    <a:srgbClr val="24292E"/>
                  </a:solidFill>
                  <a:prstDash val="solid"/>
                  <a:miter lim="400000"/>
                </a:ln>
                <a:solidFill>
                  <a:srgbClr val="24292E"/>
                </a:solidFill>
                <a:latin typeface="Helvetica"/>
                <a:ea typeface="Helvetica"/>
                <a:cs typeface="Helvetica"/>
                <a:sym typeface="Helvetica"/>
              </a:defRPr>
            </a:pPr>
          </a:p>
          <a:p>
            <a:pPr defTabSz="321468">
              <a:lnSpc>
                <a:spcPts val="3100"/>
              </a:lnSpc>
              <a:spcBef>
                <a:spcPts val="1100"/>
              </a:spcBef>
              <a:defRPr sz="1600">
                <a:ln w="0" cap="flat">
                  <a:solidFill>
                    <a:srgbClr val="24292E"/>
                  </a:solidFill>
                  <a:prstDash val="solid"/>
                  <a:miter lim="400000"/>
                </a:ln>
                <a:solidFill>
                  <a:srgbClr val="24292E"/>
                </a:solidFill>
                <a:latin typeface="Helvetica"/>
                <a:ea typeface="Helvetica"/>
                <a:cs typeface="Helvetica"/>
                <a:sym typeface="Helvetica"/>
              </a:defRPr>
            </a:pPr>
          </a:p>
          <a:p>
            <a:pPr defTabSz="321468">
              <a:lnSpc>
                <a:spcPts val="3100"/>
              </a:lnSpc>
              <a:spcBef>
                <a:spcPts val="1100"/>
              </a:spcBef>
              <a:defRPr b="1" sz="1600">
                <a:ln w="0" cap="flat">
                  <a:solidFill>
                    <a:srgbClr val="24292E"/>
                  </a:solidFill>
                  <a:prstDash val="solid"/>
                  <a:miter lim="400000"/>
                </a:ln>
                <a:solidFill>
                  <a:srgbClr val="24292E"/>
                </a:solidFill>
                <a:latin typeface="Helvetica"/>
                <a:ea typeface="Helvetica"/>
                <a:cs typeface="Helvetica"/>
                <a:sym typeface="Helvetica"/>
              </a:defRPr>
            </a:pPr>
          </a:p>
          <a:p>
            <a:pPr defTabSz="321468">
              <a:lnSpc>
                <a:spcPts val="3100"/>
              </a:lnSpc>
              <a:spcBef>
                <a:spcPts val="1100"/>
              </a:spcBef>
              <a:defRPr b="1" sz="1600">
                <a:ln w="0" cap="flat">
                  <a:solidFill>
                    <a:srgbClr val="24292E"/>
                  </a:solidFill>
                  <a:prstDash val="solid"/>
                  <a:miter lim="400000"/>
                </a:ln>
                <a:solidFill>
                  <a:srgbClr val="24292E"/>
                </a:solidFill>
                <a:latin typeface="Helvetica"/>
                <a:ea typeface="Helvetica"/>
                <a:cs typeface="Helvetica"/>
                <a:sym typeface="Helvetica"/>
              </a:defRPr>
            </a:pPr>
          </a:p>
          <a:p>
            <a:pPr defTabSz="321468">
              <a:lnSpc>
                <a:spcPts val="3100"/>
              </a:lnSpc>
              <a:spcBef>
                <a:spcPts val="1100"/>
              </a:spcBef>
              <a:defRPr b="1" sz="1600">
                <a:ln w="0" cap="flat">
                  <a:solidFill>
                    <a:srgbClr val="24292E"/>
                  </a:solidFill>
                  <a:prstDash val="solid"/>
                  <a:miter lim="400000"/>
                </a:ln>
                <a:solidFill>
                  <a:srgbClr val="24292E"/>
                </a:solidFill>
                <a:latin typeface="Helvetica"/>
                <a:ea typeface="Helvetica"/>
                <a:cs typeface="Helvetica"/>
                <a:sym typeface="Helvetica"/>
              </a:defRPr>
            </a:pPr>
          </a:p>
          <a:p>
            <a:pPr defTabSz="321468">
              <a:lnSpc>
                <a:spcPts val="3100"/>
              </a:lnSpc>
              <a:spcBef>
                <a:spcPts val="1100"/>
              </a:spcBef>
              <a:defRPr b="1" sz="1600">
                <a:ln w="0" cap="flat">
                  <a:solidFill>
                    <a:srgbClr val="24292E"/>
                  </a:solidFill>
                  <a:prstDash val="solid"/>
                  <a:miter lim="400000"/>
                </a:ln>
                <a:latin typeface="Helvetica"/>
                <a:ea typeface="Helvetica"/>
                <a:cs typeface="Helvetica"/>
                <a:sym typeface="Helvetica"/>
              </a:defRPr>
            </a:pPr>
            <a:r>
              <a:t>生命钩子</a:t>
            </a:r>
          </a:p>
          <a:p>
            <a:pPr defTabSz="321468">
              <a:lnSpc>
                <a:spcPts val="3100"/>
              </a:lnSpc>
              <a:spcBef>
                <a:spcPts val="1100"/>
              </a:spcBef>
              <a:defRPr sz="1600">
                <a:ln w="0" cap="flat">
                  <a:solidFill>
                    <a:srgbClr val="24292E"/>
                  </a:solidFill>
                  <a:prstDash val="solid"/>
                  <a:miter lim="400000"/>
                </a:ln>
                <a:solidFill>
                  <a:srgbClr val="24292E"/>
                </a:solidFill>
                <a:latin typeface="Helvetica"/>
                <a:ea typeface="Helvetica"/>
                <a:cs typeface="Helvetica"/>
                <a:sym typeface="Helvetica"/>
              </a:defRPr>
            </a:pPr>
            <a:r>
              <a:t>keep-alive提供了两个生命钩子，分别是</a:t>
            </a:r>
            <a:r>
              <a:rPr b="1">
                <a:solidFill>
                  <a:schemeClr val="accent1"/>
                </a:solidFill>
              </a:rPr>
              <a:t>activated</a:t>
            </a:r>
            <a:r>
              <a:t>与</a:t>
            </a:r>
            <a:r>
              <a:rPr b="1">
                <a:solidFill>
                  <a:schemeClr val="accent1"/>
                </a:solidFill>
              </a:rPr>
              <a:t>deactivated</a:t>
            </a:r>
            <a:r>
              <a:t>。</a:t>
            </a:r>
          </a:p>
          <a:p>
            <a:pPr defTabSz="321468">
              <a:lnSpc>
                <a:spcPts val="3100"/>
              </a:lnSpc>
              <a:spcBef>
                <a:spcPts val="1100"/>
              </a:spcBef>
              <a:defRPr sz="1600">
                <a:ln w="0" cap="flat">
                  <a:solidFill>
                    <a:srgbClr val="24292E"/>
                  </a:solidFill>
                  <a:prstDash val="solid"/>
                  <a:miter lim="400000"/>
                </a:ln>
                <a:solidFill>
                  <a:srgbClr val="24292E"/>
                </a:solidFill>
                <a:latin typeface="Helvetica"/>
                <a:ea typeface="Helvetica"/>
                <a:cs typeface="Helvetica"/>
                <a:sym typeface="Helvetica"/>
              </a:defRPr>
            </a:pPr>
            <a:r>
              <a:t>因为keep-alive会将组件保存在内存中，并不会销毁以及重新创建，所以不会重新调用组件的created等方法，需要用activated与deactivated这两个生命钩子来得知当前组件是否处于活动状态。</a:t>
            </a:r>
          </a:p>
        </p:txBody>
      </p:sp>
      <p:grpSp>
        <p:nvGrpSpPr>
          <p:cNvPr id="285" name="成组"/>
          <p:cNvGrpSpPr/>
          <p:nvPr/>
        </p:nvGrpSpPr>
        <p:grpSpPr>
          <a:xfrm>
            <a:off x="2821924" y="3013489"/>
            <a:ext cx="5371195" cy="1836053"/>
            <a:chOff x="0" y="340518"/>
            <a:chExt cx="5371194" cy="1836052"/>
          </a:xfrm>
        </p:grpSpPr>
        <p:sp>
          <p:nvSpPr>
            <p:cNvPr id="281" name="&lt;keep-alive include=&quot;a&quot;&gt;…"/>
            <p:cNvSpPr/>
            <p:nvPr/>
          </p:nvSpPr>
          <p:spPr>
            <a:xfrm>
              <a:off x="0" y="340518"/>
              <a:ext cx="1270000" cy="1270001"/>
            </a:xfrm>
            <a:prstGeom prst="line">
              <a:avLst/>
            </a:prstGeom>
            <a:noFill/>
            <a:ln w="3175" cap="flat">
              <a:noFill/>
              <a:miter lim="400000"/>
            </a:ln>
            <a:effectLst/>
            <a:extLst>
              <a:ext uri="{C572A759-6A51-4108-AA02-DFA0A04FC94B}">
                <ma14:wrappingTextBoxFlag xmlns:ma14="http://schemas.microsoft.com/office/mac/drawingml/2011/main" val="1"/>
              </a:ext>
            </a:extLst>
          </p:spPr>
          <p:txBody>
            <a:bodyPr wrap="none" lIns="35718" tIns="35718" rIns="35718" bIns="35718" numCol="1" anchor="ctr">
              <a:spAutoFit/>
            </a:bodyPr>
            <a:lstStyle/>
            <a:p>
              <a:pPr algn="l" defTabSz="321468">
                <a:lnSpc>
                  <a:spcPts val="3000"/>
                </a:lnSpc>
                <a:defRPr b="0" sz="1400">
                  <a:ln w="0" cap="flat">
                    <a:solidFill>
                      <a:srgbClr val="22863A"/>
                    </a:solidFill>
                    <a:prstDash val="solid"/>
                    <a:miter lim="400000"/>
                  </a:ln>
                  <a:solidFill>
                    <a:srgbClr val="22863A"/>
                  </a:solidFill>
                  <a:latin typeface="Menlo"/>
                  <a:ea typeface="Menlo"/>
                  <a:cs typeface="Menlo"/>
                  <a:sym typeface="Menlo"/>
                </a:defRPr>
              </a:pPr>
              <a:r>
                <a:rPr>
                  <a:ln w="0" cap="flat">
                    <a:solidFill>
                      <a:srgbClr val="24292E"/>
                    </a:solidFill>
                    <a:prstDash val="solid"/>
                    <a:miter lim="400000"/>
                  </a:ln>
                  <a:solidFill>
                    <a:srgbClr val="24292E"/>
                  </a:solidFill>
                </a:rPr>
                <a:t>&lt;</a:t>
              </a:r>
              <a:r>
                <a:t>keep-alive</a:t>
              </a:r>
              <a:r>
                <a:rPr>
                  <a:ln w="0" cap="flat">
                    <a:solidFill>
                      <a:srgbClr val="24292E"/>
                    </a:solidFill>
                    <a:prstDash val="solid"/>
                    <a:miter lim="400000"/>
                  </a:ln>
                  <a:solidFill>
                    <a:srgbClr val="24292E"/>
                  </a:solidFill>
                </a:rPr>
                <a:t> </a:t>
              </a:r>
              <a:r>
                <a:rPr>
                  <a:ln w="0" cap="flat">
                    <a:solidFill>
                      <a:srgbClr val="6F42C1"/>
                    </a:solidFill>
                    <a:prstDash val="solid"/>
                    <a:miter lim="400000"/>
                  </a:ln>
                  <a:solidFill>
                    <a:srgbClr val="6F42C1"/>
                  </a:solidFill>
                </a:rPr>
                <a:t>include</a:t>
              </a:r>
              <a:r>
                <a:rPr>
                  <a:ln w="0" cap="flat">
                    <a:solidFill>
                      <a:srgbClr val="24292E"/>
                    </a:solidFill>
                    <a:prstDash val="solid"/>
                    <a:miter lim="400000"/>
                  </a:ln>
                  <a:solidFill>
                    <a:srgbClr val="24292E"/>
                  </a:solidFill>
                </a:rPr>
                <a:t>=</a:t>
              </a:r>
              <a:r>
                <a:rPr>
                  <a:ln w="0" cap="flat">
                    <a:solidFill>
                      <a:srgbClr val="032F62"/>
                    </a:solidFill>
                    <a:prstDash val="solid"/>
                    <a:miter lim="400000"/>
                  </a:ln>
                  <a:solidFill>
                    <a:srgbClr val="032F62"/>
                  </a:solidFill>
                </a:rPr>
                <a:t>"a"</a:t>
              </a:r>
              <a:r>
                <a:rPr>
                  <a:ln w="0" cap="flat">
                    <a:solidFill>
                      <a:srgbClr val="24292E"/>
                    </a:solidFill>
                    <a:prstDash val="solid"/>
                    <a:miter lim="400000"/>
                  </a:ln>
                  <a:solidFill>
                    <a:srgbClr val="24292E"/>
                  </a:solidFill>
                </a:rPr>
                <a:t>&gt;</a:t>
              </a:r>
              <a:endParaRPr>
                <a:ln w="0" cap="flat">
                  <a:solidFill>
                    <a:srgbClr val="24292E"/>
                  </a:solidFill>
                  <a:prstDash val="solid"/>
                  <a:miter lim="400000"/>
                </a:ln>
                <a:solidFill>
                  <a:srgbClr val="24292E"/>
                </a:solidFill>
              </a:endParaRPr>
            </a:p>
            <a:p>
              <a:pPr algn="l" defTabSz="321468">
                <a:lnSpc>
                  <a:spcPts val="3000"/>
                </a:lnSpc>
                <a:defRPr b="0" sz="1400">
                  <a:ln w="0" cap="flat">
                    <a:solidFill>
                      <a:srgbClr val="22863A"/>
                    </a:solidFill>
                    <a:prstDash val="solid"/>
                    <a:miter lim="400000"/>
                  </a:ln>
                  <a:solidFill>
                    <a:srgbClr val="22863A"/>
                  </a:solidFill>
                  <a:latin typeface="Menlo"/>
                  <a:ea typeface="Menlo"/>
                  <a:cs typeface="Menlo"/>
                  <a:sym typeface="Menlo"/>
                </a:defRPr>
              </a:pPr>
              <a:r>
                <a:rPr>
                  <a:ln w="0" cap="flat">
                    <a:solidFill>
                      <a:srgbClr val="24292E"/>
                    </a:solidFill>
                    <a:prstDash val="solid"/>
                    <a:miter lim="400000"/>
                  </a:ln>
                  <a:solidFill>
                    <a:srgbClr val="24292E"/>
                  </a:solidFill>
                </a:rPr>
                <a:t>  &lt;</a:t>
              </a:r>
              <a:r>
                <a:t>component</a:t>
              </a:r>
              <a:r>
                <a:rPr>
                  <a:ln w="0" cap="flat">
                    <a:solidFill>
                      <a:srgbClr val="24292E"/>
                    </a:solidFill>
                    <a:prstDash val="solid"/>
                    <a:miter lim="400000"/>
                  </a:ln>
                  <a:solidFill>
                    <a:srgbClr val="24292E"/>
                  </a:solidFill>
                </a:rPr>
                <a:t>&gt;&lt;/</a:t>
              </a:r>
              <a:r>
                <a:t>component</a:t>
              </a:r>
              <a:r>
                <a:rPr>
                  <a:ln w="0" cap="flat">
                    <a:solidFill>
                      <a:srgbClr val="24292E"/>
                    </a:solidFill>
                    <a:prstDash val="solid"/>
                    <a:miter lim="400000"/>
                  </a:ln>
                  <a:solidFill>
                    <a:srgbClr val="24292E"/>
                  </a:solidFill>
                </a:rPr>
                <a:t>&gt;</a:t>
              </a:r>
              <a:endParaRPr>
                <a:ln w="0" cap="flat">
                  <a:solidFill>
                    <a:srgbClr val="24292E"/>
                  </a:solidFill>
                  <a:prstDash val="solid"/>
                  <a:miter lim="400000"/>
                </a:ln>
                <a:solidFill>
                  <a:srgbClr val="24292E"/>
                </a:solidFill>
              </a:endParaRPr>
            </a:p>
            <a:p>
              <a:pPr algn="l" defTabSz="321468">
                <a:lnSpc>
                  <a:spcPts val="3000"/>
                </a:lnSpc>
                <a:defRPr b="0" sz="1400">
                  <a:ln w="0" cap="flat">
                    <a:solidFill>
                      <a:srgbClr val="22863A"/>
                    </a:solidFill>
                    <a:prstDash val="solid"/>
                    <a:miter lim="400000"/>
                  </a:ln>
                  <a:solidFill>
                    <a:srgbClr val="22863A"/>
                  </a:solidFill>
                  <a:latin typeface="Menlo"/>
                  <a:ea typeface="Menlo"/>
                  <a:cs typeface="Menlo"/>
                  <a:sym typeface="Menlo"/>
                </a:defRPr>
              </a:pPr>
              <a:r>
                <a:rPr>
                  <a:ln w="0" cap="flat">
                    <a:solidFill>
                      <a:srgbClr val="24292E"/>
                    </a:solidFill>
                    <a:prstDash val="solid"/>
                    <a:miter lim="400000"/>
                  </a:ln>
                  <a:solidFill>
                    <a:srgbClr val="24292E"/>
                  </a:solidFill>
                </a:rPr>
                <a:t>&lt;/</a:t>
              </a:r>
              <a:r>
                <a:t>keep-alive</a:t>
              </a:r>
              <a:r>
                <a:rPr>
                  <a:ln w="0" cap="flat">
                    <a:solidFill>
                      <a:srgbClr val="24292E"/>
                    </a:solidFill>
                    <a:prstDash val="solid"/>
                    <a:miter lim="400000"/>
                  </a:ln>
                  <a:solidFill>
                    <a:srgbClr val="24292E"/>
                  </a:solidFill>
                </a:rPr>
                <a:t>&gt;</a:t>
              </a:r>
            </a:p>
          </p:txBody>
        </p:sp>
        <p:sp>
          <p:nvSpPr>
            <p:cNvPr id="282" name="缓存name为a的组件。"/>
            <p:cNvSpPr/>
            <p:nvPr/>
          </p:nvSpPr>
          <p:spPr>
            <a:xfrm>
              <a:off x="508381" y="906571"/>
              <a:ext cx="1270001" cy="1270001"/>
            </a:xfrm>
            <a:prstGeom prst="line">
              <a:avLst/>
            </a:prstGeom>
            <a:noFill/>
            <a:ln w="3175" cap="flat">
              <a:noFill/>
              <a:miter lim="400000"/>
            </a:ln>
            <a:effectLst/>
            <a:extLst>
              <a:ext uri="{C572A759-6A51-4108-AA02-DFA0A04FC94B}">
                <ma14:wrappingTextBoxFlag xmlns:ma14="http://schemas.microsoft.com/office/mac/drawingml/2011/main" val="1"/>
              </a:ext>
            </a:extLst>
          </p:spPr>
          <p:txBody>
            <a:bodyPr wrap="none" lIns="35718" tIns="35718" rIns="35718" bIns="35718" numCol="1" anchor="ctr">
              <a:spAutoFit/>
            </a:bodyPr>
            <a:lstStyle>
              <a:lvl1pPr algn="l" defTabSz="321468">
                <a:lnSpc>
                  <a:spcPts val="2500"/>
                </a:lnSpc>
                <a:defRPr b="0" sz="1100">
                  <a:ln w="0" cap="flat">
                    <a:solidFill>
                      <a:srgbClr val="24292E"/>
                    </a:solidFill>
                    <a:prstDash val="solid"/>
                    <a:miter lim="400000"/>
                  </a:ln>
                  <a:solidFill>
                    <a:srgbClr val="24292E"/>
                  </a:solidFill>
                  <a:latin typeface="Helvetica"/>
                  <a:ea typeface="Helvetica"/>
                  <a:cs typeface="Helvetica"/>
                  <a:sym typeface="Helvetica"/>
                </a:defRPr>
              </a:lvl1pPr>
            </a:lstStyle>
            <a:p>
              <a:pPr/>
              <a:r>
                <a:t>缓存name为a的组件。</a:t>
              </a:r>
            </a:p>
          </p:txBody>
        </p:sp>
        <p:sp>
          <p:nvSpPr>
            <p:cNvPr id="283" name="&lt;keep-alive exclude=&quot;a&quot;&gt;…"/>
            <p:cNvSpPr/>
            <p:nvPr/>
          </p:nvSpPr>
          <p:spPr>
            <a:xfrm>
              <a:off x="3680853" y="340518"/>
              <a:ext cx="1270001" cy="1270001"/>
            </a:xfrm>
            <a:prstGeom prst="line">
              <a:avLst/>
            </a:prstGeom>
            <a:noFill/>
            <a:ln w="3175" cap="flat">
              <a:noFill/>
              <a:miter lim="400000"/>
            </a:ln>
            <a:effectLst/>
            <a:extLst>
              <a:ext uri="{C572A759-6A51-4108-AA02-DFA0A04FC94B}">
                <ma14:wrappingTextBoxFlag xmlns:ma14="http://schemas.microsoft.com/office/mac/drawingml/2011/main" val="1"/>
              </a:ext>
            </a:extLst>
          </p:spPr>
          <p:txBody>
            <a:bodyPr wrap="none" lIns="35718" tIns="35718" rIns="35718" bIns="35718" numCol="1" anchor="ctr">
              <a:spAutoFit/>
            </a:bodyPr>
            <a:lstStyle/>
            <a:p>
              <a:pPr algn="l" defTabSz="321468">
                <a:lnSpc>
                  <a:spcPts val="3000"/>
                </a:lnSpc>
                <a:defRPr b="0" sz="1400">
                  <a:ln w="0" cap="flat">
                    <a:solidFill>
                      <a:srgbClr val="22863A"/>
                    </a:solidFill>
                    <a:prstDash val="solid"/>
                    <a:miter lim="400000"/>
                  </a:ln>
                  <a:solidFill>
                    <a:srgbClr val="22863A"/>
                  </a:solidFill>
                  <a:latin typeface="Menlo"/>
                  <a:ea typeface="Menlo"/>
                  <a:cs typeface="Menlo"/>
                  <a:sym typeface="Menlo"/>
                </a:defRPr>
              </a:pPr>
              <a:r>
                <a:rPr>
                  <a:ln w="0" cap="flat">
                    <a:solidFill>
                      <a:srgbClr val="24292E"/>
                    </a:solidFill>
                    <a:prstDash val="solid"/>
                    <a:miter lim="400000"/>
                  </a:ln>
                  <a:solidFill>
                    <a:srgbClr val="24292E"/>
                  </a:solidFill>
                </a:rPr>
                <a:t>&lt;</a:t>
              </a:r>
              <a:r>
                <a:t>keep-alive</a:t>
              </a:r>
              <a:r>
                <a:rPr>
                  <a:ln w="0" cap="flat">
                    <a:solidFill>
                      <a:srgbClr val="24292E"/>
                    </a:solidFill>
                    <a:prstDash val="solid"/>
                    <a:miter lim="400000"/>
                  </a:ln>
                  <a:solidFill>
                    <a:srgbClr val="24292E"/>
                  </a:solidFill>
                </a:rPr>
                <a:t> </a:t>
              </a:r>
              <a:r>
                <a:rPr>
                  <a:ln w="0" cap="flat">
                    <a:solidFill>
                      <a:srgbClr val="6F42C1"/>
                    </a:solidFill>
                    <a:prstDash val="solid"/>
                    <a:miter lim="400000"/>
                  </a:ln>
                  <a:solidFill>
                    <a:srgbClr val="6F42C1"/>
                  </a:solidFill>
                </a:rPr>
                <a:t>exclude</a:t>
              </a:r>
              <a:r>
                <a:rPr>
                  <a:ln w="0" cap="flat">
                    <a:solidFill>
                      <a:srgbClr val="24292E"/>
                    </a:solidFill>
                    <a:prstDash val="solid"/>
                    <a:miter lim="400000"/>
                  </a:ln>
                  <a:solidFill>
                    <a:srgbClr val="24292E"/>
                  </a:solidFill>
                </a:rPr>
                <a:t>=</a:t>
              </a:r>
              <a:r>
                <a:rPr>
                  <a:ln w="0" cap="flat">
                    <a:solidFill>
                      <a:srgbClr val="032F62"/>
                    </a:solidFill>
                    <a:prstDash val="solid"/>
                    <a:miter lim="400000"/>
                  </a:ln>
                  <a:solidFill>
                    <a:srgbClr val="032F62"/>
                  </a:solidFill>
                </a:rPr>
                <a:t>"a"</a:t>
              </a:r>
              <a:r>
                <a:rPr>
                  <a:ln w="0" cap="flat">
                    <a:solidFill>
                      <a:srgbClr val="24292E"/>
                    </a:solidFill>
                    <a:prstDash val="solid"/>
                    <a:miter lim="400000"/>
                  </a:ln>
                  <a:solidFill>
                    <a:srgbClr val="24292E"/>
                  </a:solidFill>
                </a:rPr>
                <a:t>&gt;</a:t>
              </a:r>
              <a:endParaRPr>
                <a:ln w="0" cap="flat">
                  <a:solidFill>
                    <a:srgbClr val="24292E"/>
                  </a:solidFill>
                  <a:prstDash val="solid"/>
                  <a:miter lim="400000"/>
                </a:ln>
                <a:solidFill>
                  <a:srgbClr val="24292E"/>
                </a:solidFill>
              </a:endParaRPr>
            </a:p>
            <a:p>
              <a:pPr algn="l" defTabSz="321468">
                <a:lnSpc>
                  <a:spcPts val="3000"/>
                </a:lnSpc>
                <a:defRPr b="0" sz="1400">
                  <a:ln w="0" cap="flat">
                    <a:solidFill>
                      <a:srgbClr val="22863A"/>
                    </a:solidFill>
                    <a:prstDash val="solid"/>
                    <a:miter lim="400000"/>
                  </a:ln>
                  <a:solidFill>
                    <a:srgbClr val="22863A"/>
                  </a:solidFill>
                  <a:latin typeface="Menlo"/>
                  <a:ea typeface="Menlo"/>
                  <a:cs typeface="Menlo"/>
                  <a:sym typeface="Menlo"/>
                </a:defRPr>
              </a:pPr>
              <a:r>
                <a:rPr>
                  <a:ln w="0" cap="flat">
                    <a:solidFill>
                      <a:srgbClr val="24292E"/>
                    </a:solidFill>
                    <a:prstDash val="solid"/>
                    <a:miter lim="400000"/>
                  </a:ln>
                  <a:solidFill>
                    <a:srgbClr val="24292E"/>
                  </a:solidFill>
                </a:rPr>
                <a:t>  &lt;</a:t>
              </a:r>
              <a:r>
                <a:t>component</a:t>
              </a:r>
              <a:r>
                <a:rPr>
                  <a:ln w="0" cap="flat">
                    <a:solidFill>
                      <a:srgbClr val="24292E"/>
                    </a:solidFill>
                    <a:prstDash val="solid"/>
                    <a:miter lim="400000"/>
                  </a:ln>
                  <a:solidFill>
                    <a:srgbClr val="24292E"/>
                  </a:solidFill>
                </a:rPr>
                <a:t>&gt;&lt;/</a:t>
              </a:r>
              <a:r>
                <a:t>component</a:t>
              </a:r>
              <a:r>
                <a:rPr>
                  <a:ln w="0" cap="flat">
                    <a:solidFill>
                      <a:srgbClr val="24292E"/>
                    </a:solidFill>
                    <a:prstDash val="solid"/>
                    <a:miter lim="400000"/>
                  </a:ln>
                  <a:solidFill>
                    <a:srgbClr val="24292E"/>
                  </a:solidFill>
                </a:rPr>
                <a:t>&gt;</a:t>
              </a:r>
              <a:endParaRPr>
                <a:ln w="0" cap="flat">
                  <a:solidFill>
                    <a:srgbClr val="24292E"/>
                  </a:solidFill>
                  <a:prstDash val="solid"/>
                  <a:miter lim="400000"/>
                </a:ln>
                <a:solidFill>
                  <a:srgbClr val="24292E"/>
                </a:solidFill>
              </a:endParaRPr>
            </a:p>
            <a:p>
              <a:pPr algn="l" defTabSz="321468">
                <a:lnSpc>
                  <a:spcPts val="3000"/>
                </a:lnSpc>
                <a:defRPr b="0" sz="1400">
                  <a:ln w="0" cap="flat">
                    <a:solidFill>
                      <a:srgbClr val="22863A"/>
                    </a:solidFill>
                    <a:prstDash val="solid"/>
                    <a:miter lim="400000"/>
                  </a:ln>
                  <a:solidFill>
                    <a:srgbClr val="22863A"/>
                  </a:solidFill>
                  <a:latin typeface="Menlo"/>
                  <a:ea typeface="Menlo"/>
                  <a:cs typeface="Menlo"/>
                  <a:sym typeface="Menlo"/>
                </a:defRPr>
              </a:pPr>
              <a:r>
                <a:rPr>
                  <a:ln w="0" cap="flat">
                    <a:solidFill>
                      <a:srgbClr val="24292E"/>
                    </a:solidFill>
                    <a:prstDash val="solid"/>
                    <a:miter lim="400000"/>
                  </a:ln>
                  <a:solidFill>
                    <a:srgbClr val="24292E"/>
                  </a:solidFill>
                </a:rPr>
                <a:t>&lt;/</a:t>
              </a:r>
              <a:r>
                <a:t>keep-alive</a:t>
              </a:r>
              <a:r>
                <a:rPr>
                  <a:ln w="0" cap="flat">
                    <a:solidFill>
                      <a:srgbClr val="24292E"/>
                    </a:solidFill>
                    <a:prstDash val="solid"/>
                    <a:miter lim="400000"/>
                  </a:ln>
                  <a:solidFill>
                    <a:srgbClr val="24292E"/>
                  </a:solidFill>
                </a:rPr>
                <a:t>&gt;</a:t>
              </a:r>
            </a:p>
          </p:txBody>
        </p:sp>
        <p:sp>
          <p:nvSpPr>
            <p:cNvPr id="284" name="name为a的组件将不会被缓存。"/>
            <p:cNvSpPr/>
            <p:nvPr/>
          </p:nvSpPr>
          <p:spPr>
            <a:xfrm>
              <a:off x="4101194" y="906571"/>
              <a:ext cx="1270001" cy="1270001"/>
            </a:xfrm>
            <a:prstGeom prst="line">
              <a:avLst/>
            </a:prstGeom>
            <a:noFill/>
            <a:ln w="3175" cap="flat">
              <a:noFill/>
              <a:miter lim="400000"/>
            </a:ln>
            <a:effectLst/>
            <a:extLst>
              <a:ext uri="{C572A759-6A51-4108-AA02-DFA0A04FC94B}">
                <ma14:wrappingTextBoxFlag xmlns:ma14="http://schemas.microsoft.com/office/mac/drawingml/2011/main" val="1"/>
              </a:ext>
            </a:extLst>
          </p:spPr>
          <p:txBody>
            <a:bodyPr wrap="none" lIns="35718" tIns="35718" rIns="35718" bIns="35718" numCol="1" anchor="ctr">
              <a:spAutoFit/>
            </a:bodyPr>
            <a:lstStyle>
              <a:lvl1pPr algn="l" defTabSz="321468">
                <a:lnSpc>
                  <a:spcPts val="2500"/>
                </a:lnSpc>
                <a:defRPr b="0" sz="1100">
                  <a:ln w="0" cap="flat">
                    <a:solidFill>
                      <a:srgbClr val="24292E"/>
                    </a:solidFill>
                    <a:prstDash val="solid"/>
                    <a:miter lim="400000"/>
                  </a:ln>
                  <a:solidFill>
                    <a:srgbClr val="24292E"/>
                  </a:solidFill>
                  <a:latin typeface="Helvetica"/>
                  <a:ea typeface="Helvetica"/>
                  <a:cs typeface="Helvetica"/>
                  <a:sym typeface="Helvetica"/>
                </a:defRPr>
              </a:lvl1pPr>
            </a:lstStyle>
            <a:p>
              <a:pPr/>
              <a:r>
                <a:t>name为a的组件将不会被缓存。</a:t>
              </a:r>
            </a:p>
          </p:txBody>
        </p:sp>
      </p:grpSp>
      <p:sp>
        <p:nvSpPr>
          <p:cNvPr id="286" name="keep-alive的使用"/>
          <p:cNvSpPr txBox="1"/>
          <p:nvPr/>
        </p:nvSpPr>
        <p:spPr>
          <a:xfrm>
            <a:off x="5148218" y="946453"/>
            <a:ext cx="1895564" cy="388939"/>
          </a:xfrm>
          <a:prstGeom prst="rect">
            <a:avLst/>
          </a:prstGeom>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a:defRPr sz="1800"/>
            </a:lvl1pPr>
          </a:lstStyle>
          <a:p>
            <a:pPr/>
            <a:r>
              <a:t>keep-alive的使用</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5、keep-alive 使用及其原理"/>
          <p:cNvSpPr txBox="1"/>
          <p:nvPr>
            <p:ph type="title"/>
          </p:nvPr>
        </p:nvSpPr>
        <p:spPr>
          <a:prstGeom prst="rect">
            <a:avLst/>
          </a:prstGeom>
        </p:spPr>
        <p:txBody>
          <a:bodyPr/>
          <a:lstStyle/>
          <a:p>
            <a:pPr/>
            <a:r>
              <a:t>5、keep-alive 使用及其原理</a:t>
            </a:r>
          </a:p>
        </p:txBody>
      </p:sp>
      <p:sp>
        <p:nvSpPr>
          <p:cNvPr id="291" name="深入keep-alive组件实现"/>
          <p:cNvSpPr txBox="1"/>
          <p:nvPr>
            <p:ph type="body" idx="1"/>
          </p:nvPr>
        </p:nvSpPr>
        <p:spPr>
          <a:prstGeom prst="rect">
            <a:avLst/>
          </a:prstGeom>
        </p:spPr>
        <p:txBody>
          <a:bodyPr/>
          <a:lstStyle/>
          <a:p>
            <a:pPr defTabSz="321468">
              <a:lnSpc>
                <a:spcPts val="3700"/>
              </a:lnSpc>
              <a:spcBef>
                <a:spcPts val="1100"/>
              </a:spcBef>
              <a:defRPr b="1" sz="1800">
                <a:ln w="0" cap="flat">
                  <a:solidFill>
                    <a:srgbClr val="24292E"/>
                  </a:solidFill>
                  <a:prstDash val="solid"/>
                  <a:miter lim="400000"/>
                </a:ln>
                <a:solidFill>
                  <a:srgbClr val="24292E"/>
                </a:solidFill>
                <a:latin typeface="Helvetica"/>
                <a:ea typeface="Helvetica"/>
                <a:cs typeface="Helvetica"/>
                <a:sym typeface="Helvetica"/>
              </a:defRPr>
            </a:pPr>
            <a:r>
              <a:t>深入keep-alive组件实现</a:t>
            </a:r>
          </a:p>
          <a:p>
            <a:pPr defTabSz="321468">
              <a:lnSpc>
                <a:spcPts val="2900"/>
              </a:lnSpc>
              <a:spcBef>
                <a:spcPts val="1100"/>
              </a:spcBef>
              <a:defRPr>
                <a:ln w="0" cap="flat">
                  <a:solidFill>
                    <a:srgbClr val="24292E"/>
                  </a:solidFill>
                  <a:prstDash val="solid"/>
                  <a:miter lim="400000"/>
                </a:ln>
                <a:solidFill>
                  <a:srgbClr val="24292E"/>
                </a:solidFill>
                <a:latin typeface="Helvetica"/>
                <a:ea typeface="Helvetica"/>
                <a:cs typeface="Helvetica"/>
                <a:sym typeface="Helvetica"/>
              </a:defRPr>
            </a:pPr>
          </a:p>
          <a:p>
            <a:pPr defTabSz="321468">
              <a:lnSpc>
                <a:spcPts val="2900"/>
              </a:lnSpc>
              <a:spcBef>
                <a:spcPts val="1100"/>
              </a:spcBef>
              <a:defRPr>
                <a:ln w="0" cap="flat">
                  <a:solidFill>
                    <a:srgbClr val="24292E"/>
                  </a:solidFill>
                  <a:prstDash val="solid"/>
                  <a:miter lim="400000"/>
                </a:ln>
                <a:solidFill>
                  <a:srgbClr val="24292E"/>
                </a:solidFill>
                <a:latin typeface="Helvetica"/>
                <a:ea typeface="Helvetica"/>
                <a:cs typeface="Helvetica"/>
                <a:sym typeface="Helvetica"/>
              </a:defRPr>
            </a:pPr>
          </a:p>
          <a:p>
            <a:pPr defTabSz="321468">
              <a:lnSpc>
                <a:spcPts val="2900"/>
              </a:lnSpc>
              <a:spcBef>
                <a:spcPts val="1100"/>
              </a:spcBef>
              <a:defRPr>
                <a:ln w="0" cap="flat">
                  <a:solidFill>
                    <a:srgbClr val="24292E"/>
                  </a:solidFill>
                  <a:prstDash val="solid"/>
                  <a:miter lim="400000"/>
                </a:ln>
                <a:solidFill>
                  <a:srgbClr val="24292E"/>
                </a:solidFill>
                <a:latin typeface="Helvetica"/>
                <a:ea typeface="Helvetica"/>
                <a:cs typeface="Helvetica"/>
                <a:sym typeface="Helvetica"/>
              </a:defRPr>
            </a:pPr>
          </a:p>
        </p:txBody>
      </p:sp>
      <p:sp>
        <p:nvSpPr>
          <p:cNvPr id="292" name="created () {…"/>
          <p:cNvSpPr txBox="1"/>
          <p:nvPr/>
        </p:nvSpPr>
        <p:spPr>
          <a:xfrm>
            <a:off x="5418144" y="2355761"/>
            <a:ext cx="3478983" cy="820739"/>
          </a:xfrm>
          <a:prstGeom prst="rect">
            <a:avLst/>
          </a:prstGeom>
          <a:solidFill>
            <a:srgbClr val="F6F8F9"/>
          </a:solidFill>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p>
            <a:pPr algn="l" defTabSz="321468">
              <a:lnSpc>
                <a:spcPts val="2700"/>
              </a:lnSpc>
              <a:defRPr b="0" sz="1200">
                <a:ln w="0" cap="flat">
                  <a:solidFill>
                    <a:srgbClr val="6F42C1"/>
                  </a:solidFill>
                  <a:prstDash val="solid"/>
                  <a:miter lim="400000"/>
                </a:ln>
                <a:solidFill>
                  <a:srgbClr val="6F42C1"/>
                </a:solidFill>
                <a:latin typeface="Menlo"/>
                <a:ea typeface="Menlo"/>
                <a:cs typeface="Menlo"/>
                <a:sym typeface="Menlo"/>
              </a:defRPr>
            </a:pPr>
            <a:r>
              <a:t>created</a:t>
            </a:r>
            <a:r>
              <a:rPr>
                <a:ln w="0" cap="flat">
                  <a:solidFill>
                    <a:srgbClr val="24292E"/>
                  </a:solidFill>
                  <a:prstDash val="solid"/>
                  <a:miter lim="400000"/>
                </a:ln>
                <a:solidFill>
                  <a:srgbClr val="24292E"/>
                </a:solidFill>
              </a:rPr>
              <a:t> () {</a:t>
            </a:r>
            <a:endParaRPr>
              <a:ln w="0" cap="flat">
                <a:solidFill>
                  <a:srgbClr val="24292E"/>
                </a:solidFill>
                <a:prstDash val="solid"/>
                <a:miter lim="400000"/>
              </a:ln>
              <a:solidFill>
                <a:srgbClr val="24292E"/>
              </a:solidFill>
            </a:endParaRPr>
          </a:p>
          <a:p>
            <a:pPr algn="l" defTabSz="321468">
              <a:lnSpc>
                <a:spcPts val="2700"/>
              </a:lnSpc>
              <a:defRPr b="0" sz="120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 缓存对象 */</a:t>
            </a:r>
            <a:endParaRPr>
              <a:ln w="0" cap="flat">
                <a:solidFill>
                  <a:srgbClr val="24292E"/>
                </a:solidFill>
                <a:prstDash val="solid"/>
                <a:miter lim="400000"/>
              </a:ln>
              <a:solidFill>
                <a:srgbClr val="24292E"/>
              </a:solidFill>
            </a:endParaRPr>
          </a:p>
          <a:p>
            <a:pPr algn="l" defTabSz="321468">
              <a:lnSpc>
                <a:spcPts val="2700"/>
              </a:lnSpc>
              <a:defRPr b="0" sz="12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005CC5"/>
                  </a:solidFill>
                  <a:prstDash val="solid"/>
                  <a:miter lim="400000"/>
                </a:ln>
                <a:solidFill>
                  <a:srgbClr val="005CC5"/>
                </a:solidFill>
              </a:rPr>
              <a:t>this</a:t>
            </a:r>
            <a:r>
              <a:t>.cache </a:t>
            </a:r>
            <a:r>
              <a:rPr>
                <a:ln w="0" cap="flat">
                  <a:solidFill>
                    <a:srgbClr val="D73A49"/>
                  </a:solidFill>
                  <a:prstDash val="solid"/>
                  <a:miter lim="400000"/>
                </a:ln>
                <a:solidFill>
                  <a:srgbClr val="D73A49"/>
                </a:solidFill>
              </a:rPr>
              <a:t>=</a:t>
            </a:r>
            <a:r>
              <a:t> </a:t>
            </a:r>
            <a:r>
              <a:rPr>
                <a:ln w="0" cap="flat">
                  <a:solidFill>
                    <a:srgbClr val="005CC5"/>
                  </a:solidFill>
                  <a:prstDash val="solid"/>
                  <a:miter lim="400000"/>
                </a:ln>
                <a:solidFill>
                  <a:srgbClr val="005CC5"/>
                </a:solidFill>
              </a:rPr>
              <a:t>Object</a:t>
            </a:r>
            <a:r>
              <a:t>.</a:t>
            </a:r>
            <a:r>
              <a:rPr>
                <a:ln w="0" cap="flat">
                  <a:solidFill>
                    <a:srgbClr val="6F42C1"/>
                  </a:solidFill>
                  <a:prstDash val="solid"/>
                  <a:miter lim="400000"/>
                </a:ln>
                <a:solidFill>
                  <a:srgbClr val="6F42C1"/>
                </a:solidFill>
              </a:rPr>
              <a:t>create</a:t>
            </a:r>
            <a:r>
              <a:t>(</a:t>
            </a:r>
            <a:r>
              <a:rPr>
                <a:ln w="0" cap="flat">
                  <a:solidFill>
                    <a:srgbClr val="005CC5"/>
                  </a:solidFill>
                  <a:prstDash val="solid"/>
                  <a:miter lim="400000"/>
                </a:ln>
                <a:solidFill>
                  <a:srgbClr val="005CC5"/>
                </a:solidFill>
              </a:rPr>
              <a:t>null</a:t>
            </a:r>
            <a:r>
              <a:t>)</a:t>
            </a:r>
          </a:p>
          <a:p>
            <a:pPr algn="l" defTabSz="321468">
              <a:lnSpc>
                <a:spcPts val="2700"/>
              </a:lnSpc>
              <a:defRPr b="0" sz="1200">
                <a:ln w="0" cap="flat">
                  <a:solidFill>
                    <a:srgbClr val="24292E"/>
                  </a:solidFill>
                  <a:prstDash val="solid"/>
                  <a:miter lim="400000"/>
                </a:ln>
                <a:solidFill>
                  <a:srgbClr val="24292E"/>
                </a:solidFill>
                <a:latin typeface="Menlo"/>
                <a:ea typeface="Menlo"/>
                <a:cs typeface="Menlo"/>
                <a:sym typeface="Menlo"/>
              </a:defRPr>
            </a:pPr>
            <a:r>
              <a:t>}</a:t>
            </a:r>
          </a:p>
        </p:txBody>
      </p:sp>
      <p:sp>
        <p:nvSpPr>
          <p:cNvPr id="293" name="/* destroyed钩子中销毁所有cache中的组件实例 */…"/>
          <p:cNvSpPr txBox="1"/>
          <p:nvPr/>
        </p:nvSpPr>
        <p:spPr>
          <a:xfrm>
            <a:off x="5419448" y="3839767"/>
            <a:ext cx="3992142" cy="1176339"/>
          </a:xfrm>
          <a:prstGeom prst="rect">
            <a:avLst/>
          </a:prstGeom>
          <a:solidFill>
            <a:srgbClr val="F6F8F9"/>
          </a:solidFill>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p>
            <a:pPr algn="l" defTabSz="321468">
              <a:lnSpc>
                <a:spcPts val="2700"/>
              </a:lnSpc>
              <a:defRPr b="0" sz="1200">
                <a:ln w="0" cap="flat">
                  <a:solidFill>
                    <a:srgbClr val="6A737D"/>
                  </a:solidFill>
                  <a:prstDash val="solid"/>
                  <a:miter lim="400000"/>
                </a:ln>
                <a:solidFill>
                  <a:srgbClr val="6A737D"/>
                </a:solidFill>
                <a:latin typeface="Menlo"/>
                <a:ea typeface="Menlo"/>
                <a:cs typeface="Menlo"/>
                <a:sym typeface="Menlo"/>
              </a:defRPr>
            </a:pPr>
            <a:r>
              <a:t>/* destroyed钩子中销毁所有cache中的组件实例 */</a:t>
            </a:r>
            <a:endParaRPr>
              <a:ln w="0" cap="flat">
                <a:solidFill>
                  <a:srgbClr val="24292E"/>
                </a:solidFill>
                <a:prstDash val="solid"/>
                <a:miter lim="400000"/>
              </a:ln>
              <a:solidFill>
                <a:srgbClr val="24292E"/>
              </a:solidFill>
            </a:endParaRPr>
          </a:p>
          <a:p>
            <a:pPr algn="l" defTabSz="321468">
              <a:lnSpc>
                <a:spcPts val="2700"/>
              </a:lnSpc>
              <a:defRPr b="0" sz="1200">
                <a:ln w="0" cap="flat">
                  <a:solidFill>
                    <a:srgbClr val="6F42C1"/>
                  </a:solidFill>
                  <a:prstDash val="solid"/>
                  <a:miter lim="400000"/>
                </a:ln>
                <a:solidFill>
                  <a:srgbClr val="6F42C1"/>
                </a:solidFill>
                <a:latin typeface="Menlo"/>
                <a:ea typeface="Menlo"/>
                <a:cs typeface="Menlo"/>
                <a:sym typeface="Menlo"/>
              </a:defRPr>
            </a:pPr>
            <a:r>
              <a:t>destroyed</a:t>
            </a:r>
            <a:r>
              <a:rPr>
                <a:ln w="0" cap="flat">
                  <a:solidFill>
                    <a:srgbClr val="24292E"/>
                  </a:solidFill>
                  <a:prstDash val="solid"/>
                  <a:miter lim="400000"/>
                </a:ln>
                <a:solidFill>
                  <a:srgbClr val="24292E"/>
                </a:solidFill>
              </a:rPr>
              <a:t> () {</a:t>
            </a:r>
            <a:endParaRPr>
              <a:ln w="0" cap="flat">
                <a:solidFill>
                  <a:srgbClr val="24292E"/>
                </a:solidFill>
                <a:prstDash val="solid"/>
                <a:miter lim="400000"/>
              </a:ln>
              <a:solidFill>
                <a:srgbClr val="24292E"/>
              </a:solidFill>
            </a:endParaRPr>
          </a:p>
          <a:p>
            <a:pPr algn="l" defTabSz="321468">
              <a:lnSpc>
                <a:spcPts val="2700"/>
              </a:lnSpc>
              <a:defRPr b="0" sz="12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for</a:t>
            </a:r>
            <a:r>
              <a:t> (</a:t>
            </a:r>
            <a:r>
              <a:rPr>
                <a:ln w="0" cap="flat">
                  <a:solidFill>
                    <a:srgbClr val="D73A49"/>
                  </a:solidFill>
                  <a:prstDash val="solid"/>
                  <a:miter lim="400000"/>
                </a:ln>
                <a:solidFill>
                  <a:srgbClr val="D73A49"/>
                </a:solidFill>
              </a:rPr>
              <a:t>const</a:t>
            </a:r>
            <a:r>
              <a:t> </a:t>
            </a:r>
            <a:r>
              <a:rPr>
                <a:ln w="0" cap="flat">
                  <a:solidFill>
                    <a:srgbClr val="005CC5"/>
                  </a:solidFill>
                  <a:prstDash val="solid"/>
                  <a:miter lim="400000"/>
                </a:ln>
                <a:solidFill>
                  <a:srgbClr val="005CC5"/>
                </a:solidFill>
              </a:rPr>
              <a:t>key</a:t>
            </a:r>
            <a:r>
              <a:t> </a:t>
            </a:r>
            <a:r>
              <a:rPr>
                <a:ln w="0" cap="flat">
                  <a:solidFill>
                    <a:srgbClr val="D73A49"/>
                  </a:solidFill>
                  <a:prstDash val="solid"/>
                  <a:miter lim="400000"/>
                </a:ln>
                <a:solidFill>
                  <a:srgbClr val="D73A49"/>
                </a:solidFill>
              </a:rPr>
              <a:t>in</a:t>
            </a:r>
            <a:r>
              <a:t> </a:t>
            </a:r>
            <a:r>
              <a:rPr>
                <a:ln w="0" cap="flat">
                  <a:solidFill>
                    <a:srgbClr val="005CC5"/>
                  </a:solidFill>
                  <a:prstDash val="solid"/>
                  <a:miter lim="400000"/>
                </a:ln>
                <a:solidFill>
                  <a:srgbClr val="005CC5"/>
                </a:solidFill>
              </a:rPr>
              <a:t>this</a:t>
            </a:r>
            <a:r>
              <a:t>.cache) {</a:t>
            </a:r>
          </a:p>
          <a:p>
            <a:pPr algn="l" defTabSz="321468">
              <a:lnSpc>
                <a:spcPts val="2700"/>
              </a:lnSpc>
              <a:defRPr b="0" sz="1200">
                <a:ln w="0" cap="flat">
                  <a:solidFill>
                    <a:srgbClr val="6F42C1"/>
                  </a:solidFill>
                  <a:prstDash val="solid"/>
                  <a:miter lim="400000"/>
                </a:ln>
                <a:solidFill>
                  <a:srgbClr val="6F42C1"/>
                </a:solidFill>
                <a:latin typeface="Menlo"/>
                <a:ea typeface="Menlo"/>
                <a:cs typeface="Menlo"/>
                <a:sym typeface="Menlo"/>
              </a:defRPr>
            </a:pPr>
            <a:r>
              <a:rPr>
                <a:ln w="0" cap="flat">
                  <a:solidFill>
                    <a:srgbClr val="24292E"/>
                  </a:solidFill>
                  <a:prstDash val="solid"/>
                  <a:miter lim="400000"/>
                </a:ln>
                <a:solidFill>
                  <a:srgbClr val="24292E"/>
                </a:solidFill>
              </a:rPr>
              <a:t>        </a:t>
            </a:r>
            <a:r>
              <a:t>pruneCacheEntry</a:t>
            </a:r>
            <a:r>
              <a:rPr>
                <a:ln w="0" cap="flat">
                  <a:solidFill>
                    <a:srgbClr val="24292E"/>
                  </a:solidFill>
                  <a:prstDash val="solid"/>
                  <a:miter lim="400000"/>
                </a:ln>
                <a:solidFill>
                  <a:srgbClr val="24292E"/>
                </a:solidFill>
              </a:rPr>
              <a:t>(</a:t>
            </a:r>
            <a:r>
              <a:rPr>
                <a:ln w="0" cap="flat">
                  <a:solidFill>
                    <a:srgbClr val="005CC5"/>
                  </a:solidFill>
                  <a:prstDash val="solid"/>
                  <a:miter lim="400000"/>
                </a:ln>
                <a:solidFill>
                  <a:srgbClr val="005CC5"/>
                </a:solidFill>
              </a:rPr>
              <a:t>this</a:t>
            </a:r>
            <a:r>
              <a:rPr>
                <a:ln w="0" cap="flat">
                  <a:solidFill>
                    <a:srgbClr val="24292E"/>
                  </a:solidFill>
                  <a:prstDash val="solid"/>
                  <a:miter lim="400000"/>
                </a:ln>
                <a:solidFill>
                  <a:srgbClr val="24292E"/>
                </a:solidFill>
              </a:rPr>
              <a:t>.cache[key])</a:t>
            </a:r>
            <a:endParaRPr>
              <a:ln w="0" cap="flat">
                <a:solidFill>
                  <a:srgbClr val="24292E"/>
                </a:solidFill>
                <a:prstDash val="solid"/>
                <a:miter lim="400000"/>
              </a:ln>
              <a:solidFill>
                <a:srgbClr val="24292E"/>
              </a:solidFill>
            </a:endParaRPr>
          </a:p>
          <a:p>
            <a:pPr algn="l" defTabSz="321468">
              <a:lnSpc>
                <a:spcPts val="2700"/>
              </a:lnSpc>
              <a:defRPr b="0" sz="1200">
                <a:ln w="0" cap="flat">
                  <a:solidFill>
                    <a:srgbClr val="24292E"/>
                  </a:solidFill>
                  <a:prstDash val="solid"/>
                  <a:miter lim="400000"/>
                </a:ln>
                <a:solidFill>
                  <a:srgbClr val="24292E"/>
                </a:solidFill>
                <a:latin typeface="Menlo"/>
                <a:ea typeface="Menlo"/>
                <a:cs typeface="Menlo"/>
                <a:sym typeface="Menlo"/>
              </a:defRPr>
            </a:pPr>
            <a:r>
              <a:t>    }</a:t>
            </a:r>
          </a:p>
          <a:p>
            <a:pPr algn="l" defTabSz="321468">
              <a:lnSpc>
                <a:spcPts val="2700"/>
              </a:lnSpc>
              <a:defRPr b="0" sz="1200">
                <a:ln w="0" cap="flat">
                  <a:solidFill>
                    <a:srgbClr val="24292E"/>
                  </a:solidFill>
                  <a:prstDash val="solid"/>
                  <a:miter lim="400000"/>
                </a:ln>
                <a:solidFill>
                  <a:srgbClr val="24292E"/>
                </a:solidFill>
                <a:latin typeface="Menlo"/>
                <a:ea typeface="Menlo"/>
                <a:cs typeface="Menlo"/>
                <a:sym typeface="Menlo"/>
              </a:defRPr>
            </a:pPr>
            <a:r>
              <a:t>}</a:t>
            </a:r>
          </a:p>
        </p:txBody>
      </p:sp>
      <p:sp>
        <p:nvSpPr>
          <p:cNvPr id="294" name="created…"/>
          <p:cNvSpPr/>
          <p:nvPr/>
        </p:nvSpPr>
        <p:spPr>
          <a:xfrm>
            <a:off x="2741666" y="2772018"/>
            <a:ext cx="2074253" cy="2074253"/>
          </a:xfrm>
          <a:prstGeom prst="ellipse">
            <a:avLst/>
          </a:prstGeom>
          <a:solidFill>
            <a:schemeClr val="accent1"/>
          </a:solidFill>
          <a:ln w="3175">
            <a:miter lim="400000"/>
          </a:ln>
          <a:extLst>
            <a:ext uri="{C572A759-6A51-4108-AA02-DFA0A04FC94B}">
              <ma14:wrappingTextBoxFlag xmlns:ma14="http://schemas.microsoft.com/office/mac/drawingml/2011/main" val="1"/>
            </a:ext>
          </a:extLst>
        </p:spPr>
        <p:txBody>
          <a:bodyPr lIns="35718" tIns="35718" rIns="35718" bIns="35718" anchor="ctr"/>
          <a:lstStyle/>
          <a:p>
            <a:pPr>
              <a:defRPr b="0" sz="2000">
                <a:solidFill>
                  <a:srgbClr val="FFFFFF"/>
                </a:solidFill>
                <a:latin typeface="+mn-lt"/>
                <a:ea typeface="+mn-ea"/>
                <a:cs typeface="+mn-cs"/>
                <a:sym typeface="Helvetica Neue Medium"/>
              </a:defRPr>
            </a:pPr>
            <a:r>
              <a:t>created</a:t>
            </a:r>
          </a:p>
          <a:p>
            <a:pPr>
              <a:defRPr b="0" sz="2000">
                <a:solidFill>
                  <a:srgbClr val="FFFFFF"/>
                </a:solidFill>
                <a:latin typeface="+mn-lt"/>
                <a:ea typeface="+mn-ea"/>
                <a:cs typeface="+mn-cs"/>
                <a:sym typeface="Helvetica Neue Medium"/>
              </a:defRPr>
            </a:pPr>
            <a:r>
              <a:t>与</a:t>
            </a:r>
          </a:p>
          <a:p>
            <a:pPr>
              <a:defRPr b="0" sz="2000">
                <a:solidFill>
                  <a:srgbClr val="FFFFFF"/>
                </a:solidFill>
                <a:latin typeface="+mn-lt"/>
                <a:ea typeface="+mn-ea"/>
                <a:cs typeface="+mn-cs"/>
                <a:sym typeface="Helvetica Neue Medium"/>
              </a:defRPr>
            </a:pPr>
            <a:r>
              <a:t>destroyed</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5、keep-alive 使用及其原理"/>
          <p:cNvSpPr txBox="1"/>
          <p:nvPr>
            <p:ph type="title"/>
          </p:nvPr>
        </p:nvSpPr>
        <p:spPr>
          <a:prstGeom prst="rect">
            <a:avLst/>
          </a:prstGeom>
        </p:spPr>
        <p:txBody>
          <a:bodyPr/>
          <a:lstStyle/>
          <a:p>
            <a:pPr/>
            <a:r>
              <a:t>5、keep-alive 使用及其原理</a:t>
            </a:r>
          </a:p>
        </p:txBody>
      </p:sp>
      <p:sp>
        <p:nvSpPr>
          <p:cNvPr id="299" name="render () {…"/>
          <p:cNvSpPr txBox="1"/>
          <p:nvPr>
            <p:ph type="body" idx="1"/>
          </p:nvPr>
        </p:nvSpPr>
        <p:spPr>
          <a:xfrm>
            <a:off x="1787478" y="926250"/>
            <a:ext cx="8617044" cy="5822371"/>
          </a:xfrm>
          <a:prstGeom prst="rect">
            <a:avLst/>
          </a:prstGeom>
          <a:solidFill>
            <a:srgbClr val="F6F8FA"/>
          </a:solidFill>
        </p:spPr>
        <p:txBody>
          <a:bodyPr/>
          <a:lstStyle/>
          <a:p>
            <a:pPr defTabSz="282892">
              <a:lnSpc>
                <a:spcPct val="120000"/>
              </a:lnSpc>
              <a:defRPr sz="1056">
                <a:ln w="0" cap="flat">
                  <a:solidFill>
                    <a:srgbClr val="6F42C1"/>
                  </a:solidFill>
                  <a:prstDash val="solid"/>
                  <a:miter lim="400000"/>
                </a:ln>
                <a:solidFill>
                  <a:srgbClr val="6F42C1"/>
                </a:solidFill>
                <a:latin typeface="Menlo"/>
                <a:ea typeface="Menlo"/>
                <a:cs typeface="Menlo"/>
                <a:sym typeface="Menlo"/>
              </a:defRPr>
            </a:pPr>
            <a:r>
              <a:t>render</a:t>
            </a:r>
            <a:r>
              <a:rPr>
                <a:ln w="0" cap="flat">
                  <a:solidFill>
                    <a:srgbClr val="24292E"/>
                  </a:solidFill>
                  <a:prstDash val="solid"/>
                  <a:miter lim="400000"/>
                </a:ln>
                <a:solidFill>
                  <a:srgbClr val="24292E"/>
                </a:solidFill>
              </a:rPr>
              <a:t> () {</a:t>
            </a:r>
            <a:endParaRPr>
              <a:ln w="0" cap="flat">
                <a:solidFill>
                  <a:srgbClr val="24292E"/>
                </a:solidFill>
                <a:prstDash val="solid"/>
                <a:miter lim="400000"/>
              </a:ln>
              <a:solidFill>
                <a:srgbClr val="24292E"/>
              </a:solidFill>
            </a:endParaRPr>
          </a:p>
          <a:p>
            <a:pPr defTabSz="282892">
              <a:lnSpc>
                <a:spcPct val="120000"/>
              </a:lnSpc>
              <a:defRPr sz="1056">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 得到slot插槽中的第一个组件 */</a:t>
            </a:r>
            <a:endParaRPr>
              <a:ln w="0" cap="flat">
                <a:solidFill>
                  <a:srgbClr val="24292E"/>
                </a:solidFill>
                <a:prstDash val="solid"/>
                <a:miter lim="400000"/>
              </a:ln>
              <a:solidFill>
                <a:srgbClr val="24292E"/>
              </a:solidFill>
            </a:endParaRPr>
          </a:p>
          <a:p>
            <a:pPr defTabSz="282892">
              <a:lnSpc>
                <a:spcPct val="120000"/>
              </a:lnSpc>
              <a:defRPr sz="1056">
                <a:ln w="0" cap="flat">
                  <a:solidFill>
                    <a:srgbClr val="6F42C1"/>
                  </a:solidFill>
                  <a:prstDash val="solid"/>
                  <a:miter lim="400000"/>
                </a:ln>
                <a:solidFill>
                  <a:srgbClr val="6F42C1"/>
                </a:solidFill>
                <a:latin typeface="Menlo"/>
                <a:ea typeface="Menlo"/>
                <a:cs typeface="Menlo"/>
                <a:sym typeface="Menlo"/>
              </a:defRPr>
            </a:pPr>
            <a:r>
              <a:rPr>
                <a:ln w="0" cap="flat">
                  <a:solidFill>
                    <a:srgbClr val="24292E"/>
                  </a:solidFill>
                  <a:prstDash val="solid"/>
                  <a:miter lim="400000"/>
                </a:ln>
                <a:solidFill>
                  <a:srgbClr val="24292E"/>
                </a:solidFill>
              </a:rPr>
              <a:t>    </a:t>
            </a:r>
            <a:r>
              <a:rPr>
                <a:ln w="0" cap="flat">
                  <a:solidFill>
                    <a:srgbClr val="D73A49"/>
                  </a:solidFill>
                  <a:prstDash val="solid"/>
                  <a:miter lim="400000"/>
                </a:ln>
                <a:solidFill>
                  <a:srgbClr val="D73A49"/>
                </a:solidFill>
              </a:rPr>
              <a:t>const</a:t>
            </a:r>
            <a:r>
              <a:rPr>
                <a:ln w="0" cap="flat">
                  <a:solidFill>
                    <a:srgbClr val="24292E"/>
                  </a:solidFill>
                  <a:prstDash val="solid"/>
                  <a:miter lim="400000"/>
                </a:ln>
                <a:solidFill>
                  <a:srgbClr val="24292E"/>
                </a:solidFill>
              </a:rPr>
              <a:t> vnode</a:t>
            </a:r>
            <a:r>
              <a:rPr>
                <a:ln w="0" cap="flat">
                  <a:solidFill>
                    <a:srgbClr val="D73A49"/>
                  </a:solidFill>
                  <a:prstDash val="solid"/>
                  <a:miter lim="400000"/>
                </a:ln>
                <a:solidFill>
                  <a:srgbClr val="D73A49"/>
                </a:solidFill>
              </a:rPr>
              <a:t>:</a:t>
            </a:r>
            <a:r>
              <a:rPr>
                <a:ln w="0" cap="flat">
                  <a:solidFill>
                    <a:srgbClr val="24292E"/>
                  </a:solidFill>
                  <a:prstDash val="solid"/>
                  <a:miter lim="400000"/>
                </a:ln>
                <a:solidFill>
                  <a:srgbClr val="24292E"/>
                </a:solidFill>
              </a:rPr>
              <a:t> </a:t>
            </a:r>
            <a:r>
              <a:rPr>
                <a:ln w="0" cap="flat">
                  <a:solidFill>
                    <a:srgbClr val="005CC5"/>
                  </a:solidFill>
                  <a:prstDash val="solid"/>
                  <a:miter lim="400000"/>
                </a:ln>
                <a:solidFill>
                  <a:srgbClr val="005CC5"/>
                </a:solidFill>
              </a:rPr>
              <a:t>VNode</a:t>
            </a:r>
            <a:r>
              <a:rPr>
                <a:ln w="0" cap="flat">
                  <a:solidFill>
                    <a:srgbClr val="24292E"/>
                  </a:solidFill>
                  <a:prstDash val="solid"/>
                  <a:miter lim="400000"/>
                </a:ln>
                <a:solidFill>
                  <a:srgbClr val="24292E"/>
                </a:solidFill>
              </a:rPr>
              <a:t> </a:t>
            </a:r>
            <a:r>
              <a:rPr>
                <a:ln w="0" cap="flat">
                  <a:solidFill>
                    <a:srgbClr val="D73A49"/>
                  </a:solidFill>
                  <a:prstDash val="solid"/>
                  <a:miter lim="400000"/>
                </a:ln>
                <a:solidFill>
                  <a:srgbClr val="D73A49"/>
                </a:solidFill>
              </a:rPr>
              <a:t>=</a:t>
            </a:r>
            <a:r>
              <a:rPr>
                <a:ln w="0" cap="flat">
                  <a:solidFill>
                    <a:srgbClr val="24292E"/>
                  </a:solidFill>
                  <a:prstDash val="solid"/>
                  <a:miter lim="400000"/>
                </a:ln>
                <a:solidFill>
                  <a:srgbClr val="24292E"/>
                </a:solidFill>
              </a:rPr>
              <a:t> </a:t>
            </a:r>
            <a:r>
              <a:t>getFirstComponentChild</a:t>
            </a:r>
            <a:r>
              <a:rPr>
                <a:ln w="0" cap="flat">
                  <a:solidFill>
                    <a:srgbClr val="24292E"/>
                  </a:solidFill>
                  <a:prstDash val="solid"/>
                  <a:miter lim="400000"/>
                </a:ln>
                <a:solidFill>
                  <a:srgbClr val="24292E"/>
                </a:solidFill>
              </a:rPr>
              <a:t>(</a:t>
            </a:r>
            <a:r>
              <a:rPr>
                <a:ln w="0" cap="flat">
                  <a:solidFill>
                    <a:srgbClr val="005CC5"/>
                  </a:solidFill>
                  <a:prstDash val="solid"/>
                  <a:miter lim="400000"/>
                </a:ln>
                <a:solidFill>
                  <a:srgbClr val="005CC5"/>
                </a:solidFill>
              </a:rPr>
              <a:t>this</a:t>
            </a:r>
            <a:r>
              <a:rPr>
                <a:ln w="0" cap="flat">
                  <a:solidFill>
                    <a:srgbClr val="24292E"/>
                  </a:solidFill>
                  <a:prstDash val="solid"/>
                  <a:miter lim="400000"/>
                </a:ln>
                <a:solidFill>
                  <a:srgbClr val="24292E"/>
                </a:solidFill>
              </a:rPr>
              <a:t>.$slots.default)</a:t>
            </a:r>
          </a:p>
          <a:p>
            <a:pPr defTabSz="282892">
              <a:lnSpc>
                <a:spcPct val="120000"/>
              </a:lnSpc>
              <a:defRPr sz="1056">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const</a:t>
            </a:r>
            <a:r>
              <a:t> componentOptions</a:t>
            </a:r>
            <a:r>
              <a:rPr>
                <a:ln w="0" cap="flat">
                  <a:solidFill>
                    <a:srgbClr val="D73A49"/>
                  </a:solidFill>
                  <a:prstDash val="solid"/>
                  <a:miter lim="400000"/>
                </a:ln>
                <a:solidFill>
                  <a:srgbClr val="D73A49"/>
                </a:solidFill>
              </a:rPr>
              <a:t>:</a:t>
            </a:r>
            <a:r>
              <a:t> ?</a:t>
            </a:r>
            <a:r>
              <a:rPr>
                <a:ln w="0" cap="flat">
                  <a:solidFill>
                    <a:srgbClr val="005CC5"/>
                  </a:solidFill>
                  <a:prstDash val="solid"/>
                  <a:miter lim="400000"/>
                </a:ln>
                <a:solidFill>
                  <a:srgbClr val="005CC5"/>
                </a:solidFill>
              </a:rPr>
              <a:t>VNodeComponentOptions</a:t>
            </a:r>
            <a:r>
              <a:t> </a:t>
            </a:r>
            <a:r>
              <a:rPr>
                <a:ln w="0" cap="flat">
                  <a:solidFill>
                    <a:srgbClr val="D73A49"/>
                  </a:solidFill>
                  <a:prstDash val="solid"/>
                  <a:miter lim="400000"/>
                </a:ln>
                <a:solidFill>
                  <a:srgbClr val="D73A49"/>
                </a:solidFill>
              </a:rPr>
              <a:t>=</a:t>
            </a:r>
            <a:r>
              <a:t> vnode </a:t>
            </a:r>
            <a:r>
              <a:rPr>
                <a:ln w="0" cap="flat">
                  <a:solidFill>
                    <a:srgbClr val="D73A49"/>
                  </a:solidFill>
                  <a:prstDash val="solid"/>
                  <a:miter lim="400000"/>
                </a:ln>
                <a:solidFill>
                  <a:srgbClr val="D73A49"/>
                </a:solidFill>
              </a:rPr>
              <a:t>&amp;&amp;</a:t>
            </a:r>
            <a:r>
              <a:t> vnode.componentOptions</a:t>
            </a:r>
          </a:p>
          <a:p>
            <a:pPr defTabSz="282892">
              <a:lnSpc>
                <a:spcPct val="120000"/>
              </a:lnSpc>
              <a:defRPr sz="1056">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if</a:t>
            </a:r>
            <a:r>
              <a:t> (componentOptions) {</a:t>
            </a:r>
          </a:p>
          <a:p>
            <a:pPr defTabSz="282892">
              <a:lnSpc>
                <a:spcPct val="120000"/>
              </a:lnSpc>
              <a:defRPr sz="1056">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 获取组件名称，优先获取组件的name字段，否则是组件的tag */</a:t>
            </a:r>
            <a:endParaRPr>
              <a:ln w="0" cap="flat">
                <a:solidFill>
                  <a:srgbClr val="24292E"/>
                </a:solidFill>
                <a:prstDash val="solid"/>
                <a:miter lim="400000"/>
              </a:ln>
              <a:solidFill>
                <a:srgbClr val="24292E"/>
              </a:solidFill>
            </a:endParaRPr>
          </a:p>
          <a:p>
            <a:pPr defTabSz="282892">
              <a:lnSpc>
                <a:spcPct val="120000"/>
              </a:lnSpc>
              <a:defRPr sz="1056">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const</a:t>
            </a:r>
            <a:r>
              <a:t> name</a:t>
            </a:r>
            <a:r>
              <a:rPr>
                <a:ln w="0" cap="flat">
                  <a:solidFill>
                    <a:srgbClr val="D73A49"/>
                  </a:solidFill>
                  <a:prstDash val="solid"/>
                  <a:miter lim="400000"/>
                </a:ln>
                <a:solidFill>
                  <a:srgbClr val="D73A49"/>
                </a:solidFill>
              </a:rPr>
              <a:t>:</a:t>
            </a:r>
            <a:r>
              <a:t> ?</a:t>
            </a:r>
            <a:r>
              <a:rPr>
                <a:ln w="0" cap="flat">
                  <a:solidFill>
                    <a:srgbClr val="005CC5"/>
                  </a:solidFill>
                  <a:prstDash val="solid"/>
                  <a:miter lim="400000"/>
                </a:ln>
                <a:solidFill>
                  <a:srgbClr val="005CC5"/>
                </a:solidFill>
              </a:rPr>
              <a:t>string</a:t>
            </a:r>
            <a:r>
              <a:t> </a:t>
            </a:r>
            <a:r>
              <a:rPr>
                <a:ln w="0" cap="flat">
                  <a:solidFill>
                    <a:srgbClr val="D73A49"/>
                  </a:solidFill>
                  <a:prstDash val="solid"/>
                  <a:miter lim="400000"/>
                </a:ln>
                <a:solidFill>
                  <a:srgbClr val="D73A49"/>
                </a:solidFill>
              </a:rPr>
              <a:t>=</a:t>
            </a:r>
            <a:r>
              <a:t> </a:t>
            </a:r>
            <a:r>
              <a:rPr>
                <a:ln w="0" cap="flat">
                  <a:solidFill>
                    <a:srgbClr val="6F42C1"/>
                  </a:solidFill>
                  <a:prstDash val="solid"/>
                  <a:miter lim="400000"/>
                </a:ln>
                <a:solidFill>
                  <a:srgbClr val="6F42C1"/>
                </a:solidFill>
              </a:rPr>
              <a:t>getComponentName</a:t>
            </a:r>
            <a:r>
              <a:t>(componentOptions)</a:t>
            </a:r>
          </a:p>
          <a:p>
            <a:pPr defTabSz="282892">
              <a:lnSpc>
                <a:spcPct val="120000"/>
              </a:lnSpc>
              <a:defRPr sz="1056">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 name不在inlcude中或者在exlude中则直接返回vnode（没有取缓存） */</a:t>
            </a:r>
            <a:endParaRPr>
              <a:ln w="0" cap="flat">
                <a:solidFill>
                  <a:srgbClr val="24292E"/>
                </a:solidFill>
                <a:prstDash val="solid"/>
                <a:miter lim="400000"/>
              </a:ln>
              <a:solidFill>
                <a:srgbClr val="24292E"/>
              </a:solidFill>
            </a:endParaRPr>
          </a:p>
          <a:p>
            <a:pPr defTabSz="282892">
              <a:lnSpc>
                <a:spcPct val="120000"/>
              </a:lnSpc>
              <a:defRPr sz="1056">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if</a:t>
            </a:r>
            <a:r>
              <a:t> (name </a:t>
            </a:r>
            <a:r>
              <a:rPr>
                <a:ln w="0" cap="flat">
                  <a:solidFill>
                    <a:srgbClr val="D73A49"/>
                  </a:solidFill>
                  <a:prstDash val="solid"/>
                  <a:miter lim="400000"/>
                </a:ln>
                <a:solidFill>
                  <a:srgbClr val="D73A49"/>
                </a:solidFill>
              </a:rPr>
              <a:t>&amp;&amp;</a:t>
            </a:r>
            <a:r>
              <a:t> (</a:t>
            </a:r>
          </a:p>
          <a:p>
            <a:pPr defTabSz="282892">
              <a:lnSpc>
                <a:spcPct val="120000"/>
              </a:lnSpc>
              <a:defRPr sz="1056">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005CC5"/>
                  </a:solidFill>
                  <a:prstDash val="solid"/>
                  <a:miter lim="400000"/>
                </a:ln>
                <a:solidFill>
                  <a:srgbClr val="005CC5"/>
                </a:solidFill>
              </a:rPr>
              <a:t>this</a:t>
            </a:r>
            <a:r>
              <a:t>.include </a:t>
            </a:r>
            <a:r>
              <a:rPr>
                <a:ln w="0" cap="flat">
                  <a:solidFill>
                    <a:srgbClr val="D73A49"/>
                  </a:solidFill>
                  <a:prstDash val="solid"/>
                  <a:miter lim="400000"/>
                </a:ln>
                <a:solidFill>
                  <a:srgbClr val="D73A49"/>
                </a:solidFill>
              </a:rPr>
              <a:t>&amp;&amp;</a:t>
            </a:r>
            <a:r>
              <a:t> </a:t>
            </a:r>
            <a:r>
              <a:rPr>
                <a:ln w="0" cap="flat">
                  <a:solidFill>
                    <a:srgbClr val="D73A49"/>
                  </a:solidFill>
                  <a:prstDash val="solid"/>
                  <a:miter lim="400000"/>
                </a:ln>
                <a:solidFill>
                  <a:srgbClr val="D73A49"/>
                </a:solidFill>
              </a:rPr>
              <a:t>!</a:t>
            </a:r>
            <a:r>
              <a:rPr>
                <a:ln w="0" cap="flat">
                  <a:solidFill>
                    <a:srgbClr val="6F42C1"/>
                  </a:solidFill>
                  <a:prstDash val="solid"/>
                  <a:miter lim="400000"/>
                </a:ln>
                <a:solidFill>
                  <a:srgbClr val="6F42C1"/>
                </a:solidFill>
              </a:rPr>
              <a:t>matches</a:t>
            </a:r>
            <a:r>
              <a:t>(</a:t>
            </a:r>
            <a:r>
              <a:rPr>
                <a:ln w="0" cap="flat">
                  <a:solidFill>
                    <a:srgbClr val="005CC5"/>
                  </a:solidFill>
                  <a:prstDash val="solid"/>
                  <a:miter lim="400000"/>
                </a:ln>
                <a:solidFill>
                  <a:srgbClr val="005CC5"/>
                </a:solidFill>
              </a:rPr>
              <a:t>this</a:t>
            </a:r>
            <a:r>
              <a:t>.include, name)) </a:t>
            </a:r>
            <a:r>
              <a:rPr>
                <a:ln w="0" cap="flat">
                  <a:solidFill>
                    <a:srgbClr val="D73A49"/>
                  </a:solidFill>
                  <a:prstDash val="solid"/>
                  <a:miter lim="400000"/>
                </a:ln>
                <a:solidFill>
                  <a:srgbClr val="D73A49"/>
                </a:solidFill>
              </a:rPr>
              <a:t>||</a:t>
            </a:r>
          </a:p>
          <a:p>
            <a:pPr defTabSz="282892">
              <a:lnSpc>
                <a:spcPct val="120000"/>
              </a:lnSpc>
              <a:defRPr sz="1056">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005CC5"/>
                  </a:solidFill>
                  <a:prstDash val="solid"/>
                  <a:miter lim="400000"/>
                </a:ln>
                <a:solidFill>
                  <a:srgbClr val="005CC5"/>
                </a:solidFill>
              </a:rPr>
              <a:t>this</a:t>
            </a:r>
            <a:r>
              <a:t>.exclude </a:t>
            </a:r>
            <a:r>
              <a:rPr>
                <a:ln w="0" cap="flat">
                  <a:solidFill>
                    <a:srgbClr val="D73A49"/>
                  </a:solidFill>
                  <a:prstDash val="solid"/>
                  <a:miter lim="400000"/>
                </a:ln>
                <a:solidFill>
                  <a:srgbClr val="D73A49"/>
                </a:solidFill>
              </a:rPr>
              <a:t>&amp;&amp;</a:t>
            </a:r>
            <a:r>
              <a:t> </a:t>
            </a:r>
            <a:r>
              <a:rPr>
                <a:ln w="0" cap="flat">
                  <a:solidFill>
                    <a:srgbClr val="6F42C1"/>
                  </a:solidFill>
                  <a:prstDash val="solid"/>
                  <a:miter lim="400000"/>
                </a:ln>
                <a:solidFill>
                  <a:srgbClr val="6F42C1"/>
                </a:solidFill>
              </a:rPr>
              <a:t>matches</a:t>
            </a:r>
            <a:r>
              <a:t>(</a:t>
            </a:r>
            <a:r>
              <a:rPr>
                <a:ln w="0" cap="flat">
                  <a:solidFill>
                    <a:srgbClr val="005CC5"/>
                  </a:solidFill>
                  <a:prstDash val="solid"/>
                  <a:miter lim="400000"/>
                </a:ln>
                <a:solidFill>
                  <a:srgbClr val="005CC5"/>
                </a:solidFill>
              </a:rPr>
              <a:t>this</a:t>
            </a:r>
            <a:r>
              <a:t>.exclude, name))</a:t>
            </a:r>
          </a:p>
          <a:p>
            <a:pPr defTabSz="282892">
              <a:lnSpc>
                <a:spcPct val="120000"/>
              </a:lnSpc>
              <a:defRPr sz="1056">
                <a:ln w="0" cap="flat">
                  <a:solidFill>
                    <a:srgbClr val="24292E"/>
                  </a:solidFill>
                  <a:prstDash val="solid"/>
                  <a:miter lim="400000"/>
                </a:ln>
                <a:solidFill>
                  <a:srgbClr val="24292E"/>
                </a:solidFill>
                <a:latin typeface="Menlo"/>
                <a:ea typeface="Menlo"/>
                <a:cs typeface="Menlo"/>
                <a:sym typeface="Menlo"/>
              </a:defRPr>
            </a:pPr>
            <a:r>
              <a:t>        )) {</a:t>
            </a:r>
          </a:p>
          <a:p>
            <a:pPr defTabSz="282892">
              <a:lnSpc>
                <a:spcPct val="120000"/>
              </a:lnSpc>
              <a:defRPr sz="1056">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return</a:t>
            </a:r>
            <a:r>
              <a:t> vnode</a:t>
            </a:r>
          </a:p>
          <a:p>
            <a:pPr defTabSz="282892">
              <a:lnSpc>
                <a:spcPct val="120000"/>
              </a:lnSpc>
              <a:defRPr sz="1056">
                <a:ln w="0" cap="flat">
                  <a:solidFill>
                    <a:srgbClr val="24292E"/>
                  </a:solidFill>
                  <a:prstDash val="solid"/>
                  <a:miter lim="400000"/>
                </a:ln>
                <a:solidFill>
                  <a:srgbClr val="24292E"/>
                </a:solidFill>
                <a:latin typeface="Menlo"/>
                <a:ea typeface="Menlo"/>
                <a:cs typeface="Menlo"/>
                <a:sym typeface="Menlo"/>
              </a:defRPr>
            </a:pPr>
            <a:r>
              <a:t>        }</a:t>
            </a:r>
          </a:p>
          <a:p>
            <a:pPr defTabSz="282892">
              <a:lnSpc>
                <a:spcPct val="120000"/>
              </a:lnSpc>
              <a:defRPr sz="1056">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const</a:t>
            </a:r>
            <a:r>
              <a:t> key</a:t>
            </a:r>
            <a:r>
              <a:rPr>
                <a:ln w="0" cap="flat">
                  <a:solidFill>
                    <a:srgbClr val="D73A49"/>
                  </a:solidFill>
                  <a:prstDash val="solid"/>
                  <a:miter lim="400000"/>
                </a:ln>
                <a:solidFill>
                  <a:srgbClr val="D73A49"/>
                </a:solidFill>
              </a:rPr>
              <a:t>:</a:t>
            </a:r>
            <a:r>
              <a:t> ?</a:t>
            </a:r>
            <a:r>
              <a:rPr>
                <a:ln w="0" cap="flat">
                  <a:solidFill>
                    <a:srgbClr val="005CC5"/>
                  </a:solidFill>
                  <a:prstDash val="solid"/>
                  <a:miter lim="400000"/>
                </a:ln>
                <a:solidFill>
                  <a:srgbClr val="005CC5"/>
                </a:solidFill>
              </a:rPr>
              <a:t>string</a:t>
            </a:r>
            <a:r>
              <a:t> </a:t>
            </a:r>
            <a:r>
              <a:rPr>
                <a:ln w="0" cap="flat">
                  <a:solidFill>
                    <a:srgbClr val="D73A49"/>
                  </a:solidFill>
                  <a:prstDash val="solid"/>
                  <a:miter lim="400000"/>
                </a:ln>
                <a:solidFill>
                  <a:srgbClr val="D73A49"/>
                </a:solidFill>
              </a:rPr>
              <a:t>=</a:t>
            </a:r>
            <a:r>
              <a:t> vnode.key </a:t>
            </a:r>
            <a:r>
              <a:rPr>
                <a:ln w="0" cap="flat">
                  <a:solidFill>
                    <a:srgbClr val="D73A49"/>
                  </a:solidFill>
                  <a:prstDash val="solid"/>
                  <a:miter lim="400000"/>
                </a:ln>
                <a:solidFill>
                  <a:srgbClr val="D73A49"/>
                </a:solidFill>
              </a:rPr>
              <a:t>==</a:t>
            </a:r>
            <a:r>
              <a:t> </a:t>
            </a:r>
            <a:r>
              <a:rPr>
                <a:ln w="0" cap="flat">
                  <a:solidFill>
                    <a:srgbClr val="005CC5"/>
                  </a:solidFill>
                  <a:prstDash val="solid"/>
                  <a:miter lim="400000"/>
                </a:ln>
                <a:solidFill>
                  <a:srgbClr val="005CC5"/>
                </a:solidFill>
              </a:rPr>
              <a:t>null</a:t>
            </a:r>
          </a:p>
          <a:p>
            <a:pPr defTabSz="282892">
              <a:lnSpc>
                <a:spcPct val="120000"/>
              </a:lnSpc>
              <a:defRPr sz="1056">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 same constructor may get registered as different local components</a:t>
            </a:r>
            <a:endParaRPr>
              <a:ln w="0" cap="flat">
                <a:solidFill>
                  <a:srgbClr val="24292E"/>
                </a:solidFill>
                <a:prstDash val="solid"/>
                <a:miter lim="400000"/>
              </a:ln>
              <a:solidFill>
                <a:srgbClr val="24292E"/>
              </a:solidFill>
            </a:endParaRPr>
          </a:p>
          <a:p>
            <a:pPr defTabSz="282892">
              <a:lnSpc>
                <a:spcPct val="120000"/>
              </a:lnSpc>
              <a:defRPr sz="1056">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a:t>
            </a:r>
            <a:r>
              <a:t> componentOptions.Ctor.cid </a:t>
            </a:r>
            <a:r>
              <a:rPr>
                <a:ln w="0" cap="flat">
                  <a:solidFill>
                    <a:srgbClr val="D73A49"/>
                  </a:solidFill>
                  <a:prstDash val="solid"/>
                  <a:miter lim="400000"/>
                </a:ln>
                <a:solidFill>
                  <a:srgbClr val="D73A49"/>
                </a:solidFill>
              </a:rPr>
              <a:t>+</a:t>
            </a:r>
            <a:r>
              <a:t> (componentOptions.tag </a:t>
            </a:r>
            <a:r>
              <a:rPr>
                <a:ln w="0" cap="flat">
                  <a:solidFill>
                    <a:srgbClr val="D73A49"/>
                  </a:solidFill>
                  <a:prstDash val="solid"/>
                  <a:miter lim="400000"/>
                </a:ln>
                <a:solidFill>
                  <a:srgbClr val="D73A49"/>
                </a:solidFill>
              </a:rPr>
              <a:t>?</a:t>
            </a:r>
            <a:r>
              <a:t> </a:t>
            </a:r>
            <a:r>
              <a:rPr>
                <a:ln w="0" cap="flat">
                  <a:solidFill>
                    <a:srgbClr val="032F62"/>
                  </a:solidFill>
                  <a:prstDash val="solid"/>
                  <a:miter lim="400000"/>
                </a:ln>
                <a:solidFill>
                  <a:srgbClr val="032F62"/>
                </a:solidFill>
              </a:rPr>
              <a:t>`::</a:t>
            </a:r>
            <a:r>
              <a:t>${componentOptions.tag}</a:t>
            </a:r>
            <a:r>
              <a:rPr>
                <a:ln w="0" cap="flat">
                  <a:solidFill>
                    <a:srgbClr val="032F62"/>
                  </a:solidFill>
                  <a:prstDash val="solid"/>
                  <a:miter lim="400000"/>
                </a:ln>
                <a:solidFill>
                  <a:srgbClr val="032F62"/>
                </a:solidFill>
              </a:rPr>
              <a:t>`</a:t>
            </a:r>
            <a:r>
              <a:t> </a:t>
            </a:r>
            <a:r>
              <a:rPr>
                <a:ln w="0" cap="flat">
                  <a:solidFill>
                    <a:srgbClr val="D73A49"/>
                  </a:solidFill>
                  <a:prstDash val="solid"/>
                  <a:miter lim="400000"/>
                </a:ln>
                <a:solidFill>
                  <a:srgbClr val="D73A49"/>
                </a:solidFill>
              </a:rPr>
              <a:t>:</a:t>
            </a:r>
            <a:r>
              <a:t> </a:t>
            </a:r>
            <a:r>
              <a:rPr>
                <a:ln w="0" cap="flat">
                  <a:solidFill>
                    <a:srgbClr val="032F62"/>
                  </a:solidFill>
                  <a:prstDash val="solid"/>
                  <a:miter lim="400000"/>
                </a:ln>
                <a:solidFill>
                  <a:srgbClr val="032F62"/>
                </a:solidFill>
              </a:rPr>
              <a:t>''</a:t>
            </a:r>
            <a:r>
              <a:t>)</a:t>
            </a:r>
          </a:p>
          <a:p>
            <a:pPr defTabSz="282892">
              <a:lnSpc>
                <a:spcPct val="120000"/>
              </a:lnSpc>
              <a:defRPr sz="1056">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a:t>
            </a:r>
            <a:r>
              <a:t> vnode.key</a:t>
            </a:r>
          </a:p>
          <a:p>
            <a:pPr defTabSz="282892">
              <a:lnSpc>
                <a:spcPct val="120000"/>
              </a:lnSpc>
              <a:defRPr sz="1056">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 如果已经做过缓存了则直接从缓存中获取组件实例给vnode，还未缓存过则进行缓存 */</a:t>
            </a:r>
            <a:endParaRPr>
              <a:ln w="0" cap="flat">
                <a:solidFill>
                  <a:srgbClr val="24292E"/>
                </a:solidFill>
                <a:prstDash val="solid"/>
                <a:miter lim="400000"/>
              </a:ln>
              <a:solidFill>
                <a:srgbClr val="24292E"/>
              </a:solidFill>
            </a:endParaRPr>
          </a:p>
          <a:p>
            <a:pPr defTabSz="282892">
              <a:lnSpc>
                <a:spcPct val="120000"/>
              </a:lnSpc>
              <a:defRPr sz="1056">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if</a:t>
            </a:r>
            <a:r>
              <a:t> (</a:t>
            </a:r>
            <a:r>
              <a:rPr>
                <a:ln w="0" cap="flat">
                  <a:solidFill>
                    <a:srgbClr val="005CC5"/>
                  </a:solidFill>
                  <a:prstDash val="solid"/>
                  <a:miter lim="400000"/>
                </a:ln>
                <a:solidFill>
                  <a:srgbClr val="005CC5"/>
                </a:solidFill>
              </a:rPr>
              <a:t>this</a:t>
            </a:r>
            <a:r>
              <a:t>.cache[key]) {</a:t>
            </a:r>
          </a:p>
          <a:p>
            <a:pPr defTabSz="282892">
              <a:lnSpc>
                <a:spcPct val="120000"/>
              </a:lnSpc>
              <a:defRPr sz="1056">
                <a:ln w="0" cap="flat">
                  <a:solidFill>
                    <a:srgbClr val="24292E"/>
                  </a:solidFill>
                  <a:prstDash val="solid"/>
                  <a:miter lim="400000"/>
                </a:ln>
                <a:solidFill>
                  <a:srgbClr val="24292E"/>
                </a:solidFill>
                <a:latin typeface="Menlo"/>
                <a:ea typeface="Menlo"/>
                <a:cs typeface="Menlo"/>
                <a:sym typeface="Menlo"/>
              </a:defRPr>
            </a:pPr>
            <a:r>
              <a:t>            vnode.componentInstance </a:t>
            </a:r>
            <a:r>
              <a:rPr>
                <a:ln w="0" cap="flat">
                  <a:solidFill>
                    <a:srgbClr val="D73A49"/>
                  </a:solidFill>
                  <a:prstDash val="solid"/>
                  <a:miter lim="400000"/>
                </a:ln>
                <a:solidFill>
                  <a:srgbClr val="D73A49"/>
                </a:solidFill>
              </a:rPr>
              <a:t>=</a:t>
            </a:r>
            <a:r>
              <a:t> </a:t>
            </a:r>
            <a:r>
              <a:rPr>
                <a:ln w="0" cap="flat">
                  <a:solidFill>
                    <a:srgbClr val="005CC5"/>
                  </a:solidFill>
                  <a:prstDash val="solid"/>
                  <a:miter lim="400000"/>
                </a:ln>
                <a:solidFill>
                  <a:srgbClr val="005CC5"/>
                </a:solidFill>
              </a:rPr>
              <a:t>this</a:t>
            </a:r>
            <a:r>
              <a:t>.cache[key].componentInstance</a:t>
            </a:r>
          </a:p>
          <a:p>
            <a:pPr defTabSz="282892">
              <a:lnSpc>
                <a:spcPct val="120000"/>
              </a:lnSpc>
              <a:defRPr sz="1056">
                <a:ln w="0" cap="flat">
                  <a:solidFill>
                    <a:srgbClr val="24292E"/>
                  </a:solidFill>
                  <a:prstDash val="solid"/>
                  <a:miter lim="400000"/>
                </a:ln>
                <a:solidFill>
                  <a:srgbClr val="24292E"/>
                </a:solidFill>
                <a:latin typeface="Menlo"/>
                <a:ea typeface="Menlo"/>
                <a:cs typeface="Menlo"/>
                <a:sym typeface="Menlo"/>
              </a:defRPr>
            </a:pPr>
            <a:r>
              <a:t>        } </a:t>
            </a:r>
            <a:r>
              <a:rPr>
                <a:ln w="0" cap="flat">
                  <a:solidFill>
                    <a:srgbClr val="D73A49"/>
                  </a:solidFill>
                  <a:prstDash val="solid"/>
                  <a:miter lim="400000"/>
                </a:ln>
                <a:solidFill>
                  <a:srgbClr val="D73A49"/>
                </a:solidFill>
              </a:rPr>
              <a:t>else</a:t>
            </a:r>
            <a:r>
              <a:t> {</a:t>
            </a:r>
          </a:p>
          <a:p>
            <a:pPr defTabSz="282892">
              <a:lnSpc>
                <a:spcPct val="120000"/>
              </a:lnSpc>
              <a:defRPr sz="1056">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005CC5"/>
                  </a:solidFill>
                  <a:prstDash val="solid"/>
                  <a:miter lim="400000"/>
                </a:ln>
                <a:solidFill>
                  <a:srgbClr val="005CC5"/>
                </a:solidFill>
              </a:rPr>
              <a:t>this</a:t>
            </a:r>
            <a:r>
              <a:t>.cache[key] </a:t>
            </a:r>
            <a:r>
              <a:rPr>
                <a:ln w="0" cap="flat">
                  <a:solidFill>
                    <a:srgbClr val="D73A49"/>
                  </a:solidFill>
                  <a:prstDash val="solid"/>
                  <a:miter lim="400000"/>
                </a:ln>
                <a:solidFill>
                  <a:srgbClr val="D73A49"/>
                </a:solidFill>
              </a:rPr>
              <a:t>=</a:t>
            </a:r>
            <a:r>
              <a:t> vnode</a:t>
            </a:r>
          </a:p>
          <a:p>
            <a:pPr defTabSz="282892">
              <a:lnSpc>
                <a:spcPct val="120000"/>
              </a:lnSpc>
              <a:defRPr sz="1056">
                <a:ln w="0" cap="flat">
                  <a:solidFill>
                    <a:srgbClr val="24292E"/>
                  </a:solidFill>
                  <a:prstDash val="solid"/>
                  <a:miter lim="400000"/>
                </a:ln>
                <a:solidFill>
                  <a:srgbClr val="24292E"/>
                </a:solidFill>
                <a:latin typeface="Menlo"/>
                <a:ea typeface="Menlo"/>
                <a:cs typeface="Menlo"/>
                <a:sym typeface="Menlo"/>
              </a:defRPr>
            </a:pPr>
            <a:r>
              <a:t>        }</a:t>
            </a:r>
          </a:p>
          <a:p>
            <a:pPr defTabSz="282892">
              <a:lnSpc>
                <a:spcPct val="120000"/>
              </a:lnSpc>
              <a:defRPr sz="1056">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 keepAlive标记位 */</a:t>
            </a:r>
            <a:endParaRPr>
              <a:ln w="0" cap="flat">
                <a:solidFill>
                  <a:srgbClr val="24292E"/>
                </a:solidFill>
                <a:prstDash val="solid"/>
                <a:miter lim="400000"/>
              </a:ln>
              <a:solidFill>
                <a:srgbClr val="24292E"/>
              </a:solidFill>
            </a:endParaRPr>
          </a:p>
          <a:p>
            <a:pPr defTabSz="282892">
              <a:lnSpc>
                <a:spcPct val="120000"/>
              </a:lnSpc>
              <a:defRPr sz="1056">
                <a:ln w="0" cap="flat">
                  <a:solidFill>
                    <a:srgbClr val="24292E"/>
                  </a:solidFill>
                  <a:prstDash val="solid"/>
                  <a:miter lim="400000"/>
                </a:ln>
                <a:solidFill>
                  <a:srgbClr val="24292E"/>
                </a:solidFill>
                <a:latin typeface="Menlo"/>
                <a:ea typeface="Menlo"/>
                <a:cs typeface="Menlo"/>
                <a:sym typeface="Menlo"/>
              </a:defRPr>
            </a:pPr>
            <a:r>
              <a:t>        vnode.</a:t>
            </a:r>
            <a:r>
              <a:rPr>
                <a:ln w="0" cap="flat">
                  <a:solidFill>
                    <a:srgbClr val="005CC5"/>
                  </a:solidFill>
                  <a:prstDash val="solid"/>
                  <a:miter lim="400000"/>
                </a:ln>
                <a:solidFill>
                  <a:srgbClr val="005CC5"/>
                </a:solidFill>
              </a:rPr>
              <a:t>data</a:t>
            </a:r>
            <a:r>
              <a:t>.keepAlive </a:t>
            </a:r>
            <a:r>
              <a:rPr>
                <a:ln w="0" cap="flat">
                  <a:solidFill>
                    <a:srgbClr val="D73A49"/>
                  </a:solidFill>
                  <a:prstDash val="solid"/>
                  <a:miter lim="400000"/>
                </a:ln>
                <a:solidFill>
                  <a:srgbClr val="D73A49"/>
                </a:solidFill>
              </a:rPr>
              <a:t>=</a:t>
            </a:r>
            <a:r>
              <a:t> </a:t>
            </a:r>
            <a:r>
              <a:rPr>
                <a:ln w="0" cap="flat">
                  <a:solidFill>
                    <a:srgbClr val="005CC5"/>
                  </a:solidFill>
                  <a:prstDash val="solid"/>
                  <a:miter lim="400000"/>
                </a:ln>
                <a:solidFill>
                  <a:srgbClr val="005CC5"/>
                </a:solidFill>
              </a:rPr>
              <a:t>true</a:t>
            </a:r>
          </a:p>
          <a:p>
            <a:pPr defTabSz="282892">
              <a:lnSpc>
                <a:spcPct val="120000"/>
              </a:lnSpc>
              <a:defRPr sz="1056">
                <a:ln w="0" cap="flat">
                  <a:solidFill>
                    <a:srgbClr val="24292E"/>
                  </a:solidFill>
                  <a:prstDash val="solid"/>
                  <a:miter lim="400000"/>
                </a:ln>
                <a:solidFill>
                  <a:srgbClr val="24292E"/>
                </a:solidFill>
                <a:latin typeface="Menlo"/>
                <a:ea typeface="Menlo"/>
                <a:cs typeface="Menlo"/>
                <a:sym typeface="Menlo"/>
              </a:defRPr>
            </a:pPr>
            <a:r>
              <a:t>    }</a:t>
            </a:r>
          </a:p>
          <a:p>
            <a:pPr defTabSz="282892">
              <a:lnSpc>
                <a:spcPct val="120000"/>
              </a:lnSpc>
              <a:defRPr sz="1056">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return</a:t>
            </a:r>
            <a:r>
              <a:t> vnode</a:t>
            </a:r>
          </a:p>
          <a:p>
            <a:pPr defTabSz="282892">
              <a:lnSpc>
                <a:spcPct val="120000"/>
              </a:lnSpc>
              <a:defRPr sz="1056">
                <a:ln w="0" cap="flat">
                  <a:solidFill>
                    <a:srgbClr val="24292E"/>
                  </a:solidFill>
                  <a:prstDash val="solid"/>
                  <a:miter lim="400000"/>
                </a:ln>
                <a:solidFill>
                  <a:srgbClr val="24292E"/>
                </a:solidFill>
                <a:latin typeface="Menlo"/>
                <a:ea typeface="Menlo"/>
                <a:cs typeface="Menlo"/>
                <a:sym typeface="Menlo"/>
              </a:defRPr>
            </a:pPr>
            <a:r>
              <a:t>}</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6、纵览 VUE 初始化过程"/>
          <p:cNvSpPr txBox="1"/>
          <p:nvPr>
            <p:ph type="title"/>
          </p:nvPr>
        </p:nvSpPr>
        <p:spPr>
          <a:prstGeom prst="rect">
            <a:avLst/>
          </a:prstGeom>
        </p:spPr>
        <p:txBody>
          <a:bodyPr/>
          <a:lstStyle/>
          <a:p>
            <a:pPr/>
            <a:r>
              <a:t>6、纵览 VUE 初始化过程</a:t>
            </a:r>
          </a:p>
        </p:txBody>
      </p:sp>
      <p:sp>
        <p:nvSpPr>
          <p:cNvPr id="304" name="function Vue (options) {…"/>
          <p:cNvSpPr txBox="1"/>
          <p:nvPr/>
        </p:nvSpPr>
        <p:spPr>
          <a:xfrm>
            <a:off x="1433831" y="3349590"/>
            <a:ext cx="9656466" cy="2433639"/>
          </a:xfrm>
          <a:prstGeom prst="rect">
            <a:avLst/>
          </a:prstGeom>
          <a:solidFill>
            <a:srgbClr val="F6F8FA"/>
          </a:solidFill>
          <a:ln w="152400">
            <a:solidFill>
              <a:srgbClr val="F6F8FA"/>
            </a:solidFill>
            <a:miter lim="400000"/>
          </a:ln>
          <a:effectLst>
            <a:reflection blurRad="0" stA="50000" stPos="0" endA="0" endPos="40000" dist="0" dir="5400000" fadeDir="5400000" sx="100000" sy="-100000" kx="0" ky="0" algn="bl" rotWithShape="0"/>
          </a:effectLst>
          <a:extLst>
            <a:ext uri="{C572A759-6A51-4108-AA02-DFA0A04FC94B}">
              <ma14:wrappingTextBoxFlag xmlns:ma14="http://schemas.microsoft.com/office/mac/drawingml/2011/main" val="1"/>
            </a:ext>
          </a:extLst>
        </p:spPr>
        <p:txBody>
          <a:bodyPr wrap="none" lIns="35718" tIns="35718" rIns="35718" bIns="35718" anchor="ctr">
            <a:spAutoFit/>
          </a:bodyPr>
          <a:lstStyle/>
          <a:p>
            <a:pPr algn="l" defTabSz="321468">
              <a:lnSpc>
                <a:spcPts val="3200"/>
              </a:lnSpc>
              <a:defRPr b="0">
                <a:ln w="0" cap="flat">
                  <a:solidFill>
                    <a:srgbClr val="24292E"/>
                  </a:solidFill>
                  <a:prstDash val="solid"/>
                  <a:miter lim="400000"/>
                </a:ln>
                <a:solidFill>
                  <a:srgbClr val="24292E"/>
                </a:solidFill>
                <a:latin typeface="Menlo"/>
                <a:ea typeface="Menlo"/>
                <a:cs typeface="Menlo"/>
                <a:sym typeface="Menlo"/>
              </a:defRPr>
            </a:pPr>
            <a:r>
              <a:rPr>
                <a:ln w="0" cap="flat">
                  <a:solidFill>
                    <a:srgbClr val="D73A49"/>
                  </a:solidFill>
                  <a:prstDash val="solid"/>
                  <a:miter lim="400000"/>
                </a:ln>
                <a:solidFill>
                  <a:srgbClr val="D73A49"/>
                </a:solidFill>
              </a:rPr>
              <a:t>function</a:t>
            </a:r>
            <a:r>
              <a:t> </a:t>
            </a:r>
            <a:r>
              <a:rPr>
                <a:ln w="0" cap="flat">
                  <a:solidFill>
                    <a:srgbClr val="6F42C1"/>
                  </a:solidFill>
                  <a:prstDash val="solid"/>
                  <a:miter lim="400000"/>
                </a:ln>
                <a:solidFill>
                  <a:srgbClr val="6F42C1"/>
                </a:solidFill>
              </a:rPr>
              <a:t>Vue</a:t>
            </a:r>
            <a:r>
              <a:t> (options) {</a:t>
            </a:r>
          </a:p>
          <a:p>
            <a:pPr algn="l" defTabSz="321468">
              <a:lnSpc>
                <a:spcPts val="3200"/>
              </a:lnSpc>
              <a:defRPr b="0">
                <a:ln w="0" cap="flat">
                  <a:solidFill>
                    <a:srgbClr val="032F62"/>
                  </a:solidFill>
                  <a:prstDash val="solid"/>
                  <a:miter lim="400000"/>
                </a:ln>
                <a:solidFill>
                  <a:srgbClr val="032F62"/>
                </a:solidFill>
                <a:latin typeface="Menlo"/>
                <a:ea typeface="Menlo"/>
                <a:cs typeface="Menlo"/>
                <a:sym typeface="Menlo"/>
              </a:defRPr>
            </a:pPr>
            <a:r>
              <a:rPr>
                <a:ln w="0" cap="flat">
                  <a:solidFill>
                    <a:srgbClr val="24292E"/>
                  </a:solidFill>
                  <a:prstDash val="solid"/>
                  <a:miter lim="400000"/>
                </a:ln>
                <a:solidFill>
                  <a:srgbClr val="24292E"/>
                </a:solidFill>
              </a:rPr>
              <a:t>  </a:t>
            </a:r>
            <a:r>
              <a:rPr>
                <a:ln w="0" cap="flat">
                  <a:solidFill>
                    <a:srgbClr val="D73A49"/>
                  </a:solidFill>
                  <a:prstDash val="solid"/>
                  <a:miter lim="400000"/>
                </a:ln>
                <a:solidFill>
                  <a:srgbClr val="D73A49"/>
                </a:solidFill>
              </a:rPr>
              <a:t>if</a:t>
            </a:r>
            <a:r>
              <a:rPr>
                <a:ln w="0" cap="flat">
                  <a:solidFill>
                    <a:srgbClr val="24292E"/>
                  </a:solidFill>
                  <a:prstDash val="solid"/>
                  <a:miter lim="400000"/>
                </a:ln>
                <a:solidFill>
                  <a:srgbClr val="24292E"/>
                </a:solidFill>
              </a:rPr>
              <a:t> (</a:t>
            </a:r>
            <a:r>
              <a:rPr>
                <a:ln w="0" cap="flat">
                  <a:solidFill>
                    <a:srgbClr val="005CC5"/>
                  </a:solidFill>
                  <a:prstDash val="solid"/>
                  <a:miter lim="400000"/>
                </a:ln>
                <a:solidFill>
                  <a:srgbClr val="005CC5"/>
                </a:solidFill>
              </a:rPr>
              <a:t>process</a:t>
            </a:r>
            <a:r>
              <a:rPr>
                <a:ln w="0" cap="flat">
                  <a:solidFill>
                    <a:srgbClr val="24292E"/>
                  </a:solidFill>
                  <a:prstDash val="solid"/>
                  <a:miter lim="400000"/>
                </a:ln>
                <a:solidFill>
                  <a:srgbClr val="24292E"/>
                </a:solidFill>
              </a:rPr>
              <a:t>.env.</a:t>
            </a:r>
            <a:r>
              <a:rPr>
                <a:ln w="0" cap="flat">
                  <a:solidFill>
                    <a:srgbClr val="005CC5"/>
                  </a:solidFill>
                  <a:prstDash val="solid"/>
                  <a:miter lim="400000"/>
                </a:ln>
                <a:solidFill>
                  <a:srgbClr val="005CC5"/>
                </a:solidFill>
              </a:rPr>
              <a:t>NODE_ENV</a:t>
            </a:r>
            <a:r>
              <a:rPr>
                <a:ln w="0" cap="flat">
                  <a:solidFill>
                    <a:srgbClr val="24292E"/>
                  </a:solidFill>
                  <a:prstDash val="solid"/>
                  <a:miter lim="400000"/>
                </a:ln>
                <a:solidFill>
                  <a:srgbClr val="24292E"/>
                </a:solidFill>
              </a:rPr>
              <a:t> </a:t>
            </a:r>
            <a:r>
              <a:rPr>
                <a:ln w="0" cap="flat">
                  <a:solidFill>
                    <a:srgbClr val="D73A49"/>
                  </a:solidFill>
                  <a:prstDash val="solid"/>
                  <a:miter lim="400000"/>
                </a:ln>
                <a:solidFill>
                  <a:srgbClr val="D73A49"/>
                </a:solidFill>
              </a:rPr>
              <a:t>!==</a:t>
            </a:r>
            <a:r>
              <a:rPr>
                <a:ln w="0" cap="flat">
                  <a:solidFill>
                    <a:srgbClr val="24292E"/>
                  </a:solidFill>
                  <a:prstDash val="solid"/>
                  <a:miter lim="400000"/>
                </a:ln>
                <a:solidFill>
                  <a:srgbClr val="24292E"/>
                </a:solidFill>
              </a:rPr>
              <a:t> </a:t>
            </a:r>
            <a:r>
              <a:t>'production'</a:t>
            </a:r>
            <a:r>
              <a:rPr>
                <a:ln w="0" cap="flat">
                  <a:solidFill>
                    <a:srgbClr val="24292E"/>
                  </a:solidFill>
                  <a:prstDash val="solid"/>
                  <a:miter lim="400000"/>
                </a:ln>
                <a:solidFill>
                  <a:srgbClr val="24292E"/>
                </a:solidFill>
              </a:rPr>
              <a:t> </a:t>
            </a:r>
            <a:r>
              <a:rPr>
                <a:ln w="0" cap="flat">
                  <a:solidFill>
                    <a:srgbClr val="D73A49"/>
                  </a:solidFill>
                  <a:prstDash val="solid"/>
                  <a:miter lim="400000"/>
                </a:ln>
                <a:solidFill>
                  <a:srgbClr val="D73A49"/>
                </a:solidFill>
              </a:rPr>
              <a:t>&amp;&amp;</a:t>
            </a:r>
            <a:endParaRPr>
              <a:ln w="0" cap="flat">
                <a:solidFill>
                  <a:srgbClr val="24292E"/>
                </a:solidFill>
                <a:prstDash val="solid"/>
                <a:miter lim="400000"/>
              </a:ln>
              <a:solidFill>
                <a:srgbClr val="24292E"/>
              </a:solidFill>
            </a:endParaRPr>
          </a:p>
          <a:p>
            <a:pPr algn="l" defTabSz="321468">
              <a:lnSpc>
                <a:spcPts val="3200"/>
              </a:lnSpc>
              <a:defRPr b="0">
                <a:ln w="0" cap="flat">
                  <a:solidFill>
                    <a:srgbClr val="D73A49"/>
                  </a:solidFill>
                  <a:prstDash val="solid"/>
                  <a:miter lim="400000"/>
                </a:ln>
                <a:solidFill>
                  <a:srgbClr val="D73A49"/>
                </a:solidFill>
                <a:latin typeface="Menlo"/>
                <a:ea typeface="Menlo"/>
                <a:cs typeface="Menlo"/>
                <a:sym typeface="Menlo"/>
              </a:defRPr>
            </a:pPr>
            <a:r>
              <a:rPr>
                <a:ln w="0" cap="flat">
                  <a:solidFill>
                    <a:srgbClr val="24292E"/>
                  </a:solidFill>
                  <a:prstDash val="solid"/>
                  <a:miter lim="400000"/>
                </a:ln>
                <a:solidFill>
                  <a:srgbClr val="24292E"/>
                </a:solidFill>
              </a:rPr>
              <a:t>    </a:t>
            </a:r>
            <a:r>
              <a:t>!</a:t>
            </a:r>
            <a:r>
              <a:rPr>
                <a:ln w="0" cap="flat">
                  <a:solidFill>
                    <a:srgbClr val="24292E"/>
                  </a:solidFill>
                  <a:prstDash val="solid"/>
                  <a:miter lim="400000"/>
                </a:ln>
                <a:solidFill>
                  <a:srgbClr val="24292E"/>
                </a:solidFill>
              </a:rPr>
              <a:t>(</a:t>
            </a:r>
            <a:r>
              <a:rPr>
                <a:ln w="0" cap="flat">
                  <a:solidFill>
                    <a:srgbClr val="005CC5"/>
                  </a:solidFill>
                  <a:prstDash val="solid"/>
                  <a:miter lim="400000"/>
                </a:ln>
                <a:solidFill>
                  <a:srgbClr val="005CC5"/>
                </a:solidFill>
              </a:rPr>
              <a:t>this</a:t>
            </a:r>
            <a:r>
              <a:rPr>
                <a:ln w="0" cap="flat">
                  <a:solidFill>
                    <a:srgbClr val="24292E"/>
                  </a:solidFill>
                  <a:prstDash val="solid"/>
                  <a:miter lim="400000"/>
                </a:ln>
                <a:solidFill>
                  <a:srgbClr val="24292E"/>
                </a:solidFill>
              </a:rPr>
              <a:t> </a:t>
            </a:r>
            <a:r>
              <a:t>instanceof</a:t>
            </a:r>
            <a:r>
              <a:rPr>
                <a:ln w="0" cap="flat">
                  <a:solidFill>
                    <a:srgbClr val="24292E"/>
                  </a:solidFill>
                  <a:prstDash val="solid"/>
                  <a:miter lim="400000"/>
                </a:ln>
                <a:solidFill>
                  <a:srgbClr val="24292E"/>
                </a:solidFill>
              </a:rPr>
              <a:t> Vue)) {</a:t>
            </a:r>
            <a:endParaRPr>
              <a:ln w="0" cap="flat">
                <a:solidFill>
                  <a:srgbClr val="24292E"/>
                </a:solidFill>
                <a:prstDash val="solid"/>
                <a:miter lim="400000"/>
              </a:ln>
              <a:solidFill>
                <a:srgbClr val="24292E"/>
              </a:solidFill>
            </a:endParaRPr>
          </a:p>
          <a:p>
            <a:pPr algn="l" defTabSz="321468">
              <a:lnSpc>
                <a:spcPts val="3200"/>
              </a:lnSpc>
              <a:defRPr b="0">
                <a:ln w="0" cap="flat">
                  <a:solidFill>
                    <a:srgbClr val="032F62"/>
                  </a:solidFill>
                  <a:prstDash val="solid"/>
                  <a:miter lim="400000"/>
                </a:ln>
                <a:solidFill>
                  <a:srgbClr val="032F62"/>
                </a:solidFill>
                <a:latin typeface="Menlo"/>
                <a:ea typeface="Menlo"/>
                <a:cs typeface="Menlo"/>
                <a:sym typeface="Menlo"/>
              </a:defRPr>
            </a:pPr>
            <a:r>
              <a:rPr>
                <a:ln w="0" cap="flat">
                  <a:solidFill>
                    <a:srgbClr val="24292E"/>
                  </a:solidFill>
                  <a:prstDash val="solid"/>
                  <a:miter lim="400000"/>
                </a:ln>
                <a:solidFill>
                  <a:srgbClr val="24292E"/>
                </a:solidFill>
              </a:rPr>
              <a:t>    </a:t>
            </a:r>
            <a:r>
              <a:rPr>
                <a:ln w="0" cap="flat">
                  <a:solidFill>
                    <a:srgbClr val="6F42C1"/>
                  </a:solidFill>
                  <a:prstDash val="solid"/>
                  <a:miter lim="400000"/>
                </a:ln>
                <a:solidFill>
                  <a:srgbClr val="6F42C1"/>
                </a:solidFill>
              </a:rPr>
              <a:t>warn</a:t>
            </a:r>
            <a:r>
              <a:rPr>
                <a:ln w="0" cap="flat">
                  <a:solidFill>
                    <a:srgbClr val="24292E"/>
                  </a:solidFill>
                  <a:prstDash val="solid"/>
                  <a:miter lim="400000"/>
                </a:ln>
                <a:solidFill>
                  <a:srgbClr val="24292E"/>
                </a:solidFill>
              </a:rPr>
              <a:t>(</a:t>
            </a:r>
            <a:r>
              <a:t>'Vue is a constructor and should be called with the `new` keyword'</a:t>
            </a:r>
            <a:r>
              <a:rPr>
                <a:ln w="0" cap="flat">
                  <a:solidFill>
                    <a:srgbClr val="24292E"/>
                  </a:solidFill>
                  <a:prstDash val="solid"/>
                  <a:miter lim="400000"/>
                </a:ln>
                <a:solidFill>
                  <a:srgbClr val="24292E"/>
                </a:solidFill>
              </a:rPr>
              <a:t>)</a:t>
            </a:r>
            <a:endParaRPr>
              <a:ln w="0" cap="flat">
                <a:solidFill>
                  <a:srgbClr val="24292E"/>
                </a:solidFill>
                <a:prstDash val="solid"/>
                <a:miter lim="400000"/>
              </a:ln>
              <a:solidFill>
                <a:srgbClr val="24292E"/>
              </a:solidFill>
            </a:endParaRPr>
          </a:p>
          <a:p>
            <a:pPr algn="l" defTabSz="321468">
              <a:lnSpc>
                <a:spcPts val="3200"/>
              </a:lnSpc>
              <a:defRPr b="0">
                <a:ln w="0" cap="flat">
                  <a:solidFill>
                    <a:srgbClr val="24292E"/>
                  </a:solidFill>
                  <a:prstDash val="solid"/>
                  <a:miter lim="400000"/>
                </a:ln>
                <a:solidFill>
                  <a:srgbClr val="24292E"/>
                </a:solidFill>
                <a:latin typeface="Menlo"/>
                <a:ea typeface="Menlo"/>
                <a:cs typeface="Menlo"/>
                <a:sym typeface="Menlo"/>
              </a:defRPr>
            </a:pPr>
            <a:r>
              <a:t>  }</a:t>
            </a:r>
          </a:p>
          <a:p>
            <a:pPr algn="l" defTabSz="321468">
              <a:lnSpc>
                <a:spcPts val="3200"/>
              </a:lnSpc>
              <a:defRPr b="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/*初始化*/</a:t>
            </a:r>
            <a:endParaRPr>
              <a:ln w="0" cap="flat">
                <a:solidFill>
                  <a:srgbClr val="24292E"/>
                </a:solidFill>
                <a:prstDash val="solid"/>
                <a:miter lim="400000"/>
              </a:ln>
              <a:solidFill>
                <a:srgbClr val="24292E"/>
              </a:solidFill>
            </a:endParaRPr>
          </a:p>
          <a:p>
            <a:pPr algn="l" defTabSz="321468">
              <a:lnSpc>
                <a:spcPts val="3200"/>
              </a:lnSpc>
              <a:defRPr b="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005CC5"/>
                  </a:solidFill>
                  <a:prstDash val="solid"/>
                  <a:miter lim="400000"/>
                </a:ln>
                <a:solidFill>
                  <a:srgbClr val="005CC5"/>
                </a:solidFill>
              </a:rPr>
              <a:t>this</a:t>
            </a:r>
            <a:r>
              <a:t>.</a:t>
            </a:r>
            <a:r>
              <a:rPr>
                <a:ln w="0" cap="flat">
                  <a:solidFill>
                    <a:srgbClr val="6F42C1"/>
                  </a:solidFill>
                  <a:prstDash val="solid"/>
                  <a:miter lim="400000"/>
                </a:ln>
                <a:solidFill>
                  <a:srgbClr val="6F42C1"/>
                </a:solidFill>
              </a:rPr>
              <a:t>_init</a:t>
            </a:r>
            <a:r>
              <a:t>(options)</a:t>
            </a:r>
          </a:p>
          <a:p>
            <a:pPr algn="l" defTabSz="321468">
              <a:lnSpc>
                <a:spcPts val="3200"/>
              </a:lnSpc>
              <a:defRPr b="0">
                <a:ln w="0" cap="flat">
                  <a:solidFill>
                    <a:srgbClr val="24292E"/>
                  </a:solidFill>
                  <a:prstDash val="solid"/>
                  <a:miter lim="400000"/>
                </a:ln>
                <a:solidFill>
                  <a:srgbClr val="24292E"/>
                </a:solidFill>
                <a:latin typeface="Menlo"/>
                <a:ea typeface="Menlo"/>
                <a:cs typeface="Menlo"/>
                <a:sym typeface="Menlo"/>
              </a:defRPr>
            </a:pPr>
            <a:r>
              <a:t>}</a:t>
            </a:r>
          </a:p>
        </p:txBody>
      </p:sp>
      <p:sp>
        <p:nvSpPr>
          <p:cNvPr id="305" name="Vue的构造类"/>
          <p:cNvSpPr txBox="1"/>
          <p:nvPr/>
        </p:nvSpPr>
        <p:spPr>
          <a:xfrm>
            <a:off x="5334222" y="2521213"/>
            <a:ext cx="1523556" cy="427039"/>
          </a:xfrm>
          <a:prstGeom prst="rect">
            <a:avLst/>
          </a:prstGeom>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algn="l" defTabSz="321468">
              <a:lnSpc>
                <a:spcPct val="117999"/>
              </a:lnSpc>
              <a:defRPr b="0" sz="2000"/>
            </a:lvl1pPr>
          </a:lstStyle>
          <a:p>
            <a:pPr/>
            <a:r>
              <a:t>Vue的构造类</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6、纵览 VUE 初始化过程"/>
          <p:cNvSpPr txBox="1"/>
          <p:nvPr>
            <p:ph type="title"/>
          </p:nvPr>
        </p:nvSpPr>
        <p:spPr>
          <a:prstGeom prst="rect">
            <a:avLst/>
          </a:prstGeom>
        </p:spPr>
        <p:txBody>
          <a:bodyPr/>
          <a:lstStyle/>
          <a:p>
            <a:pPr/>
            <a:r>
              <a:t>6、纵览 VUE 初始化过程</a:t>
            </a:r>
          </a:p>
        </p:txBody>
      </p:sp>
      <p:sp>
        <p:nvSpPr>
          <p:cNvPr id="310" name="Vue.prototype._init = function (options?: Object) {…"/>
          <p:cNvSpPr txBox="1"/>
          <p:nvPr>
            <p:ph type="body" idx="1"/>
          </p:nvPr>
        </p:nvSpPr>
        <p:spPr>
          <a:xfrm>
            <a:off x="376919" y="1013598"/>
            <a:ext cx="11438162" cy="5690862"/>
          </a:xfrm>
          <a:prstGeom prst="rect">
            <a:avLst/>
          </a:prstGeom>
          <a:solidFill>
            <a:srgbClr val="F6F8FA"/>
          </a:solidFill>
        </p:spPr>
        <p:txBody>
          <a:bodyPr/>
          <a:lstStyle/>
          <a:p>
            <a:pPr defTabSz="321468">
              <a:lnSpc>
                <a:spcPts val="2600"/>
              </a:lnSpc>
              <a:defRPr sz="1100">
                <a:ln w="0" cap="flat">
                  <a:solidFill>
                    <a:srgbClr val="005CC5"/>
                  </a:solidFill>
                  <a:prstDash val="solid"/>
                  <a:miter lim="400000"/>
                </a:ln>
                <a:solidFill>
                  <a:srgbClr val="005CC5"/>
                </a:solidFill>
                <a:latin typeface="Menlo"/>
                <a:ea typeface="Menlo"/>
                <a:cs typeface="Menlo"/>
                <a:sym typeface="Menlo"/>
              </a:defRPr>
            </a:pPr>
            <a:r>
              <a:rPr>
                <a:ln w="0" cap="flat">
                  <a:solidFill>
                    <a:srgbClr val="24292E"/>
                  </a:solidFill>
                  <a:prstDash val="solid"/>
                  <a:miter lim="400000"/>
                </a:ln>
                <a:solidFill>
                  <a:srgbClr val="24292E"/>
                </a:solidFill>
              </a:rPr>
              <a:t>Vue.</a:t>
            </a:r>
            <a:r>
              <a:t>prototype</a:t>
            </a:r>
            <a:r>
              <a:rPr>
                <a:ln w="0" cap="flat">
                  <a:solidFill>
                    <a:srgbClr val="24292E"/>
                  </a:solidFill>
                  <a:prstDash val="solid"/>
                  <a:miter lim="400000"/>
                </a:ln>
                <a:solidFill>
                  <a:srgbClr val="24292E"/>
                </a:solidFill>
              </a:rPr>
              <a:t>.</a:t>
            </a:r>
            <a:r>
              <a:rPr>
                <a:ln w="0" cap="flat">
                  <a:solidFill>
                    <a:srgbClr val="6F42C1"/>
                  </a:solidFill>
                  <a:prstDash val="solid"/>
                  <a:miter lim="400000"/>
                </a:ln>
                <a:solidFill>
                  <a:srgbClr val="6F42C1"/>
                </a:solidFill>
              </a:rPr>
              <a:t>_init</a:t>
            </a:r>
            <a:r>
              <a:rPr>
                <a:ln w="0" cap="flat">
                  <a:solidFill>
                    <a:srgbClr val="24292E"/>
                  </a:solidFill>
                  <a:prstDash val="solid"/>
                  <a:miter lim="400000"/>
                </a:ln>
                <a:solidFill>
                  <a:srgbClr val="24292E"/>
                </a:solidFill>
              </a:rPr>
              <a:t> </a:t>
            </a:r>
            <a:r>
              <a:rPr>
                <a:ln w="0" cap="flat">
                  <a:solidFill>
                    <a:srgbClr val="D73A49"/>
                  </a:solidFill>
                  <a:prstDash val="solid"/>
                  <a:miter lim="400000"/>
                </a:ln>
                <a:solidFill>
                  <a:srgbClr val="D73A49"/>
                </a:solidFill>
              </a:rPr>
              <a:t>=</a:t>
            </a:r>
            <a:r>
              <a:rPr>
                <a:ln w="0" cap="flat">
                  <a:solidFill>
                    <a:srgbClr val="24292E"/>
                  </a:solidFill>
                  <a:prstDash val="solid"/>
                  <a:miter lim="400000"/>
                </a:ln>
                <a:solidFill>
                  <a:srgbClr val="24292E"/>
                </a:solidFill>
              </a:rPr>
              <a:t> </a:t>
            </a:r>
            <a:r>
              <a:rPr>
                <a:ln w="0" cap="flat">
                  <a:solidFill>
                    <a:srgbClr val="D73A49"/>
                  </a:solidFill>
                  <a:prstDash val="solid"/>
                  <a:miter lim="400000"/>
                </a:ln>
                <a:solidFill>
                  <a:srgbClr val="D73A49"/>
                </a:solidFill>
              </a:rPr>
              <a:t>function</a:t>
            </a:r>
            <a:r>
              <a:rPr>
                <a:ln w="0" cap="flat">
                  <a:solidFill>
                    <a:srgbClr val="24292E"/>
                  </a:solidFill>
                  <a:prstDash val="solid"/>
                  <a:miter lim="400000"/>
                </a:ln>
                <a:solidFill>
                  <a:srgbClr val="24292E"/>
                </a:solidFill>
              </a:rPr>
              <a:t> (options</a:t>
            </a:r>
            <a:r>
              <a:rPr>
                <a:ln w="0" cap="flat">
                  <a:solidFill>
                    <a:srgbClr val="D73A49"/>
                  </a:solidFill>
                  <a:prstDash val="solid"/>
                  <a:miter lim="400000"/>
                </a:ln>
                <a:solidFill>
                  <a:srgbClr val="D73A49"/>
                </a:solidFill>
              </a:rPr>
              <a:t>?:</a:t>
            </a:r>
            <a:r>
              <a:rPr>
                <a:ln w="0" cap="flat">
                  <a:solidFill>
                    <a:srgbClr val="24292E"/>
                  </a:solidFill>
                  <a:prstDash val="solid"/>
                  <a:miter lim="400000"/>
                </a:ln>
                <a:solidFill>
                  <a:srgbClr val="24292E"/>
                </a:solidFill>
              </a:rPr>
              <a:t> </a:t>
            </a:r>
            <a:r>
              <a:t>Object</a:t>
            </a:r>
            <a:r>
              <a:rPr>
                <a:ln w="0" cap="flat">
                  <a:solidFill>
                    <a:srgbClr val="24292E"/>
                  </a:solidFill>
                  <a:prstDash val="solid"/>
                  <a:miter lim="400000"/>
                </a:ln>
                <a:solidFill>
                  <a:srgbClr val="24292E"/>
                </a:solidFill>
              </a:rPr>
              <a:t>) {</a:t>
            </a:r>
            <a:endParaRPr>
              <a:ln w="0" cap="flat">
                <a:solidFill>
                  <a:srgbClr val="24292E"/>
                </a:solidFill>
                <a:prstDash val="solid"/>
                <a:miter lim="400000"/>
              </a:ln>
              <a:solidFill>
                <a:srgbClr val="24292E"/>
              </a:solidFill>
            </a:endParaRPr>
          </a:p>
          <a:p>
            <a:pPr defTabSz="321468">
              <a:lnSpc>
                <a:spcPts val="2600"/>
              </a:lnSpc>
              <a:defRPr sz="1100">
                <a:ln w="0" cap="flat">
                  <a:solidFill>
                    <a:srgbClr val="005CC5"/>
                  </a:solidFill>
                  <a:prstDash val="solid"/>
                  <a:miter lim="400000"/>
                </a:ln>
                <a:solidFill>
                  <a:srgbClr val="005CC5"/>
                </a:solidFill>
                <a:latin typeface="Menlo"/>
                <a:ea typeface="Menlo"/>
                <a:cs typeface="Menlo"/>
                <a:sym typeface="Menlo"/>
              </a:defRPr>
            </a:pPr>
            <a:r>
              <a:rPr>
                <a:ln w="0" cap="flat">
                  <a:solidFill>
                    <a:srgbClr val="24292E"/>
                  </a:solidFill>
                  <a:prstDash val="solid"/>
                  <a:miter lim="400000"/>
                </a:ln>
                <a:solidFill>
                  <a:srgbClr val="24292E"/>
                </a:solidFill>
              </a:rPr>
              <a:t>    </a:t>
            </a:r>
            <a:r>
              <a:rPr>
                <a:ln w="0" cap="flat">
                  <a:solidFill>
                    <a:srgbClr val="D73A49"/>
                  </a:solidFill>
                  <a:prstDash val="solid"/>
                  <a:miter lim="400000"/>
                </a:ln>
                <a:solidFill>
                  <a:srgbClr val="D73A49"/>
                </a:solidFill>
              </a:rPr>
              <a:t>const</a:t>
            </a:r>
            <a:r>
              <a:rPr>
                <a:ln w="0" cap="flat">
                  <a:solidFill>
                    <a:srgbClr val="24292E"/>
                  </a:solidFill>
                  <a:prstDash val="solid"/>
                  <a:miter lim="400000"/>
                </a:ln>
                <a:solidFill>
                  <a:srgbClr val="24292E"/>
                </a:solidFill>
              </a:rPr>
              <a:t> vm</a:t>
            </a:r>
            <a:r>
              <a:rPr>
                <a:ln w="0" cap="flat">
                  <a:solidFill>
                    <a:srgbClr val="D73A49"/>
                  </a:solidFill>
                  <a:prstDash val="solid"/>
                  <a:miter lim="400000"/>
                </a:ln>
                <a:solidFill>
                  <a:srgbClr val="D73A49"/>
                </a:solidFill>
              </a:rPr>
              <a:t>:</a:t>
            </a:r>
            <a:r>
              <a:rPr>
                <a:ln w="0" cap="flat">
                  <a:solidFill>
                    <a:srgbClr val="24292E"/>
                  </a:solidFill>
                  <a:prstDash val="solid"/>
                  <a:miter lim="400000"/>
                </a:ln>
                <a:solidFill>
                  <a:srgbClr val="24292E"/>
                </a:solidFill>
              </a:rPr>
              <a:t> </a:t>
            </a:r>
            <a:r>
              <a:t>Component</a:t>
            </a:r>
            <a:r>
              <a:rPr>
                <a:ln w="0" cap="flat">
                  <a:solidFill>
                    <a:srgbClr val="24292E"/>
                  </a:solidFill>
                  <a:prstDash val="solid"/>
                  <a:miter lim="400000"/>
                </a:ln>
                <a:solidFill>
                  <a:srgbClr val="24292E"/>
                </a:solidFill>
              </a:rPr>
              <a:t> </a:t>
            </a:r>
            <a:r>
              <a:rPr>
                <a:ln w="0" cap="flat">
                  <a:solidFill>
                    <a:srgbClr val="D73A49"/>
                  </a:solidFill>
                  <a:prstDash val="solid"/>
                  <a:miter lim="400000"/>
                </a:ln>
                <a:solidFill>
                  <a:srgbClr val="D73A49"/>
                </a:solidFill>
              </a:rPr>
              <a:t>=</a:t>
            </a:r>
            <a:r>
              <a:rPr>
                <a:ln w="0" cap="flat">
                  <a:solidFill>
                    <a:srgbClr val="24292E"/>
                  </a:solidFill>
                  <a:prstDash val="solid"/>
                  <a:miter lim="400000"/>
                </a:ln>
                <a:solidFill>
                  <a:srgbClr val="24292E"/>
                </a:solidFill>
              </a:rPr>
              <a:t> </a:t>
            </a:r>
            <a:r>
              <a:t>this</a:t>
            </a:r>
            <a:endParaRPr>
              <a:ln w="0" cap="flat">
                <a:solidFill>
                  <a:srgbClr val="24292E"/>
                </a:solidFill>
                <a:prstDash val="solid"/>
                <a:miter lim="400000"/>
              </a:ln>
              <a:solidFill>
                <a:srgbClr val="24292E"/>
              </a:solidFill>
            </a:endParaRPr>
          </a:p>
          <a:p>
            <a:pPr defTabSz="321468">
              <a:lnSpc>
                <a:spcPts val="2600"/>
              </a:lnSpc>
              <a:defRPr sz="1100">
                <a:ln w="0" cap="flat">
                  <a:solidFill>
                    <a:srgbClr val="24292E"/>
                  </a:solidFill>
                  <a:prstDash val="solid"/>
                  <a:miter lim="400000"/>
                </a:ln>
                <a:solidFill>
                  <a:srgbClr val="24292E"/>
                </a:solidFill>
                <a:latin typeface="Menlo"/>
                <a:ea typeface="Menlo"/>
                <a:cs typeface="Menlo"/>
                <a:sym typeface="Menlo"/>
              </a:defRPr>
            </a:pPr>
            <a:r>
              <a:t>    vm._uid </a:t>
            </a:r>
            <a:r>
              <a:rPr>
                <a:ln w="0" cap="flat">
                  <a:solidFill>
                    <a:srgbClr val="D73A49"/>
                  </a:solidFill>
                  <a:prstDash val="solid"/>
                  <a:miter lim="400000"/>
                </a:ln>
                <a:solidFill>
                  <a:srgbClr val="D73A49"/>
                </a:solidFill>
              </a:rPr>
              <a:t>=</a:t>
            </a:r>
            <a:r>
              <a:t> uid</a:t>
            </a:r>
            <a:r>
              <a:rPr>
                <a:ln w="0" cap="flat">
                  <a:solidFill>
                    <a:srgbClr val="D73A49"/>
                  </a:solidFill>
                  <a:prstDash val="solid"/>
                  <a:miter lim="400000"/>
                </a:ln>
                <a:solidFill>
                  <a:srgbClr val="D73A49"/>
                </a:solidFill>
              </a:rPr>
              <a:t>++</a:t>
            </a:r>
          </a:p>
          <a:p>
            <a:pPr defTabSz="321468">
              <a:lnSpc>
                <a:spcPts val="2600"/>
              </a:lnSpc>
              <a:defRPr sz="11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let</a:t>
            </a:r>
            <a:r>
              <a:t> startTag, endTag</a:t>
            </a:r>
          </a:p>
          <a:p>
            <a:pPr defTabSz="321468">
              <a:lnSpc>
                <a:spcPts val="2600"/>
              </a:lnSpc>
              <a:defRPr sz="110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 istanbul ignore if */</a:t>
            </a:r>
            <a:endParaRPr>
              <a:ln w="0" cap="flat">
                <a:solidFill>
                  <a:srgbClr val="24292E"/>
                </a:solidFill>
                <a:prstDash val="solid"/>
                <a:miter lim="400000"/>
              </a:ln>
              <a:solidFill>
                <a:srgbClr val="24292E"/>
              </a:solidFill>
            </a:endParaRPr>
          </a:p>
          <a:p>
            <a:pPr defTabSz="321468">
              <a:lnSpc>
                <a:spcPts val="2600"/>
              </a:lnSpc>
              <a:defRPr sz="11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if</a:t>
            </a:r>
            <a:r>
              <a:t> (</a:t>
            </a:r>
            <a:r>
              <a:rPr>
                <a:ln w="0" cap="flat">
                  <a:solidFill>
                    <a:srgbClr val="005CC5"/>
                  </a:solidFill>
                  <a:prstDash val="solid"/>
                  <a:miter lim="400000"/>
                </a:ln>
                <a:solidFill>
                  <a:srgbClr val="005CC5"/>
                </a:solidFill>
              </a:rPr>
              <a:t>process</a:t>
            </a:r>
            <a:r>
              <a:t>.env.</a:t>
            </a:r>
            <a:r>
              <a:rPr>
                <a:ln w="0" cap="flat">
                  <a:solidFill>
                    <a:srgbClr val="005CC5"/>
                  </a:solidFill>
                  <a:prstDash val="solid"/>
                  <a:miter lim="400000"/>
                </a:ln>
                <a:solidFill>
                  <a:srgbClr val="005CC5"/>
                </a:solidFill>
              </a:rPr>
              <a:t>NODE_ENV</a:t>
            </a:r>
            <a:r>
              <a:t> </a:t>
            </a:r>
            <a:r>
              <a:rPr>
                <a:ln w="0" cap="flat">
                  <a:solidFill>
                    <a:srgbClr val="D73A49"/>
                  </a:solidFill>
                  <a:prstDash val="solid"/>
                  <a:miter lim="400000"/>
                </a:ln>
                <a:solidFill>
                  <a:srgbClr val="D73A49"/>
                </a:solidFill>
              </a:rPr>
              <a:t>!==</a:t>
            </a:r>
            <a:r>
              <a:t> </a:t>
            </a:r>
            <a:r>
              <a:rPr>
                <a:ln w="0" cap="flat">
                  <a:solidFill>
                    <a:srgbClr val="032F62"/>
                  </a:solidFill>
                  <a:prstDash val="solid"/>
                  <a:miter lim="400000"/>
                </a:ln>
                <a:solidFill>
                  <a:srgbClr val="032F62"/>
                </a:solidFill>
              </a:rPr>
              <a:t>'production'</a:t>
            </a:r>
            <a:r>
              <a:t> </a:t>
            </a:r>
            <a:r>
              <a:rPr>
                <a:ln w="0" cap="flat">
                  <a:solidFill>
                    <a:srgbClr val="D73A49"/>
                  </a:solidFill>
                  <a:prstDash val="solid"/>
                  <a:miter lim="400000"/>
                </a:ln>
                <a:solidFill>
                  <a:srgbClr val="D73A49"/>
                </a:solidFill>
              </a:rPr>
              <a:t>&amp;&amp;</a:t>
            </a:r>
            <a:r>
              <a:t> config.performance </a:t>
            </a:r>
            <a:r>
              <a:rPr>
                <a:ln w="0" cap="flat">
                  <a:solidFill>
                    <a:srgbClr val="D73A49"/>
                  </a:solidFill>
                  <a:prstDash val="solid"/>
                  <a:miter lim="400000"/>
                </a:ln>
                <a:solidFill>
                  <a:srgbClr val="D73A49"/>
                </a:solidFill>
              </a:rPr>
              <a:t>&amp;&amp;</a:t>
            </a:r>
            <a:r>
              <a:t> mark) {</a:t>
            </a:r>
          </a:p>
          <a:p>
            <a:pPr defTabSz="321468">
              <a:lnSpc>
                <a:spcPts val="2600"/>
              </a:lnSpc>
              <a:defRPr sz="1100">
                <a:ln w="0" cap="flat">
                  <a:solidFill>
                    <a:srgbClr val="24292E"/>
                  </a:solidFill>
                  <a:prstDash val="solid"/>
                  <a:miter lim="400000"/>
                </a:ln>
                <a:solidFill>
                  <a:srgbClr val="24292E"/>
                </a:solidFill>
                <a:latin typeface="Menlo"/>
                <a:ea typeface="Menlo"/>
                <a:cs typeface="Menlo"/>
                <a:sym typeface="Menlo"/>
              </a:defRPr>
            </a:pPr>
            <a:r>
              <a:t>      startTag </a:t>
            </a:r>
            <a:r>
              <a:rPr>
                <a:ln w="0" cap="flat">
                  <a:solidFill>
                    <a:srgbClr val="D73A49"/>
                  </a:solidFill>
                  <a:prstDash val="solid"/>
                  <a:miter lim="400000"/>
                </a:ln>
                <a:solidFill>
                  <a:srgbClr val="D73A49"/>
                </a:solidFill>
              </a:rPr>
              <a:t>=</a:t>
            </a:r>
            <a:r>
              <a:t> </a:t>
            </a:r>
            <a:r>
              <a:rPr>
                <a:ln w="0" cap="flat">
                  <a:solidFill>
                    <a:srgbClr val="032F62"/>
                  </a:solidFill>
                  <a:prstDash val="solid"/>
                  <a:miter lim="400000"/>
                </a:ln>
                <a:solidFill>
                  <a:srgbClr val="032F62"/>
                </a:solidFill>
              </a:rPr>
              <a:t>`vue-perf-init:</a:t>
            </a:r>
            <a:r>
              <a:t>${vm._uid}</a:t>
            </a:r>
            <a:r>
              <a:rPr>
                <a:ln w="0" cap="flat">
                  <a:solidFill>
                    <a:srgbClr val="032F62"/>
                  </a:solidFill>
                  <a:prstDash val="solid"/>
                  <a:miter lim="400000"/>
                </a:ln>
                <a:solidFill>
                  <a:srgbClr val="032F62"/>
                </a:solidFill>
              </a:rPr>
              <a:t>`</a:t>
            </a:r>
          </a:p>
          <a:p>
            <a:pPr defTabSz="321468">
              <a:lnSpc>
                <a:spcPts val="2600"/>
              </a:lnSpc>
              <a:defRPr sz="1100">
                <a:ln w="0" cap="flat">
                  <a:solidFill>
                    <a:srgbClr val="032F62"/>
                  </a:solidFill>
                  <a:prstDash val="solid"/>
                  <a:miter lim="400000"/>
                </a:ln>
                <a:solidFill>
                  <a:srgbClr val="032F62"/>
                </a:solidFill>
                <a:latin typeface="Menlo"/>
                <a:ea typeface="Menlo"/>
                <a:cs typeface="Menlo"/>
                <a:sym typeface="Menlo"/>
              </a:defRPr>
            </a:pPr>
            <a:r>
              <a:rPr>
                <a:ln w="0" cap="flat">
                  <a:solidFill>
                    <a:srgbClr val="24292E"/>
                  </a:solidFill>
                  <a:prstDash val="solid"/>
                  <a:miter lim="400000"/>
                </a:ln>
                <a:solidFill>
                  <a:srgbClr val="24292E"/>
                </a:solidFill>
              </a:rPr>
              <a:t>      endTag </a:t>
            </a:r>
            <a:r>
              <a:rPr>
                <a:ln w="0" cap="flat">
                  <a:solidFill>
                    <a:srgbClr val="D73A49"/>
                  </a:solidFill>
                  <a:prstDash val="solid"/>
                  <a:miter lim="400000"/>
                </a:ln>
                <a:solidFill>
                  <a:srgbClr val="D73A49"/>
                </a:solidFill>
              </a:rPr>
              <a:t>=</a:t>
            </a:r>
            <a:r>
              <a:rPr>
                <a:ln w="0" cap="flat">
                  <a:solidFill>
                    <a:srgbClr val="24292E"/>
                  </a:solidFill>
                  <a:prstDash val="solid"/>
                  <a:miter lim="400000"/>
                </a:ln>
                <a:solidFill>
                  <a:srgbClr val="24292E"/>
                </a:solidFill>
              </a:rPr>
              <a:t> </a:t>
            </a:r>
            <a:r>
              <a:t>`vue-perf-end:</a:t>
            </a:r>
            <a:r>
              <a:rPr>
                <a:ln w="0" cap="flat">
                  <a:solidFill>
                    <a:srgbClr val="24292E"/>
                  </a:solidFill>
                  <a:prstDash val="solid"/>
                  <a:miter lim="400000"/>
                </a:ln>
                <a:solidFill>
                  <a:srgbClr val="24292E"/>
                </a:solidFill>
              </a:rPr>
              <a:t>${vm._uid}</a:t>
            </a:r>
            <a:r>
              <a:t>`</a:t>
            </a:r>
            <a:endParaRPr>
              <a:ln w="0" cap="flat">
                <a:solidFill>
                  <a:srgbClr val="24292E"/>
                </a:solidFill>
                <a:prstDash val="solid"/>
                <a:miter lim="400000"/>
              </a:ln>
              <a:solidFill>
                <a:srgbClr val="24292E"/>
              </a:solidFill>
            </a:endParaRPr>
          </a:p>
          <a:p>
            <a:pPr defTabSz="321468">
              <a:lnSpc>
                <a:spcPts val="2600"/>
              </a:lnSpc>
              <a:defRPr sz="11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6F42C1"/>
                  </a:solidFill>
                  <a:prstDash val="solid"/>
                  <a:miter lim="400000"/>
                </a:ln>
                <a:solidFill>
                  <a:srgbClr val="6F42C1"/>
                </a:solidFill>
              </a:rPr>
              <a:t>mark</a:t>
            </a:r>
            <a:r>
              <a:t>(startTag)</a:t>
            </a:r>
          </a:p>
          <a:p>
            <a:pPr defTabSz="321468">
              <a:lnSpc>
                <a:spcPts val="2600"/>
              </a:lnSpc>
              <a:defRPr sz="1100">
                <a:ln w="0" cap="flat">
                  <a:solidFill>
                    <a:srgbClr val="24292E"/>
                  </a:solidFill>
                  <a:prstDash val="solid"/>
                  <a:miter lim="400000"/>
                </a:ln>
                <a:solidFill>
                  <a:srgbClr val="24292E"/>
                </a:solidFill>
                <a:latin typeface="Menlo"/>
                <a:ea typeface="Menlo"/>
                <a:cs typeface="Menlo"/>
                <a:sym typeface="Menlo"/>
              </a:defRPr>
            </a:pPr>
            <a:r>
              <a:t>    }</a:t>
            </a:r>
          </a:p>
          <a:p>
            <a:pPr defTabSz="321468">
              <a:lnSpc>
                <a:spcPts val="2600"/>
              </a:lnSpc>
              <a:defRPr sz="110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/*一个防止vm实例自身被观察的标志位*/</a:t>
            </a:r>
            <a:endParaRPr>
              <a:ln w="0" cap="flat">
                <a:solidFill>
                  <a:srgbClr val="24292E"/>
                </a:solidFill>
                <a:prstDash val="solid"/>
                <a:miter lim="400000"/>
              </a:ln>
              <a:solidFill>
                <a:srgbClr val="24292E"/>
              </a:solidFill>
            </a:endParaRPr>
          </a:p>
          <a:p>
            <a:pPr defTabSz="321468">
              <a:lnSpc>
                <a:spcPts val="2600"/>
              </a:lnSpc>
              <a:defRPr sz="1100">
                <a:ln w="0" cap="flat">
                  <a:solidFill>
                    <a:srgbClr val="24292E"/>
                  </a:solidFill>
                  <a:prstDash val="solid"/>
                  <a:miter lim="400000"/>
                </a:ln>
                <a:solidFill>
                  <a:srgbClr val="24292E"/>
                </a:solidFill>
                <a:latin typeface="Menlo"/>
                <a:ea typeface="Menlo"/>
                <a:cs typeface="Menlo"/>
                <a:sym typeface="Menlo"/>
              </a:defRPr>
            </a:pPr>
            <a:r>
              <a:t>    vm._isVue </a:t>
            </a:r>
            <a:r>
              <a:rPr>
                <a:ln w="0" cap="flat">
                  <a:solidFill>
                    <a:srgbClr val="D73A49"/>
                  </a:solidFill>
                  <a:prstDash val="solid"/>
                  <a:miter lim="400000"/>
                </a:ln>
                <a:solidFill>
                  <a:srgbClr val="D73A49"/>
                </a:solidFill>
              </a:rPr>
              <a:t>=</a:t>
            </a:r>
            <a:r>
              <a:t> </a:t>
            </a:r>
            <a:r>
              <a:rPr>
                <a:ln w="0" cap="flat">
                  <a:solidFill>
                    <a:srgbClr val="005CC5"/>
                  </a:solidFill>
                  <a:prstDash val="solid"/>
                  <a:miter lim="400000"/>
                </a:ln>
                <a:solidFill>
                  <a:srgbClr val="005CC5"/>
                </a:solidFill>
              </a:rPr>
              <a:t>true</a:t>
            </a:r>
          </a:p>
          <a:p>
            <a:pPr defTabSz="321468">
              <a:lnSpc>
                <a:spcPts val="2600"/>
              </a:lnSpc>
              <a:defRPr sz="110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 merge options</a:t>
            </a:r>
            <a:endParaRPr>
              <a:ln w="0" cap="flat">
                <a:solidFill>
                  <a:srgbClr val="24292E"/>
                </a:solidFill>
                <a:prstDash val="solid"/>
                <a:miter lim="400000"/>
              </a:ln>
              <a:solidFill>
                <a:srgbClr val="24292E"/>
              </a:solidFill>
            </a:endParaRPr>
          </a:p>
          <a:p>
            <a:pPr defTabSz="321468">
              <a:lnSpc>
                <a:spcPts val="2600"/>
              </a:lnSpc>
              <a:defRPr sz="11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if</a:t>
            </a:r>
            <a:r>
              <a:t> (options </a:t>
            </a:r>
            <a:r>
              <a:rPr>
                <a:ln w="0" cap="flat">
                  <a:solidFill>
                    <a:srgbClr val="D73A49"/>
                  </a:solidFill>
                  <a:prstDash val="solid"/>
                  <a:miter lim="400000"/>
                </a:ln>
                <a:solidFill>
                  <a:srgbClr val="D73A49"/>
                </a:solidFill>
              </a:rPr>
              <a:t>&amp;&amp;</a:t>
            </a:r>
            <a:r>
              <a:t> options._isComponent) {</a:t>
            </a:r>
          </a:p>
          <a:p>
            <a:pPr defTabSz="321468">
              <a:lnSpc>
                <a:spcPts val="2600"/>
              </a:lnSpc>
              <a:defRPr sz="110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 optimize internal component instantiation</a:t>
            </a:r>
            <a:endParaRPr>
              <a:ln w="0" cap="flat">
                <a:solidFill>
                  <a:srgbClr val="24292E"/>
                </a:solidFill>
                <a:prstDash val="solid"/>
                <a:miter lim="400000"/>
              </a:ln>
              <a:solidFill>
                <a:srgbClr val="24292E"/>
              </a:solidFill>
            </a:endParaRPr>
          </a:p>
          <a:p>
            <a:pPr defTabSz="321468">
              <a:lnSpc>
                <a:spcPts val="2600"/>
              </a:lnSpc>
              <a:defRPr sz="110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 since dynamic options merging is pretty slow, and none of the</a:t>
            </a:r>
            <a:endParaRPr>
              <a:ln w="0" cap="flat">
                <a:solidFill>
                  <a:srgbClr val="24292E"/>
                </a:solidFill>
                <a:prstDash val="solid"/>
                <a:miter lim="400000"/>
              </a:ln>
              <a:solidFill>
                <a:srgbClr val="24292E"/>
              </a:solidFill>
            </a:endParaRPr>
          </a:p>
          <a:p>
            <a:pPr defTabSz="321468">
              <a:lnSpc>
                <a:spcPts val="2600"/>
              </a:lnSpc>
              <a:defRPr sz="110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 internal component options needs special treatment.</a:t>
            </a:r>
            <a:endParaRPr>
              <a:ln w="0" cap="flat">
                <a:solidFill>
                  <a:srgbClr val="24292E"/>
                </a:solidFill>
                <a:prstDash val="solid"/>
                <a:miter lim="400000"/>
              </a:ln>
              <a:solidFill>
                <a:srgbClr val="24292E"/>
              </a:solidFill>
            </a:endParaRPr>
          </a:p>
          <a:p>
            <a:pPr defTabSz="321468">
              <a:lnSpc>
                <a:spcPts val="2600"/>
              </a:lnSpc>
              <a:defRPr sz="1100">
                <a:ln w="0" cap="flat">
                  <a:solidFill>
                    <a:srgbClr val="6F42C1"/>
                  </a:solidFill>
                  <a:prstDash val="solid"/>
                  <a:miter lim="400000"/>
                </a:ln>
                <a:solidFill>
                  <a:srgbClr val="6F42C1"/>
                </a:solidFill>
                <a:latin typeface="Menlo"/>
                <a:ea typeface="Menlo"/>
                <a:cs typeface="Menlo"/>
                <a:sym typeface="Menlo"/>
              </a:defRPr>
            </a:pPr>
            <a:r>
              <a:rPr>
                <a:ln w="0" cap="flat">
                  <a:solidFill>
                    <a:srgbClr val="24292E"/>
                  </a:solidFill>
                  <a:prstDash val="solid"/>
                  <a:miter lim="400000"/>
                </a:ln>
                <a:solidFill>
                  <a:srgbClr val="24292E"/>
                </a:solidFill>
              </a:rPr>
              <a:t>      </a:t>
            </a:r>
            <a:r>
              <a:t>initInternalComponent</a:t>
            </a:r>
            <a:r>
              <a:rPr>
                <a:ln w="0" cap="flat">
                  <a:solidFill>
                    <a:srgbClr val="24292E"/>
                  </a:solidFill>
                  <a:prstDash val="solid"/>
                  <a:miter lim="400000"/>
                </a:ln>
                <a:solidFill>
                  <a:srgbClr val="24292E"/>
                </a:solidFill>
              </a:rPr>
              <a:t>(vm, options)</a:t>
            </a:r>
            <a:endParaRPr>
              <a:ln w="0" cap="flat">
                <a:solidFill>
                  <a:srgbClr val="24292E"/>
                </a:solidFill>
                <a:prstDash val="solid"/>
                <a:miter lim="400000"/>
              </a:ln>
              <a:solidFill>
                <a:srgbClr val="24292E"/>
              </a:solidFill>
            </a:endParaRPr>
          </a:p>
          <a:p>
            <a:pPr defTabSz="321468">
              <a:lnSpc>
                <a:spcPts val="2600"/>
              </a:lnSpc>
              <a:defRPr sz="1100">
                <a:ln w="0" cap="flat">
                  <a:solidFill>
                    <a:srgbClr val="24292E"/>
                  </a:solidFill>
                  <a:prstDash val="solid"/>
                  <a:miter lim="400000"/>
                </a:ln>
                <a:solidFill>
                  <a:srgbClr val="24292E"/>
                </a:solidFill>
                <a:latin typeface="Menlo"/>
                <a:ea typeface="Menlo"/>
                <a:cs typeface="Menlo"/>
                <a:sym typeface="Menlo"/>
              </a:defRPr>
            </a:pPr>
            <a:r>
              <a:t>    } </a:t>
            </a:r>
            <a:r>
              <a:rPr>
                <a:ln w="0" cap="flat">
                  <a:solidFill>
                    <a:srgbClr val="D73A49"/>
                  </a:solidFill>
                  <a:prstDash val="solid"/>
                  <a:miter lim="400000"/>
                </a:ln>
                <a:solidFill>
                  <a:srgbClr val="D73A49"/>
                </a:solidFill>
              </a:rPr>
              <a:t>else</a:t>
            </a:r>
            <a:r>
              <a:t> {</a:t>
            </a:r>
          </a:p>
          <a:p>
            <a:pPr defTabSz="321468">
              <a:lnSpc>
                <a:spcPts val="2600"/>
              </a:lnSpc>
              <a:defRPr sz="1100">
                <a:ln w="0" cap="flat">
                  <a:solidFill>
                    <a:srgbClr val="24292E"/>
                  </a:solidFill>
                  <a:prstDash val="solid"/>
                  <a:miter lim="400000"/>
                </a:ln>
                <a:solidFill>
                  <a:srgbClr val="24292E"/>
                </a:solidFill>
                <a:latin typeface="Menlo"/>
                <a:ea typeface="Menlo"/>
                <a:cs typeface="Menlo"/>
                <a:sym typeface="Menlo"/>
              </a:defRPr>
            </a:pPr>
            <a:r>
              <a:t>      vm.$options </a:t>
            </a:r>
            <a:r>
              <a:rPr>
                <a:ln w="0" cap="flat">
                  <a:solidFill>
                    <a:srgbClr val="D73A49"/>
                  </a:solidFill>
                  <a:prstDash val="solid"/>
                  <a:miter lim="400000"/>
                </a:ln>
                <a:solidFill>
                  <a:srgbClr val="D73A49"/>
                </a:solidFill>
              </a:rPr>
              <a:t>=</a:t>
            </a:r>
            <a:r>
              <a:t> </a:t>
            </a:r>
            <a:r>
              <a:rPr>
                <a:ln w="0" cap="flat">
                  <a:solidFill>
                    <a:srgbClr val="6F42C1"/>
                  </a:solidFill>
                  <a:prstDash val="solid"/>
                  <a:miter lim="400000"/>
                </a:ln>
                <a:solidFill>
                  <a:srgbClr val="6F42C1"/>
                </a:solidFill>
              </a:rPr>
              <a:t>mergeOptions</a:t>
            </a:r>
            <a:r>
              <a:t>(</a:t>
            </a:r>
          </a:p>
          <a:p>
            <a:pPr defTabSz="321468">
              <a:lnSpc>
                <a:spcPts val="2600"/>
              </a:lnSpc>
              <a:defRPr sz="1100">
                <a:ln w="0" cap="flat">
                  <a:solidFill>
                    <a:srgbClr val="6F42C1"/>
                  </a:solidFill>
                  <a:prstDash val="solid"/>
                  <a:miter lim="400000"/>
                </a:ln>
                <a:solidFill>
                  <a:srgbClr val="6F42C1"/>
                </a:solidFill>
                <a:latin typeface="Menlo"/>
                <a:ea typeface="Menlo"/>
                <a:cs typeface="Menlo"/>
                <a:sym typeface="Menlo"/>
              </a:defRPr>
            </a:pPr>
            <a:r>
              <a:rPr>
                <a:ln w="0" cap="flat">
                  <a:solidFill>
                    <a:srgbClr val="24292E"/>
                  </a:solidFill>
                  <a:prstDash val="solid"/>
                  <a:miter lim="400000"/>
                </a:ln>
                <a:solidFill>
                  <a:srgbClr val="24292E"/>
                </a:solidFill>
              </a:rPr>
              <a:t>        </a:t>
            </a:r>
            <a:r>
              <a:t>resolveConstructorOptions</a:t>
            </a:r>
            <a:r>
              <a:rPr>
                <a:ln w="0" cap="flat">
                  <a:solidFill>
                    <a:srgbClr val="24292E"/>
                  </a:solidFill>
                  <a:prstDash val="solid"/>
                  <a:miter lim="400000"/>
                </a:ln>
                <a:solidFill>
                  <a:srgbClr val="24292E"/>
                </a:solidFill>
              </a:rPr>
              <a:t>(vm.</a:t>
            </a:r>
            <a:r>
              <a:rPr>
                <a:ln w="0" cap="flat">
                  <a:solidFill>
                    <a:srgbClr val="005CC5"/>
                  </a:solidFill>
                  <a:prstDash val="solid"/>
                  <a:miter lim="400000"/>
                </a:ln>
                <a:solidFill>
                  <a:srgbClr val="005CC5"/>
                </a:solidFill>
              </a:rPr>
              <a:t>constructor</a:t>
            </a:r>
            <a:r>
              <a:rPr>
                <a:ln w="0" cap="flat">
                  <a:solidFill>
                    <a:srgbClr val="24292E"/>
                  </a:solidFill>
                  <a:prstDash val="solid"/>
                  <a:miter lim="400000"/>
                </a:ln>
                <a:solidFill>
                  <a:srgbClr val="24292E"/>
                </a:solidFill>
              </a:rPr>
              <a:t>),</a:t>
            </a:r>
            <a:endParaRPr>
              <a:ln w="0" cap="flat">
                <a:solidFill>
                  <a:srgbClr val="24292E"/>
                </a:solidFill>
                <a:prstDash val="solid"/>
                <a:miter lim="400000"/>
              </a:ln>
              <a:solidFill>
                <a:srgbClr val="24292E"/>
              </a:solidFill>
            </a:endParaRPr>
          </a:p>
          <a:p>
            <a:pPr defTabSz="321468">
              <a:lnSpc>
                <a:spcPts val="2600"/>
              </a:lnSpc>
              <a:defRPr sz="1100">
                <a:ln w="0" cap="flat">
                  <a:solidFill>
                    <a:srgbClr val="24292E"/>
                  </a:solidFill>
                  <a:prstDash val="solid"/>
                  <a:miter lim="400000"/>
                </a:ln>
                <a:solidFill>
                  <a:srgbClr val="24292E"/>
                </a:solidFill>
                <a:latin typeface="Menlo"/>
                <a:ea typeface="Menlo"/>
                <a:cs typeface="Menlo"/>
                <a:sym typeface="Menlo"/>
              </a:defRPr>
            </a:pPr>
            <a:r>
              <a:t>        options </a:t>
            </a:r>
            <a:r>
              <a:rPr>
                <a:ln w="0" cap="flat">
                  <a:solidFill>
                    <a:srgbClr val="D73A49"/>
                  </a:solidFill>
                  <a:prstDash val="solid"/>
                  <a:miter lim="400000"/>
                </a:ln>
                <a:solidFill>
                  <a:srgbClr val="D73A49"/>
                </a:solidFill>
              </a:rPr>
              <a:t>||</a:t>
            </a:r>
            <a:r>
              <a:t> {},</a:t>
            </a:r>
          </a:p>
          <a:p>
            <a:pPr defTabSz="321468">
              <a:lnSpc>
                <a:spcPts val="2600"/>
              </a:lnSpc>
              <a:defRPr sz="1100">
                <a:ln w="0" cap="flat">
                  <a:solidFill>
                    <a:srgbClr val="24292E"/>
                  </a:solidFill>
                  <a:prstDash val="solid"/>
                  <a:miter lim="400000"/>
                </a:ln>
                <a:solidFill>
                  <a:srgbClr val="24292E"/>
                </a:solidFill>
                <a:latin typeface="Menlo"/>
                <a:ea typeface="Menlo"/>
                <a:cs typeface="Menlo"/>
                <a:sym typeface="Menlo"/>
              </a:defRPr>
            </a:pPr>
            <a:r>
              <a:t>        vm</a:t>
            </a:r>
          </a:p>
          <a:p>
            <a:pPr defTabSz="321468">
              <a:lnSpc>
                <a:spcPts val="2600"/>
              </a:lnSpc>
              <a:defRPr sz="1100">
                <a:ln w="0" cap="flat">
                  <a:solidFill>
                    <a:srgbClr val="24292E"/>
                  </a:solidFill>
                  <a:prstDash val="solid"/>
                  <a:miter lim="400000"/>
                </a:ln>
                <a:solidFill>
                  <a:srgbClr val="24292E"/>
                </a:solidFill>
                <a:latin typeface="Menlo"/>
                <a:ea typeface="Menlo"/>
                <a:cs typeface="Menlo"/>
                <a:sym typeface="Menlo"/>
              </a:defRPr>
            </a:pPr>
            <a:r>
              <a:t>      )</a:t>
            </a:r>
          </a:p>
          <a:p>
            <a:pPr defTabSz="321468">
              <a:lnSpc>
                <a:spcPts val="2600"/>
              </a:lnSpc>
              <a:defRPr sz="1100">
                <a:ln w="0" cap="flat">
                  <a:solidFill>
                    <a:srgbClr val="24292E"/>
                  </a:solidFill>
                  <a:prstDash val="solid"/>
                  <a:miter lim="400000"/>
                </a:ln>
                <a:solidFill>
                  <a:srgbClr val="24292E"/>
                </a:solidFill>
                <a:latin typeface="Menlo"/>
                <a:ea typeface="Menlo"/>
                <a:cs typeface="Menlo"/>
                <a:sym typeface="Menlo"/>
              </a:defRPr>
            </a:pPr>
            <a:r>
              <a:t>    }</a:t>
            </a:r>
          </a:p>
          <a:p>
            <a:pPr defTabSz="321468">
              <a:lnSpc>
                <a:spcPts val="2600"/>
              </a:lnSpc>
              <a:defRPr sz="110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 istanbul ignore else */</a:t>
            </a:r>
            <a:endParaRPr>
              <a:ln w="0" cap="flat">
                <a:solidFill>
                  <a:srgbClr val="24292E"/>
                </a:solidFill>
                <a:prstDash val="solid"/>
                <a:miter lim="400000"/>
              </a:ln>
              <a:solidFill>
                <a:srgbClr val="24292E"/>
              </a:solidFill>
            </a:endParaRPr>
          </a:p>
          <a:p>
            <a:pPr defTabSz="321468">
              <a:lnSpc>
                <a:spcPts val="2600"/>
              </a:lnSpc>
              <a:defRPr sz="1100">
                <a:ln w="0" cap="flat">
                  <a:solidFill>
                    <a:srgbClr val="032F62"/>
                  </a:solidFill>
                  <a:prstDash val="solid"/>
                  <a:miter lim="400000"/>
                </a:ln>
                <a:solidFill>
                  <a:srgbClr val="032F62"/>
                </a:solidFill>
                <a:latin typeface="Menlo"/>
                <a:ea typeface="Menlo"/>
                <a:cs typeface="Menlo"/>
                <a:sym typeface="Menlo"/>
              </a:defRPr>
            </a:pPr>
            <a:r>
              <a:rPr>
                <a:ln w="0" cap="flat">
                  <a:solidFill>
                    <a:srgbClr val="24292E"/>
                  </a:solidFill>
                  <a:prstDash val="solid"/>
                  <a:miter lim="400000"/>
                </a:ln>
                <a:solidFill>
                  <a:srgbClr val="24292E"/>
                </a:solidFill>
              </a:rPr>
              <a:t>    </a:t>
            </a:r>
            <a:r>
              <a:rPr>
                <a:ln w="0" cap="flat">
                  <a:solidFill>
                    <a:srgbClr val="D73A49"/>
                  </a:solidFill>
                  <a:prstDash val="solid"/>
                  <a:miter lim="400000"/>
                </a:ln>
                <a:solidFill>
                  <a:srgbClr val="D73A49"/>
                </a:solidFill>
              </a:rPr>
              <a:t>if</a:t>
            </a:r>
            <a:r>
              <a:rPr>
                <a:ln w="0" cap="flat">
                  <a:solidFill>
                    <a:srgbClr val="24292E"/>
                  </a:solidFill>
                  <a:prstDash val="solid"/>
                  <a:miter lim="400000"/>
                </a:ln>
                <a:solidFill>
                  <a:srgbClr val="24292E"/>
                </a:solidFill>
              </a:rPr>
              <a:t> (</a:t>
            </a:r>
            <a:r>
              <a:rPr>
                <a:ln w="0" cap="flat">
                  <a:solidFill>
                    <a:srgbClr val="005CC5"/>
                  </a:solidFill>
                  <a:prstDash val="solid"/>
                  <a:miter lim="400000"/>
                </a:ln>
                <a:solidFill>
                  <a:srgbClr val="005CC5"/>
                </a:solidFill>
              </a:rPr>
              <a:t>process</a:t>
            </a:r>
            <a:r>
              <a:rPr>
                <a:ln w="0" cap="flat">
                  <a:solidFill>
                    <a:srgbClr val="24292E"/>
                  </a:solidFill>
                  <a:prstDash val="solid"/>
                  <a:miter lim="400000"/>
                </a:ln>
                <a:solidFill>
                  <a:srgbClr val="24292E"/>
                </a:solidFill>
              </a:rPr>
              <a:t>.env.</a:t>
            </a:r>
            <a:r>
              <a:rPr>
                <a:ln w="0" cap="flat">
                  <a:solidFill>
                    <a:srgbClr val="005CC5"/>
                  </a:solidFill>
                  <a:prstDash val="solid"/>
                  <a:miter lim="400000"/>
                </a:ln>
                <a:solidFill>
                  <a:srgbClr val="005CC5"/>
                </a:solidFill>
              </a:rPr>
              <a:t>NODE_ENV</a:t>
            </a:r>
            <a:r>
              <a:rPr>
                <a:ln w="0" cap="flat">
                  <a:solidFill>
                    <a:srgbClr val="24292E"/>
                  </a:solidFill>
                  <a:prstDash val="solid"/>
                  <a:miter lim="400000"/>
                </a:ln>
                <a:solidFill>
                  <a:srgbClr val="24292E"/>
                </a:solidFill>
              </a:rPr>
              <a:t> </a:t>
            </a:r>
            <a:r>
              <a:rPr>
                <a:ln w="0" cap="flat">
                  <a:solidFill>
                    <a:srgbClr val="D73A49"/>
                  </a:solidFill>
                  <a:prstDash val="solid"/>
                  <a:miter lim="400000"/>
                </a:ln>
                <a:solidFill>
                  <a:srgbClr val="D73A49"/>
                </a:solidFill>
              </a:rPr>
              <a:t>!==</a:t>
            </a:r>
            <a:r>
              <a:rPr>
                <a:ln w="0" cap="flat">
                  <a:solidFill>
                    <a:srgbClr val="24292E"/>
                  </a:solidFill>
                  <a:prstDash val="solid"/>
                  <a:miter lim="400000"/>
                </a:ln>
                <a:solidFill>
                  <a:srgbClr val="24292E"/>
                </a:solidFill>
              </a:rPr>
              <a:t> </a:t>
            </a:r>
            <a:r>
              <a:t>'production'</a:t>
            </a:r>
            <a:r>
              <a:rPr>
                <a:ln w="0" cap="flat">
                  <a:solidFill>
                    <a:srgbClr val="24292E"/>
                  </a:solidFill>
                  <a:prstDash val="solid"/>
                  <a:miter lim="400000"/>
                </a:ln>
                <a:solidFill>
                  <a:srgbClr val="24292E"/>
                </a:solidFill>
              </a:rPr>
              <a:t>) {</a:t>
            </a:r>
            <a:endParaRPr>
              <a:ln w="0" cap="flat">
                <a:solidFill>
                  <a:srgbClr val="24292E"/>
                </a:solidFill>
                <a:prstDash val="solid"/>
                <a:miter lim="400000"/>
              </a:ln>
              <a:solidFill>
                <a:srgbClr val="24292E"/>
              </a:solidFill>
            </a:endParaRPr>
          </a:p>
          <a:p>
            <a:pPr defTabSz="321468">
              <a:lnSpc>
                <a:spcPts val="2600"/>
              </a:lnSpc>
              <a:defRPr sz="1100">
                <a:ln w="0" cap="flat">
                  <a:solidFill>
                    <a:srgbClr val="6F42C1"/>
                  </a:solidFill>
                  <a:prstDash val="solid"/>
                  <a:miter lim="400000"/>
                </a:ln>
                <a:solidFill>
                  <a:srgbClr val="6F42C1"/>
                </a:solidFill>
                <a:latin typeface="Menlo"/>
                <a:ea typeface="Menlo"/>
                <a:cs typeface="Menlo"/>
                <a:sym typeface="Menlo"/>
              </a:defRPr>
            </a:pPr>
            <a:r>
              <a:rPr>
                <a:ln w="0" cap="flat">
                  <a:solidFill>
                    <a:srgbClr val="24292E"/>
                  </a:solidFill>
                  <a:prstDash val="solid"/>
                  <a:miter lim="400000"/>
                </a:ln>
                <a:solidFill>
                  <a:srgbClr val="24292E"/>
                </a:solidFill>
              </a:rPr>
              <a:t>      </a:t>
            </a:r>
            <a:r>
              <a:t>initProxy</a:t>
            </a:r>
            <a:r>
              <a:rPr>
                <a:ln w="0" cap="flat">
                  <a:solidFill>
                    <a:srgbClr val="24292E"/>
                  </a:solidFill>
                  <a:prstDash val="solid"/>
                  <a:miter lim="400000"/>
                </a:ln>
                <a:solidFill>
                  <a:srgbClr val="24292E"/>
                </a:solidFill>
              </a:rPr>
              <a:t>(vm)</a:t>
            </a:r>
            <a:endParaRPr>
              <a:ln w="0" cap="flat">
                <a:solidFill>
                  <a:srgbClr val="24292E"/>
                </a:solidFill>
                <a:prstDash val="solid"/>
                <a:miter lim="400000"/>
              </a:ln>
              <a:solidFill>
                <a:srgbClr val="24292E"/>
              </a:solidFill>
            </a:endParaRPr>
          </a:p>
          <a:p>
            <a:pPr defTabSz="321468">
              <a:lnSpc>
                <a:spcPts val="2600"/>
              </a:lnSpc>
              <a:defRPr sz="1100">
                <a:ln w="0" cap="flat">
                  <a:solidFill>
                    <a:srgbClr val="24292E"/>
                  </a:solidFill>
                  <a:prstDash val="solid"/>
                  <a:miter lim="400000"/>
                </a:ln>
                <a:solidFill>
                  <a:srgbClr val="24292E"/>
                </a:solidFill>
                <a:latin typeface="Menlo"/>
                <a:ea typeface="Menlo"/>
                <a:cs typeface="Menlo"/>
                <a:sym typeface="Menlo"/>
              </a:defRPr>
            </a:pPr>
            <a:r>
              <a:t>    } </a:t>
            </a:r>
            <a:r>
              <a:rPr>
                <a:ln w="0" cap="flat">
                  <a:solidFill>
                    <a:srgbClr val="D73A49"/>
                  </a:solidFill>
                  <a:prstDash val="solid"/>
                  <a:miter lim="400000"/>
                </a:ln>
                <a:solidFill>
                  <a:srgbClr val="D73A49"/>
                </a:solidFill>
              </a:rPr>
              <a:t>else</a:t>
            </a:r>
            <a:r>
              <a:t> {</a:t>
            </a:r>
          </a:p>
          <a:p>
            <a:pPr defTabSz="321468">
              <a:lnSpc>
                <a:spcPts val="2600"/>
              </a:lnSpc>
              <a:defRPr sz="1100">
                <a:ln w="0" cap="flat">
                  <a:solidFill>
                    <a:srgbClr val="24292E"/>
                  </a:solidFill>
                  <a:prstDash val="solid"/>
                  <a:miter lim="400000"/>
                </a:ln>
                <a:solidFill>
                  <a:srgbClr val="24292E"/>
                </a:solidFill>
                <a:latin typeface="Menlo"/>
                <a:ea typeface="Menlo"/>
                <a:cs typeface="Menlo"/>
                <a:sym typeface="Menlo"/>
              </a:defRPr>
            </a:pPr>
            <a:r>
              <a:t>      vm._renderProxy </a:t>
            </a:r>
            <a:r>
              <a:rPr>
                <a:ln w="0" cap="flat">
                  <a:solidFill>
                    <a:srgbClr val="D73A49"/>
                  </a:solidFill>
                  <a:prstDash val="solid"/>
                  <a:miter lim="400000"/>
                </a:ln>
                <a:solidFill>
                  <a:srgbClr val="D73A49"/>
                </a:solidFill>
              </a:rPr>
              <a:t>=</a:t>
            </a:r>
            <a:r>
              <a:t> vm</a:t>
            </a:r>
          </a:p>
          <a:p>
            <a:pPr defTabSz="321468">
              <a:lnSpc>
                <a:spcPts val="2600"/>
              </a:lnSpc>
              <a:defRPr sz="1100">
                <a:ln w="0" cap="flat">
                  <a:solidFill>
                    <a:srgbClr val="24292E"/>
                  </a:solidFill>
                  <a:prstDash val="solid"/>
                  <a:miter lim="400000"/>
                </a:ln>
                <a:solidFill>
                  <a:srgbClr val="24292E"/>
                </a:solidFill>
                <a:latin typeface="Menlo"/>
                <a:ea typeface="Menlo"/>
                <a:cs typeface="Menlo"/>
                <a:sym typeface="Menlo"/>
              </a:defRPr>
            </a:pPr>
            <a:r>
              <a:t>    }</a:t>
            </a:r>
          </a:p>
          <a:p>
            <a:pPr defTabSz="321468">
              <a:lnSpc>
                <a:spcPts val="2600"/>
              </a:lnSpc>
              <a:defRPr sz="1100">
                <a:ln w="0" cap="flat">
                  <a:solidFill>
                    <a:srgbClr val="24292E"/>
                  </a:solidFill>
                  <a:prstDash val="solid"/>
                  <a:miter lim="400000"/>
                </a:ln>
                <a:solidFill>
                  <a:srgbClr val="24292E"/>
                </a:solidFill>
                <a:latin typeface="Menlo"/>
                <a:ea typeface="Menlo"/>
                <a:cs typeface="Menlo"/>
                <a:sym typeface="Menlo"/>
              </a:defRPr>
            </a:pPr>
            <a:r>
              <a:t>    …</a:t>
            </a:r>
          </a:p>
          <a:p>
            <a:pPr defTabSz="321468">
              <a:lnSpc>
                <a:spcPts val="2600"/>
              </a:lnSpc>
              <a:defRPr sz="1100">
                <a:ln w="0" cap="flat">
                  <a:solidFill>
                    <a:srgbClr val="24292E"/>
                  </a:solidFill>
                  <a:prstDash val="solid"/>
                  <a:miter lim="400000"/>
                </a:ln>
                <a:solidFill>
                  <a:srgbClr val="24292E"/>
                </a:solidFill>
                <a:latin typeface="Menlo"/>
                <a:ea typeface="Menlo"/>
                <a:cs typeface="Menlo"/>
                <a:sym typeface="Menlo"/>
              </a:defRPr>
            </a:pPr>
            <a:r>
              <a:t>}</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6、纵览 VUE 初始化过程"/>
          <p:cNvSpPr txBox="1"/>
          <p:nvPr>
            <p:ph type="title"/>
          </p:nvPr>
        </p:nvSpPr>
        <p:spPr>
          <a:prstGeom prst="rect">
            <a:avLst/>
          </a:prstGeom>
        </p:spPr>
        <p:txBody>
          <a:bodyPr/>
          <a:lstStyle/>
          <a:p>
            <a:pPr/>
            <a:r>
              <a:t>6、纵览 VUE 初始化过程</a:t>
            </a:r>
          </a:p>
        </p:txBody>
      </p:sp>
      <p:sp>
        <p:nvSpPr>
          <p:cNvPr id="313" name="Vue.prototype._init = function (options?: Object) {…"/>
          <p:cNvSpPr txBox="1"/>
          <p:nvPr>
            <p:ph type="body" idx="1"/>
          </p:nvPr>
        </p:nvSpPr>
        <p:spPr>
          <a:xfrm>
            <a:off x="376919" y="933513"/>
            <a:ext cx="11438162" cy="5901094"/>
          </a:xfrm>
          <a:prstGeom prst="rect">
            <a:avLst/>
          </a:prstGeom>
          <a:solidFill>
            <a:srgbClr val="F6F8FA"/>
          </a:solidFill>
        </p:spPr>
        <p:txBody>
          <a:bodyPr/>
          <a:lstStyle/>
          <a:p>
            <a:pPr defTabSz="282892">
              <a:lnSpc>
                <a:spcPts val="2600"/>
              </a:lnSpc>
              <a:defRPr sz="1232">
                <a:ln w="0" cap="flat">
                  <a:solidFill>
                    <a:srgbClr val="005CC5"/>
                  </a:solidFill>
                  <a:prstDash val="solid"/>
                  <a:miter lim="400000"/>
                </a:ln>
                <a:solidFill>
                  <a:srgbClr val="005CC5"/>
                </a:solidFill>
                <a:latin typeface="Menlo"/>
                <a:ea typeface="Menlo"/>
                <a:cs typeface="Menlo"/>
                <a:sym typeface="Menlo"/>
              </a:defRPr>
            </a:pPr>
            <a:r>
              <a:rPr>
                <a:ln w="0" cap="flat">
                  <a:solidFill>
                    <a:srgbClr val="24292E"/>
                  </a:solidFill>
                  <a:prstDash val="solid"/>
                  <a:miter lim="400000"/>
                </a:ln>
                <a:solidFill>
                  <a:srgbClr val="24292E"/>
                </a:solidFill>
              </a:rPr>
              <a:t>Vue.</a:t>
            </a:r>
            <a:r>
              <a:t>prototype</a:t>
            </a:r>
            <a:r>
              <a:rPr>
                <a:ln w="0" cap="flat">
                  <a:solidFill>
                    <a:srgbClr val="24292E"/>
                  </a:solidFill>
                  <a:prstDash val="solid"/>
                  <a:miter lim="400000"/>
                </a:ln>
                <a:solidFill>
                  <a:srgbClr val="24292E"/>
                </a:solidFill>
              </a:rPr>
              <a:t>.</a:t>
            </a:r>
            <a:r>
              <a:rPr>
                <a:ln w="0" cap="flat">
                  <a:solidFill>
                    <a:srgbClr val="6F42C1"/>
                  </a:solidFill>
                  <a:prstDash val="solid"/>
                  <a:miter lim="400000"/>
                </a:ln>
                <a:solidFill>
                  <a:srgbClr val="6F42C1"/>
                </a:solidFill>
              </a:rPr>
              <a:t>_init</a:t>
            </a:r>
            <a:r>
              <a:rPr>
                <a:ln w="0" cap="flat">
                  <a:solidFill>
                    <a:srgbClr val="24292E"/>
                  </a:solidFill>
                  <a:prstDash val="solid"/>
                  <a:miter lim="400000"/>
                </a:ln>
                <a:solidFill>
                  <a:srgbClr val="24292E"/>
                </a:solidFill>
              </a:rPr>
              <a:t> </a:t>
            </a:r>
            <a:r>
              <a:rPr>
                <a:ln w="0" cap="flat">
                  <a:solidFill>
                    <a:srgbClr val="D73A49"/>
                  </a:solidFill>
                  <a:prstDash val="solid"/>
                  <a:miter lim="400000"/>
                </a:ln>
                <a:solidFill>
                  <a:srgbClr val="D73A49"/>
                </a:solidFill>
              </a:rPr>
              <a:t>=</a:t>
            </a:r>
            <a:r>
              <a:rPr>
                <a:ln w="0" cap="flat">
                  <a:solidFill>
                    <a:srgbClr val="24292E"/>
                  </a:solidFill>
                  <a:prstDash val="solid"/>
                  <a:miter lim="400000"/>
                </a:ln>
                <a:solidFill>
                  <a:srgbClr val="24292E"/>
                </a:solidFill>
              </a:rPr>
              <a:t> </a:t>
            </a:r>
            <a:r>
              <a:rPr>
                <a:ln w="0" cap="flat">
                  <a:solidFill>
                    <a:srgbClr val="D73A49"/>
                  </a:solidFill>
                  <a:prstDash val="solid"/>
                  <a:miter lim="400000"/>
                </a:ln>
                <a:solidFill>
                  <a:srgbClr val="D73A49"/>
                </a:solidFill>
              </a:rPr>
              <a:t>function</a:t>
            </a:r>
            <a:r>
              <a:rPr>
                <a:ln w="0" cap="flat">
                  <a:solidFill>
                    <a:srgbClr val="24292E"/>
                  </a:solidFill>
                  <a:prstDash val="solid"/>
                  <a:miter lim="400000"/>
                </a:ln>
                <a:solidFill>
                  <a:srgbClr val="24292E"/>
                </a:solidFill>
              </a:rPr>
              <a:t> (options</a:t>
            </a:r>
            <a:r>
              <a:rPr>
                <a:ln w="0" cap="flat">
                  <a:solidFill>
                    <a:srgbClr val="D73A49"/>
                  </a:solidFill>
                  <a:prstDash val="solid"/>
                  <a:miter lim="400000"/>
                </a:ln>
                <a:solidFill>
                  <a:srgbClr val="D73A49"/>
                </a:solidFill>
              </a:rPr>
              <a:t>?:</a:t>
            </a:r>
            <a:r>
              <a:rPr>
                <a:ln w="0" cap="flat">
                  <a:solidFill>
                    <a:srgbClr val="24292E"/>
                  </a:solidFill>
                  <a:prstDash val="solid"/>
                  <a:miter lim="400000"/>
                </a:ln>
                <a:solidFill>
                  <a:srgbClr val="24292E"/>
                </a:solidFill>
              </a:rPr>
              <a:t> </a:t>
            </a:r>
            <a:r>
              <a:t>Object</a:t>
            </a:r>
            <a:r>
              <a:rPr>
                <a:ln w="0" cap="flat">
                  <a:solidFill>
                    <a:srgbClr val="24292E"/>
                  </a:solidFill>
                  <a:prstDash val="solid"/>
                  <a:miter lim="400000"/>
                </a:ln>
                <a:solidFill>
                  <a:srgbClr val="24292E"/>
                </a:solidFill>
              </a:rPr>
              <a:t>) {</a:t>
            </a:r>
          </a:p>
          <a:p>
            <a:pPr defTabSz="282892">
              <a:lnSpc>
                <a:spcPts val="2600"/>
              </a:lnSpc>
              <a:defRPr sz="1232">
                <a:ln w="0" cap="flat">
                  <a:solidFill>
                    <a:srgbClr val="6A737D"/>
                  </a:solidFill>
                  <a:prstDash val="solid"/>
                  <a:miter lim="400000"/>
                </a:ln>
                <a:solidFill>
                  <a:srgbClr val="6A737D"/>
                </a:solidFill>
                <a:latin typeface="Menlo"/>
                <a:ea typeface="Menlo"/>
                <a:cs typeface="Menlo"/>
                <a:sym typeface="Menlo"/>
              </a:defRPr>
            </a:pPr>
            <a:r>
              <a:t>    …</a:t>
            </a:r>
          </a:p>
          <a:p>
            <a:pPr defTabSz="282892">
              <a:lnSpc>
                <a:spcPts val="2600"/>
              </a:lnSpc>
              <a:defRPr sz="1232">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 expose real self</a:t>
            </a:r>
            <a:endParaRPr>
              <a:ln w="0" cap="flat">
                <a:solidFill>
                  <a:srgbClr val="24292E"/>
                </a:solidFill>
                <a:prstDash val="solid"/>
                <a:miter lim="400000"/>
              </a:ln>
              <a:solidFill>
                <a:srgbClr val="24292E"/>
              </a:solidFill>
            </a:endParaRPr>
          </a:p>
          <a:p>
            <a:pPr defTabSz="282892">
              <a:lnSpc>
                <a:spcPts val="2600"/>
              </a:lnSpc>
              <a:defRPr sz="1232">
                <a:ln w="0" cap="flat">
                  <a:solidFill>
                    <a:srgbClr val="24292E"/>
                  </a:solidFill>
                  <a:prstDash val="solid"/>
                  <a:miter lim="400000"/>
                </a:ln>
                <a:solidFill>
                  <a:srgbClr val="24292E"/>
                </a:solidFill>
                <a:latin typeface="Menlo"/>
                <a:ea typeface="Menlo"/>
                <a:cs typeface="Menlo"/>
                <a:sym typeface="Menlo"/>
              </a:defRPr>
            </a:pPr>
            <a:r>
              <a:t>    vm._self </a:t>
            </a:r>
            <a:r>
              <a:rPr>
                <a:ln w="0" cap="flat">
                  <a:solidFill>
                    <a:srgbClr val="D73A49"/>
                  </a:solidFill>
                  <a:prstDash val="solid"/>
                  <a:miter lim="400000"/>
                </a:ln>
                <a:solidFill>
                  <a:srgbClr val="D73A49"/>
                </a:solidFill>
              </a:rPr>
              <a:t>=</a:t>
            </a:r>
            <a:r>
              <a:t> vm</a:t>
            </a:r>
          </a:p>
          <a:p>
            <a:pPr defTabSz="282892">
              <a:lnSpc>
                <a:spcPts val="2600"/>
              </a:lnSpc>
              <a:defRPr sz="1232">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/*初始化生命周期*/</a:t>
            </a:r>
            <a:endParaRPr>
              <a:ln w="0" cap="flat">
                <a:solidFill>
                  <a:srgbClr val="24292E"/>
                </a:solidFill>
                <a:prstDash val="solid"/>
                <a:miter lim="400000"/>
              </a:ln>
              <a:solidFill>
                <a:srgbClr val="24292E"/>
              </a:solidFill>
            </a:endParaRPr>
          </a:p>
          <a:p>
            <a:pPr defTabSz="282892">
              <a:lnSpc>
                <a:spcPts val="2600"/>
              </a:lnSpc>
              <a:defRPr sz="1232">
                <a:ln w="0" cap="flat">
                  <a:solidFill>
                    <a:srgbClr val="6F42C1"/>
                  </a:solidFill>
                  <a:prstDash val="solid"/>
                  <a:miter lim="400000"/>
                </a:ln>
                <a:solidFill>
                  <a:srgbClr val="6F42C1"/>
                </a:solidFill>
                <a:latin typeface="Menlo"/>
                <a:ea typeface="Menlo"/>
                <a:cs typeface="Menlo"/>
                <a:sym typeface="Menlo"/>
              </a:defRPr>
            </a:pPr>
            <a:r>
              <a:rPr>
                <a:ln w="0" cap="flat">
                  <a:solidFill>
                    <a:srgbClr val="24292E"/>
                  </a:solidFill>
                  <a:prstDash val="solid"/>
                  <a:miter lim="400000"/>
                </a:ln>
                <a:solidFill>
                  <a:srgbClr val="24292E"/>
                </a:solidFill>
              </a:rPr>
              <a:t>    </a:t>
            </a:r>
            <a:r>
              <a:t>initLifecycle</a:t>
            </a:r>
            <a:r>
              <a:rPr>
                <a:ln w="0" cap="flat">
                  <a:solidFill>
                    <a:srgbClr val="24292E"/>
                  </a:solidFill>
                  <a:prstDash val="solid"/>
                  <a:miter lim="400000"/>
                </a:ln>
                <a:solidFill>
                  <a:srgbClr val="24292E"/>
                </a:solidFill>
              </a:rPr>
              <a:t>(vm)</a:t>
            </a:r>
            <a:endParaRPr>
              <a:ln w="0" cap="flat">
                <a:solidFill>
                  <a:srgbClr val="24292E"/>
                </a:solidFill>
                <a:prstDash val="solid"/>
                <a:miter lim="400000"/>
              </a:ln>
              <a:solidFill>
                <a:srgbClr val="24292E"/>
              </a:solidFill>
            </a:endParaRPr>
          </a:p>
          <a:p>
            <a:pPr defTabSz="282892">
              <a:lnSpc>
                <a:spcPts val="2600"/>
              </a:lnSpc>
              <a:defRPr sz="1232">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/*初始化事件*/</a:t>
            </a:r>
            <a:endParaRPr>
              <a:ln w="0" cap="flat">
                <a:solidFill>
                  <a:srgbClr val="24292E"/>
                </a:solidFill>
                <a:prstDash val="solid"/>
                <a:miter lim="400000"/>
              </a:ln>
              <a:solidFill>
                <a:srgbClr val="24292E"/>
              </a:solidFill>
            </a:endParaRPr>
          </a:p>
          <a:p>
            <a:pPr defTabSz="282892">
              <a:lnSpc>
                <a:spcPts val="2600"/>
              </a:lnSpc>
              <a:defRPr sz="1232">
                <a:ln w="0" cap="flat">
                  <a:solidFill>
                    <a:srgbClr val="6F42C1"/>
                  </a:solidFill>
                  <a:prstDash val="solid"/>
                  <a:miter lim="400000"/>
                </a:ln>
                <a:solidFill>
                  <a:srgbClr val="6F42C1"/>
                </a:solidFill>
                <a:latin typeface="Menlo"/>
                <a:ea typeface="Menlo"/>
                <a:cs typeface="Menlo"/>
                <a:sym typeface="Menlo"/>
              </a:defRPr>
            </a:pPr>
            <a:r>
              <a:rPr>
                <a:ln w="0" cap="flat">
                  <a:solidFill>
                    <a:srgbClr val="24292E"/>
                  </a:solidFill>
                  <a:prstDash val="solid"/>
                  <a:miter lim="400000"/>
                </a:ln>
                <a:solidFill>
                  <a:srgbClr val="24292E"/>
                </a:solidFill>
              </a:rPr>
              <a:t>    </a:t>
            </a:r>
            <a:r>
              <a:t>initEvents</a:t>
            </a:r>
            <a:r>
              <a:rPr>
                <a:ln w="0" cap="flat">
                  <a:solidFill>
                    <a:srgbClr val="24292E"/>
                  </a:solidFill>
                  <a:prstDash val="solid"/>
                  <a:miter lim="400000"/>
                </a:ln>
                <a:solidFill>
                  <a:srgbClr val="24292E"/>
                </a:solidFill>
              </a:rPr>
              <a:t>(vm)</a:t>
            </a:r>
            <a:endParaRPr>
              <a:ln w="0" cap="flat">
                <a:solidFill>
                  <a:srgbClr val="24292E"/>
                </a:solidFill>
                <a:prstDash val="solid"/>
                <a:miter lim="400000"/>
              </a:ln>
              <a:solidFill>
                <a:srgbClr val="24292E"/>
              </a:solidFill>
            </a:endParaRPr>
          </a:p>
          <a:p>
            <a:pPr defTabSz="282892">
              <a:lnSpc>
                <a:spcPts val="2600"/>
              </a:lnSpc>
              <a:defRPr sz="1232">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/*初始化render*/</a:t>
            </a:r>
            <a:endParaRPr>
              <a:ln w="0" cap="flat">
                <a:solidFill>
                  <a:srgbClr val="24292E"/>
                </a:solidFill>
                <a:prstDash val="solid"/>
                <a:miter lim="400000"/>
              </a:ln>
              <a:solidFill>
                <a:srgbClr val="24292E"/>
              </a:solidFill>
            </a:endParaRPr>
          </a:p>
          <a:p>
            <a:pPr defTabSz="282892">
              <a:lnSpc>
                <a:spcPts val="2600"/>
              </a:lnSpc>
              <a:defRPr sz="1232">
                <a:ln w="0" cap="flat">
                  <a:solidFill>
                    <a:srgbClr val="6F42C1"/>
                  </a:solidFill>
                  <a:prstDash val="solid"/>
                  <a:miter lim="400000"/>
                </a:ln>
                <a:solidFill>
                  <a:srgbClr val="6F42C1"/>
                </a:solidFill>
                <a:latin typeface="Menlo"/>
                <a:ea typeface="Menlo"/>
                <a:cs typeface="Menlo"/>
                <a:sym typeface="Menlo"/>
              </a:defRPr>
            </a:pPr>
            <a:r>
              <a:rPr>
                <a:ln w="0" cap="flat">
                  <a:solidFill>
                    <a:srgbClr val="24292E"/>
                  </a:solidFill>
                  <a:prstDash val="solid"/>
                  <a:miter lim="400000"/>
                </a:ln>
                <a:solidFill>
                  <a:srgbClr val="24292E"/>
                </a:solidFill>
              </a:rPr>
              <a:t>    </a:t>
            </a:r>
            <a:r>
              <a:t>initRender</a:t>
            </a:r>
            <a:r>
              <a:rPr>
                <a:ln w="0" cap="flat">
                  <a:solidFill>
                    <a:srgbClr val="24292E"/>
                  </a:solidFill>
                  <a:prstDash val="solid"/>
                  <a:miter lim="400000"/>
                </a:ln>
                <a:solidFill>
                  <a:srgbClr val="24292E"/>
                </a:solidFill>
              </a:rPr>
              <a:t>(vm)</a:t>
            </a:r>
            <a:endParaRPr>
              <a:ln w="0" cap="flat">
                <a:solidFill>
                  <a:srgbClr val="24292E"/>
                </a:solidFill>
                <a:prstDash val="solid"/>
                <a:miter lim="400000"/>
              </a:ln>
              <a:solidFill>
                <a:srgbClr val="24292E"/>
              </a:solidFill>
            </a:endParaRPr>
          </a:p>
          <a:p>
            <a:pPr defTabSz="282892">
              <a:lnSpc>
                <a:spcPts val="2600"/>
              </a:lnSpc>
              <a:defRPr sz="1232">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/*调用beforeCreate钩子函数并且触发beforeCreate钩子事件*/</a:t>
            </a:r>
            <a:endParaRPr>
              <a:ln w="0" cap="flat">
                <a:solidFill>
                  <a:srgbClr val="24292E"/>
                </a:solidFill>
                <a:prstDash val="solid"/>
                <a:miter lim="400000"/>
              </a:ln>
              <a:solidFill>
                <a:srgbClr val="24292E"/>
              </a:solidFill>
            </a:endParaRPr>
          </a:p>
          <a:p>
            <a:pPr defTabSz="282892">
              <a:lnSpc>
                <a:spcPts val="2600"/>
              </a:lnSpc>
              <a:defRPr sz="1232">
                <a:ln w="0" cap="flat">
                  <a:solidFill>
                    <a:srgbClr val="032F62"/>
                  </a:solidFill>
                  <a:prstDash val="solid"/>
                  <a:miter lim="400000"/>
                </a:ln>
                <a:solidFill>
                  <a:srgbClr val="032F62"/>
                </a:solidFill>
                <a:latin typeface="Menlo"/>
                <a:ea typeface="Menlo"/>
                <a:cs typeface="Menlo"/>
                <a:sym typeface="Menlo"/>
              </a:defRPr>
            </a:pPr>
            <a:r>
              <a:rPr>
                <a:ln w="0" cap="flat">
                  <a:solidFill>
                    <a:srgbClr val="24292E"/>
                  </a:solidFill>
                  <a:prstDash val="solid"/>
                  <a:miter lim="400000"/>
                </a:ln>
                <a:solidFill>
                  <a:srgbClr val="24292E"/>
                </a:solidFill>
              </a:rPr>
              <a:t>    </a:t>
            </a:r>
            <a:r>
              <a:rPr>
                <a:ln w="0" cap="flat">
                  <a:solidFill>
                    <a:srgbClr val="6F42C1"/>
                  </a:solidFill>
                  <a:prstDash val="solid"/>
                  <a:miter lim="400000"/>
                </a:ln>
                <a:solidFill>
                  <a:srgbClr val="6F42C1"/>
                </a:solidFill>
              </a:rPr>
              <a:t>callHook</a:t>
            </a:r>
            <a:r>
              <a:rPr>
                <a:ln w="0" cap="flat">
                  <a:solidFill>
                    <a:srgbClr val="24292E"/>
                  </a:solidFill>
                  <a:prstDash val="solid"/>
                  <a:miter lim="400000"/>
                </a:ln>
                <a:solidFill>
                  <a:srgbClr val="24292E"/>
                </a:solidFill>
              </a:rPr>
              <a:t>(vm, </a:t>
            </a:r>
            <a:r>
              <a:t>'beforeCreate'</a:t>
            </a:r>
            <a:r>
              <a:rPr>
                <a:ln w="0" cap="flat">
                  <a:solidFill>
                    <a:srgbClr val="24292E"/>
                  </a:solidFill>
                  <a:prstDash val="solid"/>
                  <a:miter lim="400000"/>
                </a:ln>
                <a:solidFill>
                  <a:srgbClr val="24292E"/>
                </a:solidFill>
              </a:rPr>
              <a:t>)</a:t>
            </a:r>
            <a:endParaRPr>
              <a:ln w="0" cap="flat">
                <a:solidFill>
                  <a:srgbClr val="24292E"/>
                </a:solidFill>
                <a:prstDash val="solid"/>
                <a:miter lim="400000"/>
              </a:ln>
              <a:solidFill>
                <a:srgbClr val="24292E"/>
              </a:solidFill>
            </a:endParaRPr>
          </a:p>
          <a:p>
            <a:pPr defTabSz="282892">
              <a:lnSpc>
                <a:spcPts val="2600"/>
              </a:lnSpc>
              <a:defRPr sz="1232">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rPr>
                <a:ln w="0" cap="flat">
                  <a:solidFill>
                    <a:srgbClr val="6F42C1"/>
                  </a:solidFill>
                  <a:prstDash val="solid"/>
                  <a:miter lim="400000"/>
                </a:ln>
                <a:solidFill>
                  <a:srgbClr val="6F42C1"/>
                </a:solidFill>
              </a:rPr>
              <a:t>initInjections</a:t>
            </a:r>
            <a:r>
              <a:rPr>
                <a:ln w="0" cap="flat">
                  <a:solidFill>
                    <a:srgbClr val="24292E"/>
                  </a:solidFill>
                  <a:prstDash val="solid"/>
                  <a:miter lim="400000"/>
                </a:ln>
                <a:solidFill>
                  <a:srgbClr val="24292E"/>
                </a:solidFill>
              </a:rPr>
              <a:t>(vm) </a:t>
            </a:r>
            <a:r>
              <a:t>// resolve injections before data/props</a:t>
            </a:r>
            <a:endParaRPr>
              <a:ln w="0" cap="flat">
                <a:solidFill>
                  <a:srgbClr val="24292E"/>
                </a:solidFill>
                <a:prstDash val="solid"/>
                <a:miter lim="400000"/>
              </a:ln>
              <a:solidFill>
                <a:srgbClr val="24292E"/>
              </a:solidFill>
            </a:endParaRPr>
          </a:p>
          <a:p>
            <a:pPr defTabSz="282892">
              <a:lnSpc>
                <a:spcPts val="2600"/>
              </a:lnSpc>
              <a:defRPr sz="1232">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/*初始化props、methods、data、computed与watch*/</a:t>
            </a:r>
            <a:endParaRPr>
              <a:ln w="0" cap="flat">
                <a:solidFill>
                  <a:srgbClr val="24292E"/>
                </a:solidFill>
                <a:prstDash val="solid"/>
                <a:miter lim="400000"/>
              </a:ln>
              <a:solidFill>
                <a:srgbClr val="24292E"/>
              </a:solidFill>
            </a:endParaRPr>
          </a:p>
          <a:p>
            <a:pPr defTabSz="282892">
              <a:lnSpc>
                <a:spcPts val="2600"/>
              </a:lnSpc>
              <a:defRPr sz="1232">
                <a:ln w="0" cap="flat">
                  <a:solidFill>
                    <a:srgbClr val="6F42C1"/>
                  </a:solidFill>
                  <a:prstDash val="solid"/>
                  <a:miter lim="400000"/>
                </a:ln>
                <a:solidFill>
                  <a:srgbClr val="6F42C1"/>
                </a:solidFill>
                <a:latin typeface="Menlo"/>
                <a:ea typeface="Menlo"/>
                <a:cs typeface="Menlo"/>
                <a:sym typeface="Menlo"/>
              </a:defRPr>
            </a:pPr>
            <a:r>
              <a:rPr>
                <a:ln w="0" cap="flat">
                  <a:solidFill>
                    <a:srgbClr val="24292E"/>
                  </a:solidFill>
                  <a:prstDash val="solid"/>
                  <a:miter lim="400000"/>
                </a:ln>
                <a:solidFill>
                  <a:srgbClr val="24292E"/>
                </a:solidFill>
              </a:rPr>
              <a:t>    </a:t>
            </a:r>
            <a:r>
              <a:t>initState</a:t>
            </a:r>
            <a:r>
              <a:rPr>
                <a:ln w="0" cap="flat">
                  <a:solidFill>
                    <a:srgbClr val="24292E"/>
                  </a:solidFill>
                  <a:prstDash val="solid"/>
                  <a:miter lim="400000"/>
                </a:ln>
                <a:solidFill>
                  <a:srgbClr val="24292E"/>
                </a:solidFill>
              </a:rPr>
              <a:t>(vm)</a:t>
            </a:r>
            <a:endParaRPr>
              <a:ln w="0" cap="flat">
                <a:solidFill>
                  <a:srgbClr val="24292E"/>
                </a:solidFill>
                <a:prstDash val="solid"/>
                <a:miter lim="400000"/>
              </a:ln>
              <a:solidFill>
                <a:srgbClr val="24292E"/>
              </a:solidFill>
            </a:endParaRPr>
          </a:p>
          <a:p>
            <a:pPr defTabSz="282892">
              <a:lnSpc>
                <a:spcPts val="2600"/>
              </a:lnSpc>
              <a:defRPr sz="1232">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rPr>
                <a:ln w="0" cap="flat">
                  <a:solidFill>
                    <a:srgbClr val="6F42C1"/>
                  </a:solidFill>
                  <a:prstDash val="solid"/>
                  <a:miter lim="400000"/>
                </a:ln>
                <a:solidFill>
                  <a:srgbClr val="6F42C1"/>
                </a:solidFill>
              </a:rPr>
              <a:t>initProvide</a:t>
            </a:r>
            <a:r>
              <a:rPr>
                <a:ln w="0" cap="flat">
                  <a:solidFill>
                    <a:srgbClr val="24292E"/>
                  </a:solidFill>
                  <a:prstDash val="solid"/>
                  <a:miter lim="400000"/>
                </a:ln>
                <a:solidFill>
                  <a:srgbClr val="24292E"/>
                </a:solidFill>
              </a:rPr>
              <a:t>(vm) </a:t>
            </a:r>
            <a:r>
              <a:t>// resolve provide after data/props</a:t>
            </a:r>
            <a:endParaRPr>
              <a:ln w="0" cap="flat">
                <a:solidFill>
                  <a:srgbClr val="24292E"/>
                </a:solidFill>
                <a:prstDash val="solid"/>
                <a:miter lim="400000"/>
              </a:ln>
              <a:solidFill>
                <a:srgbClr val="24292E"/>
              </a:solidFill>
            </a:endParaRPr>
          </a:p>
          <a:p>
            <a:pPr defTabSz="282892">
              <a:lnSpc>
                <a:spcPts val="2600"/>
              </a:lnSpc>
              <a:defRPr sz="1232">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/*调用created钩子函数并且触发created钩子事件*/</a:t>
            </a:r>
            <a:endParaRPr>
              <a:ln w="0" cap="flat">
                <a:solidFill>
                  <a:srgbClr val="24292E"/>
                </a:solidFill>
                <a:prstDash val="solid"/>
                <a:miter lim="400000"/>
              </a:ln>
              <a:solidFill>
                <a:srgbClr val="24292E"/>
              </a:solidFill>
            </a:endParaRPr>
          </a:p>
          <a:p>
            <a:pPr defTabSz="282892">
              <a:lnSpc>
                <a:spcPts val="2600"/>
              </a:lnSpc>
              <a:defRPr sz="1232">
                <a:ln w="0" cap="flat">
                  <a:solidFill>
                    <a:srgbClr val="032F62"/>
                  </a:solidFill>
                  <a:prstDash val="solid"/>
                  <a:miter lim="400000"/>
                </a:ln>
                <a:solidFill>
                  <a:srgbClr val="032F62"/>
                </a:solidFill>
                <a:latin typeface="Menlo"/>
                <a:ea typeface="Menlo"/>
                <a:cs typeface="Menlo"/>
                <a:sym typeface="Menlo"/>
              </a:defRPr>
            </a:pPr>
            <a:r>
              <a:rPr>
                <a:ln w="0" cap="flat">
                  <a:solidFill>
                    <a:srgbClr val="24292E"/>
                  </a:solidFill>
                  <a:prstDash val="solid"/>
                  <a:miter lim="400000"/>
                </a:ln>
                <a:solidFill>
                  <a:srgbClr val="24292E"/>
                </a:solidFill>
              </a:rPr>
              <a:t>    </a:t>
            </a:r>
            <a:r>
              <a:rPr>
                <a:ln w="0" cap="flat">
                  <a:solidFill>
                    <a:srgbClr val="6F42C1"/>
                  </a:solidFill>
                  <a:prstDash val="solid"/>
                  <a:miter lim="400000"/>
                </a:ln>
                <a:solidFill>
                  <a:srgbClr val="6F42C1"/>
                </a:solidFill>
              </a:rPr>
              <a:t>callHook</a:t>
            </a:r>
            <a:r>
              <a:rPr>
                <a:ln w="0" cap="flat">
                  <a:solidFill>
                    <a:srgbClr val="24292E"/>
                  </a:solidFill>
                  <a:prstDash val="solid"/>
                  <a:miter lim="400000"/>
                </a:ln>
                <a:solidFill>
                  <a:srgbClr val="24292E"/>
                </a:solidFill>
              </a:rPr>
              <a:t>(vm, </a:t>
            </a:r>
            <a:r>
              <a:t>'created'</a:t>
            </a:r>
            <a:r>
              <a:rPr>
                <a:ln w="0" cap="flat">
                  <a:solidFill>
                    <a:srgbClr val="24292E"/>
                  </a:solidFill>
                  <a:prstDash val="solid"/>
                  <a:miter lim="400000"/>
                </a:ln>
                <a:solidFill>
                  <a:srgbClr val="24292E"/>
                </a:solidFill>
              </a:rPr>
              <a:t>)</a:t>
            </a:r>
          </a:p>
          <a:p>
            <a:pPr defTabSz="282892">
              <a:lnSpc>
                <a:spcPts val="2600"/>
              </a:lnSpc>
              <a:defRPr sz="1232">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 istanbul ignore if */</a:t>
            </a:r>
            <a:endParaRPr>
              <a:ln w="0" cap="flat">
                <a:solidFill>
                  <a:srgbClr val="24292E"/>
                </a:solidFill>
                <a:prstDash val="solid"/>
                <a:miter lim="400000"/>
              </a:ln>
              <a:solidFill>
                <a:srgbClr val="24292E"/>
              </a:solidFill>
            </a:endParaRPr>
          </a:p>
          <a:p>
            <a:pPr defTabSz="282892">
              <a:lnSpc>
                <a:spcPts val="2600"/>
              </a:lnSpc>
              <a:defRPr sz="1232">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if</a:t>
            </a:r>
            <a:r>
              <a:t> (</a:t>
            </a:r>
            <a:r>
              <a:rPr>
                <a:ln w="0" cap="flat">
                  <a:solidFill>
                    <a:srgbClr val="005CC5"/>
                  </a:solidFill>
                  <a:prstDash val="solid"/>
                  <a:miter lim="400000"/>
                </a:ln>
                <a:solidFill>
                  <a:srgbClr val="005CC5"/>
                </a:solidFill>
              </a:rPr>
              <a:t>process</a:t>
            </a:r>
            <a:r>
              <a:t>.env.</a:t>
            </a:r>
            <a:r>
              <a:rPr>
                <a:ln w="0" cap="flat">
                  <a:solidFill>
                    <a:srgbClr val="005CC5"/>
                  </a:solidFill>
                  <a:prstDash val="solid"/>
                  <a:miter lim="400000"/>
                </a:ln>
                <a:solidFill>
                  <a:srgbClr val="005CC5"/>
                </a:solidFill>
              </a:rPr>
              <a:t>NODE_ENV</a:t>
            </a:r>
            <a:r>
              <a:t> </a:t>
            </a:r>
            <a:r>
              <a:rPr>
                <a:ln w="0" cap="flat">
                  <a:solidFill>
                    <a:srgbClr val="D73A49"/>
                  </a:solidFill>
                  <a:prstDash val="solid"/>
                  <a:miter lim="400000"/>
                </a:ln>
                <a:solidFill>
                  <a:srgbClr val="D73A49"/>
                </a:solidFill>
              </a:rPr>
              <a:t>!==</a:t>
            </a:r>
            <a:r>
              <a:t> </a:t>
            </a:r>
            <a:r>
              <a:rPr>
                <a:ln w="0" cap="flat">
                  <a:solidFill>
                    <a:srgbClr val="032F62"/>
                  </a:solidFill>
                  <a:prstDash val="solid"/>
                  <a:miter lim="400000"/>
                </a:ln>
                <a:solidFill>
                  <a:srgbClr val="032F62"/>
                </a:solidFill>
              </a:rPr>
              <a:t>'production'</a:t>
            </a:r>
            <a:r>
              <a:t> </a:t>
            </a:r>
            <a:r>
              <a:rPr>
                <a:ln w="0" cap="flat">
                  <a:solidFill>
                    <a:srgbClr val="D73A49"/>
                  </a:solidFill>
                  <a:prstDash val="solid"/>
                  <a:miter lim="400000"/>
                </a:ln>
                <a:solidFill>
                  <a:srgbClr val="D73A49"/>
                </a:solidFill>
              </a:rPr>
              <a:t>&amp;&amp;</a:t>
            </a:r>
            <a:r>
              <a:t> config.performance </a:t>
            </a:r>
            <a:r>
              <a:rPr>
                <a:ln w="0" cap="flat">
                  <a:solidFill>
                    <a:srgbClr val="D73A49"/>
                  </a:solidFill>
                  <a:prstDash val="solid"/>
                  <a:miter lim="400000"/>
                </a:ln>
                <a:solidFill>
                  <a:srgbClr val="D73A49"/>
                </a:solidFill>
              </a:rPr>
              <a:t>&amp;&amp;</a:t>
            </a:r>
            <a:r>
              <a:t> mark) {</a:t>
            </a:r>
          </a:p>
          <a:p>
            <a:pPr defTabSz="282892">
              <a:lnSpc>
                <a:spcPts val="2600"/>
              </a:lnSpc>
              <a:defRPr sz="1232">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/*格式化组件名*/</a:t>
            </a:r>
            <a:endParaRPr>
              <a:ln w="0" cap="flat">
                <a:solidFill>
                  <a:srgbClr val="24292E"/>
                </a:solidFill>
                <a:prstDash val="solid"/>
                <a:miter lim="400000"/>
              </a:ln>
              <a:solidFill>
                <a:srgbClr val="24292E"/>
              </a:solidFill>
            </a:endParaRPr>
          </a:p>
          <a:p>
            <a:pPr defTabSz="282892">
              <a:lnSpc>
                <a:spcPts val="2600"/>
              </a:lnSpc>
              <a:defRPr sz="1232">
                <a:ln w="0" cap="flat">
                  <a:solidFill>
                    <a:srgbClr val="6F42C1"/>
                  </a:solidFill>
                  <a:prstDash val="solid"/>
                  <a:miter lim="400000"/>
                </a:ln>
                <a:solidFill>
                  <a:srgbClr val="6F42C1"/>
                </a:solidFill>
                <a:latin typeface="Menlo"/>
                <a:ea typeface="Menlo"/>
                <a:cs typeface="Menlo"/>
                <a:sym typeface="Menlo"/>
              </a:defRPr>
            </a:pPr>
            <a:r>
              <a:rPr>
                <a:ln w="0" cap="flat">
                  <a:solidFill>
                    <a:srgbClr val="24292E"/>
                  </a:solidFill>
                  <a:prstDash val="solid"/>
                  <a:miter lim="400000"/>
                </a:ln>
                <a:solidFill>
                  <a:srgbClr val="24292E"/>
                </a:solidFill>
              </a:rPr>
              <a:t>      vm._name </a:t>
            </a:r>
            <a:r>
              <a:rPr>
                <a:ln w="0" cap="flat">
                  <a:solidFill>
                    <a:srgbClr val="D73A49"/>
                  </a:solidFill>
                  <a:prstDash val="solid"/>
                  <a:miter lim="400000"/>
                </a:ln>
                <a:solidFill>
                  <a:srgbClr val="D73A49"/>
                </a:solidFill>
              </a:rPr>
              <a:t>=</a:t>
            </a:r>
            <a:r>
              <a:rPr>
                <a:ln w="0" cap="flat">
                  <a:solidFill>
                    <a:srgbClr val="24292E"/>
                  </a:solidFill>
                  <a:prstDash val="solid"/>
                  <a:miter lim="400000"/>
                </a:ln>
                <a:solidFill>
                  <a:srgbClr val="24292E"/>
                </a:solidFill>
              </a:rPr>
              <a:t> </a:t>
            </a:r>
            <a:r>
              <a:t>formatComponentName</a:t>
            </a:r>
            <a:r>
              <a:rPr>
                <a:ln w="0" cap="flat">
                  <a:solidFill>
                    <a:srgbClr val="24292E"/>
                  </a:solidFill>
                  <a:prstDash val="solid"/>
                  <a:miter lim="400000"/>
                </a:ln>
                <a:solidFill>
                  <a:srgbClr val="24292E"/>
                </a:solidFill>
              </a:rPr>
              <a:t>(vm, </a:t>
            </a:r>
            <a:r>
              <a:rPr>
                <a:ln w="0" cap="flat">
                  <a:solidFill>
                    <a:srgbClr val="005CC5"/>
                  </a:solidFill>
                  <a:prstDash val="solid"/>
                  <a:miter lim="400000"/>
                </a:ln>
                <a:solidFill>
                  <a:srgbClr val="005CC5"/>
                </a:solidFill>
              </a:rPr>
              <a:t>false</a:t>
            </a:r>
            <a:r>
              <a:rPr>
                <a:ln w="0" cap="flat">
                  <a:solidFill>
                    <a:srgbClr val="24292E"/>
                  </a:solidFill>
                  <a:prstDash val="solid"/>
                  <a:miter lim="400000"/>
                </a:ln>
                <a:solidFill>
                  <a:srgbClr val="24292E"/>
                </a:solidFill>
              </a:rPr>
              <a:t>)</a:t>
            </a:r>
            <a:endParaRPr>
              <a:ln w="0" cap="flat">
                <a:solidFill>
                  <a:srgbClr val="24292E"/>
                </a:solidFill>
                <a:prstDash val="solid"/>
                <a:miter lim="400000"/>
              </a:ln>
              <a:solidFill>
                <a:srgbClr val="24292E"/>
              </a:solidFill>
            </a:endParaRPr>
          </a:p>
          <a:p>
            <a:pPr defTabSz="282892">
              <a:lnSpc>
                <a:spcPts val="2600"/>
              </a:lnSpc>
              <a:defRPr sz="1232">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6F42C1"/>
                  </a:solidFill>
                  <a:prstDash val="solid"/>
                  <a:miter lim="400000"/>
                </a:ln>
                <a:solidFill>
                  <a:srgbClr val="6F42C1"/>
                </a:solidFill>
              </a:rPr>
              <a:t>mark</a:t>
            </a:r>
            <a:r>
              <a:t>(endTag)</a:t>
            </a:r>
          </a:p>
          <a:p>
            <a:pPr defTabSz="282892">
              <a:lnSpc>
                <a:spcPts val="2600"/>
              </a:lnSpc>
              <a:defRPr sz="1232">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6F42C1"/>
                  </a:solidFill>
                  <a:prstDash val="solid"/>
                  <a:miter lim="400000"/>
                </a:ln>
                <a:solidFill>
                  <a:srgbClr val="6F42C1"/>
                </a:solidFill>
              </a:rPr>
              <a:t>measure</a:t>
            </a:r>
            <a:r>
              <a:t>(</a:t>
            </a:r>
            <a:r>
              <a:rPr>
                <a:ln w="0" cap="flat">
                  <a:solidFill>
                    <a:srgbClr val="032F62"/>
                  </a:solidFill>
                  <a:prstDash val="solid"/>
                  <a:miter lim="400000"/>
                </a:ln>
                <a:solidFill>
                  <a:srgbClr val="032F62"/>
                </a:solidFill>
              </a:rPr>
              <a:t>`</a:t>
            </a:r>
            <a:r>
              <a:t>${vm._name}</a:t>
            </a:r>
            <a:r>
              <a:rPr>
                <a:ln w="0" cap="flat">
                  <a:solidFill>
                    <a:srgbClr val="032F62"/>
                  </a:solidFill>
                  <a:prstDash val="solid"/>
                  <a:miter lim="400000"/>
                </a:ln>
                <a:solidFill>
                  <a:srgbClr val="032F62"/>
                </a:solidFill>
              </a:rPr>
              <a:t> init`</a:t>
            </a:r>
            <a:r>
              <a:t>, startTag, endTag)</a:t>
            </a:r>
          </a:p>
          <a:p>
            <a:pPr defTabSz="282892">
              <a:lnSpc>
                <a:spcPts val="2600"/>
              </a:lnSpc>
              <a:defRPr sz="1232">
                <a:ln w="0" cap="flat">
                  <a:solidFill>
                    <a:srgbClr val="24292E"/>
                  </a:solidFill>
                  <a:prstDash val="solid"/>
                  <a:miter lim="400000"/>
                </a:ln>
                <a:solidFill>
                  <a:srgbClr val="24292E"/>
                </a:solidFill>
                <a:latin typeface="Menlo"/>
                <a:ea typeface="Menlo"/>
                <a:cs typeface="Menlo"/>
                <a:sym typeface="Menlo"/>
              </a:defRPr>
            </a:pPr>
            <a:r>
              <a:t>    }</a:t>
            </a:r>
          </a:p>
          <a:p>
            <a:pPr defTabSz="282892">
              <a:lnSpc>
                <a:spcPts val="2600"/>
              </a:lnSpc>
              <a:defRPr sz="1232">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if</a:t>
            </a:r>
            <a:r>
              <a:t> (vm.$options.el) {</a:t>
            </a:r>
          </a:p>
          <a:p>
            <a:pPr defTabSz="282892">
              <a:lnSpc>
                <a:spcPts val="2600"/>
              </a:lnSpc>
              <a:defRPr sz="1232">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/*挂载组件*/</a:t>
            </a:r>
            <a:endParaRPr>
              <a:ln w="0" cap="flat">
                <a:solidFill>
                  <a:srgbClr val="24292E"/>
                </a:solidFill>
                <a:prstDash val="solid"/>
                <a:miter lim="400000"/>
              </a:ln>
              <a:solidFill>
                <a:srgbClr val="24292E"/>
              </a:solidFill>
            </a:endParaRPr>
          </a:p>
          <a:p>
            <a:pPr defTabSz="282892">
              <a:lnSpc>
                <a:spcPts val="2600"/>
              </a:lnSpc>
              <a:defRPr sz="1232">
                <a:ln w="0" cap="flat">
                  <a:solidFill>
                    <a:srgbClr val="24292E"/>
                  </a:solidFill>
                  <a:prstDash val="solid"/>
                  <a:miter lim="400000"/>
                </a:ln>
                <a:solidFill>
                  <a:srgbClr val="24292E"/>
                </a:solidFill>
                <a:latin typeface="Menlo"/>
                <a:ea typeface="Menlo"/>
                <a:cs typeface="Menlo"/>
                <a:sym typeface="Menlo"/>
              </a:defRPr>
            </a:pPr>
            <a:r>
              <a:t>      vm.</a:t>
            </a:r>
            <a:r>
              <a:rPr>
                <a:ln w="0" cap="flat">
                  <a:solidFill>
                    <a:srgbClr val="6F42C1"/>
                  </a:solidFill>
                  <a:prstDash val="solid"/>
                  <a:miter lim="400000"/>
                </a:ln>
                <a:solidFill>
                  <a:srgbClr val="6F42C1"/>
                </a:solidFill>
              </a:rPr>
              <a:t>$mount</a:t>
            </a:r>
            <a:r>
              <a:t>(vm.$options.el)</a:t>
            </a:r>
          </a:p>
          <a:p>
            <a:pPr defTabSz="282892">
              <a:lnSpc>
                <a:spcPts val="2600"/>
              </a:lnSpc>
              <a:defRPr sz="1232">
                <a:ln w="0" cap="flat">
                  <a:solidFill>
                    <a:srgbClr val="24292E"/>
                  </a:solidFill>
                  <a:prstDash val="solid"/>
                  <a:miter lim="400000"/>
                </a:ln>
                <a:solidFill>
                  <a:srgbClr val="24292E"/>
                </a:solidFill>
                <a:latin typeface="Menlo"/>
                <a:ea typeface="Menlo"/>
                <a:cs typeface="Menlo"/>
                <a:sym typeface="Menlo"/>
              </a:defRPr>
            </a:pPr>
            <a:r>
              <a:t>    }</a:t>
            </a:r>
          </a:p>
          <a:p>
            <a:pPr defTabSz="282892">
              <a:lnSpc>
                <a:spcPts val="2600"/>
              </a:lnSpc>
              <a:defRPr sz="1232">
                <a:ln w="0" cap="flat">
                  <a:solidFill>
                    <a:srgbClr val="24292E"/>
                  </a:solidFill>
                  <a:prstDash val="solid"/>
                  <a:miter lim="400000"/>
                </a:ln>
                <a:solidFill>
                  <a:srgbClr val="24292E"/>
                </a:solidFill>
                <a:latin typeface="Menlo"/>
                <a:ea typeface="Menlo"/>
                <a:cs typeface="Menlo"/>
                <a:sym typeface="Menlo"/>
              </a:defRPr>
            </a:pPr>
            <a:r>
              <a:t>  }</a:t>
            </a:r>
          </a:p>
          <a:p>
            <a:pPr defTabSz="282892">
              <a:lnSpc>
                <a:spcPts val="2600"/>
              </a:lnSpc>
              <a:defRPr sz="1232">
                <a:ln w="0" cap="flat">
                  <a:solidFill>
                    <a:srgbClr val="24292E"/>
                  </a:solidFill>
                  <a:prstDash val="solid"/>
                  <a:miter lim="400000"/>
                </a:ln>
                <a:solidFill>
                  <a:srgbClr val="24292E"/>
                </a:solidFill>
                <a:latin typeface="Menlo"/>
                <a:ea typeface="Menlo"/>
                <a:cs typeface="Menlo"/>
                <a:sym typeface="Menlo"/>
              </a:defRPr>
            </a:pPr>
            <a:r>
              <a:t>}</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17" name="图像" descr="图像"/>
          <p:cNvPicPr>
            <a:picLocks noChangeAspect="1"/>
          </p:cNvPicPr>
          <p:nvPr/>
        </p:nvPicPr>
        <p:blipFill>
          <a:blip r:embed="rId3">
            <a:extLst/>
          </a:blip>
          <a:srcRect l="0" t="35581" r="0" b="0"/>
          <a:stretch>
            <a:fillRect/>
          </a:stretch>
        </p:blipFill>
        <p:spPr>
          <a:xfrm>
            <a:off x="7535827" y="-202559"/>
            <a:ext cx="4575423" cy="7464336"/>
          </a:xfrm>
          <a:prstGeom prst="rect">
            <a:avLst/>
          </a:prstGeom>
          <a:ln w="3175">
            <a:miter lim="400000"/>
          </a:ln>
        </p:spPr>
      </p:pic>
      <p:pic>
        <p:nvPicPr>
          <p:cNvPr id="318" name="图像" descr="图像"/>
          <p:cNvPicPr>
            <a:picLocks noChangeAspect="1"/>
          </p:cNvPicPr>
          <p:nvPr/>
        </p:nvPicPr>
        <p:blipFill>
          <a:blip r:embed="rId3">
            <a:extLst/>
          </a:blip>
          <a:srcRect l="7368" t="0" r="12740" b="44173"/>
          <a:stretch>
            <a:fillRect/>
          </a:stretch>
        </p:blipFill>
        <p:spPr>
          <a:xfrm>
            <a:off x="3650600" y="-148014"/>
            <a:ext cx="4135098" cy="7317665"/>
          </a:xfrm>
          <a:prstGeom prst="rect">
            <a:avLst/>
          </a:prstGeom>
          <a:ln w="3175">
            <a:miter lim="400000"/>
          </a:ln>
        </p:spPr>
      </p:pic>
      <p:sp>
        <p:nvSpPr>
          <p:cNvPr id="319" name="6、纵览 VUE 初始化过程"/>
          <p:cNvSpPr txBox="1"/>
          <p:nvPr>
            <p:ph type="ctrTitle"/>
          </p:nvPr>
        </p:nvSpPr>
        <p:spPr>
          <a:prstGeom prst="rect">
            <a:avLst/>
          </a:prstGeom>
        </p:spPr>
        <p:txBody>
          <a:bodyPr/>
          <a:lstStyle>
            <a:lvl1pPr>
              <a:defRPr sz="2000"/>
            </a:lvl1pPr>
          </a:lstStyle>
          <a:p>
            <a:pPr/>
            <a:r>
              <a:t>6、纵览 VUE 初始化过程</a:t>
            </a:r>
          </a:p>
        </p:txBody>
      </p:sp>
      <p:sp>
        <p:nvSpPr>
          <p:cNvPr id="320" name="Vue实例从创建到销毁的全部过程"/>
          <p:cNvSpPr txBox="1"/>
          <p:nvPr>
            <p:ph type="body" idx="13"/>
          </p:nvPr>
        </p:nvSpPr>
        <p:spPr>
          <a:prstGeom prst="rect">
            <a:avLst/>
          </a:prstGeom>
        </p:spPr>
        <p:txBody>
          <a:bodyPr/>
          <a:lstStyle>
            <a:lvl1pPr>
              <a:defRPr sz="1600"/>
            </a:lvl1pPr>
          </a:lstStyle>
          <a:p>
            <a:pPr/>
            <a:r>
              <a:t>Vue实例从创建到销毁的全部过程</a:t>
            </a:r>
          </a:p>
        </p:txBody>
      </p:sp>
      <p:sp>
        <p:nvSpPr>
          <p:cNvPr id="321" name="矩形"/>
          <p:cNvSpPr/>
          <p:nvPr/>
        </p:nvSpPr>
        <p:spPr>
          <a:xfrm>
            <a:off x="3574513" y="5631279"/>
            <a:ext cx="4287215" cy="1256910"/>
          </a:xfrm>
          <a:prstGeom prst="rect">
            <a:avLst/>
          </a:prstGeom>
          <a:gradFill>
            <a:gsLst>
              <a:gs pos="0">
                <a:srgbClr val="FFF0F1">
                  <a:alpha val="0"/>
                </a:srgbClr>
              </a:gs>
              <a:gs pos="100000">
                <a:srgbClr val="FFFFFF">
                  <a:alpha val="79563"/>
                </a:srgbClr>
              </a:gs>
            </a:gsLst>
            <a:lin ang="5400000"/>
          </a:gradFill>
          <a:ln w="3175">
            <a:miter lim="400000"/>
          </a:ln>
        </p:spPr>
        <p:txBody>
          <a:bodyPr lIns="35718" tIns="35718" rIns="35718" bIns="35718" anchor="ctr"/>
          <a:lstStyle/>
          <a:p>
            <a:pPr>
              <a:defRPr b="0" sz="1400">
                <a:solidFill>
                  <a:srgbClr val="FFFFFF"/>
                </a:solidFill>
                <a:latin typeface="+mn-lt"/>
                <a:ea typeface="+mn-ea"/>
                <a:cs typeface="+mn-cs"/>
                <a:sym typeface="Helvetica Neue Medium"/>
              </a:defRPr>
            </a:pPr>
          </a:p>
        </p:txBody>
      </p:sp>
      <p:sp>
        <p:nvSpPr>
          <p:cNvPr id="322" name="矩形"/>
          <p:cNvSpPr/>
          <p:nvPr/>
        </p:nvSpPr>
        <p:spPr>
          <a:xfrm rot="10800000">
            <a:off x="7680006" y="-17472"/>
            <a:ext cx="4287214" cy="1256910"/>
          </a:xfrm>
          <a:prstGeom prst="rect">
            <a:avLst/>
          </a:prstGeom>
          <a:gradFill>
            <a:gsLst>
              <a:gs pos="0">
                <a:srgbClr val="FFF0F1">
                  <a:alpha val="0"/>
                </a:srgbClr>
              </a:gs>
              <a:gs pos="100000">
                <a:srgbClr val="FFFFFF">
                  <a:alpha val="79563"/>
                </a:srgbClr>
              </a:gs>
            </a:gsLst>
            <a:lin ang="5400000"/>
          </a:gradFill>
          <a:ln w="3175">
            <a:miter lim="400000"/>
          </a:ln>
        </p:spPr>
        <p:txBody>
          <a:bodyPr lIns="35718" tIns="35718" rIns="35718" bIns="35718" anchor="ctr"/>
          <a:lstStyle/>
          <a:p>
            <a:pPr>
              <a:defRPr b="0" sz="14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生命周期"/>
          <p:cNvSpPr txBox="1"/>
          <p:nvPr>
            <p:ph type="ctrTitle"/>
          </p:nvPr>
        </p:nvSpPr>
        <p:spPr>
          <a:prstGeom prst="rect">
            <a:avLst/>
          </a:prstGeom>
        </p:spPr>
        <p:txBody>
          <a:bodyPr lIns="45719" tIns="45719" rIns="45719" bIns="45719"/>
          <a:lstStyle>
            <a:lvl1pPr defTabSz="740663">
              <a:defRPr sz="2754">
                <a:latin typeface="PingFang SC Regular"/>
                <a:ea typeface="PingFang SC Regular"/>
                <a:cs typeface="PingFang SC Regular"/>
                <a:sym typeface="PingFang SC Regular"/>
              </a:defRPr>
            </a:lvl1pPr>
          </a:lstStyle>
          <a:p>
            <a:pPr/>
            <a:r>
              <a:t>生命周期</a:t>
            </a:r>
          </a:p>
        </p:txBody>
      </p:sp>
      <p:sp>
        <p:nvSpPr>
          <p:cNvPr id="327" name="Vue实例从创建到销毁的全部过程"/>
          <p:cNvSpPr txBox="1"/>
          <p:nvPr>
            <p:ph type="body" idx="13"/>
          </p:nvPr>
        </p:nvSpPr>
        <p:spPr>
          <a:prstGeom prst="rect">
            <a:avLst/>
          </a:prstGeom>
        </p:spPr>
        <p:txBody>
          <a:bodyPr/>
          <a:lstStyle>
            <a:lvl1pPr>
              <a:defRPr sz="1600"/>
            </a:lvl1pPr>
          </a:lstStyle>
          <a:p>
            <a:pPr/>
            <a:r>
              <a:t>Vue实例从创建到销毁的全部过程</a:t>
            </a:r>
          </a:p>
        </p:txBody>
      </p:sp>
      <p:sp>
        <p:nvSpPr>
          <p:cNvPr id="328" name="destroy"/>
          <p:cNvSpPr txBox="1"/>
          <p:nvPr/>
        </p:nvSpPr>
        <p:spPr>
          <a:xfrm>
            <a:off x="5728585" y="879225"/>
            <a:ext cx="4272389" cy="1082791"/>
          </a:xfrm>
          <a:prstGeom prst="rect">
            <a:avLst/>
          </a:prstGeom>
          <a:ln w="3175">
            <a:miter lim="400000"/>
          </a:ln>
          <a:extLst>
            <a:ext uri="{C572A759-6A51-4108-AA02-DFA0A04FC94B}">
              <ma14:wrappingTextBoxFlag xmlns:ma14="http://schemas.microsoft.com/office/mac/drawingml/2011/main" val="1"/>
            </a:ext>
          </a:extLst>
        </p:spPr>
        <p:txBody>
          <a:bodyPr lIns="35718" tIns="35718" rIns="35718" bIns="35718" anchor="b">
            <a:normAutofit fontScale="100000" lnSpcReduction="0"/>
          </a:bodyPr>
          <a:lstStyle>
            <a:lvl1pPr>
              <a:defRPr sz="4800"/>
            </a:lvl1pPr>
          </a:lstStyle>
          <a:p>
            <a:pPr/>
            <a:r>
              <a:t>destroy</a:t>
            </a:r>
          </a:p>
        </p:txBody>
      </p:sp>
      <p:sp>
        <p:nvSpPr>
          <p:cNvPr id="329" name="beforeDestroy"/>
          <p:cNvSpPr txBox="1"/>
          <p:nvPr/>
        </p:nvSpPr>
        <p:spPr>
          <a:xfrm>
            <a:off x="5728585" y="2020410"/>
            <a:ext cx="4272389" cy="366118"/>
          </a:xfrm>
          <a:prstGeom prst="rect">
            <a:avLst/>
          </a:prstGeom>
          <a:ln w="3175">
            <a:miter lim="400000"/>
          </a:ln>
          <a:extLst>
            <a:ext uri="{C572A759-6A51-4108-AA02-DFA0A04FC94B}">
              <ma14:wrappingTextBoxFlag xmlns:ma14="http://schemas.microsoft.com/office/mac/drawingml/2011/main" val="1"/>
            </a:ext>
          </a:extLst>
        </p:spPr>
        <p:txBody>
          <a:bodyPr lIns="35718" tIns="35718" rIns="35718" bIns="35718" anchor="b">
            <a:normAutofit fontScale="100000" lnSpcReduction="0"/>
          </a:bodyPr>
          <a:lstStyle>
            <a:lvl1pPr>
              <a:defRPr b="0">
                <a:solidFill>
                  <a:srgbClr val="5E5E5E"/>
                </a:solidFill>
                <a:latin typeface="+mn-lt"/>
                <a:ea typeface="+mn-ea"/>
                <a:cs typeface="+mn-cs"/>
                <a:sym typeface="Helvetica Neue Medium"/>
              </a:defRPr>
            </a:lvl1pPr>
          </a:lstStyle>
          <a:p>
            <a:pPr/>
            <a:r>
              <a:t>beforeDestroy</a:t>
            </a:r>
          </a:p>
        </p:txBody>
      </p:sp>
      <p:sp>
        <p:nvSpPr>
          <p:cNvPr id="330" name="DOM事件监听越界"/>
          <p:cNvSpPr txBox="1"/>
          <p:nvPr/>
        </p:nvSpPr>
        <p:spPr>
          <a:xfrm>
            <a:off x="6257435" y="3381910"/>
            <a:ext cx="3811588" cy="439739"/>
          </a:xfrm>
          <a:prstGeom prst="rect">
            <a:avLst/>
          </a:prstGeom>
          <a:solidFill>
            <a:schemeClr val="accent1"/>
          </a:solidFill>
          <a:ln w="3175">
            <a:miter lim="400000"/>
          </a:ln>
          <a:extLst>
            <a:ext uri="{C572A759-6A51-4108-AA02-DFA0A04FC94B}">
              <ma14:wrappingTextBoxFlag xmlns:ma14="http://schemas.microsoft.com/office/mac/drawingml/2011/main" val="1"/>
            </a:ext>
          </a:extLst>
        </p:spPr>
        <p:txBody>
          <a:bodyPr lIns="35718" tIns="35718" rIns="35718" bIns="35718" anchor="ctr">
            <a:spAutoFit/>
          </a:bodyPr>
          <a:lstStyle>
            <a:lvl1pPr>
              <a:lnSpc>
                <a:spcPct val="300000"/>
              </a:lnSpc>
              <a:defRPr b="0" sz="2100">
                <a:solidFill>
                  <a:srgbClr val="FFFFFF"/>
                </a:solidFill>
                <a:latin typeface="+mn-lt"/>
                <a:ea typeface="+mn-ea"/>
                <a:cs typeface="+mn-cs"/>
                <a:sym typeface="Helvetica Neue Medium"/>
              </a:defRPr>
            </a:lvl1pPr>
          </a:lstStyle>
          <a:p>
            <a:pPr/>
            <a:r>
              <a:t>DOM事件监听越界</a:t>
            </a:r>
          </a:p>
        </p:txBody>
      </p:sp>
      <p:sp>
        <p:nvSpPr>
          <p:cNvPr id="331" name="JS 生命周期过长"/>
          <p:cNvSpPr txBox="1"/>
          <p:nvPr/>
        </p:nvSpPr>
        <p:spPr>
          <a:xfrm>
            <a:off x="6257435" y="4173485"/>
            <a:ext cx="3811588" cy="439739"/>
          </a:xfrm>
          <a:prstGeom prst="rect">
            <a:avLst/>
          </a:prstGeom>
          <a:solidFill>
            <a:schemeClr val="accent1"/>
          </a:solidFill>
          <a:ln w="3175">
            <a:miter lim="400000"/>
          </a:ln>
          <a:extLst>
            <a:ext uri="{C572A759-6A51-4108-AA02-DFA0A04FC94B}">
              <ma14:wrappingTextBoxFlag xmlns:ma14="http://schemas.microsoft.com/office/mac/drawingml/2011/main" val="1"/>
            </a:ext>
          </a:extLst>
        </p:spPr>
        <p:txBody>
          <a:bodyPr lIns="35718" tIns="35718" rIns="35718" bIns="35718" anchor="ctr">
            <a:spAutoFit/>
          </a:bodyPr>
          <a:lstStyle>
            <a:lvl1pPr>
              <a:lnSpc>
                <a:spcPct val="300000"/>
              </a:lnSpc>
              <a:defRPr b="0" sz="2100">
                <a:solidFill>
                  <a:srgbClr val="FFFFFF"/>
                </a:solidFill>
                <a:latin typeface="+mn-lt"/>
                <a:ea typeface="+mn-ea"/>
                <a:cs typeface="+mn-cs"/>
                <a:sym typeface="Helvetica Neue Medium"/>
              </a:defRPr>
            </a:lvl1pPr>
          </a:lstStyle>
          <a:p>
            <a:pPr/>
            <a:r>
              <a:t>JS 生命周期过长</a:t>
            </a:r>
          </a:p>
        </p:txBody>
      </p:sp>
      <p:sp>
        <p:nvSpPr>
          <p:cNvPr id="332" name="DOM 之外的异步事件"/>
          <p:cNvSpPr txBox="1"/>
          <p:nvPr/>
        </p:nvSpPr>
        <p:spPr>
          <a:xfrm>
            <a:off x="6257435" y="4965060"/>
            <a:ext cx="3811588" cy="439739"/>
          </a:xfrm>
          <a:prstGeom prst="rect">
            <a:avLst/>
          </a:prstGeom>
          <a:solidFill>
            <a:schemeClr val="accent1"/>
          </a:solidFill>
          <a:ln w="3175">
            <a:miter lim="400000"/>
          </a:ln>
          <a:extLst>
            <a:ext uri="{C572A759-6A51-4108-AA02-DFA0A04FC94B}">
              <ma14:wrappingTextBoxFlag xmlns:ma14="http://schemas.microsoft.com/office/mac/drawingml/2011/main" val="1"/>
            </a:ext>
          </a:extLst>
        </p:spPr>
        <p:txBody>
          <a:bodyPr lIns="35718" tIns="35718" rIns="35718" bIns="35718" anchor="ctr">
            <a:spAutoFit/>
          </a:bodyPr>
          <a:lstStyle>
            <a:lvl1pPr>
              <a:lnSpc>
                <a:spcPct val="300000"/>
              </a:lnSpc>
              <a:defRPr b="0" sz="2100">
                <a:solidFill>
                  <a:srgbClr val="FFFFFF"/>
                </a:solidFill>
                <a:latin typeface="+mn-lt"/>
                <a:ea typeface="+mn-ea"/>
                <a:cs typeface="+mn-cs"/>
                <a:sym typeface="Helvetica Neue Medium"/>
              </a:defRPr>
            </a:lvl1pPr>
          </a:lstStyle>
          <a:p>
            <a:pPr/>
            <a:r>
              <a:t>DOM 之外的异步事件</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lt" backwards="0">
                                    <p:tmAbs val="0"/>
                                  </p:iterate>
                                  <p:childTnLst>
                                    <p:set>
                                      <p:cBhvr>
                                        <p:cTn id="6" fill="hold"/>
                                        <p:tgtEl>
                                          <p:spTgt spid="330"/>
                                        </p:tgtEl>
                                        <p:attrNameLst>
                                          <p:attrName>style.visibility</p:attrName>
                                        </p:attrNameLst>
                                      </p:cBhvr>
                                      <p:to>
                                        <p:strVal val="visible"/>
                                      </p:to>
                                    </p:set>
                                    <p:anim calcmode="lin" valueType="num">
                                      <p:cBhvr>
                                        <p:cTn id="7" dur="1000" fill="hold"/>
                                        <p:tgtEl>
                                          <p:spTgt spid="330"/>
                                        </p:tgtEl>
                                        <p:attrNameLst>
                                          <p:attrName>ppt_x</p:attrName>
                                        </p:attrNameLst>
                                      </p:cBhvr>
                                      <p:tavLst>
                                        <p:tav tm="0">
                                          <p:val>
                                            <p:strVal val="0-#ppt_w/2"/>
                                          </p:val>
                                        </p:tav>
                                        <p:tav tm="100000">
                                          <p:val>
                                            <p:strVal val="#ppt_x"/>
                                          </p:val>
                                        </p:tav>
                                      </p:tavLst>
                                    </p:anim>
                                    <p:anim calcmode="lin" valueType="num">
                                      <p:cBhvr>
                                        <p:cTn id="8" dur="1000" fill="hold"/>
                                        <p:tgtEl>
                                          <p:spTgt spid="3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lt" backwards="0">
                                    <p:tmAbs val="0"/>
                                  </p:iterate>
                                  <p:childTnLst>
                                    <p:set>
                                      <p:cBhvr>
                                        <p:cTn id="12" fill="hold"/>
                                        <p:tgtEl>
                                          <p:spTgt spid="331"/>
                                        </p:tgtEl>
                                        <p:attrNameLst>
                                          <p:attrName>style.visibility</p:attrName>
                                        </p:attrNameLst>
                                      </p:cBhvr>
                                      <p:to>
                                        <p:strVal val="visible"/>
                                      </p:to>
                                    </p:set>
                                    <p:anim calcmode="lin" valueType="num">
                                      <p:cBhvr>
                                        <p:cTn id="13" dur="1000" fill="hold"/>
                                        <p:tgtEl>
                                          <p:spTgt spid="331"/>
                                        </p:tgtEl>
                                        <p:attrNameLst>
                                          <p:attrName>ppt_x</p:attrName>
                                        </p:attrNameLst>
                                      </p:cBhvr>
                                      <p:tavLst>
                                        <p:tav tm="0">
                                          <p:val>
                                            <p:strVal val="0-#ppt_w/2"/>
                                          </p:val>
                                        </p:tav>
                                        <p:tav tm="100000">
                                          <p:val>
                                            <p:strVal val="#ppt_x"/>
                                          </p:val>
                                        </p:tav>
                                      </p:tavLst>
                                    </p:anim>
                                    <p:anim calcmode="lin" valueType="num">
                                      <p:cBhvr>
                                        <p:cTn id="14" dur="1000" fill="hold"/>
                                        <p:tgtEl>
                                          <p:spTgt spid="33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8" presetID="2" grpId="3" fill="hold">
                                  <p:stCondLst>
                                    <p:cond delay="0"/>
                                  </p:stCondLst>
                                  <p:iterate type="lt" backwards="0">
                                    <p:tmAbs val="0"/>
                                  </p:iterate>
                                  <p:childTnLst>
                                    <p:set>
                                      <p:cBhvr>
                                        <p:cTn id="18" fill="hold"/>
                                        <p:tgtEl>
                                          <p:spTgt spid="332"/>
                                        </p:tgtEl>
                                        <p:attrNameLst>
                                          <p:attrName>style.visibility</p:attrName>
                                        </p:attrNameLst>
                                      </p:cBhvr>
                                      <p:to>
                                        <p:strVal val="visible"/>
                                      </p:to>
                                    </p:set>
                                    <p:anim calcmode="lin" valueType="num">
                                      <p:cBhvr>
                                        <p:cTn id="19" dur="1000" fill="hold"/>
                                        <p:tgtEl>
                                          <p:spTgt spid="332"/>
                                        </p:tgtEl>
                                        <p:attrNameLst>
                                          <p:attrName>ppt_x</p:attrName>
                                        </p:attrNameLst>
                                      </p:cBhvr>
                                      <p:tavLst>
                                        <p:tav tm="0">
                                          <p:val>
                                            <p:strVal val="0-#ppt_w/2"/>
                                          </p:val>
                                        </p:tav>
                                        <p:tav tm="100000">
                                          <p:val>
                                            <p:strVal val="#ppt_x"/>
                                          </p:val>
                                        </p:tav>
                                      </p:tavLst>
                                    </p:anim>
                                    <p:anim calcmode="lin" valueType="num">
                                      <p:cBhvr>
                                        <p:cTn id="20" dur="1000" fill="hold"/>
                                        <p:tgtEl>
                                          <p:spTgt spid="3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2" grpId="3"/>
      <p:bldP build="whole" bldLvl="1" animBg="1" rev="0" advAuto="0" spid="330" grpId="1"/>
      <p:bldP build="whole" bldLvl="1" animBg="1" rev="0" advAuto="0" spid="331" grpId="2"/>
    </p:bldLst>
  </p:timing>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 name="7、提升渲染效率的 $nextTick"/>
          <p:cNvSpPr txBox="1"/>
          <p:nvPr>
            <p:ph type="title"/>
          </p:nvPr>
        </p:nvSpPr>
        <p:spPr>
          <a:prstGeom prst="rect">
            <a:avLst/>
          </a:prstGeom>
        </p:spPr>
        <p:txBody>
          <a:bodyPr/>
          <a:lstStyle/>
          <a:p>
            <a:pPr/>
            <a:r>
              <a:t>7、提升渲染效率的 $nextTick</a:t>
            </a:r>
          </a:p>
        </p:txBody>
      </p:sp>
      <p:sp>
        <p:nvSpPr>
          <p:cNvPr id="337" name="&lt;template&gt;…"/>
          <p:cNvSpPr txBox="1"/>
          <p:nvPr/>
        </p:nvSpPr>
        <p:spPr>
          <a:xfrm>
            <a:off x="5503419" y="1908880"/>
            <a:ext cx="5711627" cy="1760539"/>
          </a:xfrm>
          <a:prstGeom prst="rect">
            <a:avLst/>
          </a:prstGeom>
          <a:solidFill>
            <a:srgbClr val="F6F8FA"/>
          </a:solidFill>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p>
            <a:pPr algn="l" defTabSz="321468">
              <a:lnSpc>
                <a:spcPts val="3200"/>
              </a:lnSpc>
              <a:defRPr b="0">
                <a:ln w="0" cap="flat">
                  <a:solidFill>
                    <a:srgbClr val="22863A"/>
                  </a:solidFill>
                  <a:prstDash val="solid"/>
                  <a:miter lim="400000"/>
                </a:ln>
                <a:solidFill>
                  <a:srgbClr val="22863A"/>
                </a:solidFill>
                <a:latin typeface="Menlo"/>
                <a:ea typeface="Menlo"/>
                <a:cs typeface="Menlo"/>
                <a:sym typeface="Menlo"/>
              </a:defRPr>
            </a:pPr>
            <a:r>
              <a:rPr>
                <a:ln w="0" cap="flat">
                  <a:solidFill>
                    <a:srgbClr val="24292E"/>
                  </a:solidFill>
                  <a:prstDash val="solid"/>
                  <a:miter lim="400000"/>
                </a:ln>
                <a:solidFill>
                  <a:srgbClr val="24292E"/>
                </a:solidFill>
              </a:rPr>
              <a:t>&lt;</a:t>
            </a:r>
            <a:r>
              <a:t>template</a:t>
            </a:r>
            <a:r>
              <a:rPr>
                <a:ln w="0" cap="flat">
                  <a:solidFill>
                    <a:srgbClr val="24292E"/>
                  </a:solidFill>
                  <a:prstDash val="solid"/>
                  <a:miter lim="400000"/>
                </a:ln>
                <a:solidFill>
                  <a:srgbClr val="24292E"/>
                </a:solidFill>
              </a:rPr>
              <a:t>&gt;</a:t>
            </a:r>
            <a:endParaRPr>
              <a:ln w="0" cap="flat">
                <a:solidFill>
                  <a:srgbClr val="24292E"/>
                </a:solidFill>
                <a:prstDash val="solid"/>
                <a:miter lim="400000"/>
              </a:ln>
              <a:solidFill>
                <a:srgbClr val="24292E"/>
              </a:solidFill>
            </a:endParaRPr>
          </a:p>
          <a:p>
            <a:pPr algn="l" defTabSz="321468">
              <a:lnSpc>
                <a:spcPts val="3200"/>
              </a:lnSpc>
              <a:defRPr b="0">
                <a:ln w="0" cap="flat">
                  <a:solidFill>
                    <a:srgbClr val="24292E"/>
                  </a:solidFill>
                  <a:prstDash val="solid"/>
                  <a:miter lim="400000"/>
                </a:ln>
                <a:solidFill>
                  <a:srgbClr val="24292E"/>
                </a:solidFill>
                <a:latin typeface="Menlo"/>
                <a:ea typeface="Menlo"/>
                <a:cs typeface="Menlo"/>
                <a:sym typeface="Menlo"/>
              </a:defRPr>
            </a:pPr>
            <a:r>
              <a:t>  &lt;</a:t>
            </a:r>
            <a:r>
              <a:rPr>
                <a:ln w="0" cap="flat">
                  <a:solidFill>
                    <a:srgbClr val="22863A"/>
                  </a:solidFill>
                  <a:prstDash val="solid"/>
                  <a:miter lim="400000"/>
                </a:ln>
                <a:solidFill>
                  <a:srgbClr val="22863A"/>
                </a:solidFill>
              </a:rPr>
              <a:t>div</a:t>
            </a:r>
            <a:r>
              <a:t>&gt;</a:t>
            </a:r>
          </a:p>
          <a:p>
            <a:pPr algn="l" defTabSz="321468">
              <a:lnSpc>
                <a:spcPts val="3200"/>
              </a:lnSpc>
              <a:defRPr b="0">
                <a:ln w="0" cap="flat">
                  <a:solidFill>
                    <a:srgbClr val="24292E"/>
                  </a:solidFill>
                  <a:prstDash val="solid"/>
                  <a:miter lim="400000"/>
                </a:ln>
                <a:solidFill>
                  <a:srgbClr val="24292E"/>
                </a:solidFill>
                <a:latin typeface="Menlo"/>
                <a:ea typeface="Menlo"/>
                <a:cs typeface="Menlo"/>
                <a:sym typeface="Menlo"/>
              </a:defRPr>
            </a:pPr>
            <a:r>
              <a:t>    &lt;</a:t>
            </a:r>
            <a:r>
              <a:rPr>
                <a:ln w="0" cap="flat">
                  <a:solidFill>
                    <a:srgbClr val="22863A"/>
                  </a:solidFill>
                  <a:prstDash val="solid"/>
                  <a:miter lim="400000"/>
                </a:ln>
                <a:solidFill>
                  <a:srgbClr val="22863A"/>
                </a:solidFill>
              </a:rPr>
              <a:t>div</a:t>
            </a:r>
            <a:r>
              <a:t> </a:t>
            </a:r>
            <a:r>
              <a:rPr>
                <a:ln w="0" cap="flat">
                  <a:solidFill>
                    <a:srgbClr val="6F42C1"/>
                  </a:solidFill>
                  <a:prstDash val="solid"/>
                  <a:miter lim="400000"/>
                </a:ln>
                <a:solidFill>
                  <a:srgbClr val="6F42C1"/>
                </a:solidFill>
              </a:rPr>
              <a:t>ref</a:t>
            </a:r>
            <a:r>
              <a:t>=</a:t>
            </a:r>
            <a:r>
              <a:rPr>
                <a:ln w="0" cap="flat">
                  <a:solidFill>
                    <a:srgbClr val="032F62"/>
                  </a:solidFill>
                  <a:prstDash val="solid"/>
                  <a:miter lim="400000"/>
                </a:ln>
                <a:solidFill>
                  <a:srgbClr val="032F62"/>
                </a:solidFill>
              </a:rPr>
              <a:t>"test"</a:t>
            </a:r>
            <a:r>
              <a:t>&gt;{{name}}&lt;/</a:t>
            </a:r>
            <a:r>
              <a:rPr>
                <a:ln w="0" cap="flat">
                  <a:solidFill>
                    <a:srgbClr val="22863A"/>
                  </a:solidFill>
                  <a:prstDash val="solid"/>
                  <a:miter lim="400000"/>
                </a:ln>
                <a:solidFill>
                  <a:srgbClr val="22863A"/>
                </a:solidFill>
              </a:rPr>
              <a:t>div</a:t>
            </a:r>
            <a:r>
              <a:t>&gt;</a:t>
            </a:r>
          </a:p>
          <a:p>
            <a:pPr algn="l" defTabSz="321468">
              <a:lnSpc>
                <a:spcPts val="3200"/>
              </a:lnSpc>
              <a:defRPr b="0">
                <a:ln w="0" cap="flat">
                  <a:solidFill>
                    <a:srgbClr val="032F62"/>
                  </a:solidFill>
                  <a:prstDash val="solid"/>
                  <a:miter lim="400000"/>
                </a:ln>
                <a:solidFill>
                  <a:srgbClr val="032F62"/>
                </a:solidFill>
                <a:latin typeface="Menlo"/>
                <a:ea typeface="Menlo"/>
                <a:cs typeface="Menlo"/>
                <a:sym typeface="Menlo"/>
              </a:defRPr>
            </a:pPr>
            <a:r>
              <a:rPr>
                <a:ln w="0" cap="flat">
                  <a:solidFill>
                    <a:srgbClr val="24292E"/>
                  </a:solidFill>
                  <a:prstDash val="solid"/>
                  <a:miter lim="400000"/>
                </a:ln>
                <a:solidFill>
                  <a:srgbClr val="24292E"/>
                </a:solidFill>
              </a:rPr>
              <a:t>    &lt;</a:t>
            </a:r>
            <a:r>
              <a:rPr>
                <a:ln w="0" cap="flat">
                  <a:solidFill>
                    <a:srgbClr val="22863A"/>
                  </a:solidFill>
                  <a:prstDash val="solid"/>
                  <a:miter lim="400000"/>
                </a:ln>
                <a:solidFill>
                  <a:srgbClr val="22863A"/>
                </a:solidFill>
              </a:rPr>
              <a:t>button</a:t>
            </a:r>
            <a:r>
              <a:rPr>
                <a:ln w="0" cap="flat">
                  <a:solidFill>
                    <a:srgbClr val="24292E"/>
                  </a:solidFill>
                  <a:prstDash val="solid"/>
                  <a:miter lim="400000"/>
                </a:ln>
                <a:solidFill>
                  <a:srgbClr val="24292E"/>
                </a:solidFill>
              </a:rPr>
              <a:t> </a:t>
            </a:r>
            <a:r>
              <a:rPr>
                <a:ln w="0" cap="flat">
                  <a:solidFill>
                    <a:srgbClr val="6F42C1"/>
                  </a:solidFill>
                  <a:prstDash val="solid"/>
                  <a:miter lim="400000"/>
                </a:ln>
                <a:solidFill>
                  <a:srgbClr val="6F42C1"/>
                </a:solidFill>
              </a:rPr>
              <a:t>@click</a:t>
            </a:r>
            <a:r>
              <a:rPr>
                <a:ln w="0" cap="flat">
                  <a:solidFill>
                    <a:srgbClr val="24292E"/>
                  </a:solidFill>
                  <a:prstDash val="solid"/>
                  <a:miter lim="400000"/>
                </a:ln>
                <a:solidFill>
                  <a:srgbClr val="24292E"/>
                </a:solidFill>
              </a:rPr>
              <a:t>=</a:t>
            </a:r>
            <a:r>
              <a:t>"handleClick"</a:t>
            </a:r>
            <a:r>
              <a:rPr>
                <a:ln w="0" cap="flat">
                  <a:solidFill>
                    <a:srgbClr val="24292E"/>
                  </a:solidFill>
                  <a:prstDash val="solid"/>
                  <a:miter lim="400000"/>
                </a:ln>
                <a:solidFill>
                  <a:srgbClr val="24292E"/>
                </a:solidFill>
              </a:rPr>
              <a:t>&gt;tet&lt;/</a:t>
            </a:r>
            <a:r>
              <a:rPr>
                <a:ln w="0" cap="flat">
                  <a:solidFill>
                    <a:srgbClr val="22863A"/>
                  </a:solidFill>
                  <a:prstDash val="solid"/>
                  <a:miter lim="400000"/>
                </a:ln>
                <a:solidFill>
                  <a:srgbClr val="22863A"/>
                </a:solidFill>
              </a:rPr>
              <a:t>button</a:t>
            </a:r>
            <a:r>
              <a:rPr>
                <a:ln w="0" cap="flat">
                  <a:solidFill>
                    <a:srgbClr val="24292E"/>
                  </a:solidFill>
                  <a:prstDash val="solid"/>
                  <a:miter lim="400000"/>
                </a:ln>
                <a:solidFill>
                  <a:srgbClr val="24292E"/>
                </a:solidFill>
              </a:rPr>
              <a:t>&gt;</a:t>
            </a:r>
            <a:endParaRPr>
              <a:ln w="0" cap="flat">
                <a:solidFill>
                  <a:srgbClr val="24292E"/>
                </a:solidFill>
                <a:prstDash val="solid"/>
                <a:miter lim="400000"/>
              </a:ln>
              <a:solidFill>
                <a:srgbClr val="24292E"/>
              </a:solidFill>
            </a:endParaRPr>
          </a:p>
          <a:p>
            <a:pPr algn="l" defTabSz="321468">
              <a:lnSpc>
                <a:spcPts val="3200"/>
              </a:lnSpc>
              <a:defRPr b="0">
                <a:ln w="0" cap="flat">
                  <a:solidFill>
                    <a:srgbClr val="24292E"/>
                  </a:solidFill>
                  <a:prstDash val="solid"/>
                  <a:miter lim="400000"/>
                </a:ln>
                <a:solidFill>
                  <a:srgbClr val="24292E"/>
                </a:solidFill>
                <a:latin typeface="Menlo"/>
                <a:ea typeface="Menlo"/>
                <a:cs typeface="Menlo"/>
                <a:sym typeface="Menlo"/>
              </a:defRPr>
            </a:pPr>
            <a:r>
              <a:t>  &lt;/</a:t>
            </a:r>
            <a:r>
              <a:rPr>
                <a:ln w="0" cap="flat">
                  <a:solidFill>
                    <a:srgbClr val="22863A"/>
                  </a:solidFill>
                  <a:prstDash val="solid"/>
                  <a:miter lim="400000"/>
                </a:ln>
                <a:solidFill>
                  <a:srgbClr val="22863A"/>
                </a:solidFill>
              </a:rPr>
              <a:t>div</a:t>
            </a:r>
            <a:r>
              <a:t>&gt;</a:t>
            </a:r>
          </a:p>
          <a:p>
            <a:pPr algn="l" defTabSz="321468">
              <a:lnSpc>
                <a:spcPts val="3200"/>
              </a:lnSpc>
              <a:defRPr b="0">
                <a:ln w="0" cap="flat">
                  <a:solidFill>
                    <a:srgbClr val="22863A"/>
                  </a:solidFill>
                  <a:prstDash val="solid"/>
                  <a:miter lim="400000"/>
                </a:ln>
                <a:solidFill>
                  <a:srgbClr val="22863A"/>
                </a:solidFill>
                <a:latin typeface="Menlo"/>
                <a:ea typeface="Menlo"/>
                <a:cs typeface="Menlo"/>
                <a:sym typeface="Menlo"/>
              </a:defRPr>
            </a:pPr>
            <a:r>
              <a:rPr>
                <a:ln w="0" cap="flat">
                  <a:solidFill>
                    <a:srgbClr val="24292E"/>
                  </a:solidFill>
                  <a:prstDash val="solid"/>
                  <a:miter lim="400000"/>
                </a:ln>
                <a:solidFill>
                  <a:srgbClr val="24292E"/>
                </a:solidFill>
              </a:rPr>
              <a:t>&lt;/</a:t>
            </a:r>
            <a:r>
              <a:t>template</a:t>
            </a:r>
            <a:r>
              <a:rPr>
                <a:ln w="0" cap="flat">
                  <a:solidFill>
                    <a:srgbClr val="24292E"/>
                  </a:solidFill>
                  <a:prstDash val="solid"/>
                  <a:miter lim="400000"/>
                </a:ln>
                <a:solidFill>
                  <a:srgbClr val="24292E"/>
                </a:solidFill>
              </a:rPr>
              <a:t>&gt;</a:t>
            </a:r>
            <a:endParaRPr>
              <a:ln w="0" cap="flat">
                <a:solidFill>
                  <a:srgbClr val="24292E"/>
                </a:solidFill>
                <a:prstDash val="solid"/>
                <a:miter lim="400000"/>
              </a:ln>
              <a:solidFill>
                <a:srgbClr val="24292E"/>
              </a:solidFill>
            </a:endParaRPr>
          </a:p>
        </p:txBody>
      </p:sp>
      <p:sp>
        <p:nvSpPr>
          <p:cNvPr id="338" name="export default {…"/>
          <p:cNvSpPr txBox="1"/>
          <p:nvPr/>
        </p:nvSpPr>
        <p:spPr>
          <a:xfrm>
            <a:off x="5474970" y="3768487"/>
            <a:ext cx="5650459" cy="3017839"/>
          </a:xfrm>
          <a:prstGeom prst="rect">
            <a:avLst/>
          </a:prstGeom>
          <a:solidFill>
            <a:srgbClr val="F6F8FA"/>
          </a:solidFill>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p>
            <a:pPr algn="l" defTabSz="321468">
              <a:lnSpc>
                <a:spcPts val="3000"/>
              </a:lnSpc>
              <a:defRPr b="0" sz="1400">
                <a:ln w="0" cap="flat">
                  <a:solidFill>
                    <a:srgbClr val="005CC5"/>
                  </a:solidFill>
                  <a:prstDash val="solid"/>
                  <a:miter lim="400000"/>
                </a:ln>
                <a:solidFill>
                  <a:srgbClr val="005CC5"/>
                </a:solidFill>
                <a:latin typeface="Menlo"/>
                <a:ea typeface="Menlo"/>
                <a:cs typeface="Menlo"/>
                <a:sym typeface="Menlo"/>
              </a:defRPr>
            </a:pPr>
            <a:r>
              <a:rPr>
                <a:ln w="0" cap="flat">
                  <a:solidFill>
                    <a:srgbClr val="D73A49"/>
                  </a:solidFill>
                  <a:prstDash val="solid"/>
                  <a:miter lim="400000"/>
                </a:ln>
                <a:solidFill>
                  <a:srgbClr val="D73A49"/>
                </a:solidFill>
              </a:rPr>
              <a:t>export</a:t>
            </a:r>
            <a:r>
              <a:rPr>
                <a:ln w="0" cap="flat">
                  <a:solidFill>
                    <a:srgbClr val="24292E"/>
                  </a:solidFill>
                  <a:prstDash val="solid"/>
                  <a:miter lim="400000"/>
                </a:ln>
                <a:solidFill>
                  <a:srgbClr val="24292E"/>
                </a:solidFill>
              </a:rPr>
              <a:t> </a:t>
            </a:r>
            <a:r>
              <a:t>default</a:t>
            </a:r>
            <a:r>
              <a:rPr>
                <a:ln w="0" cap="flat">
                  <a:solidFill>
                    <a:srgbClr val="24292E"/>
                  </a:solidFill>
                  <a:prstDash val="solid"/>
                  <a:miter lim="400000"/>
                </a:ln>
                <a:solidFill>
                  <a:srgbClr val="24292E"/>
                </a:solidFill>
              </a:rPr>
              <a:t> {</a:t>
            </a:r>
            <a:endParaRPr>
              <a:ln w="0" cap="flat">
                <a:solidFill>
                  <a:srgbClr val="24292E"/>
                </a:solidFill>
                <a:prstDash val="solid"/>
                <a:miter lim="400000"/>
              </a:ln>
              <a:solidFill>
                <a:srgbClr val="24292E"/>
              </a:solidFill>
            </a:endParaRPr>
          </a:p>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6F42C1"/>
                  </a:solidFill>
                  <a:prstDash val="solid"/>
                  <a:miter lim="400000"/>
                </a:ln>
                <a:solidFill>
                  <a:srgbClr val="6F42C1"/>
                </a:solidFill>
              </a:rPr>
              <a:t>data</a:t>
            </a:r>
            <a:r>
              <a:t> () {</a:t>
            </a:r>
          </a:p>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return</a:t>
            </a:r>
            <a:r>
              <a:t> {</a:t>
            </a:r>
          </a:p>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r>
              <a:t>            name</a:t>
            </a:r>
            <a:r>
              <a:rPr>
                <a:ln w="0" cap="flat">
                  <a:solidFill>
                    <a:srgbClr val="D73A49"/>
                  </a:solidFill>
                  <a:prstDash val="solid"/>
                  <a:miter lim="400000"/>
                </a:ln>
                <a:solidFill>
                  <a:srgbClr val="D73A49"/>
                </a:solidFill>
              </a:rPr>
              <a:t>:</a:t>
            </a:r>
            <a:r>
              <a:t> </a:t>
            </a:r>
            <a:r>
              <a:rPr>
                <a:ln w="0" cap="flat">
                  <a:solidFill>
                    <a:srgbClr val="032F62"/>
                  </a:solidFill>
                  <a:prstDash val="solid"/>
                  <a:miter lim="400000"/>
                </a:ln>
                <a:solidFill>
                  <a:srgbClr val="032F62"/>
                </a:solidFill>
              </a:rPr>
              <a:t>'大圣'</a:t>
            </a:r>
          </a:p>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r>
              <a:t>        };</a:t>
            </a:r>
          </a:p>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r>
              <a:t>    },</a:t>
            </a:r>
          </a:p>
          <a:p>
            <a:pPr algn="l" defTabSz="321468">
              <a:lnSpc>
                <a:spcPts val="3000"/>
              </a:lnSpc>
              <a:defRPr b="0" sz="1400">
                <a:ln w="0" cap="flat">
                  <a:solidFill>
                    <a:srgbClr val="6F42C1"/>
                  </a:solidFill>
                  <a:prstDash val="solid"/>
                  <a:miter lim="400000"/>
                </a:ln>
                <a:solidFill>
                  <a:srgbClr val="6F42C1"/>
                </a:solidFill>
                <a:latin typeface="Menlo"/>
                <a:ea typeface="Menlo"/>
                <a:cs typeface="Menlo"/>
                <a:sym typeface="Menlo"/>
              </a:defRPr>
            </a:pPr>
            <a:r>
              <a:rPr>
                <a:ln w="0" cap="flat">
                  <a:solidFill>
                    <a:srgbClr val="24292E"/>
                  </a:solidFill>
                  <a:prstDash val="solid"/>
                  <a:miter lim="400000"/>
                </a:ln>
                <a:solidFill>
                  <a:srgbClr val="24292E"/>
                </a:solidFill>
              </a:rPr>
              <a:t>    </a:t>
            </a:r>
            <a:r>
              <a:t>methods</a:t>
            </a:r>
            <a:r>
              <a:rPr>
                <a:ln w="0" cap="flat">
                  <a:solidFill>
                    <a:srgbClr val="24292E"/>
                  </a:solidFill>
                  <a:prstDash val="solid"/>
                  <a:miter lim="400000"/>
                </a:ln>
                <a:solidFill>
                  <a:srgbClr val="24292E"/>
                </a:solidFill>
              </a:rPr>
              <a:t> () {</a:t>
            </a:r>
            <a:endParaRPr>
              <a:ln w="0" cap="flat">
                <a:solidFill>
                  <a:srgbClr val="24292E"/>
                </a:solidFill>
                <a:prstDash val="solid"/>
                <a:miter lim="400000"/>
              </a:ln>
              <a:solidFill>
                <a:srgbClr val="24292E"/>
              </a:solidFill>
            </a:endParaRPr>
          </a:p>
          <a:p>
            <a:pPr algn="l" defTabSz="321468">
              <a:lnSpc>
                <a:spcPts val="3000"/>
              </a:lnSpc>
              <a:defRPr b="0" sz="1400">
                <a:ln w="0" cap="flat">
                  <a:solidFill>
                    <a:srgbClr val="6F42C1"/>
                  </a:solidFill>
                  <a:prstDash val="solid"/>
                  <a:miter lim="400000"/>
                </a:ln>
                <a:solidFill>
                  <a:srgbClr val="6F42C1"/>
                </a:solidFill>
                <a:latin typeface="Menlo"/>
                <a:ea typeface="Menlo"/>
                <a:cs typeface="Menlo"/>
                <a:sym typeface="Menlo"/>
              </a:defRPr>
            </a:pPr>
            <a:r>
              <a:rPr>
                <a:ln w="0" cap="flat">
                  <a:solidFill>
                    <a:srgbClr val="24292E"/>
                  </a:solidFill>
                  <a:prstDash val="solid"/>
                  <a:miter lim="400000"/>
                </a:ln>
                <a:solidFill>
                  <a:srgbClr val="24292E"/>
                </a:solidFill>
              </a:rPr>
              <a:t>        </a:t>
            </a:r>
            <a:r>
              <a:t>handleClick</a:t>
            </a:r>
            <a:r>
              <a:rPr>
                <a:ln w="0" cap="flat">
                  <a:solidFill>
                    <a:srgbClr val="24292E"/>
                  </a:solidFill>
                  <a:prstDash val="solid"/>
                  <a:miter lim="400000"/>
                </a:ln>
                <a:solidFill>
                  <a:srgbClr val="24292E"/>
                </a:solidFill>
              </a:rPr>
              <a:t> () {</a:t>
            </a:r>
            <a:endParaRPr>
              <a:ln w="0" cap="flat">
                <a:solidFill>
                  <a:srgbClr val="24292E"/>
                </a:solidFill>
                <a:prstDash val="solid"/>
                <a:miter lim="400000"/>
              </a:ln>
              <a:solidFill>
                <a:srgbClr val="24292E"/>
              </a:solidFill>
            </a:endParaRPr>
          </a:p>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005CC5"/>
                  </a:solidFill>
                  <a:prstDash val="solid"/>
                  <a:miter lim="400000"/>
                </a:ln>
                <a:solidFill>
                  <a:srgbClr val="005CC5"/>
                </a:solidFill>
              </a:rPr>
              <a:t>this</a:t>
            </a:r>
            <a:r>
              <a:t>.test </a:t>
            </a:r>
            <a:r>
              <a:rPr>
                <a:ln w="0" cap="flat">
                  <a:solidFill>
                    <a:srgbClr val="D73A49"/>
                  </a:solidFill>
                  <a:prstDash val="solid"/>
                  <a:miter lim="400000"/>
                </a:ln>
                <a:solidFill>
                  <a:srgbClr val="D73A49"/>
                </a:solidFill>
              </a:rPr>
              <a:t>=</a:t>
            </a:r>
            <a:r>
              <a:t> </a:t>
            </a:r>
            <a:r>
              <a:rPr>
                <a:ln w="0" cap="flat">
                  <a:solidFill>
                    <a:srgbClr val="032F62"/>
                  </a:solidFill>
                  <a:prstDash val="solid"/>
                  <a:miter lim="400000"/>
                </a:ln>
                <a:solidFill>
                  <a:srgbClr val="032F62"/>
                </a:solidFill>
              </a:rPr>
              <a:t>'哪吒'</a:t>
            </a:r>
            <a:r>
              <a:t>;</a:t>
            </a:r>
          </a:p>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6F42C1"/>
                  </a:solidFill>
                  <a:prstDash val="solid"/>
                  <a:miter lim="400000"/>
                </a:ln>
                <a:solidFill>
                  <a:srgbClr val="6F42C1"/>
                </a:solidFill>
              </a:rPr>
              <a:t>console</a:t>
            </a:r>
            <a:r>
              <a:t>.</a:t>
            </a:r>
            <a:r>
              <a:rPr>
                <a:ln w="0" cap="flat">
                  <a:solidFill>
                    <a:srgbClr val="005CC5"/>
                  </a:solidFill>
                  <a:prstDash val="solid"/>
                  <a:miter lim="400000"/>
                </a:ln>
                <a:solidFill>
                  <a:srgbClr val="005CC5"/>
                </a:solidFill>
              </a:rPr>
              <a:t>log</a:t>
            </a:r>
            <a:r>
              <a:t>(</a:t>
            </a:r>
            <a:r>
              <a:rPr>
                <a:ln w="0" cap="flat">
                  <a:solidFill>
                    <a:srgbClr val="005CC5"/>
                  </a:solidFill>
                  <a:prstDash val="solid"/>
                  <a:miter lim="400000"/>
                </a:ln>
                <a:solidFill>
                  <a:srgbClr val="005CC5"/>
                </a:solidFill>
              </a:rPr>
              <a:t>this</a:t>
            </a:r>
            <a:r>
              <a:t>.$refs.test.innerText);</a:t>
            </a:r>
          </a:p>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r>
              <a:t>        }</a:t>
            </a:r>
          </a:p>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r>
              <a:t>    }</a:t>
            </a:r>
          </a:p>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r>
              <a:t>}</a:t>
            </a:r>
          </a:p>
        </p:txBody>
      </p:sp>
      <p:sp>
        <p:nvSpPr>
          <p:cNvPr id="339" name="猜猜运行结果"/>
          <p:cNvSpPr/>
          <p:nvPr/>
        </p:nvSpPr>
        <p:spPr>
          <a:xfrm>
            <a:off x="2194742" y="3068391"/>
            <a:ext cx="2024794" cy="2024795"/>
          </a:xfrm>
          <a:prstGeom prst="ellipse">
            <a:avLst/>
          </a:prstGeom>
          <a:solidFill>
            <a:schemeClr val="accent1"/>
          </a:solidFill>
          <a:ln w="3175">
            <a:miter lim="400000"/>
          </a:ln>
          <a:extLst>
            <a:ext uri="{C572A759-6A51-4108-AA02-DFA0A04FC94B}">
              <ma14:wrappingTextBoxFlag xmlns:ma14="http://schemas.microsoft.com/office/mac/drawingml/2011/main" val="1"/>
            </a:ext>
          </a:extLst>
        </p:spPr>
        <p:txBody>
          <a:bodyPr lIns="35718" tIns="35718" rIns="35718" bIns="35718" anchor="ctr"/>
          <a:lstStyle>
            <a:lvl1pPr>
              <a:defRPr b="0" sz="1900">
                <a:solidFill>
                  <a:srgbClr val="FFFFFF"/>
                </a:solidFill>
                <a:latin typeface="+mn-lt"/>
                <a:ea typeface="+mn-ea"/>
                <a:cs typeface="+mn-cs"/>
                <a:sym typeface="Helvetica Neue Medium"/>
              </a:defRPr>
            </a:lvl1pPr>
          </a:lstStyle>
          <a:p>
            <a:pPr/>
            <a:r>
              <a:t>猜猜运行结果</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 name="课程结构"/>
          <p:cNvSpPr txBox="1"/>
          <p:nvPr>
            <p:ph type="ctrTitle"/>
          </p:nvPr>
        </p:nvSpPr>
        <p:spPr>
          <a:prstGeom prst="rect">
            <a:avLst/>
          </a:prstGeom>
        </p:spPr>
        <p:txBody>
          <a:bodyPr/>
          <a:lstStyle/>
          <a:p>
            <a:pPr/>
            <a:r>
              <a:t>课程结构</a:t>
            </a:r>
          </a:p>
        </p:txBody>
      </p:sp>
      <p:sp>
        <p:nvSpPr>
          <p:cNvPr id="80" name="VUE源码解析…"/>
          <p:cNvSpPr txBox="1"/>
          <p:nvPr>
            <p:ph type="subTitle" idx="1"/>
          </p:nvPr>
        </p:nvSpPr>
        <p:spPr>
          <a:prstGeom prst="rect">
            <a:avLst/>
          </a:prstGeom>
        </p:spPr>
        <p:txBody>
          <a:bodyPr/>
          <a:lstStyle/>
          <a:p>
            <a:pPr marL="222250" indent="-222250">
              <a:buSzPct val="145000"/>
              <a:buChar char="•"/>
              <a:defRPr sz="1600">
                <a:latin typeface="+mn-lt"/>
                <a:ea typeface="+mn-ea"/>
                <a:cs typeface="+mn-cs"/>
                <a:sym typeface="Helvetica Neue Medium"/>
              </a:defRPr>
            </a:pPr>
            <a:r>
              <a:t>VUE源码解析</a:t>
            </a:r>
          </a:p>
          <a:p>
            <a:pPr lvl="1" marL="711200" indent="-266700" defTabSz="914400">
              <a:lnSpc>
                <a:spcPts val="2500"/>
              </a:lnSpc>
              <a:buSzPct val="100000"/>
              <a:buAutoNum type="arabicPeriod" startAt="1"/>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1400"/>
            </a:pPr>
            <a:r>
              <a:t>常见双向绑定实现方案介绍</a:t>
            </a:r>
          </a:p>
          <a:p>
            <a:pPr lvl="1" marL="711200" indent="-266700" defTabSz="914400">
              <a:lnSpc>
                <a:spcPts val="2500"/>
              </a:lnSpc>
              <a:buSzPct val="100000"/>
              <a:buAutoNum type="arabicPeriod" startAt="1"/>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b="1" sz="1400"/>
            </a:pPr>
            <a:r>
              <a:t>VUE数据劫持方案原理</a:t>
            </a:r>
          </a:p>
          <a:p>
            <a:pPr lvl="1" marL="711200" indent="-266700" defTabSz="914400">
              <a:lnSpc>
                <a:spcPts val="2500"/>
              </a:lnSpc>
              <a:buSzPct val="100000"/>
              <a:buAutoNum type="arabicPeriod" startAt="1"/>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b="1" sz="1400"/>
            </a:pPr>
            <a:r>
              <a:t>依赖收集原理</a:t>
            </a:r>
          </a:p>
          <a:p>
            <a:pPr lvl="1" marL="711200" indent="-266700" defTabSz="914400">
              <a:lnSpc>
                <a:spcPts val="2500"/>
              </a:lnSpc>
              <a:buSzPct val="100000"/>
              <a:buAutoNum type="arabicPeriod" startAt="1"/>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1400"/>
            </a:pPr>
            <a:r>
              <a:t>virtualDOM 与 diff 算法</a:t>
            </a:r>
          </a:p>
          <a:p>
            <a:pPr lvl="1" marL="711200" indent="-266700" defTabSz="914400">
              <a:lnSpc>
                <a:spcPts val="2500"/>
              </a:lnSpc>
              <a:buSzPct val="100000"/>
              <a:buAutoNum type="arabicPeriod" startAt="1"/>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1400"/>
            </a:pPr>
            <a:r>
              <a:t>keep-alive 使用及其原理</a:t>
            </a:r>
          </a:p>
          <a:p>
            <a:pPr lvl="1" marL="711200" indent="-266700" defTabSz="914400">
              <a:lnSpc>
                <a:spcPts val="2500"/>
              </a:lnSpc>
              <a:buSzPct val="100000"/>
              <a:buAutoNum type="arabicPeriod" startAt="1"/>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b="1" sz="1400"/>
            </a:pPr>
            <a:r>
              <a:t>纵览 VUE 初始化过程</a:t>
            </a:r>
          </a:p>
          <a:p>
            <a:pPr lvl="1" marL="711200" indent="-266700" defTabSz="914400">
              <a:lnSpc>
                <a:spcPts val="2500"/>
              </a:lnSpc>
              <a:buSzPct val="100000"/>
              <a:buAutoNum type="arabicPeriod" startAt="1"/>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1400"/>
            </a:pPr>
            <a:r>
              <a:t>提升渲染效率的 $nextTick</a:t>
            </a:r>
          </a:p>
          <a:p>
            <a:pPr lvl="1" marL="711200" indent="-266700" defTabSz="914400">
              <a:lnSpc>
                <a:spcPts val="2500"/>
              </a:lnSpc>
              <a:buSzPct val="100000"/>
              <a:buAutoNum type="arabicPeriod" startAt="1"/>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1400"/>
            </a:pPr>
            <a:r>
              <a:t>VUEX 源码解析</a:t>
            </a:r>
          </a:p>
          <a:p>
            <a:pPr marL="222250" indent="-222250">
              <a:buSzPct val="145000"/>
              <a:buChar char="•"/>
              <a:defRPr sz="1600">
                <a:latin typeface="+mn-lt"/>
                <a:ea typeface="+mn-ea"/>
                <a:cs typeface="+mn-cs"/>
                <a:sym typeface="Helvetica Neue Medium"/>
              </a:defRPr>
            </a:pPr>
          </a:p>
          <a:p>
            <a:pPr marL="222250" indent="-222250">
              <a:buSzPct val="145000"/>
              <a:buChar char="•"/>
              <a:defRPr sz="1600">
                <a:latin typeface="+mn-lt"/>
                <a:ea typeface="+mn-ea"/>
                <a:cs typeface="+mn-cs"/>
                <a:sym typeface="Helvetica Neue Medium"/>
              </a:defRPr>
            </a:pPr>
            <a:r>
              <a:t>组件化实践</a:t>
            </a:r>
          </a:p>
          <a:p>
            <a:pPr lvl="1" marL="711200" indent="-266700" defTabSz="914400">
              <a:lnSpc>
                <a:spcPts val="2500"/>
              </a:lnSpc>
              <a:buSzPct val="100000"/>
              <a:buAutoNum type="arabicPeriod" startAt="1"/>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1400"/>
            </a:pPr>
            <a:r>
              <a:t>组件拆分逻辑</a:t>
            </a:r>
          </a:p>
          <a:p>
            <a:pPr lvl="1" marL="711200" indent="-266700" defTabSz="914400">
              <a:lnSpc>
                <a:spcPts val="2500"/>
              </a:lnSpc>
              <a:buSzPct val="100000"/>
              <a:buAutoNum type="arabicPeriod" startAt="1"/>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b="1" sz="1400"/>
            </a:pPr>
            <a:r>
              <a:t>跨组件数据传递方案</a:t>
            </a:r>
          </a:p>
          <a:p>
            <a:pPr lvl="1" marL="711200" indent="-266700" defTabSz="914400">
              <a:lnSpc>
                <a:spcPts val="2500"/>
              </a:lnSpc>
              <a:buSzPct val="100000"/>
              <a:buAutoNum type="arabicPeriod" startAt="1"/>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1400"/>
            </a:pPr>
            <a:r>
              <a:t>组件复用方式</a:t>
            </a:r>
          </a:p>
          <a:p>
            <a:pPr lvl="1" marL="711200" indent="-266700" defTabSz="914400">
              <a:lnSpc>
                <a:spcPts val="2500"/>
              </a:lnSpc>
              <a:buSzPct val="100000"/>
              <a:buAutoNum type="arabicPeriod" startAt="1"/>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b="1" sz="1400"/>
            </a:pPr>
            <a:r>
              <a:t>自定义指令开发</a:t>
            </a:r>
          </a:p>
          <a:p>
            <a:pPr lvl="1" marL="711200" indent="-266700" defTabSz="914400">
              <a:lnSpc>
                <a:spcPts val="2500"/>
              </a:lnSpc>
              <a:buSzPct val="100000"/>
              <a:buAutoNum type="arabicPeriod" startAt="1"/>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1400"/>
            </a:pPr>
            <a:r>
              <a:t>常见问题</a:t>
            </a:r>
          </a:p>
          <a:p>
            <a:pPr marL="222250" indent="-222250">
              <a:buSzPct val="145000"/>
              <a:buChar char="•"/>
              <a:defRPr sz="1600">
                <a:latin typeface="+mn-lt"/>
                <a:ea typeface="+mn-ea"/>
                <a:cs typeface="+mn-cs"/>
                <a:sym typeface="Helvetica Neue Medium"/>
              </a:defRPr>
            </a:pPr>
          </a:p>
          <a:p>
            <a:pPr marL="222250" indent="-222250">
              <a:buSzPct val="145000"/>
              <a:buChar char="•"/>
              <a:defRPr sz="1600">
                <a:latin typeface="+mn-lt"/>
                <a:ea typeface="+mn-ea"/>
                <a:cs typeface="+mn-cs"/>
                <a:sym typeface="Helvetica Neue Medium"/>
              </a:defRPr>
            </a:pPr>
            <a:r>
              <a:t>课后作业 </a:t>
            </a:r>
          </a:p>
        </p:txBody>
      </p:sp>
      <p:sp>
        <p:nvSpPr>
          <p:cNvPr id="81" name="大纲"/>
          <p:cNvSpPr txBox="1"/>
          <p:nvPr>
            <p:ph type="body" idx="13"/>
          </p:nvPr>
        </p:nvSpPr>
        <p:spPr>
          <a:prstGeom prst="rect">
            <a:avLst/>
          </a:prstGeom>
        </p:spPr>
        <p:txBody>
          <a:bodyPr/>
          <a:lstStyle/>
          <a:p>
            <a:pPr/>
            <a:r>
              <a:t>大纲</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1" name="7、提升渲染效率的 $nextTick—为什么会有渲染延迟"/>
          <p:cNvSpPr txBox="1"/>
          <p:nvPr>
            <p:ph type="title"/>
          </p:nvPr>
        </p:nvSpPr>
        <p:spPr>
          <a:prstGeom prst="rect">
            <a:avLst/>
          </a:prstGeom>
        </p:spPr>
        <p:txBody>
          <a:bodyPr/>
          <a:lstStyle/>
          <a:p>
            <a:pPr/>
            <a:r>
              <a:t>7、提升渲染效率的 $nextTick—为什么会有渲染延迟</a:t>
            </a:r>
          </a:p>
        </p:txBody>
      </p:sp>
      <p:sp>
        <p:nvSpPr>
          <p:cNvPr id="342" name="为什么会有渲染延迟"/>
          <p:cNvSpPr txBox="1"/>
          <p:nvPr/>
        </p:nvSpPr>
        <p:spPr>
          <a:xfrm>
            <a:off x="594957" y="1369912"/>
            <a:ext cx="2370138" cy="427039"/>
          </a:xfrm>
          <a:prstGeom prst="rect">
            <a:avLst/>
          </a:prstGeom>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a:defRPr b="0" sz="2000">
                <a:latin typeface="+mn-lt"/>
                <a:ea typeface="+mn-ea"/>
                <a:cs typeface="+mn-cs"/>
                <a:sym typeface="Helvetica Neue Medium"/>
              </a:defRPr>
            </a:lvl1pPr>
          </a:lstStyle>
          <a:p>
            <a:pPr/>
            <a:r>
              <a:t>为什么会有渲染延迟</a:t>
            </a:r>
          </a:p>
        </p:txBody>
      </p:sp>
      <p:grpSp>
        <p:nvGrpSpPr>
          <p:cNvPr id="345" name="成组"/>
          <p:cNvGrpSpPr/>
          <p:nvPr/>
        </p:nvGrpSpPr>
        <p:grpSpPr>
          <a:xfrm>
            <a:off x="5728256" y="3413436"/>
            <a:ext cx="2738496" cy="3199778"/>
            <a:chOff x="0" y="1693068"/>
            <a:chExt cx="2738495" cy="3199776"/>
          </a:xfrm>
        </p:grpSpPr>
        <p:sp>
          <p:nvSpPr>
            <p:cNvPr id="343" name="update () {…"/>
            <p:cNvSpPr/>
            <p:nvPr/>
          </p:nvSpPr>
          <p:spPr>
            <a:xfrm>
              <a:off x="0" y="1693068"/>
              <a:ext cx="1270000" cy="1270001"/>
            </a:xfrm>
            <a:prstGeom prst="line">
              <a:avLst/>
            </a:prstGeom>
            <a:solidFill>
              <a:srgbClr val="F6F8FA"/>
            </a:solidFill>
            <a:ln w="50800" cap="flat">
              <a:solidFill>
                <a:srgbClr val="F6F8FA"/>
              </a:solidFill>
              <a:prstDash val="solid"/>
              <a:miter lim="400000"/>
            </a:ln>
            <a:effectLst/>
            <a:extLst>
              <a:ext uri="{C572A759-6A51-4108-AA02-DFA0A04FC94B}">
                <ma14:wrappingTextBoxFlag xmlns:ma14="http://schemas.microsoft.com/office/mac/drawingml/2011/main" val="1"/>
              </a:ext>
            </a:extLst>
          </p:spPr>
          <p:txBody>
            <a:bodyPr wrap="none" lIns="35718" tIns="35718" rIns="35718" bIns="35718" numCol="1" anchor="ctr">
              <a:spAutoFit/>
            </a:bodyPr>
            <a:lstStyle/>
            <a:p>
              <a:pPr algn="l" defTabSz="457200">
                <a:lnSpc>
                  <a:spcPts val="3800"/>
                </a:lnSpc>
                <a:defRPr b="0" sz="1660">
                  <a:ln w="0" cap="flat">
                    <a:solidFill>
                      <a:srgbClr val="6F42C1"/>
                    </a:solidFill>
                    <a:prstDash val="solid"/>
                    <a:miter lim="400000"/>
                  </a:ln>
                  <a:solidFill>
                    <a:srgbClr val="6F42C1"/>
                  </a:solidFill>
                  <a:latin typeface="Menlo"/>
                  <a:ea typeface="Menlo"/>
                  <a:cs typeface="Menlo"/>
                  <a:sym typeface="Menlo"/>
                </a:defRPr>
              </a:pPr>
              <a:r>
                <a:t>update</a:t>
              </a:r>
              <a:r>
                <a:rPr>
                  <a:ln w="0" cap="flat">
                    <a:solidFill>
                      <a:srgbClr val="24292E"/>
                    </a:solidFill>
                    <a:prstDash val="solid"/>
                    <a:miter lim="400000"/>
                  </a:ln>
                  <a:solidFill>
                    <a:srgbClr val="24292E"/>
                  </a:solidFill>
                </a:rPr>
                <a:t> () {</a:t>
              </a:r>
              <a:endParaRPr>
                <a:ln w="0" cap="flat">
                  <a:solidFill>
                    <a:srgbClr val="24292E"/>
                  </a:solidFill>
                  <a:prstDash val="solid"/>
                  <a:miter lim="400000"/>
                </a:ln>
                <a:solidFill>
                  <a:srgbClr val="24292E"/>
                </a:solidFill>
              </a:endParaRPr>
            </a:p>
            <a:p>
              <a:pPr algn="l" defTabSz="457200">
                <a:lnSpc>
                  <a:spcPts val="3800"/>
                </a:lnSpc>
                <a:defRPr b="0" sz="166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 istanbul ignore else */</a:t>
              </a:r>
              <a:endParaRPr>
                <a:ln w="0" cap="flat">
                  <a:solidFill>
                    <a:srgbClr val="24292E"/>
                  </a:solidFill>
                  <a:prstDash val="solid"/>
                  <a:miter lim="400000"/>
                </a:ln>
                <a:solidFill>
                  <a:srgbClr val="24292E"/>
                </a:solidFill>
              </a:endParaRPr>
            </a:p>
            <a:p>
              <a:pPr algn="l" defTabSz="457200">
                <a:lnSpc>
                  <a:spcPts val="3800"/>
                </a:lnSpc>
                <a:defRPr b="0" sz="166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if</a:t>
              </a:r>
              <a:r>
                <a:t> (</a:t>
              </a:r>
              <a:r>
                <a:rPr>
                  <a:ln w="0" cap="flat">
                    <a:solidFill>
                      <a:srgbClr val="005CC5"/>
                    </a:solidFill>
                    <a:prstDash val="solid"/>
                    <a:miter lim="400000"/>
                  </a:ln>
                  <a:solidFill>
                    <a:srgbClr val="005CC5"/>
                  </a:solidFill>
                </a:rPr>
                <a:t>this</a:t>
              </a:r>
              <a:r>
                <a:t>.lazy) {</a:t>
              </a:r>
            </a:p>
            <a:p>
              <a:pPr algn="l" defTabSz="457200">
                <a:lnSpc>
                  <a:spcPts val="3800"/>
                </a:lnSpc>
                <a:defRPr b="0" sz="166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005CC5"/>
                    </a:solidFill>
                    <a:prstDash val="solid"/>
                    <a:miter lim="400000"/>
                  </a:ln>
                  <a:solidFill>
                    <a:srgbClr val="005CC5"/>
                  </a:solidFill>
                </a:rPr>
                <a:t>this</a:t>
              </a:r>
              <a:r>
                <a:t>.dirty </a:t>
              </a:r>
              <a:r>
                <a:rPr>
                  <a:ln w="0" cap="flat">
                    <a:solidFill>
                      <a:srgbClr val="D73A49"/>
                    </a:solidFill>
                    <a:prstDash val="solid"/>
                    <a:miter lim="400000"/>
                  </a:ln>
                  <a:solidFill>
                    <a:srgbClr val="D73A49"/>
                  </a:solidFill>
                </a:rPr>
                <a:t>=</a:t>
              </a:r>
              <a:r>
                <a:t> </a:t>
              </a:r>
              <a:r>
                <a:rPr>
                  <a:ln w="0" cap="flat">
                    <a:solidFill>
                      <a:srgbClr val="005CC5"/>
                    </a:solidFill>
                    <a:prstDash val="solid"/>
                    <a:miter lim="400000"/>
                  </a:ln>
                  <a:solidFill>
                    <a:srgbClr val="005CC5"/>
                  </a:solidFill>
                </a:rPr>
                <a:t>true</a:t>
              </a:r>
            </a:p>
            <a:p>
              <a:pPr algn="l" defTabSz="457200">
                <a:lnSpc>
                  <a:spcPts val="3800"/>
                </a:lnSpc>
                <a:defRPr b="0" sz="1660">
                  <a:ln w="0" cap="flat">
                    <a:solidFill>
                      <a:srgbClr val="24292E"/>
                    </a:solidFill>
                    <a:prstDash val="solid"/>
                    <a:miter lim="400000"/>
                  </a:ln>
                  <a:solidFill>
                    <a:srgbClr val="24292E"/>
                  </a:solidFill>
                  <a:latin typeface="Menlo"/>
                  <a:ea typeface="Menlo"/>
                  <a:cs typeface="Menlo"/>
                  <a:sym typeface="Menlo"/>
                </a:defRPr>
              </a:pPr>
              <a:r>
                <a:t>    } </a:t>
              </a:r>
              <a:r>
                <a:rPr>
                  <a:ln w="0" cap="flat">
                    <a:solidFill>
                      <a:srgbClr val="D73A49"/>
                    </a:solidFill>
                    <a:prstDash val="solid"/>
                    <a:miter lim="400000"/>
                  </a:ln>
                  <a:solidFill>
                    <a:srgbClr val="D73A49"/>
                  </a:solidFill>
                </a:rPr>
                <a:t>else</a:t>
              </a:r>
              <a:r>
                <a:t> </a:t>
              </a:r>
              <a:r>
                <a:rPr>
                  <a:ln w="0" cap="flat">
                    <a:solidFill>
                      <a:srgbClr val="D73A49"/>
                    </a:solidFill>
                    <a:prstDash val="solid"/>
                    <a:miter lim="400000"/>
                  </a:ln>
                  <a:solidFill>
                    <a:srgbClr val="D73A49"/>
                  </a:solidFill>
                </a:rPr>
                <a:t>if</a:t>
              </a:r>
              <a:r>
                <a:t> (</a:t>
              </a:r>
              <a:r>
                <a:rPr>
                  <a:ln w="0" cap="flat">
                    <a:solidFill>
                      <a:srgbClr val="005CC5"/>
                    </a:solidFill>
                    <a:prstDash val="solid"/>
                    <a:miter lim="400000"/>
                  </a:ln>
                  <a:solidFill>
                    <a:srgbClr val="005CC5"/>
                  </a:solidFill>
                </a:rPr>
                <a:t>this</a:t>
              </a:r>
              <a:r>
                <a:t>.sync) {</a:t>
              </a:r>
            </a:p>
            <a:p>
              <a:pPr algn="l" defTabSz="457200">
                <a:lnSpc>
                  <a:spcPts val="3800"/>
                </a:lnSpc>
                <a:defRPr b="0" sz="166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/*同步则执行run直接渲染视图*/</a:t>
              </a:r>
              <a:endParaRPr>
                <a:ln w="0" cap="flat">
                  <a:solidFill>
                    <a:srgbClr val="24292E"/>
                  </a:solidFill>
                  <a:prstDash val="solid"/>
                  <a:miter lim="400000"/>
                </a:ln>
                <a:solidFill>
                  <a:srgbClr val="24292E"/>
                </a:solidFill>
              </a:endParaRPr>
            </a:p>
            <a:p>
              <a:pPr algn="l" defTabSz="457200">
                <a:lnSpc>
                  <a:spcPts val="3800"/>
                </a:lnSpc>
                <a:defRPr b="0" sz="166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005CC5"/>
                    </a:solidFill>
                    <a:prstDash val="solid"/>
                    <a:miter lim="400000"/>
                  </a:ln>
                  <a:solidFill>
                    <a:srgbClr val="005CC5"/>
                  </a:solidFill>
                </a:rPr>
                <a:t>this</a:t>
              </a:r>
              <a:r>
                <a:t>.</a:t>
              </a:r>
              <a:r>
                <a:rPr>
                  <a:ln w="0" cap="flat">
                    <a:solidFill>
                      <a:srgbClr val="6F42C1"/>
                    </a:solidFill>
                    <a:prstDash val="solid"/>
                    <a:miter lim="400000"/>
                  </a:ln>
                  <a:solidFill>
                    <a:srgbClr val="6F42C1"/>
                  </a:solidFill>
                </a:rPr>
                <a:t>run</a:t>
              </a:r>
              <a:r>
                <a:t>()</a:t>
              </a:r>
            </a:p>
            <a:p>
              <a:pPr algn="l" defTabSz="457200">
                <a:lnSpc>
                  <a:spcPts val="3800"/>
                </a:lnSpc>
                <a:defRPr b="0" sz="1660">
                  <a:ln w="0" cap="flat">
                    <a:solidFill>
                      <a:srgbClr val="24292E"/>
                    </a:solidFill>
                    <a:prstDash val="solid"/>
                    <a:miter lim="400000"/>
                  </a:ln>
                  <a:solidFill>
                    <a:srgbClr val="24292E"/>
                  </a:solidFill>
                  <a:latin typeface="Menlo"/>
                  <a:ea typeface="Menlo"/>
                  <a:cs typeface="Menlo"/>
                  <a:sym typeface="Menlo"/>
                </a:defRPr>
              </a:pPr>
              <a:r>
                <a:t>    } </a:t>
              </a:r>
              <a:r>
                <a:rPr>
                  <a:ln w="0" cap="flat">
                    <a:solidFill>
                      <a:srgbClr val="D73A49"/>
                    </a:solidFill>
                    <a:prstDash val="solid"/>
                    <a:miter lim="400000"/>
                  </a:ln>
                  <a:solidFill>
                    <a:srgbClr val="D73A49"/>
                  </a:solidFill>
                </a:rPr>
                <a:t>else</a:t>
              </a:r>
              <a:r>
                <a:t> {</a:t>
              </a:r>
            </a:p>
            <a:p>
              <a:pPr algn="l" defTabSz="457200">
                <a:lnSpc>
                  <a:spcPts val="3800"/>
                </a:lnSpc>
                <a:defRPr b="0" sz="166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/*异步推送到观察者队列中，下一个tick时调用。*/</a:t>
              </a:r>
              <a:endParaRPr>
                <a:ln w="0" cap="flat">
                  <a:solidFill>
                    <a:srgbClr val="24292E"/>
                  </a:solidFill>
                  <a:prstDash val="solid"/>
                  <a:miter lim="400000"/>
                </a:ln>
                <a:solidFill>
                  <a:srgbClr val="24292E"/>
                </a:solidFill>
              </a:endParaRPr>
            </a:p>
            <a:p>
              <a:pPr algn="l" defTabSz="457200">
                <a:lnSpc>
                  <a:spcPts val="3800"/>
                </a:lnSpc>
                <a:defRPr b="0" sz="1660">
                  <a:ln w="0" cap="flat">
                    <a:solidFill>
                      <a:srgbClr val="6F42C1"/>
                    </a:solidFill>
                    <a:prstDash val="solid"/>
                    <a:miter lim="400000"/>
                  </a:ln>
                  <a:solidFill>
                    <a:srgbClr val="6F42C1"/>
                  </a:solidFill>
                  <a:latin typeface="Menlo"/>
                  <a:ea typeface="Menlo"/>
                  <a:cs typeface="Menlo"/>
                  <a:sym typeface="Menlo"/>
                </a:defRPr>
              </a:pPr>
              <a:r>
                <a:rPr>
                  <a:ln w="0" cap="flat">
                    <a:solidFill>
                      <a:srgbClr val="24292E"/>
                    </a:solidFill>
                    <a:prstDash val="solid"/>
                    <a:miter lim="400000"/>
                  </a:ln>
                  <a:solidFill>
                    <a:srgbClr val="24292E"/>
                  </a:solidFill>
                </a:rPr>
                <a:t>        </a:t>
              </a:r>
              <a:r>
                <a:t>queueWatcher</a:t>
              </a:r>
              <a:r>
                <a:rPr>
                  <a:ln w="0" cap="flat">
                    <a:solidFill>
                      <a:srgbClr val="24292E"/>
                    </a:solidFill>
                    <a:prstDash val="solid"/>
                    <a:miter lim="400000"/>
                  </a:ln>
                  <a:solidFill>
                    <a:srgbClr val="24292E"/>
                  </a:solidFill>
                </a:rPr>
                <a:t>(</a:t>
              </a:r>
              <a:r>
                <a:rPr>
                  <a:ln w="0" cap="flat">
                    <a:solidFill>
                      <a:srgbClr val="005CC5"/>
                    </a:solidFill>
                    <a:prstDash val="solid"/>
                    <a:miter lim="400000"/>
                  </a:ln>
                  <a:solidFill>
                    <a:srgbClr val="005CC5"/>
                  </a:solidFill>
                </a:rPr>
                <a:t>this</a:t>
              </a:r>
              <a:r>
                <a:rPr>
                  <a:ln w="0" cap="flat">
                    <a:solidFill>
                      <a:srgbClr val="24292E"/>
                    </a:solidFill>
                    <a:prstDash val="solid"/>
                    <a:miter lim="400000"/>
                  </a:ln>
                  <a:solidFill>
                    <a:srgbClr val="24292E"/>
                  </a:solidFill>
                </a:rPr>
                <a:t>)</a:t>
              </a:r>
              <a:endParaRPr>
                <a:ln w="0" cap="flat">
                  <a:solidFill>
                    <a:srgbClr val="24292E"/>
                  </a:solidFill>
                  <a:prstDash val="solid"/>
                  <a:miter lim="400000"/>
                </a:ln>
                <a:solidFill>
                  <a:srgbClr val="24292E"/>
                </a:solidFill>
              </a:endParaRPr>
            </a:p>
            <a:p>
              <a:pPr algn="l" defTabSz="457200">
                <a:lnSpc>
                  <a:spcPts val="3800"/>
                </a:lnSpc>
                <a:defRPr b="0" sz="1660">
                  <a:ln w="0" cap="flat">
                    <a:solidFill>
                      <a:srgbClr val="24292E"/>
                    </a:solidFill>
                    <a:prstDash val="solid"/>
                    <a:miter lim="400000"/>
                  </a:ln>
                  <a:solidFill>
                    <a:srgbClr val="24292E"/>
                  </a:solidFill>
                  <a:latin typeface="Menlo"/>
                  <a:ea typeface="Menlo"/>
                  <a:cs typeface="Menlo"/>
                  <a:sym typeface="Menlo"/>
                </a:defRPr>
              </a:pPr>
              <a:r>
                <a:t>    }</a:t>
              </a:r>
            </a:p>
            <a:p>
              <a:pPr algn="l" defTabSz="457200">
                <a:lnSpc>
                  <a:spcPts val="3800"/>
                </a:lnSpc>
                <a:defRPr b="0" sz="1660">
                  <a:ln w="0" cap="flat">
                    <a:solidFill>
                      <a:srgbClr val="24292E"/>
                    </a:solidFill>
                    <a:prstDash val="solid"/>
                    <a:miter lim="400000"/>
                  </a:ln>
                  <a:solidFill>
                    <a:srgbClr val="24292E"/>
                  </a:solidFill>
                  <a:latin typeface="Menlo"/>
                  <a:ea typeface="Menlo"/>
                  <a:cs typeface="Menlo"/>
                  <a:sym typeface="Menlo"/>
                </a:defRPr>
              </a:pPr>
              <a:r>
                <a:t>}</a:t>
              </a:r>
            </a:p>
          </p:txBody>
        </p:sp>
        <p:sp>
          <p:nvSpPr>
            <p:cNvPr id="344" name="Watch对象的update"/>
            <p:cNvSpPr/>
            <p:nvPr/>
          </p:nvSpPr>
          <p:spPr>
            <a:xfrm>
              <a:off x="1468495" y="3622845"/>
              <a:ext cx="1270001" cy="1270001"/>
            </a:xfrm>
            <a:prstGeom prst="line">
              <a:avLst/>
            </a:prstGeom>
            <a:noFill/>
            <a:ln w="3175" cap="flat">
              <a:noFill/>
              <a:miter lim="400000"/>
            </a:ln>
            <a:effectLst/>
            <a:extLst>
              <a:ext uri="{C572A759-6A51-4108-AA02-DFA0A04FC94B}">
                <ma14:wrappingTextBoxFlag xmlns:ma14="http://schemas.microsoft.com/office/mac/drawingml/2011/main" val="1"/>
              </a:ext>
            </a:extLst>
          </p:spPr>
          <p:txBody>
            <a:bodyPr wrap="none" lIns="35718" tIns="35718" rIns="35718" bIns="35718" numCol="1" anchor="ctr">
              <a:spAutoFit/>
            </a:bodyPr>
            <a:lstStyle>
              <a:lvl1pPr algn="l" defTabSz="457200">
                <a:lnSpc>
                  <a:spcPct val="117999"/>
                </a:lnSpc>
                <a:defRPr b="0" sz="1900"/>
              </a:lvl1pPr>
            </a:lstStyle>
            <a:p>
              <a:pPr/>
              <a:r>
                <a:t>Watch对象的update</a:t>
              </a:r>
            </a:p>
          </p:txBody>
        </p:sp>
      </p:grpSp>
      <p:sp>
        <p:nvSpPr>
          <p:cNvPr id="346" name="export function queueWatcher (watcher) {…"/>
          <p:cNvSpPr txBox="1"/>
          <p:nvPr/>
        </p:nvSpPr>
        <p:spPr>
          <a:xfrm>
            <a:off x="322556" y="2730928"/>
            <a:ext cx="6228501" cy="3703639"/>
          </a:xfrm>
          <a:prstGeom prst="rect">
            <a:avLst/>
          </a:prstGeom>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p>
            <a:pPr algn="l" defTabSz="457200">
              <a:lnSpc>
                <a:spcPts val="4200"/>
              </a:lnSpc>
              <a:defRPr b="0" sz="1960">
                <a:ln w="0" cap="flat">
                  <a:solidFill>
                    <a:srgbClr val="6F42C1"/>
                  </a:solidFill>
                  <a:prstDash val="solid"/>
                  <a:miter lim="400000"/>
                </a:ln>
                <a:solidFill>
                  <a:srgbClr val="6F42C1"/>
                </a:solidFill>
                <a:latin typeface="Menlo"/>
                <a:ea typeface="Menlo"/>
                <a:cs typeface="Menlo"/>
                <a:sym typeface="Menlo"/>
              </a:defRPr>
            </a:pPr>
            <a:r>
              <a:rPr>
                <a:ln w="0" cap="flat">
                  <a:solidFill>
                    <a:srgbClr val="D73A49"/>
                  </a:solidFill>
                  <a:prstDash val="solid"/>
                  <a:miter lim="400000"/>
                </a:ln>
                <a:solidFill>
                  <a:srgbClr val="D73A49"/>
                </a:solidFill>
              </a:rPr>
              <a:t>export</a:t>
            </a:r>
            <a:r>
              <a:rPr>
                <a:ln w="0" cap="flat">
                  <a:solidFill>
                    <a:srgbClr val="24292E"/>
                  </a:solidFill>
                  <a:prstDash val="solid"/>
                  <a:miter lim="400000"/>
                </a:ln>
                <a:solidFill>
                  <a:srgbClr val="24292E"/>
                </a:solidFill>
              </a:rPr>
              <a:t> </a:t>
            </a:r>
            <a:r>
              <a:rPr>
                <a:ln w="0" cap="flat">
                  <a:solidFill>
                    <a:srgbClr val="D73A49"/>
                  </a:solidFill>
                  <a:prstDash val="solid"/>
                  <a:miter lim="400000"/>
                </a:ln>
                <a:solidFill>
                  <a:srgbClr val="D73A49"/>
                </a:solidFill>
              </a:rPr>
              <a:t>function</a:t>
            </a:r>
            <a:r>
              <a:rPr>
                <a:ln w="0" cap="flat">
                  <a:solidFill>
                    <a:srgbClr val="24292E"/>
                  </a:solidFill>
                  <a:prstDash val="solid"/>
                  <a:miter lim="400000"/>
                </a:ln>
                <a:solidFill>
                  <a:srgbClr val="24292E"/>
                </a:solidFill>
              </a:rPr>
              <a:t> </a:t>
            </a:r>
            <a:r>
              <a:t>queueWatcher</a:t>
            </a:r>
            <a:r>
              <a:rPr>
                <a:ln w="0" cap="flat">
                  <a:solidFill>
                    <a:srgbClr val="24292E"/>
                  </a:solidFill>
                  <a:prstDash val="solid"/>
                  <a:miter lim="400000"/>
                </a:ln>
                <a:solidFill>
                  <a:srgbClr val="24292E"/>
                </a:solidFill>
              </a:rPr>
              <a:t> (watcher) {</a:t>
            </a:r>
            <a:endParaRPr>
              <a:ln w="0" cap="flat">
                <a:solidFill>
                  <a:srgbClr val="24292E"/>
                </a:solidFill>
                <a:prstDash val="solid"/>
                <a:miter lim="400000"/>
              </a:ln>
              <a:solidFill>
                <a:srgbClr val="24292E"/>
              </a:solidFill>
            </a:endParaRPr>
          </a:p>
          <a:p>
            <a:pPr algn="l" defTabSz="457200">
              <a:lnSpc>
                <a:spcPts val="4200"/>
              </a:lnSpc>
              <a:defRPr b="0" sz="196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/*获取watcher的id*/</a:t>
            </a:r>
            <a:endParaRPr>
              <a:ln w="0" cap="flat">
                <a:solidFill>
                  <a:srgbClr val="24292E"/>
                </a:solidFill>
                <a:prstDash val="solid"/>
                <a:miter lim="400000"/>
              </a:ln>
              <a:solidFill>
                <a:srgbClr val="24292E"/>
              </a:solidFill>
            </a:endParaRPr>
          </a:p>
          <a:p>
            <a:pPr algn="l" defTabSz="457200">
              <a:lnSpc>
                <a:spcPts val="4200"/>
              </a:lnSpc>
              <a:defRPr b="0" sz="196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const</a:t>
            </a:r>
            <a:r>
              <a:t> </a:t>
            </a:r>
            <a:r>
              <a:rPr>
                <a:ln w="0" cap="flat">
                  <a:solidFill>
                    <a:srgbClr val="005CC5"/>
                  </a:solidFill>
                  <a:prstDash val="solid"/>
                  <a:miter lim="400000"/>
                </a:ln>
                <a:solidFill>
                  <a:srgbClr val="005CC5"/>
                </a:solidFill>
              </a:rPr>
              <a:t>id</a:t>
            </a:r>
            <a:r>
              <a:t> </a:t>
            </a:r>
            <a:r>
              <a:rPr>
                <a:ln w="0" cap="flat">
                  <a:solidFill>
                    <a:srgbClr val="D73A49"/>
                  </a:solidFill>
                  <a:prstDash val="solid"/>
                  <a:miter lim="400000"/>
                </a:ln>
                <a:solidFill>
                  <a:srgbClr val="D73A49"/>
                </a:solidFill>
              </a:rPr>
              <a:t>=</a:t>
            </a:r>
            <a:r>
              <a:t> watcher.</a:t>
            </a:r>
            <a:r>
              <a:rPr>
                <a:ln w="0" cap="flat">
                  <a:solidFill>
                    <a:srgbClr val="005CC5"/>
                  </a:solidFill>
                  <a:prstDash val="solid"/>
                  <a:miter lim="400000"/>
                </a:ln>
                <a:solidFill>
                  <a:srgbClr val="005CC5"/>
                </a:solidFill>
              </a:rPr>
              <a:t>id</a:t>
            </a:r>
          </a:p>
          <a:p>
            <a:pPr algn="l" defTabSz="457200">
              <a:lnSpc>
                <a:spcPts val="4700"/>
              </a:lnSpc>
              <a:defRPr b="0" sz="2360">
                <a:ln w="0" cap="flat">
                  <a:solidFill>
                    <a:srgbClr val="24292E"/>
                  </a:solidFill>
                  <a:prstDash val="solid"/>
                  <a:miter lim="400000"/>
                </a:ln>
                <a:solidFill>
                  <a:srgbClr val="24292E"/>
                </a:solidFill>
                <a:latin typeface="Menlo"/>
                <a:ea typeface="Menlo"/>
                <a:cs typeface="Menlo"/>
                <a:sym typeface="Menlo"/>
              </a:defRPr>
            </a:pPr>
            <a:r>
              <a:t>    …</a:t>
            </a:r>
          </a:p>
          <a:p>
            <a:pPr algn="l" defTabSz="457200">
              <a:lnSpc>
                <a:spcPts val="4200"/>
              </a:lnSpc>
              <a:defRPr b="0" sz="1960">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 queue the flush</a:t>
            </a:r>
            <a:endParaRPr>
              <a:ln w="0" cap="flat">
                <a:solidFill>
                  <a:srgbClr val="24292E"/>
                </a:solidFill>
                <a:prstDash val="solid"/>
                <a:miter lim="400000"/>
              </a:ln>
              <a:solidFill>
                <a:srgbClr val="24292E"/>
              </a:solidFill>
            </a:endParaRPr>
          </a:p>
          <a:p>
            <a:pPr algn="l" defTabSz="457200">
              <a:lnSpc>
                <a:spcPts val="4200"/>
              </a:lnSpc>
              <a:defRPr b="0" sz="196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if</a:t>
            </a:r>
            <a:r>
              <a:t> (</a:t>
            </a:r>
            <a:r>
              <a:rPr>
                <a:ln w="0" cap="flat">
                  <a:solidFill>
                    <a:srgbClr val="D73A49"/>
                  </a:solidFill>
                  <a:prstDash val="solid"/>
                  <a:miter lim="400000"/>
                </a:ln>
                <a:solidFill>
                  <a:srgbClr val="D73A49"/>
                </a:solidFill>
              </a:rPr>
              <a:t>!</a:t>
            </a:r>
            <a:r>
              <a:t>waiting) {</a:t>
            </a:r>
          </a:p>
          <a:p>
            <a:pPr algn="l" defTabSz="457200">
              <a:lnSpc>
                <a:spcPts val="4200"/>
              </a:lnSpc>
              <a:defRPr b="0" sz="1960">
                <a:ln w="0" cap="flat">
                  <a:solidFill>
                    <a:srgbClr val="24292E"/>
                  </a:solidFill>
                  <a:prstDash val="solid"/>
                  <a:miter lim="400000"/>
                </a:ln>
                <a:solidFill>
                  <a:srgbClr val="24292E"/>
                </a:solidFill>
                <a:latin typeface="Menlo"/>
                <a:ea typeface="Menlo"/>
                <a:cs typeface="Menlo"/>
                <a:sym typeface="Menlo"/>
              </a:defRPr>
            </a:pPr>
            <a:r>
              <a:t>      waiting </a:t>
            </a:r>
            <a:r>
              <a:rPr>
                <a:ln w="0" cap="flat">
                  <a:solidFill>
                    <a:srgbClr val="D73A49"/>
                  </a:solidFill>
                  <a:prstDash val="solid"/>
                  <a:miter lim="400000"/>
                </a:ln>
                <a:solidFill>
                  <a:srgbClr val="D73A49"/>
                </a:solidFill>
              </a:rPr>
              <a:t>=</a:t>
            </a:r>
            <a:r>
              <a:t> </a:t>
            </a:r>
            <a:r>
              <a:rPr>
                <a:ln w="0" cap="flat">
                  <a:solidFill>
                    <a:srgbClr val="005CC5"/>
                  </a:solidFill>
                  <a:prstDash val="solid"/>
                  <a:miter lim="400000"/>
                </a:ln>
                <a:solidFill>
                  <a:srgbClr val="005CC5"/>
                </a:solidFill>
              </a:rPr>
              <a:t>true</a:t>
            </a:r>
          </a:p>
          <a:p>
            <a:pPr algn="l" defTabSz="457200">
              <a:lnSpc>
                <a:spcPts val="4200"/>
              </a:lnSpc>
              <a:defRPr b="0" sz="1960">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6F42C1"/>
                  </a:solidFill>
                  <a:prstDash val="solid"/>
                  <a:miter lim="400000"/>
                </a:ln>
                <a:solidFill>
                  <a:srgbClr val="6F42C1"/>
                </a:solidFill>
              </a:rPr>
              <a:t>nextTick</a:t>
            </a:r>
            <a:r>
              <a:t>(flushSchedulerQueue)</a:t>
            </a:r>
          </a:p>
          <a:p>
            <a:pPr algn="l" defTabSz="457200">
              <a:lnSpc>
                <a:spcPts val="4200"/>
              </a:lnSpc>
              <a:defRPr b="0" sz="1960">
                <a:ln w="0" cap="flat">
                  <a:solidFill>
                    <a:srgbClr val="24292E"/>
                  </a:solidFill>
                  <a:prstDash val="solid"/>
                  <a:miter lim="400000"/>
                </a:ln>
                <a:solidFill>
                  <a:srgbClr val="24292E"/>
                </a:solidFill>
                <a:latin typeface="Menlo"/>
                <a:ea typeface="Menlo"/>
                <a:cs typeface="Menlo"/>
                <a:sym typeface="Menlo"/>
              </a:defRPr>
            </a:pPr>
            <a:r>
              <a:t>    }</a:t>
            </a:r>
          </a:p>
          <a:p>
            <a:pPr algn="l" defTabSz="457200">
              <a:lnSpc>
                <a:spcPts val="4200"/>
              </a:lnSpc>
              <a:defRPr b="0" sz="1960">
                <a:ln w="0" cap="flat">
                  <a:solidFill>
                    <a:srgbClr val="24292E"/>
                  </a:solidFill>
                  <a:prstDash val="solid"/>
                  <a:miter lim="400000"/>
                </a:ln>
                <a:solidFill>
                  <a:srgbClr val="24292E"/>
                </a:solidFill>
                <a:latin typeface="Menlo"/>
                <a:ea typeface="Menlo"/>
                <a:cs typeface="Menlo"/>
                <a:sym typeface="Menlo"/>
              </a:defRPr>
            </a:pPr>
            <a:r>
              <a:t>  }</a:t>
            </a:r>
          </a:p>
          <a:p>
            <a:pPr algn="l" defTabSz="457200">
              <a:lnSpc>
                <a:spcPts val="4200"/>
              </a:lnSpc>
              <a:defRPr b="0" sz="1960">
                <a:ln w="0" cap="flat">
                  <a:solidFill>
                    <a:srgbClr val="24292E"/>
                  </a:solidFill>
                  <a:prstDash val="solid"/>
                  <a:miter lim="400000"/>
                </a:ln>
                <a:solidFill>
                  <a:srgbClr val="24292E"/>
                </a:solidFill>
                <a:latin typeface="Menlo"/>
                <a:ea typeface="Menlo"/>
                <a:cs typeface="Menlo"/>
                <a:sym typeface="Menlo"/>
              </a:defRPr>
            </a:pPr>
            <a:r>
              <a:t>}</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0" name="8、VUEX 源码解析"/>
          <p:cNvSpPr txBox="1"/>
          <p:nvPr>
            <p:ph type="title"/>
          </p:nvPr>
        </p:nvSpPr>
        <p:spPr>
          <a:prstGeom prst="rect">
            <a:avLst/>
          </a:prstGeom>
        </p:spPr>
        <p:txBody>
          <a:bodyPr/>
          <a:lstStyle/>
          <a:p>
            <a:pPr/>
            <a:r>
              <a:t>8、VUEX 源码解析</a:t>
            </a:r>
          </a:p>
        </p:txBody>
      </p:sp>
      <p:sp>
        <p:nvSpPr>
          <p:cNvPr id="351" name="Vuex 是一个专为 Vue.js 应用程序开发的状态管理模式库。它采用集中式存储管理应用的所有组件的状态，并以相应的规则保证状态以一种可预测的方式发生变化。…"/>
          <p:cNvSpPr txBox="1"/>
          <p:nvPr>
            <p:ph type="body" idx="1"/>
          </p:nvPr>
        </p:nvSpPr>
        <p:spPr>
          <a:prstGeom prst="rect">
            <a:avLst/>
          </a:prstGeom>
        </p:spPr>
        <p:txBody>
          <a:bodyPr/>
          <a:lstStyle/>
          <a:p>
            <a:pPr/>
            <a:r>
              <a:t>        Vuex 是一个专为 Vue.js 应用程序开发的</a:t>
            </a:r>
            <a:r>
              <a:rPr b="1">
                <a:solidFill>
                  <a:schemeClr val="accent1"/>
                </a:solidFill>
              </a:rPr>
              <a:t>状态管理模式库</a:t>
            </a:r>
            <a:r>
              <a:t>。它采用集中式存储管理应用的所有组件的状态，并以相应的规则保证状态以一种可预测的方式发生变化。</a:t>
            </a:r>
          </a:p>
          <a:p>
            <a:pPr/>
          </a:p>
          <a:p>
            <a:pPr/>
            <a:r>
              <a:t>Vuex 也集成到 Vue 的官方调试工具 devtools extension，提供了诸如零配置的 time-travel 调试、状态快照导入导出等高级调试功能。</a:t>
            </a:r>
          </a:p>
          <a:p>
            <a:pPr/>
          </a:p>
          <a:p>
            <a:pPr/>
          </a:p>
          <a:p>
            <a:pPr lvl="1" algn="r">
              <a:defRPr sz="1400">
                <a:solidFill>
                  <a:srgbClr val="5E5E5E"/>
                </a:solidFill>
              </a:defRPr>
            </a:pPr>
            <a:r>
              <a:t>——来自VUEX官网介绍</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5" name="8、VUEX 源码解析"/>
          <p:cNvSpPr txBox="1"/>
          <p:nvPr>
            <p:ph type="title"/>
          </p:nvPr>
        </p:nvSpPr>
        <p:spPr>
          <a:prstGeom prst="rect">
            <a:avLst/>
          </a:prstGeom>
        </p:spPr>
        <p:txBody>
          <a:bodyPr/>
          <a:lstStyle/>
          <a:p>
            <a:pPr/>
            <a:r>
              <a:t>8、VUEX 源码解析</a:t>
            </a:r>
          </a:p>
        </p:txBody>
      </p:sp>
      <p:sp>
        <p:nvSpPr>
          <p:cNvPr id="356" name="Vue.use(Vuex);…"/>
          <p:cNvSpPr txBox="1"/>
          <p:nvPr/>
        </p:nvSpPr>
        <p:spPr>
          <a:xfrm>
            <a:off x="4319977" y="2211810"/>
            <a:ext cx="3540386" cy="1544639"/>
          </a:xfrm>
          <a:prstGeom prst="rect">
            <a:avLst/>
          </a:prstGeom>
          <a:solidFill>
            <a:srgbClr val="F6F8FA"/>
          </a:solidFill>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r>
              <a:t>Vue.</a:t>
            </a:r>
            <a:r>
              <a:rPr>
                <a:ln w="0" cap="flat">
                  <a:solidFill>
                    <a:srgbClr val="6F42C1"/>
                  </a:solidFill>
                  <a:prstDash val="solid"/>
                  <a:miter lim="400000"/>
                </a:ln>
                <a:solidFill>
                  <a:srgbClr val="6F42C1"/>
                </a:solidFill>
              </a:rPr>
              <a:t>use</a:t>
            </a:r>
            <a:r>
              <a:t>(Vuex);</a:t>
            </a:r>
          </a:p>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p>
          <a:p>
            <a:pPr algn="l" defTabSz="321468">
              <a:lnSpc>
                <a:spcPts val="3000"/>
              </a:lnSpc>
              <a:defRPr b="0" sz="1400">
                <a:ln w="0" cap="flat">
                  <a:solidFill>
                    <a:srgbClr val="6A737D"/>
                  </a:solidFill>
                  <a:prstDash val="solid"/>
                  <a:miter lim="400000"/>
                </a:ln>
                <a:solidFill>
                  <a:srgbClr val="6A737D"/>
                </a:solidFill>
                <a:latin typeface="Menlo"/>
                <a:ea typeface="Menlo"/>
                <a:cs typeface="Menlo"/>
                <a:sym typeface="Menlo"/>
              </a:defRPr>
            </a:pPr>
            <a:r>
              <a:t>/*将store放入Vue创建时的option中*/</a:t>
            </a:r>
            <a:endParaRPr>
              <a:ln w="0" cap="flat">
                <a:solidFill>
                  <a:srgbClr val="24292E"/>
                </a:solidFill>
                <a:prstDash val="solid"/>
                <a:miter lim="400000"/>
              </a:ln>
              <a:solidFill>
                <a:srgbClr val="24292E"/>
              </a:solidFill>
            </a:endParaRPr>
          </a:p>
          <a:p>
            <a:pPr algn="l" defTabSz="321468">
              <a:lnSpc>
                <a:spcPts val="3000"/>
              </a:lnSpc>
              <a:defRPr b="0" sz="1400">
                <a:ln w="0" cap="flat">
                  <a:solidFill>
                    <a:srgbClr val="D73A49"/>
                  </a:solidFill>
                  <a:prstDash val="solid"/>
                  <a:miter lim="400000"/>
                </a:ln>
                <a:solidFill>
                  <a:srgbClr val="D73A49"/>
                </a:solidFill>
                <a:latin typeface="Menlo"/>
                <a:ea typeface="Menlo"/>
                <a:cs typeface="Menlo"/>
                <a:sym typeface="Menlo"/>
              </a:defRPr>
            </a:pPr>
            <a:r>
              <a:t>new</a:t>
            </a:r>
            <a:r>
              <a:rPr>
                <a:ln w="0" cap="flat">
                  <a:solidFill>
                    <a:srgbClr val="24292E"/>
                  </a:solidFill>
                  <a:prstDash val="solid"/>
                  <a:miter lim="400000"/>
                </a:ln>
                <a:solidFill>
                  <a:srgbClr val="24292E"/>
                </a:solidFill>
              </a:rPr>
              <a:t> </a:t>
            </a:r>
            <a:r>
              <a:rPr>
                <a:ln w="0" cap="flat">
                  <a:solidFill>
                    <a:srgbClr val="6F42C1"/>
                  </a:solidFill>
                  <a:prstDash val="solid"/>
                  <a:miter lim="400000"/>
                </a:ln>
                <a:solidFill>
                  <a:srgbClr val="6F42C1"/>
                </a:solidFill>
              </a:rPr>
              <a:t>Vue</a:t>
            </a:r>
            <a:r>
              <a:rPr>
                <a:ln w="0" cap="flat">
                  <a:solidFill>
                    <a:srgbClr val="24292E"/>
                  </a:solidFill>
                  <a:prstDash val="solid"/>
                  <a:miter lim="400000"/>
                </a:ln>
                <a:solidFill>
                  <a:srgbClr val="24292E"/>
                </a:solidFill>
              </a:rPr>
              <a:t>({</a:t>
            </a:r>
            <a:endParaRPr>
              <a:ln w="0" cap="flat">
                <a:solidFill>
                  <a:srgbClr val="24292E"/>
                </a:solidFill>
                <a:prstDash val="solid"/>
                <a:miter lim="400000"/>
              </a:ln>
              <a:solidFill>
                <a:srgbClr val="24292E"/>
              </a:solidFill>
            </a:endParaRPr>
          </a:p>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r>
              <a:t>    el</a:t>
            </a:r>
            <a:r>
              <a:rPr>
                <a:ln w="0" cap="flat">
                  <a:solidFill>
                    <a:srgbClr val="D73A49"/>
                  </a:solidFill>
                  <a:prstDash val="solid"/>
                  <a:miter lim="400000"/>
                </a:ln>
                <a:solidFill>
                  <a:srgbClr val="D73A49"/>
                </a:solidFill>
              </a:rPr>
              <a:t>:</a:t>
            </a:r>
            <a:r>
              <a:t> </a:t>
            </a:r>
            <a:r>
              <a:rPr>
                <a:ln w="0" cap="flat">
                  <a:solidFill>
                    <a:srgbClr val="032F62"/>
                  </a:solidFill>
                  <a:prstDash val="solid"/>
                  <a:miter lim="400000"/>
                </a:ln>
                <a:solidFill>
                  <a:srgbClr val="032F62"/>
                </a:solidFill>
              </a:rPr>
              <a:t>'#app'</a:t>
            </a:r>
            <a:r>
              <a:t>,</a:t>
            </a:r>
          </a:p>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r>
              <a:t>    store</a:t>
            </a:r>
          </a:p>
          <a:p>
            <a:pPr algn="l" defTabSz="321468">
              <a:lnSpc>
                <a:spcPts val="3000"/>
              </a:lnSpc>
              <a:defRPr b="0" sz="1400">
                <a:ln w="0" cap="flat">
                  <a:solidFill>
                    <a:srgbClr val="24292E"/>
                  </a:solidFill>
                  <a:prstDash val="solid"/>
                  <a:miter lim="400000"/>
                </a:ln>
                <a:solidFill>
                  <a:srgbClr val="24292E"/>
                </a:solidFill>
                <a:latin typeface="Menlo"/>
                <a:ea typeface="Menlo"/>
                <a:cs typeface="Menlo"/>
                <a:sym typeface="Menlo"/>
              </a:defRPr>
            </a:pPr>
            <a:r>
              <a:t>});</a:t>
            </a:r>
          </a:p>
        </p:txBody>
      </p:sp>
      <p:grpSp>
        <p:nvGrpSpPr>
          <p:cNvPr id="359" name="成组"/>
          <p:cNvGrpSpPr/>
          <p:nvPr/>
        </p:nvGrpSpPr>
        <p:grpSpPr>
          <a:xfrm>
            <a:off x="2640034" y="4395252"/>
            <a:ext cx="7002733" cy="1205509"/>
            <a:chOff x="0" y="0"/>
            <a:chExt cx="7002732" cy="1205507"/>
          </a:xfrm>
        </p:grpSpPr>
        <p:sp>
          <p:nvSpPr>
            <p:cNvPr id="357" name="Vuex是怎样把store注入到每个Vue实例中去的呢？"/>
            <p:cNvSpPr/>
            <p:nvPr/>
          </p:nvSpPr>
          <p:spPr>
            <a:xfrm>
              <a:off x="519670" y="241921"/>
              <a:ext cx="6483063" cy="721666"/>
            </a:xfrm>
            <a:prstGeom prst="roundRect">
              <a:avLst>
                <a:gd name="adj" fmla="val 18561"/>
              </a:avLst>
            </a:prstGeom>
            <a:solidFill>
              <a:schemeClr val="accent1"/>
            </a:solidFill>
            <a:ln w="3175" cap="flat">
              <a:noFill/>
              <a:miter lim="400000"/>
            </a:ln>
            <a:effectLst/>
            <a:extLst>
              <a:ext uri="{C572A759-6A51-4108-AA02-DFA0A04FC94B}">
                <ma14:wrappingTextBoxFlag xmlns:ma14="http://schemas.microsoft.com/office/mac/drawingml/2011/main" val="1"/>
              </a:ext>
            </a:extLst>
          </p:spPr>
          <p:txBody>
            <a:bodyPr wrap="square" lIns="35718" tIns="35718" rIns="35718" bIns="35718" numCol="1" anchor="ctr">
              <a:noAutofit/>
            </a:bodyPr>
            <a:lstStyle>
              <a:lvl1pPr defTabSz="321468">
                <a:lnSpc>
                  <a:spcPct val="117999"/>
                </a:lnSpc>
                <a:defRPr b="0" sz="1400">
                  <a:solidFill>
                    <a:srgbClr val="FFFFFF"/>
                  </a:solidFill>
                </a:defRPr>
              </a:lvl1pPr>
            </a:lstStyle>
            <a:p>
              <a:pPr/>
              <a:r>
                <a:t>Vuex是怎样把store注入到每个Vue实例中去的呢？</a:t>
              </a:r>
            </a:p>
          </p:txBody>
        </p:sp>
        <p:sp>
          <p:nvSpPr>
            <p:cNvPr id="358" name="思考"/>
            <p:cNvSpPr/>
            <p:nvPr/>
          </p:nvSpPr>
          <p:spPr>
            <a:xfrm>
              <a:off x="0" y="0"/>
              <a:ext cx="1205508" cy="1205508"/>
            </a:xfrm>
            <a:prstGeom prst="ellipse">
              <a:avLst/>
            </a:prstGeom>
            <a:solidFill>
              <a:schemeClr val="accent1">
                <a:lumOff val="-13575"/>
              </a:schemeClr>
            </a:solidFill>
            <a:ln w="3175" cap="flat">
              <a:noFill/>
              <a:miter lim="400000"/>
            </a:ln>
            <a:effectLst/>
            <a:extLst>
              <a:ext uri="{C572A759-6A51-4108-AA02-DFA0A04FC94B}">
                <ma14:wrappingTextBoxFlag xmlns:ma14="http://schemas.microsoft.com/office/mac/drawingml/2011/main" val="1"/>
              </a:ext>
            </a:extLst>
          </p:spPr>
          <p:txBody>
            <a:bodyPr wrap="square" lIns="35718" tIns="35718" rIns="35718" bIns="35718" numCol="1" anchor="ctr">
              <a:noAutofit/>
            </a:bodyPr>
            <a:lstStyle>
              <a:lvl1pPr>
                <a:defRPr sz="2000">
                  <a:solidFill>
                    <a:srgbClr val="FFFFFF"/>
                  </a:solidFill>
                </a:defRPr>
              </a:lvl1pPr>
            </a:lstStyle>
            <a:p>
              <a:pPr/>
              <a:r>
                <a:t>思考</a:t>
              </a:r>
            </a:p>
          </p:txBody>
        </p:sp>
      </p:grpSp>
      <p:sp>
        <p:nvSpPr>
          <p:cNvPr id="360" name="Vuex 的使用"/>
          <p:cNvSpPr txBox="1"/>
          <p:nvPr/>
        </p:nvSpPr>
        <p:spPr>
          <a:xfrm>
            <a:off x="5452109" y="1701855"/>
            <a:ext cx="1287781" cy="376239"/>
          </a:xfrm>
          <a:prstGeom prst="rect">
            <a:avLst/>
          </a:prstGeom>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algn="l">
              <a:defRPr sz="1700"/>
            </a:lvl1pPr>
          </a:lstStyle>
          <a:p>
            <a:pPr/>
            <a:r>
              <a:t>Vuex 的使用</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4" name="let Vue  /*暴露给外部的插件install方法，供Vue.use调用安装插件*/…"/>
          <p:cNvSpPr txBox="1"/>
          <p:nvPr>
            <p:ph type="body" idx="1"/>
          </p:nvPr>
        </p:nvSpPr>
        <p:spPr>
          <a:xfrm>
            <a:off x="1533305" y="1890399"/>
            <a:ext cx="9216192" cy="4460089"/>
          </a:xfrm>
          <a:prstGeom prst="rect">
            <a:avLst/>
          </a:prstGeom>
          <a:solidFill>
            <a:srgbClr val="F6F8FA"/>
          </a:solidFill>
        </p:spPr>
        <p:txBody>
          <a:bodyPr/>
          <a:lstStyle/>
          <a:p>
            <a:pPr defTabSz="321468">
              <a:lnSpc>
                <a:spcPts val="3500"/>
              </a:lnSpc>
              <a:defRPr>
                <a:ln w="0" cap="flat">
                  <a:solidFill>
                    <a:srgbClr val="6A737D"/>
                  </a:solidFill>
                  <a:prstDash val="solid"/>
                  <a:miter lim="400000"/>
                </a:ln>
                <a:solidFill>
                  <a:srgbClr val="6A737D"/>
                </a:solidFill>
                <a:latin typeface="Menlo"/>
                <a:ea typeface="Menlo"/>
                <a:cs typeface="Menlo"/>
                <a:sym typeface="Menlo"/>
              </a:defRPr>
            </a:pPr>
            <a:r>
              <a:rPr>
                <a:ln w="0" cap="flat">
                  <a:solidFill>
                    <a:srgbClr val="D73A49"/>
                  </a:solidFill>
                  <a:prstDash val="solid"/>
                  <a:miter lim="400000"/>
                </a:ln>
                <a:solidFill>
                  <a:srgbClr val="D73A49"/>
                </a:solidFill>
              </a:rPr>
              <a:t>let</a:t>
            </a:r>
            <a:r>
              <a:t> Vue </a:t>
            </a:r>
            <a:br/>
            <a:r>
              <a:t>/*暴露给外部的插件install方法，供Vue.use调用安装插件*/</a:t>
            </a:r>
            <a:endParaRPr>
              <a:ln w="0" cap="flat">
                <a:solidFill>
                  <a:srgbClr val="24292E"/>
                </a:solidFill>
                <a:prstDash val="solid"/>
                <a:miter lim="400000"/>
              </a:ln>
              <a:solidFill>
                <a:srgbClr val="24292E"/>
              </a:solidFill>
            </a:endParaRPr>
          </a:p>
          <a:p>
            <a:pPr defTabSz="321468">
              <a:lnSpc>
                <a:spcPts val="3500"/>
              </a:lnSpc>
              <a:defRPr>
                <a:ln w="0" cap="flat">
                  <a:solidFill>
                    <a:srgbClr val="24292E"/>
                  </a:solidFill>
                  <a:prstDash val="solid"/>
                  <a:miter lim="400000"/>
                </a:ln>
                <a:solidFill>
                  <a:srgbClr val="24292E"/>
                </a:solidFill>
                <a:latin typeface="Menlo"/>
                <a:ea typeface="Menlo"/>
                <a:cs typeface="Menlo"/>
                <a:sym typeface="Menlo"/>
              </a:defRPr>
            </a:pPr>
            <a:r>
              <a:rPr>
                <a:ln w="0" cap="flat">
                  <a:solidFill>
                    <a:srgbClr val="D73A49"/>
                  </a:solidFill>
                  <a:prstDash val="solid"/>
                  <a:miter lim="400000"/>
                </a:ln>
                <a:solidFill>
                  <a:srgbClr val="D73A49"/>
                </a:solidFill>
              </a:rPr>
              <a:t>export</a:t>
            </a:r>
            <a:r>
              <a:t> </a:t>
            </a:r>
            <a:r>
              <a:rPr>
                <a:ln w="0" cap="flat">
                  <a:solidFill>
                    <a:srgbClr val="D73A49"/>
                  </a:solidFill>
                  <a:prstDash val="solid"/>
                  <a:miter lim="400000"/>
                </a:ln>
                <a:solidFill>
                  <a:srgbClr val="D73A49"/>
                </a:solidFill>
              </a:rPr>
              <a:t>function</a:t>
            </a:r>
            <a:r>
              <a:t> </a:t>
            </a:r>
            <a:r>
              <a:rPr>
                <a:ln w="0" cap="flat">
                  <a:solidFill>
                    <a:srgbClr val="6F42C1"/>
                  </a:solidFill>
                  <a:prstDash val="solid"/>
                  <a:miter lim="400000"/>
                </a:ln>
                <a:solidFill>
                  <a:srgbClr val="6F42C1"/>
                </a:solidFill>
              </a:rPr>
              <a:t>install</a:t>
            </a:r>
            <a:r>
              <a:t> (_Vue) {</a:t>
            </a:r>
          </a:p>
          <a:p>
            <a:pPr defTabSz="321468">
              <a:lnSpc>
                <a:spcPts val="3500"/>
              </a:lnSpc>
              <a:defRPr>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if</a:t>
            </a:r>
            <a:r>
              <a:t> (Vue) {</a:t>
            </a:r>
          </a:p>
          <a:p>
            <a:pPr defTabSz="321468">
              <a:lnSpc>
                <a:spcPts val="3500"/>
              </a:lnSpc>
              <a:defRPr>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/*避免重复安装（Vue.use内部也会检测一次是否重复安装同一个插件）*/</a:t>
            </a:r>
            <a:endParaRPr>
              <a:ln w="0" cap="flat">
                <a:solidFill>
                  <a:srgbClr val="24292E"/>
                </a:solidFill>
                <a:prstDash val="solid"/>
                <a:miter lim="400000"/>
              </a:ln>
              <a:solidFill>
                <a:srgbClr val="24292E"/>
              </a:solidFill>
            </a:endParaRPr>
          </a:p>
          <a:p>
            <a:pPr defTabSz="321468">
              <a:lnSpc>
                <a:spcPts val="3500"/>
              </a:lnSpc>
              <a:defRPr>
                <a:ln w="0" cap="flat">
                  <a:solidFill>
                    <a:srgbClr val="032F62"/>
                  </a:solidFill>
                  <a:prstDash val="solid"/>
                  <a:miter lim="400000"/>
                </a:ln>
                <a:solidFill>
                  <a:srgbClr val="032F62"/>
                </a:solidFill>
                <a:latin typeface="Menlo"/>
                <a:ea typeface="Menlo"/>
                <a:cs typeface="Menlo"/>
                <a:sym typeface="Menlo"/>
              </a:defRPr>
            </a:pPr>
            <a:r>
              <a:rPr>
                <a:ln w="0" cap="flat">
                  <a:solidFill>
                    <a:srgbClr val="24292E"/>
                  </a:solidFill>
                  <a:prstDash val="solid"/>
                  <a:miter lim="400000"/>
                </a:ln>
                <a:solidFill>
                  <a:srgbClr val="24292E"/>
                </a:solidFill>
              </a:rPr>
              <a:t>    </a:t>
            </a:r>
            <a:r>
              <a:rPr>
                <a:ln w="0" cap="flat">
                  <a:solidFill>
                    <a:srgbClr val="D73A49"/>
                  </a:solidFill>
                  <a:prstDash val="solid"/>
                  <a:miter lim="400000"/>
                </a:ln>
                <a:solidFill>
                  <a:srgbClr val="D73A49"/>
                </a:solidFill>
              </a:rPr>
              <a:t>if</a:t>
            </a:r>
            <a:r>
              <a:rPr>
                <a:ln w="0" cap="flat">
                  <a:solidFill>
                    <a:srgbClr val="24292E"/>
                  </a:solidFill>
                  <a:prstDash val="solid"/>
                  <a:miter lim="400000"/>
                </a:ln>
                <a:solidFill>
                  <a:srgbClr val="24292E"/>
                </a:solidFill>
              </a:rPr>
              <a:t> (</a:t>
            </a:r>
            <a:r>
              <a:rPr>
                <a:ln w="0" cap="flat">
                  <a:solidFill>
                    <a:srgbClr val="005CC5"/>
                  </a:solidFill>
                  <a:prstDash val="solid"/>
                  <a:miter lim="400000"/>
                </a:ln>
                <a:solidFill>
                  <a:srgbClr val="005CC5"/>
                </a:solidFill>
              </a:rPr>
              <a:t>process</a:t>
            </a:r>
            <a:r>
              <a:rPr>
                <a:ln w="0" cap="flat">
                  <a:solidFill>
                    <a:srgbClr val="24292E"/>
                  </a:solidFill>
                  <a:prstDash val="solid"/>
                  <a:miter lim="400000"/>
                </a:ln>
                <a:solidFill>
                  <a:srgbClr val="24292E"/>
                </a:solidFill>
              </a:rPr>
              <a:t>.env.</a:t>
            </a:r>
            <a:r>
              <a:rPr>
                <a:ln w="0" cap="flat">
                  <a:solidFill>
                    <a:srgbClr val="005CC5"/>
                  </a:solidFill>
                  <a:prstDash val="solid"/>
                  <a:miter lim="400000"/>
                </a:ln>
                <a:solidFill>
                  <a:srgbClr val="005CC5"/>
                </a:solidFill>
              </a:rPr>
              <a:t>NODE_ENV</a:t>
            </a:r>
            <a:r>
              <a:rPr>
                <a:ln w="0" cap="flat">
                  <a:solidFill>
                    <a:srgbClr val="24292E"/>
                  </a:solidFill>
                  <a:prstDash val="solid"/>
                  <a:miter lim="400000"/>
                </a:ln>
                <a:solidFill>
                  <a:srgbClr val="24292E"/>
                </a:solidFill>
              </a:rPr>
              <a:t> </a:t>
            </a:r>
            <a:r>
              <a:rPr>
                <a:ln w="0" cap="flat">
                  <a:solidFill>
                    <a:srgbClr val="D73A49"/>
                  </a:solidFill>
                  <a:prstDash val="solid"/>
                  <a:miter lim="400000"/>
                </a:ln>
                <a:solidFill>
                  <a:srgbClr val="D73A49"/>
                </a:solidFill>
              </a:rPr>
              <a:t>!==</a:t>
            </a:r>
            <a:r>
              <a:rPr>
                <a:ln w="0" cap="flat">
                  <a:solidFill>
                    <a:srgbClr val="24292E"/>
                  </a:solidFill>
                  <a:prstDash val="solid"/>
                  <a:miter lim="400000"/>
                </a:ln>
                <a:solidFill>
                  <a:srgbClr val="24292E"/>
                </a:solidFill>
              </a:rPr>
              <a:t> </a:t>
            </a:r>
            <a:r>
              <a:t>'production'</a:t>
            </a:r>
            <a:r>
              <a:rPr>
                <a:ln w="0" cap="flat">
                  <a:solidFill>
                    <a:srgbClr val="24292E"/>
                  </a:solidFill>
                  <a:prstDash val="solid"/>
                  <a:miter lim="400000"/>
                </a:ln>
                <a:solidFill>
                  <a:srgbClr val="24292E"/>
                </a:solidFill>
              </a:rPr>
              <a:t>) {</a:t>
            </a:r>
            <a:endParaRPr>
              <a:ln w="0" cap="flat">
                <a:solidFill>
                  <a:srgbClr val="24292E"/>
                </a:solidFill>
                <a:prstDash val="solid"/>
                <a:miter lim="400000"/>
              </a:ln>
              <a:solidFill>
                <a:srgbClr val="24292E"/>
              </a:solidFill>
            </a:endParaRPr>
          </a:p>
          <a:p>
            <a:pPr defTabSz="321468">
              <a:lnSpc>
                <a:spcPts val="3500"/>
              </a:lnSpc>
              <a:defRPr>
                <a:ln w="0" cap="flat">
                  <a:solidFill>
                    <a:srgbClr val="6F42C1"/>
                  </a:solidFill>
                  <a:prstDash val="solid"/>
                  <a:miter lim="400000"/>
                </a:ln>
                <a:solidFill>
                  <a:srgbClr val="6F42C1"/>
                </a:solidFill>
                <a:latin typeface="Menlo"/>
                <a:ea typeface="Menlo"/>
                <a:cs typeface="Menlo"/>
                <a:sym typeface="Menlo"/>
              </a:defRPr>
            </a:pPr>
            <a:r>
              <a:rPr>
                <a:ln w="0" cap="flat">
                  <a:solidFill>
                    <a:srgbClr val="24292E"/>
                  </a:solidFill>
                  <a:prstDash val="solid"/>
                  <a:miter lim="400000"/>
                </a:ln>
                <a:solidFill>
                  <a:srgbClr val="24292E"/>
                </a:solidFill>
              </a:rPr>
              <a:t>      </a:t>
            </a:r>
            <a:r>
              <a:t>console</a:t>
            </a:r>
            <a:r>
              <a:rPr>
                <a:ln w="0" cap="flat">
                  <a:solidFill>
                    <a:srgbClr val="24292E"/>
                  </a:solidFill>
                  <a:prstDash val="solid"/>
                  <a:miter lim="400000"/>
                </a:ln>
                <a:solidFill>
                  <a:srgbClr val="24292E"/>
                </a:solidFill>
              </a:rPr>
              <a:t>.</a:t>
            </a:r>
            <a:r>
              <a:rPr>
                <a:ln w="0" cap="flat">
                  <a:solidFill>
                    <a:srgbClr val="005CC5"/>
                  </a:solidFill>
                  <a:prstDash val="solid"/>
                  <a:miter lim="400000"/>
                </a:ln>
                <a:solidFill>
                  <a:srgbClr val="005CC5"/>
                </a:solidFill>
              </a:rPr>
              <a:t>error</a:t>
            </a:r>
            <a:r>
              <a:rPr>
                <a:ln w="0" cap="flat">
                  <a:solidFill>
                    <a:srgbClr val="24292E"/>
                  </a:solidFill>
                  <a:prstDash val="solid"/>
                  <a:miter lim="400000"/>
                </a:ln>
                <a:solidFill>
                  <a:srgbClr val="24292E"/>
                </a:solidFill>
              </a:rPr>
              <a:t>(</a:t>
            </a:r>
            <a:endParaRPr>
              <a:ln w="0" cap="flat">
                <a:solidFill>
                  <a:srgbClr val="24292E"/>
                </a:solidFill>
                <a:prstDash val="solid"/>
                <a:miter lim="400000"/>
              </a:ln>
              <a:solidFill>
                <a:srgbClr val="24292E"/>
              </a:solidFill>
            </a:endParaRPr>
          </a:p>
          <a:p>
            <a:pPr defTabSz="321468">
              <a:lnSpc>
                <a:spcPts val="3500"/>
              </a:lnSpc>
              <a:defRPr>
                <a:ln w="0" cap="flat">
                  <a:solidFill>
                    <a:srgbClr val="032F62"/>
                  </a:solidFill>
                  <a:prstDash val="solid"/>
                  <a:miter lim="400000"/>
                </a:ln>
                <a:solidFill>
                  <a:srgbClr val="032F62"/>
                </a:solidFill>
                <a:latin typeface="Menlo"/>
                <a:ea typeface="Menlo"/>
                <a:cs typeface="Menlo"/>
                <a:sym typeface="Menlo"/>
              </a:defRPr>
            </a:pPr>
            <a:r>
              <a:rPr>
                <a:ln w="0" cap="flat">
                  <a:solidFill>
                    <a:srgbClr val="24292E"/>
                  </a:solidFill>
                  <a:prstDash val="solid"/>
                  <a:miter lim="400000"/>
                </a:ln>
                <a:solidFill>
                  <a:srgbClr val="24292E"/>
                </a:solidFill>
              </a:rPr>
              <a:t>        </a:t>
            </a:r>
            <a:r>
              <a:t>'[vuex] already installed. Vue.use(Vuex) should be called only once.'</a:t>
            </a:r>
            <a:endParaRPr>
              <a:ln w="0" cap="flat">
                <a:solidFill>
                  <a:srgbClr val="24292E"/>
                </a:solidFill>
                <a:prstDash val="solid"/>
                <a:miter lim="400000"/>
              </a:ln>
              <a:solidFill>
                <a:srgbClr val="24292E"/>
              </a:solidFill>
            </a:endParaRPr>
          </a:p>
          <a:p>
            <a:pPr defTabSz="321468">
              <a:lnSpc>
                <a:spcPts val="3500"/>
              </a:lnSpc>
              <a:defRPr>
                <a:ln w="0" cap="flat">
                  <a:solidFill>
                    <a:srgbClr val="24292E"/>
                  </a:solidFill>
                  <a:prstDash val="solid"/>
                  <a:miter lim="400000"/>
                </a:ln>
                <a:solidFill>
                  <a:srgbClr val="24292E"/>
                </a:solidFill>
                <a:latin typeface="Menlo"/>
                <a:ea typeface="Menlo"/>
                <a:cs typeface="Menlo"/>
                <a:sym typeface="Menlo"/>
              </a:defRPr>
            </a:pPr>
            <a:r>
              <a:t>      )</a:t>
            </a:r>
          </a:p>
          <a:p>
            <a:pPr defTabSz="321468">
              <a:lnSpc>
                <a:spcPts val="3500"/>
              </a:lnSpc>
              <a:defRPr>
                <a:ln w="0" cap="flat">
                  <a:solidFill>
                    <a:srgbClr val="24292E"/>
                  </a:solidFill>
                  <a:prstDash val="solid"/>
                  <a:miter lim="400000"/>
                </a:ln>
                <a:solidFill>
                  <a:srgbClr val="24292E"/>
                </a:solidFill>
                <a:latin typeface="Menlo"/>
                <a:ea typeface="Menlo"/>
                <a:cs typeface="Menlo"/>
                <a:sym typeface="Menlo"/>
              </a:defRPr>
            </a:pPr>
            <a:r>
              <a:t>    }</a:t>
            </a:r>
          </a:p>
          <a:p>
            <a:pPr defTabSz="321468">
              <a:lnSpc>
                <a:spcPts val="3500"/>
              </a:lnSpc>
              <a:defRPr>
                <a:ln w="0" cap="flat">
                  <a:solidFill>
                    <a:srgbClr val="D73A49"/>
                  </a:solidFill>
                  <a:prstDash val="solid"/>
                  <a:miter lim="400000"/>
                </a:ln>
                <a:solidFill>
                  <a:srgbClr val="D73A49"/>
                </a:solidFill>
                <a:latin typeface="Menlo"/>
                <a:ea typeface="Menlo"/>
                <a:cs typeface="Menlo"/>
                <a:sym typeface="Menlo"/>
              </a:defRPr>
            </a:pPr>
            <a:r>
              <a:rPr>
                <a:ln w="0" cap="flat">
                  <a:solidFill>
                    <a:srgbClr val="24292E"/>
                  </a:solidFill>
                  <a:prstDash val="solid"/>
                  <a:miter lim="400000"/>
                </a:ln>
                <a:solidFill>
                  <a:srgbClr val="24292E"/>
                </a:solidFill>
              </a:rPr>
              <a:t>    </a:t>
            </a:r>
            <a:r>
              <a:t>return</a:t>
            </a:r>
            <a:endParaRPr>
              <a:ln w="0" cap="flat">
                <a:solidFill>
                  <a:srgbClr val="24292E"/>
                </a:solidFill>
                <a:prstDash val="solid"/>
                <a:miter lim="400000"/>
              </a:ln>
              <a:solidFill>
                <a:srgbClr val="24292E"/>
              </a:solidFill>
            </a:endParaRPr>
          </a:p>
          <a:p>
            <a:pPr defTabSz="321468">
              <a:lnSpc>
                <a:spcPts val="3500"/>
              </a:lnSpc>
              <a:defRPr>
                <a:ln w="0" cap="flat">
                  <a:solidFill>
                    <a:srgbClr val="24292E"/>
                  </a:solidFill>
                  <a:prstDash val="solid"/>
                  <a:miter lim="400000"/>
                </a:ln>
                <a:solidFill>
                  <a:srgbClr val="24292E"/>
                </a:solidFill>
                <a:latin typeface="Menlo"/>
                <a:ea typeface="Menlo"/>
                <a:cs typeface="Menlo"/>
                <a:sym typeface="Menlo"/>
              </a:defRPr>
            </a:pPr>
            <a:r>
              <a:t>  }</a:t>
            </a:r>
          </a:p>
          <a:p>
            <a:pPr defTabSz="321468">
              <a:lnSpc>
                <a:spcPts val="3500"/>
              </a:lnSpc>
              <a:defRPr>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/*保存Vue，同时用于检测是否重复安装*/</a:t>
            </a:r>
            <a:endParaRPr>
              <a:ln w="0" cap="flat">
                <a:solidFill>
                  <a:srgbClr val="24292E"/>
                </a:solidFill>
                <a:prstDash val="solid"/>
                <a:miter lim="400000"/>
              </a:ln>
              <a:solidFill>
                <a:srgbClr val="24292E"/>
              </a:solidFill>
            </a:endParaRPr>
          </a:p>
          <a:p>
            <a:pPr defTabSz="321468">
              <a:lnSpc>
                <a:spcPts val="3500"/>
              </a:lnSpc>
              <a:defRPr>
                <a:ln w="0" cap="flat">
                  <a:solidFill>
                    <a:srgbClr val="24292E"/>
                  </a:solidFill>
                  <a:prstDash val="solid"/>
                  <a:miter lim="400000"/>
                </a:ln>
                <a:solidFill>
                  <a:srgbClr val="24292E"/>
                </a:solidFill>
                <a:latin typeface="Menlo"/>
                <a:ea typeface="Menlo"/>
                <a:cs typeface="Menlo"/>
                <a:sym typeface="Menlo"/>
              </a:defRPr>
            </a:pPr>
            <a:r>
              <a:t>  Vue </a:t>
            </a:r>
            <a:r>
              <a:rPr>
                <a:ln w="0" cap="flat">
                  <a:solidFill>
                    <a:srgbClr val="D73A49"/>
                  </a:solidFill>
                  <a:prstDash val="solid"/>
                  <a:miter lim="400000"/>
                </a:ln>
                <a:solidFill>
                  <a:srgbClr val="D73A49"/>
                </a:solidFill>
              </a:rPr>
              <a:t>=</a:t>
            </a:r>
            <a:r>
              <a:t> _Vue</a:t>
            </a:r>
          </a:p>
          <a:p>
            <a:pPr defTabSz="321468">
              <a:lnSpc>
                <a:spcPts val="3500"/>
              </a:lnSpc>
              <a:defRPr>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/*将vuexInit混淆进Vue的beforeCreate(Vue2.0)或_init方法(Vue1.0)*/</a:t>
            </a:r>
            <a:endParaRPr>
              <a:ln w="0" cap="flat">
                <a:solidFill>
                  <a:srgbClr val="24292E"/>
                </a:solidFill>
                <a:prstDash val="solid"/>
                <a:miter lim="400000"/>
              </a:ln>
              <a:solidFill>
                <a:srgbClr val="24292E"/>
              </a:solidFill>
            </a:endParaRPr>
          </a:p>
          <a:p>
            <a:pPr defTabSz="321468">
              <a:lnSpc>
                <a:spcPts val="3500"/>
              </a:lnSpc>
              <a:defRPr>
                <a:ln w="0" cap="flat">
                  <a:solidFill>
                    <a:srgbClr val="6F42C1"/>
                  </a:solidFill>
                  <a:prstDash val="solid"/>
                  <a:miter lim="400000"/>
                </a:ln>
                <a:solidFill>
                  <a:srgbClr val="6F42C1"/>
                </a:solidFill>
                <a:latin typeface="Menlo"/>
                <a:ea typeface="Menlo"/>
                <a:cs typeface="Menlo"/>
                <a:sym typeface="Menlo"/>
              </a:defRPr>
            </a:pPr>
            <a:r>
              <a:rPr>
                <a:ln w="0" cap="flat">
                  <a:solidFill>
                    <a:srgbClr val="24292E"/>
                  </a:solidFill>
                  <a:prstDash val="solid"/>
                  <a:miter lim="400000"/>
                </a:ln>
                <a:solidFill>
                  <a:srgbClr val="24292E"/>
                </a:solidFill>
              </a:rPr>
              <a:t>  </a:t>
            </a:r>
            <a:r>
              <a:t>applyMixin</a:t>
            </a:r>
            <a:r>
              <a:rPr>
                <a:ln w="0" cap="flat">
                  <a:solidFill>
                    <a:srgbClr val="24292E"/>
                  </a:solidFill>
                  <a:prstDash val="solid"/>
                  <a:miter lim="400000"/>
                </a:ln>
                <a:solidFill>
                  <a:srgbClr val="24292E"/>
                </a:solidFill>
              </a:rPr>
              <a:t>(Vue)</a:t>
            </a:r>
            <a:endParaRPr>
              <a:ln w="0" cap="flat">
                <a:solidFill>
                  <a:srgbClr val="24292E"/>
                </a:solidFill>
                <a:prstDash val="solid"/>
                <a:miter lim="400000"/>
              </a:ln>
              <a:solidFill>
                <a:srgbClr val="24292E"/>
              </a:solidFill>
            </a:endParaRPr>
          </a:p>
          <a:p>
            <a:pPr defTabSz="321468">
              <a:lnSpc>
                <a:spcPts val="3500"/>
              </a:lnSpc>
              <a:defRPr>
                <a:ln w="0" cap="flat">
                  <a:solidFill>
                    <a:srgbClr val="24292E"/>
                  </a:solidFill>
                  <a:prstDash val="solid"/>
                  <a:miter lim="400000"/>
                </a:ln>
                <a:solidFill>
                  <a:srgbClr val="24292E"/>
                </a:solidFill>
                <a:latin typeface="Menlo"/>
                <a:ea typeface="Menlo"/>
                <a:cs typeface="Menlo"/>
                <a:sym typeface="Menlo"/>
              </a:defRPr>
            </a:pPr>
            <a:r>
              <a:t>}</a:t>
            </a:r>
          </a:p>
        </p:txBody>
      </p:sp>
      <p:sp>
        <p:nvSpPr>
          <p:cNvPr id="365" name="8、VUEX 源码解析"/>
          <p:cNvSpPr txBox="1"/>
          <p:nvPr>
            <p:ph type="title"/>
          </p:nvPr>
        </p:nvSpPr>
        <p:spPr>
          <a:prstGeom prst="rect">
            <a:avLst/>
          </a:prstGeom>
        </p:spPr>
        <p:txBody>
          <a:bodyPr/>
          <a:lstStyle/>
          <a:p>
            <a:pPr/>
            <a:r>
              <a:t>8、VUEX 源码解析</a:t>
            </a:r>
          </a:p>
        </p:txBody>
      </p:sp>
      <p:sp>
        <p:nvSpPr>
          <p:cNvPr id="366" name="Vuex的install实现"/>
          <p:cNvSpPr txBox="1"/>
          <p:nvPr/>
        </p:nvSpPr>
        <p:spPr>
          <a:xfrm>
            <a:off x="5073627" y="1129270"/>
            <a:ext cx="1668959" cy="350839"/>
          </a:xfrm>
          <a:prstGeom prst="rect">
            <a:avLst/>
          </a:prstGeom>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algn="l" defTabSz="321468">
              <a:lnSpc>
                <a:spcPts val="3100"/>
              </a:lnSpc>
              <a:defRPr b="0">
                <a:ln w="0" cap="flat">
                  <a:solidFill>
                    <a:srgbClr val="24292E"/>
                  </a:solidFill>
                  <a:prstDash val="solid"/>
                  <a:miter lim="400000"/>
                </a:ln>
                <a:solidFill>
                  <a:srgbClr val="24292E"/>
                </a:solidFill>
                <a:latin typeface="Helvetica"/>
                <a:ea typeface="Helvetica"/>
                <a:cs typeface="Helvetica"/>
                <a:sym typeface="Helvetica"/>
              </a:defRPr>
            </a:lvl1pPr>
          </a:lstStyle>
          <a:p>
            <a:pPr/>
            <a:r>
              <a:t>Vuex的install实现</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0" name="/*Vuex的init钩子，会存入每一个Vue实例等钩子列表*/…"/>
          <p:cNvSpPr txBox="1"/>
          <p:nvPr>
            <p:ph type="body" idx="1"/>
          </p:nvPr>
        </p:nvSpPr>
        <p:spPr>
          <a:xfrm>
            <a:off x="2027215" y="1770475"/>
            <a:ext cx="8428674" cy="4460089"/>
          </a:xfrm>
          <a:prstGeom prst="rect">
            <a:avLst/>
          </a:prstGeom>
          <a:solidFill>
            <a:srgbClr val="F6F8FA"/>
          </a:solidFill>
        </p:spPr>
        <p:txBody>
          <a:bodyPr/>
          <a:lstStyle/>
          <a:p>
            <a:pPr defTabSz="321468">
              <a:lnSpc>
                <a:spcPts val="3700"/>
              </a:lnSpc>
              <a:defRPr>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/*Vuex的init钩子，会存入每一个Vue实例等钩子列表*/</a:t>
            </a:r>
            <a:endParaRPr>
              <a:ln w="0" cap="flat">
                <a:solidFill>
                  <a:srgbClr val="24292E"/>
                </a:solidFill>
                <a:prstDash val="solid"/>
                <a:miter lim="400000"/>
              </a:ln>
              <a:solidFill>
                <a:srgbClr val="24292E"/>
              </a:solidFill>
            </a:endParaRPr>
          </a:p>
          <a:p>
            <a:pPr defTabSz="321468">
              <a:lnSpc>
                <a:spcPts val="3700"/>
              </a:lnSpc>
              <a:defRPr>
                <a:ln w="0" cap="flat">
                  <a:solidFill>
                    <a:srgbClr val="D73A49"/>
                  </a:solidFill>
                  <a:prstDash val="solid"/>
                  <a:miter lim="400000"/>
                </a:ln>
                <a:solidFill>
                  <a:srgbClr val="D73A49"/>
                </a:solidFill>
                <a:latin typeface="Menlo"/>
                <a:ea typeface="Menlo"/>
                <a:cs typeface="Menlo"/>
                <a:sym typeface="Menlo"/>
              </a:defRPr>
            </a:pPr>
            <a:r>
              <a:rPr>
                <a:ln w="0" cap="flat">
                  <a:solidFill>
                    <a:srgbClr val="24292E"/>
                  </a:solidFill>
                  <a:prstDash val="solid"/>
                  <a:miter lim="400000"/>
                </a:ln>
                <a:solidFill>
                  <a:srgbClr val="24292E"/>
                </a:solidFill>
              </a:rPr>
              <a:t>  </a:t>
            </a:r>
            <a:r>
              <a:t>function</a:t>
            </a:r>
            <a:r>
              <a:rPr>
                <a:ln w="0" cap="flat">
                  <a:solidFill>
                    <a:srgbClr val="24292E"/>
                  </a:solidFill>
                  <a:prstDash val="solid"/>
                  <a:miter lim="400000"/>
                </a:ln>
                <a:solidFill>
                  <a:srgbClr val="24292E"/>
                </a:solidFill>
              </a:rPr>
              <a:t> </a:t>
            </a:r>
            <a:r>
              <a:rPr>
                <a:ln w="0" cap="flat">
                  <a:solidFill>
                    <a:srgbClr val="6F42C1"/>
                  </a:solidFill>
                  <a:prstDash val="solid"/>
                  <a:miter lim="400000"/>
                </a:ln>
                <a:solidFill>
                  <a:srgbClr val="6F42C1"/>
                </a:solidFill>
              </a:rPr>
              <a:t>vuexInit</a:t>
            </a:r>
            <a:r>
              <a:rPr>
                <a:ln w="0" cap="flat">
                  <a:solidFill>
                    <a:srgbClr val="24292E"/>
                  </a:solidFill>
                  <a:prstDash val="solid"/>
                  <a:miter lim="400000"/>
                </a:ln>
                <a:solidFill>
                  <a:srgbClr val="24292E"/>
                </a:solidFill>
              </a:rPr>
              <a:t> () {</a:t>
            </a:r>
            <a:endParaRPr>
              <a:ln w="0" cap="flat">
                <a:solidFill>
                  <a:srgbClr val="24292E"/>
                </a:solidFill>
                <a:prstDash val="solid"/>
                <a:miter lim="400000"/>
              </a:ln>
              <a:solidFill>
                <a:srgbClr val="24292E"/>
              </a:solidFill>
            </a:endParaRPr>
          </a:p>
          <a:p>
            <a:pPr defTabSz="321468">
              <a:lnSpc>
                <a:spcPts val="3700"/>
              </a:lnSpc>
              <a:defRPr>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const</a:t>
            </a:r>
            <a:r>
              <a:t> </a:t>
            </a:r>
            <a:r>
              <a:rPr>
                <a:ln w="0" cap="flat">
                  <a:solidFill>
                    <a:srgbClr val="005CC5"/>
                  </a:solidFill>
                  <a:prstDash val="solid"/>
                  <a:miter lim="400000"/>
                </a:ln>
                <a:solidFill>
                  <a:srgbClr val="005CC5"/>
                </a:solidFill>
              </a:rPr>
              <a:t>options</a:t>
            </a:r>
            <a:r>
              <a:t> </a:t>
            </a:r>
            <a:r>
              <a:rPr>
                <a:ln w="0" cap="flat">
                  <a:solidFill>
                    <a:srgbClr val="D73A49"/>
                  </a:solidFill>
                  <a:prstDash val="solid"/>
                  <a:miter lim="400000"/>
                </a:ln>
                <a:solidFill>
                  <a:srgbClr val="D73A49"/>
                </a:solidFill>
              </a:rPr>
              <a:t>=</a:t>
            </a:r>
            <a:r>
              <a:t> </a:t>
            </a:r>
            <a:r>
              <a:rPr>
                <a:ln w="0" cap="flat">
                  <a:solidFill>
                    <a:srgbClr val="005CC5"/>
                  </a:solidFill>
                  <a:prstDash val="solid"/>
                  <a:miter lim="400000"/>
                </a:ln>
                <a:solidFill>
                  <a:srgbClr val="005CC5"/>
                </a:solidFill>
              </a:rPr>
              <a:t>this</a:t>
            </a:r>
            <a:r>
              <a:t>.$options</a:t>
            </a:r>
          </a:p>
          <a:p>
            <a:pPr defTabSz="321468">
              <a:lnSpc>
                <a:spcPts val="3700"/>
              </a:lnSpc>
              <a:defRPr>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 store injection</a:t>
            </a:r>
            <a:endParaRPr>
              <a:ln w="0" cap="flat">
                <a:solidFill>
                  <a:srgbClr val="24292E"/>
                </a:solidFill>
                <a:prstDash val="solid"/>
                <a:miter lim="400000"/>
              </a:ln>
              <a:solidFill>
                <a:srgbClr val="24292E"/>
              </a:solidFill>
            </a:endParaRPr>
          </a:p>
          <a:p>
            <a:pPr defTabSz="321468">
              <a:lnSpc>
                <a:spcPts val="3700"/>
              </a:lnSpc>
              <a:defRPr>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if</a:t>
            </a:r>
            <a:r>
              <a:t> (options.store) {</a:t>
            </a:r>
          </a:p>
          <a:p>
            <a:pPr defTabSz="321468">
              <a:lnSpc>
                <a:spcPts val="3700"/>
              </a:lnSpc>
              <a:defRPr>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/*存在store其实代表的就是Root节点，直接执行store（function时）或者使用store（非function）*/</a:t>
            </a:r>
            <a:endParaRPr>
              <a:ln w="0" cap="flat">
                <a:solidFill>
                  <a:srgbClr val="24292E"/>
                </a:solidFill>
                <a:prstDash val="solid"/>
                <a:miter lim="400000"/>
              </a:ln>
              <a:solidFill>
                <a:srgbClr val="24292E"/>
              </a:solidFill>
            </a:endParaRPr>
          </a:p>
          <a:p>
            <a:pPr defTabSz="321468">
              <a:lnSpc>
                <a:spcPts val="3700"/>
              </a:lnSpc>
              <a:defRPr>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005CC5"/>
                  </a:solidFill>
                  <a:prstDash val="solid"/>
                  <a:miter lim="400000"/>
                </a:ln>
                <a:solidFill>
                  <a:srgbClr val="005CC5"/>
                </a:solidFill>
              </a:rPr>
              <a:t>this</a:t>
            </a:r>
            <a:r>
              <a:t>.$store </a:t>
            </a:r>
            <a:r>
              <a:rPr>
                <a:ln w="0" cap="flat">
                  <a:solidFill>
                    <a:srgbClr val="D73A49"/>
                  </a:solidFill>
                  <a:prstDash val="solid"/>
                  <a:miter lim="400000"/>
                </a:ln>
                <a:solidFill>
                  <a:srgbClr val="D73A49"/>
                </a:solidFill>
              </a:rPr>
              <a:t>=</a:t>
            </a:r>
            <a:r>
              <a:t> </a:t>
            </a:r>
            <a:r>
              <a:rPr>
                <a:ln w="0" cap="flat">
                  <a:solidFill>
                    <a:srgbClr val="D73A49"/>
                  </a:solidFill>
                  <a:prstDash val="solid"/>
                  <a:miter lim="400000"/>
                </a:ln>
                <a:solidFill>
                  <a:srgbClr val="D73A49"/>
                </a:solidFill>
              </a:rPr>
              <a:t>typeof</a:t>
            </a:r>
            <a:r>
              <a:t> options.store </a:t>
            </a:r>
            <a:r>
              <a:rPr>
                <a:ln w="0" cap="flat">
                  <a:solidFill>
                    <a:srgbClr val="D73A49"/>
                  </a:solidFill>
                  <a:prstDash val="solid"/>
                  <a:miter lim="400000"/>
                </a:ln>
                <a:solidFill>
                  <a:srgbClr val="D73A49"/>
                </a:solidFill>
              </a:rPr>
              <a:t>===</a:t>
            </a:r>
            <a:r>
              <a:t> </a:t>
            </a:r>
            <a:r>
              <a:rPr>
                <a:ln w="0" cap="flat">
                  <a:solidFill>
                    <a:srgbClr val="032F62"/>
                  </a:solidFill>
                  <a:prstDash val="solid"/>
                  <a:miter lim="400000"/>
                </a:ln>
                <a:solidFill>
                  <a:srgbClr val="032F62"/>
                </a:solidFill>
              </a:rPr>
              <a:t>'function'</a:t>
            </a:r>
          </a:p>
          <a:p>
            <a:pPr defTabSz="321468">
              <a:lnSpc>
                <a:spcPts val="3700"/>
              </a:lnSpc>
              <a:defRPr>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a:t>
            </a:r>
            <a:r>
              <a:t> options.</a:t>
            </a:r>
            <a:r>
              <a:rPr>
                <a:ln w="0" cap="flat">
                  <a:solidFill>
                    <a:srgbClr val="6F42C1"/>
                  </a:solidFill>
                  <a:prstDash val="solid"/>
                  <a:miter lim="400000"/>
                </a:ln>
                <a:solidFill>
                  <a:srgbClr val="6F42C1"/>
                </a:solidFill>
              </a:rPr>
              <a:t>store</a:t>
            </a:r>
            <a:r>
              <a:t>()</a:t>
            </a:r>
          </a:p>
          <a:p>
            <a:pPr defTabSz="321468">
              <a:lnSpc>
                <a:spcPts val="3700"/>
              </a:lnSpc>
              <a:defRPr>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D73A49"/>
                  </a:solidFill>
                  <a:prstDash val="solid"/>
                  <a:miter lim="400000"/>
                </a:ln>
                <a:solidFill>
                  <a:srgbClr val="D73A49"/>
                </a:solidFill>
              </a:rPr>
              <a:t>:</a:t>
            </a:r>
            <a:r>
              <a:t> options.store</a:t>
            </a:r>
          </a:p>
          <a:p>
            <a:pPr defTabSz="321468">
              <a:lnSpc>
                <a:spcPts val="3700"/>
              </a:lnSpc>
              <a:defRPr>
                <a:ln w="0" cap="flat">
                  <a:solidFill>
                    <a:srgbClr val="24292E"/>
                  </a:solidFill>
                  <a:prstDash val="solid"/>
                  <a:miter lim="400000"/>
                </a:ln>
                <a:solidFill>
                  <a:srgbClr val="24292E"/>
                </a:solidFill>
                <a:latin typeface="Menlo"/>
                <a:ea typeface="Menlo"/>
                <a:cs typeface="Menlo"/>
                <a:sym typeface="Menlo"/>
              </a:defRPr>
            </a:pPr>
            <a:r>
              <a:t>    } </a:t>
            </a:r>
            <a:r>
              <a:rPr>
                <a:ln w="0" cap="flat">
                  <a:solidFill>
                    <a:srgbClr val="D73A49"/>
                  </a:solidFill>
                  <a:prstDash val="solid"/>
                  <a:miter lim="400000"/>
                </a:ln>
                <a:solidFill>
                  <a:srgbClr val="D73A49"/>
                </a:solidFill>
              </a:rPr>
              <a:t>else</a:t>
            </a:r>
            <a:r>
              <a:t> </a:t>
            </a:r>
            <a:r>
              <a:rPr>
                <a:ln w="0" cap="flat">
                  <a:solidFill>
                    <a:srgbClr val="D73A49"/>
                  </a:solidFill>
                  <a:prstDash val="solid"/>
                  <a:miter lim="400000"/>
                </a:ln>
                <a:solidFill>
                  <a:srgbClr val="D73A49"/>
                </a:solidFill>
              </a:rPr>
              <a:t>if</a:t>
            </a:r>
            <a:r>
              <a:t> (options.</a:t>
            </a:r>
            <a:r>
              <a:rPr>
                <a:ln w="0" cap="flat">
                  <a:solidFill>
                    <a:srgbClr val="005CC5"/>
                  </a:solidFill>
                  <a:prstDash val="solid"/>
                  <a:miter lim="400000"/>
                </a:ln>
                <a:solidFill>
                  <a:srgbClr val="005CC5"/>
                </a:solidFill>
              </a:rPr>
              <a:t>parent</a:t>
            </a:r>
            <a:r>
              <a:t> </a:t>
            </a:r>
            <a:r>
              <a:rPr>
                <a:ln w="0" cap="flat">
                  <a:solidFill>
                    <a:srgbClr val="D73A49"/>
                  </a:solidFill>
                  <a:prstDash val="solid"/>
                  <a:miter lim="400000"/>
                </a:ln>
                <a:solidFill>
                  <a:srgbClr val="D73A49"/>
                </a:solidFill>
              </a:rPr>
              <a:t>&amp;&amp;</a:t>
            </a:r>
            <a:r>
              <a:t> options.</a:t>
            </a:r>
            <a:r>
              <a:rPr>
                <a:ln w="0" cap="flat">
                  <a:solidFill>
                    <a:srgbClr val="005CC5"/>
                  </a:solidFill>
                  <a:prstDash val="solid"/>
                  <a:miter lim="400000"/>
                </a:ln>
                <a:solidFill>
                  <a:srgbClr val="005CC5"/>
                </a:solidFill>
              </a:rPr>
              <a:t>parent</a:t>
            </a:r>
            <a:r>
              <a:t>.$store) {</a:t>
            </a:r>
          </a:p>
          <a:p>
            <a:pPr defTabSz="321468">
              <a:lnSpc>
                <a:spcPts val="3700"/>
              </a:lnSpc>
              <a:defRPr>
                <a:ln w="0" cap="flat">
                  <a:solidFill>
                    <a:srgbClr val="6A737D"/>
                  </a:solidFill>
                  <a:prstDash val="solid"/>
                  <a:miter lim="400000"/>
                </a:ln>
                <a:solidFill>
                  <a:srgbClr val="6A737D"/>
                </a:solidFill>
                <a:latin typeface="Menlo"/>
                <a:ea typeface="Menlo"/>
                <a:cs typeface="Menlo"/>
                <a:sym typeface="Menlo"/>
              </a:defRPr>
            </a:pPr>
            <a:r>
              <a:rPr>
                <a:ln w="0" cap="flat">
                  <a:solidFill>
                    <a:srgbClr val="24292E"/>
                  </a:solidFill>
                  <a:prstDash val="solid"/>
                  <a:miter lim="400000"/>
                </a:ln>
                <a:solidFill>
                  <a:srgbClr val="24292E"/>
                </a:solidFill>
              </a:rPr>
              <a:t>      </a:t>
            </a:r>
            <a:r>
              <a:t>/*子组件直接从父组件中获取$store，这样就保证了所有组件都公用了全局的同一份store*/</a:t>
            </a:r>
            <a:endParaRPr>
              <a:ln w="0" cap="flat">
                <a:solidFill>
                  <a:srgbClr val="24292E"/>
                </a:solidFill>
                <a:prstDash val="solid"/>
                <a:miter lim="400000"/>
              </a:ln>
              <a:solidFill>
                <a:srgbClr val="24292E"/>
              </a:solidFill>
            </a:endParaRPr>
          </a:p>
          <a:p>
            <a:pPr defTabSz="321468">
              <a:lnSpc>
                <a:spcPts val="3700"/>
              </a:lnSpc>
              <a:defRPr>
                <a:ln w="0" cap="flat">
                  <a:solidFill>
                    <a:srgbClr val="24292E"/>
                  </a:solidFill>
                  <a:prstDash val="solid"/>
                  <a:miter lim="400000"/>
                </a:ln>
                <a:solidFill>
                  <a:srgbClr val="24292E"/>
                </a:solidFill>
                <a:latin typeface="Menlo"/>
                <a:ea typeface="Menlo"/>
                <a:cs typeface="Menlo"/>
                <a:sym typeface="Menlo"/>
              </a:defRPr>
            </a:pPr>
            <a:r>
              <a:t>      </a:t>
            </a:r>
            <a:r>
              <a:rPr>
                <a:ln w="0" cap="flat">
                  <a:solidFill>
                    <a:srgbClr val="005CC5"/>
                  </a:solidFill>
                  <a:prstDash val="solid"/>
                  <a:miter lim="400000"/>
                </a:ln>
                <a:solidFill>
                  <a:srgbClr val="005CC5"/>
                </a:solidFill>
              </a:rPr>
              <a:t>this</a:t>
            </a:r>
            <a:r>
              <a:t>.$store </a:t>
            </a:r>
            <a:r>
              <a:rPr>
                <a:ln w="0" cap="flat">
                  <a:solidFill>
                    <a:srgbClr val="D73A49"/>
                  </a:solidFill>
                  <a:prstDash val="solid"/>
                  <a:miter lim="400000"/>
                </a:ln>
                <a:solidFill>
                  <a:srgbClr val="D73A49"/>
                </a:solidFill>
              </a:rPr>
              <a:t>=</a:t>
            </a:r>
            <a:r>
              <a:t> options.</a:t>
            </a:r>
            <a:r>
              <a:rPr>
                <a:ln w="0" cap="flat">
                  <a:solidFill>
                    <a:srgbClr val="005CC5"/>
                  </a:solidFill>
                  <a:prstDash val="solid"/>
                  <a:miter lim="400000"/>
                </a:ln>
                <a:solidFill>
                  <a:srgbClr val="005CC5"/>
                </a:solidFill>
              </a:rPr>
              <a:t>parent</a:t>
            </a:r>
            <a:r>
              <a:t>.$store</a:t>
            </a:r>
          </a:p>
          <a:p>
            <a:pPr defTabSz="321468">
              <a:lnSpc>
                <a:spcPts val="3700"/>
              </a:lnSpc>
              <a:defRPr>
                <a:ln w="0" cap="flat">
                  <a:solidFill>
                    <a:srgbClr val="24292E"/>
                  </a:solidFill>
                  <a:prstDash val="solid"/>
                  <a:miter lim="400000"/>
                </a:ln>
                <a:solidFill>
                  <a:srgbClr val="24292E"/>
                </a:solidFill>
                <a:latin typeface="Menlo"/>
                <a:ea typeface="Menlo"/>
                <a:cs typeface="Menlo"/>
                <a:sym typeface="Menlo"/>
              </a:defRPr>
            </a:pPr>
            <a:r>
              <a:t>    }</a:t>
            </a:r>
          </a:p>
          <a:p>
            <a:pPr defTabSz="321468">
              <a:lnSpc>
                <a:spcPts val="3700"/>
              </a:lnSpc>
              <a:defRPr>
                <a:ln w="0" cap="flat">
                  <a:solidFill>
                    <a:srgbClr val="24292E"/>
                  </a:solidFill>
                  <a:prstDash val="solid"/>
                  <a:miter lim="400000"/>
                </a:ln>
                <a:solidFill>
                  <a:srgbClr val="24292E"/>
                </a:solidFill>
                <a:latin typeface="Menlo"/>
                <a:ea typeface="Menlo"/>
                <a:cs typeface="Menlo"/>
                <a:sym typeface="Menlo"/>
              </a:defRPr>
            </a:pPr>
            <a:r>
              <a:t>  }</a:t>
            </a:r>
          </a:p>
        </p:txBody>
      </p:sp>
      <p:sp>
        <p:nvSpPr>
          <p:cNvPr id="371" name="8、VUEX 源码解析"/>
          <p:cNvSpPr txBox="1"/>
          <p:nvPr>
            <p:ph type="title"/>
          </p:nvPr>
        </p:nvSpPr>
        <p:spPr>
          <a:prstGeom prst="rect">
            <a:avLst/>
          </a:prstGeom>
        </p:spPr>
        <p:txBody>
          <a:bodyPr/>
          <a:lstStyle/>
          <a:p>
            <a:pPr/>
            <a:r>
              <a:t>8、VUEX 源码解析</a:t>
            </a:r>
          </a:p>
        </p:txBody>
      </p:sp>
      <p:sp>
        <p:nvSpPr>
          <p:cNvPr id="372" name="Vuex的循环注入实现"/>
          <p:cNvSpPr txBox="1"/>
          <p:nvPr/>
        </p:nvSpPr>
        <p:spPr>
          <a:xfrm>
            <a:off x="5073627" y="1129270"/>
            <a:ext cx="1962250" cy="350839"/>
          </a:xfrm>
          <a:prstGeom prst="rect">
            <a:avLst/>
          </a:prstGeom>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algn="l" defTabSz="321468">
              <a:lnSpc>
                <a:spcPts val="3100"/>
              </a:lnSpc>
              <a:defRPr b="0">
                <a:ln w="0" cap="flat">
                  <a:solidFill>
                    <a:srgbClr val="24292E"/>
                  </a:solidFill>
                  <a:prstDash val="solid"/>
                  <a:miter lim="400000"/>
                </a:ln>
                <a:solidFill>
                  <a:srgbClr val="24292E"/>
                </a:solidFill>
                <a:latin typeface="Helvetica"/>
                <a:ea typeface="Helvetica"/>
                <a:cs typeface="Helvetica"/>
                <a:sym typeface="Helvetica"/>
              </a:defRPr>
            </a:lvl1pPr>
          </a:lstStyle>
          <a:p>
            <a:pPr/>
            <a:r>
              <a:t>Vuex的循环注入实现</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6" name="8、VUEX 源码解析"/>
          <p:cNvSpPr txBox="1"/>
          <p:nvPr>
            <p:ph type="title"/>
          </p:nvPr>
        </p:nvSpPr>
        <p:spPr>
          <a:prstGeom prst="rect">
            <a:avLst/>
          </a:prstGeom>
        </p:spPr>
        <p:txBody>
          <a:bodyPr/>
          <a:lstStyle/>
          <a:p>
            <a:pPr/>
            <a:r>
              <a:t>8、VUEX 源码解析</a:t>
            </a:r>
          </a:p>
        </p:txBody>
      </p:sp>
      <p:pic>
        <p:nvPicPr>
          <p:cNvPr id="377" name="图像" descr="图像"/>
          <p:cNvPicPr>
            <a:picLocks noChangeAspect="1"/>
          </p:cNvPicPr>
          <p:nvPr/>
        </p:nvPicPr>
        <p:blipFill>
          <a:blip r:embed="rId2">
            <a:extLst/>
          </a:blip>
          <a:stretch>
            <a:fillRect/>
          </a:stretch>
        </p:blipFill>
        <p:spPr>
          <a:xfrm>
            <a:off x="2859657" y="982950"/>
            <a:ext cx="7670463" cy="6029138"/>
          </a:xfrm>
          <a:prstGeom prst="rect">
            <a:avLst/>
          </a:prstGeom>
          <a:ln w="3175">
            <a:miter lim="400000"/>
          </a:ln>
        </p:spPr>
      </p:pic>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9" name="组件化实践"/>
          <p:cNvSpPr txBox="1"/>
          <p:nvPr>
            <p:ph type="ctrTitle"/>
          </p:nvPr>
        </p:nvSpPr>
        <p:spPr>
          <a:prstGeom prst="rect">
            <a:avLst/>
          </a:prstGeom>
        </p:spPr>
        <p:txBody>
          <a:bodyPr/>
          <a:lstStyle/>
          <a:p>
            <a:pPr/>
            <a:r>
              <a:t>组件化实践</a:t>
            </a:r>
          </a:p>
        </p:txBody>
      </p:sp>
      <p:sp>
        <p:nvSpPr>
          <p:cNvPr id="380" name="组件拆分逻辑…"/>
          <p:cNvSpPr txBox="1"/>
          <p:nvPr>
            <p:ph type="subTitle" idx="1"/>
          </p:nvPr>
        </p:nvSpPr>
        <p:spPr>
          <a:prstGeom prst="rect">
            <a:avLst/>
          </a:prstGeom>
        </p:spPr>
        <p:txBody>
          <a:bodyPr/>
          <a:lstStyle/>
          <a:p>
            <a:pPr lvl="1" defTabSz="914400">
              <a:lnSpc>
                <a:spcPct val="130000"/>
              </a:lnSpc>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2400"/>
            </a:pPr>
          </a:p>
          <a:p>
            <a:pPr lvl="1" defTabSz="914400">
              <a:lnSpc>
                <a:spcPct val="130000"/>
              </a:lnSpc>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2400"/>
            </a:pPr>
          </a:p>
          <a:p>
            <a:pPr lvl="1" marL="711199" indent="-266699" defTabSz="914400">
              <a:lnSpc>
                <a:spcPct val="130000"/>
              </a:lnSpc>
              <a:buSzPct val="100000"/>
              <a:buAutoNum type="arabicPeriod" startAt="1"/>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2400"/>
            </a:pPr>
            <a:r>
              <a:t>组件拆分逻辑</a:t>
            </a:r>
          </a:p>
          <a:p>
            <a:pPr lvl="1" marL="711199" indent="-266699" defTabSz="914400">
              <a:lnSpc>
                <a:spcPct val="130000"/>
              </a:lnSpc>
              <a:buSzPct val="100000"/>
              <a:buAutoNum type="arabicPeriod" startAt="1"/>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2400"/>
            </a:pPr>
            <a:r>
              <a:t>跨组件数据传递方案</a:t>
            </a:r>
          </a:p>
          <a:p>
            <a:pPr lvl="1" marL="711199" indent="-266699" defTabSz="914400">
              <a:lnSpc>
                <a:spcPct val="130000"/>
              </a:lnSpc>
              <a:buSzPct val="100000"/>
              <a:buAutoNum type="arabicPeriod" startAt="1"/>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2400"/>
            </a:pPr>
            <a:r>
              <a:t>组件复用方式</a:t>
            </a:r>
          </a:p>
          <a:p>
            <a:pPr lvl="1" marL="711199" indent="-266699" defTabSz="914400">
              <a:lnSpc>
                <a:spcPct val="130000"/>
              </a:lnSpc>
              <a:buSzPct val="100000"/>
              <a:buAutoNum type="arabicPeriod" startAt="1"/>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2400"/>
            </a:pPr>
            <a:r>
              <a:t>自定义指令开发</a:t>
            </a:r>
          </a:p>
          <a:p>
            <a:pPr lvl="1" marL="711199" indent="-266699" defTabSz="914400">
              <a:lnSpc>
                <a:spcPct val="130000"/>
              </a:lnSpc>
              <a:buSzPct val="100000"/>
              <a:buAutoNum type="arabicPeriod" startAt="1"/>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2400"/>
            </a:pPr>
            <a:r>
              <a:t>常见问题</a:t>
            </a:r>
          </a:p>
        </p:txBody>
      </p:sp>
      <p:sp>
        <p:nvSpPr>
          <p:cNvPr id="381" name="矩形"/>
          <p:cNvSpPr txBox="1"/>
          <p:nvPr>
            <p:ph type="body" idx="13"/>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5" name="组件拆分逻辑"/>
          <p:cNvSpPr txBox="1"/>
          <p:nvPr>
            <p:ph type="title"/>
          </p:nvPr>
        </p:nvSpPr>
        <p:spPr>
          <a:prstGeom prst="rect">
            <a:avLst/>
          </a:prstGeom>
        </p:spPr>
        <p:txBody>
          <a:bodyPr/>
          <a:lstStyle/>
          <a:p>
            <a:pPr/>
            <a:r>
              <a:t>组件拆分逻辑</a:t>
            </a:r>
          </a:p>
        </p:txBody>
      </p:sp>
      <p:pic>
        <p:nvPicPr>
          <p:cNvPr id="386" name="891fe710eff9aef8941e063b.jpeg" descr="891fe710eff9aef8941e063b.jpeg"/>
          <p:cNvPicPr>
            <a:picLocks noChangeAspect="1"/>
          </p:cNvPicPr>
          <p:nvPr/>
        </p:nvPicPr>
        <p:blipFill>
          <a:blip r:embed="rId3">
            <a:extLst/>
          </a:blip>
          <a:srcRect l="13217" t="27665" r="13217" b="10288"/>
          <a:stretch>
            <a:fillRect/>
          </a:stretch>
        </p:blipFill>
        <p:spPr>
          <a:xfrm>
            <a:off x="4759393" y="2225243"/>
            <a:ext cx="6726820" cy="4255069"/>
          </a:xfrm>
          <a:prstGeom prst="rect">
            <a:avLst/>
          </a:prstGeom>
          <a:ln w="3175">
            <a:miter lim="400000"/>
          </a:ln>
        </p:spPr>
      </p:pic>
      <p:sp>
        <p:nvSpPr>
          <p:cNvPr id="387" name="每一个应用界面都可以…"/>
          <p:cNvSpPr txBox="1"/>
          <p:nvPr/>
        </p:nvSpPr>
        <p:spPr>
          <a:xfrm>
            <a:off x="642442" y="3698276"/>
            <a:ext cx="3810001" cy="833438"/>
          </a:xfrm>
          <a:prstGeom prst="rect">
            <a:avLst/>
          </a:prstGeom>
          <a:solidFill>
            <a:schemeClr val="accent1"/>
          </a:solidFill>
          <a:ln w="3175">
            <a:miter lim="400000"/>
          </a:ln>
          <a:extLst>
            <a:ext uri="{C572A759-6A51-4108-AA02-DFA0A04FC94B}">
              <ma14:wrappingTextBoxFlag xmlns:ma14="http://schemas.microsoft.com/office/mac/drawingml/2011/main" val="1"/>
            </a:ext>
          </a:extLst>
        </p:spPr>
        <p:txBody>
          <a:bodyPr lIns="35718" tIns="35718" rIns="35718" bIns="35718" anchor="ctr">
            <a:spAutoFit/>
          </a:bodyPr>
          <a:lstStyle/>
          <a:p>
            <a:pPr lvl="1" indent="0">
              <a:defRPr b="0" sz="2200">
                <a:solidFill>
                  <a:srgbClr val="FFFFFF"/>
                </a:solidFill>
                <a:latin typeface="+mn-lt"/>
                <a:ea typeface="+mn-ea"/>
                <a:cs typeface="+mn-cs"/>
                <a:sym typeface="Helvetica Neue Medium"/>
              </a:defRPr>
            </a:pPr>
            <a:r>
              <a:t>每一个应用界面都可以</a:t>
            </a:r>
          </a:p>
          <a:p>
            <a:pPr lvl="1" indent="0">
              <a:defRPr b="0" sz="2200">
                <a:solidFill>
                  <a:srgbClr val="FFFFFF"/>
                </a:solidFill>
                <a:latin typeface="+mn-lt"/>
                <a:ea typeface="+mn-ea"/>
                <a:cs typeface="+mn-cs"/>
                <a:sym typeface="Helvetica Neue Medium"/>
              </a:defRPr>
            </a:pPr>
            <a:r>
              <a:t>看作是组件构成的</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1" name="标题"/>
          <p:cNvSpPr txBox="1"/>
          <p:nvPr>
            <p:ph type="title"/>
          </p:nvPr>
        </p:nvSpPr>
        <p:spPr>
          <a:prstGeom prst="rect">
            <a:avLst/>
          </a:prstGeom>
        </p:spPr>
        <p:txBody>
          <a:bodyPr/>
          <a:lstStyle/>
          <a:p>
            <a:pPr/>
          </a:p>
        </p:txBody>
      </p:sp>
      <p:pic>
        <p:nvPicPr>
          <p:cNvPr id="392" name="891fe710eff9aef8941e063b.jpeg" descr="891fe710eff9aef8941e063b.jpeg"/>
          <p:cNvPicPr>
            <a:picLocks noChangeAspect="1"/>
          </p:cNvPicPr>
          <p:nvPr/>
        </p:nvPicPr>
        <p:blipFill>
          <a:blip r:embed="rId3">
            <a:extLst/>
          </a:blip>
          <a:srcRect l="14926" t="27085" r="14926" b="10144"/>
          <a:stretch>
            <a:fillRect/>
          </a:stretch>
        </p:blipFill>
        <p:spPr>
          <a:xfrm>
            <a:off x="4650623" y="1962543"/>
            <a:ext cx="6414274" cy="4304765"/>
          </a:xfrm>
          <a:prstGeom prst="rect">
            <a:avLst/>
          </a:prstGeom>
          <a:ln w="3175">
            <a:miter lim="400000"/>
          </a:ln>
        </p:spPr>
      </p:pic>
      <p:sp>
        <p:nvSpPr>
          <p:cNvPr id="393" name="每一个组件都可以看作是一个…"/>
          <p:cNvSpPr txBox="1"/>
          <p:nvPr/>
        </p:nvSpPr>
        <p:spPr>
          <a:xfrm>
            <a:off x="642442" y="3721378"/>
            <a:ext cx="3810001" cy="787234"/>
          </a:xfrm>
          <a:prstGeom prst="rect">
            <a:avLst/>
          </a:prstGeom>
          <a:solidFill>
            <a:schemeClr val="accent1"/>
          </a:solidFill>
          <a:ln w="3175">
            <a:miter lim="400000"/>
          </a:ln>
          <a:extLst>
            <a:ext uri="{C572A759-6A51-4108-AA02-DFA0A04FC94B}">
              <ma14:wrappingTextBoxFlag xmlns:ma14="http://schemas.microsoft.com/office/mac/drawingml/2011/main" val="1"/>
            </a:ext>
          </a:extLst>
        </p:spPr>
        <p:txBody>
          <a:bodyPr lIns="35718" tIns="35718" rIns="35718" bIns="35718" anchor="ctr">
            <a:spAutoFit/>
          </a:bodyPr>
          <a:lstStyle/>
          <a:p>
            <a:pPr lvl="1" indent="0">
              <a:defRPr b="0" sz="2200">
                <a:solidFill>
                  <a:srgbClr val="FFFFFF"/>
                </a:solidFill>
                <a:latin typeface="+mn-lt"/>
                <a:ea typeface="+mn-ea"/>
                <a:cs typeface="+mn-cs"/>
                <a:sym typeface="Helvetica Neue Medium"/>
              </a:defRPr>
            </a:pPr>
            <a:r>
              <a:t>每一个组件都可以看作是一个</a:t>
            </a:r>
          </a:p>
          <a:p>
            <a:pPr lvl="1" indent="0">
              <a:defRPr b="0" sz="2200">
                <a:solidFill>
                  <a:srgbClr val="FFFFFF"/>
                </a:solidFill>
                <a:latin typeface="+mn-lt"/>
                <a:ea typeface="+mn-ea"/>
                <a:cs typeface="+mn-cs"/>
                <a:sym typeface="Helvetica Neue Medium"/>
              </a:defRPr>
            </a:pPr>
            <a:r>
              <a:t>ViewModel</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7" name="标题"/>
          <p:cNvSpPr txBox="1"/>
          <p:nvPr>
            <p:ph type="title"/>
          </p:nvPr>
        </p:nvSpPr>
        <p:spPr>
          <a:prstGeom prst="rect">
            <a:avLst/>
          </a:prstGeom>
        </p:spPr>
        <p:txBody>
          <a:bodyPr/>
          <a:lstStyle/>
          <a:p>
            <a:pPr/>
          </a:p>
        </p:txBody>
      </p:sp>
      <p:pic>
        <p:nvPicPr>
          <p:cNvPr id="398" name="891fe710eff9aef8941e063b.jpeg" descr="891fe710eff9aef8941e063b.jpeg"/>
          <p:cNvPicPr>
            <a:picLocks noChangeAspect="1"/>
          </p:cNvPicPr>
          <p:nvPr/>
        </p:nvPicPr>
        <p:blipFill>
          <a:blip r:embed="rId3">
            <a:extLst/>
          </a:blip>
          <a:srcRect l="5372" t="38405" r="7155" b="24605"/>
          <a:stretch>
            <a:fillRect/>
          </a:stretch>
        </p:blipFill>
        <p:spPr>
          <a:xfrm>
            <a:off x="2096690" y="3651172"/>
            <a:ext cx="7998443" cy="2536672"/>
          </a:xfrm>
          <a:prstGeom prst="rect">
            <a:avLst/>
          </a:prstGeom>
          <a:ln w="3175">
            <a:miter lim="400000"/>
          </a:ln>
        </p:spPr>
      </p:pic>
      <p:sp>
        <p:nvSpPr>
          <p:cNvPr id="399" name="所以可以把界面抽象为…"/>
          <p:cNvSpPr txBox="1"/>
          <p:nvPr/>
        </p:nvSpPr>
        <p:spPr>
          <a:xfrm>
            <a:off x="4445000" y="2282202"/>
            <a:ext cx="3302000" cy="674408"/>
          </a:xfrm>
          <a:prstGeom prst="rect">
            <a:avLst/>
          </a:prstGeom>
          <a:solidFill>
            <a:schemeClr val="accent1"/>
          </a:solidFill>
          <a:ln w="3175">
            <a:miter lim="400000"/>
          </a:ln>
          <a:extLst>
            <a:ext uri="{C572A759-6A51-4108-AA02-DFA0A04FC94B}">
              <ma14:wrappingTextBoxFlag xmlns:ma14="http://schemas.microsoft.com/office/mac/drawingml/2011/main" val="1"/>
            </a:ext>
          </a:extLst>
        </p:spPr>
        <p:txBody>
          <a:bodyPr lIns="35718" tIns="35718" rIns="35718" bIns="35718" anchor="ctr">
            <a:spAutoFit/>
          </a:bodyPr>
          <a:lstStyle/>
          <a:p>
            <a:pPr lvl="1" indent="0">
              <a:defRPr b="0" sz="1800">
                <a:solidFill>
                  <a:srgbClr val="FFFFFF"/>
                </a:solidFill>
                <a:latin typeface="+mn-lt"/>
                <a:ea typeface="+mn-ea"/>
                <a:cs typeface="+mn-cs"/>
                <a:sym typeface="Helvetica Neue Medium"/>
              </a:defRPr>
            </a:pPr>
            <a:r>
              <a:t>所以可以把界面抽象为</a:t>
            </a:r>
          </a:p>
          <a:p>
            <a:pPr lvl="1" indent="0">
              <a:defRPr b="0" sz="1800">
                <a:solidFill>
                  <a:srgbClr val="FFFFFF"/>
                </a:solidFill>
                <a:latin typeface="+mn-lt"/>
                <a:ea typeface="+mn-ea"/>
                <a:cs typeface="+mn-cs"/>
                <a:sym typeface="Helvetica Neue Medium"/>
              </a:defRPr>
            </a:pPr>
            <a:r>
              <a:t>ViewModel Tree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 name="Vue.js 是什么"/>
          <p:cNvSpPr txBox="1"/>
          <p:nvPr>
            <p:ph type="title"/>
          </p:nvPr>
        </p:nvSpPr>
        <p:spPr>
          <a:prstGeom prst="rect">
            <a:avLst/>
          </a:prstGeom>
        </p:spPr>
        <p:txBody>
          <a:bodyPr/>
          <a:lstStyle/>
          <a:p>
            <a:pPr/>
            <a:r>
              <a:t>Vue.js 是什么</a:t>
            </a:r>
          </a:p>
        </p:txBody>
      </p:sp>
      <p:sp>
        <p:nvSpPr>
          <p:cNvPr id="86" name="Vue 是一套用于构建用户界面的渐进式框架。与其它大型框架不同的是，Vue 被设计为可以自底向上逐层应用。Vue 的核心库只关注视图层，不仅易于上手，还便于与第三方库或既有项目整合。…"/>
          <p:cNvSpPr txBox="1"/>
          <p:nvPr>
            <p:ph type="body" idx="1"/>
          </p:nvPr>
        </p:nvSpPr>
        <p:spPr>
          <a:prstGeom prst="rect">
            <a:avLst/>
          </a:prstGeom>
        </p:spPr>
        <p:txBody>
          <a:bodyPr/>
          <a:lstStyle/>
          <a:p>
            <a:pPr/>
          </a:p>
          <a:p>
            <a:pPr/>
          </a:p>
          <a:p>
            <a:pPr/>
            <a:r>
              <a:t>        Vue 是一套用于构建用户界面的渐进式框架。与其它大型框架不同的是，Vue 被设计为可以自底向上逐层应用。Vue 的核心库只关注视图层，不仅易于上手，还便于与第三方库或既有项目整合。</a:t>
            </a:r>
          </a:p>
          <a:p>
            <a:pPr/>
          </a:p>
          <a:p>
            <a:pPr/>
            <a:r>
              <a:t>        另一方面，当与现代化的工具链以及各种支持类库结合使用时，Vue 也完全能够为复杂的单页应用提供驱动。</a:t>
            </a:r>
          </a:p>
          <a:p>
            <a:pPr/>
          </a:p>
          <a:p>
            <a:pPr/>
          </a:p>
          <a:p>
            <a:pPr algn="r">
              <a:defRPr sz="1400">
                <a:solidFill>
                  <a:srgbClr val="5E5E5E"/>
                </a:solidFill>
              </a:defRPr>
            </a:pPr>
            <a:r>
              <a:t>——来自官网介绍</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3" name="跨组件数据传递方案"/>
          <p:cNvSpPr txBox="1"/>
          <p:nvPr>
            <p:ph type="title"/>
          </p:nvPr>
        </p:nvSpPr>
        <p:spPr>
          <a:prstGeom prst="rect">
            <a:avLst/>
          </a:prstGeom>
        </p:spPr>
        <p:txBody>
          <a:bodyPr/>
          <a:lstStyle/>
          <a:p>
            <a:pPr/>
            <a:r>
              <a:t>跨组件数据传递方案</a:t>
            </a:r>
          </a:p>
        </p:txBody>
      </p:sp>
      <p:sp>
        <p:nvSpPr>
          <p:cNvPr id="404" name="父组件向子组件通信…"/>
          <p:cNvSpPr txBox="1"/>
          <p:nvPr>
            <p:ph type="body" idx="1"/>
          </p:nvPr>
        </p:nvSpPr>
        <p:spPr>
          <a:prstGeom prst="rect">
            <a:avLst/>
          </a:prstGeom>
        </p:spPr>
        <p:txBody>
          <a:bodyPr/>
          <a:lstStyle/>
          <a:p>
            <a:pPr lvl="1" marL="722312" indent="-277812" defTabSz="914400">
              <a:lnSpc>
                <a:spcPct val="120000"/>
              </a:lnSpc>
              <a:buSzPct val="50000"/>
              <a:buBlip>
                <a:blip r:embed="rId3"/>
              </a:buBlip>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2400"/>
            </a:pPr>
          </a:p>
          <a:p>
            <a:pPr lvl="1" marL="722312" indent="-277812" defTabSz="914400">
              <a:lnSpc>
                <a:spcPct val="120000"/>
              </a:lnSpc>
              <a:buSzPct val="50000"/>
              <a:buBlip>
                <a:blip r:embed="rId3"/>
              </a:buBlip>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2400"/>
            </a:pPr>
            <a:r>
              <a:t>父组件向子组件通信</a:t>
            </a:r>
          </a:p>
          <a:p>
            <a:pPr lvl="1" marL="722312" indent="-277812" defTabSz="914400">
              <a:lnSpc>
                <a:spcPct val="120000"/>
              </a:lnSpc>
              <a:buSzPct val="50000"/>
              <a:buBlip>
                <a:blip r:embed="rId3"/>
              </a:buBlip>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2400"/>
            </a:pPr>
            <a:r>
              <a:t>子组件向父组件通信</a:t>
            </a:r>
          </a:p>
          <a:p>
            <a:pPr lvl="1" marL="722312" indent="-277812" defTabSz="914400">
              <a:lnSpc>
                <a:spcPct val="120000"/>
              </a:lnSpc>
              <a:buSzPct val="50000"/>
              <a:buBlip>
                <a:blip r:embed="rId3"/>
              </a:buBlip>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2400"/>
            </a:pPr>
            <a:r>
              <a:t>其他组件之间的数据传递</a:t>
            </a:r>
          </a:p>
          <a:p>
            <a:pPr lvl="2" marL="1166812" indent="-277812" defTabSz="914400">
              <a:lnSpc>
                <a:spcPct val="120000"/>
              </a:lnSpc>
              <a:buSzPct val="145000"/>
              <a:buChar char="•"/>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2200">
                <a:solidFill>
                  <a:srgbClr val="5E5E5E"/>
                </a:solidFill>
              </a:defRPr>
            </a:pPr>
            <a:r>
              <a:t>兄弟组件之间</a:t>
            </a:r>
          </a:p>
          <a:p>
            <a:pPr lvl="2" marL="1166812" indent="-277812" defTabSz="914400">
              <a:lnSpc>
                <a:spcPct val="120000"/>
              </a:lnSpc>
              <a:buSzPct val="145000"/>
              <a:buChar char="•"/>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2200">
                <a:solidFill>
                  <a:srgbClr val="5E5E5E"/>
                </a:solidFill>
              </a:defRPr>
            </a:pPr>
            <a:r>
              <a:t>多层级父子组件通信</a:t>
            </a:r>
          </a:p>
          <a:p>
            <a:pPr lvl="2" marL="1166812" indent="-277812" defTabSz="914400">
              <a:lnSpc>
                <a:spcPct val="120000"/>
              </a:lnSpc>
              <a:buSzPct val="145000"/>
              <a:buChar char="•"/>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2200">
                <a:solidFill>
                  <a:srgbClr val="5E5E5E"/>
                </a:solidFill>
              </a:defRPr>
            </a:pPr>
            <a:r>
              <a:t>复杂的单页应用数据管理</a:t>
            </a:r>
          </a:p>
          <a:p>
            <a:pPr lvl="1" defTabSz="914400">
              <a:lnSpc>
                <a:spcPct val="120000"/>
              </a:lnSpc>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2400"/>
            </a:pPr>
          </a:p>
        </p:txBody>
      </p:sp>
      <p:pic>
        <p:nvPicPr>
          <p:cNvPr id="405" name="图像" descr="图像"/>
          <p:cNvPicPr>
            <a:picLocks noChangeAspect="1"/>
          </p:cNvPicPr>
          <p:nvPr/>
        </p:nvPicPr>
        <p:blipFill>
          <a:blip r:embed="rId4">
            <a:extLst/>
          </a:blip>
          <a:stretch>
            <a:fillRect/>
          </a:stretch>
        </p:blipFill>
        <p:spPr>
          <a:xfrm>
            <a:off x="6258386" y="2121892"/>
            <a:ext cx="5475003" cy="2614223"/>
          </a:xfrm>
          <a:prstGeom prst="rect">
            <a:avLst/>
          </a:prstGeom>
          <a:ln w="3175">
            <a:miter lim="400000"/>
          </a:ln>
        </p:spPr>
      </p:pic>
      <p:sp>
        <p:nvSpPr>
          <p:cNvPr id="406" name="VUE数据通信基础"/>
          <p:cNvSpPr txBox="1"/>
          <p:nvPr/>
        </p:nvSpPr>
        <p:spPr>
          <a:xfrm>
            <a:off x="7942462" y="5048187"/>
            <a:ext cx="2106741" cy="427039"/>
          </a:xfrm>
          <a:prstGeom prst="rect">
            <a:avLst/>
          </a:prstGeom>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a:defRPr b="0" sz="2000">
                <a:solidFill>
                  <a:srgbClr val="5E5E5E"/>
                </a:solidFill>
                <a:latin typeface="+mn-lt"/>
                <a:ea typeface="+mn-ea"/>
                <a:cs typeface="+mn-cs"/>
                <a:sym typeface="Helvetica Neue Medium"/>
              </a:defRPr>
            </a:lvl1pPr>
          </a:lstStyle>
          <a:p>
            <a:pPr/>
            <a:r>
              <a:t>VUE数据通信基础</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0" name="跨组件数据传递方案"/>
          <p:cNvSpPr txBox="1"/>
          <p:nvPr>
            <p:ph type="title"/>
          </p:nvPr>
        </p:nvSpPr>
        <p:spPr>
          <a:prstGeom prst="rect">
            <a:avLst/>
          </a:prstGeom>
        </p:spPr>
        <p:txBody>
          <a:bodyPr/>
          <a:lstStyle/>
          <a:p>
            <a:pPr/>
            <a:r>
              <a:t>跨组件数据传递方案</a:t>
            </a:r>
          </a:p>
        </p:txBody>
      </p:sp>
      <p:sp>
        <p:nvSpPr>
          <p:cNvPr id="411" name="父组件向子组件通信…"/>
          <p:cNvSpPr txBox="1"/>
          <p:nvPr>
            <p:ph type="body" idx="1"/>
          </p:nvPr>
        </p:nvSpPr>
        <p:spPr>
          <a:prstGeom prst="rect">
            <a:avLst/>
          </a:prstGeom>
        </p:spPr>
        <p:txBody>
          <a:bodyPr/>
          <a:lstStyle/>
          <a:p>
            <a:pPr lvl="1" defTabSz="914400">
              <a:lnSpc>
                <a:spcPts val="2500"/>
              </a:lnSpc>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2400"/>
            </a:pPr>
            <a:r>
              <a:t>父组件向子组件通信</a:t>
            </a:r>
          </a:p>
          <a:p>
            <a:pPr lvl="2" defTabSz="914400">
              <a:tabLst>
                <a:tab pos="241300" algn="l"/>
                <a:tab pos="495300" algn="l"/>
                <a:tab pos="749300" algn="l"/>
                <a:tab pos="990600" algn="l"/>
                <a:tab pos="1244600" algn="l"/>
                <a:tab pos="1498600" algn="l"/>
                <a:tab pos="1739900" algn="l"/>
                <a:tab pos="1993900" algn="l"/>
                <a:tab pos="2247900" algn="l"/>
                <a:tab pos="2489200" algn="l"/>
                <a:tab pos="2743200" algn="l"/>
                <a:tab pos="2997200" algn="l"/>
              </a:tabLst>
            </a:pPr>
          </a:p>
          <a:p>
            <a:pPr lvl="2" defTabSz="914400">
              <a:lnSpc>
                <a:spcPts val="2500"/>
              </a:lnSpc>
              <a:tabLst>
                <a:tab pos="241300" algn="l"/>
                <a:tab pos="495300" algn="l"/>
                <a:tab pos="749300" algn="l"/>
                <a:tab pos="990600" algn="l"/>
                <a:tab pos="1244600" algn="l"/>
                <a:tab pos="1498600" algn="l"/>
                <a:tab pos="1739900" algn="l"/>
                <a:tab pos="1993900" algn="l"/>
                <a:tab pos="2247900" algn="l"/>
                <a:tab pos="2489200" algn="l"/>
                <a:tab pos="2743200" algn="l"/>
                <a:tab pos="2997200" algn="l"/>
              </a:tabLst>
            </a:pPr>
            <a:r>
              <a:t>       借助 props</a:t>
            </a:r>
          </a:p>
          <a:p>
            <a:pPr lvl="2" defTabSz="914400">
              <a:lnSpc>
                <a:spcPts val="2500"/>
              </a:lnSpc>
              <a:tabLst>
                <a:tab pos="241300" algn="l"/>
                <a:tab pos="495300" algn="l"/>
                <a:tab pos="749300" algn="l"/>
                <a:tab pos="990600" algn="l"/>
                <a:tab pos="1244600" algn="l"/>
                <a:tab pos="1498600" algn="l"/>
                <a:tab pos="1739900" algn="l"/>
                <a:tab pos="1993900" algn="l"/>
                <a:tab pos="2247900" algn="l"/>
                <a:tab pos="2489200" algn="l"/>
                <a:tab pos="2743200" algn="l"/>
                <a:tab pos="2997200" algn="l"/>
              </a:tabLst>
            </a:pPr>
          </a:p>
          <a:p>
            <a:pPr lvl="2" defTabSz="914400">
              <a:lnSpc>
                <a:spcPts val="2500"/>
              </a:lnSpc>
              <a:tabLst>
                <a:tab pos="241300" algn="l"/>
                <a:tab pos="495300" algn="l"/>
                <a:tab pos="749300" algn="l"/>
                <a:tab pos="990600" algn="l"/>
                <a:tab pos="1244600" algn="l"/>
                <a:tab pos="1498600" algn="l"/>
                <a:tab pos="1739900" algn="l"/>
                <a:tab pos="1993900" algn="l"/>
                <a:tab pos="2247900" algn="l"/>
                <a:tab pos="2489200" algn="l"/>
                <a:tab pos="2743200" algn="l"/>
                <a:tab pos="2997200" algn="l"/>
              </a:tabLst>
            </a:pPr>
          </a:p>
          <a:p>
            <a:pPr lvl="2" defTabSz="914400">
              <a:lnSpc>
                <a:spcPts val="2500"/>
              </a:lnSpc>
              <a:tabLst>
                <a:tab pos="241300" algn="l"/>
                <a:tab pos="495300" algn="l"/>
                <a:tab pos="749300" algn="l"/>
                <a:tab pos="990600" algn="l"/>
                <a:tab pos="1244600" algn="l"/>
                <a:tab pos="1498600" algn="l"/>
                <a:tab pos="1739900" algn="l"/>
                <a:tab pos="1993900" algn="l"/>
                <a:tab pos="2247900" algn="l"/>
                <a:tab pos="2489200" algn="l"/>
                <a:tab pos="2743200" algn="l"/>
                <a:tab pos="2997200" algn="l"/>
              </a:tabLst>
            </a:pPr>
          </a:p>
          <a:p>
            <a:pPr lvl="1" defTabSz="914400">
              <a:lnSpc>
                <a:spcPts val="2500"/>
              </a:lnSpc>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2400"/>
            </a:pPr>
            <a:r>
              <a:t>子组件向父组件通信</a:t>
            </a:r>
          </a:p>
          <a:p>
            <a:pPr lvl="1" defTabSz="914400">
              <a:lnSpc>
                <a:spcPts val="2500"/>
              </a:lnSpc>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2400"/>
            </a:pPr>
          </a:p>
          <a:p>
            <a:pPr lvl="1" marL="722312" indent="-277812" defTabSz="914400">
              <a:lnSpc>
                <a:spcPct val="140000"/>
              </a:lnSpc>
              <a:buSzPct val="145000"/>
              <a:buChar char="•"/>
              <a:tabLst>
                <a:tab pos="241300" algn="l"/>
                <a:tab pos="495300" algn="l"/>
                <a:tab pos="749300" algn="l"/>
                <a:tab pos="990600" algn="l"/>
                <a:tab pos="1244600" algn="l"/>
                <a:tab pos="1498600" algn="l"/>
                <a:tab pos="1739900" algn="l"/>
                <a:tab pos="1993900" algn="l"/>
                <a:tab pos="2247900" algn="l"/>
                <a:tab pos="2489200" algn="l"/>
                <a:tab pos="2743200" algn="l"/>
                <a:tab pos="2997200" algn="l"/>
              </a:tabLst>
            </a:pPr>
            <a:r>
              <a:t>方法一:使用vue事件</a:t>
            </a:r>
          </a:p>
          <a:p>
            <a:pPr lvl="1" marL="722312" indent="-277812" defTabSz="914400">
              <a:lnSpc>
                <a:spcPct val="140000"/>
              </a:lnSpc>
              <a:buSzPct val="145000"/>
              <a:buChar char="•"/>
              <a:tabLst>
                <a:tab pos="241300" algn="l"/>
                <a:tab pos="495300" algn="l"/>
                <a:tab pos="749300" algn="l"/>
                <a:tab pos="990600" algn="l"/>
                <a:tab pos="1244600" algn="l"/>
                <a:tab pos="1498600" algn="l"/>
                <a:tab pos="1739900" algn="l"/>
                <a:tab pos="1993900" algn="l"/>
                <a:tab pos="2247900" algn="l"/>
                <a:tab pos="2489200" algn="l"/>
                <a:tab pos="2743200" algn="l"/>
                <a:tab pos="2997200" algn="l"/>
              </a:tabLst>
            </a:pPr>
            <a:r>
              <a:t>方法二： 通过修改父组件传递的props来修改父组件数据</a:t>
            </a:r>
          </a:p>
          <a:p>
            <a:pPr lvl="1" marL="722312" indent="-277812" defTabSz="914400">
              <a:lnSpc>
                <a:spcPct val="140000"/>
              </a:lnSpc>
              <a:buSzPct val="145000"/>
              <a:buChar char="•"/>
              <a:tabLst>
                <a:tab pos="241300" algn="l"/>
                <a:tab pos="495300" algn="l"/>
                <a:tab pos="749300" algn="l"/>
                <a:tab pos="990600" algn="l"/>
                <a:tab pos="1244600" algn="l"/>
                <a:tab pos="1498600" algn="l"/>
                <a:tab pos="1739900" algn="l"/>
                <a:tab pos="1993900" algn="l"/>
                <a:tab pos="2247900" algn="l"/>
                <a:tab pos="2489200" algn="l"/>
                <a:tab pos="2743200" algn="l"/>
                <a:tab pos="2997200" algn="l"/>
              </a:tabLst>
            </a:pPr>
            <a:r>
              <a:t>方法三：使用$parent</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 name="跨组件数据传递方案"/>
          <p:cNvSpPr txBox="1"/>
          <p:nvPr>
            <p:ph type="title"/>
          </p:nvPr>
        </p:nvSpPr>
        <p:spPr>
          <a:prstGeom prst="rect">
            <a:avLst/>
          </a:prstGeom>
        </p:spPr>
        <p:txBody>
          <a:bodyPr/>
          <a:lstStyle/>
          <a:p>
            <a:pPr/>
            <a:r>
              <a:t>跨组件数据传递方案</a:t>
            </a:r>
          </a:p>
        </p:txBody>
      </p:sp>
      <p:sp>
        <p:nvSpPr>
          <p:cNvPr id="416" name="兄弟组件之间…"/>
          <p:cNvSpPr txBox="1"/>
          <p:nvPr>
            <p:ph type="body" idx="1"/>
          </p:nvPr>
        </p:nvSpPr>
        <p:spPr>
          <a:prstGeom prst="rect">
            <a:avLst/>
          </a:prstGeom>
        </p:spPr>
        <p:txBody>
          <a:bodyPr/>
          <a:lstStyle/>
          <a:p>
            <a:pPr lvl="1" defTabSz="914400">
              <a:lnSpc>
                <a:spcPts val="2500"/>
              </a:lnSpc>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2400"/>
            </a:pPr>
            <a:r>
              <a:t>兄弟组件之间</a:t>
            </a:r>
          </a:p>
          <a:p>
            <a:pPr lvl="2" defTabSz="914400">
              <a:lnSpc>
                <a:spcPts val="2500"/>
              </a:lnSpc>
              <a:tabLst>
                <a:tab pos="241300" algn="l"/>
                <a:tab pos="495300" algn="l"/>
                <a:tab pos="749300" algn="l"/>
                <a:tab pos="990600" algn="l"/>
                <a:tab pos="1244600" algn="l"/>
                <a:tab pos="1498600" algn="l"/>
                <a:tab pos="1739900" algn="l"/>
                <a:tab pos="1993900" algn="l"/>
                <a:tab pos="2247900" algn="l"/>
                <a:tab pos="2489200" algn="l"/>
                <a:tab pos="2743200" algn="l"/>
                <a:tab pos="2997200" algn="l"/>
              </a:tabLst>
            </a:pPr>
          </a:p>
          <a:p>
            <a:pPr lvl="1" defTabSz="914400">
              <a:lnSpc>
                <a:spcPts val="2500"/>
              </a:lnSpc>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2400"/>
            </a:pPr>
            <a:r>
              <a:t>多层级父子组件通信</a:t>
            </a:r>
          </a:p>
          <a:p>
            <a:pPr lvl="1" defTabSz="914400">
              <a:lnSpc>
                <a:spcPts val="2500"/>
              </a:lnSpc>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2400"/>
            </a:pPr>
          </a:p>
          <a:p>
            <a:pPr defTabSz="457200">
              <a:lnSpc>
                <a:spcPct val="117999"/>
              </a:lnSpc>
              <a:defRPr sz="2200"/>
            </a:pPr>
            <a:r>
              <a:t>复杂的单页应用数据管理</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0" name="组件复用方式"/>
          <p:cNvSpPr txBox="1"/>
          <p:nvPr>
            <p:ph type="title"/>
          </p:nvPr>
        </p:nvSpPr>
        <p:spPr>
          <a:prstGeom prst="rect">
            <a:avLst/>
          </a:prstGeom>
        </p:spPr>
        <p:txBody>
          <a:bodyPr/>
          <a:lstStyle/>
          <a:p>
            <a:pPr/>
            <a:r>
              <a:t>组件复用方式</a:t>
            </a:r>
          </a:p>
        </p:txBody>
      </p:sp>
      <p:sp>
        <p:nvSpPr>
          <p:cNvPr id="421" name="正文"/>
          <p:cNvSpPr txBox="1"/>
          <p:nvPr>
            <p:ph type="body" idx="1"/>
          </p:nvPr>
        </p:nvSpPr>
        <p:spPr>
          <a:prstGeom prst="rect">
            <a:avLst/>
          </a:prstGeom>
        </p:spPr>
        <p:txBody>
          <a:bodyPr/>
          <a:lstStyle/>
          <a:p>
            <a:pPr lvl="1" defTabSz="914400">
              <a:lnSpc>
                <a:spcPts val="2500"/>
              </a:lnSpc>
              <a:tabLst>
                <a:tab pos="241300" algn="l"/>
                <a:tab pos="495300" algn="l"/>
                <a:tab pos="749300" algn="l"/>
                <a:tab pos="990600" algn="l"/>
                <a:tab pos="1244600" algn="l"/>
                <a:tab pos="1498600" algn="l"/>
                <a:tab pos="1739900" algn="l"/>
                <a:tab pos="1993900" algn="l"/>
                <a:tab pos="2247900" algn="l"/>
                <a:tab pos="2489200" algn="l"/>
                <a:tab pos="2743200" algn="l"/>
                <a:tab pos="2997200" algn="l"/>
              </a:tabLst>
            </a:pPr>
          </a:p>
        </p:txBody>
      </p:sp>
      <p:sp>
        <p:nvSpPr>
          <p:cNvPr id="422" name="全局注册"/>
          <p:cNvSpPr txBox="1"/>
          <p:nvPr/>
        </p:nvSpPr>
        <p:spPr>
          <a:xfrm>
            <a:off x="3097912" y="4099863"/>
            <a:ext cx="1964532" cy="427038"/>
          </a:xfrm>
          <a:prstGeom prst="rect">
            <a:avLst/>
          </a:prstGeom>
          <a:solidFill>
            <a:schemeClr val="accent1"/>
          </a:solidFill>
          <a:ln w="3175">
            <a:miter lim="400000"/>
          </a:ln>
          <a:extLst>
            <a:ext uri="{C572A759-6A51-4108-AA02-DFA0A04FC94B}">
              <ma14:wrappingTextBoxFlag xmlns:ma14="http://schemas.microsoft.com/office/mac/drawingml/2011/main" val="1"/>
            </a:ext>
          </a:extLst>
        </p:spPr>
        <p:txBody>
          <a:bodyPr lIns="35718" tIns="35718" rIns="35718" bIns="35718" anchor="ctr">
            <a:spAutoFit/>
          </a:bodyPr>
          <a:lstStyle>
            <a:lvl1pPr>
              <a:defRPr b="0" sz="2000">
                <a:solidFill>
                  <a:srgbClr val="FFFFFF"/>
                </a:solidFill>
                <a:latin typeface="+mn-lt"/>
                <a:ea typeface="+mn-ea"/>
                <a:cs typeface="+mn-cs"/>
                <a:sym typeface="Helvetica Neue Medium"/>
              </a:defRPr>
            </a:lvl1pPr>
          </a:lstStyle>
          <a:p>
            <a:pPr/>
            <a:r>
              <a:t>全局注册</a:t>
            </a:r>
          </a:p>
        </p:txBody>
      </p:sp>
      <p:sp>
        <p:nvSpPr>
          <p:cNvPr id="423" name="局部注册"/>
          <p:cNvSpPr txBox="1"/>
          <p:nvPr/>
        </p:nvSpPr>
        <p:spPr>
          <a:xfrm>
            <a:off x="7129556" y="4099863"/>
            <a:ext cx="1964532" cy="427038"/>
          </a:xfrm>
          <a:prstGeom prst="rect">
            <a:avLst/>
          </a:prstGeom>
          <a:solidFill>
            <a:schemeClr val="accent1"/>
          </a:solidFill>
          <a:ln w="3175">
            <a:miter lim="400000"/>
          </a:ln>
          <a:extLst>
            <a:ext uri="{C572A759-6A51-4108-AA02-DFA0A04FC94B}">
              <ma14:wrappingTextBoxFlag xmlns:ma14="http://schemas.microsoft.com/office/mac/drawingml/2011/main" val="1"/>
            </a:ext>
          </a:extLst>
        </p:spPr>
        <p:txBody>
          <a:bodyPr lIns="35718" tIns="35718" rIns="35718" bIns="35718" anchor="ctr">
            <a:spAutoFit/>
          </a:bodyPr>
          <a:lstStyle>
            <a:lvl1pPr>
              <a:defRPr b="0" sz="2000">
                <a:solidFill>
                  <a:srgbClr val="FFFFFF"/>
                </a:solidFill>
                <a:latin typeface="+mn-lt"/>
                <a:ea typeface="+mn-ea"/>
                <a:cs typeface="+mn-cs"/>
                <a:sym typeface="Helvetica Neue Medium"/>
              </a:defRPr>
            </a:lvl1pPr>
          </a:lstStyle>
          <a:p>
            <a:pPr/>
            <a:r>
              <a:t>局部注册</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7" name="组件如何复用"/>
          <p:cNvSpPr txBox="1"/>
          <p:nvPr>
            <p:ph type="ctrTitle"/>
          </p:nvPr>
        </p:nvSpPr>
        <p:spPr>
          <a:prstGeom prst="rect">
            <a:avLst/>
          </a:prstGeom>
        </p:spPr>
        <p:txBody>
          <a:bodyPr lIns="45719" tIns="45719" rIns="45719" bIns="45719"/>
          <a:lstStyle>
            <a:lvl1pPr defTabSz="740663">
              <a:defRPr sz="2754">
                <a:latin typeface="PingFang SC Regular"/>
                <a:ea typeface="PingFang SC Regular"/>
                <a:cs typeface="PingFang SC Regular"/>
                <a:sym typeface="PingFang SC Regular"/>
              </a:defRPr>
            </a:lvl1pPr>
          </a:lstStyle>
          <a:p>
            <a:pPr/>
            <a:r>
              <a:t>组件如何复用</a:t>
            </a:r>
          </a:p>
        </p:txBody>
      </p:sp>
      <p:sp>
        <p:nvSpPr>
          <p:cNvPr id="428" name="正文"/>
          <p:cNvSpPr txBox="1"/>
          <p:nvPr>
            <p:ph type="subTitle" idx="1"/>
          </p:nvPr>
        </p:nvSpPr>
        <p:spPr>
          <a:prstGeom prst="rect">
            <a:avLst/>
          </a:prstGeom>
        </p:spPr>
        <p:txBody>
          <a:bodyPr lIns="45719" tIns="45719" rIns="45719" bIns="45719">
            <a:noAutofit/>
          </a:bodyPr>
          <a:lstStyle>
            <a:lvl1pPr defTabSz="914400">
              <a:spcBef>
                <a:spcPts val="700"/>
              </a:spcBef>
              <a:defRPr sz="3000">
                <a:latin typeface="Arial"/>
                <a:ea typeface="Arial"/>
                <a:cs typeface="Arial"/>
                <a:sym typeface="Arial"/>
              </a:defRPr>
            </a:lvl1pPr>
          </a:lstStyle>
          <a:p>
            <a:pPr/>
            <a:r>
              <a:t> </a:t>
            </a:r>
          </a:p>
        </p:txBody>
      </p:sp>
      <p:sp>
        <p:nvSpPr>
          <p:cNvPr id="429" name="组件复用"/>
          <p:cNvSpPr txBox="1"/>
          <p:nvPr>
            <p:ph type="body" idx="13"/>
          </p:nvPr>
        </p:nvSpPr>
        <p:spPr>
          <a:prstGeom prst="rect">
            <a:avLst/>
          </a:prstGeom>
        </p:spPr>
        <p:txBody>
          <a:bodyPr/>
          <a:lstStyle/>
          <a:p>
            <a:pPr/>
            <a:r>
              <a:t>组件复用</a:t>
            </a:r>
          </a:p>
        </p:txBody>
      </p:sp>
      <p:sp>
        <p:nvSpPr>
          <p:cNvPr id="430" name="文本"/>
          <p:cNvSpPr txBox="1"/>
          <p:nvPr/>
        </p:nvSpPr>
        <p:spPr>
          <a:xfrm>
            <a:off x="2905983" y="3108204"/>
            <a:ext cx="490538" cy="350839"/>
          </a:xfrm>
          <a:prstGeom prst="rect">
            <a:avLst/>
          </a:prstGeom>
          <a:ln w="3175">
            <a:miter lim="400000"/>
          </a:ln>
        </p:spPr>
        <p:txBody>
          <a:bodyPr wrap="none" lIns="35718" tIns="35718" rIns="35718" bIns="35718" anchor="ctr">
            <a:spAutoFit/>
          </a:bodyPr>
          <a:lstStyle/>
          <a:p>
            <a:pPr>
              <a:defRPr b="0">
                <a:solidFill>
                  <a:srgbClr val="FFFFFF"/>
                </a:solidFill>
              </a:defRPr>
            </a:pPr>
          </a:p>
        </p:txBody>
      </p:sp>
      <p:sp>
        <p:nvSpPr>
          <p:cNvPr id="431" name="Vue.component('component-a', {…"/>
          <p:cNvSpPr txBox="1"/>
          <p:nvPr/>
        </p:nvSpPr>
        <p:spPr>
          <a:xfrm>
            <a:off x="6150912" y="541086"/>
            <a:ext cx="4712041" cy="2230439"/>
          </a:xfrm>
          <a:prstGeom prst="rect">
            <a:avLst/>
          </a:prstGeom>
          <a:solidFill>
            <a:srgbClr val="F8F8F8"/>
          </a:solidFill>
          <a:ln w="177800">
            <a:solidFill>
              <a:srgbClr val="F6F8FA"/>
            </a:solidFill>
            <a:miter lim="400000"/>
          </a:ln>
          <a:extLst>
            <a:ext uri="{C572A759-6A51-4108-AA02-DFA0A04FC94B}">
              <ma14:wrappingTextBoxFlag xmlns:ma14="http://schemas.microsoft.com/office/mac/drawingml/2011/main" val="1"/>
            </a:ext>
          </a:extLst>
        </p:spPr>
        <p:txBody>
          <a:bodyPr lIns="35718" tIns="35718" rIns="35718" bIns="35718" anchor="ctr">
            <a:spAutoFit/>
          </a:bodyPr>
          <a:lstStyle/>
          <a:p>
            <a:pPr algn="l" defTabSz="321468">
              <a:lnSpc>
                <a:spcPts val="3000"/>
              </a:lnSpc>
              <a:defRPr b="0" sz="1700">
                <a:solidFill>
                  <a:srgbClr val="42B983"/>
                </a:solidFill>
                <a:latin typeface="Monaco"/>
                <a:ea typeface="Monaco"/>
                <a:cs typeface="Monaco"/>
                <a:sym typeface="Monaco"/>
              </a:defRPr>
            </a:pPr>
            <a:r>
              <a:rPr>
                <a:solidFill>
                  <a:srgbClr val="525252"/>
                </a:solidFill>
              </a:rPr>
              <a:t>Vue.component(</a:t>
            </a:r>
            <a:r>
              <a:t>'component-a'</a:t>
            </a:r>
            <a:r>
              <a:rPr>
                <a:solidFill>
                  <a:srgbClr val="525252"/>
                </a:solidFill>
              </a:rPr>
              <a:t>, {</a:t>
            </a:r>
            <a:endParaRPr>
              <a:solidFill>
                <a:srgbClr val="525252"/>
              </a:solidFill>
            </a:endParaRPr>
          </a:p>
          <a:p>
            <a:pPr algn="l" defTabSz="321468">
              <a:lnSpc>
                <a:spcPts val="3000"/>
              </a:lnSpc>
              <a:defRPr b="0" sz="1700">
                <a:solidFill>
                  <a:srgbClr val="B3B3B3"/>
                </a:solidFill>
                <a:latin typeface="Monaco"/>
                <a:ea typeface="Monaco"/>
                <a:cs typeface="Monaco"/>
                <a:sym typeface="Monaco"/>
              </a:defRPr>
            </a:pPr>
            <a:r>
              <a:rPr>
                <a:solidFill>
                  <a:srgbClr val="525252"/>
                </a:solidFill>
              </a:rPr>
              <a:t>  </a:t>
            </a:r>
            <a:r>
              <a:t>// ... 选项 ...</a:t>
            </a:r>
            <a:endParaRPr>
              <a:solidFill>
                <a:srgbClr val="525252"/>
              </a:solidFill>
            </a:endParaRPr>
          </a:p>
          <a:p>
            <a:pPr algn="l" defTabSz="321468">
              <a:lnSpc>
                <a:spcPts val="3000"/>
              </a:lnSpc>
              <a:defRPr b="0" sz="1700">
                <a:solidFill>
                  <a:srgbClr val="525252"/>
                </a:solidFill>
                <a:latin typeface="Monaco"/>
                <a:ea typeface="Monaco"/>
                <a:cs typeface="Monaco"/>
                <a:sym typeface="Monaco"/>
              </a:defRPr>
            </a:pPr>
            <a:r>
              <a:t>})</a:t>
            </a:r>
          </a:p>
          <a:p>
            <a:pPr algn="l" defTabSz="321468">
              <a:lnSpc>
                <a:spcPts val="3000"/>
              </a:lnSpc>
              <a:defRPr b="0" sz="1700">
                <a:solidFill>
                  <a:srgbClr val="525252"/>
                </a:solidFill>
                <a:latin typeface="Monaco"/>
                <a:ea typeface="Monaco"/>
                <a:cs typeface="Monaco"/>
                <a:sym typeface="Monaco"/>
              </a:defRPr>
            </a:pPr>
          </a:p>
          <a:p>
            <a:pPr algn="l" defTabSz="321468">
              <a:lnSpc>
                <a:spcPts val="3300"/>
              </a:lnSpc>
              <a:defRPr b="0" sz="1700">
                <a:solidFill>
                  <a:srgbClr val="2973B7"/>
                </a:solidFill>
                <a:latin typeface="Monaco"/>
                <a:ea typeface="Monaco"/>
                <a:cs typeface="Monaco"/>
                <a:sym typeface="Monaco"/>
              </a:defRPr>
            </a:pPr>
            <a:r>
              <a:t>&lt;div id=</a:t>
            </a:r>
            <a:r>
              <a:rPr>
                <a:solidFill>
                  <a:srgbClr val="42B983"/>
                </a:solidFill>
              </a:rPr>
              <a:t>"app"</a:t>
            </a:r>
            <a:r>
              <a:t>&gt;</a:t>
            </a:r>
            <a:endParaRPr>
              <a:solidFill>
                <a:srgbClr val="525252"/>
              </a:solidFill>
            </a:endParaRPr>
          </a:p>
          <a:p>
            <a:pPr algn="l" defTabSz="321468">
              <a:lnSpc>
                <a:spcPts val="3300"/>
              </a:lnSpc>
              <a:defRPr b="0" sz="1700">
                <a:solidFill>
                  <a:srgbClr val="2973B7"/>
                </a:solidFill>
                <a:latin typeface="Monaco"/>
                <a:ea typeface="Monaco"/>
                <a:cs typeface="Monaco"/>
                <a:sym typeface="Monaco"/>
              </a:defRPr>
            </a:pPr>
            <a:r>
              <a:rPr>
                <a:solidFill>
                  <a:srgbClr val="525252"/>
                </a:solidFill>
              </a:rPr>
              <a:t>  </a:t>
            </a:r>
            <a:r>
              <a:t>&lt;component-a&gt;&lt;/component-a&gt;</a:t>
            </a:r>
            <a:endParaRPr>
              <a:solidFill>
                <a:srgbClr val="525252"/>
              </a:solidFill>
            </a:endParaRPr>
          </a:p>
          <a:p>
            <a:pPr algn="l" defTabSz="321468">
              <a:lnSpc>
                <a:spcPts val="3300"/>
              </a:lnSpc>
              <a:defRPr b="0" sz="1700">
                <a:solidFill>
                  <a:srgbClr val="2973B7"/>
                </a:solidFill>
                <a:latin typeface="Monaco"/>
                <a:ea typeface="Monaco"/>
                <a:cs typeface="Monaco"/>
                <a:sym typeface="Monaco"/>
              </a:defRPr>
            </a:pPr>
            <a:r>
              <a:t>&lt;/div&gt;</a:t>
            </a:r>
          </a:p>
        </p:txBody>
      </p:sp>
      <p:sp>
        <p:nvSpPr>
          <p:cNvPr id="432" name="var ComponentA = { /* ... */ }…"/>
          <p:cNvSpPr txBox="1"/>
          <p:nvPr/>
        </p:nvSpPr>
        <p:spPr>
          <a:xfrm>
            <a:off x="6150912" y="3104175"/>
            <a:ext cx="4712041" cy="3304612"/>
          </a:xfrm>
          <a:prstGeom prst="rect">
            <a:avLst/>
          </a:prstGeom>
          <a:solidFill>
            <a:srgbClr val="F8F8F8"/>
          </a:solidFill>
          <a:ln w="177800">
            <a:solidFill>
              <a:srgbClr val="F6F8FA"/>
            </a:solidFill>
            <a:miter lim="400000"/>
          </a:ln>
          <a:extLst>
            <a:ext uri="{C572A759-6A51-4108-AA02-DFA0A04FC94B}">
              <ma14:wrappingTextBoxFlag xmlns:ma14="http://schemas.microsoft.com/office/mac/drawingml/2011/main" val="1"/>
            </a:ext>
          </a:extLst>
        </p:spPr>
        <p:txBody>
          <a:bodyPr lIns="35718" tIns="35718" rIns="35718" bIns="35718" anchor="ctr">
            <a:spAutoFit/>
          </a:bodyPr>
          <a:lstStyle/>
          <a:p>
            <a:pPr algn="l" defTabSz="321468">
              <a:lnSpc>
                <a:spcPts val="3000"/>
              </a:lnSpc>
              <a:defRPr b="0" sz="1700">
                <a:solidFill>
                  <a:srgbClr val="525252"/>
                </a:solidFill>
                <a:latin typeface="Monaco"/>
                <a:ea typeface="Monaco"/>
                <a:cs typeface="Monaco"/>
                <a:sym typeface="Monaco"/>
              </a:defRPr>
            </a:pPr>
            <a:r>
              <a:rPr>
                <a:solidFill>
                  <a:srgbClr val="E96900"/>
                </a:solidFill>
              </a:rPr>
              <a:t>var</a:t>
            </a:r>
            <a:r>
              <a:t> ComponentA = { </a:t>
            </a:r>
            <a:r>
              <a:rPr>
                <a:solidFill>
                  <a:srgbClr val="B3B3B3"/>
                </a:solidFill>
              </a:rPr>
              <a:t>/* ... */</a:t>
            </a:r>
            <a:r>
              <a:t> }</a:t>
            </a:r>
          </a:p>
          <a:p>
            <a:pPr algn="l" defTabSz="321468">
              <a:lnSpc>
                <a:spcPts val="3000"/>
              </a:lnSpc>
              <a:defRPr b="0" sz="1700">
                <a:solidFill>
                  <a:srgbClr val="525252"/>
                </a:solidFill>
                <a:latin typeface="Monaco"/>
                <a:ea typeface="Monaco"/>
                <a:cs typeface="Monaco"/>
                <a:sym typeface="Monaco"/>
              </a:defRPr>
            </a:pPr>
            <a:r>
              <a:rPr>
                <a:solidFill>
                  <a:srgbClr val="E96900"/>
                </a:solidFill>
              </a:rPr>
              <a:t>new</a:t>
            </a:r>
            <a:r>
              <a:t> Vue({</a:t>
            </a:r>
          </a:p>
          <a:p>
            <a:pPr algn="l" defTabSz="321468">
              <a:lnSpc>
                <a:spcPts val="3000"/>
              </a:lnSpc>
              <a:defRPr b="0" sz="1700">
                <a:solidFill>
                  <a:srgbClr val="525252"/>
                </a:solidFill>
                <a:latin typeface="Monaco"/>
                <a:ea typeface="Monaco"/>
                <a:cs typeface="Monaco"/>
                <a:sym typeface="Monaco"/>
              </a:defRPr>
            </a:pPr>
            <a:r>
              <a:t>  el: </a:t>
            </a:r>
            <a:r>
              <a:rPr>
                <a:solidFill>
                  <a:srgbClr val="42B983"/>
                </a:solidFill>
              </a:rPr>
              <a:t>'#app'</a:t>
            </a:r>
            <a:r>
              <a:t>,</a:t>
            </a:r>
          </a:p>
          <a:p>
            <a:pPr algn="l" defTabSz="321468">
              <a:lnSpc>
                <a:spcPts val="3000"/>
              </a:lnSpc>
              <a:defRPr b="0" sz="1700">
                <a:solidFill>
                  <a:srgbClr val="525252"/>
                </a:solidFill>
                <a:latin typeface="Monaco"/>
                <a:ea typeface="Monaco"/>
                <a:cs typeface="Monaco"/>
                <a:sym typeface="Monaco"/>
              </a:defRPr>
            </a:pPr>
            <a:r>
              <a:t>  components: {</a:t>
            </a:r>
          </a:p>
          <a:p>
            <a:pPr algn="l" defTabSz="321468">
              <a:lnSpc>
                <a:spcPts val="3000"/>
              </a:lnSpc>
              <a:defRPr b="0" sz="1700">
                <a:solidFill>
                  <a:srgbClr val="525252"/>
                </a:solidFill>
                <a:latin typeface="Monaco"/>
                <a:ea typeface="Monaco"/>
                <a:cs typeface="Monaco"/>
                <a:sym typeface="Monaco"/>
              </a:defRPr>
            </a:pPr>
            <a:r>
              <a:t>    </a:t>
            </a:r>
            <a:r>
              <a:rPr>
                <a:solidFill>
                  <a:srgbClr val="42B983"/>
                </a:solidFill>
              </a:rPr>
              <a:t>'component-a'</a:t>
            </a:r>
            <a:r>
              <a:t>: ComponentA</a:t>
            </a:r>
          </a:p>
          <a:p>
            <a:pPr algn="l" defTabSz="321468">
              <a:lnSpc>
                <a:spcPts val="3000"/>
              </a:lnSpc>
              <a:defRPr b="0" sz="1700">
                <a:solidFill>
                  <a:srgbClr val="525252"/>
                </a:solidFill>
                <a:latin typeface="Monaco"/>
                <a:ea typeface="Monaco"/>
                <a:cs typeface="Monaco"/>
                <a:sym typeface="Monaco"/>
              </a:defRPr>
            </a:pPr>
            <a:r>
              <a:t>  }</a:t>
            </a:r>
          </a:p>
          <a:p>
            <a:pPr algn="l" defTabSz="321468">
              <a:lnSpc>
                <a:spcPts val="3000"/>
              </a:lnSpc>
              <a:defRPr b="0" sz="1700">
                <a:solidFill>
                  <a:srgbClr val="525252"/>
                </a:solidFill>
                <a:latin typeface="Monaco"/>
                <a:ea typeface="Monaco"/>
                <a:cs typeface="Monaco"/>
                <a:sym typeface="Monaco"/>
              </a:defRPr>
            </a:pPr>
            <a:r>
              <a:t>})</a:t>
            </a:r>
          </a:p>
          <a:p>
            <a:pPr algn="l" defTabSz="321468">
              <a:lnSpc>
                <a:spcPts val="3000"/>
              </a:lnSpc>
              <a:defRPr b="0" sz="1700">
                <a:solidFill>
                  <a:srgbClr val="525252"/>
                </a:solidFill>
                <a:latin typeface="Monaco"/>
                <a:ea typeface="Monaco"/>
                <a:cs typeface="Monaco"/>
                <a:sym typeface="Monaco"/>
              </a:defRPr>
            </a:pPr>
          </a:p>
          <a:p>
            <a:pPr algn="l" defTabSz="321468">
              <a:lnSpc>
                <a:spcPts val="3300"/>
              </a:lnSpc>
              <a:defRPr b="0" sz="1700">
                <a:solidFill>
                  <a:srgbClr val="2973B7"/>
                </a:solidFill>
                <a:latin typeface="Monaco"/>
                <a:ea typeface="Monaco"/>
                <a:cs typeface="Monaco"/>
                <a:sym typeface="Monaco"/>
              </a:defRPr>
            </a:pPr>
            <a:r>
              <a:t>&lt;div id=</a:t>
            </a:r>
            <a:r>
              <a:rPr>
                <a:solidFill>
                  <a:srgbClr val="42B983"/>
                </a:solidFill>
              </a:rPr>
              <a:t>"app"</a:t>
            </a:r>
            <a:r>
              <a:t>&gt;</a:t>
            </a:r>
            <a:endParaRPr>
              <a:solidFill>
                <a:srgbClr val="525252"/>
              </a:solidFill>
            </a:endParaRPr>
          </a:p>
          <a:p>
            <a:pPr algn="l" defTabSz="321468">
              <a:lnSpc>
                <a:spcPts val="3300"/>
              </a:lnSpc>
              <a:defRPr b="0" sz="1700">
                <a:solidFill>
                  <a:srgbClr val="2973B7"/>
                </a:solidFill>
                <a:latin typeface="Monaco"/>
                <a:ea typeface="Monaco"/>
                <a:cs typeface="Monaco"/>
                <a:sym typeface="Monaco"/>
              </a:defRPr>
            </a:pPr>
            <a:r>
              <a:rPr>
                <a:solidFill>
                  <a:srgbClr val="525252"/>
                </a:solidFill>
              </a:rPr>
              <a:t>  </a:t>
            </a:r>
            <a:r>
              <a:t>&lt;component-a&gt;&lt;/component-a&gt;</a:t>
            </a:r>
            <a:endParaRPr>
              <a:solidFill>
                <a:srgbClr val="525252"/>
              </a:solidFill>
            </a:endParaRPr>
          </a:p>
          <a:p>
            <a:pPr algn="l" defTabSz="321468">
              <a:lnSpc>
                <a:spcPts val="3300"/>
              </a:lnSpc>
              <a:defRPr b="0" sz="1700">
                <a:solidFill>
                  <a:srgbClr val="2973B7"/>
                </a:solidFill>
                <a:latin typeface="Monaco"/>
                <a:ea typeface="Monaco"/>
                <a:cs typeface="Monaco"/>
                <a:sym typeface="Monaco"/>
              </a:defRPr>
            </a:pPr>
            <a:r>
              <a:t>&lt;/div&gt;</a:t>
            </a:r>
          </a:p>
        </p:txBody>
      </p:sp>
      <p:sp>
        <p:nvSpPr>
          <p:cNvPr id="433" name="全局…"/>
          <p:cNvSpPr txBox="1"/>
          <p:nvPr/>
        </p:nvSpPr>
        <p:spPr>
          <a:xfrm>
            <a:off x="5022196" y="644074"/>
            <a:ext cx="662751" cy="782639"/>
          </a:xfrm>
          <a:prstGeom prst="rect">
            <a:avLst/>
          </a:prstGeom>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p>
            <a:pPr>
              <a:defRPr sz="2000"/>
            </a:pPr>
            <a:r>
              <a:t>全局</a:t>
            </a:r>
          </a:p>
          <a:p>
            <a:pPr>
              <a:defRPr sz="2000"/>
            </a:pPr>
            <a:r>
              <a:t>注册</a:t>
            </a:r>
          </a:p>
        </p:txBody>
      </p:sp>
      <p:sp>
        <p:nvSpPr>
          <p:cNvPr id="434" name="局部…"/>
          <p:cNvSpPr txBox="1"/>
          <p:nvPr/>
        </p:nvSpPr>
        <p:spPr>
          <a:xfrm>
            <a:off x="5022196" y="3350578"/>
            <a:ext cx="662751" cy="782639"/>
          </a:xfrm>
          <a:prstGeom prst="rect">
            <a:avLst/>
          </a:prstGeom>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p>
            <a:pPr>
              <a:defRPr sz="2000"/>
            </a:pPr>
            <a:r>
              <a:t>局部</a:t>
            </a:r>
          </a:p>
          <a:p>
            <a:pPr>
              <a:defRPr sz="2000"/>
            </a:pPr>
            <a:r>
              <a:t>注册</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6" name="自定义指令开发"/>
          <p:cNvSpPr txBox="1"/>
          <p:nvPr>
            <p:ph type="title"/>
          </p:nvPr>
        </p:nvSpPr>
        <p:spPr>
          <a:prstGeom prst="rect">
            <a:avLst/>
          </a:prstGeom>
        </p:spPr>
        <p:txBody>
          <a:bodyPr/>
          <a:lstStyle/>
          <a:p>
            <a:pPr/>
            <a:r>
              <a:t>自定义指令开发</a:t>
            </a:r>
          </a:p>
        </p:txBody>
      </p:sp>
      <p:sp>
        <p:nvSpPr>
          <p:cNvPr id="437" name="v-text…"/>
          <p:cNvSpPr txBox="1"/>
          <p:nvPr/>
        </p:nvSpPr>
        <p:spPr>
          <a:xfrm>
            <a:off x="6106826" y="2159673"/>
            <a:ext cx="4126274" cy="4438124"/>
          </a:xfrm>
          <a:prstGeom prst="rect">
            <a:avLst/>
          </a:prstGeom>
          <a:ln w="3175">
            <a:miter lim="400000"/>
          </a:ln>
          <a:extLst>
            <a:ext uri="{C572A759-6A51-4108-AA02-DFA0A04FC94B}">
              <ma14:wrappingTextBoxFlag xmlns:ma14="http://schemas.microsoft.com/office/mac/drawingml/2011/main" val="1"/>
            </a:ext>
          </a:extLst>
        </p:spPr>
        <p:txBody>
          <a:bodyPr lIns="35718" tIns="35718" rIns="35718" bIns="35718" numCol="2" spcCol="206313"/>
          <a:lstStyle/>
          <a:p>
            <a:pPr lvl="1" indent="0" algn="l" defTabSz="321468">
              <a:lnSpc>
                <a:spcPct val="200000"/>
              </a:lnSpc>
              <a:defRPr sz="2000">
                <a:solidFill>
                  <a:srgbClr val="42B983"/>
                </a:solidFill>
                <a:latin typeface="Source Sans Pro"/>
                <a:ea typeface="Source Sans Pro"/>
                <a:cs typeface="Source Sans Pro"/>
                <a:sym typeface="Source Sans Pro"/>
              </a:defRPr>
            </a:pPr>
            <a:r>
              <a:t>	v-text</a:t>
            </a:r>
            <a:endParaRPr b="0">
              <a:solidFill>
                <a:srgbClr val="34495E"/>
              </a:solidFill>
            </a:endParaRPr>
          </a:p>
          <a:p>
            <a:pPr lvl="1" indent="0" algn="l" defTabSz="321468">
              <a:lnSpc>
                <a:spcPct val="200000"/>
              </a:lnSpc>
              <a:defRPr b="0" sz="2000">
                <a:solidFill>
                  <a:srgbClr val="34495E"/>
                </a:solidFill>
                <a:latin typeface="Source Sans Pro"/>
                <a:ea typeface="Source Sans Pro"/>
                <a:cs typeface="Source Sans Pro"/>
                <a:sym typeface="Source Sans Pro"/>
              </a:defRPr>
            </a:pPr>
            <a:r>
              <a:t>	v-html</a:t>
            </a:r>
          </a:p>
          <a:p>
            <a:pPr lvl="1" indent="0" algn="l" defTabSz="321468">
              <a:lnSpc>
                <a:spcPct val="200000"/>
              </a:lnSpc>
              <a:defRPr b="0" sz="2000">
                <a:solidFill>
                  <a:srgbClr val="34495E"/>
                </a:solidFill>
                <a:latin typeface="Source Sans Pro"/>
                <a:ea typeface="Source Sans Pro"/>
                <a:cs typeface="Source Sans Pro"/>
                <a:sym typeface="Source Sans Pro"/>
              </a:defRPr>
            </a:pPr>
            <a:r>
              <a:t>	v-show</a:t>
            </a:r>
          </a:p>
          <a:p>
            <a:pPr lvl="1" indent="0" algn="l" defTabSz="321468">
              <a:lnSpc>
                <a:spcPct val="200000"/>
              </a:lnSpc>
              <a:defRPr b="0" sz="2000">
                <a:solidFill>
                  <a:srgbClr val="34495E"/>
                </a:solidFill>
                <a:latin typeface="Source Sans Pro"/>
                <a:ea typeface="Source Sans Pro"/>
                <a:cs typeface="Source Sans Pro"/>
                <a:sym typeface="Source Sans Pro"/>
              </a:defRPr>
            </a:pPr>
            <a:r>
              <a:t>	v-if</a:t>
            </a:r>
          </a:p>
          <a:p>
            <a:pPr lvl="1" indent="0" algn="l" defTabSz="321468">
              <a:lnSpc>
                <a:spcPct val="200000"/>
              </a:lnSpc>
              <a:defRPr b="0" sz="2000">
                <a:solidFill>
                  <a:srgbClr val="34495E"/>
                </a:solidFill>
                <a:latin typeface="Source Sans Pro"/>
                <a:ea typeface="Source Sans Pro"/>
                <a:cs typeface="Source Sans Pro"/>
                <a:sym typeface="Source Sans Pro"/>
              </a:defRPr>
            </a:pPr>
            <a:r>
              <a:t>	v-else</a:t>
            </a:r>
          </a:p>
          <a:p>
            <a:pPr lvl="1" indent="0" algn="l" defTabSz="321468">
              <a:lnSpc>
                <a:spcPct val="200000"/>
              </a:lnSpc>
              <a:defRPr b="0" sz="2000">
                <a:solidFill>
                  <a:srgbClr val="34495E"/>
                </a:solidFill>
                <a:latin typeface="Source Sans Pro"/>
                <a:ea typeface="Source Sans Pro"/>
                <a:cs typeface="Source Sans Pro"/>
                <a:sym typeface="Source Sans Pro"/>
              </a:defRPr>
            </a:pPr>
            <a:r>
              <a:t>	v-else-if</a:t>
            </a:r>
          </a:p>
          <a:p>
            <a:pPr lvl="1" indent="0" algn="l" defTabSz="321468">
              <a:lnSpc>
                <a:spcPct val="200000"/>
              </a:lnSpc>
              <a:defRPr b="0" sz="2000">
                <a:solidFill>
                  <a:srgbClr val="34495E"/>
                </a:solidFill>
                <a:latin typeface="Source Sans Pro"/>
                <a:ea typeface="Source Sans Pro"/>
                <a:cs typeface="Source Sans Pro"/>
                <a:sym typeface="Source Sans Pro"/>
              </a:defRPr>
            </a:pPr>
            <a:r>
              <a:t>	v-for</a:t>
            </a:r>
          </a:p>
          <a:p>
            <a:pPr lvl="1" indent="0" algn="l" defTabSz="321468">
              <a:lnSpc>
                <a:spcPct val="200000"/>
              </a:lnSpc>
              <a:defRPr b="0" sz="2000">
                <a:solidFill>
                  <a:srgbClr val="34495E"/>
                </a:solidFill>
                <a:latin typeface="Source Sans Pro"/>
                <a:ea typeface="Source Sans Pro"/>
                <a:cs typeface="Source Sans Pro"/>
                <a:sym typeface="Source Sans Pro"/>
              </a:defRPr>
            </a:pPr>
            <a:r>
              <a:t>	v-on</a:t>
            </a:r>
          </a:p>
          <a:p>
            <a:pPr lvl="1" indent="0" algn="l" defTabSz="321468">
              <a:lnSpc>
                <a:spcPct val="200000"/>
              </a:lnSpc>
              <a:defRPr b="0" sz="2000">
                <a:solidFill>
                  <a:srgbClr val="34495E"/>
                </a:solidFill>
                <a:latin typeface="Source Sans Pro"/>
                <a:ea typeface="Source Sans Pro"/>
                <a:cs typeface="Source Sans Pro"/>
                <a:sym typeface="Source Sans Pro"/>
              </a:defRPr>
            </a:pPr>
            <a:r>
              <a:t>	v-bind</a:t>
            </a:r>
          </a:p>
          <a:p>
            <a:pPr lvl="1" indent="0" algn="l" defTabSz="321468">
              <a:lnSpc>
                <a:spcPct val="200000"/>
              </a:lnSpc>
              <a:defRPr b="0" sz="2000">
                <a:solidFill>
                  <a:srgbClr val="34495E"/>
                </a:solidFill>
                <a:latin typeface="Source Sans Pro"/>
                <a:ea typeface="Source Sans Pro"/>
                <a:cs typeface="Source Sans Pro"/>
                <a:sym typeface="Source Sans Pro"/>
              </a:defRPr>
            </a:pPr>
            <a:r>
              <a:t>	v-model</a:t>
            </a:r>
          </a:p>
          <a:p>
            <a:pPr lvl="1" indent="0" algn="l" defTabSz="321468">
              <a:lnSpc>
                <a:spcPct val="200000"/>
              </a:lnSpc>
              <a:defRPr b="0" sz="2000">
                <a:solidFill>
                  <a:srgbClr val="34495E"/>
                </a:solidFill>
                <a:latin typeface="Source Sans Pro"/>
                <a:ea typeface="Source Sans Pro"/>
                <a:cs typeface="Source Sans Pro"/>
                <a:sym typeface="Source Sans Pro"/>
              </a:defRPr>
            </a:pPr>
            <a:r>
              <a:t>	v-pre</a:t>
            </a:r>
          </a:p>
          <a:p>
            <a:pPr lvl="1" indent="0" algn="l" defTabSz="321468">
              <a:lnSpc>
                <a:spcPct val="200000"/>
              </a:lnSpc>
              <a:defRPr b="0" sz="2000">
                <a:solidFill>
                  <a:srgbClr val="34495E"/>
                </a:solidFill>
                <a:latin typeface="Source Sans Pro"/>
                <a:ea typeface="Source Sans Pro"/>
                <a:cs typeface="Source Sans Pro"/>
                <a:sym typeface="Source Sans Pro"/>
              </a:defRPr>
            </a:pPr>
            <a:r>
              <a:t>	v-cloak</a:t>
            </a:r>
          </a:p>
          <a:p>
            <a:pPr lvl="1" indent="0" algn="l" defTabSz="321468">
              <a:lnSpc>
                <a:spcPct val="200000"/>
              </a:lnSpc>
              <a:defRPr b="0" sz="2000">
                <a:solidFill>
                  <a:srgbClr val="34495E"/>
                </a:solidFill>
                <a:latin typeface="Source Sans Pro"/>
                <a:ea typeface="Source Sans Pro"/>
                <a:cs typeface="Source Sans Pro"/>
                <a:sym typeface="Source Sans Pro"/>
              </a:defRPr>
            </a:pPr>
            <a:r>
              <a:t>	v-once</a:t>
            </a:r>
          </a:p>
        </p:txBody>
      </p:sp>
      <p:sp>
        <p:nvSpPr>
          <p:cNvPr id="438" name="内置指令"/>
          <p:cNvSpPr txBox="1"/>
          <p:nvPr/>
        </p:nvSpPr>
        <p:spPr>
          <a:xfrm>
            <a:off x="2060329" y="3640908"/>
            <a:ext cx="2281239" cy="655638"/>
          </a:xfrm>
          <a:prstGeom prst="rect">
            <a:avLst/>
          </a:prstGeom>
          <a:solidFill>
            <a:schemeClr val="accent1"/>
          </a:solidFill>
          <a:ln w="3175">
            <a:miter lim="400000"/>
          </a:ln>
          <a:extLst>
            <a:ext uri="{C572A759-6A51-4108-AA02-DFA0A04FC94B}">
              <ma14:wrappingTextBoxFlag xmlns:ma14="http://schemas.microsoft.com/office/mac/drawingml/2011/main" val="1"/>
            </a:ext>
          </a:extLst>
        </p:spPr>
        <p:txBody>
          <a:bodyPr lIns="35718" tIns="35718" rIns="35718" bIns="35718" anchor="ctr">
            <a:spAutoFit/>
          </a:bodyPr>
          <a:lstStyle>
            <a:lvl1pPr>
              <a:defRPr b="0" sz="3300">
                <a:solidFill>
                  <a:srgbClr val="FFFFFF"/>
                </a:solidFill>
                <a:latin typeface="+mn-lt"/>
                <a:ea typeface="+mn-ea"/>
                <a:cs typeface="+mn-cs"/>
                <a:sym typeface="Helvetica Neue Medium"/>
              </a:defRPr>
            </a:lvl1pPr>
          </a:lstStyle>
          <a:p>
            <a:pPr/>
            <a:r>
              <a:t>内置指令</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2" name="自定义指令"/>
          <p:cNvSpPr txBox="1"/>
          <p:nvPr>
            <p:ph type="ctrTitle"/>
          </p:nvPr>
        </p:nvSpPr>
        <p:spPr>
          <a:prstGeom prst="rect">
            <a:avLst/>
          </a:prstGeom>
        </p:spPr>
        <p:txBody>
          <a:bodyPr lIns="45719" tIns="45719" rIns="45719" bIns="45719"/>
          <a:lstStyle>
            <a:lvl1pPr defTabSz="740663">
              <a:defRPr sz="2754">
                <a:latin typeface="PingFang SC Regular"/>
                <a:ea typeface="PingFang SC Regular"/>
                <a:cs typeface="PingFang SC Regular"/>
                <a:sym typeface="PingFang SC Regular"/>
              </a:defRPr>
            </a:lvl1pPr>
          </a:lstStyle>
          <a:p>
            <a:pPr/>
            <a:r>
              <a:t>自定义指令</a:t>
            </a:r>
          </a:p>
        </p:txBody>
      </p:sp>
      <p:sp>
        <p:nvSpPr>
          <p:cNvPr id="443" name="视图模版操作利器"/>
          <p:cNvSpPr txBox="1"/>
          <p:nvPr>
            <p:ph type="body" idx="13"/>
          </p:nvPr>
        </p:nvSpPr>
        <p:spPr>
          <a:prstGeom prst="rect">
            <a:avLst/>
          </a:prstGeom>
        </p:spPr>
        <p:txBody>
          <a:bodyPr/>
          <a:lstStyle/>
          <a:p>
            <a:pPr/>
            <a:r>
              <a:t>视图模版操作利器</a:t>
            </a:r>
          </a:p>
        </p:txBody>
      </p:sp>
      <p:sp>
        <p:nvSpPr>
          <p:cNvPr id="444" name="Vue.directive('focus', {…"/>
          <p:cNvSpPr txBox="1"/>
          <p:nvPr/>
        </p:nvSpPr>
        <p:spPr>
          <a:xfrm>
            <a:off x="6531912" y="521841"/>
            <a:ext cx="4641043" cy="1729812"/>
          </a:xfrm>
          <a:prstGeom prst="rect">
            <a:avLst/>
          </a:prstGeom>
          <a:solidFill>
            <a:srgbClr val="F8F8F8"/>
          </a:solidFill>
          <a:ln w="3175">
            <a:miter lim="400000"/>
          </a:ln>
          <a:extLst>
            <a:ext uri="{C572A759-6A51-4108-AA02-DFA0A04FC94B}">
              <ma14:wrappingTextBoxFlag xmlns:ma14="http://schemas.microsoft.com/office/mac/drawingml/2011/main" val="1"/>
            </a:ext>
          </a:extLst>
        </p:spPr>
        <p:txBody>
          <a:bodyPr lIns="35718" tIns="35718" rIns="35718" bIns="35718" anchor="ctr">
            <a:spAutoFit/>
          </a:bodyPr>
          <a:lstStyle/>
          <a:p>
            <a:pPr indent="127000" algn="l" defTabSz="321468">
              <a:lnSpc>
                <a:spcPts val="3000"/>
              </a:lnSpc>
              <a:defRPr b="0" sz="1700">
                <a:solidFill>
                  <a:srgbClr val="525252"/>
                </a:solidFill>
                <a:latin typeface="Monaco"/>
                <a:ea typeface="Monaco"/>
                <a:cs typeface="Monaco"/>
                <a:sym typeface="Monaco"/>
              </a:defRPr>
            </a:pPr>
            <a:r>
              <a:t>Vue.directive(</a:t>
            </a:r>
            <a:r>
              <a:rPr>
                <a:solidFill>
                  <a:srgbClr val="42B983"/>
                </a:solidFill>
              </a:rPr>
              <a:t>'focus'</a:t>
            </a:r>
            <a:r>
              <a:t>, {</a:t>
            </a:r>
          </a:p>
          <a:p>
            <a:pPr indent="127000" algn="l" defTabSz="321468">
              <a:lnSpc>
                <a:spcPts val="3000"/>
              </a:lnSpc>
              <a:defRPr b="0" sz="1700">
                <a:solidFill>
                  <a:srgbClr val="525252"/>
                </a:solidFill>
                <a:latin typeface="Monaco"/>
                <a:ea typeface="Monaco"/>
                <a:cs typeface="Monaco"/>
                <a:sym typeface="Monaco"/>
              </a:defRPr>
            </a:pPr>
            <a:r>
              <a:t>  inserted: </a:t>
            </a:r>
            <a:r>
              <a:rPr>
                <a:solidFill>
                  <a:srgbClr val="0092DB"/>
                </a:solidFill>
              </a:rPr>
              <a:t>function</a:t>
            </a:r>
            <a:r>
              <a:t> (el) {</a:t>
            </a:r>
          </a:p>
          <a:p>
            <a:pPr indent="127000" algn="l" defTabSz="321468">
              <a:lnSpc>
                <a:spcPts val="3000"/>
              </a:lnSpc>
              <a:defRPr b="0" sz="1700">
                <a:solidFill>
                  <a:srgbClr val="525252"/>
                </a:solidFill>
                <a:latin typeface="Monaco"/>
                <a:ea typeface="Monaco"/>
                <a:cs typeface="Monaco"/>
                <a:sym typeface="Monaco"/>
              </a:defRPr>
            </a:pPr>
            <a:r>
              <a:t>    el.focus()</a:t>
            </a:r>
          </a:p>
          <a:p>
            <a:pPr indent="127000" algn="l" defTabSz="321468">
              <a:lnSpc>
                <a:spcPts val="3000"/>
              </a:lnSpc>
              <a:defRPr b="0" sz="1700">
                <a:solidFill>
                  <a:srgbClr val="525252"/>
                </a:solidFill>
                <a:latin typeface="Monaco"/>
                <a:ea typeface="Monaco"/>
                <a:cs typeface="Monaco"/>
                <a:sym typeface="Monaco"/>
              </a:defRPr>
            </a:pPr>
            <a:r>
              <a:t>  }</a:t>
            </a:r>
          </a:p>
          <a:p>
            <a:pPr indent="127000" algn="l" defTabSz="321468">
              <a:lnSpc>
                <a:spcPts val="3000"/>
              </a:lnSpc>
              <a:defRPr b="0" sz="1700">
                <a:solidFill>
                  <a:srgbClr val="525252"/>
                </a:solidFill>
                <a:latin typeface="Monaco"/>
                <a:ea typeface="Monaco"/>
                <a:cs typeface="Monaco"/>
                <a:sym typeface="Monaco"/>
              </a:defRPr>
            </a:pPr>
            <a:r>
              <a:t>})</a:t>
            </a:r>
          </a:p>
        </p:txBody>
      </p:sp>
      <p:sp>
        <p:nvSpPr>
          <p:cNvPr id="445" name="directives: {…"/>
          <p:cNvSpPr txBox="1"/>
          <p:nvPr/>
        </p:nvSpPr>
        <p:spPr>
          <a:xfrm>
            <a:off x="6531912" y="2840361"/>
            <a:ext cx="4641043" cy="2288612"/>
          </a:xfrm>
          <a:prstGeom prst="rect">
            <a:avLst/>
          </a:prstGeom>
          <a:solidFill>
            <a:srgbClr val="F8F8F8"/>
          </a:solidFill>
          <a:ln w="3175">
            <a:miter lim="400000"/>
          </a:ln>
          <a:extLst>
            <a:ext uri="{C572A759-6A51-4108-AA02-DFA0A04FC94B}">
              <ma14:wrappingTextBoxFlag xmlns:ma14="http://schemas.microsoft.com/office/mac/drawingml/2011/main" val="1"/>
            </a:ext>
          </a:extLst>
        </p:spPr>
        <p:txBody>
          <a:bodyPr lIns="35718" tIns="35718" rIns="35718" bIns="35718" anchor="ctr">
            <a:spAutoFit/>
          </a:bodyPr>
          <a:lstStyle/>
          <a:p>
            <a:pPr indent="127000" algn="l" defTabSz="321468">
              <a:lnSpc>
                <a:spcPts val="3000"/>
              </a:lnSpc>
              <a:defRPr b="0" sz="1700">
                <a:solidFill>
                  <a:srgbClr val="525252"/>
                </a:solidFill>
                <a:latin typeface="Monaco"/>
                <a:ea typeface="Monaco"/>
                <a:cs typeface="Monaco"/>
                <a:sym typeface="Monaco"/>
              </a:defRPr>
            </a:pPr>
            <a:r>
              <a:t>directives: {</a:t>
            </a:r>
          </a:p>
          <a:p>
            <a:pPr indent="127000" algn="l" defTabSz="321468">
              <a:lnSpc>
                <a:spcPts val="3000"/>
              </a:lnSpc>
              <a:defRPr b="0" sz="1700">
                <a:solidFill>
                  <a:srgbClr val="525252"/>
                </a:solidFill>
                <a:latin typeface="Monaco"/>
                <a:ea typeface="Monaco"/>
                <a:cs typeface="Monaco"/>
                <a:sym typeface="Monaco"/>
              </a:defRPr>
            </a:pPr>
            <a:r>
              <a:t>  focus: {</a:t>
            </a:r>
          </a:p>
          <a:p>
            <a:pPr indent="127000" algn="l" defTabSz="321468">
              <a:lnSpc>
                <a:spcPts val="3000"/>
              </a:lnSpc>
              <a:defRPr b="0" sz="1700">
                <a:solidFill>
                  <a:srgbClr val="525252"/>
                </a:solidFill>
                <a:latin typeface="Monaco"/>
                <a:ea typeface="Monaco"/>
                <a:cs typeface="Monaco"/>
                <a:sym typeface="Monaco"/>
              </a:defRPr>
            </a:pPr>
            <a:r>
              <a:t>    inserted: </a:t>
            </a:r>
            <a:r>
              <a:rPr>
                <a:solidFill>
                  <a:srgbClr val="0092DB"/>
                </a:solidFill>
              </a:rPr>
              <a:t>function</a:t>
            </a:r>
            <a:r>
              <a:t> (el) {</a:t>
            </a:r>
          </a:p>
          <a:p>
            <a:pPr indent="127000" algn="l" defTabSz="321468">
              <a:lnSpc>
                <a:spcPts val="3000"/>
              </a:lnSpc>
              <a:defRPr b="0" sz="1700">
                <a:solidFill>
                  <a:srgbClr val="525252"/>
                </a:solidFill>
                <a:latin typeface="Monaco"/>
                <a:ea typeface="Monaco"/>
                <a:cs typeface="Monaco"/>
                <a:sym typeface="Monaco"/>
              </a:defRPr>
            </a:pPr>
            <a:r>
              <a:t>      el.focus()</a:t>
            </a:r>
          </a:p>
          <a:p>
            <a:pPr indent="127000" algn="l" defTabSz="321468">
              <a:lnSpc>
                <a:spcPts val="3000"/>
              </a:lnSpc>
              <a:defRPr b="0" sz="1700">
                <a:solidFill>
                  <a:srgbClr val="525252"/>
                </a:solidFill>
                <a:latin typeface="Monaco"/>
                <a:ea typeface="Monaco"/>
                <a:cs typeface="Monaco"/>
                <a:sym typeface="Monaco"/>
              </a:defRPr>
            </a:pPr>
            <a:r>
              <a:t>    }</a:t>
            </a:r>
          </a:p>
          <a:p>
            <a:pPr indent="127000" algn="l" defTabSz="321468">
              <a:lnSpc>
                <a:spcPts val="3000"/>
              </a:lnSpc>
              <a:defRPr b="0" sz="1700">
                <a:solidFill>
                  <a:srgbClr val="525252"/>
                </a:solidFill>
                <a:latin typeface="Monaco"/>
                <a:ea typeface="Monaco"/>
                <a:cs typeface="Monaco"/>
                <a:sym typeface="Monaco"/>
              </a:defRPr>
            </a:pPr>
            <a:r>
              <a:t>  }</a:t>
            </a:r>
          </a:p>
          <a:p>
            <a:pPr indent="127000" algn="l" defTabSz="321468">
              <a:lnSpc>
                <a:spcPts val="3000"/>
              </a:lnSpc>
              <a:defRPr b="0" sz="1700">
                <a:solidFill>
                  <a:srgbClr val="525252"/>
                </a:solidFill>
                <a:latin typeface="Monaco"/>
                <a:ea typeface="Monaco"/>
                <a:cs typeface="Monaco"/>
                <a:sym typeface="Monaco"/>
              </a:defRPr>
            </a:pPr>
            <a:r>
              <a:t>}</a:t>
            </a:r>
          </a:p>
        </p:txBody>
      </p:sp>
      <p:sp>
        <p:nvSpPr>
          <p:cNvPr id="446" name="&lt;input v-focus&gt;"/>
          <p:cNvSpPr txBox="1"/>
          <p:nvPr/>
        </p:nvSpPr>
        <p:spPr>
          <a:xfrm>
            <a:off x="6473212" y="5482017"/>
            <a:ext cx="4641044" cy="332812"/>
          </a:xfrm>
          <a:prstGeom prst="rect">
            <a:avLst/>
          </a:prstGeom>
          <a:solidFill>
            <a:srgbClr val="F8F8F8"/>
          </a:solidFill>
          <a:ln w="3175">
            <a:miter lim="400000"/>
          </a:ln>
          <a:extLst>
            <a:ext uri="{C572A759-6A51-4108-AA02-DFA0A04FC94B}">
              <ma14:wrappingTextBoxFlag xmlns:ma14="http://schemas.microsoft.com/office/mac/drawingml/2011/main" val="1"/>
            </a:ext>
          </a:extLst>
        </p:spPr>
        <p:txBody>
          <a:bodyPr lIns="35718" tIns="35718" rIns="35718" bIns="35718" anchor="ctr">
            <a:spAutoFit/>
          </a:bodyPr>
          <a:lstStyle>
            <a:lvl1pPr indent="127000" algn="l" defTabSz="321468">
              <a:lnSpc>
                <a:spcPts val="3000"/>
              </a:lnSpc>
              <a:defRPr b="0" sz="1700">
                <a:solidFill>
                  <a:srgbClr val="2973B7"/>
                </a:solidFill>
                <a:latin typeface="Monaco"/>
                <a:ea typeface="Monaco"/>
                <a:cs typeface="Monaco"/>
                <a:sym typeface="Monaco"/>
              </a:defRPr>
            </a:lvl1pPr>
          </a:lstStyle>
          <a:p>
            <a:pPr/>
            <a:r>
              <a:t>&lt;input v-focus&gt;</a:t>
            </a:r>
          </a:p>
        </p:txBody>
      </p:sp>
      <p:sp>
        <p:nvSpPr>
          <p:cNvPr id="447" name="全局…"/>
          <p:cNvSpPr txBox="1"/>
          <p:nvPr/>
        </p:nvSpPr>
        <p:spPr>
          <a:xfrm>
            <a:off x="5022196" y="997096"/>
            <a:ext cx="662751" cy="782638"/>
          </a:xfrm>
          <a:prstGeom prst="rect">
            <a:avLst/>
          </a:prstGeom>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p>
            <a:pPr>
              <a:defRPr sz="2000"/>
            </a:pPr>
            <a:r>
              <a:t>全局</a:t>
            </a:r>
          </a:p>
          <a:p>
            <a:pPr>
              <a:defRPr sz="2000"/>
            </a:pPr>
            <a:r>
              <a:t>定义</a:t>
            </a:r>
          </a:p>
        </p:txBody>
      </p:sp>
      <p:sp>
        <p:nvSpPr>
          <p:cNvPr id="448" name="局部…"/>
          <p:cNvSpPr txBox="1"/>
          <p:nvPr/>
        </p:nvSpPr>
        <p:spPr>
          <a:xfrm>
            <a:off x="5022196" y="3082688"/>
            <a:ext cx="662751" cy="782638"/>
          </a:xfrm>
          <a:prstGeom prst="rect">
            <a:avLst/>
          </a:prstGeom>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p>
            <a:pPr>
              <a:defRPr sz="2000"/>
            </a:pPr>
            <a:r>
              <a:t>局部</a:t>
            </a:r>
          </a:p>
          <a:p>
            <a:pPr>
              <a:defRPr sz="2000"/>
            </a:pPr>
            <a:r>
              <a:t>定义</a:t>
            </a:r>
          </a:p>
        </p:txBody>
      </p:sp>
      <p:sp>
        <p:nvSpPr>
          <p:cNvPr id="449" name="使用…"/>
          <p:cNvSpPr txBox="1"/>
          <p:nvPr/>
        </p:nvSpPr>
        <p:spPr>
          <a:xfrm>
            <a:off x="5022196" y="5257577"/>
            <a:ext cx="662751" cy="782639"/>
          </a:xfrm>
          <a:prstGeom prst="rect">
            <a:avLst/>
          </a:prstGeom>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p>
            <a:pPr>
              <a:defRPr sz="2000"/>
            </a:pPr>
            <a:r>
              <a:t>使用</a:t>
            </a:r>
          </a:p>
          <a:p>
            <a:pPr>
              <a:defRPr sz="2000"/>
            </a:pPr>
            <a:r>
              <a:t>指令</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3" name="自定义指令"/>
          <p:cNvSpPr txBox="1"/>
          <p:nvPr>
            <p:ph type="ctrTitle"/>
          </p:nvPr>
        </p:nvSpPr>
        <p:spPr>
          <a:prstGeom prst="rect">
            <a:avLst/>
          </a:prstGeom>
        </p:spPr>
        <p:txBody>
          <a:bodyPr lIns="45719" tIns="45719" rIns="45719" bIns="45719"/>
          <a:lstStyle>
            <a:lvl1pPr defTabSz="740663">
              <a:defRPr sz="2754">
                <a:latin typeface="PingFang SC Regular"/>
                <a:ea typeface="PingFang SC Regular"/>
                <a:cs typeface="PingFang SC Regular"/>
                <a:sym typeface="PingFang SC Regular"/>
              </a:defRPr>
            </a:lvl1pPr>
          </a:lstStyle>
          <a:p>
            <a:pPr/>
            <a:r>
              <a:t>自定义指令</a:t>
            </a:r>
          </a:p>
        </p:txBody>
      </p:sp>
      <p:sp>
        <p:nvSpPr>
          <p:cNvPr id="454" name="视图模版操作利器"/>
          <p:cNvSpPr txBox="1"/>
          <p:nvPr>
            <p:ph type="body" idx="13"/>
          </p:nvPr>
        </p:nvSpPr>
        <p:spPr>
          <a:prstGeom prst="rect">
            <a:avLst/>
          </a:prstGeom>
        </p:spPr>
        <p:txBody>
          <a:bodyPr/>
          <a:lstStyle/>
          <a:p>
            <a:pPr/>
            <a:r>
              <a:t>视图模版操作利器</a:t>
            </a:r>
          </a:p>
        </p:txBody>
      </p:sp>
      <p:sp>
        <p:nvSpPr>
          <p:cNvPr id="455" name="指令定义对象可使用钩子…"/>
          <p:cNvSpPr txBox="1"/>
          <p:nvPr/>
        </p:nvSpPr>
        <p:spPr>
          <a:xfrm>
            <a:off x="4573982" y="1022548"/>
            <a:ext cx="6525925" cy="4812904"/>
          </a:xfrm>
          <a:prstGeom prst="rect">
            <a:avLst/>
          </a:prstGeom>
          <a:ln w="3175">
            <a:miter lim="400000"/>
          </a:ln>
          <a:extLst>
            <a:ext uri="{C572A759-6A51-4108-AA02-DFA0A04FC94B}">
              <ma14:wrappingTextBoxFlag xmlns:ma14="http://schemas.microsoft.com/office/mac/drawingml/2011/main" val="1"/>
            </a:ext>
          </a:extLst>
        </p:spPr>
        <p:txBody>
          <a:bodyPr lIns="35718" tIns="35718" rIns="35718" bIns="35718" anchor="ctr">
            <a:spAutoFit/>
          </a:bodyPr>
          <a:lstStyle/>
          <a:p>
            <a:pPr algn="l" defTabSz="321468">
              <a:lnSpc>
                <a:spcPts val="4200"/>
              </a:lnSpc>
              <a:defRPr sz="2000">
                <a:solidFill>
                  <a:srgbClr val="34495E"/>
                </a:solidFill>
                <a:latin typeface="Source Sans Pro"/>
                <a:ea typeface="Source Sans Pro"/>
                <a:cs typeface="Source Sans Pro"/>
                <a:sym typeface="Source Sans Pro"/>
              </a:defRPr>
            </a:pPr>
            <a:r>
              <a:t>指令定义对象可使用钩子</a:t>
            </a:r>
          </a:p>
          <a:p>
            <a:pPr algn="l" defTabSz="321468">
              <a:lnSpc>
                <a:spcPts val="3900"/>
              </a:lnSpc>
              <a:defRPr b="0" sz="1800">
                <a:solidFill>
                  <a:srgbClr val="34495E"/>
                </a:solidFill>
                <a:latin typeface="Source Sans Pro"/>
                <a:ea typeface="Source Sans Pro"/>
                <a:cs typeface="Source Sans Pro"/>
                <a:sym typeface="Source Sans Pro"/>
              </a:defRPr>
            </a:pPr>
          </a:p>
          <a:p>
            <a:pPr algn="l" defTabSz="321468">
              <a:lnSpc>
                <a:spcPts val="3900"/>
              </a:lnSpc>
              <a:defRPr b="0" sz="1800">
                <a:solidFill>
                  <a:srgbClr val="34495E"/>
                </a:solidFill>
                <a:latin typeface="Source Sans Pro"/>
                <a:ea typeface="Source Sans Pro"/>
                <a:cs typeface="Source Sans Pro"/>
                <a:sym typeface="Source Sans Pro"/>
              </a:defRPr>
            </a:pPr>
            <a:r>
              <a:rPr sz="1600">
                <a:solidFill>
                  <a:srgbClr val="E96900"/>
                </a:solidFill>
                <a:latin typeface="Monaco"/>
                <a:ea typeface="Monaco"/>
                <a:cs typeface="Monaco"/>
                <a:sym typeface="Monaco"/>
              </a:rPr>
              <a:t>bind</a:t>
            </a:r>
            <a:r>
              <a:t>：只调用一次，指令第一次绑定到元素时调用。在这里可以进行一次性的初始化设置。</a:t>
            </a:r>
            <a:br/>
          </a:p>
          <a:p>
            <a:pPr algn="l" defTabSz="321468">
              <a:lnSpc>
                <a:spcPts val="3900"/>
              </a:lnSpc>
              <a:defRPr b="0" sz="1800">
                <a:solidFill>
                  <a:srgbClr val="34495E"/>
                </a:solidFill>
                <a:latin typeface="Source Sans Pro"/>
                <a:ea typeface="Source Sans Pro"/>
                <a:cs typeface="Source Sans Pro"/>
                <a:sym typeface="Source Sans Pro"/>
              </a:defRPr>
            </a:pPr>
            <a:r>
              <a:rPr sz="1600">
                <a:solidFill>
                  <a:srgbClr val="E96900"/>
                </a:solidFill>
                <a:latin typeface="Monaco"/>
                <a:ea typeface="Monaco"/>
                <a:cs typeface="Monaco"/>
                <a:sym typeface="Monaco"/>
              </a:rPr>
              <a:t>inserted</a:t>
            </a:r>
            <a:r>
              <a:t>：被绑定元素插入父节点时调用 (仅保证父节点存在，但不一定已被插入文档中)。</a:t>
            </a:r>
            <a:br/>
          </a:p>
          <a:p>
            <a:pPr algn="l" defTabSz="321468">
              <a:lnSpc>
                <a:spcPts val="3900"/>
              </a:lnSpc>
              <a:defRPr b="0" sz="1800">
                <a:solidFill>
                  <a:srgbClr val="34495E"/>
                </a:solidFill>
                <a:latin typeface="Source Sans Pro"/>
                <a:ea typeface="Source Sans Pro"/>
                <a:cs typeface="Source Sans Pro"/>
                <a:sym typeface="Source Sans Pro"/>
              </a:defRPr>
            </a:pPr>
            <a:r>
              <a:rPr sz="1600">
                <a:solidFill>
                  <a:srgbClr val="E96900"/>
                </a:solidFill>
                <a:latin typeface="Monaco"/>
                <a:ea typeface="Monaco"/>
                <a:cs typeface="Monaco"/>
                <a:sym typeface="Monaco"/>
              </a:rPr>
              <a:t>update</a:t>
            </a:r>
            <a:r>
              <a:t>：所在组件的 VNode 更新时调用，</a:t>
            </a:r>
            <a:r>
              <a:rPr>
                <a:solidFill>
                  <a:srgbClr val="2C3E50"/>
                </a:solidFill>
                <a:latin typeface="Source Sans Pro Semibold"/>
                <a:ea typeface="Source Sans Pro Semibold"/>
                <a:cs typeface="Source Sans Pro Semibold"/>
                <a:sym typeface="Source Sans Pro Semibold"/>
              </a:rPr>
              <a:t>但是可能发生在其子 VNode 更新之前</a:t>
            </a:r>
            <a:r>
              <a:t>。指令的值可能发生了改变，也可能没有。</a:t>
            </a:r>
            <a:br/>
          </a:p>
          <a:p>
            <a:pPr algn="l" defTabSz="321468">
              <a:lnSpc>
                <a:spcPts val="3900"/>
              </a:lnSpc>
              <a:defRPr b="0">
                <a:solidFill>
                  <a:srgbClr val="E96900"/>
                </a:solidFill>
                <a:latin typeface="Monaco"/>
                <a:ea typeface="Monaco"/>
                <a:cs typeface="Monaco"/>
                <a:sym typeface="Monaco"/>
              </a:defRPr>
            </a:pPr>
            <a:r>
              <a:t>componentUpdated</a:t>
            </a:r>
            <a:r>
              <a:rPr sz="1800">
                <a:solidFill>
                  <a:srgbClr val="34495E"/>
                </a:solidFill>
                <a:latin typeface="Source Sans Pro"/>
                <a:ea typeface="Source Sans Pro"/>
                <a:cs typeface="Source Sans Pro"/>
                <a:sym typeface="Source Sans Pro"/>
              </a:rPr>
              <a:t>：指令所在组件的 VNode </a:t>
            </a:r>
            <a:r>
              <a:rPr sz="1800">
                <a:solidFill>
                  <a:srgbClr val="2C3E50"/>
                </a:solidFill>
                <a:latin typeface="Source Sans Pro Semibold"/>
                <a:ea typeface="Source Sans Pro Semibold"/>
                <a:cs typeface="Source Sans Pro Semibold"/>
                <a:sym typeface="Source Sans Pro Semibold"/>
              </a:rPr>
              <a:t>及其子 VNode</a:t>
            </a:r>
            <a:r>
              <a:rPr sz="1800">
                <a:solidFill>
                  <a:srgbClr val="34495E"/>
                </a:solidFill>
                <a:latin typeface="Source Sans Pro"/>
                <a:ea typeface="Source Sans Pro"/>
                <a:cs typeface="Source Sans Pro"/>
                <a:sym typeface="Source Sans Pro"/>
              </a:rPr>
              <a:t> 全部更新后调用。</a:t>
            </a:r>
            <a:br>
              <a:rPr sz="1800">
                <a:solidFill>
                  <a:srgbClr val="34495E"/>
                </a:solidFill>
                <a:latin typeface="Source Sans Pro"/>
                <a:ea typeface="Source Sans Pro"/>
                <a:cs typeface="Source Sans Pro"/>
                <a:sym typeface="Source Sans Pro"/>
              </a:rPr>
            </a:br>
            <a:endParaRPr sz="1800">
              <a:solidFill>
                <a:srgbClr val="34495E"/>
              </a:solidFill>
              <a:latin typeface="Source Sans Pro"/>
              <a:ea typeface="Source Sans Pro"/>
              <a:cs typeface="Source Sans Pro"/>
              <a:sym typeface="Source Sans Pro"/>
            </a:endParaRPr>
          </a:p>
          <a:p>
            <a:pPr algn="l" defTabSz="321468">
              <a:lnSpc>
                <a:spcPts val="3900"/>
              </a:lnSpc>
              <a:defRPr b="0" sz="1800">
                <a:solidFill>
                  <a:srgbClr val="34495E"/>
                </a:solidFill>
                <a:latin typeface="Source Sans Pro"/>
                <a:ea typeface="Source Sans Pro"/>
                <a:cs typeface="Source Sans Pro"/>
                <a:sym typeface="Source Sans Pro"/>
              </a:defRPr>
            </a:pPr>
            <a:r>
              <a:rPr sz="1600">
                <a:solidFill>
                  <a:srgbClr val="E96900"/>
                </a:solidFill>
                <a:latin typeface="Monaco"/>
                <a:ea typeface="Monaco"/>
                <a:cs typeface="Monaco"/>
                <a:sym typeface="Monaco"/>
              </a:rPr>
              <a:t>unbind</a:t>
            </a:r>
            <a:r>
              <a:t>：只调用一次，指令与元素解绑时调用。</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9" name="常见问题"/>
          <p:cNvSpPr txBox="1"/>
          <p:nvPr>
            <p:ph type="title"/>
          </p:nvPr>
        </p:nvSpPr>
        <p:spPr>
          <a:prstGeom prst="rect">
            <a:avLst/>
          </a:prstGeom>
        </p:spPr>
        <p:txBody>
          <a:bodyPr/>
          <a:lstStyle/>
          <a:p>
            <a:pPr/>
            <a:r>
              <a:t>常见问题</a:t>
            </a:r>
          </a:p>
        </p:txBody>
      </p:sp>
      <p:sp>
        <p:nvSpPr>
          <p:cNvPr id="460" name="路由模式改为history后,除了首次启动首页没报错,刷新访问路由都报错!…"/>
          <p:cNvSpPr txBox="1"/>
          <p:nvPr>
            <p:ph type="body" idx="1"/>
          </p:nvPr>
        </p:nvSpPr>
        <p:spPr>
          <a:prstGeom prst="rect">
            <a:avLst/>
          </a:prstGeom>
        </p:spPr>
        <p:txBody>
          <a:bodyPr/>
          <a:lstStyle/>
          <a:p>
            <a:pPr lvl="1" marL="690306" indent="-245806" defTabSz="914400">
              <a:lnSpc>
                <a:spcPct val="200000"/>
              </a:lnSpc>
              <a:buSzPct val="100000"/>
              <a:buAutoNum type="arabicPeriod" startAt="1"/>
              <a:tabLst>
                <a:tab pos="241300" algn="l"/>
                <a:tab pos="495300" algn="l"/>
                <a:tab pos="749300" algn="l"/>
                <a:tab pos="990600" algn="l"/>
                <a:tab pos="1244600" algn="l"/>
                <a:tab pos="1498600" algn="l"/>
                <a:tab pos="1739900" algn="l"/>
                <a:tab pos="1993900" algn="l"/>
                <a:tab pos="2247900" algn="l"/>
                <a:tab pos="2489200" algn="l"/>
                <a:tab pos="2743200" algn="l"/>
                <a:tab pos="2997200" algn="l"/>
              </a:tabLst>
            </a:pPr>
            <a:r>
              <a:t>路由模式改为history后,除了首次启动首页没报错,刷新访问路由都报错!</a:t>
            </a:r>
          </a:p>
          <a:p>
            <a:pPr lvl="1" marL="690306" indent="-245806" defTabSz="914400">
              <a:lnSpc>
                <a:spcPct val="200000"/>
              </a:lnSpc>
              <a:buSzPct val="100000"/>
              <a:buAutoNum type="arabicPeriod" startAt="1"/>
              <a:tabLst>
                <a:tab pos="241300" algn="l"/>
                <a:tab pos="495300" algn="l"/>
                <a:tab pos="749300" algn="l"/>
                <a:tab pos="990600" algn="l"/>
                <a:tab pos="1244600" algn="l"/>
                <a:tab pos="1498600" algn="l"/>
                <a:tab pos="1739900" algn="l"/>
                <a:tab pos="1993900" algn="l"/>
                <a:tab pos="2247900" algn="l"/>
                <a:tab pos="2489200" algn="l"/>
                <a:tab pos="2743200" algn="l"/>
                <a:tab pos="2997200" algn="l"/>
              </a:tabLst>
            </a:pPr>
            <a:r>
              <a:t>我想拦截页面,或者在页面进来之前做一些事情,可以么?</a:t>
            </a:r>
          </a:p>
          <a:p>
            <a:pPr lvl="1" marL="690306" indent="-245806" defTabSz="914400">
              <a:lnSpc>
                <a:spcPct val="200000"/>
              </a:lnSpc>
              <a:buSzPct val="100000"/>
              <a:buAutoNum type="arabicPeriod" startAt="1"/>
              <a:tabLst>
                <a:tab pos="241300" algn="l"/>
                <a:tab pos="495300" algn="l"/>
                <a:tab pos="749300" algn="l"/>
                <a:tab pos="990600" algn="l"/>
                <a:tab pos="1244600" algn="l"/>
                <a:tab pos="1498600" algn="l"/>
                <a:tab pos="1739900" algn="l"/>
                <a:tab pos="1993900" algn="l"/>
                <a:tab pos="2247900" algn="l"/>
                <a:tab pos="2489200" algn="l"/>
                <a:tab pos="2743200" algn="l"/>
                <a:tab pos="2997200" algn="l"/>
              </a:tabLst>
            </a:pPr>
            <a:r>
              <a:t>我会 Vue 我还需要学习 jQuery 或者原生 JS 么"</a:t>
            </a:r>
          </a:p>
          <a:p>
            <a:pPr lvl="1" marL="690306" indent="-245806" defTabSz="914400">
              <a:lnSpc>
                <a:spcPct val="200000"/>
              </a:lnSpc>
              <a:buSzPct val="100000"/>
              <a:buAutoNum type="arabicPeriod" startAt="1"/>
              <a:tabLst>
                <a:tab pos="241300" algn="l"/>
                <a:tab pos="495300" algn="l"/>
                <a:tab pos="749300" algn="l"/>
                <a:tab pos="990600" algn="l"/>
                <a:tab pos="1244600" algn="l"/>
                <a:tab pos="1498600" algn="l"/>
                <a:tab pos="1739900" algn="l"/>
                <a:tab pos="1993900" algn="l"/>
                <a:tab pos="2247900" algn="l"/>
                <a:tab pos="2489200" algn="l"/>
                <a:tab pos="2743200" algn="l"/>
                <a:tab pos="2997200" algn="l"/>
              </a:tabLst>
            </a:pPr>
            <a:r>
              <a:t>首屏加载比较慢!!怎么破!打包文件文件比较大</a:t>
            </a:r>
          </a:p>
          <a:p>
            <a:pPr lvl="1" marL="690306" indent="-245806" defTabSz="914400">
              <a:lnSpc>
                <a:spcPct val="200000"/>
              </a:lnSpc>
              <a:buSzPct val="100000"/>
              <a:buAutoNum type="arabicPeriod" startAt="1"/>
              <a:tabLst>
                <a:tab pos="241300" algn="l"/>
                <a:tab pos="495300" algn="l"/>
                <a:tab pos="749300" algn="l"/>
                <a:tab pos="990600" algn="l"/>
                <a:tab pos="1244600" algn="l"/>
                <a:tab pos="1498600" algn="l"/>
                <a:tab pos="1739900" algn="l"/>
                <a:tab pos="1993900" algn="l"/>
                <a:tab pos="2247900" algn="l"/>
                <a:tab pos="2489200" algn="l"/>
                <a:tab pos="2743200" algn="l"/>
                <a:tab pos="2997200" algn="l"/>
              </a:tabLst>
            </a:pPr>
            <a:r>
              <a:t>Vue开发,项目中还需要 jQuery么</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2" name="回顾"/>
          <p:cNvSpPr txBox="1"/>
          <p:nvPr>
            <p:ph type="ctrTitle"/>
          </p:nvPr>
        </p:nvSpPr>
        <p:spPr>
          <a:prstGeom prst="rect">
            <a:avLst/>
          </a:prstGeom>
        </p:spPr>
        <p:txBody>
          <a:bodyPr/>
          <a:lstStyle/>
          <a:p>
            <a:pPr/>
            <a:r>
              <a:t>回顾</a:t>
            </a:r>
          </a:p>
        </p:txBody>
      </p:sp>
      <p:sp>
        <p:nvSpPr>
          <p:cNvPr id="463" name="VUE源码解析…"/>
          <p:cNvSpPr txBox="1"/>
          <p:nvPr>
            <p:ph type="subTitle" idx="1"/>
          </p:nvPr>
        </p:nvSpPr>
        <p:spPr>
          <a:prstGeom prst="rect">
            <a:avLst/>
          </a:prstGeom>
        </p:spPr>
        <p:txBody>
          <a:bodyPr/>
          <a:lstStyle/>
          <a:p>
            <a:pPr marL="222250" indent="-222250">
              <a:buSzPct val="145000"/>
              <a:buChar char="•"/>
              <a:defRPr sz="1600">
                <a:latin typeface="+mn-lt"/>
                <a:ea typeface="+mn-ea"/>
                <a:cs typeface="+mn-cs"/>
                <a:sym typeface="Helvetica Neue Medium"/>
              </a:defRPr>
            </a:pPr>
            <a:r>
              <a:t>VUE源码解析</a:t>
            </a:r>
          </a:p>
          <a:p>
            <a:pPr lvl="1" marL="711200" indent="-266700" defTabSz="914400">
              <a:lnSpc>
                <a:spcPts val="2500"/>
              </a:lnSpc>
              <a:buSzPct val="100000"/>
              <a:buAutoNum type="arabicPeriod" startAt="1"/>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1400">
                <a:solidFill>
                  <a:srgbClr val="5E5E5E"/>
                </a:solidFill>
              </a:defRPr>
            </a:pPr>
            <a:r>
              <a:t>常见双向绑定实现方案介绍</a:t>
            </a:r>
          </a:p>
          <a:p>
            <a:pPr lvl="1" marL="711200" indent="-266700" defTabSz="914400">
              <a:lnSpc>
                <a:spcPts val="2500"/>
              </a:lnSpc>
              <a:buSzPct val="100000"/>
              <a:buAutoNum type="arabicPeriod" startAt="1"/>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b="1" sz="1400"/>
            </a:pPr>
            <a:r>
              <a:t>VUE数据劫持方案原理</a:t>
            </a:r>
          </a:p>
          <a:p>
            <a:pPr lvl="1" marL="711200" indent="-266700" defTabSz="914400">
              <a:lnSpc>
                <a:spcPts val="2500"/>
              </a:lnSpc>
              <a:buSzPct val="100000"/>
              <a:buAutoNum type="arabicPeriod" startAt="1"/>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1400">
                <a:solidFill>
                  <a:srgbClr val="5E5E5E"/>
                </a:solidFill>
              </a:defRPr>
            </a:pPr>
            <a:r>
              <a:t>依赖收集原理</a:t>
            </a:r>
          </a:p>
          <a:p>
            <a:pPr lvl="1" marL="711200" indent="-266700" defTabSz="914400">
              <a:lnSpc>
                <a:spcPts val="2500"/>
              </a:lnSpc>
              <a:buSzPct val="100000"/>
              <a:buAutoNum type="arabicPeriod" startAt="1"/>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1400">
                <a:solidFill>
                  <a:srgbClr val="5E5E5E"/>
                </a:solidFill>
              </a:defRPr>
            </a:pPr>
            <a:r>
              <a:t>virtualDOM 与 diff 算法</a:t>
            </a:r>
          </a:p>
          <a:p>
            <a:pPr lvl="1" marL="711200" indent="-266700" defTabSz="914400">
              <a:lnSpc>
                <a:spcPts val="2500"/>
              </a:lnSpc>
              <a:buSzPct val="100000"/>
              <a:buAutoNum type="arabicPeriod" startAt="1"/>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b="1" sz="1400"/>
            </a:pPr>
            <a:r>
              <a:t>keep-alive 使用及其原理</a:t>
            </a:r>
          </a:p>
          <a:p>
            <a:pPr lvl="1" marL="711200" indent="-266700" defTabSz="914400">
              <a:lnSpc>
                <a:spcPts val="2500"/>
              </a:lnSpc>
              <a:buSzPct val="100000"/>
              <a:buAutoNum type="arabicPeriod" startAt="1"/>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1400"/>
            </a:pPr>
            <a:r>
              <a:t>纵览 VUE 初始化过程</a:t>
            </a:r>
          </a:p>
          <a:p>
            <a:pPr lvl="1" marL="711200" indent="-266700" defTabSz="914400">
              <a:lnSpc>
                <a:spcPts val="2500"/>
              </a:lnSpc>
              <a:buSzPct val="100000"/>
              <a:buAutoNum type="arabicPeriod" startAt="1"/>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1400">
                <a:solidFill>
                  <a:srgbClr val="5E5E5E"/>
                </a:solidFill>
              </a:defRPr>
            </a:pPr>
            <a:r>
              <a:t>提升渲染效率的 $nextTick</a:t>
            </a:r>
          </a:p>
          <a:p>
            <a:pPr lvl="1" marL="711200" indent="-266700" defTabSz="914400">
              <a:lnSpc>
                <a:spcPts val="2500"/>
              </a:lnSpc>
              <a:buSzPct val="100000"/>
              <a:buAutoNum type="arabicPeriod" startAt="1"/>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1400">
                <a:solidFill>
                  <a:srgbClr val="5E5E5E"/>
                </a:solidFill>
              </a:defRPr>
            </a:pPr>
            <a:r>
              <a:t>VUEX 源码解析</a:t>
            </a:r>
          </a:p>
          <a:p>
            <a:pPr marL="222250" indent="-222250">
              <a:buSzPct val="145000"/>
              <a:buChar char="•"/>
              <a:defRPr sz="1600">
                <a:latin typeface="+mn-lt"/>
                <a:ea typeface="+mn-ea"/>
                <a:cs typeface="+mn-cs"/>
                <a:sym typeface="Helvetica Neue Medium"/>
              </a:defRPr>
            </a:pPr>
          </a:p>
          <a:p>
            <a:pPr marL="222250" indent="-222250">
              <a:buSzPct val="145000"/>
              <a:buChar char="•"/>
              <a:defRPr sz="1600">
                <a:latin typeface="+mn-lt"/>
                <a:ea typeface="+mn-ea"/>
                <a:cs typeface="+mn-cs"/>
                <a:sym typeface="Helvetica Neue Medium"/>
              </a:defRPr>
            </a:pPr>
            <a:r>
              <a:t>组件化实践</a:t>
            </a:r>
          </a:p>
          <a:p>
            <a:pPr lvl="1" marL="711200" indent="-266700" defTabSz="914400">
              <a:lnSpc>
                <a:spcPts val="2500"/>
              </a:lnSpc>
              <a:buSzPct val="100000"/>
              <a:buAutoNum type="arabicPeriod" startAt="1"/>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1400">
                <a:solidFill>
                  <a:srgbClr val="5E5E5E"/>
                </a:solidFill>
              </a:defRPr>
            </a:pPr>
            <a:r>
              <a:t>组件拆分逻辑</a:t>
            </a:r>
          </a:p>
          <a:p>
            <a:pPr lvl="1" marL="711200" indent="-266700" defTabSz="914400">
              <a:lnSpc>
                <a:spcPts val="2500"/>
              </a:lnSpc>
              <a:buSzPct val="100000"/>
              <a:buAutoNum type="arabicPeriod" startAt="1"/>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b="1" sz="1400"/>
            </a:pPr>
            <a:r>
              <a:t>跨组件数据传递方案</a:t>
            </a:r>
          </a:p>
          <a:p>
            <a:pPr lvl="1" marL="711200" indent="-266700" defTabSz="914400">
              <a:lnSpc>
                <a:spcPts val="2500"/>
              </a:lnSpc>
              <a:buSzPct val="100000"/>
              <a:buAutoNum type="arabicPeriod" startAt="1"/>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1400">
                <a:solidFill>
                  <a:srgbClr val="5E5E5E"/>
                </a:solidFill>
              </a:defRPr>
            </a:pPr>
            <a:r>
              <a:t>组件复用方式</a:t>
            </a:r>
          </a:p>
          <a:p>
            <a:pPr lvl="1" marL="711200" indent="-266700" defTabSz="914400">
              <a:lnSpc>
                <a:spcPts val="2500"/>
              </a:lnSpc>
              <a:buSzPct val="100000"/>
              <a:buAutoNum type="arabicPeriod" startAt="1"/>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b="1" sz="1400"/>
            </a:pPr>
            <a:r>
              <a:t>自定义指令开发</a:t>
            </a:r>
          </a:p>
          <a:p>
            <a:pPr lvl="1" marL="711200" indent="-266700" defTabSz="914400">
              <a:lnSpc>
                <a:spcPts val="2500"/>
              </a:lnSpc>
              <a:buSzPct val="100000"/>
              <a:buAutoNum type="arabicPeriod" startAt="1"/>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1400">
                <a:solidFill>
                  <a:srgbClr val="5E5E5E"/>
                </a:solidFill>
              </a:defRPr>
            </a:pPr>
            <a:r>
              <a:t>常见问题</a:t>
            </a:r>
          </a:p>
        </p:txBody>
      </p:sp>
      <p:sp>
        <p:nvSpPr>
          <p:cNvPr id="464" name="课程重点"/>
          <p:cNvSpPr txBox="1"/>
          <p:nvPr>
            <p:ph type="body" idx="13"/>
          </p:nvPr>
        </p:nvSpPr>
        <p:spPr>
          <a:prstGeom prst="rect">
            <a:avLst/>
          </a:prstGeom>
        </p:spPr>
        <p:txBody>
          <a:bodyPr/>
          <a:lstStyle/>
          <a:p>
            <a:pPr/>
            <a:r>
              <a:t>课程重点</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 name="Vue.js 是什么"/>
          <p:cNvSpPr txBox="1"/>
          <p:nvPr>
            <p:ph type="title"/>
          </p:nvPr>
        </p:nvSpPr>
        <p:spPr>
          <a:prstGeom prst="rect">
            <a:avLst/>
          </a:prstGeom>
        </p:spPr>
        <p:txBody>
          <a:bodyPr/>
          <a:lstStyle/>
          <a:p>
            <a:pPr/>
            <a:r>
              <a:t>Vue.js 是什么</a:t>
            </a:r>
          </a:p>
        </p:txBody>
      </p:sp>
      <p:sp>
        <p:nvSpPr>
          <p:cNvPr id="91" name="Vue 是一套用于构建用户界面的渐进式框架。与其它大型框架不同的是，Vue 被设计为可以自底向上逐层应用。Vue 的核心库只关注视图层，不仅易于上手，还便于与第三方库或既有项目整合。…"/>
          <p:cNvSpPr txBox="1"/>
          <p:nvPr>
            <p:ph type="body" idx="1"/>
          </p:nvPr>
        </p:nvSpPr>
        <p:spPr>
          <a:prstGeom prst="rect">
            <a:avLst/>
          </a:prstGeom>
        </p:spPr>
        <p:txBody>
          <a:bodyPr/>
          <a:lstStyle/>
          <a:p>
            <a:pPr/>
          </a:p>
          <a:p>
            <a:pPr/>
          </a:p>
          <a:p>
            <a:pPr/>
            <a:r>
              <a:t>        Vue 是一套用于构建用户界面的</a:t>
            </a:r>
            <a:r>
              <a:rPr b="1">
                <a:solidFill>
                  <a:schemeClr val="accent1"/>
                </a:solidFill>
              </a:rPr>
              <a:t>渐进式框架</a:t>
            </a:r>
            <a:r>
              <a:t>。与其它大型框架不同的是，Vue 被设计为可以自底向上逐层应用。Vue 的</a:t>
            </a:r>
            <a:r>
              <a:rPr b="1">
                <a:solidFill>
                  <a:schemeClr val="accent1"/>
                </a:solidFill>
              </a:rPr>
              <a:t>核心库只关注视图层</a:t>
            </a:r>
            <a:r>
              <a:t>，不仅易于上手，还便于与第三方库或既有项目整合。</a:t>
            </a:r>
          </a:p>
          <a:p>
            <a:pPr/>
          </a:p>
          <a:p>
            <a:pPr/>
            <a:r>
              <a:t>        另一方面，当与现代化的工具链以及各种支持类库结合使用时，Vue 也完全能够为复杂的单页应用提供驱动。</a:t>
            </a:r>
          </a:p>
          <a:p>
            <a:pPr/>
          </a:p>
          <a:p>
            <a:pPr/>
          </a:p>
          <a:p>
            <a:pPr algn="r">
              <a:defRPr sz="1400">
                <a:solidFill>
                  <a:srgbClr val="5E5E5E"/>
                </a:solidFill>
              </a:defRPr>
            </a:pPr>
            <a:r>
              <a:t>——来自官网介绍</a:t>
            </a:r>
          </a:p>
        </p:txBody>
      </p:sp>
      <p:sp>
        <p:nvSpPr>
          <p:cNvPr id="92" name="主张最少"/>
          <p:cNvSpPr/>
          <p:nvPr/>
        </p:nvSpPr>
        <p:spPr>
          <a:xfrm>
            <a:off x="5943677" y="1885677"/>
            <a:ext cx="1964333" cy="812801"/>
          </a:xfrm>
          <a:prstGeom prst="wedgeEllipseCallout">
            <a:avLst>
              <a:gd name="adj1" fmla="val -49483"/>
              <a:gd name="adj2" fmla="val 70000"/>
            </a:avLst>
          </a:prstGeom>
          <a:solidFill>
            <a:schemeClr val="accent1">
              <a:lumOff val="-13575"/>
            </a:schemeClr>
          </a:solidFill>
          <a:ln w="3175">
            <a:miter lim="400000"/>
          </a:ln>
          <a:extLst>
            <a:ext uri="{C572A759-6A51-4108-AA02-DFA0A04FC94B}">
              <ma14:wrappingTextBoxFlag xmlns:ma14="http://schemas.microsoft.com/office/mac/drawingml/2011/main" val="1"/>
            </a:ext>
          </a:extLst>
        </p:spPr>
        <p:txBody>
          <a:bodyPr lIns="35718" tIns="35718" rIns="35718" bIns="35718" anchor="ctr"/>
          <a:lstStyle>
            <a:lvl1pPr>
              <a:defRPr b="0" sz="1900">
                <a:solidFill>
                  <a:srgbClr val="FFFFFF"/>
                </a:solidFill>
                <a:latin typeface="+mn-lt"/>
                <a:ea typeface="+mn-ea"/>
                <a:cs typeface="+mn-cs"/>
                <a:sym typeface="Helvetica Neue Medium"/>
              </a:defRPr>
            </a:lvl1pPr>
          </a:lstStyle>
          <a:p>
            <a:pPr/>
            <a:r>
              <a:t>主张最少</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23" grpId="1" fill="hold">
                                  <p:stCondLst>
                                    <p:cond delay="0"/>
                                  </p:stCondLst>
                                  <p:iterate type="el" backwards="0">
                                    <p:tmAbs val="0"/>
                                  </p:iterate>
                                  <p:childTnLst>
                                    <p:set>
                                      <p:cBhvr>
                                        <p:cTn id="6" fill="hold"/>
                                        <p:tgtEl>
                                          <p:spTgt spid="92"/>
                                        </p:tgtEl>
                                        <p:attrNameLst>
                                          <p:attrName>style.visibility</p:attrName>
                                        </p:attrNameLst>
                                      </p:cBhvr>
                                      <p:to>
                                        <p:strVal val="visible"/>
                                      </p:to>
                                    </p:set>
                                    <p:anim calcmode="lin" valueType="num">
                                      <p:cBhvr>
                                        <p:cTn id="7" dur="500" fill="hold"/>
                                        <p:tgtEl>
                                          <p:spTgt spid="92"/>
                                        </p:tgtEl>
                                        <p:attrNameLst>
                                          <p:attrName>ppt_w</p:attrName>
                                        </p:attrNameLst>
                                      </p:cBhvr>
                                      <p:tavLst>
                                        <p:tav tm="0">
                                          <p:val>
                                            <p:strVal val="4*#ppt_w"/>
                                          </p:val>
                                        </p:tav>
                                        <p:tav tm="100000">
                                          <p:val>
                                            <p:strVal val="#ppt_w"/>
                                          </p:val>
                                        </p:tav>
                                      </p:tavLst>
                                    </p:anim>
                                    <p:anim calcmode="lin" valueType="num">
                                      <p:cBhvr>
                                        <p:cTn id="8" dur="500" fill="hold"/>
                                        <p:tgtEl>
                                          <p:spTgt spid="9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2" grpId="1"/>
    </p:bldLst>
  </p:timing>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6" name="矩形"/>
          <p:cNvSpPr/>
          <p:nvPr/>
        </p:nvSpPr>
        <p:spPr>
          <a:xfrm>
            <a:off x="3534401" y="-54764"/>
            <a:ext cx="8776659" cy="6896422"/>
          </a:xfrm>
          <a:prstGeom prst="rect">
            <a:avLst/>
          </a:prstGeom>
          <a:solidFill>
            <a:srgbClr val="FBFBFB"/>
          </a:solidFill>
          <a:ln w="3175">
            <a:miter lim="400000"/>
          </a:ln>
        </p:spPr>
        <p:txBody>
          <a:bodyPr lIns="35718" tIns="35718" rIns="35718" bIns="35718" anchor="ctr"/>
          <a:lstStyle/>
          <a:p>
            <a:pPr>
              <a:defRPr b="0" sz="1400">
                <a:solidFill>
                  <a:srgbClr val="FFFFFF"/>
                </a:solidFill>
                <a:latin typeface="+mn-lt"/>
                <a:ea typeface="+mn-ea"/>
                <a:cs typeface="+mn-cs"/>
                <a:sym typeface="Helvetica Neue Medium"/>
              </a:defRPr>
            </a:pPr>
          </a:p>
        </p:txBody>
      </p:sp>
      <p:grpSp>
        <p:nvGrpSpPr>
          <p:cNvPr id="474" name="成组"/>
          <p:cNvGrpSpPr/>
          <p:nvPr/>
        </p:nvGrpSpPr>
        <p:grpSpPr>
          <a:xfrm>
            <a:off x="5436715" y="797449"/>
            <a:ext cx="6206742" cy="4009883"/>
            <a:chOff x="0" y="0"/>
            <a:chExt cx="6206741" cy="4009881"/>
          </a:xfrm>
        </p:grpSpPr>
        <p:pic>
          <p:nvPicPr>
            <p:cNvPr id="467" name="图像" descr="图像"/>
            <p:cNvPicPr>
              <a:picLocks noChangeAspect="1"/>
            </p:cNvPicPr>
            <p:nvPr/>
          </p:nvPicPr>
          <p:blipFill>
            <a:blip r:embed="rId2">
              <a:extLst/>
            </a:blip>
            <a:stretch>
              <a:fillRect/>
            </a:stretch>
          </p:blipFill>
          <p:spPr>
            <a:xfrm>
              <a:off x="0" y="0"/>
              <a:ext cx="6206742" cy="4009882"/>
            </a:xfrm>
            <a:prstGeom prst="rect">
              <a:avLst/>
            </a:prstGeom>
            <a:ln w="3175" cap="flat">
              <a:noFill/>
              <a:miter lim="400000"/>
            </a:ln>
            <a:effectLst/>
          </p:spPr>
        </p:pic>
        <p:pic>
          <p:nvPicPr>
            <p:cNvPr id="468" name="线条" descr="线条"/>
            <p:cNvPicPr>
              <a:picLocks noChangeAspect="0"/>
            </p:cNvPicPr>
            <p:nvPr/>
          </p:nvPicPr>
          <p:blipFill>
            <a:blip r:embed="rId3">
              <a:extLst/>
            </a:blip>
            <a:stretch>
              <a:fillRect/>
            </a:stretch>
          </p:blipFill>
          <p:spPr>
            <a:xfrm rot="10800000">
              <a:off x="2626006" y="1344093"/>
              <a:ext cx="1788472" cy="246565"/>
            </a:xfrm>
            <a:prstGeom prst="rect">
              <a:avLst/>
            </a:prstGeom>
            <a:effectLst/>
          </p:spPr>
        </p:pic>
        <p:pic>
          <p:nvPicPr>
            <p:cNvPr id="470" name="线条" descr="线条"/>
            <p:cNvPicPr>
              <a:picLocks noChangeAspect="0"/>
            </p:cNvPicPr>
            <p:nvPr/>
          </p:nvPicPr>
          <p:blipFill>
            <a:blip r:embed="rId4">
              <a:extLst/>
            </a:blip>
            <a:stretch>
              <a:fillRect/>
            </a:stretch>
          </p:blipFill>
          <p:spPr>
            <a:xfrm rot="11974622">
              <a:off x="2616792" y="3063228"/>
              <a:ext cx="2031850" cy="246564"/>
            </a:xfrm>
            <a:prstGeom prst="rect">
              <a:avLst/>
            </a:prstGeom>
            <a:effectLst/>
          </p:spPr>
        </p:pic>
        <p:pic>
          <p:nvPicPr>
            <p:cNvPr id="472" name="线条" descr="线条"/>
            <p:cNvPicPr>
              <a:picLocks noChangeAspect="0"/>
            </p:cNvPicPr>
            <p:nvPr/>
          </p:nvPicPr>
          <p:blipFill>
            <a:blip r:embed="rId5">
              <a:extLst/>
            </a:blip>
            <a:stretch>
              <a:fillRect/>
            </a:stretch>
          </p:blipFill>
          <p:spPr>
            <a:xfrm rot="20363937">
              <a:off x="2022564" y="1921498"/>
              <a:ext cx="1721903" cy="246565"/>
            </a:xfrm>
            <a:prstGeom prst="rect">
              <a:avLst/>
            </a:prstGeom>
            <a:effectLst/>
          </p:spPr>
        </p:pic>
      </p:grpSp>
      <p:sp>
        <p:nvSpPr>
          <p:cNvPr id="475" name="课后作业"/>
          <p:cNvSpPr txBox="1"/>
          <p:nvPr>
            <p:ph type="ctrTitle"/>
          </p:nvPr>
        </p:nvSpPr>
        <p:spPr>
          <a:prstGeom prst="rect">
            <a:avLst/>
          </a:prstGeom>
        </p:spPr>
        <p:txBody>
          <a:bodyPr/>
          <a:lstStyle/>
          <a:p>
            <a:pPr/>
            <a:r>
              <a:t>课后作业</a:t>
            </a:r>
          </a:p>
        </p:txBody>
      </p:sp>
      <p:sp>
        <p:nvSpPr>
          <p:cNvPr id="476" name="VUE 倒计时"/>
          <p:cNvSpPr txBox="1"/>
          <p:nvPr>
            <p:ph type="body" idx="13"/>
          </p:nvPr>
        </p:nvSpPr>
        <p:spPr>
          <a:prstGeom prst="rect">
            <a:avLst/>
          </a:prstGeom>
        </p:spPr>
        <p:txBody>
          <a:bodyPr/>
          <a:lstStyle/>
          <a:p>
            <a:pPr/>
            <a:r>
              <a:t>VUE 倒计时</a:t>
            </a:r>
          </a:p>
        </p:txBody>
      </p:sp>
      <p:sp>
        <p:nvSpPr>
          <p:cNvPr id="477" name="要求：…"/>
          <p:cNvSpPr txBox="1"/>
          <p:nvPr/>
        </p:nvSpPr>
        <p:spPr>
          <a:xfrm>
            <a:off x="4019086" y="4250842"/>
            <a:ext cx="4977906" cy="1931328"/>
          </a:xfrm>
          <a:prstGeom prst="rect">
            <a:avLst/>
          </a:prstGeom>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p>
            <a:pPr algn="l">
              <a:defRPr>
                <a:solidFill>
                  <a:schemeClr val="accent5">
                    <a:hueOff val="-82419"/>
                    <a:satOff val="-9513"/>
                    <a:lumOff val="-16343"/>
                  </a:schemeClr>
                </a:solidFill>
              </a:defRPr>
            </a:pPr>
            <a:r>
              <a:t>要求：</a:t>
            </a:r>
          </a:p>
          <a:p>
            <a:pPr marL="317500" indent="-317500" algn="l">
              <a:buSzPct val="100000"/>
              <a:buAutoNum type="arabicPeriod" startAt="1"/>
              <a:defRPr b="0"/>
            </a:pPr>
            <a:r>
              <a:t>作业提交形式为一个 html 文件，vue使用CDN地址</a:t>
            </a:r>
          </a:p>
          <a:p>
            <a:pPr lvl="1" indent="0" algn="l">
              <a:defRPr b="0"/>
            </a:pPr>
          </a:p>
          <a:p>
            <a:pPr lvl="1" indent="0" algn="l">
              <a:defRPr b="0"/>
            </a:pPr>
          </a:p>
          <a:p>
            <a:pPr marL="317500" indent="-317500" algn="l">
              <a:buSzPct val="100000"/>
              <a:buAutoNum type="arabicPeriod" startAt="1"/>
              <a:defRPr b="0"/>
            </a:pPr>
            <a:r>
              <a:t>完成主逻辑开发</a:t>
            </a:r>
          </a:p>
          <a:p>
            <a:pPr marL="317500" indent="-317500" algn="l">
              <a:buSzPct val="100000"/>
              <a:buAutoNum type="arabicPeriod" startAt="1"/>
              <a:defRPr b="0"/>
            </a:pPr>
            <a:r>
              <a:t>输入框默认获取焦点，单位为秒</a:t>
            </a:r>
          </a:p>
          <a:p>
            <a:pPr marL="317500" indent="-317500" algn="l">
              <a:buSzPct val="100000"/>
              <a:buAutoNum type="arabicPeriod" startAt="1"/>
              <a:defRPr b="0"/>
            </a:pPr>
            <a:r>
              <a:t>注意处理潜在的内存隐患</a:t>
            </a:r>
          </a:p>
        </p:txBody>
      </p:sp>
      <p:sp>
        <p:nvSpPr>
          <p:cNvPr id="478" name="&lt;script src=&quot;https://cdn.jsdelivr.net/npm/vue&quot;&gt;&lt;/script&gt;"/>
          <p:cNvSpPr txBox="1"/>
          <p:nvPr/>
        </p:nvSpPr>
        <p:spPr>
          <a:xfrm>
            <a:off x="4357254" y="4880933"/>
            <a:ext cx="6229907" cy="297469"/>
          </a:xfrm>
          <a:prstGeom prst="rect">
            <a:avLst/>
          </a:prstGeom>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p>
            <a:pPr algn="l" defTabSz="457200">
              <a:lnSpc>
                <a:spcPts val="3600"/>
              </a:lnSpc>
              <a:defRPr b="0" sz="1440">
                <a:ln w="0" cap="flat">
                  <a:solidFill>
                    <a:srgbClr val="42B983"/>
                  </a:solidFill>
                  <a:prstDash val="solid"/>
                  <a:miter lim="400000"/>
                </a:ln>
                <a:solidFill>
                  <a:srgbClr val="42B983"/>
                </a:solidFill>
                <a:latin typeface="Monaco"/>
                <a:ea typeface="Monaco"/>
                <a:cs typeface="Monaco"/>
                <a:sym typeface="Monaco"/>
              </a:defRPr>
            </a:pPr>
            <a:r>
              <a:rPr>
                <a:ln w="0" cap="flat">
                  <a:solidFill>
                    <a:srgbClr val="2973B7"/>
                  </a:solidFill>
                  <a:prstDash val="solid"/>
                  <a:miter lim="400000"/>
                </a:ln>
                <a:solidFill>
                  <a:srgbClr val="2973B7"/>
                </a:solidFill>
              </a:rPr>
              <a:t>&lt;script src=</a:t>
            </a:r>
            <a:r>
              <a:t>"https://cdn.jsdelivr.net/npm/vue"</a:t>
            </a:r>
            <a:r>
              <a:rPr>
                <a:ln w="0" cap="flat">
                  <a:solidFill>
                    <a:srgbClr val="2973B7"/>
                  </a:solidFill>
                  <a:prstDash val="solid"/>
                  <a:miter lim="400000"/>
                </a:ln>
                <a:solidFill>
                  <a:srgbClr val="2973B7"/>
                </a:solidFill>
              </a:rPr>
              <a:t>&gt;&lt;/script&gt;</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0" name="参考材料"/>
          <p:cNvSpPr txBox="1"/>
          <p:nvPr>
            <p:ph type="ctrTitle"/>
          </p:nvPr>
        </p:nvSpPr>
        <p:spPr>
          <a:prstGeom prst="rect">
            <a:avLst/>
          </a:prstGeom>
        </p:spPr>
        <p:txBody>
          <a:bodyPr/>
          <a:lstStyle/>
          <a:p>
            <a:pPr/>
            <a:r>
              <a:t>参考材料</a:t>
            </a:r>
          </a:p>
        </p:txBody>
      </p:sp>
      <p:sp>
        <p:nvSpPr>
          <p:cNvPr id="481" name="文章"/>
          <p:cNvSpPr txBox="1"/>
          <p:nvPr>
            <p:ph type="body" idx="13"/>
          </p:nvPr>
        </p:nvSpPr>
        <p:spPr>
          <a:prstGeom prst="rect">
            <a:avLst/>
          </a:prstGeom>
        </p:spPr>
        <p:txBody>
          <a:bodyPr/>
          <a:lstStyle/>
          <a:p>
            <a:pPr/>
            <a:r>
              <a:t>文章</a:t>
            </a:r>
          </a:p>
        </p:txBody>
      </p:sp>
      <p:grpSp>
        <p:nvGrpSpPr>
          <p:cNvPr id="486" name="成组"/>
          <p:cNvGrpSpPr/>
          <p:nvPr/>
        </p:nvGrpSpPr>
        <p:grpSpPr>
          <a:xfrm>
            <a:off x="5359983" y="797265"/>
            <a:ext cx="4793045" cy="2603437"/>
            <a:chOff x="0" y="-50800"/>
            <a:chExt cx="4793043" cy="2603436"/>
          </a:xfrm>
        </p:grpSpPr>
        <p:grpSp>
          <p:nvGrpSpPr>
            <p:cNvPr id="484" name="图像"/>
            <p:cNvGrpSpPr/>
            <p:nvPr/>
          </p:nvGrpSpPr>
          <p:grpSpPr>
            <a:xfrm>
              <a:off x="1518634" y="-50800"/>
              <a:ext cx="1421729" cy="1485229"/>
              <a:chOff x="0" y="0"/>
              <a:chExt cx="1421728" cy="1485228"/>
            </a:xfrm>
          </p:grpSpPr>
          <p:pic>
            <p:nvPicPr>
              <p:cNvPr id="483" name="图像" descr="图像"/>
              <p:cNvPicPr>
                <a:picLocks noChangeAspect="1"/>
              </p:cNvPicPr>
              <p:nvPr/>
            </p:nvPicPr>
            <p:blipFill>
              <a:blip r:embed="rId2">
                <a:extLst/>
              </a:blip>
              <a:stretch>
                <a:fillRect/>
              </a:stretch>
            </p:blipFill>
            <p:spPr>
              <a:xfrm>
                <a:off x="76200" y="50800"/>
                <a:ext cx="1269329" cy="1269329"/>
              </a:xfrm>
              <a:prstGeom prst="rect">
                <a:avLst/>
              </a:prstGeom>
              <a:ln>
                <a:noFill/>
              </a:ln>
              <a:effectLst/>
            </p:spPr>
          </p:pic>
          <p:pic>
            <p:nvPicPr>
              <p:cNvPr id="482" name="图像" descr="图像"/>
              <p:cNvPicPr>
                <a:picLocks noChangeAspect="0"/>
              </p:cNvPicPr>
              <p:nvPr/>
            </p:nvPicPr>
            <p:blipFill>
              <a:blip r:embed="rId3">
                <a:extLst/>
              </a:blip>
              <a:stretch>
                <a:fillRect/>
              </a:stretch>
            </p:blipFill>
            <p:spPr>
              <a:xfrm>
                <a:off x="0" y="0"/>
                <a:ext cx="1421729" cy="1485229"/>
              </a:xfrm>
              <a:prstGeom prst="rect">
                <a:avLst/>
              </a:prstGeom>
              <a:effectLst/>
            </p:spPr>
          </p:pic>
        </p:grpSp>
        <p:sp>
          <p:nvSpPr>
            <p:cNvPr id="485" name="染陌同学…"/>
            <p:cNvSpPr txBox="1"/>
            <p:nvPr/>
          </p:nvSpPr>
          <p:spPr>
            <a:xfrm>
              <a:off x="-1" y="1472310"/>
              <a:ext cx="4793045" cy="1080327"/>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35718" tIns="35718" rIns="35718" bIns="35718" numCol="1" anchor="ctr">
              <a:spAutoFit/>
            </a:bodyPr>
            <a:lstStyle/>
            <a:p>
              <a:pPr defTabSz="250031">
                <a:defRPr b="0" sz="1500">
                  <a:solidFill>
                    <a:srgbClr val="5E5E5E"/>
                  </a:solidFill>
                </a:defRPr>
              </a:pPr>
              <a:r>
                <a:t>染陌同学</a:t>
              </a:r>
            </a:p>
            <a:p>
              <a:pPr defTabSz="250031">
                <a:defRPr sz="2900"/>
              </a:pPr>
              <a:r>
                <a:t>learn VUE</a:t>
              </a:r>
            </a:p>
            <a:p>
              <a:pPr defTabSz="250031">
                <a:defRPr b="0" sz="2000" u="sng">
                  <a:solidFill>
                    <a:srgbClr val="E4AF0A"/>
                  </a:solidFill>
                  <a:uFill>
                    <a:solidFill>
                      <a:srgbClr val="E4AF0A"/>
                    </a:solidFill>
                  </a:uFill>
                </a:defRPr>
              </a:pPr>
              <a:r>
                <a:rPr>
                  <a:hlinkClick r:id="rId4" invalidUrl="" action="" tgtFrame="" tooltip="" history="1" highlightClick="0" endSnd="0"/>
                </a:rPr>
                <a:t>https://github.com/answershuto/learnVue</a:t>
              </a:r>
            </a:p>
          </p:txBody>
        </p:sp>
      </p:grpSp>
      <p:sp>
        <p:nvSpPr>
          <p:cNvPr id="487" name="VUE 官网： https://cn.vuejs.org…"/>
          <p:cNvSpPr txBox="1"/>
          <p:nvPr/>
        </p:nvSpPr>
        <p:spPr>
          <a:xfrm>
            <a:off x="6091638" y="4199966"/>
            <a:ext cx="4526497" cy="1689322"/>
          </a:xfrm>
          <a:prstGeom prst="rect">
            <a:avLst/>
          </a:prstGeom>
          <a:ln w="3175">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p>
            <a:pPr/>
            <a:r>
              <a:t>VUE 官网</a:t>
            </a:r>
            <a:r>
              <a:rPr b="0">
                <a:solidFill>
                  <a:srgbClr val="929292"/>
                </a:solidFill>
              </a:rPr>
              <a:t>： </a:t>
            </a:r>
            <a:r>
              <a:rPr b="0" u="sng">
                <a:solidFill>
                  <a:srgbClr val="929292"/>
                </a:solidFill>
                <a:hlinkClick r:id="rId5" invalidUrl="" action="" tgtFrame="" tooltip="" history="1" highlightClick="0" endSnd="0"/>
              </a:rPr>
              <a:t>https://cn.vuejs.org</a:t>
            </a:r>
            <a:endParaRPr b="0"/>
          </a:p>
          <a:p>
            <a:pPr/>
            <a:r>
              <a:t>VUEX 官网</a:t>
            </a:r>
            <a:r>
              <a:rPr b="0">
                <a:solidFill>
                  <a:srgbClr val="929292"/>
                </a:solidFill>
              </a:rPr>
              <a:t>：</a:t>
            </a:r>
            <a:r>
              <a:rPr b="0" u="sng">
                <a:solidFill>
                  <a:srgbClr val="929292"/>
                </a:solidFill>
                <a:hlinkClick r:id="rId6" invalidUrl="" action="" tgtFrame="" tooltip="" history="1" highlightClick="0" endSnd="0"/>
              </a:rPr>
              <a:t>https://vuex.vuejs.org/zh/</a:t>
            </a:r>
          </a:p>
          <a:p>
            <a:pPr/>
            <a:r>
              <a:t>VUE ROUTER 官网</a:t>
            </a:r>
            <a:r>
              <a:rPr b="0">
                <a:solidFill>
                  <a:srgbClr val="929292"/>
                </a:solidFill>
              </a:rPr>
              <a:t>：</a:t>
            </a:r>
            <a:r>
              <a:rPr b="0" u="sng">
                <a:solidFill>
                  <a:srgbClr val="929292"/>
                </a:solidFill>
                <a:hlinkClick r:id="rId7" invalidUrl="" action="" tgtFrame="" tooltip="" history="1" highlightClick="0" endSnd="0"/>
              </a:rPr>
              <a:t>https://router.vuejs.org/zh/</a:t>
            </a:r>
            <a:endParaRPr b="0">
              <a:solidFill>
                <a:srgbClr val="929292"/>
              </a:solidFill>
            </a:endParaRPr>
          </a:p>
          <a:p>
            <a:pPr/>
          </a:p>
          <a:p>
            <a:pPr/>
            <a:r>
              <a:t>官方 Github Group</a:t>
            </a:r>
            <a:r>
              <a:rPr b="0">
                <a:solidFill>
                  <a:srgbClr val="929292"/>
                </a:solidFill>
              </a:rPr>
              <a:t>：</a:t>
            </a:r>
            <a:r>
              <a:rPr b="0" u="sng">
                <a:solidFill>
                  <a:srgbClr val="929292"/>
                </a:solidFill>
                <a:hlinkClick r:id="rId8" invalidUrl="" action="" tgtFrame="" tooltip="" history="1" highlightClick="0" endSnd="0"/>
              </a:rPr>
              <a:t>https://github.com/vuejs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 name="Vue.js适合的项目场景"/>
          <p:cNvSpPr txBox="1"/>
          <p:nvPr>
            <p:ph type="title"/>
          </p:nvPr>
        </p:nvSpPr>
        <p:spPr>
          <a:prstGeom prst="rect">
            <a:avLst/>
          </a:prstGeom>
        </p:spPr>
        <p:txBody>
          <a:bodyPr/>
          <a:lstStyle/>
          <a:p>
            <a:pPr/>
            <a:r>
              <a:t>Vue.js适合的项目场景</a:t>
            </a:r>
          </a:p>
        </p:txBody>
      </p:sp>
      <p:sp>
        <p:nvSpPr>
          <p:cNvPr id="97" name="老旧项目内拓展新功能…"/>
          <p:cNvSpPr txBox="1"/>
          <p:nvPr>
            <p:ph type="body" idx="1"/>
          </p:nvPr>
        </p:nvSpPr>
        <p:spPr>
          <a:xfrm>
            <a:off x="1454663" y="2105521"/>
            <a:ext cx="10494919" cy="4494341"/>
          </a:xfrm>
          <a:prstGeom prst="rect">
            <a:avLst/>
          </a:prstGeom>
        </p:spPr>
        <p:txBody>
          <a:bodyPr/>
          <a:lstStyle/>
          <a:p>
            <a:pPr lvl="1" marL="730250" indent="-285750">
              <a:lnSpc>
                <a:spcPct val="150000"/>
              </a:lnSpc>
              <a:buSzPct val="50000"/>
              <a:buBlip>
                <a:blip r:embed="rId3"/>
              </a:buBlip>
              <a:defRPr sz="2400"/>
            </a:pPr>
          </a:p>
          <a:p>
            <a:pPr lvl="1" marL="730250" indent="-285750">
              <a:lnSpc>
                <a:spcPct val="150000"/>
              </a:lnSpc>
              <a:buSzPct val="50000"/>
              <a:buBlip>
                <a:blip r:embed="rId3"/>
              </a:buBlip>
              <a:defRPr sz="2400"/>
            </a:pPr>
            <a:r>
              <a:t>老旧项目内拓展新功能</a:t>
            </a:r>
          </a:p>
          <a:p>
            <a:pPr lvl="1" marL="730250" indent="-285750">
              <a:lnSpc>
                <a:spcPct val="150000"/>
              </a:lnSpc>
              <a:buSzPct val="50000"/>
              <a:buBlip>
                <a:blip r:embed="rId3"/>
              </a:buBlip>
              <a:defRPr sz="2400"/>
            </a:pPr>
            <a:r>
              <a:t>持续重构中的项目</a:t>
            </a:r>
          </a:p>
          <a:p>
            <a:pPr lvl="1" marL="730250" indent="-285750">
              <a:lnSpc>
                <a:spcPct val="150000"/>
              </a:lnSpc>
              <a:buSzPct val="50000"/>
              <a:buBlip>
                <a:blip r:embed="rId3"/>
              </a:buBlip>
              <a:defRPr sz="2400"/>
            </a:pPr>
            <a:r>
              <a:t>全新的项目</a:t>
            </a:r>
          </a:p>
          <a:p>
            <a:pPr marL="277812" indent="-277812">
              <a:buSzPct val="50000"/>
              <a:buBlip>
                <a:blip r:embed="rId3"/>
              </a:buBlip>
            </a:pPr>
          </a:p>
          <a:p>
            <a:pPr>
              <a:defRPr sz="1600">
                <a:solidFill>
                  <a:srgbClr val="5E5E5E"/>
                </a:solidFill>
              </a:defRPr>
            </a:pPr>
            <a:r>
              <a:t>不建议使用场景</a:t>
            </a:r>
          </a:p>
          <a:p>
            <a:pPr>
              <a:defRPr sz="1600">
                <a:solidFill>
                  <a:srgbClr val="5E5E5E"/>
                </a:solidFill>
              </a:defRPr>
            </a:pPr>
          </a:p>
          <a:p>
            <a:pPr lvl="1" marL="666750" indent="-222250">
              <a:buSzPct val="145000"/>
              <a:buChar char="•"/>
              <a:defRPr sz="1600">
                <a:solidFill>
                  <a:srgbClr val="5E5E5E"/>
                </a:solidFill>
              </a:defRPr>
            </a:pPr>
            <a:r>
              <a:t>纯展示类静态页，如活动落地页</a:t>
            </a:r>
          </a:p>
          <a:p>
            <a:pPr lvl="1" marL="666750" indent="-222250">
              <a:buSzPct val="145000"/>
              <a:buChar char="•"/>
              <a:defRPr sz="1600">
                <a:solidFill>
                  <a:srgbClr val="5E5E5E"/>
                </a:solidFill>
              </a:defRPr>
            </a:pPr>
            <a:r>
              <a:t>面向搜索引擎项目</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1、常见双向绑定实现方案"/>
          <p:cNvSpPr txBox="1"/>
          <p:nvPr>
            <p:ph type="title"/>
          </p:nvPr>
        </p:nvSpPr>
        <p:spPr>
          <a:prstGeom prst="rect">
            <a:avLst/>
          </a:prstGeom>
        </p:spPr>
        <p:txBody>
          <a:bodyPr/>
          <a:lstStyle/>
          <a:p>
            <a:pPr/>
            <a:r>
              <a:t>1、常见双向绑定实现方案</a:t>
            </a:r>
          </a:p>
        </p:txBody>
      </p:sp>
      <p:sp>
        <p:nvSpPr>
          <p:cNvPr id="102" name="发布者-订阅者模式…"/>
          <p:cNvSpPr txBox="1"/>
          <p:nvPr>
            <p:ph type="body" idx="1"/>
          </p:nvPr>
        </p:nvSpPr>
        <p:spPr>
          <a:prstGeom prst="rect">
            <a:avLst/>
          </a:prstGeom>
        </p:spPr>
        <p:txBody>
          <a:bodyPr/>
          <a:lstStyle/>
          <a:p>
            <a:pPr lvl="3" marL="1694656" indent="-361156" defTabSz="914400">
              <a:lnSpc>
                <a:spcPts val="4400"/>
              </a:lnSpc>
              <a:buSzPct val="50000"/>
              <a:buBlip>
                <a:blip r:embed="rId3"/>
              </a:buBlip>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2600"/>
            </a:pPr>
          </a:p>
          <a:p>
            <a:pPr lvl="3" marL="1694656" indent="-361156" defTabSz="914400">
              <a:lnSpc>
                <a:spcPts val="4400"/>
              </a:lnSpc>
              <a:buSzPct val="50000"/>
              <a:buBlip>
                <a:blip r:embed="rId3"/>
              </a:buBlip>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2600"/>
            </a:pPr>
          </a:p>
          <a:p>
            <a:pPr lvl="3" marL="1694656" indent="-361156" defTabSz="914400">
              <a:lnSpc>
                <a:spcPts val="4400"/>
              </a:lnSpc>
              <a:buSzPct val="50000"/>
              <a:buBlip>
                <a:blip r:embed="rId3"/>
              </a:buBlip>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2600"/>
            </a:pPr>
            <a:r>
              <a:t>发布者-订阅者模式</a:t>
            </a:r>
          </a:p>
          <a:p>
            <a:pPr lvl="3" marL="1694656" indent="-361156" defTabSz="914400">
              <a:lnSpc>
                <a:spcPts val="4400"/>
              </a:lnSpc>
              <a:buSzPct val="50000"/>
              <a:buBlip>
                <a:blip r:embed="rId3"/>
              </a:buBlip>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2600"/>
            </a:pPr>
            <a:r>
              <a:t>脏值检查</a:t>
            </a:r>
          </a:p>
          <a:p>
            <a:pPr lvl="3" marL="1694656" indent="-361156" defTabSz="914400">
              <a:lnSpc>
                <a:spcPts val="4400"/>
              </a:lnSpc>
              <a:buSzPct val="50000"/>
              <a:buBlip>
                <a:blip r:embed="rId3"/>
              </a:buBlip>
              <a:tabLst>
                <a:tab pos="241300" algn="l"/>
                <a:tab pos="495300" algn="l"/>
                <a:tab pos="749300" algn="l"/>
                <a:tab pos="990600" algn="l"/>
                <a:tab pos="1244600" algn="l"/>
                <a:tab pos="1498600" algn="l"/>
                <a:tab pos="1739900" algn="l"/>
                <a:tab pos="1993900" algn="l"/>
                <a:tab pos="2247900" algn="l"/>
                <a:tab pos="2489200" algn="l"/>
                <a:tab pos="2743200" algn="l"/>
                <a:tab pos="2997200" algn="l"/>
              </a:tabLst>
              <a:defRPr sz="2600"/>
            </a:pPr>
            <a:r>
              <a:t>数据劫持</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1、常见双向绑定实现方案"/>
          <p:cNvSpPr txBox="1"/>
          <p:nvPr>
            <p:ph type="title"/>
          </p:nvPr>
        </p:nvSpPr>
        <p:spPr>
          <a:prstGeom prst="rect">
            <a:avLst/>
          </a:prstGeom>
        </p:spPr>
        <p:txBody>
          <a:bodyPr/>
          <a:lstStyle/>
          <a:p>
            <a:pPr/>
            <a:r>
              <a:t>1、常见双向绑定实现方案</a:t>
            </a:r>
          </a:p>
        </p:txBody>
      </p:sp>
      <p:sp>
        <p:nvSpPr>
          <p:cNvPr id="107" name="发布者-订阅者模式…"/>
          <p:cNvSpPr txBox="1"/>
          <p:nvPr>
            <p:ph type="body" idx="1"/>
          </p:nvPr>
        </p:nvSpPr>
        <p:spPr>
          <a:prstGeom prst="rect">
            <a:avLst/>
          </a:prstGeom>
        </p:spPr>
        <p:txBody>
          <a:bodyPr/>
          <a:lstStyle/>
          <a:p>
            <a:pPr defTabSz="321468">
              <a:lnSpc>
                <a:spcPts val="3600"/>
              </a:lnSpc>
              <a:spcBef>
                <a:spcPts val="1100"/>
              </a:spcBef>
              <a:defRPr b="1" sz="2000">
                <a:ln w="0" cap="flat">
                  <a:solidFill>
                    <a:srgbClr val="24292E"/>
                  </a:solidFill>
                  <a:prstDash val="solid"/>
                  <a:miter lim="400000"/>
                </a:ln>
                <a:solidFill>
                  <a:srgbClr val="24292E"/>
                </a:solidFill>
                <a:latin typeface="Helvetica"/>
                <a:ea typeface="Helvetica"/>
                <a:cs typeface="Helvetica"/>
                <a:sym typeface="Helvetica"/>
              </a:defRPr>
            </a:pPr>
            <a:r>
              <a:rPr>
                <a:solidFill>
                  <a:schemeClr val="accent1"/>
                </a:solidFill>
              </a:rPr>
              <a:t>发布者-订阅者模式</a:t>
            </a:r>
            <a:endParaRPr>
              <a:solidFill>
                <a:schemeClr val="accent1"/>
              </a:solidFill>
            </a:endParaRPr>
          </a:p>
          <a:p>
            <a:pPr defTabSz="321468">
              <a:lnSpc>
                <a:spcPts val="3400"/>
              </a:lnSpc>
              <a:spcBef>
                <a:spcPts val="1100"/>
              </a:spcBef>
              <a:defRPr sz="1800">
                <a:ln w="0" cap="flat">
                  <a:solidFill>
                    <a:srgbClr val="24292E"/>
                  </a:solidFill>
                  <a:prstDash val="solid"/>
                  <a:miter lim="400000"/>
                </a:ln>
                <a:solidFill>
                  <a:srgbClr val="24292E"/>
                </a:solidFill>
                <a:latin typeface="Helvetica"/>
                <a:ea typeface="Helvetica"/>
                <a:cs typeface="Helvetica"/>
                <a:sym typeface="Helvetica"/>
              </a:defRPr>
            </a:pPr>
            <a:r>
              <a:t>数据更新方式是  </a:t>
            </a:r>
            <a:r>
              <a:rPr sz="1600">
                <a:latin typeface="Menlo"/>
                <a:ea typeface="Menlo"/>
                <a:cs typeface="Menlo"/>
                <a:sym typeface="Menlo"/>
              </a:rPr>
              <a:t>vm.set('property', value) </a:t>
            </a:r>
            <a:r>
              <a:t>，而非  </a:t>
            </a:r>
            <a:r>
              <a:rPr sz="1600">
                <a:latin typeface="Menlo"/>
                <a:ea typeface="Menlo"/>
                <a:cs typeface="Menlo"/>
                <a:sym typeface="Menlo"/>
              </a:rPr>
              <a:t>vm.property = value </a:t>
            </a:r>
            <a:endParaRPr sz="1600">
              <a:latin typeface="Menlo"/>
              <a:ea typeface="Menlo"/>
              <a:cs typeface="Menlo"/>
              <a:sym typeface="Menlo"/>
            </a:endParaRPr>
          </a:p>
          <a:p>
            <a:pPr defTabSz="321468">
              <a:lnSpc>
                <a:spcPts val="3400"/>
              </a:lnSpc>
              <a:spcBef>
                <a:spcPts val="1100"/>
              </a:spcBef>
              <a:defRPr sz="1800">
                <a:ln w="0" cap="flat">
                  <a:solidFill>
                    <a:srgbClr val="24292E"/>
                  </a:solidFill>
                  <a:prstDash val="solid"/>
                  <a:miter lim="400000"/>
                </a:ln>
                <a:solidFill>
                  <a:srgbClr val="24292E"/>
                </a:solidFill>
                <a:latin typeface="Helvetica"/>
                <a:ea typeface="Helvetica"/>
                <a:cs typeface="Helvetica"/>
                <a:sym typeface="Helvetica"/>
              </a:defRPr>
            </a:pPr>
            <a:endParaRPr sz="1600">
              <a:latin typeface="Menlo"/>
              <a:ea typeface="Menlo"/>
              <a:cs typeface="Menlo"/>
              <a:sym typeface="Menlo"/>
            </a:endParaRPr>
          </a:p>
          <a:p>
            <a:pPr defTabSz="321468">
              <a:lnSpc>
                <a:spcPts val="3600"/>
              </a:lnSpc>
              <a:spcBef>
                <a:spcPts val="1100"/>
              </a:spcBef>
              <a:defRPr sz="2000">
                <a:ln w="0" cap="flat">
                  <a:solidFill>
                    <a:srgbClr val="24292E"/>
                  </a:solidFill>
                  <a:prstDash val="solid"/>
                  <a:miter lim="400000"/>
                </a:ln>
                <a:solidFill>
                  <a:srgbClr val="24292E"/>
                </a:solidFill>
                <a:latin typeface="Helvetica"/>
                <a:ea typeface="Helvetica"/>
                <a:cs typeface="Helvetica"/>
                <a:sym typeface="Helvetica"/>
              </a:defRPr>
            </a:pPr>
            <a:r>
              <a:rPr b="1">
                <a:solidFill>
                  <a:schemeClr val="accent1"/>
                </a:solidFill>
              </a:rPr>
              <a:t>脏值检查</a:t>
            </a:r>
            <a:endParaRPr b="1">
              <a:solidFill>
                <a:schemeClr val="accent1"/>
              </a:solidFill>
            </a:endParaRPr>
          </a:p>
          <a:p>
            <a:pPr defTabSz="321468">
              <a:lnSpc>
                <a:spcPts val="3400"/>
              </a:lnSpc>
              <a:spcBef>
                <a:spcPts val="1100"/>
              </a:spcBef>
              <a:defRPr sz="1800">
                <a:ln w="0" cap="flat">
                  <a:solidFill>
                    <a:srgbClr val="24292E"/>
                  </a:solidFill>
                  <a:prstDash val="solid"/>
                  <a:miter lim="400000"/>
                </a:ln>
                <a:solidFill>
                  <a:srgbClr val="24292E"/>
                </a:solidFill>
                <a:latin typeface="Helvetica"/>
                <a:ea typeface="Helvetica"/>
                <a:cs typeface="Helvetica"/>
                <a:sym typeface="Helvetica"/>
              </a:defRPr>
            </a:pPr>
            <a:r>
              <a:t>指定事件被触发时，进入脏值检测比对数据是否有变更，来决定是否更新视图，事件有：</a:t>
            </a:r>
          </a:p>
          <a:p>
            <a:pPr marL="351366" indent="-211666" defTabSz="321468">
              <a:lnSpc>
                <a:spcPts val="3100"/>
              </a:lnSpc>
              <a:buClr>
                <a:srgbClr val="24292E"/>
              </a:buClr>
              <a:buSzPct val="145000"/>
              <a:buFont typeface="ArialUnicodeMS"/>
              <a:buChar char="•"/>
              <a:defRPr sz="1600">
                <a:ln w="0" cap="flat">
                  <a:solidFill>
                    <a:srgbClr val="24292E"/>
                  </a:solidFill>
                  <a:prstDash val="solid"/>
                  <a:miter lim="400000"/>
                </a:ln>
                <a:solidFill>
                  <a:srgbClr val="24292E"/>
                </a:solidFill>
                <a:latin typeface="Helvetica"/>
                <a:ea typeface="Helvetica"/>
                <a:cs typeface="Helvetica"/>
                <a:sym typeface="Helvetica"/>
              </a:defRPr>
            </a:pPr>
            <a:r>
              <a:t>DOM事件，譬如用户输入文本，点击按钮等。( ng-click )</a:t>
            </a:r>
          </a:p>
          <a:p>
            <a:pPr marL="351366" indent="-211666" defTabSz="321468">
              <a:lnSpc>
                <a:spcPts val="3100"/>
              </a:lnSpc>
              <a:buClr>
                <a:srgbClr val="24292E"/>
              </a:buClr>
              <a:buSzPct val="145000"/>
              <a:buFont typeface="ArialUnicodeMS"/>
              <a:buChar char="•"/>
              <a:defRPr sz="1600">
                <a:ln w="0" cap="flat">
                  <a:solidFill>
                    <a:srgbClr val="24292E"/>
                  </a:solidFill>
                  <a:prstDash val="solid"/>
                  <a:miter lim="400000"/>
                </a:ln>
                <a:solidFill>
                  <a:srgbClr val="24292E"/>
                </a:solidFill>
                <a:latin typeface="Helvetica"/>
                <a:ea typeface="Helvetica"/>
                <a:cs typeface="Helvetica"/>
                <a:sym typeface="Helvetica"/>
              </a:defRPr>
            </a:pPr>
            <a:r>
              <a:t>XHR响应事件 ( $http )</a:t>
            </a:r>
          </a:p>
          <a:p>
            <a:pPr marL="351366" indent="-211666" defTabSz="321468">
              <a:lnSpc>
                <a:spcPts val="3100"/>
              </a:lnSpc>
              <a:buClr>
                <a:srgbClr val="24292E"/>
              </a:buClr>
              <a:buSzPct val="145000"/>
              <a:buFont typeface="ArialUnicodeMS"/>
              <a:buChar char="•"/>
              <a:defRPr sz="1600">
                <a:ln w="0" cap="flat">
                  <a:solidFill>
                    <a:srgbClr val="24292E"/>
                  </a:solidFill>
                  <a:prstDash val="solid"/>
                  <a:miter lim="400000"/>
                </a:ln>
                <a:solidFill>
                  <a:srgbClr val="24292E"/>
                </a:solidFill>
                <a:latin typeface="Helvetica"/>
                <a:ea typeface="Helvetica"/>
                <a:cs typeface="Helvetica"/>
                <a:sym typeface="Helvetica"/>
              </a:defRPr>
            </a:pPr>
            <a:r>
              <a:t>浏览器Location变更事件 ( $location )</a:t>
            </a:r>
          </a:p>
          <a:p>
            <a:pPr marL="351366" indent="-211666" defTabSz="321468">
              <a:lnSpc>
                <a:spcPts val="3100"/>
              </a:lnSpc>
              <a:buClr>
                <a:srgbClr val="24292E"/>
              </a:buClr>
              <a:buSzPct val="145000"/>
              <a:buFont typeface="ArialUnicodeMS"/>
              <a:buChar char="•"/>
              <a:defRPr sz="1600">
                <a:ln w="0" cap="flat">
                  <a:solidFill>
                    <a:srgbClr val="24292E"/>
                  </a:solidFill>
                  <a:prstDash val="solid"/>
                  <a:miter lim="400000"/>
                </a:ln>
                <a:solidFill>
                  <a:srgbClr val="24292E"/>
                </a:solidFill>
                <a:latin typeface="Helvetica"/>
                <a:ea typeface="Helvetica"/>
                <a:cs typeface="Helvetica"/>
                <a:sym typeface="Helvetica"/>
              </a:defRPr>
            </a:pPr>
            <a:r>
              <a:t>Timer事件( $timeout , $interval )</a:t>
            </a:r>
          </a:p>
          <a:p>
            <a:pPr marL="351366" indent="-211666" defTabSz="321468">
              <a:lnSpc>
                <a:spcPts val="3100"/>
              </a:lnSpc>
              <a:buClr>
                <a:srgbClr val="24292E"/>
              </a:buClr>
              <a:buSzPct val="145000"/>
              <a:buFont typeface="ArialUnicodeMS"/>
              <a:buChar char="•"/>
              <a:defRPr sz="1600">
                <a:ln w="0" cap="flat">
                  <a:solidFill>
                    <a:srgbClr val="24292E"/>
                  </a:solidFill>
                  <a:prstDash val="solid"/>
                  <a:miter lim="400000"/>
                </a:ln>
                <a:solidFill>
                  <a:srgbClr val="24292E"/>
                </a:solidFill>
                <a:latin typeface="Helvetica"/>
                <a:ea typeface="Helvetica"/>
                <a:cs typeface="Helvetica"/>
                <a:sym typeface="Helvetica"/>
              </a:defRPr>
            </a:pPr>
            <a:r>
              <a:t>执行 $digest() 或 $apply()</a:t>
            </a:r>
          </a:p>
          <a:p>
            <a:pPr defTabSz="321468">
              <a:lnSpc>
                <a:spcPts val="3400"/>
              </a:lnSpc>
              <a:spcBef>
                <a:spcPts val="1100"/>
              </a:spcBef>
              <a:defRPr sz="1800">
                <a:ln w="0" cap="flat">
                  <a:solidFill>
                    <a:srgbClr val="24292E"/>
                  </a:solidFill>
                  <a:prstDash val="solid"/>
                  <a:miter lim="400000"/>
                </a:ln>
                <a:solidFill>
                  <a:srgbClr val="24292E"/>
                </a:solidFill>
                <a:latin typeface="Helvetica"/>
                <a:ea typeface="Helvetica"/>
                <a:cs typeface="Helvetica"/>
                <a:sym typeface="Helvetica"/>
              </a:defRPr>
            </a:pPr>
          </a:p>
          <a:p>
            <a:pPr defTabSz="321468">
              <a:lnSpc>
                <a:spcPts val="3600"/>
              </a:lnSpc>
              <a:spcBef>
                <a:spcPts val="1100"/>
              </a:spcBef>
              <a:defRPr b="1" sz="2000">
                <a:ln w="0" cap="flat">
                  <a:solidFill>
                    <a:srgbClr val="24292E"/>
                  </a:solidFill>
                  <a:prstDash val="solid"/>
                  <a:miter lim="400000"/>
                </a:ln>
                <a:solidFill>
                  <a:srgbClr val="24292E"/>
                </a:solidFill>
                <a:latin typeface="Helvetica"/>
                <a:ea typeface="Helvetica"/>
                <a:cs typeface="Helvetica"/>
                <a:sym typeface="Helvetica"/>
              </a:defRPr>
            </a:pPr>
            <a:r>
              <a:rPr>
                <a:solidFill>
                  <a:schemeClr val="accent1"/>
                </a:solidFill>
              </a:rPr>
              <a:t>数据劫持</a:t>
            </a:r>
            <a:endParaRPr>
              <a:solidFill>
                <a:schemeClr val="accent1"/>
              </a:solidFill>
            </a:endParaRPr>
          </a:p>
          <a:p>
            <a:pPr defTabSz="321468">
              <a:lnSpc>
                <a:spcPts val="3400"/>
              </a:lnSpc>
              <a:spcBef>
                <a:spcPts val="1100"/>
              </a:spcBef>
              <a:defRPr sz="1800">
                <a:ln w="0" cap="flat">
                  <a:solidFill>
                    <a:srgbClr val="24292E"/>
                  </a:solidFill>
                  <a:prstDash val="solid"/>
                  <a:miter lim="400000"/>
                </a:ln>
                <a:solidFill>
                  <a:srgbClr val="24292E"/>
                </a:solidFill>
                <a:latin typeface="Helvetica"/>
                <a:ea typeface="Helvetica"/>
                <a:cs typeface="Helvetica"/>
                <a:sym typeface="Helvetica"/>
              </a:defRPr>
            </a:pPr>
            <a:r>
              <a:rPr b="1"/>
              <a:t>数据劫持</a:t>
            </a:r>
            <a:r>
              <a:t>结合</a:t>
            </a:r>
            <a:r>
              <a:rPr b="1"/>
              <a:t>发布者-订阅者模式</a:t>
            </a:r>
            <a:r>
              <a:t>的方式，在数据变动时发布消息给订阅者，触发试图更新回调。</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5718" tIns="35718" rIns="35718" bIns="35718" numCol="1" spcCol="38100" rtlCol="0" anchor="ctr" upright="0">
        <a:spAutoFit/>
      </a:bodyPr>
      <a:lstStyle>
        <a:defPPr marL="0" marR="0" indent="0" algn="ctr" defTabSz="410765"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35718" tIns="35718" rIns="35718" bIns="35718" numCol="1" spcCol="38100" rtlCol="0" anchor="ctr" upright="0">
        <a:spAutoFit/>
      </a:bodyPr>
      <a:lstStyle>
        <a:defPPr marL="0" marR="0" indent="0" algn="ctr" defTabSz="410765" rtl="0" fontAlgn="auto" latinLnBrk="0" hangingPunct="0">
          <a:lnSpc>
            <a:spcPct val="100000"/>
          </a:lnSpc>
          <a:spcBef>
            <a:spcPts val="0"/>
          </a:spcBef>
          <a:spcAft>
            <a:spcPts val="0"/>
          </a:spcAft>
          <a:buClrTx/>
          <a:buSzTx/>
          <a:buFontTx/>
          <a:buNone/>
          <a:tabLst/>
          <a:defRPr b="1" baseline="0" cap="none" i="0" spc="0" strike="noStrike" sz="16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5718" tIns="35718" rIns="35718" bIns="35718" numCol="1" spcCol="38100" rtlCol="0" anchor="ctr" upright="0">
        <a:spAutoFit/>
      </a:bodyPr>
      <a:lstStyle>
        <a:defPPr marL="0" marR="0" indent="0" algn="ctr" defTabSz="410765"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35718" tIns="35718" rIns="35718" bIns="35718" numCol="1" spcCol="38100" rtlCol="0" anchor="ctr" upright="0">
        <a:spAutoFit/>
      </a:bodyPr>
      <a:lstStyle>
        <a:defPPr marL="0" marR="0" indent="0" algn="ctr" defTabSz="410765" rtl="0" fontAlgn="auto" latinLnBrk="0" hangingPunct="0">
          <a:lnSpc>
            <a:spcPct val="100000"/>
          </a:lnSpc>
          <a:spcBef>
            <a:spcPts val="0"/>
          </a:spcBef>
          <a:spcAft>
            <a:spcPts val="0"/>
          </a:spcAft>
          <a:buClrTx/>
          <a:buSzTx/>
          <a:buFontTx/>
          <a:buNone/>
          <a:tabLst/>
          <a:defRPr b="1" baseline="0" cap="none" i="0" spc="0" strike="noStrike" sz="16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