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356" r:id="rId4"/>
    <p:sldId id="312" r:id="rId5"/>
    <p:sldId id="357" r:id="rId6"/>
    <p:sldId id="358" r:id="rId7"/>
    <p:sldId id="332" r:id="rId8"/>
    <p:sldId id="359" r:id="rId9"/>
    <p:sldId id="333" r:id="rId10"/>
    <p:sldId id="336" r:id="rId11"/>
    <p:sldId id="363" r:id="rId12"/>
    <p:sldId id="362" r:id="rId13"/>
    <p:sldId id="361" r:id="rId14"/>
    <p:sldId id="360" r:id="rId15"/>
    <p:sldId id="338" r:id="rId16"/>
    <p:sldId id="346" r:id="rId17"/>
    <p:sldId id="347" r:id="rId18"/>
    <p:sldId id="341" r:id="rId19"/>
    <p:sldId id="339" r:id="rId20"/>
    <p:sldId id="340" r:id="rId21"/>
    <p:sldId id="351" r:id="rId22"/>
    <p:sldId id="352" r:id="rId23"/>
    <p:sldId id="345" r:id="rId24"/>
    <p:sldId id="364" r:id="rId25"/>
    <p:sldId id="313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66" r:id="rId34"/>
    <p:sldId id="353" r:id="rId35"/>
    <p:sldId id="328" r:id="rId36"/>
    <p:sldId id="367" r:id="rId37"/>
    <p:sldId id="354" r:id="rId38"/>
    <p:sldId id="324" r:id="rId39"/>
    <p:sldId id="368" r:id="rId40"/>
    <p:sldId id="369" r:id="rId41"/>
    <p:sldId id="355" r:id="rId42"/>
    <p:sldId id="329" r:id="rId4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zi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8495" y="6168390"/>
            <a:ext cx="1130300" cy="442595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9188450" y="6614160"/>
            <a:ext cx="2800350" cy="25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700" spc="-1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www.top100summit.com</a:t>
            </a:r>
            <a:endParaRPr lang="zh-CN" altLang="en-US" sz="700" spc="-1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44" y="386076"/>
            <a:ext cx="2411996" cy="493826"/>
          </a:xfrm>
          <a:prstGeom prst="rect">
            <a:avLst/>
          </a:prstGeom>
        </p:spPr>
      </p:pic>
      <p:sp>
        <p:nvSpPr>
          <p:cNvPr id="7" name="Title 1"/>
          <p:cNvSpPr/>
          <p:nvPr userDrawn="1"/>
        </p:nvSpPr>
        <p:spPr bwMode="auto">
          <a:xfrm>
            <a:off x="-40640" y="2188845"/>
            <a:ext cx="1222121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8" name="Subtitle 2"/>
          <p:cNvSpPr/>
          <p:nvPr userDrawn="1"/>
        </p:nvSpPr>
        <p:spPr bwMode="auto">
          <a:xfrm>
            <a:off x="-40005" y="3026410"/>
            <a:ext cx="12220575" cy="5886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510" y="1311910"/>
            <a:ext cx="10843895" cy="452755"/>
          </a:xfrm>
        </p:spPr>
        <p:txBody>
          <a:bodyPr anchor="t" anchorCtr="0"/>
          <a:lstStyle>
            <a:lvl1pPr algn="l" eaLnBrk="1" fontAlgn="ctr" latinLnBrk="0" hangingPunct="1"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4510" y="1896110"/>
            <a:ext cx="10843260" cy="403733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8"/>
          <p:cNvSpPr>
            <a:spLocks noChangeArrowheads="1"/>
          </p:cNvSpPr>
          <p:nvPr userDrawn="1"/>
        </p:nvSpPr>
        <p:spPr bwMode="auto">
          <a:xfrm>
            <a:off x="0" y="6104890"/>
            <a:ext cx="12193905" cy="600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noFill/>
            <a:miter lim="800000"/>
          </a:ln>
        </p:spPr>
        <p:txBody>
          <a:bodyPr lIns="68413" tIns="34206" rIns="68413" bIns="34206" anchor="ctr"/>
          <a:lstStyle/>
          <a:p>
            <a:pPr algn="ctr" defTabSz="911860" fontAlgn="base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" name="图片 16" descr="zi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8495" y="6168390"/>
            <a:ext cx="1130300" cy="442595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9188450" y="6614160"/>
            <a:ext cx="2800350" cy="25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700" spc="-1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www.top100summit.com</a:t>
            </a:r>
            <a:endParaRPr lang="zh-CN" altLang="en-US" sz="700" spc="-1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7144" y="386076"/>
            <a:ext cx="2411996" cy="493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/>
          <p:cNvSpPr>
            <a:spLocks noChangeArrowheads="1"/>
          </p:cNvSpPr>
          <p:nvPr userDrawn="1"/>
        </p:nvSpPr>
        <p:spPr bwMode="auto">
          <a:xfrm>
            <a:off x="0" y="6696075"/>
            <a:ext cx="12193270" cy="161925"/>
          </a:xfrm>
          <a:prstGeom prst="rect">
            <a:avLst/>
          </a:prstGeom>
          <a:solidFill>
            <a:srgbClr val="F5C71B"/>
          </a:solidFill>
          <a:ln w="25400" cap="flat" cmpd="sng">
            <a:noFill/>
            <a:miter lim="800000"/>
          </a:ln>
        </p:spPr>
        <p:txBody>
          <a:bodyPr lIns="68413" tIns="34206" rIns="68413" bIns="34206" anchor="ctr"/>
          <a:lstStyle/>
          <a:p>
            <a:pPr algn="ctr" defTabSz="911860" fontAlgn="base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srgbClr val="FECE2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702" y="386075"/>
            <a:ext cx="2412000" cy="493827"/>
          </a:xfrm>
          <a:prstGeom prst="rect">
            <a:avLst/>
          </a:prstGeom>
        </p:spPr>
      </p:pic>
      <p:sp>
        <p:nvSpPr>
          <p:cNvPr id="7" name="矩形 8"/>
          <p:cNvSpPr>
            <a:spLocks noChangeArrowheads="1"/>
          </p:cNvSpPr>
          <p:nvPr userDrawn="1"/>
        </p:nvSpPr>
        <p:spPr bwMode="auto">
          <a:xfrm>
            <a:off x="0" y="6096000"/>
            <a:ext cx="12193905" cy="600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noFill/>
            <a:miter lim="800000"/>
          </a:ln>
        </p:spPr>
        <p:txBody>
          <a:bodyPr lIns="68413" tIns="34206" rIns="68413" bIns="34206" anchor="ctr"/>
          <a:lstStyle/>
          <a:p>
            <a:pPr algn="ctr" defTabSz="911860" fontAlgn="base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图片 7" descr="zi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18495" y="6168390"/>
            <a:ext cx="1130300" cy="44259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9188450" y="6614160"/>
            <a:ext cx="2800350" cy="25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700" spc="-1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www.top100summit.com</a:t>
            </a:r>
            <a:endParaRPr lang="zh-CN" altLang="en-US" sz="700" spc="-1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 bwMode="auto">
          <a:xfrm>
            <a:off x="-11747" y="2236470"/>
            <a:ext cx="12197715" cy="771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爆炸式增长的斗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鱼架构平台的演进</a:t>
            </a:r>
            <a:endParaRPr lang="en-GB" sz="4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Subtitle 2"/>
          <p:cNvSpPr/>
          <p:nvPr/>
        </p:nvSpPr>
        <p:spPr bwMode="auto">
          <a:xfrm>
            <a:off x="-11430" y="3066415"/>
            <a:ext cx="12197080" cy="5988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吴瑞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斗鱼</a:t>
            </a:r>
            <a:endParaRPr lang="en-GB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20000"/>
              </a:spcBef>
            </a:pPr>
            <a:endParaRPr lang="en-GB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大型赛事活动的量有多大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095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要扛住这个量，为了能加机器，服务化是唯一出路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98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服务化的话题这么大，先聊一个核心组件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86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为什么要先做配置中心？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配置散落在各工程中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err="1" smtClean="0"/>
              <a:t>Dev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Prod</a:t>
            </a:r>
            <a:r>
              <a:rPr lang="zh-CN" altLang="en-US" sz="2400" dirty="0" smtClean="0"/>
              <a:t>多套配置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资源环境安全</a:t>
            </a:r>
            <a:r>
              <a:rPr lang="zh-CN" altLang="en-US" sz="2400" dirty="0" smtClean="0"/>
              <a:t>隐患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服务化后，</a:t>
            </a:r>
            <a:r>
              <a:rPr lang="zh-CN" altLang="en-US" sz="2400" b="1" dirty="0">
                <a:solidFill>
                  <a:srgbClr val="FF0000"/>
                </a:solidFill>
              </a:rPr>
              <a:t>降级</a:t>
            </a:r>
            <a:r>
              <a:rPr lang="zh-CN" altLang="en-US" sz="2400" dirty="0"/>
              <a:t>功能至关重要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352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配置中心的基本目标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统一维护配置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多套环境配置隔离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073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现在配置中心的特性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应用</a:t>
            </a:r>
            <a:r>
              <a:rPr lang="zh-CN" altLang="en-US" sz="2400" dirty="0"/>
              <a:t>可动态获取配置</a:t>
            </a:r>
            <a:r>
              <a:rPr lang="zh-CN" altLang="en-US" sz="2400" dirty="0" smtClean="0"/>
              <a:t>更新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高可用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资源配置类型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集群</a:t>
            </a: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配置项可继承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60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秘钥安全</a:t>
            </a:r>
            <a:r>
              <a:rPr lang="zh-CN" altLang="en-US" sz="2400" dirty="0" smtClean="0"/>
              <a:t>认证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添加</a:t>
            </a:r>
            <a:r>
              <a:rPr lang="en-US" altLang="zh-CN" sz="2400" dirty="0"/>
              <a:t>IP</a:t>
            </a:r>
            <a:r>
              <a:rPr lang="zh-CN" altLang="en-US" sz="2400" dirty="0"/>
              <a:t>白</a:t>
            </a:r>
            <a:r>
              <a:rPr lang="zh-CN" altLang="en-US" sz="2400" dirty="0" smtClean="0"/>
              <a:t>名单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配置</a:t>
            </a:r>
            <a:r>
              <a:rPr lang="zh-CN" altLang="en-US" sz="2400" dirty="0"/>
              <a:t>请求服务访问</a:t>
            </a:r>
            <a:r>
              <a:rPr lang="zh-CN" altLang="en-US" sz="2400" dirty="0" smtClean="0"/>
              <a:t>频率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16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06912"/>
              </p:ext>
            </p:extLst>
          </p:nvPr>
        </p:nvGraphicFramePr>
        <p:xfrm>
          <a:off x="579664" y="1062537"/>
          <a:ext cx="11049958" cy="4913261"/>
        </p:xfrm>
        <a:graphic>
          <a:graphicData uri="http://schemas.openxmlformats.org/drawingml/2006/table">
            <a:tbl>
              <a:tblPr/>
              <a:tblGrid>
                <a:gridCol w="984955"/>
                <a:gridCol w="3416561"/>
                <a:gridCol w="3324221"/>
                <a:gridCol w="3324221"/>
              </a:tblGrid>
              <a:tr h="326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对比项目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en-US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iamond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淘宝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6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en-US" sz="1600" b="1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isconf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百度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6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Ocean-</a:t>
                      </a:r>
                      <a:r>
                        <a:rPr lang="en-US" altLang="zh-CN" sz="1600" b="1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config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斗鱼</a:t>
                      </a:r>
                      <a:r>
                        <a:rPr lang="en-US" altLang="zh-CN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6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配置存储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推拉模型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实时推送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ZK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实时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推送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定时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拉取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、单次读取、实时推送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配置读写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写单实例，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并广播到其它实例上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通过在后台更新后广播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写到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所有实例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写单实例，广播到其它实例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2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多级容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灾，本地快照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多级容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灾，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优先读取本地配置文件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多级容灾，优先读取服务端配置，本地快照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安全性</a:t>
                      </a:r>
                      <a:endParaRPr lang="zh-CN" altLang="en-US" sz="16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明文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明文</a:t>
                      </a:r>
                      <a:endParaRPr lang="en-US" alt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密文</a:t>
                      </a:r>
                      <a:endParaRPr lang="en-US" alt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</a:t>
                      </a:r>
                      <a:b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数据模型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KV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结构配置，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非配置文件模式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支持配置文件和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KV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</a:t>
                      </a:r>
                      <a:endParaRPr lang="en-US" alt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支持配置文件模式</a:t>
                      </a:r>
                      <a:endParaRPr lang="en-US" alt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集群</a:t>
                      </a:r>
                      <a:b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数据同步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基于数据库和本地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文件，通过比较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MD5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值感知数据变化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ZK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实现实时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推送</a:t>
                      </a:r>
                      <a:b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</a:t>
                      </a:r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备统一部署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、异常时主备切换</a:t>
                      </a:r>
                      <a:endParaRPr lang="zh-CN" alt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提供统一数据服务</a:t>
                      </a:r>
                      <a:endParaRPr lang="en-US" altLang="zh-CN" sz="16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Client</a:t>
                      </a: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支持多种方式获取配置</a:t>
                      </a:r>
                      <a:endParaRPr lang="en-US" altLang="zh-CN" sz="16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优点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简单、可靠、易用</a:t>
                      </a: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稳定、易用、高时效性</a:t>
                      </a:r>
                      <a:endParaRPr 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安全、易用、可靠、简单</a:t>
                      </a:r>
                      <a:endParaRPr lang="en-US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383" marR="21383" marT="21383" marB="21383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7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之前是这样的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" y="1936734"/>
            <a:ext cx="2760881" cy="292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75" y="1936734"/>
            <a:ext cx="7983539" cy="292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2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7442970" y="2302329"/>
            <a:ext cx="2933838" cy="3445328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z="105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656581" y="2580264"/>
            <a:ext cx="2509607" cy="1281443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z="105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41292" y="4171158"/>
            <a:ext cx="2509607" cy="1166533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z="105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07105" y="2302330"/>
            <a:ext cx="1660162" cy="324122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z="105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307931" y="2422828"/>
            <a:ext cx="3365863" cy="1562857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z="105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配置中心架构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93579" y="3684273"/>
            <a:ext cx="109876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配置中心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UI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5782808" y="5131538"/>
            <a:ext cx="71269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服务层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8465233" y="5438867"/>
            <a:ext cx="1126268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R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客户端封装</a:t>
            </a:r>
          </a:p>
        </p:txBody>
      </p:sp>
      <p:sp>
        <p:nvSpPr>
          <p:cNvPr id="15" name="下箭头 14"/>
          <p:cNvSpPr/>
          <p:nvPr/>
        </p:nvSpPr>
        <p:spPr>
          <a:xfrm>
            <a:off x="2671450" y="1910334"/>
            <a:ext cx="371512" cy="550959"/>
          </a:xfrm>
          <a:prstGeom prst="downArrow">
            <a:avLst/>
          </a:pr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8689182" y="1920427"/>
            <a:ext cx="283824" cy="528635"/>
          </a:xfrm>
          <a:prstGeom prst="up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4672578" y="3014892"/>
            <a:ext cx="647652" cy="305689"/>
          </a:xfrm>
          <a:prstGeom prst="leftRight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4648237" y="4669797"/>
            <a:ext cx="647652" cy="305689"/>
          </a:xfrm>
          <a:prstGeom prst="leftRight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文本框 5"/>
          <p:cNvSpPr txBox="1"/>
          <p:nvPr/>
        </p:nvSpPr>
        <p:spPr>
          <a:xfrm>
            <a:off x="8417509" y="4254992"/>
            <a:ext cx="1015661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本地快照存储</a:t>
            </a:r>
          </a:p>
        </p:txBody>
      </p:sp>
      <p:sp>
        <p:nvSpPr>
          <p:cNvPr id="34" name="文本框 5"/>
          <p:cNvSpPr txBox="1"/>
          <p:nvPr/>
        </p:nvSpPr>
        <p:spPr>
          <a:xfrm>
            <a:off x="4809890" y="4491639"/>
            <a:ext cx="390817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加密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上下箭头 38"/>
          <p:cNvSpPr/>
          <p:nvPr/>
        </p:nvSpPr>
        <p:spPr>
          <a:xfrm>
            <a:off x="8152914" y="3778500"/>
            <a:ext cx="248814" cy="490773"/>
          </a:xfrm>
          <a:prstGeom prst="upDown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8363964" y="3900855"/>
            <a:ext cx="400108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加密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8335498" y="3559894"/>
            <a:ext cx="1169549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R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集成客户端对象</a:t>
            </a:r>
          </a:p>
        </p:txBody>
      </p:sp>
      <p:sp>
        <p:nvSpPr>
          <p:cNvPr id="44" name="左右箭头 43"/>
          <p:cNvSpPr/>
          <p:nvPr/>
        </p:nvSpPr>
        <p:spPr>
          <a:xfrm>
            <a:off x="6881293" y="3842032"/>
            <a:ext cx="647652" cy="305689"/>
          </a:xfrm>
          <a:prstGeom prst="leftRight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451243" y="2658667"/>
            <a:ext cx="1387599" cy="370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配置项管理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3158613" y="2658667"/>
            <a:ext cx="1387599" cy="370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配置项逻辑关系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451243" y="3236634"/>
            <a:ext cx="1387599" cy="370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权限管理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3152354" y="3236633"/>
            <a:ext cx="1387599" cy="370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回滚配置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474441" y="2621352"/>
            <a:ext cx="1257809" cy="51356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配置项管理</a:t>
            </a:r>
            <a:endParaRPr lang="en-US" altLang="zh-CN" sz="1600" noProof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接口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500934" y="3579173"/>
            <a:ext cx="1257809" cy="51356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安全认证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507845" y="4481075"/>
            <a:ext cx="1257809" cy="51356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6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存储层抽象</a:t>
            </a:r>
            <a:endParaRPr lang="en-US" altLang="zh-CN" sz="16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35868" y="4570818"/>
            <a:ext cx="3164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配置</a:t>
            </a:r>
            <a:r>
              <a:rPr lang="zh-CN" altLang="en-US" sz="1600" noProof="1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内容</a:t>
            </a:r>
            <a:r>
              <a:rPr lang="en-US" altLang="zh-CN" sz="1600" noProof="1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MySQL</a:t>
            </a:r>
            <a:r>
              <a:rPr lang="zh-CN" altLang="en-US" sz="1600" noProof="1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持久</a:t>
            </a:r>
            <a:r>
              <a:rPr lang="zh-CN" altLang="en-US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化</a:t>
            </a:r>
            <a:endParaRPr lang="en-US" altLang="zh-CN" sz="1600" noProof="1" smtClean="0">
              <a:solidFill>
                <a:schemeClr val="bg1"/>
              </a:solidFill>
              <a:latin typeface="Arial" charset="0"/>
              <a:ea typeface="Arial" charset="0"/>
              <a:cs typeface="+mn-ea"/>
            </a:endParaRPr>
          </a:p>
          <a:p>
            <a:pPr algn="ctr" fontAlgn="base"/>
            <a:r>
              <a:rPr lang="zh-CN" altLang="en-US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（主从读写分离）</a:t>
            </a:r>
            <a:endParaRPr lang="zh-CN" altLang="en-US" sz="1600" noProof="1">
              <a:solidFill>
                <a:schemeClr val="bg1"/>
              </a:solidFill>
              <a:latin typeface="Arial" charset="0"/>
              <a:ea typeface="Arial" charset="0"/>
              <a:cs typeface="+mn-ea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7805281" y="2728130"/>
            <a:ext cx="955362" cy="3824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参数配置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8973006" y="2728129"/>
            <a:ext cx="967809" cy="3824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4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资源配置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7805281" y="3183460"/>
            <a:ext cx="949103" cy="38825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zh-CN" altLang="en-US" sz="12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第三方集成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8973006" y="3181527"/>
            <a:ext cx="967809" cy="39018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defRPr/>
            </a:pPr>
            <a:r>
              <a:rPr lang="en-US" altLang="zh-CN" sz="105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Java</a:t>
            </a:r>
            <a:r>
              <a:rPr lang="zh-CN" altLang="en-US" sz="105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对象实例</a:t>
            </a:r>
            <a:endParaRPr lang="en-US" altLang="zh-CN" sz="105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2" name="上下箭头 61"/>
          <p:cNvSpPr/>
          <p:nvPr/>
        </p:nvSpPr>
        <p:spPr>
          <a:xfrm>
            <a:off x="9462396" y="3778746"/>
            <a:ext cx="248814" cy="490773"/>
          </a:xfrm>
          <a:prstGeom prst="upDownArrow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文本框 5"/>
          <p:cNvSpPr txBox="1"/>
          <p:nvPr/>
        </p:nvSpPr>
        <p:spPr>
          <a:xfrm>
            <a:off x="9663692" y="3883575"/>
            <a:ext cx="400108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加密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068180" y="4511303"/>
            <a:ext cx="166679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本地</a:t>
            </a:r>
            <a:r>
              <a:rPr lang="en-US" altLang="zh-CN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snapshot</a:t>
            </a:r>
            <a:endParaRPr lang="zh-CN" altLang="en-US" sz="1600" noProof="1">
              <a:solidFill>
                <a:schemeClr val="bg1"/>
              </a:solidFill>
              <a:latin typeface="Arial" charset="0"/>
              <a:ea typeface="Arial" charset="0"/>
              <a:cs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68180" y="4821971"/>
            <a:ext cx="166679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1600" noProof="1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本地</a:t>
            </a:r>
            <a:r>
              <a:rPr lang="en-US" altLang="zh-CN" sz="1600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rPr>
              <a:t>snapshot</a:t>
            </a:r>
            <a:endParaRPr lang="zh-CN" altLang="en-US" sz="1600" noProof="1">
              <a:solidFill>
                <a:schemeClr val="bg1"/>
              </a:solidFill>
              <a:latin typeface="Arial" charset="0"/>
              <a:ea typeface="Arial" charset="0"/>
              <a:cs typeface="+mn-ea"/>
            </a:endParaRPr>
          </a:p>
        </p:txBody>
      </p:sp>
      <p:sp>
        <p:nvSpPr>
          <p:cNvPr id="68" name="文本框 5"/>
          <p:cNvSpPr txBox="1"/>
          <p:nvPr/>
        </p:nvSpPr>
        <p:spPr>
          <a:xfrm>
            <a:off x="6901287" y="3334803"/>
            <a:ext cx="694857" cy="6001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/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MD5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比对</a:t>
            </a:r>
            <a:endParaRPr lang="en-US" altLang="zh-CN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hangingPunct="0"/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||</a:t>
            </a:r>
          </a:p>
          <a:p>
            <a:pPr hangingPunct="0"/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拉取更新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198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关于我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曾就职于淘宝、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号店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现斗鱼数据平台部总监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346" y="1001667"/>
            <a:ext cx="10843895" cy="45275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现在是这样的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2" y="1543050"/>
            <a:ext cx="11920192" cy="44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1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现在是这样的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524510" y="1896110"/>
            <a:ext cx="10843260" cy="4037330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PropertiesConfigClient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configClient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= new 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PropertiesConfigClient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	</a:t>
            </a:r>
            <a:r>
              <a:rPr lang="en-US" altLang="zh-CN" sz="2400" dirty="0" smtClean="0">
                <a:solidFill>
                  <a:srgbClr val="FF0000"/>
                </a:solidFill>
              </a:rPr>
              <a:t>live/prod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</a:rPr>
              <a:t>project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sz="2400" dirty="0" smtClean="0">
                <a:solidFill>
                  <a:srgbClr val="00B0F0"/>
                </a:solidFill>
              </a:rPr>
              <a:t>-file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refresh-interval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</a:rPr>
              <a:t>configClient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.getRequiredInt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data.query.page.size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3034183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配置中心正在做的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资源依赖识别、</a:t>
            </a:r>
            <a:r>
              <a:rPr lang="zh-CN" altLang="en-US" sz="2400" dirty="0"/>
              <a:t>资源</a:t>
            </a:r>
            <a:r>
              <a:rPr lang="zh-CN" altLang="en-US" sz="2400" dirty="0" smtClean="0"/>
              <a:t>监控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51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抗住了量，赛事活动时，还需要监控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550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为什么要做统一日志监控系统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技术栈多样、版本过多</a:t>
            </a:r>
            <a:endParaRPr kumimoji="1"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快速定位</a:t>
            </a:r>
            <a:endParaRPr kumimoji="1"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开</a:t>
            </a: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源组件二次开发能力弱</a:t>
            </a:r>
            <a:endParaRPr kumimoji="1"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4510" y="1311910"/>
            <a:ext cx="10843895" cy="452755"/>
          </a:xfrm>
        </p:spPr>
        <p:txBody>
          <a:bodyPr/>
          <a:lstStyle/>
          <a:p>
            <a:r>
              <a:rPr lang="zh-CN" altLang="en-US" dirty="0" smtClean="0"/>
              <a:t>最关心的监控项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接口访问量监控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HTTP 500</a:t>
            </a:r>
            <a:r>
              <a:rPr lang="zh-CN" altLang="en-US" sz="2400" dirty="0"/>
              <a:t>监控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接口响应时间监控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视频流监控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系统错误日志的监控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资源层的监控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服务器的性能监控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实践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1.2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添加内容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实践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1.3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添加内容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6" y="1011598"/>
            <a:ext cx="11656602" cy="49218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实践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2.1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添加内容</a:t>
            </a:r>
            <a:endParaRPr lang="zh-CN" altLang="en-US"/>
          </a:p>
        </p:txBody>
      </p:sp>
      <p:pic>
        <p:nvPicPr>
          <p:cNvPr id="4" name="图片 1" descr="TSDB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9" y="971626"/>
            <a:ext cx="10701383" cy="50305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19"/>
          <p:cNvGrpSpPr/>
          <p:nvPr/>
        </p:nvGrpSpPr>
        <p:grpSpPr>
          <a:xfrm>
            <a:off x="841609" y="1211501"/>
            <a:ext cx="10204669" cy="4598936"/>
            <a:chOff x="933" y="1428"/>
            <a:chExt cx="16749" cy="8739"/>
          </a:xfrm>
        </p:grpSpPr>
        <p:grpSp>
          <p:nvGrpSpPr>
            <p:cNvPr id="5" name="组合 145"/>
            <p:cNvGrpSpPr/>
            <p:nvPr/>
          </p:nvGrpSpPr>
          <p:grpSpPr>
            <a:xfrm>
              <a:off x="1056" y="9227"/>
              <a:ext cx="16424" cy="940"/>
              <a:chOff x="773016" y="5919534"/>
              <a:chExt cx="9651507" cy="684259"/>
            </a:xfrm>
          </p:grpSpPr>
          <p:sp>
            <p:nvSpPr>
              <p:cNvPr id="64" name="右箭头 63"/>
              <p:cNvSpPr/>
              <p:nvPr/>
            </p:nvSpPr>
            <p:spPr>
              <a:xfrm>
                <a:off x="773016" y="5919534"/>
                <a:ext cx="9651507" cy="684259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1350" noProof="1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5007754" y="6035744"/>
                <a:ext cx="1856232" cy="50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zh-CN" altLang="en-US" sz="1200" b="1" noProof="1">
                    <a:solidFill>
                      <a:schemeClr val="bg1"/>
                    </a:solidFill>
                    <a:latin typeface="Arial" charset="0"/>
                    <a:ea typeface="Arial" charset="0"/>
                    <a:cs typeface="+mn-ea"/>
                  </a:rPr>
                  <a:t>平台监控</a:t>
                </a: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89" y="1454"/>
              <a:ext cx="2009" cy="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数据源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29" y="2622"/>
              <a:ext cx="1496" cy="2048"/>
            </a:xfrm>
            <a:prstGeom prst="roundRect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900" noProof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402" y="1429"/>
              <a:ext cx="33" cy="7987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</p:cNvCxnSpPr>
            <p:nvPr/>
          </p:nvCxnSpPr>
          <p:spPr>
            <a:xfrm flipV="1">
              <a:off x="2625" y="3641"/>
              <a:ext cx="1251" cy="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563" y="3030"/>
              <a:ext cx="175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1200" noProof="1">
                  <a:solidFill>
                    <a:schemeClr val="tx2">
                      <a:lumMod val="75000"/>
                    </a:schemeClr>
                  </a:solidFill>
                  <a:latin typeface="Arial" charset="0"/>
                  <a:ea typeface="Arial" charset="0"/>
                  <a:cs typeface="+mn-ea"/>
                </a:rPr>
                <a:t>Tracker</a:t>
              </a:r>
              <a:endParaRPr lang="en-US" altLang="zh-CN" sz="12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9816" y="3196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41"/>
            <p:cNvSpPr txBox="1"/>
            <p:nvPr/>
          </p:nvSpPr>
          <p:spPr>
            <a:xfrm>
              <a:off x="6657" y="6935"/>
              <a:ext cx="1879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50" dirty="0"/>
                <a:t>增量同步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27" y="1443"/>
              <a:ext cx="2009" cy="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收集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2760" y="5950"/>
              <a:ext cx="1251" cy="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802" y="5339"/>
              <a:ext cx="986" cy="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zh-CN" altLang="en-US" sz="1200" noProof="1">
                  <a:solidFill>
                    <a:schemeClr val="tx2">
                      <a:lumMod val="75000"/>
                    </a:schemeClr>
                  </a:solidFill>
                  <a:latin typeface="Arial" charset="0"/>
                  <a:ea typeface="宋体" charset="0"/>
                  <a:cs typeface="+mn-ea"/>
                </a:rPr>
                <a:t>上报</a:t>
              </a:r>
              <a:endParaRPr lang="zh-CN" altLang="en-US" sz="1200" noProof="1">
                <a:solidFill>
                  <a:schemeClr val="tx2">
                    <a:lumMod val="75000"/>
                  </a:schemeClr>
                </a:solidFill>
                <a:ea typeface="宋体" charset="0"/>
              </a:endParaRPr>
            </a:p>
          </p:txBody>
        </p:sp>
        <p:cxnSp>
          <p:nvCxnSpPr>
            <p:cNvPr id="16" name="直接箭头连接符 15"/>
            <p:cNvCxnSpPr>
              <a:stCxn id="26" idx="3"/>
              <a:endCxn id="30" idx="1"/>
            </p:cNvCxnSpPr>
            <p:nvPr/>
          </p:nvCxnSpPr>
          <p:spPr>
            <a:xfrm flipV="1">
              <a:off x="2859" y="7879"/>
              <a:ext cx="1070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804" y="6898"/>
              <a:ext cx="175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1200" noProof="1">
                  <a:solidFill>
                    <a:schemeClr val="tx2">
                      <a:lumMod val="75000"/>
                    </a:schemeClr>
                  </a:solidFill>
                  <a:latin typeface="Arial" charset="0"/>
                  <a:ea typeface="Arial" charset="0"/>
                  <a:cs typeface="+mn-ea"/>
                </a:rPr>
                <a:t>Binlog</a:t>
              </a:r>
              <a:endParaRPr lang="en-US" altLang="zh-CN" sz="12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5117" y="3577"/>
              <a:ext cx="660" cy="26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440" y="5964"/>
              <a:ext cx="377" cy="1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7392" y="1443"/>
              <a:ext cx="33" cy="7987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838" y="1428"/>
              <a:ext cx="2009" cy="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实时计算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7047" y="5826"/>
              <a:ext cx="810" cy="1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058" y="3151"/>
              <a:ext cx="810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0167" y="1498"/>
              <a:ext cx="33" cy="7987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6"/>
            <p:cNvSpPr>
              <a:spLocks noChangeArrowheads="1"/>
            </p:cNvSpPr>
            <p:nvPr/>
          </p:nvSpPr>
          <p:spPr bwMode="auto">
            <a:xfrm>
              <a:off x="933" y="5210"/>
              <a:ext cx="1913" cy="12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2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服务日志</a:t>
              </a:r>
            </a:p>
          </p:txBody>
        </p:sp>
        <p:sp>
          <p:nvSpPr>
            <p:cNvPr id="26" name="矩形 26"/>
            <p:cNvSpPr>
              <a:spLocks noChangeArrowheads="1"/>
            </p:cNvSpPr>
            <p:nvPr/>
          </p:nvSpPr>
          <p:spPr bwMode="auto">
            <a:xfrm>
              <a:off x="946" y="7276"/>
              <a:ext cx="1913" cy="12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MySQL</a:t>
              </a: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1229" y="2943"/>
              <a:ext cx="1254" cy="6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Web</a:t>
              </a: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256" y="3753"/>
              <a:ext cx="1254" cy="6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APP</a:t>
              </a:r>
            </a:p>
          </p:txBody>
        </p:sp>
        <p:sp>
          <p:nvSpPr>
            <p:cNvPr id="29" name="矩形 26"/>
            <p:cNvSpPr>
              <a:spLocks noChangeArrowheads="1"/>
            </p:cNvSpPr>
            <p:nvPr/>
          </p:nvSpPr>
          <p:spPr bwMode="auto">
            <a:xfrm>
              <a:off x="5778" y="2498"/>
              <a:ext cx="1199" cy="42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Kafka</a:t>
              </a:r>
            </a:p>
          </p:txBody>
        </p:sp>
        <p:sp>
          <p:nvSpPr>
            <p:cNvPr id="30" name="矩形 26"/>
            <p:cNvSpPr>
              <a:spLocks noChangeArrowheads="1"/>
            </p:cNvSpPr>
            <p:nvPr/>
          </p:nvSpPr>
          <p:spPr bwMode="auto">
            <a:xfrm>
              <a:off x="3929" y="7425"/>
              <a:ext cx="1496" cy="9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Canal</a:t>
              </a:r>
            </a:p>
          </p:txBody>
        </p:sp>
        <p:sp>
          <p:nvSpPr>
            <p:cNvPr id="31" name="矩形 26"/>
            <p:cNvSpPr>
              <a:spLocks noChangeArrowheads="1"/>
            </p:cNvSpPr>
            <p:nvPr/>
          </p:nvSpPr>
          <p:spPr bwMode="auto">
            <a:xfrm>
              <a:off x="3998" y="5055"/>
              <a:ext cx="1496" cy="15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9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Logstash</a:t>
              </a:r>
              <a:r>
                <a:rPr lang="en-US" altLang="zh-CN" sz="9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/</a:t>
              </a:r>
            </a:p>
            <a:p>
              <a:pPr algn="ctr" fontAlgn="base">
                <a:defRPr/>
              </a:pPr>
              <a:r>
                <a:rPr lang="en-US" altLang="zh-CN" sz="9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Rsyslog</a:t>
              </a:r>
              <a:endParaRPr lang="en-US" altLang="zh-CN" sz="105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  <a:sym typeface="+mn-ea"/>
              </a:endParaRPr>
            </a:p>
          </p:txBody>
        </p:sp>
        <p:sp>
          <p:nvSpPr>
            <p:cNvPr id="32" name="矩形 26"/>
            <p:cNvSpPr>
              <a:spLocks noChangeArrowheads="1"/>
            </p:cNvSpPr>
            <p:nvPr/>
          </p:nvSpPr>
          <p:spPr bwMode="auto">
            <a:xfrm>
              <a:off x="3904" y="3016"/>
              <a:ext cx="1496" cy="11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Lua/</a:t>
              </a:r>
            </a:p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Servlet</a:t>
              </a:r>
            </a:p>
          </p:txBody>
        </p:sp>
        <p:sp>
          <p:nvSpPr>
            <p:cNvPr id="33" name="矩形 26"/>
            <p:cNvSpPr>
              <a:spLocks noChangeArrowheads="1"/>
            </p:cNvSpPr>
            <p:nvPr/>
          </p:nvSpPr>
          <p:spPr bwMode="auto">
            <a:xfrm>
              <a:off x="7969" y="2164"/>
              <a:ext cx="1831" cy="18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Storm</a:t>
              </a:r>
            </a:p>
          </p:txBody>
        </p:sp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8009" y="4515"/>
              <a:ext cx="1766" cy="19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Spark</a:t>
              </a:r>
            </a:p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Streaming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570" y="2137"/>
              <a:ext cx="2319" cy="6558"/>
            </a:xfrm>
            <a:prstGeom prst="roundRect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9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26"/>
            <p:cNvSpPr>
              <a:spLocks noChangeArrowheads="1"/>
            </p:cNvSpPr>
            <p:nvPr/>
          </p:nvSpPr>
          <p:spPr bwMode="auto">
            <a:xfrm>
              <a:off x="10738" y="2430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Hive</a:t>
              </a:r>
            </a:p>
          </p:txBody>
        </p:sp>
        <p:sp>
          <p:nvSpPr>
            <p:cNvPr id="37" name="矩形 26"/>
            <p:cNvSpPr>
              <a:spLocks noChangeArrowheads="1"/>
            </p:cNvSpPr>
            <p:nvPr/>
          </p:nvSpPr>
          <p:spPr bwMode="auto">
            <a:xfrm>
              <a:off x="10765" y="3429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HBase</a:t>
              </a:r>
            </a:p>
          </p:txBody>
        </p:sp>
        <p:sp>
          <p:nvSpPr>
            <p:cNvPr id="38" name="矩形 26"/>
            <p:cNvSpPr>
              <a:spLocks noChangeArrowheads="1"/>
            </p:cNvSpPr>
            <p:nvPr/>
          </p:nvSpPr>
          <p:spPr bwMode="auto">
            <a:xfrm>
              <a:off x="10792" y="4441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MySQL</a:t>
              </a:r>
            </a:p>
          </p:txBody>
        </p:sp>
        <p:sp>
          <p:nvSpPr>
            <p:cNvPr id="39" name="矩形 26"/>
            <p:cNvSpPr>
              <a:spLocks noChangeArrowheads="1"/>
            </p:cNvSpPr>
            <p:nvPr/>
          </p:nvSpPr>
          <p:spPr bwMode="auto">
            <a:xfrm>
              <a:off x="10806" y="5468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SparkSQL</a:t>
              </a:r>
            </a:p>
          </p:txBody>
        </p:sp>
        <p:sp>
          <p:nvSpPr>
            <p:cNvPr id="40" name="矩形 26"/>
            <p:cNvSpPr>
              <a:spLocks noChangeArrowheads="1"/>
            </p:cNvSpPr>
            <p:nvPr/>
          </p:nvSpPr>
          <p:spPr bwMode="auto">
            <a:xfrm>
              <a:off x="10806" y="6440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Spark MLlib</a:t>
              </a:r>
            </a:p>
          </p:txBody>
        </p:sp>
        <p:sp>
          <p:nvSpPr>
            <p:cNvPr id="41" name="矩形 26"/>
            <p:cNvSpPr>
              <a:spLocks noChangeArrowheads="1"/>
            </p:cNvSpPr>
            <p:nvPr/>
          </p:nvSpPr>
          <p:spPr bwMode="auto">
            <a:xfrm>
              <a:off x="10806" y="7493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Redis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383" y="1442"/>
              <a:ext cx="2403" cy="11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离线计算存储</a:t>
              </a:r>
            </a:p>
          </p:txBody>
        </p:sp>
        <p:sp>
          <p:nvSpPr>
            <p:cNvPr id="43" name="矩形 26"/>
            <p:cNvSpPr>
              <a:spLocks noChangeArrowheads="1"/>
            </p:cNvSpPr>
            <p:nvPr/>
          </p:nvSpPr>
          <p:spPr bwMode="auto">
            <a:xfrm>
              <a:off x="13420" y="2119"/>
              <a:ext cx="1199" cy="664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数据</a:t>
              </a:r>
              <a:endParaRPr lang="en-US" altLang="zh-CN" sz="1200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  <a:sym typeface="+mn-ea"/>
              </a:endParaRPr>
            </a:p>
            <a:p>
              <a:pPr algn="ctr" fontAlgn="base"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服务</a:t>
              </a:r>
              <a:endPara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026" y="1496"/>
              <a:ext cx="2319" cy="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数据服务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266" y="1456"/>
              <a:ext cx="2319" cy="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sz="1200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数据应用</a:t>
              </a:r>
            </a:p>
          </p:txBody>
        </p:sp>
        <p:cxnSp>
          <p:nvCxnSpPr>
            <p:cNvPr id="46" name="直接箭头连接符 45"/>
            <p:cNvCxnSpPr>
              <a:endCxn id="61" idx="1"/>
            </p:cNvCxnSpPr>
            <p:nvPr/>
          </p:nvCxnSpPr>
          <p:spPr>
            <a:xfrm flipV="1">
              <a:off x="7141" y="7891"/>
              <a:ext cx="911" cy="13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3178" y="1620"/>
              <a:ext cx="33" cy="7987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12638" y="2994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12678" y="6383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4987" y="1551"/>
              <a:ext cx="33" cy="7987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15363" y="2093"/>
              <a:ext cx="2319" cy="6558"/>
            </a:xfrm>
            <a:prstGeom prst="roundRect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9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26"/>
            <p:cNvSpPr>
              <a:spLocks noChangeArrowheads="1"/>
            </p:cNvSpPr>
            <p:nvPr/>
          </p:nvSpPr>
          <p:spPr bwMode="auto">
            <a:xfrm>
              <a:off x="15531" y="2430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Dashboard</a:t>
              </a:r>
            </a:p>
          </p:txBody>
        </p:sp>
        <p:sp>
          <p:nvSpPr>
            <p:cNvPr id="53" name="矩形 26"/>
            <p:cNvSpPr>
              <a:spLocks noChangeArrowheads="1"/>
            </p:cNvSpPr>
            <p:nvPr/>
          </p:nvSpPr>
          <p:spPr bwMode="auto">
            <a:xfrm>
              <a:off x="15543" y="3669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9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Elasticsearch</a:t>
              </a:r>
            </a:p>
          </p:txBody>
        </p:sp>
        <p:sp>
          <p:nvSpPr>
            <p:cNvPr id="54" name="矩形 26"/>
            <p:cNvSpPr>
              <a:spLocks noChangeArrowheads="1"/>
            </p:cNvSpPr>
            <p:nvPr/>
          </p:nvSpPr>
          <p:spPr bwMode="auto">
            <a:xfrm>
              <a:off x="15585" y="6140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个性推荐</a:t>
              </a:r>
            </a:p>
          </p:txBody>
        </p:sp>
        <p:sp>
          <p:nvSpPr>
            <p:cNvPr id="55" name="矩形 26"/>
            <p:cNvSpPr>
              <a:spLocks noChangeArrowheads="1"/>
            </p:cNvSpPr>
            <p:nvPr/>
          </p:nvSpPr>
          <p:spPr bwMode="auto">
            <a:xfrm>
              <a:off x="15586" y="7334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其他应用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14757" y="6896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14797" y="3831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矩形 26"/>
            <p:cNvSpPr>
              <a:spLocks noChangeArrowheads="1"/>
            </p:cNvSpPr>
            <p:nvPr/>
          </p:nvSpPr>
          <p:spPr bwMode="auto">
            <a:xfrm>
              <a:off x="15583" y="4902"/>
              <a:ext cx="1943" cy="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实时监控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9886" y="5830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矩形 26"/>
            <p:cNvSpPr>
              <a:spLocks noChangeArrowheads="1"/>
            </p:cNvSpPr>
            <p:nvPr/>
          </p:nvSpPr>
          <p:spPr bwMode="auto">
            <a:xfrm>
              <a:off x="5765" y="7434"/>
              <a:ext cx="1282" cy="9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Rocket</a:t>
              </a:r>
            </a:p>
            <a:p>
              <a:pPr algn="ctr" fontAlgn="base">
                <a:defRPr/>
              </a:pPr>
              <a:r>
                <a:rPr lang="en-US" altLang="zh-CN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MQ</a:t>
              </a:r>
            </a:p>
          </p:txBody>
        </p:sp>
        <p:sp>
          <p:nvSpPr>
            <p:cNvPr id="61" name="矩形 26"/>
            <p:cNvSpPr>
              <a:spLocks noChangeArrowheads="1"/>
            </p:cNvSpPr>
            <p:nvPr/>
          </p:nvSpPr>
          <p:spPr bwMode="auto">
            <a:xfrm>
              <a:off x="8052" y="6938"/>
              <a:ext cx="1766" cy="19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05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  <a:sym typeface="+mn-ea"/>
                </a:rPr>
                <a:t>数据路由</a:t>
              </a:r>
              <a:endParaRPr lang="en-US" altLang="zh-CN" sz="105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  <a:sym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9956" y="7918"/>
              <a:ext cx="78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5402" y="7928"/>
              <a:ext cx="377" cy="1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今天的内容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斗</a:t>
            </a:r>
            <a:r>
              <a:rPr lang="zh-CN" altLang="en-US" sz="2400" dirty="0"/>
              <a:t>鱼平台架构整体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斗</a:t>
            </a:r>
            <a:r>
              <a:rPr lang="zh-CN" altLang="en-US" sz="2400" dirty="0" smtClean="0"/>
              <a:t>鱼配置中心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斗鱼统一日志监控系统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赛事活动的运维保障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510" y="960845"/>
            <a:ext cx="10843895" cy="45275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全调用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链监控： </a:t>
            </a:r>
            <a:b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</a:b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54951"/>
              </p:ext>
            </p:extLst>
          </p:nvPr>
        </p:nvGraphicFramePr>
        <p:xfrm>
          <a:off x="607639" y="1413598"/>
          <a:ext cx="7785248" cy="4497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8543"/>
                <a:gridCol w="5256705"/>
              </a:tblGrid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字段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startTime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方法开始执行时间，单位：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ms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endTime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方法执行结束时间，单位：</a:t>
                      </a:r>
                      <a:r>
                        <a:rPr lang="en-US" altLang="zh-CN" sz="1600" u="none" strike="noStrike">
                          <a:effectLst/>
                        </a:rPr>
                        <a:t>ms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step_i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方法层级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origin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请求源（</a:t>
                      </a:r>
                      <a:r>
                        <a:rPr lang="en-US" sz="1600" u="none" strike="noStrike">
                          <a:effectLst/>
                        </a:rPr>
                        <a:t>step_i</a:t>
                      </a:r>
                      <a:r>
                        <a:rPr lang="zh-CN" altLang="en-US" sz="1600" u="none" strike="noStrike">
                          <a:effectLst/>
                        </a:rPr>
                        <a:t>为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全局</a:t>
                      </a:r>
                      <a:r>
                        <a:rPr lang="en-US" altLang="zh-CN" sz="1600" u="none" strike="noStrike" dirty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>
                          <a:effectLst/>
                        </a:rPr>
                        <a:t>调用链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服务地址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服务进程</a:t>
                      </a:r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className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方法所属类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method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执行的方法名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isFirstCall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是否为请求执行的第一个方法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cost_</a:t>
                      </a:r>
                      <a:r>
                        <a:rPr lang="en-US" altLang="zh-CN" sz="1600" u="none" strike="noStrike" dirty="0" err="1" smtClean="0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执行耗时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success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执行状态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serviceName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服务名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serviceId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服务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端口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2810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入参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ELK 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的使用经验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ELK vs. TSDB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Logstash</a:t>
            </a: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Hangout</a:t>
            </a: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Spark</a:t>
            </a: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Streaming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Agent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效率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自研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Agent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怎样保障大型赛事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</a:b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94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核心服务运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维保障</a:t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</a:b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缓存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资源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隔离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降级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监控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机房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HTTPS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98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1" y="992727"/>
            <a:ext cx="9859326" cy="501293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斗鱼核心服务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</a:b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直播视频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直播间列表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超管功能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弹幕服务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交易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288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  <a:sym typeface="+mn-ea"/>
              </a:rPr>
              <a:t>视频流是关键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推拉流线路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保障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CDN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CDN-SLA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CDN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厂商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保证沟通渠道畅通</a:t>
            </a:r>
          </a:p>
        </p:txBody>
      </p:sp>
    </p:spTree>
    <p:extLst>
      <p:ext uri="{BB962C8B-B14F-4D97-AF65-F5344CB8AC3E}">
        <p14:creationId xmlns:p14="http://schemas.microsoft.com/office/powerpoint/2010/main" val="2722410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大家不太常见的关键服务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弹幕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1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回顾一下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配置中心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统一监控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视频流保障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弹</a:t>
            </a:r>
            <a:r>
              <a:rPr lang="zh-CN" altLang="en-US" sz="2400" dirty="0"/>
              <a:t>幕</a:t>
            </a:r>
            <a:r>
              <a:rPr lang="zh-CN" altLang="en-US" sz="2400" dirty="0" smtClean="0"/>
              <a:t>保障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42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斗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鱼碰到的问题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4510" y="1896110"/>
            <a:ext cx="4227794" cy="15811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亿</a:t>
            </a:r>
            <a:r>
              <a:rPr lang="zh-CN" altLang="en-US" sz="2400" dirty="0"/>
              <a:t>级用户和百万级主</a:t>
            </a:r>
            <a:r>
              <a:rPr lang="zh-CN" altLang="en-US" sz="2400" dirty="0" smtClean="0"/>
              <a:t>播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高</a:t>
            </a:r>
            <a:r>
              <a:rPr lang="zh-CN" altLang="en-US" sz="2400" dirty="0"/>
              <a:t>并发请求和海量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440464" y="1896110"/>
            <a:ext cx="2849755" cy="158118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系统技术栈较多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迭代周期快</a:t>
            </a:r>
            <a:endParaRPr lang="en-US" altLang="zh-CN" sz="24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006424" y="1896110"/>
            <a:ext cx="3880065" cy="158118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同时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525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关于直播，你们还想知道什么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32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0 灰2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90" y="1939290"/>
            <a:ext cx="7887970" cy="332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优化方向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偿还</a:t>
            </a:r>
            <a:r>
              <a:rPr lang="zh-CN" altLang="en-US" sz="2400" dirty="0"/>
              <a:t>技术</a:t>
            </a:r>
            <a:r>
              <a:rPr lang="zh-CN" altLang="en-US" sz="2400" dirty="0" smtClean="0"/>
              <a:t>债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系统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扩展性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服务化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8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32202" y="1628417"/>
            <a:ext cx="10668631" cy="4257228"/>
            <a:chOff x="805313" y="1564023"/>
            <a:chExt cx="10244410" cy="3369573"/>
          </a:xfrm>
        </p:grpSpPr>
        <p:sp>
          <p:nvSpPr>
            <p:cNvPr id="47" name="圆角矩形 46"/>
            <p:cNvSpPr/>
            <p:nvPr/>
          </p:nvSpPr>
          <p:spPr>
            <a:xfrm>
              <a:off x="850354" y="4247774"/>
              <a:ext cx="10199369" cy="685822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14251" y="1564023"/>
              <a:ext cx="10199369" cy="685822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34980" y="1686887"/>
              <a:ext cx="1066066" cy="2923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客户端</a:t>
              </a: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156865" y="1686887"/>
              <a:ext cx="1254681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Web</a:t>
              </a: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端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620141" y="1694508"/>
              <a:ext cx="1254681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Android</a:t>
              </a: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5030641" y="1694508"/>
              <a:ext cx="1254681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iOS</a:t>
              </a: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455271" y="1686096"/>
              <a:ext cx="1254681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HD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7918548" y="1686096"/>
              <a:ext cx="1254681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TV</a:t>
              </a: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9380185" y="1675718"/>
              <a:ext cx="1426778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第三方合作入口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5313" y="2436652"/>
              <a:ext cx="10208306" cy="685822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48878" y="2559516"/>
              <a:ext cx="1040596" cy="2923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接入层</a:t>
              </a: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2401871" y="2559516"/>
              <a:ext cx="1491992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CDN</a:t>
              </a: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4141914" y="2567137"/>
              <a:ext cx="1491992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LVS</a:t>
              </a: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5819198" y="2567137"/>
              <a:ext cx="1491992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Nginx</a:t>
              </a: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513284" y="2558725"/>
              <a:ext cx="1491992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Tomcat</a:t>
              </a: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9253327" y="2558725"/>
              <a:ext cx="1491992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PHP-fpm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14250" y="3315321"/>
              <a:ext cx="10199369" cy="685822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34979" y="3438187"/>
              <a:ext cx="1066066" cy="2923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应用层</a:t>
              </a: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2156863" y="3438186"/>
              <a:ext cx="3970887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主站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3545" y="4336770"/>
              <a:ext cx="1067276" cy="2923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 smtClean="0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存储层</a:t>
              </a:r>
              <a:endParaRPr lang="en-US" altLang="zh-CN" noProof="1" smtClean="0">
                <a:solidFill>
                  <a:schemeClr val="bg1"/>
                </a:solidFill>
                <a:latin typeface="Arial" charset="0"/>
                <a:ea typeface="Arial" charset="0"/>
                <a:cs typeface="+mn-ea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146816" y="4336770"/>
              <a:ext cx="2399426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MySQL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874822" y="4336770"/>
              <a:ext cx="2028254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Redis</a:t>
              </a: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7311190" y="4336770"/>
              <a:ext cx="1694086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MongoDB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9253327" y="4336770"/>
              <a:ext cx="1561287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HBase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6283568" y="3438186"/>
              <a:ext cx="4461750" cy="3961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移动端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>
          <a:xfrm>
            <a:off x="532461" y="1062090"/>
            <a:ext cx="10843895" cy="452755"/>
          </a:xfrm>
        </p:spPr>
        <p:txBody>
          <a:bodyPr/>
          <a:lstStyle/>
          <a:p>
            <a:r>
              <a:rPr lang="zh-CN" altLang="en-US" dirty="0" smtClean="0"/>
              <a:t>斗鱼去年的样子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02679" y="1564023"/>
            <a:ext cx="10210941" cy="4188420"/>
            <a:chOff x="983777" y="1247900"/>
            <a:chExt cx="9244556" cy="3847241"/>
          </a:xfrm>
        </p:grpSpPr>
        <p:sp>
          <p:nvSpPr>
            <p:cNvPr id="7" name="圆角矩形 6"/>
            <p:cNvSpPr/>
            <p:nvPr/>
          </p:nvSpPr>
          <p:spPr>
            <a:xfrm>
              <a:off x="994254" y="1247900"/>
              <a:ext cx="9234079" cy="629957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3557" y="1360756"/>
              <a:ext cx="965171" cy="3392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客户端</a:t>
              </a: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209800" y="1360756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Web</a:t>
              </a: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端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534589" y="1367756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Android</a:t>
              </a: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4811596" y="1367756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iOS</a:t>
              </a: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101396" y="1360029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HD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7426185" y="1360029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TV</a:t>
              </a: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8749490" y="1350497"/>
              <a:ext cx="12917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第三方合作入口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86162" y="2049447"/>
              <a:ext cx="9242170" cy="629957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16140" y="2162303"/>
              <a:ext cx="942112" cy="3392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接入层</a:t>
              </a: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2431618" y="2162303"/>
              <a:ext cx="1350787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CDN</a:t>
              </a: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4006980" y="2169303"/>
              <a:ext cx="1350787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LVS</a:t>
              </a: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5525522" y="2169303"/>
              <a:ext cx="1350787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Nginx</a:t>
              </a: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059276" y="2161576"/>
              <a:ext cx="1350787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Tomcat</a:t>
              </a: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8634638" y="2161576"/>
              <a:ext cx="1350787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PHP-fpm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94253" y="2856542"/>
              <a:ext cx="9234079" cy="629957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3556" y="2969399"/>
              <a:ext cx="965171" cy="3392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应用层</a:t>
              </a: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2209799" y="2969398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主站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3534588" y="2976398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视频点播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811595" y="2976398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鱼吧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6101395" y="2968671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Mobile API</a:t>
              </a: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7426184" y="2968671"/>
              <a:ext cx="113593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Open API</a:t>
              </a: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8749489" y="2959139"/>
              <a:ext cx="12917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第三方合作</a:t>
              </a: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API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983777" y="3681930"/>
              <a:ext cx="9244555" cy="629957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93204" y="3794786"/>
              <a:ext cx="966267" cy="3392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服务层</a:t>
              </a: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200702" y="3794786"/>
              <a:ext cx="1137224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房间系统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3526994" y="3801786"/>
              <a:ext cx="1137224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交易系统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4805450" y="3801786"/>
              <a:ext cx="1137224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个性推荐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6096713" y="3794059"/>
              <a:ext cx="1137224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弹幕系统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7423005" y="3794059"/>
              <a:ext cx="1137224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礼物系统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747811" y="3784527"/>
              <a:ext cx="1293210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zh-CN" altLang="en-US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其它服务接口</a:t>
              </a:r>
              <a:endParaRPr lang="en-US" altLang="zh-CN" sz="11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994254" y="4465184"/>
              <a:ext cx="9234078" cy="629957"/>
            </a:xfrm>
            <a:prstGeom prst="round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z="1100" noProof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27504" y="4578040"/>
              <a:ext cx="926468" cy="3392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zh-CN" altLang="en-US" noProof="1">
                  <a:solidFill>
                    <a:schemeClr val="bg1"/>
                  </a:solidFill>
                  <a:latin typeface="Arial" charset="0"/>
                  <a:ea typeface="Arial" charset="0"/>
                  <a:cs typeface="+mn-ea"/>
                </a:rPr>
                <a:t>资源层</a:t>
              </a: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2476113" y="4578040"/>
              <a:ext cx="11346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MySQL</a:t>
              </a: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4091150" y="4585040"/>
              <a:ext cx="11346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Redis</a:t>
              </a:r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5647936" y="4585040"/>
              <a:ext cx="11346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HBase</a:t>
              </a:r>
            </a:p>
          </p:txBody>
        </p: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7220319" y="4577313"/>
              <a:ext cx="11346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MongoDB</a:t>
              </a:r>
            </a:p>
          </p:txBody>
        </p:sp>
        <p:sp>
          <p:nvSpPr>
            <p:cNvPr id="44" name="矩形 43"/>
            <p:cNvSpPr>
              <a:spLocks noChangeArrowheads="1"/>
            </p:cNvSpPr>
            <p:nvPr/>
          </p:nvSpPr>
          <p:spPr bwMode="auto">
            <a:xfrm>
              <a:off x="8835356" y="4577313"/>
              <a:ext cx="1134645" cy="363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defRPr/>
              </a:pPr>
              <a:r>
                <a:rPr lang="en-US" altLang="zh-CN" sz="1100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ao UI" pitchFamily="34" charset="0"/>
                </a:rPr>
                <a:t>RocketMQ</a:t>
              </a:r>
            </a:p>
          </p:txBody>
        </p:sp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>
          <a:xfrm>
            <a:off x="532461" y="1062090"/>
            <a:ext cx="10843895" cy="452755"/>
          </a:xfrm>
        </p:spPr>
        <p:txBody>
          <a:bodyPr/>
          <a:lstStyle/>
          <a:p>
            <a:r>
              <a:rPr lang="zh-CN" altLang="en-US" dirty="0" smtClean="0"/>
              <a:t>斗鱼全站架构拓扑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2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斗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charset="-122"/>
              </a:rPr>
              <a:t>鱼的量有多大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DAU 2000w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ALEXA</a:t>
            </a:r>
            <a:r>
              <a:rPr lang="zh-CN" altLang="en-US" sz="2400" dirty="0" smtClean="0"/>
              <a:t>排名：全球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，国内</a:t>
            </a:r>
            <a:r>
              <a:rPr lang="en-US" altLang="zh-CN" sz="2400" dirty="0" smtClean="0"/>
              <a:t>20</a:t>
            </a:r>
          </a:p>
          <a:p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41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897</Words>
  <Application>Microsoft Office PowerPoint</Application>
  <PresentationFormat>宽屏</PresentationFormat>
  <Paragraphs>304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Lao UI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关于我</vt:lpstr>
      <vt:lpstr>今天的内容 </vt:lpstr>
      <vt:lpstr>斗鱼碰到的问题</vt:lpstr>
      <vt:lpstr>优化方向</vt:lpstr>
      <vt:lpstr>斗鱼去年的样子</vt:lpstr>
      <vt:lpstr>斗鱼全站架构拓扑</vt:lpstr>
      <vt:lpstr>PowerPoint 演示文稿</vt:lpstr>
      <vt:lpstr>斗鱼的量有多大 </vt:lpstr>
      <vt:lpstr>大型赛事活动的量有多大 </vt:lpstr>
      <vt:lpstr>要扛住这个量，为了能加机器，服务化是唯一出路 </vt:lpstr>
      <vt:lpstr>服务化的话题这么大，先聊一个核心组件 </vt:lpstr>
      <vt:lpstr>为什么要先做配置中心？ </vt:lpstr>
      <vt:lpstr>配置中心的基本目标 </vt:lpstr>
      <vt:lpstr>现在配置中心的特性 </vt:lpstr>
      <vt:lpstr>安全 </vt:lpstr>
      <vt:lpstr>PowerPoint 演示文稿</vt:lpstr>
      <vt:lpstr>之前是这样的 </vt:lpstr>
      <vt:lpstr>配置中心架构 </vt:lpstr>
      <vt:lpstr>现在是这样的 </vt:lpstr>
      <vt:lpstr>现在是这样的 </vt:lpstr>
      <vt:lpstr>配置中心正在做的 </vt:lpstr>
      <vt:lpstr>抗住了量，赛事活动时，还需要监控 </vt:lpstr>
      <vt:lpstr>为什么要做统一日志监控系统</vt:lpstr>
      <vt:lpstr>最关心的监控项</vt:lpstr>
      <vt:lpstr>实践 1.2 </vt:lpstr>
      <vt:lpstr>实践 1.3 </vt:lpstr>
      <vt:lpstr>实践 2.1 </vt:lpstr>
      <vt:lpstr>PowerPoint 演示文稿</vt:lpstr>
      <vt:lpstr>全调用链监控：   </vt:lpstr>
      <vt:lpstr>ELK 的使用经验 </vt:lpstr>
      <vt:lpstr>怎样保障大型赛事  </vt:lpstr>
      <vt:lpstr>核心服务运维保障  </vt:lpstr>
      <vt:lpstr>PowerPoint 演示文稿</vt:lpstr>
      <vt:lpstr>斗鱼核心服务  </vt:lpstr>
      <vt:lpstr>视频流是关键 </vt:lpstr>
      <vt:lpstr>大家不太常见的关键服务</vt:lpstr>
      <vt:lpstr>弹幕</vt:lpstr>
      <vt:lpstr>回顾一下 </vt:lpstr>
      <vt:lpstr>关于直播，你们还想知道什么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</dc:creator>
  <cp:lastModifiedBy>admin</cp:lastModifiedBy>
  <cp:revision>386</cp:revision>
  <dcterms:created xsi:type="dcterms:W3CDTF">2016-11-08T05:25:44Z</dcterms:created>
  <dcterms:modified xsi:type="dcterms:W3CDTF">2016-12-08T12:34:20Z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