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8" r:id="rId1"/>
  </p:sldMasterIdLst>
  <p:notesMasterIdLst>
    <p:notesMasterId r:id="rId39"/>
  </p:notesMasterIdLst>
  <p:sldIdLst>
    <p:sldId id="284" r:id="rId2"/>
    <p:sldId id="285" r:id="rId3"/>
    <p:sldId id="314" r:id="rId4"/>
    <p:sldId id="315" r:id="rId5"/>
    <p:sldId id="317" r:id="rId6"/>
    <p:sldId id="290" r:id="rId7"/>
    <p:sldId id="316" r:id="rId8"/>
    <p:sldId id="318" r:id="rId9"/>
    <p:sldId id="287" r:id="rId10"/>
    <p:sldId id="295" r:id="rId11"/>
    <p:sldId id="319" r:id="rId12"/>
    <p:sldId id="320" r:id="rId13"/>
    <p:sldId id="321" r:id="rId14"/>
    <p:sldId id="322" r:id="rId15"/>
    <p:sldId id="324" r:id="rId16"/>
    <p:sldId id="312" r:id="rId17"/>
    <p:sldId id="323" r:id="rId18"/>
    <p:sldId id="325" r:id="rId19"/>
    <p:sldId id="326" r:id="rId20"/>
    <p:sldId id="328" r:id="rId21"/>
    <p:sldId id="327" r:id="rId22"/>
    <p:sldId id="330" r:id="rId23"/>
    <p:sldId id="329" r:id="rId24"/>
    <p:sldId id="331" r:id="rId25"/>
    <p:sldId id="332" r:id="rId26"/>
    <p:sldId id="333" r:id="rId27"/>
    <p:sldId id="334" r:id="rId28"/>
    <p:sldId id="335" r:id="rId29"/>
    <p:sldId id="336" r:id="rId30"/>
    <p:sldId id="337" r:id="rId31"/>
    <p:sldId id="338" r:id="rId32"/>
    <p:sldId id="289" r:id="rId33"/>
    <p:sldId id="339" r:id="rId34"/>
    <p:sldId id="340" r:id="rId35"/>
    <p:sldId id="341" r:id="rId36"/>
    <p:sldId id="342" r:id="rId37"/>
    <p:sldId id="311" r:id="rId38"/>
  </p:sldIdLst>
  <p:sldSz cx="9144000" cy="5145088"/>
  <p:notesSz cx="6858000" cy="9144000"/>
  <p:custDataLst>
    <p:tags r:id="rId40"/>
  </p:custDataLst>
  <p:defaultTextStyle>
    <a:defPPr>
      <a:defRPr lang="zh-CN"/>
    </a:defPPr>
    <a:lvl1pPr marL="0" algn="l" defTabSz="685732" rtl="0" eaLnBrk="1" latinLnBrk="0" hangingPunct="1">
      <a:defRPr sz="1350" kern="1200">
        <a:solidFill>
          <a:schemeClr val="tx1"/>
        </a:solidFill>
        <a:latin typeface="+mn-lt"/>
        <a:ea typeface="+mn-ea"/>
        <a:cs typeface="+mn-cs"/>
      </a:defRPr>
    </a:lvl1pPr>
    <a:lvl2pPr marL="342866" algn="l" defTabSz="685732" rtl="0" eaLnBrk="1" latinLnBrk="0" hangingPunct="1">
      <a:defRPr sz="1350" kern="1200">
        <a:solidFill>
          <a:schemeClr val="tx1"/>
        </a:solidFill>
        <a:latin typeface="+mn-lt"/>
        <a:ea typeface="+mn-ea"/>
        <a:cs typeface="+mn-cs"/>
      </a:defRPr>
    </a:lvl2pPr>
    <a:lvl3pPr marL="685732" algn="l" defTabSz="685732" rtl="0" eaLnBrk="1" latinLnBrk="0" hangingPunct="1">
      <a:defRPr sz="1350" kern="1200">
        <a:solidFill>
          <a:schemeClr val="tx1"/>
        </a:solidFill>
        <a:latin typeface="+mn-lt"/>
        <a:ea typeface="+mn-ea"/>
        <a:cs typeface="+mn-cs"/>
      </a:defRPr>
    </a:lvl3pPr>
    <a:lvl4pPr marL="1028597" algn="l" defTabSz="685732" rtl="0" eaLnBrk="1" latinLnBrk="0" hangingPunct="1">
      <a:defRPr sz="1350" kern="1200">
        <a:solidFill>
          <a:schemeClr val="tx1"/>
        </a:solidFill>
        <a:latin typeface="+mn-lt"/>
        <a:ea typeface="+mn-ea"/>
        <a:cs typeface="+mn-cs"/>
      </a:defRPr>
    </a:lvl4pPr>
    <a:lvl5pPr marL="1371463" algn="l" defTabSz="685732" rtl="0" eaLnBrk="1" latinLnBrk="0" hangingPunct="1">
      <a:defRPr sz="1350" kern="1200">
        <a:solidFill>
          <a:schemeClr val="tx1"/>
        </a:solidFill>
        <a:latin typeface="+mn-lt"/>
        <a:ea typeface="+mn-ea"/>
        <a:cs typeface="+mn-cs"/>
      </a:defRPr>
    </a:lvl5pPr>
    <a:lvl6pPr marL="1714328" algn="l" defTabSz="685732" rtl="0" eaLnBrk="1" latinLnBrk="0" hangingPunct="1">
      <a:defRPr sz="1350" kern="1200">
        <a:solidFill>
          <a:schemeClr val="tx1"/>
        </a:solidFill>
        <a:latin typeface="+mn-lt"/>
        <a:ea typeface="+mn-ea"/>
        <a:cs typeface="+mn-cs"/>
      </a:defRPr>
    </a:lvl6pPr>
    <a:lvl7pPr marL="2057195" algn="l" defTabSz="685732" rtl="0" eaLnBrk="1" latinLnBrk="0" hangingPunct="1">
      <a:defRPr sz="1350" kern="1200">
        <a:solidFill>
          <a:schemeClr val="tx1"/>
        </a:solidFill>
        <a:latin typeface="+mn-lt"/>
        <a:ea typeface="+mn-ea"/>
        <a:cs typeface="+mn-cs"/>
      </a:defRPr>
    </a:lvl7pPr>
    <a:lvl8pPr marL="2400060" algn="l" defTabSz="685732" rtl="0" eaLnBrk="1" latinLnBrk="0" hangingPunct="1">
      <a:defRPr sz="1350" kern="1200">
        <a:solidFill>
          <a:schemeClr val="tx1"/>
        </a:solidFill>
        <a:latin typeface="+mn-lt"/>
        <a:ea typeface="+mn-ea"/>
        <a:cs typeface="+mn-cs"/>
      </a:defRPr>
    </a:lvl8pPr>
    <a:lvl9pPr marL="2742926" algn="l" defTabSz="685732"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6BA"/>
    <a:srgbClr val="8BBDE2"/>
    <a:srgbClr val="426EA3"/>
    <a:srgbClr val="030303"/>
    <a:srgbClr val="7A801D"/>
    <a:srgbClr val="F3AD00"/>
    <a:srgbClr val="514379"/>
    <a:srgbClr val="011E41"/>
    <a:srgbClr val="240C0F"/>
    <a:srgbClr val="E40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75477"/>
  </p:normalViewPr>
  <p:slideViewPr>
    <p:cSldViewPr snapToGrid="0">
      <p:cViewPr>
        <p:scale>
          <a:sx n="100" d="100"/>
          <a:sy n="100" d="100"/>
        </p:scale>
        <p:origin x="1024" y="5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 Id="rId4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A5268-FB0C-450E-96E9-03F931237804}" type="datetimeFigureOut">
              <a:rPr lang="zh-CN" altLang="en-US" smtClean="0"/>
              <a:t>2017/8/1</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6156D-592E-4B4D-8772-D689FB057AF4}" type="slidenum">
              <a:rPr lang="zh-CN" altLang="en-US" smtClean="0"/>
              <a:t>‹#›</a:t>
            </a:fld>
            <a:endParaRPr lang="zh-CN" altLang="en-US"/>
          </a:p>
        </p:txBody>
      </p:sp>
    </p:spTree>
    <p:extLst>
      <p:ext uri="{BB962C8B-B14F-4D97-AF65-F5344CB8AC3E}">
        <p14:creationId xmlns:p14="http://schemas.microsoft.com/office/powerpoint/2010/main" val="1478167688"/>
      </p:ext>
    </p:extLst>
  </p:cSld>
  <p:clrMap bg1="lt1" tx1="dk1" bg2="lt2" tx2="dk2" accent1="accent1" accent2="accent2" accent3="accent3" accent4="accent4" accent5="accent5" accent6="accent6" hlink="hlink" folHlink="folHlink"/>
  <p:notesStyle>
    <a:lvl1pPr marL="0" algn="l" defTabSz="914309" rtl="0" eaLnBrk="1" latinLnBrk="0" hangingPunct="1">
      <a:defRPr sz="1200" kern="1200">
        <a:solidFill>
          <a:schemeClr val="tx1"/>
        </a:solidFill>
        <a:latin typeface="+mn-lt"/>
        <a:ea typeface="+mn-ea"/>
        <a:cs typeface="+mn-cs"/>
      </a:defRPr>
    </a:lvl1pPr>
    <a:lvl2pPr marL="457154" algn="l" defTabSz="914309" rtl="0" eaLnBrk="1" latinLnBrk="0" hangingPunct="1">
      <a:defRPr sz="1200" kern="1200">
        <a:solidFill>
          <a:schemeClr val="tx1"/>
        </a:solidFill>
        <a:latin typeface="+mn-lt"/>
        <a:ea typeface="+mn-ea"/>
        <a:cs typeface="+mn-cs"/>
      </a:defRPr>
    </a:lvl2pPr>
    <a:lvl3pPr marL="914309" algn="l" defTabSz="914309" rtl="0" eaLnBrk="1" latinLnBrk="0" hangingPunct="1">
      <a:defRPr sz="1200" kern="1200">
        <a:solidFill>
          <a:schemeClr val="tx1"/>
        </a:solidFill>
        <a:latin typeface="+mn-lt"/>
        <a:ea typeface="+mn-ea"/>
        <a:cs typeface="+mn-cs"/>
      </a:defRPr>
    </a:lvl3pPr>
    <a:lvl4pPr marL="1371463" algn="l" defTabSz="914309" rtl="0" eaLnBrk="1" latinLnBrk="0" hangingPunct="1">
      <a:defRPr sz="1200" kern="1200">
        <a:solidFill>
          <a:schemeClr val="tx1"/>
        </a:solidFill>
        <a:latin typeface="+mn-lt"/>
        <a:ea typeface="+mn-ea"/>
        <a:cs typeface="+mn-cs"/>
      </a:defRPr>
    </a:lvl4pPr>
    <a:lvl5pPr marL="1828617" algn="l" defTabSz="914309" rtl="0" eaLnBrk="1" latinLnBrk="0" hangingPunct="1">
      <a:defRPr sz="1200" kern="1200">
        <a:solidFill>
          <a:schemeClr val="tx1"/>
        </a:solidFill>
        <a:latin typeface="+mn-lt"/>
        <a:ea typeface="+mn-ea"/>
        <a:cs typeface="+mn-cs"/>
      </a:defRPr>
    </a:lvl5pPr>
    <a:lvl6pPr marL="2285771"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自我介绍，应用研发部一部，从事前端开发</a:t>
            </a:r>
            <a:r>
              <a:rPr lang="en-US" altLang="zh-CN" dirty="0" smtClean="0"/>
              <a:t>3</a:t>
            </a:r>
            <a:r>
              <a:rPr lang="zh-CN" altLang="en-US" dirty="0" smtClean="0"/>
              <a:t>年，工作内容主要为移动端</a:t>
            </a:r>
            <a:r>
              <a:rPr lang="en-US" altLang="zh-CN" dirty="0" smtClean="0"/>
              <a:t>H5</a:t>
            </a:r>
            <a:r>
              <a:rPr lang="zh-CN" altLang="en-US" dirty="0" smtClean="0"/>
              <a:t>页面开发，目前担任酷音铃声项目组</a:t>
            </a:r>
            <a:r>
              <a:rPr lang="en-US" altLang="zh-CN" dirty="0" smtClean="0"/>
              <a:t>H5</a:t>
            </a:r>
            <a:r>
              <a:rPr lang="zh-CN" altLang="en-US" dirty="0" smtClean="0"/>
              <a:t>团队开发组长。</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a:t>
            </a:fld>
            <a:endParaRPr lang="zh-CN" altLang="en-US"/>
          </a:p>
        </p:txBody>
      </p:sp>
    </p:spTree>
    <p:extLst>
      <p:ext uri="{BB962C8B-B14F-4D97-AF65-F5344CB8AC3E}">
        <p14:creationId xmlns:p14="http://schemas.microsoft.com/office/powerpoint/2010/main" val="2366092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我们以两个问题来引入接下要说的内容</a:t>
            </a:r>
            <a:endParaRPr lang="en-US" altLang="zh-CN" dirty="0" smtClean="0"/>
          </a:p>
          <a:p>
            <a:r>
              <a:rPr lang="zh-CN" altLang="en-US" dirty="0" smtClean="0"/>
              <a:t>接下来我们通过介绍布局会用来的一些基本概念来解释上述问题</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10</a:t>
            </a:fld>
            <a:endParaRPr lang="zh-CN" altLang="en-US"/>
          </a:p>
        </p:txBody>
      </p:sp>
    </p:spTree>
    <p:extLst>
      <p:ext uri="{BB962C8B-B14F-4D97-AF65-F5344CB8AC3E}">
        <p14:creationId xmlns:p14="http://schemas.microsoft.com/office/powerpoint/2010/main" val="135629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a:t>
            </a:r>
            <a:r>
              <a:rPr lang="en-US" altLang="zh-CN" dirty="0" err="1" smtClean="0"/>
              <a:t>ppi</a:t>
            </a:r>
            <a:r>
              <a:rPr lang="zh-CN" altLang="en-US" dirty="0" smtClean="0"/>
              <a:t>越高，则说明相同尺寸的屏幕上物理像素越多，画面的精细度越高</a:t>
            </a:r>
            <a:endParaRPr lang="en-US" altLang="zh-CN" dirty="0" smtClean="0"/>
          </a:p>
          <a:p>
            <a:r>
              <a:rPr lang="zh-CN" altLang="en-US" dirty="0" smtClean="0"/>
              <a:t>以</a:t>
            </a:r>
            <a:r>
              <a:rPr lang="en-US" altLang="zh-CN" dirty="0" smtClean="0"/>
              <a:t>iphone3</a:t>
            </a:r>
            <a:r>
              <a:rPr lang="zh-CN" altLang="en-US" dirty="0" smtClean="0"/>
              <a:t>和</a:t>
            </a:r>
            <a:r>
              <a:rPr lang="en-US" altLang="zh-CN" dirty="0" smtClean="0"/>
              <a:t>iphone4</a:t>
            </a:r>
            <a:r>
              <a:rPr lang="zh-CN" altLang="en-US" dirty="0" smtClean="0"/>
              <a:t>为例，两者屏幕的尺寸同为</a:t>
            </a:r>
            <a:r>
              <a:rPr lang="en-US" altLang="zh-CN" dirty="0" smtClean="0"/>
              <a:t>3.5</a:t>
            </a:r>
            <a:r>
              <a:rPr lang="zh-CN" altLang="en-US" dirty="0" smtClean="0"/>
              <a:t>英寸，但分辨率上</a:t>
            </a:r>
            <a:r>
              <a:rPr lang="en-US" altLang="zh-CN" dirty="0" smtClean="0"/>
              <a:t>iphone3</a:t>
            </a:r>
            <a:r>
              <a:rPr lang="zh-CN" altLang="en-US" dirty="0" smtClean="0"/>
              <a:t>为</a:t>
            </a:r>
            <a:r>
              <a:rPr lang="en-US" altLang="zh-CN" dirty="0" smtClean="0"/>
              <a:t>320</a:t>
            </a:r>
            <a:r>
              <a:rPr lang="zh-CN" altLang="en-US" dirty="0" smtClean="0"/>
              <a:t>*</a:t>
            </a:r>
            <a:r>
              <a:rPr lang="en-US" altLang="zh-CN" dirty="0" smtClean="0"/>
              <a:t>480</a:t>
            </a:r>
            <a:r>
              <a:rPr lang="zh-CN" altLang="en-US" dirty="0" smtClean="0"/>
              <a:t>，而</a:t>
            </a:r>
            <a:r>
              <a:rPr lang="en-US" altLang="zh-CN" dirty="0" smtClean="0"/>
              <a:t>iphone4</a:t>
            </a:r>
            <a:r>
              <a:rPr lang="zh-CN" altLang="en-US" dirty="0" smtClean="0"/>
              <a:t>为</a:t>
            </a:r>
            <a:r>
              <a:rPr lang="en-US" altLang="zh-CN" dirty="0" smtClean="0"/>
              <a:t>640</a:t>
            </a:r>
            <a:r>
              <a:rPr lang="zh-CN" altLang="en-US" dirty="0" smtClean="0"/>
              <a:t>*</a:t>
            </a:r>
            <a:r>
              <a:rPr lang="en-US" altLang="zh-CN" dirty="0" smtClean="0"/>
              <a:t>960</a:t>
            </a:r>
            <a:r>
              <a:rPr lang="zh-CN" altLang="en-US" dirty="0" smtClean="0"/>
              <a:t>，按刚才的公式计算，</a:t>
            </a:r>
            <a:r>
              <a:rPr lang="en-US" altLang="zh-CN" dirty="0" smtClean="0"/>
              <a:t>iphone3</a:t>
            </a:r>
            <a:r>
              <a:rPr lang="zh-CN" altLang="en-US" dirty="0" smtClean="0"/>
              <a:t>的像素密度为</a:t>
            </a:r>
            <a:r>
              <a:rPr lang="en-US" altLang="zh-CN" dirty="0" smtClean="0"/>
              <a:t>163ppi</a:t>
            </a:r>
            <a:r>
              <a:rPr lang="zh-CN" altLang="en-US" dirty="0" smtClean="0"/>
              <a:t>，</a:t>
            </a:r>
            <a:r>
              <a:rPr lang="en-US" altLang="zh-CN" dirty="0" smtClean="0"/>
              <a:t>iphone4</a:t>
            </a:r>
            <a:r>
              <a:rPr lang="zh-CN" altLang="en-US" dirty="0" smtClean="0"/>
              <a:t>为</a:t>
            </a:r>
            <a:r>
              <a:rPr lang="en-US" altLang="zh-CN" dirty="0" smtClean="0"/>
              <a:t>326ppi</a:t>
            </a:r>
            <a:r>
              <a:rPr lang="zh-CN" altLang="en-US" dirty="0" smtClean="0"/>
              <a:t>，是前者的两倍，也就是苹果所说的</a:t>
            </a:r>
            <a:r>
              <a:rPr lang="en-US" altLang="zh-CN" dirty="0" smtClean="0"/>
              <a:t>Retina</a:t>
            </a:r>
            <a:r>
              <a:rPr lang="zh-CN" altLang="en-US" dirty="0" smtClean="0"/>
              <a:t>屏</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11</a:t>
            </a:fld>
            <a:endParaRPr lang="zh-CN" altLang="en-US"/>
          </a:p>
        </p:txBody>
      </p:sp>
    </p:spTree>
    <p:extLst>
      <p:ext uri="{BB962C8B-B14F-4D97-AF65-F5344CB8AC3E}">
        <p14:creationId xmlns:p14="http://schemas.microsoft.com/office/powerpoint/2010/main" val="340058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以最右边的一张图为例，深色部分表示设备的物理像素，上层覆盖的半透明层则是</a:t>
            </a:r>
            <a:r>
              <a:rPr lang="en-US" altLang="zh-CN" dirty="0" err="1" smtClean="0"/>
              <a:t>css</a:t>
            </a:r>
            <a:r>
              <a:rPr lang="zh-CN" altLang="en-US" dirty="0" smtClean="0"/>
              <a:t>像素，则当</a:t>
            </a:r>
            <a:r>
              <a:rPr lang="en-US" altLang="zh-CN" dirty="0" err="1" smtClean="0"/>
              <a:t>css</a:t>
            </a:r>
            <a:r>
              <a:rPr lang="zh-CN" altLang="en-US" dirty="0" smtClean="0"/>
              <a:t>像素与物理像素为</a:t>
            </a:r>
            <a:r>
              <a:rPr lang="en-US" altLang="zh-CN" dirty="0" smtClean="0"/>
              <a:t>1</a:t>
            </a:r>
            <a:r>
              <a:rPr lang="zh-CN" altLang="en-US" dirty="0" smtClean="0"/>
              <a:t>：</a:t>
            </a:r>
            <a:r>
              <a:rPr lang="en-US" altLang="zh-CN" dirty="0" smtClean="0"/>
              <a:t>1</a:t>
            </a:r>
            <a:r>
              <a:rPr lang="zh-CN" altLang="en-US" dirty="0" smtClean="0"/>
              <a:t>时，则如第一张图所示，第二第三两张图则为当面进行放大和缩小时，</a:t>
            </a:r>
            <a:r>
              <a:rPr lang="en-US" altLang="zh-CN" dirty="0" err="1" smtClean="0"/>
              <a:t>css</a:t>
            </a:r>
            <a:r>
              <a:rPr lang="zh-CN" altLang="en-US" dirty="0" smtClean="0"/>
              <a:t>像素的变化</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12</a:t>
            </a:fld>
            <a:endParaRPr lang="zh-CN" altLang="en-US"/>
          </a:p>
        </p:txBody>
      </p:sp>
    </p:spTree>
    <p:extLst>
      <p:ext uri="{BB962C8B-B14F-4D97-AF65-F5344CB8AC3E}">
        <p14:creationId xmlns:p14="http://schemas.microsoft.com/office/powerpoint/2010/main" val="401590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smtClean="0"/>
              <a:t>如图所示，</a:t>
            </a:r>
            <a:r>
              <a:rPr lang="en-US" altLang="zh-CN" dirty="0" smtClean="0"/>
              <a:t>iphone4</a:t>
            </a:r>
            <a:r>
              <a:rPr lang="zh-CN" altLang="en-US" dirty="0" smtClean="0"/>
              <a:t>在水平方向的物理像素数是</a:t>
            </a:r>
            <a:r>
              <a:rPr lang="en-US" altLang="zh-CN" dirty="0" smtClean="0"/>
              <a:t>iphone3</a:t>
            </a:r>
            <a:r>
              <a:rPr lang="zh-CN" altLang="en-US" dirty="0" smtClean="0"/>
              <a:t>的两倍，考虑到两者的屏幕尺寸一样，可以认为</a:t>
            </a:r>
            <a:r>
              <a:rPr lang="en-US" altLang="zh-CN" dirty="0" smtClean="0"/>
              <a:t>iphone4</a:t>
            </a:r>
            <a:r>
              <a:rPr lang="zh-CN" altLang="en-US" dirty="0" smtClean="0"/>
              <a:t>的物理像素点的宽度只有</a:t>
            </a:r>
            <a:r>
              <a:rPr lang="en-US" altLang="zh-CN" dirty="0" smtClean="0"/>
              <a:t>iphone3</a:t>
            </a:r>
            <a:r>
              <a:rPr lang="zh-CN" altLang="en-US" dirty="0" smtClean="0"/>
              <a:t>的一半，当两者渲染页面上的同一个元素时</a:t>
            </a:r>
            <a:r>
              <a:rPr lang="en-US" altLang="zh-CN" dirty="0" smtClean="0"/>
              <a:t>,</a:t>
            </a:r>
            <a:r>
              <a:rPr lang="zh-CN" altLang="en-US" dirty="0" smtClean="0"/>
              <a:t>根据</a:t>
            </a:r>
            <a:r>
              <a:rPr lang="en-US" altLang="zh-CN" dirty="0" err="1" smtClean="0"/>
              <a:t>dpr</a:t>
            </a:r>
            <a:r>
              <a:rPr lang="zh-CN" altLang="en-US" dirty="0" smtClean="0"/>
              <a:t>的值将</a:t>
            </a:r>
            <a:r>
              <a:rPr lang="en-US" altLang="zh-CN" dirty="0" err="1" smtClean="0"/>
              <a:t>css</a:t>
            </a:r>
            <a:r>
              <a:rPr lang="zh-CN" altLang="en-US" dirty="0" smtClean="0"/>
              <a:t>像素映射成物理像素，</a:t>
            </a:r>
            <a:r>
              <a:rPr lang="en-US" altLang="zh-CN" dirty="0" smtClean="0"/>
              <a:t>iphone4</a:t>
            </a:r>
            <a:r>
              <a:rPr lang="zh-CN" altLang="en-US" dirty="0" smtClean="0"/>
              <a:t>上在水平方向所需要的物理像素数是</a:t>
            </a:r>
            <a:r>
              <a:rPr lang="en-US" altLang="zh-CN" dirty="0" smtClean="0"/>
              <a:t>iphone3</a:t>
            </a:r>
            <a:r>
              <a:rPr lang="zh-CN" altLang="en-US" dirty="0" smtClean="0"/>
              <a:t>的两倍，这样计算下来后，两者渲染出来的元素大小是一样的。</a:t>
            </a:r>
            <a:endParaRPr lang="en-US" altLang="zh-CN" dirty="0" smtClean="0"/>
          </a:p>
          <a:p>
            <a:pPr>
              <a:lnSpc>
                <a:spcPct val="150000"/>
              </a:lnSpc>
            </a:pPr>
            <a:r>
              <a:rPr lang="zh-CN" altLang="en-US" dirty="0" smtClean="0"/>
              <a:t>这个过程也就解释了本节最始提的两个问题</a:t>
            </a:r>
            <a:endParaRPr lang="en-US" altLang="zh-CN" dirty="0" smtClean="0"/>
          </a:p>
          <a:p>
            <a:pPr marL="342900" indent="-342900">
              <a:lnSpc>
                <a:spcPct val="150000"/>
              </a:lnSpc>
              <a:buAutoNum type="arabicPeriod"/>
            </a:pPr>
            <a:r>
              <a:rPr lang="en-US" altLang="zh-CN" dirty="0" err="1" smtClean="0"/>
              <a:t>css</a:t>
            </a:r>
            <a:r>
              <a:rPr lang="zh-CN" altLang="en-US" dirty="0" smtClean="0"/>
              <a:t>和</a:t>
            </a:r>
            <a:r>
              <a:rPr lang="en-US" altLang="zh-CN" dirty="0" err="1" smtClean="0"/>
              <a:t>js</a:t>
            </a:r>
            <a:r>
              <a:rPr lang="zh-CN" altLang="en-US" dirty="0" smtClean="0"/>
              <a:t>中使用的是</a:t>
            </a:r>
            <a:r>
              <a:rPr lang="en-US" altLang="zh-CN" dirty="0" err="1" smtClean="0"/>
              <a:t>css</a:t>
            </a:r>
            <a:r>
              <a:rPr lang="zh-CN" altLang="en-US" dirty="0" smtClean="0"/>
              <a:t>像素，它是一个相对单位</a:t>
            </a:r>
            <a:endParaRPr lang="en-US" altLang="zh-CN" dirty="0" smtClean="0"/>
          </a:p>
          <a:p>
            <a:pPr marL="342900" indent="-342900">
              <a:lnSpc>
                <a:spcPct val="150000"/>
              </a:lnSpc>
              <a:buAutoNum type="arabicPeriod"/>
            </a:pPr>
            <a:r>
              <a:rPr lang="zh-CN" altLang="en-US" dirty="0" smtClean="0"/>
              <a:t>因为</a:t>
            </a:r>
            <a:r>
              <a:rPr lang="en-US" altLang="zh-CN" dirty="0" err="1" smtClean="0"/>
              <a:t>dpr</a:t>
            </a:r>
            <a:r>
              <a:rPr lang="zh-CN" altLang="en-US" dirty="0" smtClean="0"/>
              <a:t>的存在，设备的</a:t>
            </a:r>
            <a:r>
              <a:rPr lang="en-US" altLang="zh-CN" dirty="0" err="1" smtClean="0"/>
              <a:t>css</a:t>
            </a:r>
            <a:r>
              <a:rPr lang="zh-CN" altLang="en-US" dirty="0" smtClean="0"/>
              <a:t>像素相差不大，所以同一个页面上的元素在不同设备上看上去差别不大。</a:t>
            </a:r>
          </a:p>
          <a:p>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13</a:t>
            </a:fld>
            <a:endParaRPr lang="zh-CN" altLang="en-US"/>
          </a:p>
        </p:txBody>
      </p:sp>
    </p:spTree>
    <p:extLst>
      <p:ext uri="{BB962C8B-B14F-4D97-AF65-F5344CB8AC3E}">
        <p14:creationId xmlns:p14="http://schemas.microsoft.com/office/powerpoint/2010/main" val="88526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0" i="0" kern="1200" dirty="0" smtClean="0">
                <a:solidFill>
                  <a:schemeClr val="tx1"/>
                </a:solidFill>
                <a:effectLst/>
                <a:latin typeface="+mn-lt"/>
                <a:ea typeface="+mn-ea"/>
                <a:cs typeface="+mn-cs"/>
              </a:rPr>
              <a:t>这里</a:t>
            </a:r>
            <a:r>
              <a:rPr lang="en-US" altLang="zh-CN" sz="1200" b="0" i="0" kern="1200" dirty="0" smtClean="0">
                <a:solidFill>
                  <a:schemeClr val="tx1"/>
                </a:solidFill>
                <a:effectLst/>
                <a:latin typeface="+mn-lt"/>
                <a:ea typeface="+mn-ea"/>
                <a:cs typeface="+mn-cs"/>
              </a:rPr>
              <a:t>iphon6 plus</a:t>
            </a:r>
            <a:r>
              <a:rPr lang="zh-CN" altLang="en-US" sz="1200" b="0" i="0" kern="1200" dirty="0" smtClean="0">
                <a:solidFill>
                  <a:schemeClr val="tx1"/>
                </a:solidFill>
                <a:effectLst/>
                <a:latin typeface="+mn-lt"/>
                <a:ea typeface="+mn-ea"/>
                <a:cs typeface="+mn-cs"/>
              </a:rPr>
              <a:t>要特殊说明一下，按公式计算反推，</a:t>
            </a:r>
            <a:r>
              <a:rPr lang="en-US" altLang="zh-CN" sz="1200" b="0" i="0" kern="1200" dirty="0" smtClean="0">
                <a:solidFill>
                  <a:schemeClr val="tx1"/>
                </a:solidFill>
                <a:effectLst/>
                <a:latin typeface="+mn-lt"/>
                <a:ea typeface="+mn-ea"/>
                <a:cs typeface="+mn-cs"/>
              </a:rPr>
              <a:t>6plus</a:t>
            </a:r>
            <a:r>
              <a:rPr lang="zh-CN" altLang="en-US" sz="1200" b="0" i="0" kern="1200" dirty="0" smtClean="0">
                <a:solidFill>
                  <a:schemeClr val="tx1"/>
                </a:solidFill>
                <a:effectLst/>
                <a:latin typeface="+mn-lt"/>
                <a:ea typeface="+mn-ea"/>
                <a:cs typeface="+mn-cs"/>
              </a:rPr>
              <a:t>为的物理分辨率应该是</a:t>
            </a:r>
            <a:r>
              <a:rPr lang="en-US" altLang="zh-CN" sz="1200" b="0" i="0" kern="1200" dirty="0" smtClean="0">
                <a:solidFill>
                  <a:schemeClr val="tx1"/>
                </a:solidFill>
                <a:effectLst/>
                <a:latin typeface="+mn-lt"/>
                <a:ea typeface="+mn-ea"/>
                <a:cs typeface="+mn-cs"/>
              </a:rPr>
              <a:t>1242*2208</a:t>
            </a:r>
            <a:r>
              <a:rPr lang="zh-CN" altLang="en-US" sz="1200" b="0" i="0" kern="1200" dirty="0" smtClean="0">
                <a:solidFill>
                  <a:schemeClr val="tx1"/>
                </a:solidFill>
                <a:effectLst/>
                <a:latin typeface="+mn-lt"/>
                <a:ea typeface="+mn-ea"/>
                <a:cs typeface="+mn-cs"/>
              </a:rPr>
              <a:t>，但实际物理分辨率只有</a:t>
            </a:r>
            <a:r>
              <a:rPr lang="en-US" altLang="zh-CN" sz="1200" b="0" i="0" kern="1200" dirty="0" smtClean="0">
                <a:solidFill>
                  <a:schemeClr val="tx1"/>
                </a:solidFill>
                <a:effectLst/>
                <a:latin typeface="+mn-lt"/>
                <a:ea typeface="+mn-ea"/>
                <a:cs typeface="+mn-cs"/>
              </a:rPr>
              <a:t>1080\*1920</a:t>
            </a:r>
            <a:r>
              <a:rPr lang="zh-CN" altLang="en-US" sz="1200" b="0" i="0" kern="1200" dirty="0" smtClean="0">
                <a:solidFill>
                  <a:schemeClr val="tx1"/>
                </a:solidFill>
                <a:effectLst/>
                <a:latin typeface="+mn-lt"/>
                <a:ea typeface="+mn-ea"/>
                <a:cs typeface="+mn-cs"/>
              </a:rPr>
              <a:t>，这个是</a:t>
            </a:r>
            <a:r>
              <a:rPr lang="en-US" altLang="zh-CN" sz="1200" b="0" i="0" kern="1200" dirty="0" smtClean="0">
                <a:solidFill>
                  <a:schemeClr val="tx1"/>
                </a:solidFill>
                <a:effectLst/>
                <a:latin typeface="+mn-lt"/>
                <a:ea typeface="+mn-ea"/>
                <a:cs typeface="+mn-cs"/>
              </a:rPr>
              <a:t>6plus</a:t>
            </a:r>
            <a:r>
              <a:rPr lang="zh-CN" altLang="en-US" sz="1200" b="0" i="0" kern="1200" dirty="0" smtClean="0">
                <a:solidFill>
                  <a:schemeClr val="tx1"/>
                </a:solidFill>
                <a:effectLst/>
                <a:latin typeface="+mn-lt"/>
                <a:ea typeface="+mn-ea"/>
                <a:cs typeface="+mn-cs"/>
              </a:rPr>
              <a:t>做了逻辑像素的缩小处理，将逻辑像素除以</a:t>
            </a:r>
            <a:r>
              <a:rPr lang="en-US" altLang="zh-CN" sz="1200" b="0" i="0" kern="1200" dirty="0" smtClean="0">
                <a:solidFill>
                  <a:schemeClr val="tx1"/>
                </a:solidFill>
                <a:effectLst/>
                <a:latin typeface="+mn-lt"/>
                <a:ea typeface="+mn-ea"/>
                <a:cs typeface="+mn-cs"/>
              </a:rPr>
              <a:t>115%</a:t>
            </a:r>
            <a:r>
              <a:rPr lang="zh-CN" altLang="en-US" sz="1200" b="0" i="0" kern="1200" dirty="0" smtClean="0">
                <a:solidFill>
                  <a:schemeClr val="tx1"/>
                </a:solidFill>
                <a:effectLst/>
                <a:latin typeface="+mn-lt"/>
                <a:ea typeface="+mn-ea"/>
                <a:cs typeface="+mn-cs"/>
              </a:rPr>
              <a:t>，最后对应到的物理像素就</a:t>
            </a:r>
            <a:r>
              <a:rPr lang="en-US" altLang="zh-CN" sz="1200" b="0" i="0" kern="1200" dirty="0" smtClean="0">
                <a:solidFill>
                  <a:schemeClr val="tx1"/>
                </a:solidFill>
                <a:effectLst/>
                <a:latin typeface="+mn-lt"/>
                <a:ea typeface="+mn-ea"/>
                <a:cs typeface="+mn-cs"/>
              </a:rPr>
              <a:t>1080\*1920</a:t>
            </a:r>
            <a:r>
              <a:rPr lang="zh-CN" altLang="en-US" sz="1200" b="0" i="0" kern="1200" dirty="0" smtClean="0">
                <a:solidFill>
                  <a:schemeClr val="tx1"/>
                </a:solidFill>
                <a:effectLst/>
                <a:latin typeface="+mn-lt"/>
                <a:ea typeface="+mn-ea"/>
                <a:cs typeface="+mn-cs"/>
              </a:rPr>
              <a:t>，在开发过程中不用关心。</a:t>
            </a:r>
            <a:endParaRPr lang="en-US" altLang="zh-CN" sz="1200" b="0" i="0" kern="1200" dirty="0" smtClean="0">
              <a:solidFill>
                <a:schemeClr val="tx1"/>
              </a:solidFill>
              <a:effectLst/>
              <a:latin typeface="+mn-lt"/>
              <a:ea typeface="+mn-ea"/>
              <a:cs typeface="+mn-cs"/>
            </a:endParaRPr>
          </a:p>
          <a:p>
            <a:pPr>
              <a:lnSpc>
                <a:spcPct val="150000"/>
              </a:lnSpc>
            </a:pPr>
            <a:r>
              <a:rPr lang="zh-CN" altLang="en-US" sz="1200" b="0" i="0" kern="1200" dirty="0" smtClean="0">
                <a:solidFill>
                  <a:schemeClr val="tx1"/>
                </a:solidFill>
                <a:effectLst/>
                <a:latin typeface="+mn-lt"/>
                <a:ea typeface="+mn-ea"/>
                <a:cs typeface="+mn-cs"/>
              </a:rPr>
              <a:t>其实这里所说的设备</a:t>
            </a:r>
            <a:r>
              <a:rPr lang="en-US" altLang="zh-CN" sz="1200" b="0" i="0" kern="1200" dirty="0" err="1" smtClean="0">
                <a:solidFill>
                  <a:schemeClr val="tx1"/>
                </a:solidFill>
                <a:effectLst/>
                <a:latin typeface="+mn-lt"/>
                <a:ea typeface="+mn-ea"/>
                <a:cs typeface="+mn-cs"/>
              </a:rPr>
              <a:t>css</a:t>
            </a:r>
            <a:r>
              <a:rPr lang="zh-CN" altLang="en-US" sz="1200" b="0" i="0" kern="1200" dirty="0" smtClean="0">
                <a:solidFill>
                  <a:schemeClr val="tx1"/>
                </a:solidFill>
                <a:effectLst/>
                <a:latin typeface="+mn-lt"/>
                <a:ea typeface="+mn-ea"/>
                <a:cs typeface="+mn-cs"/>
              </a:rPr>
              <a:t>像素就是后面要提到的设备理想视口（</a:t>
            </a:r>
            <a:r>
              <a:rPr lang="en-US" altLang="zh-CN" sz="1200" b="0" i="0" kern="1200" dirty="0" smtClean="0">
                <a:solidFill>
                  <a:schemeClr val="tx1"/>
                </a:solidFill>
                <a:effectLst/>
                <a:latin typeface="+mn-lt"/>
                <a:ea typeface="+mn-ea"/>
                <a:cs typeface="+mn-cs"/>
              </a:rPr>
              <a:t>ideal</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viewport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a:lnSpc>
                <a:spcPct val="150000"/>
              </a:lnSpc>
            </a:pP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14</a:t>
            </a:fld>
            <a:endParaRPr lang="zh-CN" altLang="en-US"/>
          </a:p>
        </p:txBody>
      </p:sp>
    </p:spTree>
    <p:extLst>
      <p:ext uri="{BB962C8B-B14F-4D97-AF65-F5344CB8AC3E}">
        <p14:creationId xmlns:p14="http://schemas.microsoft.com/office/powerpoint/2010/main" val="150257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15</a:t>
            </a:fld>
            <a:endParaRPr lang="zh-CN" altLang="en-US"/>
          </a:p>
        </p:txBody>
      </p:sp>
    </p:spTree>
    <p:extLst>
      <p:ext uri="{BB962C8B-B14F-4D97-AF65-F5344CB8AC3E}">
        <p14:creationId xmlns:p14="http://schemas.microsoft.com/office/powerpoint/2010/main" val="1050685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接下来就是本次要讲的重点，理解</a:t>
            </a:r>
            <a:r>
              <a:rPr lang="en-US" altLang="zh-CN" dirty="0" smtClean="0"/>
              <a:t>viewport</a:t>
            </a:r>
            <a:r>
              <a:rPr lang="zh-CN" altLang="en-US" dirty="0" smtClean="0"/>
              <a:t>就是移动端响应式布局的基础</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16</a:t>
            </a:fld>
            <a:endParaRPr lang="zh-CN" altLang="en-US"/>
          </a:p>
        </p:txBody>
      </p:sp>
    </p:spTree>
    <p:extLst>
      <p:ext uri="{BB962C8B-B14F-4D97-AF65-F5344CB8AC3E}">
        <p14:creationId xmlns:p14="http://schemas.microsoft.com/office/powerpoint/2010/main" val="1657963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17</a:t>
            </a:fld>
            <a:endParaRPr lang="zh-CN" altLang="en-US"/>
          </a:p>
        </p:txBody>
      </p:sp>
    </p:spTree>
    <p:extLst>
      <p:ext uri="{BB962C8B-B14F-4D97-AF65-F5344CB8AC3E}">
        <p14:creationId xmlns:p14="http://schemas.microsoft.com/office/powerpoint/2010/main" val="990879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这里我们假设</a:t>
            </a:r>
            <a:r>
              <a:rPr lang="en-US" altLang="zh-CN" dirty="0" smtClean="0"/>
              <a:t>margin</a:t>
            </a:r>
            <a:r>
              <a:rPr lang="zh-CN" altLang="en-US" dirty="0" smtClean="0"/>
              <a:t>和</a:t>
            </a:r>
            <a:r>
              <a:rPr lang="en-US" altLang="zh-CN" dirty="0" smtClean="0"/>
              <a:t>padding</a:t>
            </a:r>
            <a:r>
              <a:rPr lang="zh-CN" altLang="en-US" dirty="0" smtClean="0"/>
              <a:t>为</a:t>
            </a:r>
            <a:r>
              <a:rPr lang="en-US" altLang="zh-CN" dirty="0" smtClean="0"/>
              <a:t>0</a:t>
            </a:r>
          </a:p>
        </p:txBody>
      </p:sp>
      <p:sp>
        <p:nvSpPr>
          <p:cNvPr id="4" name="灯片编号占位符 3"/>
          <p:cNvSpPr>
            <a:spLocks noGrp="1"/>
          </p:cNvSpPr>
          <p:nvPr>
            <p:ph type="sldNum" sz="quarter" idx="10"/>
          </p:nvPr>
        </p:nvSpPr>
        <p:spPr/>
        <p:txBody>
          <a:bodyPr/>
          <a:lstStyle/>
          <a:p>
            <a:fld id="{E256156D-592E-4B4D-8772-D689FB057AF4}" type="slidenum">
              <a:rPr lang="zh-CN" altLang="en-US" smtClean="0"/>
              <a:t>18</a:t>
            </a:fld>
            <a:endParaRPr lang="zh-CN" altLang="en-US"/>
          </a:p>
        </p:txBody>
      </p:sp>
    </p:spTree>
    <p:extLst>
      <p:ext uri="{BB962C8B-B14F-4D97-AF65-F5344CB8AC3E}">
        <p14:creationId xmlns:p14="http://schemas.microsoft.com/office/powerpoint/2010/main" val="50897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19</a:t>
            </a:fld>
            <a:endParaRPr lang="zh-CN" altLang="en-US"/>
          </a:p>
        </p:txBody>
      </p:sp>
    </p:spTree>
    <p:extLst>
      <p:ext uri="{BB962C8B-B14F-4D97-AF65-F5344CB8AC3E}">
        <p14:creationId xmlns:p14="http://schemas.microsoft.com/office/powerpoint/2010/main" val="133939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本次课程的内容：</a:t>
            </a:r>
            <a:r>
              <a:rPr lang="en-US" altLang="zh-CN" dirty="0" smtClean="0"/>
              <a:t/>
            </a:r>
            <a:br>
              <a:rPr lang="en-US" altLang="zh-CN" dirty="0" smtClean="0"/>
            </a:br>
            <a:r>
              <a:rPr lang="zh-CN" altLang="en-US" dirty="0" smtClean="0"/>
              <a:t>第一章简单介绍一下什么是响应式，主要是让大家有一个大概的印象</a:t>
            </a:r>
            <a:endParaRPr lang="en-US" altLang="zh-CN" dirty="0" smtClean="0"/>
          </a:p>
          <a:p>
            <a:r>
              <a:rPr lang="zh-CN" altLang="en-US" dirty="0" smtClean="0"/>
              <a:t>第二章涉及布局相关的一些基本概念，为第三章的内容铺垫</a:t>
            </a:r>
            <a:endParaRPr lang="en-US" altLang="zh-CN" dirty="0" smtClean="0"/>
          </a:p>
          <a:p>
            <a:r>
              <a:rPr lang="zh-CN" altLang="en-US" dirty="0" smtClean="0"/>
              <a:t>第三章也是本次课程的核心</a:t>
            </a:r>
            <a:r>
              <a:rPr lang="en-US" altLang="zh-CN" dirty="0" smtClean="0"/>
              <a:t>——viewport</a:t>
            </a:r>
            <a:r>
              <a:rPr lang="zh-CN" altLang="en-US" dirty="0" smtClean="0"/>
              <a:t>，移动端响应式布局都是以</a:t>
            </a:r>
            <a:r>
              <a:rPr lang="en-US" altLang="zh-CN" dirty="0" smtClean="0"/>
              <a:t>viewport</a:t>
            </a:r>
            <a:r>
              <a:rPr lang="zh-CN" altLang="en-US" dirty="0" smtClean="0"/>
              <a:t>为基础</a:t>
            </a:r>
            <a:endParaRPr lang="en-US" altLang="zh-CN" dirty="0" smtClean="0"/>
          </a:p>
          <a:p>
            <a:r>
              <a:rPr lang="zh-CN" altLang="en-US" dirty="0" smtClean="0"/>
              <a:t>第四章介绍一下移动端布局时常遇到的一些问题，这些问题的出现的原因都是涉及第三章所学的知识点</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a:t>
            </a:fld>
            <a:endParaRPr lang="zh-CN" altLang="en-US"/>
          </a:p>
        </p:txBody>
      </p:sp>
    </p:spTree>
    <p:extLst>
      <p:ext uri="{BB962C8B-B14F-4D97-AF65-F5344CB8AC3E}">
        <p14:creationId xmlns:p14="http://schemas.microsoft.com/office/powerpoint/2010/main" val="27438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比如页面有一个宽度为百分比的元素，那在手机上浏览器很可能小到无法阅读。</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20</a:t>
            </a:fld>
            <a:endParaRPr lang="zh-CN" altLang="en-US"/>
          </a:p>
        </p:txBody>
      </p:sp>
    </p:spTree>
    <p:extLst>
      <p:ext uri="{BB962C8B-B14F-4D97-AF65-F5344CB8AC3E}">
        <p14:creationId xmlns:p14="http://schemas.microsoft.com/office/powerpoint/2010/main" val="1844264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前面所说的移动设备默认情况下</a:t>
            </a:r>
            <a:r>
              <a:rPr lang="en-US" altLang="zh-CN" dirty="0" smtClean="0"/>
              <a:t>viewport</a:t>
            </a:r>
            <a:r>
              <a:rPr lang="zh-CN" altLang="en-US" dirty="0" smtClean="0"/>
              <a:t>的宽度基本都是</a:t>
            </a:r>
            <a:r>
              <a:rPr lang="en-US" altLang="zh-CN" dirty="0" smtClean="0"/>
              <a:t>980px</a:t>
            </a:r>
            <a:r>
              <a:rPr lang="zh-CN" altLang="en-US" dirty="0" smtClean="0"/>
              <a:t>，指的就是布局视口，它是会影响页面元素的布局</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21</a:t>
            </a:fld>
            <a:endParaRPr lang="zh-CN" altLang="en-US"/>
          </a:p>
        </p:txBody>
      </p:sp>
    </p:spTree>
    <p:extLst>
      <p:ext uri="{BB962C8B-B14F-4D97-AF65-F5344CB8AC3E}">
        <p14:creationId xmlns:p14="http://schemas.microsoft.com/office/powerpoint/2010/main" val="1615315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Layout</a:t>
            </a:r>
            <a:r>
              <a:rPr lang="zh-CN" altLang="en-US" dirty="0" smtClean="0"/>
              <a:t> </a:t>
            </a:r>
            <a:r>
              <a:rPr lang="en-US" altLang="zh-CN" dirty="0" smtClean="0"/>
              <a:t>viewport</a:t>
            </a:r>
            <a:r>
              <a:rPr lang="zh-CN" altLang="en-US" dirty="0" smtClean="0"/>
              <a:t>就如前面所说，页面是以它为基础进行布局的，而且它的大小是不会随着用户的放大和缩小操作而变化</a:t>
            </a:r>
            <a:endParaRPr lang="en-US" altLang="zh-CN" dirty="0" smtClean="0"/>
          </a:p>
          <a:p>
            <a:r>
              <a:rPr lang="en-US" altLang="zh-CN" dirty="0" smtClean="0"/>
              <a:t>Visual</a:t>
            </a:r>
            <a:r>
              <a:rPr lang="zh-CN" altLang="en-US" dirty="0" smtClean="0"/>
              <a:t> </a:t>
            </a:r>
            <a:r>
              <a:rPr lang="en-US" altLang="zh-CN" dirty="0" smtClean="0"/>
              <a:t>viewport</a:t>
            </a:r>
            <a:r>
              <a:rPr lang="zh-CN" altLang="en-US" dirty="0" smtClean="0"/>
              <a:t>是指当前可视区域，当用户进行放大和缩小操作时，实际上改变的就是它。有一点需要注意，当用户进行放大操作时，实际上</a:t>
            </a:r>
            <a:r>
              <a:rPr lang="en-US" altLang="zh-CN" dirty="0" smtClean="0"/>
              <a:t>visual</a:t>
            </a:r>
            <a:r>
              <a:rPr lang="zh-CN" altLang="en-US" dirty="0" smtClean="0"/>
              <a:t> </a:t>
            </a:r>
            <a:r>
              <a:rPr lang="en-US" altLang="zh-CN" dirty="0" smtClean="0"/>
              <a:t>viewport</a:t>
            </a:r>
            <a:r>
              <a:rPr lang="zh-CN" altLang="en-US" dirty="0" smtClean="0"/>
              <a:t>是在缩小的，比如当前的</a:t>
            </a:r>
            <a:r>
              <a:rPr lang="en-US" altLang="zh-CN" dirty="0" smtClean="0"/>
              <a:t>visual</a:t>
            </a:r>
            <a:r>
              <a:rPr lang="zh-CN" altLang="en-US" dirty="0" smtClean="0"/>
              <a:t> </a:t>
            </a:r>
            <a:r>
              <a:rPr lang="en-US" altLang="zh-CN" dirty="0" smtClean="0"/>
              <a:t>viewport</a:t>
            </a:r>
            <a:r>
              <a:rPr lang="zh-CN" altLang="en-US" dirty="0" smtClean="0"/>
              <a:t>的宽度是</a:t>
            </a:r>
            <a:r>
              <a:rPr lang="en-US" altLang="zh-CN" dirty="0" smtClean="0"/>
              <a:t>320px</a:t>
            </a:r>
            <a:r>
              <a:rPr lang="zh-CN" altLang="en-US" dirty="0" smtClean="0"/>
              <a:t>，当放大为原来的</a:t>
            </a:r>
            <a:r>
              <a:rPr lang="en-US" altLang="zh-CN" dirty="0" smtClean="0"/>
              <a:t>2</a:t>
            </a:r>
            <a:r>
              <a:rPr lang="zh-CN" altLang="en-US" dirty="0" smtClean="0"/>
              <a:t>倍时，实际上是调整</a:t>
            </a:r>
            <a:r>
              <a:rPr lang="en-US" altLang="zh-CN" dirty="0" err="1" smtClean="0"/>
              <a:t>css</a:t>
            </a:r>
            <a:r>
              <a:rPr lang="zh-CN" altLang="en-US" dirty="0" smtClean="0"/>
              <a:t>像素的宽度为原来的</a:t>
            </a:r>
            <a:r>
              <a:rPr lang="en-US" altLang="zh-CN" dirty="0" smtClean="0"/>
              <a:t>2</a:t>
            </a:r>
            <a:r>
              <a:rPr lang="zh-CN" altLang="en-US" dirty="0" smtClean="0"/>
              <a:t>倍，</a:t>
            </a:r>
            <a:r>
              <a:rPr lang="en-US" altLang="zh-CN" dirty="0" smtClean="0"/>
              <a:t>visual</a:t>
            </a:r>
            <a:r>
              <a:rPr lang="zh-CN" altLang="en-US" dirty="0" smtClean="0"/>
              <a:t> </a:t>
            </a:r>
            <a:r>
              <a:rPr lang="en-US" altLang="zh-CN" dirty="0" smtClean="0"/>
              <a:t>viewport</a:t>
            </a:r>
            <a:r>
              <a:rPr lang="zh-CN" altLang="en-US" dirty="0" smtClean="0"/>
              <a:t>内水平方向</a:t>
            </a:r>
            <a:r>
              <a:rPr lang="en-US" altLang="zh-CN" dirty="0" err="1" smtClean="0"/>
              <a:t>css</a:t>
            </a:r>
            <a:r>
              <a:rPr lang="zh-CN" altLang="en-US" dirty="0" smtClean="0"/>
              <a:t>像素数则减小为原来的</a:t>
            </a:r>
            <a:r>
              <a:rPr lang="en-US" altLang="zh-CN" dirty="0" smtClean="0"/>
              <a:t>1/4</a:t>
            </a:r>
          </a:p>
          <a:p>
            <a:r>
              <a:rPr lang="zh-CN" altLang="en-US" dirty="0" smtClean="0"/>
              <a:t>到于</a:t>
            </a:r>
            <a:r>
              <a:rPr lang="en-US" altLang="zh-CN" dirty="0" smtClean="0"/>
              <a:t>ideal</a:t>
            </a:r>
            <a:r>
              <a:rPr lang="zh-CN" altLang="en-US" dirty="0" smtClean="0"/>
              <a:t> </a:t>
            </a:r>
            <a:r>
              <a:rPr lang="en-US" altLang="zh-CN" dirty="0" smtClean="0"/>
              <a:t>viewport</a:t>
            </a:r>
            <a:r>
              <a:rPr lang="zh-CN" altLang="en-US" dirty="0" smtClean="0"/>
              <a:t>后面会提到</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22</a:t>
            </a:fld>
            <a:endParaRPr lang="zh-CN" altLang="en-US"/>
          </a:p>
        </p:txBody>
      </p:sp>
    </p:spTree>
    <p:extLst>
      <p:ext uri="{BB962C8B-B14F-4D97-AF65-F5344CB8AC3E}">
        <p14:creationId xmlns:p14="http://schemas.microsoft.com/office/powerpoint/2010/main" val="459327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将网页的布局过程想像为在一张白纸上作图，白纸的尺寸是可以调整的，其单位是</a:t>
            </a:r>
            <a:r>
              <a:rPr lang="en-US" altLang="zh-CN" dirty="0" err="1" smtClean="0"/>
              <a:t>css</a:t>
            </a:r>
            <a:r>
              <a:rPr lang="zh-CN" altLang="en-US" dirty="0" smtClean="0"/>
              <a:t>像素，白纸上存在坐标系可以用来定位元素的位置和大小，以白纸的左上角为原点，水平向右为</a:t>
            </a:r>
            <a:r>
              <a:rPr lang="en-US" altLang="zh-CN" dirty="0" smtClean="0"/>
              <a:t>x</a:t>
            </a:r>
            <a:r>
              <a:rPr lang="zh-CN" altLang="en-US" dirty="0" smtClean="0"/>
              <a:t>轴的正方向，垂直向下为</a:t>
            </a:r>
            <a:r>
              <a:rPr lang="en-US" altLang="zh-CN" dirty="0" smtClean="0"/>
              <a:t>y</a:t>
            </a:r>
            <a:r>
              <a:rPr lang="zh-CN" altLang="en-US" dirty="0" smtClean="0"/>
              <a:t>轴的正方向，坐标系上的一个长度单位就是一个</a:t>
            </a:r>
            <a:r>
              <a:rPr lang="en-US" altLang="zh-CN" dirty="0" err="1" smtClean="0"/>
              <a:t>css</a:t>
            </a:r>
            <a:r>
              <a:rPr lang="zh-CN" altLang="en-US" dirty="0" smtClean="0"/>
              <a:t>像素，当页面绘制好后用户通过一个固定大小的相框去看这副图，假设相框的周边都是封闭的，只能透过相框去看这幅图，调整相框与图的距离，当相框与图的距离由远及近时视觉效果上会觉得图由小变大，当调整到透过相框刚好覆盖完整的图时停止。此时的视觉效果就是网页布局的最终效果。</a:t>
            </a:r>
            <a:endParaRPr lang="en-US" altLang="zh-CN" dirty="0" smtClean="0"/>
          </a:p>
          <a:p>
            <a:r>
              <a:rPr lang="zh-CN" altLang="en-US" dirty="0" smtClean="0"/>
              <a:t>上述关到</a:t>
            </a:r>
            <a:r>
              <a:rPr lang="en-US" altLang="zh-CN" dirty="0" smtClean="0"/>
              <a:t>visual</a:t>
            </a:r>
            <a:r>
              <a:rPr lang="zh-CN" altLang="en-US" dirty="0" smtClean="0"/>
              <a:t> </a:t>
            </a:r>
            <a:r>
              <a:rPr lang="en-US" altLang="zh-CN" dirty="0" smtClean="0"/>
              <a:t>viewport</a:t>
            </a:r>
            <a:r>
              <a:rPr lang="zh-CN" altLang="en-US" dirty="0" smtClean="0"/>
              <a:t>默认会自动缩放以展示完整的</a:t>
            </a:r>
            <a:r>
              <a:rPr lang="en-US" altLang="zh-CN" dirty="0" smtClean="0"/>
              <a:t>layout</a:t>
            </a:r>
            <a:r>
              <a:rPr lang="zh-CN" altLang="en-US" dirty="0" smtClean="0"/>
              <a:t> </a:t>
            </a:r>
            <a:r>
              <a:rPr lang="en-US" altLang="zh-CN" dirty="0" smtClean="0"/>
              <a:t>viewport</a:t>
            </a:r>
            <a:r>
              <a:rPr lang="zh-CN" altLang="en-US" dirty="0" smtClean="0"/>
              <a:t>上内容，并非所有浏览器都是这样，但个人觉得这样是比较合理的，用户可以看到完整的页面，然后需要看某一区域时可直接对该区域进行放大操作</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23</a:t>
            </a:fld>
            <a:endParaRPr lang="zh-CN" altLang="en-US"/>
          </a:p>
        </p:txBody>
      </p:sp>
    </p:spTree>
    <p:extLst>
      <p:ext uri="{BB962C8B-B14F-4D97-AF65-F5344CB8AC3E}">
        <p14:creationId xmlns:p14="http://schemas.microsoft.com/office/powerpoint/2010/main" val="207992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按刚才描述的绘制过程来想像一下，页面按</a:t>
            </a:r>
            <a:r>
              <a:rPr lang="en-US" altLang="zh-CN" dirty="0" smtClean="0"/>
              <a:t>980px</a:t>
            </a:r>
            <a:r>
              <a:rPr lang="zh-CN" altLang="en-US" dirty="0" smtClean="0"/>
              <a:t>进行布局，最终缩放到屏幕上，所以视觉上这个</a:t>
            </a:r>
            <a:r>
              <a:rPr lang="en-US" altLang="zh-CN" dirty="0" smtClean="0"/>
              <a:t>div</a:t>
            </a:r>
            <a:r>
              <a:rPr lang="zh-CN" altLang="en-US" dirty="0" smtClean="0"/>
              <a:t>的宽度为屏幕的</a:t>
            </a:r>
            <a:r>
              <a:rPr lang="en-US" altLang="zh-CN" dirty="0" smtClean="0"/>
              <a:t>10/98</a:t>
            </a:r>
            <a:r>
              <a:rPr lang="zh-CN" altLang="en-US" dirty="0" smtClean="0"/>
              <a:t>，虽然作为</a:t>
            </a:r>
            <a:r>
              <a:rPr lang="en-US" altLang="zh-CN" dirty="0" smtClean="0"/>
              <a:t>PC</a:t>
            </a:r>
            <a:r>
              <a:rPr lang="zh-CN" altLang="en-US" dirty="0" smtClean="0"/>
              <a:t>页面，这个可能就是我们要的结果。但考虑到现在越来越多的人通过手机浏览页面，很多页面也都会移动端专门进行了设计，所以需要一个能够完美适配移动端页面布局的</a:t>
            </a:r>
            <a:r>
              <a:rPr lang="en-US" altLang="zh-CN" dirty="0" smtClean="0"/>
              <a:t>viewport</a:t>
            </a:r>
            <a:r>
              <a:rPr lang="zh-CN" altLang="en-US" dirty="0" smtClean="0"/>
              <a:t>，也就是刚才所说的</a:t>
            </a:r>
            <a:r>
              <a:rPr lang="en-US" altLang="zh-CN" dirty="0" smtClean="0"/>
              <a:t>ideal</a:t>
            </a:r>
            <a:r>
              <a:rPr lang="zh-CN" altLang="en-US" baseline="0" dirty="0" smtClean="0"/>
              <a:t> </a:t>
            </a:r>
            <a:r>
              <a:rPr lang="en-US" altLang="zh-CN" baseline="0" dirty="0" smtClean="0"/>
              <a:t>viewport</a:t>
            </a:r>
            <a:r>
              <a:rPr lang="zh-CN" altLang="en-US" baseline="0" dirty="0" smtClean="0"/>
              <a:t>。</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24</a:t>
            </a:fld>
            <a:endParaRPr lang="zh-CN" altLang="en-US"/>
          </a:p>
        </p:txBody>
      </p:sp>
    </p:spTree>
    <p:extLst>
      <p:ext uri="{BB962C8B-B14F-4D97-AF65-F5344CB8AC3E}">
        <p14:creationId xmlns:p14="http://schemas.microsoft.com/office/powerpoint/2010/main" val="2076162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div</a:t>
            </a:r>
            <a:r>
              <a:rPr lang="zh-CN" altLang="en-US" dirty="0" smtClean="0"/>
              <a:t>占屏幕的</a:t>
            </a:r>
            <a:r>
              <a:rPr lang="en-US" altLang="zh-CN" dirty="0" smtClean="0"/>
              <a:t>10/32</a:t>
            </a:r>
          </a:p>
          <a:p>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25</a:t>
            </a:fld>
            <a:endParaRPr lang="zh-CN" altLang="en-US"/>
          </a:p>
        </p:txBody>
      </p:sp>
    </p:spTree>
    <p:extLst>
      <p:ext uri="{BB962C8B-B14F-4D97-AF65-F5344CB8AC3E}">
        <p14:creationId xmlns:p14="http://schemas.microsoft.com/office/powerpoint/2010/main" val="1797744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同一设备上不同浏览器定义的理想视口不一定相同，这是正常的，如果相同就没有所谓的兼容性的问题了</a:t>
            </a:r>
            <a:endParaRPr lang="en-US" altLang="zh-CN" dirty="0" smtClean="0"/>
          </a:p>
          <a:p>
            <a:r>
              <a:rPr lang="zh-CN" altLang="en-US" dirty="0" smtClean="0"/>
              <a:t>同一个浏览器在不同的设备上定义的理想视口也可能不一样，比如在手机和平板上，后者屏幕更大，为了获得最佳的体验，理想视口也应该更宽</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26</a:t>
            </a:fld>
            <a:endParaRPr lang="zh-CN" altLang="en-US"/>
          </a:p>
        </p:txBody>
      </p:sp>
    </p:spTree>
    <p:extLst>
      <p:ext uri="{BB962C8B-B14F-4D97-AF65-F5344CB8AC3E}">
        <p14:creationId xmlns:p14="http://schemas.microsoft.com/office/powerpoint/2010/main" val="3711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此标签的</a:t>
            </a:r>
            <a:r>
              <a:rPr lang="en-US" altLang="zh-CN" dirty="0" smtClean="0"/>
              <a:t>content</a:t>
            </a:r>
            <a:r>
              <a:rPr lang="zh-CN" altLang="en-US" dirty="0" smtClean="0"/>
              <a:t>部署还可以设置其它属性的值，如表格所示，下面我们捡重点的提一下</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27</a:t>
            </a:fld>
            <a:endParaRPr lang="zh-CN" altLang="en-US"/>
          </a:p>
        </p:txBody>
      </p:sp>
    </p:spTree>
    <p:extLst>
      <p:ext uri="{BB962C8B-B14F-4D97-AF65-F5344CB8AC3E}">
        <p14:creationId xmlns:p14="http://schemas.microsoft.com/office/powerpoint/2010/main" val="570089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设置</a:t>
            </a:r>
            <a:r>
              <a:rPr lang="en-US" altLang="zh-CN" dirty="0" smtClean="0"/>
              <a:t>width=device-width</a:t>
            </a:r>
            <a:r>
              <a:rPr lang="zh-CN" altLang="en-US" dirty="0" smtClean="0"/>
              <a:t>时，做了</a:t>
            </a:r>
            <a:r>
              <a:rPr lang="en-US" altLang="zh-CN" dirty="0" smtClean="0"/>
              <a:t>2</a:t>
            </a:r>
            <a:r>
              <a:rPr lang="zh-CN" altLang="en-US" dirty="0" smtClean="0"/>
              <a:t>件事，将</a:t>
            </a:r>
            <a:r>
              <a:rPr lang="en-US" altLang="zh-CN" dirty="0" smtClean="0"/>
              <a:t>layout</a:t>
            </a:r>
            <a:r>
              <a:rPr lang="zh-CN" altLang="en-US" dirty="0" smtClean="0"/>
              <a:t> </a:t>
            </a:r>
            <a:r>
              <a:rPr lang="en-US" altLang="zh-CN" dirty="0" smtClean="0"/>
              <a:t>viewport</a:t>
            </a:r>
            <a:r>
              <a:rPr lang="zh-CN" altLang="en-US" dirty="0" smtClean="0"/>
              <a:t>的宽度设置为</a:t>
            </a:r>
            <a:r>
              <a:rPr lang="en-US" altLang="zh-CN" dirty="0" smtClean="0"/>
              <a:t>ideal</a:t>
            </a:r>
            <a:r>
              <a:rPr lang="zh-CN" altLang="en-US" dirty="0" smtClean="0"/>
              <a:t> </a:t>
            </a:r>
            <a:r>
              <a:rPr lang="en-US" altLang="zh-CN" dirty="0" smtClean="0"/>
              <a:t>viewport</a:t>
            </a:r>
            <a:r>
              <a:rPr lang="zh-CN" altLang="en-US" dirty="0" smtClean="0"/>
              <a:t>的宽度；将</a:t>
            </a:r>
            <a:r>
              <a:rPr lang="en-US" altLang="zh-CN" dirty="0" smtClean="0"/>
              <a:t>visual</a:t>
            </a:r>
            <a:r>
              <a:rPr lang="zh-CN" altLang="en-US" dirty="0" smtClean="0"/>
              <a:t> </a:t>
            </a:r>
            <a:r>
              <a:rPr lang="en-US" altLang="zh-CN" dirty="0" smtClean="0"/>
              <a:t>viewport</a:t>
            </a:r>
            <a:r>
              <a:rPr lang="zh-CN" altLang="en-US" dirty="0" smtClean="0"/>
              <a:t>的宽度设置为</a:t>
            </a:r>
            <a:r>
              <a:rPr lang="en-US" altLang="zh-CN" dirty="0" smtClean="0"/>
              <a:t>layout</a:t>
            </a:r>
            <a:r>
              <a:rPr lang="zh-CN" altLang="en-US" baseline="0" dirty="0" smtClean="0"/>
              <a:t> </a:t>
            </a:r>
            <a:r>
              <a:rPr lang="en-US" altLang="zh-CN" baseline="0" dirty="0" smtClean="0"/>
              <a:t>viewport</a:t>
            </a:r>
            <a:r>
              <a:rPr lang="zh-CN" altLang="en-US" baseline="0" dirty="0" smtClean="0"/>
              <a:t>的宽度；</a:t>
            </a:r>
            <a:endParaRPr lang="en-US" altLang="zh-CN" baseline="0" dirty="0" smtClean="0"/>
          </a:p>
          <a:p>
            <a:r>
              <a:rPr lang="zh-CN" altLang="en-US" baseline="0" dirty="0" smtClean="0"/>
              <a:t>设置</a:t>
            </a:r>
            <a:r>
              <a:rPr lang="en-US" altLang="zh-CN" baseline="0" dirty="0" smtClean="0"/>
              <a:t>initial-scale=1.0</a:t>
            </a:r>
            <a:r>
              <a:rPr lang="zh-CN" altLang="en-US" baseline="0" dirty="0" smtClean="0"/>
              <a:t>时，也做了两件事，将</a:t>
            </a:r>
            <a:r>
              <a:rPr lang="en-US" altLang="zh-CN" baseline="0" dirty="0" smtClean="0"/>
              <a:t>visual</a:t>
            </a:r>
            <a:r>
              <a:rPr lang="zh-CN" altLang="en-US" baseline="0" dirty="0" smtClean="0"/>
              <a:t> </a:t>
            </a:r>
            <a:r>
              <a:rPr lang="en-US" altLang="zh-CN" baseline="0" dirty="0" smtClean="0"/>
              <a:t>viewport</a:t>
            </a:r>
            <a:r>
              <a:rPr lang="zh-CN" altLang="en-US" baseline="0" dirty="0" smtClean="0"/>
              <a:t>的宽度设置为</a:t>
            </a:r>
            <a:r>
              <a:rPr lang="en-US" altLang="zh-CN" baseline="0" dirty="0" smtClean="0"/>
              <a:t>ideal</a:t>
            </a:r>
            <a:r>
              <a:rPr lang="zh-CN" altLang="en-US" baseline="0" dirty="0" smtClean="0"/>
              <a:t> </a:t>
            </a:r>
            <a:r>
              <a:rPr lang="en-US" altLang="zh-CN" baseline="0" dirty="0" smtClean="0"/>
              <a:t>viewport</a:t>
            </a:r>
            <a:r>
              <a:rPr lang="zh-CN" altLang="en-US" baseline="0" dirty="0" smtClean="0"/>
              <a:t>的宽度；将</a:t>
            </a:r>
            <a:r>
              <a:rPr lang="en-US" altLang="zh-CN" baseline="0" dirty="0" smtClean="0"/>
              <a:t>layout</a:t>
            </a:r>
            <a:r>
              <a:rPr lang="zh-CN" altLang="en-US" baseline="0" dirty="0" smtClean="0"/>
              <a:t> </a:t>
            </a:r>
            <a:r>
              <a:rPr lang="en-US" altLang="zh-CN" baseline="0" dirty="0" smtClean="0"/>
              <a:t>viewport</a:t>
            </a:r>
            <a:r>
              <a:rPr lang="zh-CN" altLang="en-US" baseline="0" dirty="0" smtClean="0"/>
              <a:t>的宽度设置为</a:t>
            </a:r>
            <a:r>
              <a:rPr lang="en-US" altLang="zh-CN" baseline="0" dirty="0" smtClean="0"/>
              <a:t>visual</a:t>
            </a:r>
            <a:r>
              <a:rPr lang="zh-CN" altLang="en-US" baseline="0" dirty="0" smtClean="0"/>
              <a:t> </a:t>
            </a:r>
            <a:r>
              <a:rPr lang="en-US" altLang="zh-CN" baseline="0" dirty="0" smtClean="0"/>
              <a:t>viewport</a:t>
            </a:r>
            <a:r>
              <a:rPr lang="zh-CN" altLang="en-US" baseline="0" dirty="0" smtClean="0"/>
              <a:t>的宽度；</a:t>
            </a:r>
            <a:endParaRPr lang="en-US" altLang="zh-CN" baseline="0" dirty="0" smtClean="0"/>
          </a:p>
          <a:p>
            <a:r>
              <a:rPr lang="zh-CN" altLang="en-US" baseline="0" dirty="0" smtClean="0"/>
              <a:t>当两者冲突时，</a:t>
            </a:r>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28</a:t>
            </a:fld>
            <a:endParaRPr lang="zh-CN" altLang="en-US"/>
          </a:p>
        </p:txBody>
      </p:sp>
    </p:spTree>
    <p:extLst>
      <p:ext uri="{BB962C8B-B14F-4D97-AF65-F5344CB8AC3E}">
        <p14:creationId xmlns:p14="http://schemas.microsoft.com/office/powerpoint/2010/main" val="1134220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29</a:t>
            </a:fld>
            <a:endParaRPr lang="zh-CN" altLang="en-US"/>
          </a:p>
        </p:txBody>
      </p:sp>
    </p:spTree>
    <p:extLst>
      <p:ext uri="{BB962C8B-B14F-4D97-AF65-F5344CB8AC3E}">
        <p14:creationId xmlns:p14="http://schemas.microsoft.com/office/powerpoint/2010/main" val="535478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3</a:t>
            </a:fld>
            <a:endParaRPr lang="zh-CN" altLang="en-US"/>
          </a:p>
        </p:txBody>
      </p:sp>
    </p:spTree>
    <p:extLst>
      <p:ext uri="{BB962C8B-B14F-4D97-AF65-F5344CB8AC3E}">
        <p14:creationId xmlns:p14="http://schemas.microsoft.com/office/powerpoint/2010/main" val="77433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这个是之前国外一位大神测试的结果，意思是说当只写</a:t>
            </a:r>
            <a:r>
              <a:rPr lang="en-US" altLang="zh-CN" dirty="0" smtClean="0"/>
              <a:t>width=device-width</a:t>
            </a:r>
            <a:r>
              <a:rPr lang="zh-CN" altLang="en-US" dirty="0" smtClean="0"/>
              <a:t>时在</a:t>
            </a:r>
            <a:r>
              <a:rPr lang="en-US" altLang="zh-CN" dirty="0" err="1" smtClean="0"/>
              <a:t>iphone</a:t>
            </a:r>
            <a:r>
              <a:rPr lang="zh-CN" altLang="en-US" dirty="0" smtClean="0"/>
              <a:t>和</a:t>
            </a:r>
            <a:r>
              <a:rPr lang="en-US" altLang="zh-CN" dirty="0" err="1" smtClean="0"/>
              <a:t>ipad</a:t>
            </a:r>
            <a:r>
              <a:rPr lang="zh-CN" altLang="en-US" dirty="0" smtClean="0"/>
              <a:t>的</a:t>
            </a:r>
            <a:r>
              <a:rPr lang="en-US" altLang="zh-CN" dirty="0" smtClean="0"/>
              <a:t>safari</a:t>
            </a:r>
            <a:r>
              <a:rPr lang="zh-CN" altLang="en-US" dirty="0" smtClean="0"/>
              <a:t>下，无论是横屏还是竖屏，得到的</a:t>
            </a:r>
            <a:r>
              <a:rPr lang="en-US" altLang="zh-CN" dirty="0" smtClean="0"/>
              <a:t>layout</a:t>
            </a:r>
            <a:r>
              <a:rPr lang="zh-CN" altLang="en-US" dirty="0" smtClean="0"/>
              <a:t> </a:t>
            </a:r>
            <a:r>
              <a:rPr lang="en-US" altLang="zh-CN" dirty="0" smtClean="0"/>
              <a:t>viewport</a:t>
            </a:r>
            <a:r>
              <a:rPr lang="zh-CN" altLang="en-US" dirty="0" smtClean="0"/>
              <a:t>的都是竖屏下的宽度，但此文章比较早，我在当前的</a:t>
            </a:r>
            <a:r>
              <a:rPr lang="en-US" altLang="zh-CN" dirty="0" smtClean="0"/>
              <a:t>safari</a:t>
            </a:r>
            <a:r>
              <a:rPr lang="zh-CN" altLang="en-US" dirty="0" smtClean="0"/>
              <a:t>下测试，并未发现此问题，</a:t>
            </a:r>
            <a:r>
              <a:rPr lang="en-US" altLang="zh-CN" dirty="0" err="1" smtClean="0"/>
              <a:t>ie</a:t>
            </a:r>
            <a:r>
              <a:rPr lang="zh-CN" altLang="en-US" dirty="0" smtClean="0"/>
              <a:t>下并没有进行测试，主要是因为移动端</a:t>
            </a:r>
            <a:r>
              <a:rPr lang="en-US" altLang="zh-CN" dirty="0" err="1" smtClean="0"/>
              <a:t>ie</a:t>
            </a:r>
            <a:r>
              <a:rPr lang="zh-CN" altLang="en-US" dirty="0" smtClean="0"/>
              <a:t>的份额少得可怜，如无特殊需求不予考虑</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30</a:t>
            </a:fld>
            <a:endParaRPr lang="zh-CN" altLang="en-US"/>
          </a:p>
        </p:txBody>
      </p:sp>
    </p:spTree>
    <p:extLst>
      <p:ext uri="{BB962C8B-B14F-4D97-AF65-F5344CB8AC3E}">
        <p14:creationId xmlns:p14="http://schemas.microsoft.com/office/powerpoint/2010/main" val="269611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31</a:t>
            </a:fld>
            <a:endParaRPr lang="zh-CN" altLang="en-US"/>
          </a:p>
        </p:txBody>
      </p:sp>
    </p:spTree>
    <p:extLst>
      <p:ext uri="{BB962C8B-B14F-4D97-AF65-F5344CB8AC3E}">
        <p14:creationId xmlns:p14="http://schemas.microsoft.com/office/powerpoint/2010/main" val="167458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t>32</a:t>
            </a:fld>
            <a:endParaRPr lang="zh-CN" altLang="en-US"/>
          </a:p>
        </p:txBody>
      </p:sp>
    </p:spTree>
    <p:extLst>
      <p:ext uri="{BB962C8B-B14F-4D97-AF65-F5344CB8AC3E}">
        <p14:creationId xmlns:p14="http://schemas.microsoft.com/office/powerpoint/2010/main" val="2545042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本节内容主要是提一下在移动端布局时常见的问题，以及解决所涉及到的知识点，并不涉及具体操作</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33</a:t>
            </a:fld>
            <a:endParaRPr lang="zh-CN" altLang="en-US"/>
          </a:p>
        </p:txBody>
      </p:sp>
    </p:spTree>
    <p:extLst>
      <p:ext uri="{BB962C8B-B14F-4D97-AF65-F5344CB8AC3E}">
        <p14:creationId xmlns:p14="http://schemas.microsoft.com/office/powerpoint/2010/main" val="1054452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第一张图对应为位图像素少于物理像素的情况</a:t>
            </a:r>
            <a:endParaRPr lang="en-US" altLang="zh-CN" dirty="0" smtClean="0"/>
          </a:p>
          <a:p>
            <a:r>
              <a:rPr lang="zh-CN" altLang="en-US" dirty="0" smtClean="0"/>
              <a:t>第二张图对应为位置像素超过物理像素的情况</a:t>
            </a:r>
            <a:endParaRPr lang="en-US" altLang="zh-CN" dirty="0" smtClean="0"/>
          </a:p>
          <a:p>
            <a:r>
              <a:rPr lang="zh-CN" altLang="en-US" dirty="0" smtClean="0"/>
              <a:t>要解决这个问题，第一可以使用矢量图来代替位图，另一种就是设计师只提供所需要支持的最高</a:t>
            </a:r>
            <a:r>
              <a:rPr lang="en-US" altLang="zh-CN" dirty="0" err="1" smtClean="0"/>
              <a:t>dpr</a:t>
            </a:r>
            <a:r>
              <a:rPr lang="zh-CN" altLang="en-US" dirty="0" smtClean="0"/>
              <a:t>的图，然后通过工具来生成次</a:t>
            </a:r>
            <a:r>
              <a:rPr lang="en-US" altLang="zh-CN" dirty="0" err="1" smtClean="0"/>
              <a:t>dpr</a:t>
            </a:r>
            <a:r>
              <a:rPr lang="zh-CN" altLang="en-US" dirty="0" smtClean="0"/>
              <a:t>的图，在页面上可使用媒体查询根据</a:t>
            </a:r>
            <a:r>
              <a:rPr lang="en-US" altLang="zh-CN" dirty="0" err="1" smtClean="0"/>
              <a:t>dpr</a:t>
            </a:r>
            <a:r>
              <a:rPr lang="zh-CN" altLang="en-US" dirty="0" smtClean="0"/>
              <a:t>进行适配</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34</a:t>
            </a:fld>
            <a:endParaRPr lang="zh-CN" altLang="en-US"/>
          </a:p>
        </p:txBody>
      </p:sp>
    </p:spTree>
    <p:extLst>
      <p:ext uri="{BB962C8B-B14F-4D97-AF65-F5344CB8AC3E}">
        <p14:creationId xmlns:p14="http://schemas.microsoft.com/office/powerpoint/2010/main" val="538383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第一种方案影响范围小，但可能存在无法处理的场景，我们项目组使用的是第一种，目前尚未碰到无法处理的场景</a:t>
            </a:r>
            <a:endParaRPr lang="en-US" altLang="zh-CN" dirty="0" smtClean="0"/>
          </a:p>
          <a:p>
            <a:r>
              <a:rPr lang="zh-CN" altLang="en-US" dirty="0" smtClean="0"/>
              <a:t>第二种方案也就是淘宝的</a:t>
            </a:r>
            <a:r>
              <a:rPr lang="en-US" altLang="zh-CN" dirty="0" smtClean="0"/>
              <a:t>flexible</a:t>
            </a:r>
            <a:r>
              <a:rPr lang="zh-CN" altLang="en-US" dirty="0" smtClean="0"/>
              <a:t>方案中的处理方式，它是一套整体式方案，要求你整个布局都必须按它的方案来</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35</a:t>
            </a:fld>
            <a:endParaRPr lang="zh-CN" altLang="en-US"/>
          </a:p>
        </p:txBody>
      </p:sp>
    </p:spTree>
    <p:extLst>
      <p:ext uri="{BB962C8B-B14F-4D97-AF65-F5344CB8AC3E}">
        <p14:creationId xmlns:p14="http://schemas.microsoft.com/office/powerpoint/2010/main" val="11545805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要解决这个问题，首先想到的肯定是使用百分比，但课程最初的内容中提过，</a:t>
            </a:r>
            <a:r>
              <a:rPr lang="en-US" altLang="zh-CN" dirty="0" smtClean="0"/>
              <a:t>100%</a:t>
            </a:r>
            <a:r>
              <a:rPr lang="zh-CN" altLang="en-US" dirty="0" smtClean="0"/>
              <a:t>是相对于包含块也就是父元素而言的，如果你按百分比来布局，后续在改动时就是牵一发而动全身，所以不推荐百分比，那有没有类似于百分比，但又不是你对于父元素的呢，答案是肯定的</a:t>
            </a:r>
            <a:endParaRPr lang="en-US" altLang="zh-CN" dirty="0" smtClean="0"/>
          </a:p>
          <a:p>
            <a:endParaRPr lang="en-US" altLang="zh-CN" dirty="0" smtClean="0"/>
          </a:p>
          <a:p>
            <a:r>
              <a:rPr lang="zh-CN" altLang="en-US" dirty="0" smtClean="0"/>
              <a:t>淘宝的方案是结合</a:t>
            </a:r>
            <a:r>
              <a:rPr lang="en-US" altLang="zh-CN" dirty="0" smtClean="0"/>
              <a:t>rem</a:t>
            </a:r>
            <a:r>
              <a:rPr lang="zh-CN" altLang="en-US" dirty="0" smtClean="0"/>
              <a:t>的特性（将</a:t>
            </a:r>
            <a:r>
              <a:rPr lang="en-US" altLang="zh-CN" dirty="0" smtClean="0"/>
              <a:t>html</a:t>
            </a:r>
            <a:r>
              <a:rPr lang="zh-CN" altLang="en-US" dirty="0" smtClean="0"/>
              <a:t>根元素上的</a:t>
            </a:r>
            <a:r>
              <a:rPr lang="en-US" altLang="zh-CN" dirty="0" smtClean="0"/>
              <a:t>font-size</a:t>
            </a:r>
            <a:r>
              <a:rPr lang="zh-CN" altLang="en-US" dirty="0" smtClean="0"/>
              <a:t>大小作为一个</a:t>
            </a:r>
            <a:r>
              <a:rPr lang="en-US" altLang="zh-CN" dirty="0" smtClean="0"/>
              <a:t>rem</a:t>
            </a:r>
            <a:r>
              <a:rPr lang="zh-CN" altLang="en-US" dirty="0" smtClean="0"/>
              <a:t>），将</a:t>
            </a:r>
            <a:r>
              <a:rPr lang="en-US" altLang="zh-CN" dirty="0" smtClean="0"/>
              <a:t>layout</a:t>
            </a:r>
            <a:r>
              <a:rPr lang="zh-CN" altLang="en-US" baseline="0" dirty="0" smtClean="0"/>
              <a:t> </a:t>
            </a:r>
            <a:r>
              <a:rPr lang="en-US" altLang="zh-CN" baseline="0" dirty="0" smtClean="0"/>
              <a:t>viewport</a:t>
            </a:r>
            <a:r>
              <a:rPr lang="zh-CN" altLang="en-US" baseline="0" dirty="0" smtClean="0"/>
              <a:t>宽度均分为</a:t>
            </a:r>
            <a:r>
              <a:rPr lang="en-US" altLang="zh-CN" baseline="0" dirty="0" smtClean="0"/>
              <a:t>10</a:t>
            </a:r>
            <a:r>
              <a:rPr lang="zh-CN" altLang="en-US" baseline="0" dirty="0" smtClean="0"/>
              <a:t>等份，每一个作为一个</a:t>
            </a:r>
            <a:r>
              <a:rPr lang="en-US" altLang="zh-CN" baseline="0" dirty="0" smtClean="0"/>
              <a:t>rem</a:t>
            </a:r>
            <a:r>
              <a:rPr lang="zh-CN" altLang="en-US" baseline="0" dirty="0" smtClean="0"/>
              <a:t>，然后将设计稿上元素大小的单位转换成</a:t>
            </a:r>
            <a:r>
              <a:rPr lang="en-US" altLang="zh-CN" baseline="0" dirty="0" smtClean="0"/>
              <a:t>rem</a:t>
            </a:r>
            <a:r>
              <a:rPr lang="zh-CN" altLang="en-US" baseline="0" dirty="0" smtClean="0"/>
              <a:t>，但这种方法会有除不尽的情况</a:t>
            </a:r>
            <a:endParaRPr lang="en-US" altLang="zh-CN" baseline="0" dirty="0" smtClean="0"/>
          </a:p>
          <a:p>
            <a:r>
              <a:rPr lang="en-US" altLang="zh-CN" baseline="0" dirty="0" err="1" smtClean="0"/>
              <a:t>vw,vh</a:t>
            </a:r>
            <a:r>
              <a:rPr lang="zh-CN" altLang="en-US" baseline="0" dirty="0" smtClean="0"/>
              <a:t>其实与前一方案类似，只是它是原生实现，是</a:t>
            </a:r>
            <a:r>
              <a:rPr lang="en-US" altLang="zh-CN" baseline="0" dirty="0" smtClean="0"/>
              <a:t>css3</a:t>
            </a:r>
            <a:r>
              <a:rPr lang="zh-CN" altLang="en-US" baseline="0" dirty="0" smtClean="0"/>
              <a:t>新添加的标准，将</a:t>
            </a:r>
            <a:r>
              <a:rPr lang="en-US" altLang="zh-CN" baseline="0" dirty="0" smtClean="0"/>
              <a:t>layout</a:t>
            </a:r>
            <a:r>
              <a:rPr lang="zh-CN" altLang="en-US" baseline="0" dirty="0" smtClean="0"/>
              <a:t> </a:t>
            </a:r>
            <a:r>
              <a:rPr lang="en-US" altLang="zh-CN" baseline="0" dirty="0" smtClean="0"/>
              <a:t>viewport</a:t>
            </a:r>
            <a:r>
              <a:rPr lang="zh-CN" altLang="en-US" baseline="0" dirty="0" smtClean="0"/>
              <a:t>宽度的</a:t>
            </a:r>
            <a:r>
              <a:rPr lang="en-US" altLang="zh-CN" baseline="0" dirty="0" smtClean="0"/>
              <a:t>1/100</a:t>
            </a:r>
            <a:r>
              <a:rPr lang="zh-CN" altLang="en-US" baseline="0" dirty="0" smtClean="0"/>
              <a:t>作为一个</a:t>
            </a:r>
            <a:r>
              <a:rPr lang="en-US" altLang="zh-CN" baseline="0" dirty="0" err="1" smtClean="0"/>
              <a:t>vw</a:t>
            </a:r>
            <a:r>
              <a:rPr lang="zh-CN" altLang="en-US" baseline="0" dirty="0" smtClean="0"/>
              <a:t>，基高度的</a:t>
            </a:r>
            <a:r>
              <a:rPr lang="en-US" altLang="zh-CN" baseline="0" dirty="0" smtClean="0"/>
              <a:t>1/100</a:t>
            </a:r>
            <a:r>
              <a:rPr lang="zh-CN" altLang="en-US" baseline="0" dirty="0" smtClean="0"/>
              <a:t>作为一个</a:t>
            </a:r>
            <a:r>
              <a:rPr lang="en-US" altLang="zh-CN" baseline="0" dirty="0" err="1" smtClean="0"/>
              <a:t>vh</a:t>
            </a:r>
            <a:r>
              <a:rPr lang="zh-CN" altLang="en-US" baseline="0" dirty="0" smtClean="0"/>
              <a:t>，但此方案存在兼容性问题</a:t>
            </a:r>
            <a:endParaRPr lang="en-US" altLang="zh-CN" baseline="0" dirty="0" smtClean="0"/>
          </a:p>
          <a:p>
            <a:r>
              <a:rPr lang="zh-CN" altLang="en-US" baseline="0" dirty="0" smtClean="0"/>
              <a:t>人为设置</a:t>
            </a:r>
            <a:r>
              <a:rPr lang="en-US" altLang="zh-CN" baseline="0" dirty="0" smtClean="0"/>
              <a:t>layout</a:t>
            </a:r>
            <a:r>
              <a:rPr lang="zh-CN" altLang="en-US" baseline="0" dirty="0" smtClean="0"/>
              <a:t> </a:t>
            </a:r>
            <a:r>
              <a:rPr lang="en-US" altLang="zh-CN" baseline="0" dirty="0" smtClean="0"/>
              <a:t>viewport</a:t>
            </a:r>
            <a:r>
              <a:rPr lang="zh-CN" altLang="en-US" baseline="0" dirty="0" smtClean="0"/>
              <a:t>的宽度，比如这里，</a:t>
            </a:r>
            <a:r>
              <a:rPr lang="en-US" altLang="zh-CN" baseline="0" dirty="0" err="1" smtClean="0"/>
              <a:t>dpr</a:t>
            </a:r>
            <a:r>
              <a:rPr lang="zh-CN" altLang="en-US" baseline="0" dirty="0" smtClean="0"/>
              <a:t>为</a:t>
            </a:r>
            <a:r>
              <a:rPr lang="en-US" altLang="zh-CN" baseline="0" dirty="0" smtClean="0"/>
              <a:t>3</a:t>
            </a:r>
            <a:r>
              <a:rPr lang="zh-CN" altLang="en-US" baseline="0" dirty="0" smtClean="0"/>
              <a:t>，所以我们将</a:t>
            </a:r>
            <a:r>
              <a:rPr lang="en-US" altLang="zh-CN" baseline="0" dirty="0" smtClean="0"/>
              <a:t>layout</a:t>
            </a:r>
            <a:r>
              <a:rPr lang="zh-CN" altLang="en-US" baseline="0" dirty="0" smtClean="0"/>
              <a:t> </a:t>
            </a:r>
            <a:r>
              <a:rPr lang="en-US" altLang="zh-CN" baseline="0" dirty="0" smtClean="0"/>
              <a:t>viewport</a:t>
            </a:r>
            <a:r>
              <a:rPr lang="zh-CN" altLang="en-US" baseline="0" dirty="0" smtClean="0"/>
              <a:t>设置为</a:t>
            </a:r>
            <a:r>
              <a:rPr lang="en-US" altLang="zh-CN" baseline="0" dirty="0" smtClean="0"/>
              <a:t>360</a:t>
            </a:r>
            <a:r>
              <a:rPr lang="zh-CN" altLang="en-US" baseline="0" dirty="0" smtClean="0"/>
              <a:t>，然后设计稿中元素的大小缩小为原来的</a:t>
            </a:r>
            <a:r>
              <a:rPr lang="en-US" altLang="zh-CN" baseline="0" dirty="0" smtClean="0"/>
              <a:t>1/3</a:t>
            </a:r>
            <a:r>
              <a:rPr lang="zh-CN" altLang="en-US" baseline="0" dirty="0" smtClean="0"/>
              <a:t>即可，这样会保证在任何手机上，</a:t>
            </a:r>
            <a:r>
              <a:rPr lang="en-US" altLang="zh-CN" baseline="0" dirty="0" smtClean="0"/>
              <a:t>layout</a:t>
            </a:r>
            <a:r>
              <a:rPr lang="zh-CN" altLang="en-US" baseline="0" dirty="0" smtClean="0"/>
              <a:t> </a:t>
            </a:r>
            <a:r>
              <a:rPr lang="en-US" altLang="zh-CN" baseline="0" dirty="0" smtClean="0"/>
              <a:t>viewport</a:t>
            </a:r>
            <a:r>
              <a:rPr lang="zh-CN" altLang="en-US" baseline="0" dirty="0" smtClean="0"/>
              <a:t>宽度都是</a:t>
            </a:r>
            <a:r>
              <a:rPr lang="en-US" altLang="zh-CN" baseline="0" dirty="0" smtClean="0"/>
              <a:t>360</a:t>
            </a:r>
            <a:r>
              <a:rPr lang="zh-CN" altLang="en-US" baseline="0" dirty="0" smtClean="0"/>
              <a:t>，即此时一个元素是</a:t>
            </a:r>
            <a:r>
              <a:rPr lang="en-US" altLang="zh-CN" baseline="0" dirty="0" smtClean="0"/>
              <a:t>120px</a:t>
            </a:r>
            <a:r>
              <a:rPr lang="zh-CN" altLang="en-US" baseline="0" dirty="0" smtClean="0"/>
              <a:t>，则在视觉上就是占屏宽的</a:t>
            </a:r>
            <a:r>
              <a:rPr lang="en-US" altLang="zh-CN" baseline="0" dirty="0" smtClean="0"/>
              <a:t>1/3</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36</a:t>
            </a:fld>
            <a:endParaRPr lang="zh-CN" altLang="en-US"/>
          </a:p>
        </p:txBody>
      </p:sp>
    </p:spTree>
    <p:extLst>
      <p:ext uri="{BB962C8B-B14F-4D97-AF65-F5344CB8AC3E}">
        <p14:creationId xmlns:p14="http://schemas.microsoft.com/office/powerpoint/2010/main" val="2093798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t>37</a:t>
            </a:fld>
            <a:endParaRPr lang="zh-CN" altLang="en-US"/>
          </a:p>
        </p:txBody>
      </p:sp>
    </p:spTree>
    <p:extLst>
      <p:ext uri="{BB962C8B-B14F-4D97-AF65-F5344CB8AC3E}">
        <p14:creationId xmlns:p14="http://schemas.microsoft.com/office/powerpoint/2010/main" val="129444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添加这一节主要是为了说明因为前端的发展实在太快，某些当前为无法实现或实现方案异常复杂且不完美的，可能在新的标准支持之后，可以轻松解决。本次课程所述内容主要为网络、书本上的资料以及个人一些工作经验的整理，但因为前端发展迅速，导致一方面资料可能有五成左右是落后于当前现状的，另一方面我个人所掌握的知识也是有限的，工作内容所涉之外的领域所知甚少，所以课程中所提及的知识点我希望你们在课后或后续的工作中能自己去实践一下，如果我说的有不正确的地方，也希望大家告之我一下</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4</a:t>
            </a:fld>
            <a:endParaRPr lang="zh-CN" altLang="en-US"/>
          </a:p>
        </p:txBody>
      </p:sp>
    </p:spTree>
    <p:extLst>
      <p:ext uri="{BB962C8B-B14F-4D97-AF65-F5344CB8AC3E}">
        <p14:creationId xmlns:p14="http://schemas.microsoft.com/office/powerpoint/2010/main" val="7363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t>5</a:t>
            </a:fld>
            <a:endParaRPr lang="zh-CN" altLang="en-US"/>
          </a:p>
        </p:txBody>
      </p:sp>
    </p:spTree>
    <p:extLst>
      <p:ext uri="{BB962C8B-B14F-4D97-AF65-F5344CB8AC3E}">
        <p14:creationId xmlns:p14="http://schemas.microsoft.com/office/powerpoint/2010/main" val="1067672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这段是我自己的理解，这里所说的屏幕大小，其实主要还是指屏幕的宽度，至于这里所说的调整涉及到的内容就比较多了，这个需要结合具体的场景去设计，我们以例子来说明吧</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6</a:t>
            </a:fld>
            <a:endParaRPr lang="zh-CN" altLang="en-US"/>
          </a:p>
        </p:txBody>
      </p:sp>
    </p:spTree>
    <p:extLst>
      <p:ext uri="{BB962C8B-B14F-4D97-AF65-F5344CB8AC3E}">
        <p14:creationId xmlns:p14="http://schemas.microsoft.com/office/powerpoint/2010/main" val="155287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dirty="0" smtClean="0"/>
              <a:t>这种方式时，</a:t>
            </a:r>
            <a:r>
              <a:rPr lang="en-US" altLang="zh-CN" dirty="0" smtClean="0"/>
              <a:t>PC</a:t>
            </a:r>
            <a:r>
              <a:rPr lang="zh-CN" altLang="en-US" dirty="0" smtClean="0"/>
              <a:t>页面与移动端访问的页面使用的是不同的域名，当移动端设备请求的是</a:t>
            </a:r>
            <a:r>
              <a:rPr lang="en-US" altLang="zh-CN" dirty="0" smtClean="0"/>
              <a:t>PC</a:t>
            </a:r>
            <a:r>
              <a:rPr lang="zh-CN" altLang="en-US" dirty="0" smtClean="0"/>
              <a:t>页面时，通过</a:t>
            </a:r>
            <a:r>
              <a:rPr lang="en-US" altLang="zh-CN" dirty="0" smtClean="0"/>
              <a:t>302</a:t>
            </a:r>
            <a:r>
              <a:rPr lang="zh-CN" altLang="en-US" dirty="0" smtClean="0"/>
              <a:t>跳转的方式让页面前往专门为移动端设计的页面，百度也是使用这种方案，用移动设备访问时，页面会跳转到</a:t>
            </a:r>
            <a:r>
              <a:rPr lang="en-US" altLang="zh-CN" dirty="0" err="1" smtClean="0"/>
              <a:t>m.baidu.com</a:t>
            </a:r>
            <a:endParaRPr lang="zh-CN" altLang="en-US" dirty="0" smtClean="0"/>
          </a:p>
          <a:p>
            <a:r>
              <a:rPr lang="zh-CN" altLang="en-US" dirty="0" smtClean="0"/>
              <a:t>这里淘宝的移动端页面使用了其</a:t>
            </a:r>
            <a:r>
              <a:rPr lang="en-US" altLang="zh-CN" dirty="0" smtClean="0"/>
              <a:t>flexible</a:t>
            </a:r>
            <a:r>
              <a:rPr lang="zh-CN" altLang="en-US" dirty="0" smtClean="0"/>
              <a:t>弹性布局方案来适配不同移动端设备，此方案我们后续的章节中会提及</a:t>
            </a:r>
            <a:endParaRPr lang="en-US" altLang="zh-CN" dirty="0" smtClean="0"/>
          </a:p>
        </p:txBody>
      </p:sp>
      <p:sp>
        <p:nvSpPr>
          <p:cNvPr id="4" name="灯片编号占位符 3"/>
          <p:cNvSpPr>
            <a:spLocks noGrp="1"/>
          </p:cNvSpPr>
          <p:nvPr>
            <p:ph type="sldNum" sz="quarter" idx="10"/>
          </p:nvPr>
        </p:nvSpPr>
        <p:spPr/>
        <p:txBody>
          <a:bodyPr/>
          <a:lstStyle/>
          <a:p>
            <a:fld id="{E256156D-592E-4B4D-8772-D689FB057AF4}" type="slidenum">
              <a:rPr lang="zh-CN" altLang="en-US" smtClean="0"/>
              <a:t>7</a:t>
            </a:fld>
            <a:endParaRPr lang="zh-CN" altLang="en-US"/>
          </a:p>
        </p:txBody>
      </p:sp>
    </p:spTree>
    <p:extLst>
      <p:ext uri="{BB962C8B-B14F-4D97-AF65-F5344CB8AC3E}">
        <p14:creationId xmlns:p14="http://schemas.microsoft.com/office/powerpoint/2010/main" val="192875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响应式设计需要关注的点还有很多，鉴于本次只是让大家有一个大概的认识，就不深入了。</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8</a:t>
            </a:fld>
            <a:endParaRPr lang="zh-CN" altLang="en-US"/>
          </a:p>
        </p:txBody>
      </p:sp>
    </p:spTree>
    <p:extLst>
      <p:ext uri="{BB962C8B-B14F-4D97-AF65-F5344CB8AC3E}">
        <p14:creationId xmlns:p14="http://schemas.microsoft.com/office/powerpoint/2010/main" val="166819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本章主要介绍布局相关的一些基本概念，为后续内容铺垫</a:t>
            </a:r>
            <a:endParaRPr lang="zh-CN" altLang="en-US" dirty="0"/>
          </a:p>
        </p:txBody>
      </p:sp>
      <p:sp>
        <p:nvSpPr>
          <p:cNvPr id="4" name="灯片编号占位符 3"/>
          <p:cNvSpPr>
            <a:spLocks noGrp="1"/>
          </p:cNvSpPr>
          <p:nvPr>
            <p:ph type="sldNum" sz="quarter" idx="10"/>
          </p:nvPr>
        </p:nvSpPr>
        <p:spPr/>
        <p:txBody>
          <a:bodyPr/>
          <a:lstStyle/>
          <a:p>
            <a:fld id="{E256156D-592E-4B4D-8772-D689FB057AF4}" type="slidenum">
              <a:rPr lang="zh-CN" altLang="en-US" smtClean="0"/>
              <a:t>9</a:t>
            </a:fld>
            <a:endParaRPr lang="zh-CN" altLang="en-US"/>
          </a:p>
        </p:txBody>
      </p:sp>
    </p:spTree>
    <p:extLst>
      <p:ext uri="{BB962C8B-B14F-4D97-AF65-F5344CB8AC3E}">
        <p14:creationId xmlns:p14="http://schemas.microsoft.com/office/powerpoint/2010/main" val="2698073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5"/>
            <a:ext cx="7772400" cy="110285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a:prstGeom prst="rect">
            <a:avLst/>
          </a:prstGeom>
        </p:spPr>
        <p:txBody>
          <a:bodyPr/>
          <a:lstStyle>
            <a:lvl1pPr marL="0" indent="0" algn="ctr">
              <a:buNone/>
              <a:defRPr>
                <a:solidFill>
                  <a:schemeClr val="tx1">
                    <a:tint val="75000"/>
                  </a:schemeClr>
                </a:solidFill>
              </a:defRPr>
            </a:lvl1pPr>
            <a:lvl2pPr marL="456979" indent="0" algn="ctr">
              <a:buNone/>
              <a:defRPr>
                <a:solidFill>
                  <a:schemeClr val="tx1">
                    <a:tint val="75000"/>
                  </a:schemeClr>
                </a:solidFill>
              </a:defRPr>
            </a:lvl2pPr>
            <a:lvl3pPr marL="913959" indent="0" algn="ctr">
              <a:buNone/>
              <a:defRPr>
                <a:solidFill>
                  <a:schemeClr val="tx1">
                    <a:tint val="75000"/>
                  </a:schemeClr>
                </a:solidFill>
              </a:defRPr>
            </a:lvl3pPr>
            <a:lvl4pPr marL="1370937" indent="0" algn="ctr">
              <a:buNone/>
              <a:defRPr>
                <a:solidFill>
                  <a:schemeClr val="tx1">
                    <a:tint val="75000"/>
                  </a:schemeClr>
                </a:solidFill>
              </a:defRPr>
            </a:lvl4pPr>
            <a:lvl5pPr marL="1827916" indent="0" algn="ctr">
              <a:buNone/>
              <a:defRPr>
                <a:solidFill>
                  <a:schemeClr val="tx1">
                    <a:tint val="75000"/>
                  </a:schemeClr>
                </a:solidFill>
              </a:defRPr>
            </a:lvl5pPr>
            <a:lvl6pPr marL="2284895" indent="0" algn="ctr">
              <a:buNone/>
              <a:defRPr>
                <a:solidFill>
                  <a:schemeClr val="tx1">
                    <a:tint val="75000"/>
                  </a:schemeClr>
                </a:solidFill>
              </a:defRPr>
            </a:lvl6pPr>
            <a:lvl7pPr marL="2741875" indent="0" algn="ctr">
              <a:buNone/>
              <a:defRPr>
                <a:solidFill>
                  <a:schemeClr val="tx1">
                    <a:tint val="75000"/>
                  </a:schemeClr>
                </a:solidFill>
              </a:defRPr>
            </a:lvl7pPr>
            <a:lvl8pPr marL="3198854" indent="0" algn="ctr">
              <a:buNone/>
              <a:defRPr>
                <a:solidFill>
                  <a:schemeClr val="tx1">
                    <a:tint val="75000"/>
                  </a:schemeClr>
                </a:solidFill>
              </a:defRPr>
            </a:lvl8pPr>
            <a:lvl9pPr marL="365583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190530042"/>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47533" y="-67909"/>
            <a:ext cx="798125" cy="744470"/>
          </a:xfrm>
          <a:prstGeom prst="rect">
            <a:avLst/>
          </a:prstGeom>
        </p:spPr>
      </p:pic>
    </p:spTree>
    <p:extLst>
      <p:ext uri="{BB962C8B-B14F-4D97-AF65-F5344CB8AC3E}">
        <p14:creationId xmlns:p14="http://schemas.microsoft.com/office/powerpoint/2010/main" val="4172375867"/>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ppt_w"/>
                                          </p:val>
                                        </p:tav>
                                        <p:tav tm="100000">
                                          <p:val>
                                            <p:strVal val="#ppt_w"/>
                                          </p:val>
                                        </p:tav>
                                      </p:tavLst>
                                    </p:anim>
                                    <p:anim calcmode="lin" valueType="num">
                                      <p:cBhvr>
                                        <p:cTn id="8" dur="500" fill="hold"/>
                                        <p:tgtEl>
                                          <p:spTgt spid="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47533" y="-67909"/>
            <a:ext cx="798125" cy="744470"/>
          </a:xfrm>
          <a:prstGeom prst="rect">
            <a:avLst/>
          </a:prstGeom>
        </p:spPr>
      </p:pic>
    </p:spTree>
    <p:extLst>
      <p:ext uri="{BB962C8B-B14F-4D97-AF65-F5344CB8AC3E}">
        <p14:creationId xmlns:p14="http://schemas.microsoft.com/office/powerpoint/2010/main" val="620569710"/>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ppt_w"/>
                                          </p:val>
                                        </p:tav>
                                        <p:tav tm="100000">
                                          <p:val>
                                            <p:strVal val="#ppt_w"/>
                                          </p:val>
                                        </p:tav>
                                      </p:tavLst>
                                    </p:anim>
                                    <p:anim calcmode="lin" valueType="num">
                                      <p:cBhvr>
                                        <p:cTn id="8" dur="500" fill="hold"/>
                                        <p:tgtEl>
                                          <p:spTgt spid="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1" y="1200520"/>
            <a:ext cx="8229600" cy="339552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1" y="4768736"/>
            <a:ext cx="2133600" cy="273928"/>
          </a:xfrm>
          <a:prstGeom prst="rect">
            <a:avLst/>
          </a:prstGeom>
        </p:spPr>
        <p:txBody>
          <a:bodyPr/>
          <a:lstStyle/>
          <a:p>
            <a:fld id="{8B35F0B1-53A2-4F58-A419-9B6A1424FB57}" type="datetimeFigureOut">
              <a:rPr lang="zh-CN" altLang="en-US" smtClean="0">
                <a:solidFill>
                  <a:srgbClr val="000000"/>
                </a:solidFill>
              </a:rPr>
              <a:pPr/>
              <a:t>2017/8/1</a:t>
            </a:fld>
            <a:endParaRPr lang="zh-CN" altLang="en-US">
              <a:solidFill>
                <a:srgbClr val="000000"/>
              </a:solidFill>
            </a:endParaRPr>
          </a:p>
        </p:txBody>
      </p:sp>
      <p:sp>
        <p:nvSpPr>
          <p:cNvPr id="5" name="页脚占位符 4"/>
          <p:cNvSpPr>
            <a:spLocks noGrp="1"/>
          </p:cNvSpPr>
          <p:nvPr>
            <p:ph type="ftr" sz="quarter" idx="11"/>
          </p:nvPr>
        </p:nvSpPr>
        <p:spPr>
          <a:xfrm>
            <a:off x="3124201" y="4768736"/>
            <a:ext cx="2895599" cy="273928"/>
          </a:xfrm>
          <a:prstGeom prst="rect">
            <a:avLst/>
          </a:prstGeom>
        </p:spPr>
        <p:txBody>
          <a:bodyPr/>
          <a:lstStyle/>
          <a:p>
            <a:endParaRPr lang="zh-CN" altLang="en-US">
              <a:solidFill>
                <a:srgbClr val="000000"/>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18EBF4EF-A2BF-4103-B2B4-2A3D5169DA7D}"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95278244"/>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653518"/>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a:prstGeom prst="rect">
            <a:avLst/>
          </a:prstGeo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a:prstGeom prst="rect">
            <a:avLst/>
          </a:prstGeom>
        </p:spPr>
        <p:txBody>
          <a:bodyPr anchor="b"/>
          <a:lstStyle>
            <a:lvl1pPr marL="0" indent="0">
              <a:buNone/>
              <a:defRPr sz="1998">
                <a:solidFill>
                  <a:schemeClr val="tx1">
                    <a:tint val="75000"/>
                  </a:schemeClr>
                </a:solidFill>
              </a:defRPr>
            </a:lvl1pPr>
            <a:lvl2pPr marL="456979" indent="0">
              <a:buNone/>
              <a:defRPr sz="1799">
                <a:solidFill>
                  <a:schemeClr val="tx1">
                    <a:tint val="75000"/>
                  </a:schemeClr>
                </a:solidFill>
              </a:defRPr>
            </a:lvl2pPr>
            <a:lvl3pPr marL="913959" indent="0">
              <a:buNone/>
              <a:defRPr sz="1600">
                <a:solidFill>
                  <a:schemeClr val="tx1">
                    <a:tint val="75000"/>
                  </a:schemeClr>
                </a:solidFill>
              </a:defRPr>
            </a:lvl3pPr>
            <a:lvl4pPr marL="1370937" indent="0">
              <a:buNone/>
              <a:defRPr sz="1399">
                <a:solidFill>
                  <a:schemeClr val="tx1">
                    <a:tint val="75000"/>
                  </a:schemeClr>
                </a:solidFill>
              </a:defRPr>
            </a:lvl4pPr>
            <a:lvl5pPr marL="1827916" indent="0">
              <a:buNone/>
              <a:defRPr sz="1399">
                <a:solidFill>
                  <a:schemeClr val="tx1">
                    <a:tint val="75000"/>
                  </a:schemeClr>
                </a:solidFill>
              </a:defRPr>
            </a:lvl5pPr>
            <a:lvl6pPr marL="2284895" indent="0">
              <a:buNone/>
              <a:defRPr sz="1399">
                <a:solidFill>
                  <a:schemeClr val="tx1">
                    <a:tint val="75000"/>
                  </a:schemeClr>
                </a:solidFill>
              </a:defRPr>
            </a:lvl6pPr>
            <a:lvl7pPr marL="2741875" indent="0">
              <a:buNone/>
              <a:defRPr sz="1399">
                <a:solidFill>
                  <a:schemeClr val="tx1">
                    <a:tint val="75000"/>
                  </a:schemeClr>
                </a:solidFill>
              </a:defRPr>
            </a:lvl7pPr>
            <a:lvl8pPr marL="3198854" indent="0">
              <a:buNone/>
              <a:defRPr sz="1399">
                <a:solidFill>
                  <a:schemeClr val="tx1">
                    <a:tint val="75000"/>
                  </a:schemeClr>
                </a:solidFill>
              </a:defRPr>
            </a:lvl8pPr>
            <a:lvl9pPr marL="3655833" indent="0">
              <a:buNone/>
              <a:defRPr sz="1399">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129429019"/>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1" y="900392"/>
            <a:ext cx="4038600" cy="2546342"/>
          </a:xfrm>
          <a:prstGeom prst="rect">
            <a:avLst/>
          </a:prstGeom>
        </p:spPr>
        <p:txBody>
          <a:bodyPr/>
          <a:lstStyle>
            <a:lvl1pPr>
              <a:defRPr sz="2799"/>
            </a:lvl1pPr>
            <a:lvl2pPr>
              <a:defRPr sz="2399"/>
            </a:lvl2pPr>
            <a:lvl3pPr>
              <a:defRPr sz="1998"/>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2"/>
            <a:ext cx="4038600" cy="2546342"/>
          </a:xfrm>
          <a:prstGeom prst="rect">
            <a:avLst/>
          </a:prstGeom>
        </p:spPr>
        <p:txBody>
          <a:bodyPr/>
          <a:lstStyle>
            <a:lvl1pPr>
              <a:defRPr sz="2799"/>
            </a:lvl1pPr>
            <a:lvl2pPr>
              <a:defRPr sz="2399"/>
            </a:lvl2pPr>
            <a:lvl3pPr>
              <a:defRPr sz="1998"/>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6" name="页脚占位符 5"/>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899553817"/>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1"/>
            <a:ext cx="4040188" cy="479970"/>
          </a:xfrm>
          <a:prstGeom prst="rect">
            <a:avLst/>
          </a:prstGeom>
        </p:spPr>
        <p:txBody>
          <a:bodyPr anchor="b"/>
          <a:lstStyle>
            <a:lvl1pPr marL="0" indent="0">
              <a:buNone/>
              <a:defRPr sz="2399" b="1"/>
            </a:lvl1pPr>
            <a:lvl2pPr marL="456979" indent="0">
              <a:buNone/>
              <a:defRPr sz="1998" b="1"/>
            </a:lvl2pPr>
            <a:lvl3pPr marL="913959" indent="0">
              <a:buNone/>
              <a:defRPr sz="1799" b="1"/>
            </a:lvl3pPr>
            <a:lvl4pPr marL="1370937" indent="0">
              <a:buNone/>
              <a:defRPr sz="1600" b="1"/>
            </a:lvl4pPr>
            <a:lvl5pPr marL="1827916" indent="0">
              <a:buNone/>
              <a:defRPr sz="1600" b="1"/>
            </a:lvl5pPr>
            <a:lvl6pPr marL="2284895" indent="0">
              <a:buNone/>
              <a:defRPr sz="1600" b="1"/>
            </a:lvl6pPr>
            <a:lvl7pPr marL="2741875" indent="0">
              <a:buNone/>
              <a:defRPr sz="1600" b="1"/>
            </a:lvl7pPr>
            <a:lvl8pPr marL="3198854" indent="0">
              <a:buNone/>
              <a:defRPr sz="1600" b="1"/>
            </a:lvl8pPr>
            <a:lvl9pPr marL="3655833"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1"/>
            <a:ext cx="4040188" cy="2964381"/>
          </a:xfrm>
          <a:prstGeom prst="rect">
            <a:avLst/>
          </a:prstGeom>
        </p:spPr>
        <p:txBody>
          <a:bodyPr/>
          <a:lstStyle>
            <a:lvl1pPr>
              <a:defRPr sz="2399"/>
            </a:lvl1pPr>
            <a:lvl2pPr>
              <a:defRPr sz="1998"/>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151691"/>
            <a:ext cx="4041775" cy="479970"/>
          </a:xfrm>
          <a:prstGeom prst="rect">
            <a:avLst/>
          </a:prstGeom>
        </p:spPr>
        <p:txBody>
          <a:bodyPr anchor="b"/>
          <a:lstStyle>
            <a:lvl1pPr marL="0" indent="0">
              <a:buNone/>
              <a:defRPr sz="2399" b="1"/>
            </a:lvl1pPr>
            <a:lvl2pPr marL="456979" indent="0">
              <a:buNone/>
              <a:defRPr sz="1998" b="1"/>
            </a:lvl2pPr>
            <a:lvl3pPr marL="913959" indent="0">
              <a:buNone/>
              <a:defRPr sz="1799" b="1"/>
            </a:lvl3pPr>
            <a:lvl4pPr marL="1370937" indent="0">
              <a:buNone/>
              <a:defRPr sz="1600" b="1"/>
            </a:lvl4pPr>
            <a:lvl5pPr marL="1827916" indent="0">
              <a:buNone/>
              <a:defRPr sz="1600" b="1"/>
            </a:lvl5pPr>
            <a:lvl6pPr marL="2284895" indent="0">
              <a:buNone/>
              <a:defRPr sz="1600" b="1"/>
            </a:lvl6pPr>
            <a:lvl7pPr marL="2741875" indent="0">
              <a:buNone/>
              <a:defRPr sz="1600" b="1"/>
            </a:lvl7pPr>
            <a:lvl8pPr marL="3198854" indent="0">
              <a:buNone/>
              <a:defRPr sz="1600" b="1"/>
            </a:lvl8pPr>
            <a:lvl9pPr marL="3655833"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631661"/>
            <a:ext cx="4041775" cy="2964381"/>
          </a:xfrm>
          <a:prstGeom prst="rect">
            <a:avLst/>
          </a:prstGeom>
        </p:spPr>
        <p:txBody>
          <a:bodyPr/>
          <a:lstStyle>
            <a:lvl1pPr>
              <a:defRPr sz="2399"/>
            </a:lvl1pPr>
            <a:lvl2pPr>
              <a:defRPr sz="1998"/>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8" name="页脚占位符 7"/>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551162735"/>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4" name="页脚占位符 3"/>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796895644"/>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853"/>
            <a:ext cx="3008313" cy="871807"/>
          </a:xfrm>
          <a:prstGeom prst="rect">
            <a:avLst/>
          </a:prstGeom>
        </p:spPr>
        <p:txBody>
          <a:bodyPr anchor="b"/>
          <a:lstStyle>
            <a:lvl1pPr algn="l">
              <a:defRPr sz="1998" b="1"/>
            </a:lvl1pPr>
          </a:lstStyle>
          <a:p>
            <a:r>
              <a:rPr lang="zh-CN" altLang="en-US"/>
              <a:t>单击此处编辑母版标题样式</a:t>
            </a:r>
          </a:p>
        </p:txBody>
      </p:sp>
      <p:sp>
        <p:nvSpPr>
          <p:cNvPr id="3" name="内容占位符 2"/>
          <p:cNvSpPr>
            <a:spLocks noGrp="1"/>
          </p:cNvSpPr>
          <p:nvPr>
            <p:ph idx="1"/>
          </p:nvPr>
        </p:nvSpPr>
        <p:spPr>
          <a:xfrm>
            <a:off x="3575050" y="204853"/>
            <a:ext cx="5111750" cy="4391190"/>
          </a:xfrm>
          <a:prstGeom prst="rect">
            <a:avLst/>
          </a:prstGeom>
        </p:spPr>
        <p:txBody>
          <a:bodyPr/>
          <a:lstStyle>
            <a:lvl1pPr>
              <a:defRPr sz="3198"/>
            </a:lvl1pPr>
            <a:lvl2pPr>
              <a:defRPr sz="2799"/>
            </a:lvl2pPr>
            <a:lvl3pPr>
              <a:defRPr sz="2399"/>
            </a:lvl3pPr>
            <a:lvl4pPr>
              <a:defRPr sz="1998"/>
            </a:lvl4pPr>
            <a:lvl5pPr>
              <a:defRPr sz="1998"/>
            </a:lvl5pPr>
            <a:lvl6pPr>
              <a:defRPr sz="1998"/>
            </a:lvl6pPr>
            <a:lvl7pPr>
              <a:defRPr sz="1998"/>
            </a:lvl7pPr>
            <a:lvl8pPr>
              <a:defRPr sz="1998"/>
            </a:lvl8pPr>
            <a:lvl9pPr>
              <a:defRPr sz="199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659"/>
            <a:ext cx="3008313" cy="3519383"/>
          </a:xfrm>
          <a:prstGeom prst="rect">
            <a:avLst/>
          </a:prstGeom>
        </p:spPr>
        <p:txBody>
          <a:bodyPr/>
          <a:lstStyle>
            <a:lvl1pPr marL="0" indent="0">
              <a:buNone/>
              <a:defRPr sz="1399"/>
            </a:lvl1pPr>
            <a:lvl2pPr marL="456979" indent="0">
              <a:buNone/>
              <a:defRPr sz="1199"/>
            </a:lvl2pPr>
            <a:lvl3pPr marL="913959" indent="0">
              <a:buNone/>
              <a:defRPr sz="1000"/>
            </a:lvl3pPr>
            <a:lvl4pPr marL="1370937" indent="0">
              <a:buNone/>
              <a:defRPr sz="900"/>
            </a:lvl4pPr>
            <a:lvl5pPr marL="1827916" indent="0">
              <a:buNone/>
              <a:defRPr sz="900"/>
            </a:lvl5pPr>
            <a:lvl6pPr marL="2284895" indent="0">
              <a:buNone/>
              <a:defRPr sz="900"/>
            </a:lvl6pPr>
            <a:lvl7pPr marL="2741875" indent="0">
              <a:buNone/>
              <a:defRPr sz="900"/>
            </a:lvl7pPr>
            <a:lvl8pPr marL="3198854" indent="0">
              <a:buNone/>
              <a:defRPr sz="900"/>
            </a:lvl8pPr>
            <a:lvl9pPr marL="3655833"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6" name="页脚占位符 5"/>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580345743"/>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2"/>
            <a:ext cx="5486400" cy="425185"/>
          </a:xfrm>
          <a:prstGeom prst="rect">
            <a:avLst/>
          </a:prstGeom>
        </p:spPr>
        <p:txBody>
          <a:bodyPr anchor="b"/>
          <a:lstStyle>
            <a:lvl1pPr algn="l">
              <a:defRPr sz="1998" b="1"/>
            </a:lvl1pPr>
          </a:lstStyle>
          <a:p>
            <a:r>
              <a:rPr lang="zh-CN" altLang="en-US"/>
              <a:t>单击此处编辑母版标题样式</a:t>
            </a:r>
          </a:p>
        </p:txBody>
      </p:sp>
      <p:sp>
        <p:nvSpPr>
          <p:cNvPr id="3" name="图片占位符 2"/>
          <p:cNvSpPr>
            <a:spLocks noGrp="1"/>
          </p:cNvSpPr>
          <p:nvPr>
            <p:ph type="pic" idx="1"/>
          </p:nvPr>
        </p:nvSpPr>
        <p:spPr>
          <a:xfrm>
            <a:off x="1792288" y="459725"/>
            <a:ext cx="5486400" cy="3087053"/>
          </a:xfrm>
          <a:prstGeom prst="rect">
            <a:avLst/>
          </a:prstGeom>
        </p:spPr>
        <p:txBody>
          <a:bodyPr/>
          <a:lstStyle>
            <a:lvl1pPr marL="0" indent="0">
              <a:buNone/>
              <a:defRPr sz="3198"/>
            </a:lvl1pPr>
            <a:lvl2pPr marL="456979" indent="0">
              <a:buNone/>
              <a:defRPr sz="2799"/>
            </a:lvl2pPr>
            <a:lvl3pPr marL="913959" indent="0">
              <a:buNone/>
              <a:defRPr sz="2399"/>
            </a:lvl3pPr>
            <a:lvl4pPr marL="1370937" indent="0">
              <a:buNone/>
              <a:defRPr sz="1998"/>
            </a:lvl4pPr>
            <a:lvl5pPr marL="1827916" indent="0">
              <a:buNone/>
              <a:defRPr sz="1998"/>
            </a:lvl5pPr>
            <a:lvl6pPr marL="2284895" indent="0">
              <a:buNone/>
              <a:defRPr sz="1998"/>
            </a:lvl6pPr>
            <a:lvl7pPr marL="2741875" indent="0">
              <a:buNone/>
              <a:defRPr sz="1998"/>
            </a:lvl7pPr>
            <a:lvl8pPr marL="3198854" indent="0">
              <a:buNone/>
              <a:defRPr sz="1998"/>
            </a:lvl8pPr>
            <a:lvl9pPr marL="3655833" indent="0">
              <a:buNone/>
              <a:defRPr sz="1998"/>
            </a:lvl9pPr>
          </a:lstStyle>
          <a:p>
            <a:endParaRPr lang="zh-CN" altLang="en-US"/>
          </a:p>
        </p:txBody>
      </p:sp>
      <p:sp>
        <p:nvSpPr>
          <p:cNvPr id="4" name="文本占位符 3"/>
          <p:cNvSpPr>
            <a:spLocks noGrp="1"/>
          </p:cNvSpPr>
          <p:nvPr>
            <p:ph type="body" sz="half" idx="2"/>
          </p:nvPr>
        </p:nvSpPr>
        <p:spPr>
          <a:xfrm>
            <a:off x="1792288" y="4026747"/>
            <a:ext cx="5486400" cy="603834"/>
          </a:xfrm>
          <a:prstGeom prst="rect">
            <a:avLst/>
          </a:prstGeom>
        </p:spPr>
        <p:txBody>
          <a:bodyPr/>
          <a:lstStyle>
            <a:lvl1pPr marL="0" indent="0">
              <a:buNone/>
              <a:defRPr sz="1399"/>
            </a:lvl1pPr>
            <a:lvl2pPr marL="456979" indent="0">
              <a:buNone/>
              <a:defRPr sz="1199"/>
            </a:lvl2pPr>
            <a:lvl3pPr marL="913959" indent="0">
              <a:buNone/>
              <a:defRPr sz="1000"/>
            </a:lvl3pPr>
            <a:lvl4pPr marL="1370937" indent="0">
              <a:buNone/>
              <a:defRPr sz="900"/>
            </a:lvl4pPr>
            <a:lvl5pPr marL="1827916" indent="0">
              <a:buNone/>
              <a:defRPr sz="900"/>
            </a:lvl5pPr>
            <a:lvl6pPr marL="2284895" indent="0">
              <a:buNone/>
              <a:defRPr sz="900"/>
            </a:lvl6pPr>
            <a:lvl7pPr marL="2741875" indent="0">
              <a:buNone/>
              <a:defRPr sz="900"/>
            </a:lvl7pPr>
            <a:lvl8pPr marL="3198854" indent="0">
              <a:buNone/>
              <a:defRPr sz="900"/>
            </a:lvl8pPr>
            <a:lvl9pPr marL="3655833"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6" name="页脚占位符 5"/>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429517854"/>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1" y="1200523"/>
            <a:ext cx="8229600" cy="339552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25996937"/>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30"/>
            <a:ext cx="2057400" cy="329190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1" y="154830"/>
            <a:ext cx="6019800" cy="32919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2017/8/1</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213027954"/>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62534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9" r:id="rId10"/>
    <p:sldLayoutId id="2147483960" r:id="rId11"/>
    <p:sldLayoutId id="2147483961" r:id="rId12"/>
    <p:sldLayoutId id="2147483962" r:id="rId13"/>
  </p:sldLayoutIdLst>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xStyles>
    <p:titleStyle>
      <a:lvl1pPr algn="ctr" defTabSz="913482" rtl="0" eaLnBrk="1" latinLnBrk="0" hangingPunct="1">
        <a:spcBef>
          <a:spcPct val="0"/>
        </a:spcBef>
        <a:buNone/>
        <a:defRPr sz="4397" kern="1200">
          <a:solidFill>
            <a:schemeClr val="tx1"/>
          </a:solidFill>
          <a:latin typeface="+mj-lt"/>
          <a:ea typeface="+mj-ea"/>
          <a:cs typeface="+mj-cs"/>
        </a:defRPr>
      </a:lvl1pPr>
    </p:titleStyle>
    <p:bodyStyle>
      <a:lvl1pPr marL="342735" indent="-342735" algn="l" defTabSz="913482" rtl="0" eaLnBrk="1" latinLnBrk="0" hangingPunct="1">
        <a:spcBef>
          <a:spcPct val="20000"/>
        </a:spcBef>
        <a:buFont typeface="Arial" panose="020B0604020202020204" pitchFamily="34" charset="0"/>
        <a:buChar char="•"/>
        <a:defRPr sz="3198" kern="1200">
          <a:solidFill>
            <a:schemeClr val="tx1"/>
          </a:solidFill>
          <a:latin typeface="+mn-lt"/>
          <a:ea typeface="+mn-ea"/>
          <a:cs typeface="+mn-cs"/>
        </a:defRPr>
      </a:lvl1pPr>
      <a:lvl2pPr marL="742591" indent="-285612" algn="l" defTabSz="913482" rtl="0" eaLnBrk="1" latinLnBrk="0" hangingPunct="1">
        <a:spcBef>
          <a:spcPct val="20000"/>
        </a:spcBef>
        <a:buFont typeface="Arial" panose="020B0604020202020204" pitchFamily="34" charset="0"/>
        <a:buChar char="–"/>
        <a:defRPr sz="2799" kern="1200">
          <a:solidFill>
            <a:schemeClr val="tx1"/>
          </a:solidFill>
          <a:latin typeface="+mn-lt"/>
          <a:ea typeface="+mn-ea"/>
          <a:cs typeface="+mn-cs"/>
        </a:defRPr>
      </a:lvl2pPr>
      <a:lvl3pPr marL="1142448" indent="-228489" algn="l" defTabSz="913482" rtl="0" eaLnBrk="1" latinLnBrk="0" hangingPunct="1">
        <a:spcBef>
          <a:spcPct val="20000"/>
        </a:spcBef>
        <a:buFont typeface="Arial" panose="020B0604020202020204" pitchFamily="34" charset="0"/>
        <a:buChar char="•"/>
        <a:defRPr sz="2399" kern="1200">
          <a:solidFill>
            <a:schemeClr val="tx1"/>
          </a:solidFill>
          <a:latin typeface="+mn-lt"/>
          <a:ea typeface="+mn-ea"/>
          <a:cs typeface="+mn-cs"/>
        </a:defRPr>
      </a:lvl3pPr>
      <a:lvl4pPr marL="1599426"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4pPr>
      <a:lvl5pPr marL="2056405"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5pPr>
      <a:lvl6pPr marL="2513384"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6pPr>
      <a:lvl7pPr marL="2970364"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7pPr>
      <a:lvl8pPr marL="3427344"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8pPr>
      <a:lvl9pPr marL="3884322"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9pPr>
    </p:bodyStyle>
    <p:otherStyle>
      <a:defPPr>
        <a:defRPr lang="zh-CN"/>
      </a:defPPr>
      <a:lvl1pPr marL="0" algn="l" defTabSz="913482" rtl="0" eaLnBrk="1" latinLnBrk="0" hangingPunct="1">
        <a:defRPr sz="1799" kern="1200">
          <a:solidFill>
            <a:schemeClr val="tx1"/>
          </a:solidFill>
          <a:latin typeface="+mn-lt"/>
          <a:ea typeface="+mn-ea"/>
          <a:cs typeface="+mn-cs"/>
        </a:defRPr>
      </a:lvl1pPr>
      <a:lvl2pPr marL="456979" algn="l" defTabSz="913482" rtl="0" eaLnBrk="1" latinLnBrk="0" hangingPunct="1">
        <a:defRPr sz="1799" kern="1200">
          <a:solidFill>
            <a:schemeClr val="tx1"/>
          </a:solidFill>
          <a:latin typeface="+mn-lt"/>
          <a:ea typeface="+mn-ea"/>
          <a:cs typeface="+mn-cs"/>
        </a:defRPr>
      </a:lvl2pPr>
      <a:lvl3pPr marL="913959" algn="l" defTabSz="913482" rtl="0" eaLnBrk="1" latinLnBrk="0" hangingPunct="1">
        <a:defRPr sz="1799" kern="1200">
          <a:solidFill>
            <a:schemeClr val="tx1"/>
          </a:solidFill>
          <a:latin typeface="+mn-lt"/>
          <a:ea typeface="+mn-ea"/>
          <a:cs typeface="+mn-cs"/>
        </a:defRPr>
      </a:lvl3pPr>
      <a:lvl4pPr marL="1370937" algn="l" defTabSz="913482" rtl="0" eaLnBrk="1" latinLnBrk="0" hangingPunct="1">
        <a:defRPr sz="1799" kern="1200">
          <a:solidFill>
            <a:schemeClr val="tx1"/>
          </a:solidFill>
          <a:latin typeface="+mn-lt"/>
          <a:ea typeface="+mn-ea"/>
          <a:cs typeface="+mn-cs"/>
        </a:defRPr>
      </a:lvl4pPr>
      <a:lvl5pPr marL="1827916" algn="l" defTabSz="913482" rtl="0" eaLnBrk="1" latinLnBrk="0" hangingPunct="1">
        <a:defRPr sz="1799" kern="1200">
          <a:solidFill>
            <a:schemeClr val="tx1"/>
          </a:solidFill>
          <a:latin typeface="+mn-lt"/>
          <a:ea typeface="+mn-ea"/>
          <a:cs typeface="+mn-cs"/>
        </a:defRPr>
      </a:lvl5pPr>
      <a:lvl6pPr marL="2284895" algn="l" defTabSz="913482" rtl="0" eaLnBrk="1" latinLnBrk="0" hangingPunct="1">
        <a:defRPr sz="1799" kern="1200">
          <a:solidFill>
            <a:schemeClr val="tx1"/>
          </a:solidFill>
          <a:latin typeface="+mn-lt"/>
          <a:ea typeface="+mn-ea"/>
          <a:cs typeface="+mn-cs"/>
        </a:defRPr>
      </a:lvl6pPr>
      <a:lvl7pPr marL="2741875" algn="l" defTabSz="913482" rtl="0" eaLnBrk="1" latinLnBrk="0" hangingPunct="1">
        <a:defRPr sz="1799" kern="1200">
          <a:solidFill>
            <a:schemeClr val="tx1"/>
          </a:solidFill>
          <a:latin typeface="+mn-lt"/>
          <a:ea typeface="+mn-ea"/>
          <a:cs typeface="+mn-cs"/>
        </a:defRPr>
      </a:lvl7pPr>
      <a:lvl8pPr marL="3198854" algn="l" defTabSz="913482" rtl="0" eaLnBrk="1" latinLnBrk="0" hangingPunct="1">
        <a:defRPr sz="1799" kern="1200">
          <a:solidFill>
            <a:schemeClr val="tx1"/>
          </a:solidFill>
          <a:latin typeface="+mn-lt"/>
          <a:ea typeface="+mn-ea"/>
          <a:cs typeface="+mn-cs"/>
        </a:defRPr>
      </a:lvl8pPr>
      <a:lvl9pPr marL="3655833" algn="l" defTabSz="913482"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1.jpg"/><Relationship Id="rId5" Type="http://schemas.openxmlformats.org/officeDocument/2006/relationships/image" Target="../media/image12.jpg"/><Relationship Id="rId6"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4.gif"/><Relationship Id="rId5" Type="http://schemas.openxmlformats.org/officeDocument/2006/relationships/image" Target="../media/image15.gif"/><Relationship Id="rId6" Type="http://schemas.openxmlformats.org/officeDocument/2006/relationships/image" Target="../media/image16.gi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7.jp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aniuse.com/"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www.taobao.com/" TargetMode="External"/><Relationship Id="rId5" Type="http://schemas.openxmlformats.org/officeDocument/2006/relationships/hyperlink" Target="http://m.taobao.com/" TargetMode="External"/><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24" y="0"/>
            <a:ext cx="4591001" cy="5145088"/>
          </a:xfrm>
          <a:prstGeom prst="rect">
            <a:avLst/>
          </a:prstGeom>
        </p:spPr>
      </p:pic>
      <p:pic>
        <p:nvPicPr>
          <p:cNvPr id="3" name="图片 2">
            <a:extLst>
              <a:ext uri="{FF2B5EF4-FFF2-40B4-BE49-F238E27FC236}">
                <a16:creationId xmlns:a16="http://schemas.microsoft.com/office/drawing/2014/main" xmlns="" id="{F5F38D3E-87FD-4445-81FD-77F88065C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365" y="191294"/>
            <a:ext cx="4207902" cy="4552950"/>
          </a:xfrm>
          <a:prstGeom prst="rect">
            <a:avLst/>
          </a:prstGeom>
        </p:spPr>
      </p:pic>
      <p:sp>
        <p:nvSpPr>
          <p:cNvPr id="5" name="文本框 4"/>
          <p:cNvSpPr txBox="1"/>
          <p:nvPr/>
        </p:nvSpPr>
        <p:spPr>
          <a:xfrm>
            <a:off x="676061" y="1658965"/>
            <a:ext cx="5296326" cy="1323439"/>
          </a:xfrm>
          <a:prstGeom prst="rect">
            <a:avLst/>
          </a:prstGeom>
          <a:noFill/>
        </p:spPr>
        <p:txBody>
          <a:bodyPr wrap="square" rtlCol="0">
            <a:spAutoFit/>
          </a:bodyPr>
          <a:lstStyle/>
          <a:p>
            <a:pPr algn="ctr"/>
            <a:r>
              <a:rPr lang="zh-CN" altLang="en-US" sz="4000" dirty="0" smtClean="0">
                <a:solidFill>
                  <a:srgbClr val="426EA3"/>
                </a:solidFill>
                <a:latin typeface="+mn-ea"/>
              </a:rPr>
              <a:t>移动端响应式</a:t>
            </a:r>
            <a:endParaRPr lang="en-US" altLang="zh-CN" sz="4000" dirty="0" smtClean="0">
              <a:solidFill>
                <a:srgbClr val="426EA3"/>
              </a:solidFill>
              <a:latin typeface="+mn-ea"/>
            </a:endParaRPr>
          </a:p>
          <a:p>
            <a:pPr algn="ctr"/>
            <a:r>
              <a:rPr lang="zh-CN" altLang="en-US" sz="4000" dirty="0" smtClean="0">
                <a:solidFill>
                  <a:srgbClr val="426EA3"/>
                </a:solidFill>
                <a:latin typeface="+mn-ea"/>
              </a:rPr>
              <a:t>布局基础</a:t>
            </a:r>
            <a:endParaRPr lang="zh-CN" altLang="en-US" sz="4000" dirty="0">
              <a:solidFill>
                <a:srgbClr val="426EA3"/>
              </a:solidFill>
              <a:latin typeface="+mn-ea"/>
            </a:endParaRPr>
          </a:p>
        </p:txBody>
      </p:sp>
      <p:sp>
        <p:nvSpPr>
          <p:cNvPr id="2" name="文本框 1"/>
          <p:cNvSpPr txBox="1"/>
          <p:nvPr/>
        </p:nvSpPr>
        <p:spPr>
          <a:xfrm>
            <a:off x="1096376" y="3352800"/>
            <a:ext cx="4493538" cy="584775"/>
          </a:xfrm>
          <a:prstGeom prst="rect">
            <a:avLst/>
          </a:prstGeom>
          <a:noFill/>
        </p:spPr>
        <p:txBody>
          <a:bodyPr wrap="square" rtlCol="0">
            <a:spAutoFit/>
          </a:bodyPr>
          <a:lstStyle>
            <a:defPPr>
              <a:defRPr lang="zh-CN"/>
            </a:defPPr>
            <a:lvl1pPr algn="ctr">
              <a:defRPr sz="4800">
                <a:solidFill>
                  <a:srgbClr val="426EA3"/>
                </a:solidFill>
                <a:latin typeface="南宋书局体" panose="02000000000000000000" pitchFamily="2" charset="-122"/>
                <a:ea typeface="南宋书局体" panose="02000000000000000000" pitchFamily="2" charset="-122"/>
              </a:defRPr>
            </a:lvl1pPr>
          </a:lstStyle>
          <a:p>
            <a:r>
              <a:rPr lang="zh-CN" altLang="en-US" sz="1600" dirty="0">
                <a:latin typeface="+mn-ea"/>
                <a:ea typeface="+mn-ea"/>
              </a:rPr>
              <a:t>应用研发部一部</a:t>
            </a:r>
            <a:endParaRPr lang="en-US" altLang="zh-CN" sz="1600" dirty="0">
              <a:latin typeface="+mn-ea"/>
              <a:ea typeface="+mn-ea"/>
            </a:endParaRPr>
          </a:p>
          <a:p>
            <a:r>
              <a:rPr lang="zh-CN" altLang="en-US" sz="1600" dirty="0">
                <a:latin typeface="+mn-ea"/>
                <a:ea typeface="+mn-ea"/>
              </a:rPr>
              <a:t>余昳超</a:t>
            </a:r>
          </a:p>
        </p:txBody>
      </p:sp>
    </p:spTree>
    <p:extLst>
      <p:ext uri="{BB962C8B-B14F-4D97-AF65-F5344CB8AC3E}">
        <p14:creationId xmlns:p14="http://schemas.microsoft.com/office/powerpoint/2010/main" val="427380697"/>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5A3D86FC-C8A7-464A-950E-0FF9042094EB}"/>
              </a:ext>
            </a:extLst>
          </p:cNvPr>
          <p:cNvSpPr/>
          <p:nvPr/>
        </p:nvSpPr>
        <p:spPr>
          <a:xfrm>
            <a:off x="1086553" y="305594"/>
            <a:ext cx="1443288"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基本概念</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33" name="图片 32">
            <a:extLst>
              <a:ext uri="{FF2B5EF4-FFF2-40B4-BE49-F238E27FC236}">
                <a16:creationId xmlns:a16="http://schemas.microsoft.com/office/drawing/2014/main" xmlns="" id="{2F2E5AEA-A6EA-4234-A913-466A754410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34" name="直接连接符 33">
            <a:extLst>
              <a:ext uri="{FF2B5EF4-FFF2-40B4-BE49-F238E27FC236}">
                <a16:creationId xmlns:a16="http://schemas.microsoft.com/office/drawing/2014/main" xmlns="" id="{32F535D8-C02D-427D-81D2-7E64A76C4E14}"/>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86553" y="1320028"/>
            <a:ext cx="7170548" cy="2400657"/>
          </a:xfrm>
          <a:prstGeom prst="rect">
            <a:avLst/>
          </a:prstGeom>
          <a:noFill/>
        </p:spPr>
        <p:txBody>
          <a:bodyPr wrap="square" rtlCol="0">
            <a:spAutoFit/>
          </a:bodyPr>
          <a:lstStyle/>
          <a:p>
            <a:pPr marL="285750" indent="-285750">
              <a:lnSpc>
                <a:spcPct val="150000"/>
              </a:lnSpc>
              <a:buFont typeface="Arial" charset="0"/>
              <a:buChar char="•"/>
            </a:pPr>
            <a:r>
              <a:rPr kumimoji="1" lang="zh-CN" altLang="en-US" sz="2000" dirty="0" smtClean="0"/>
              <a:t>在写</a:t>
            </a:r>
            <a:r>
              <a:rPr kumimoji="1" lang="en-US" altLang="zh-CN" sz="2000" dirty="0" err="1" smtClean="0"/>
              <a:t>css</a:t>
            </a:r>
            <a:r>
              <a:rPr kumimoji="1" lang="zh-CN" altLang="en-US" sz="2000" dirty="0" smtClean="0"/>
              <a:t>或</a:t>
            </a:r>
            <a:r>
              <a:rPr kumimoji="1" lang="en-US" altLang="zh-CN" sz="2000" dirty="0" err="1" smtClean="0"/>
              <a:t>js</a:t>
            </a:r>
            <a:r>
              <a:rPr kumimoji="1" lang="zh-CN" altLang="en-US" sz="2000" dirty="0" smtClean="0"/>
              <a:t>代码时，我们在定义元素的宽度时用的</a:t>
            </a:r>
            <a:r>
              <a:rPr kumimoji="1" lang="en-US" altLang="zh-CN" sz="2000" dirty="0" err="1" smtClean="0"/>
              <a:t>px</a:t>
            </a:r>
            <a:r>
              <a:rPr kumimoji="1" lang="zh-CN" altLang="en-US" sz="2000" dirty="0" smtClean="0"/>
              <a:t>是一个什么关的概念？绝对长度单位？</a:t>
            </a:r>
            <a:endParaRPr kumimoji="1" lang="en-US" altLang="zh-CN" sz="2000" dirty="0" smtClean="0"/>
          </a:p>
          <a:p>
            <a:pPr marL="285750" indent="-285750">
              <a:lnSpc>
                <a:spcPct val="150000"/>
              </a:lnSpc>
              <a:buFont typeface="Arial" charset="0"/>
              <a:buChar char="•"/>
            </a:pPr>
            <a:r>
              <a:rPr kumimoji="1" lang="zh-CN" altLang="en-US" sz="2000" dirty="0" smtClean="0"/>
              <a:t>现在大多数手机的分辨已达到</a:t>
            </a:r>
            <a:r>
              <a:rPr kumimoji="1" lang="en-US" altLang="zh-CN" sz="2000" dirty="0" smtClean="0"/>
              <a:t>1080P</a:t>
            </a:r>
            <a:r>
              <a:rPr kumimoji="1" lang="zh-CN" altLang="en-US" sz="2000" dirty="0" smtClean="0"/>
              <a:t>甚至</a:t>
            </a:r>
            <a:r>
              <a:rPr kumimoji="1" lang="en-US" altLang="zh-CN" sz="2000" dirty="0" smtClean="0"/>
              <a:t>2K</a:t>
            </a:r>
            <a:r>
              <a:rPr kumimoji="1" lang="zh-CN" altLang="en-US" sz="2000" dirty="0" smtClean="0"/>
              <a:t>，那为什么同一个页面上的元素在不同分辨率（甚至是</a:t>
            </a:r>
            <a:r>
              <a:rPr kumimoji="1" lang="en-US" altLang="zh-CN" sz="2000" dirty="0" smtClean="0"/>
              <a:t>480P</a:t>
            </a:r>
            <a:r>
              <a:rPr kumimoji="1" lang="zh-CN" altLang="en-US" sz="2000" dirty="0" smtClean="0"/>
              <a:t>）的手机上看上去差不多大？</a:t>
            </a:r>
            <a:endParaRPr kumimoji="1" lang="zh-CN" altLang="en-US" sz="2000" dirty="0"/>
          </a:p>
        </p:txBody>
      </p:sp>
    </p:spTree>
    <p:extLst>
      <p:ext uri="{BB962C8B-B14F-4D97-AF65-F5344CB8AC3E}">
        <p14:creationId xmlns:p14="http://schemas.microsoft.com/office/powerpoint/2010/main" val="616963036"/>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5A3D86FC-C8A7-464A-950E-0FF9042094EB}"/>
              </a:ext>
            </a:extLst>
          </p:cNvPr>
          <p:cNvSpPr/>
          <p:nvPr/>
        </p:nvSpPr>
        <p:spPr>
          <a:xfrm>
            <a:off x="1086553" y="305594"/>
            <a:ext cx="1443288"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基本概念</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33" name="图片 32">
            <a:extLst>
              <a:ext uri="{FF2B5EF4-FFF2-40B4-BE49-F238E27FC236}">
                <a16:creationId xmlns:a16="http://schemas.microsoft.com/office/drawing/2014/main" xmlns="" id="{2F2E5AEA-A6EA-4234-A913-466A754410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34" name="直接连接符 33">
            <a:extLst>
              <a:ext uri="{FF2B5EF4-FFF2-40B4-BE49-F238E27FC236}">
                <a16:creationId xmlns:a16="http://schemas.microsoft.com/office/drawing/2014/main" xmlns="" id="{32F535D8-C02D-427D-81D2-7E64A76C4E14}"/>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06468" y="1128853"/>
            <a:ext cx="7150633" cy="1338828"/>
          </a:xfrm>
          <a:prstGeom prst="rect">
            <a:avLst/>
          </a:prstGeom>
          <a:noFill/>
        </p:spPr>
        <p:txBody>
          <a:bodyPr wrap="square" rtlCol="0">
            <a:spAutoFit/>
          </a:bodyPr>
          <a:lstStyle/>
          <a:p>
            <a:pPr>
              <a:lnSpc>
                <a:spcPct val="150000"/>
              </a:lnSpc>
            </a:pPr>
            <a:r>
              <a:rPr kumimoji="1" lang="zh-CN" altLang="en-US" dirty="0" smtClean="0"/>
              <a:t>物理像素（</a:t>
            </a:r>
            <a:r>
              <a:rPr kumimoji="1" lang="en-US" altLang="zh-CN" dirty="0" smtClean="0"/>
              <a:t>physical</a:t>
            </a:r>
            <a:r>
              <a:rPr kumimoji="1" lang="zh-CN" altLang="en-US" dirty="0" smtClean="0"/>
              <a:t> </a:t>
            </a:r>
            <a:r>
              <a:rPr kumimoji="1" lang="en-US" altLang="zh-CN" dirty="0" smtClean="0"/>
              <a:t>pixel</a:t>
            </a:r>
            <a:r>
              <a:rPr kumimoji="1" lang="zh-CN" altLang="en-US" dirty="0" smtClean="0"/>
              <a:t>），也称设备像素，是指设备屏幕上可由操作系统控制的最小显示单元，一个设备上的物理像素个数是固定的，我们通常说的屏幕的分辨率就是以此为单位，比如我们说</a:t>
            </a:r>
            <a:r>
              <a:rPr kumimoji="1" lang="en-US" altLang="zh-CN" dirty="0" smtClean="0"/>
              <a:t>iphone6</a:t>
            </a:r>
            <a:r>
              <a:rPr kumimoji="1" lang="zh-CN" altLang="en-US" dirty="0" smtClean="0"/>
              <a:t>的屏幕分辨率是</a:t>
            </a:r>
            <a:r>
              <a:rPr kumimoji="1" lang="en-US" altLang="zh-CN" dirty="0" smtClean="0"/>
              <a:t>750</a:t>
            </a:r>
            <a:r>
              <a:rPr kumimoji="1" lang="zh-CN" altLang="en-US" dirty="0" smtClean="0"/>
              <a:t>*</a:t>
            </a:r>
            <a:r>
              <a:rPr kumimoji="1" lang="en-US" altLang="zh-CN" dirty="0" smtClean="0"/>
              <a:t>1334</a:t>
            </a:r>
            <a:r>
              <a:rPr kumimoji="1" lang="zh-CN" altLang="en-US" dirty="0" smtClean="0"/>
              <a:t>，则表示在屏幕的水平方向与垂直方向中各有</a:t>
            </a:r>
            <a:r>
              <a:rPr kumimoji="1" lang="en-US" altLang="zh-CN" dirty="0" smtClean="0"/>
              <a:t>750</a:t>
            </a:r>
            <a:r>
              <a:rPr kumimoji="1" lang="zh-CN" altLang="en-US" dirty="0" smtClean="0"/>
              <a:t>和</a:t>
            </a:r>
            <a:r>
              <a:rPr kumimoji="1" lang="en-US" altLang="zh-CN" dirty="0" smtClean="0"/>
              <a:t>1334</a:t>
            </a:r>
            <a:r>
              <a:rPr kumimoji="1" lang="zh-CN" altLang="en-US" dirty="0" smtClean="0"/>
              <a:t>个物理像素点</a:t>
            </a:r>
            <a:endParaRPr kumimoji="1" lang="zh-CN" altLang="en-US" dirty="0"/>
          </a:p>
        </p:txBody>
      </p:sp>
      <p:sp>
        <p:nvSpPr>
          <p:cNvPr id="7" name="文本框 6"/>
          <p:cNvSpPr txBox="1"/>
          <p:nvPr/>
        </p:nvSpPr>
        <p:spPr>
          <a:xfrm>
            <a:off x="1106468" y="2557352"/>
            <a:ext cx="7150633" cy="715581"/>
          </a:xfrm>
          <a:prstGeom prst="rect">
            <a:avLst/>
          </a:prstGeom>
          <a:noFill/>
        </p:spPr>
        <p:txBody>
          <a:bodyPr wrap="square" rtlCol="0">
            <a:spAutoFit/>
          </a:bodyPr>
          <a:lstStyle/>
          <a:p>
            <a:pPr>
              <a:lnSpc>
                <a:spcPct val="150000"/>
              </a:lnSpc>
            </a:pPr>
            <a:r>
              <a:rPr kumimoji="1" lang="zh-CN" altLang="en-US" dirty="0" smtClean="0"/>
              <a:t>像素密度（</a:t>
            </a:r>
            <a:r>
              <a:rPr kumimoji="1" lang="it-IT" altLang="zh-CN" dirty="0"/>
              <a:t> pixel per </a:t>
            </a:r>
            <a:r>
              <a:rPr kumimoji="1" lang="it-IT" altLang="zh-CN" dirty="0" err="1"/>
              <a:t>inch</a:t>
            </a:r>
            <a:r>
              <a:rPr kumimoji="1" lang="it-IT" altLang="zh-CN" dirty="0"/>
              <a:t>/</a:t>
            </a:r>
            <a:r>
              <a:rPr kumimoji="1" lang="it-IT" altLang="zh-CN" dirty="0" err="1"/>
              <a:t>dots</a:t>
            </a:r>
            <a:r>
              <a:rPr kumimoji="1" lang="it-IT" altLang="zh-CN" dirty="0"/>
              <a:t> per </a:t>
            </a:r>
            <a:r>
              <a:rPr kumimoji="1" lang="it-IT" altLang="zh-CN" dirty="0" err="1"/>
              <a:t>inch</a:t>
            </a:r>
            <a:r>
              <a:rPr kumimoji="1" lang="zh-CN" altLang="it-IT" dirty="0"/>
              <a:t>，</a:t>
            </a:r>
            <a:r>
              <a:rPr kumimoji="1" lang="it-IT" altLang="zh-CN" dirty="0" err="1"/>
              <a:t>ppi</a:t>
            </a:r>
            <a:r>
              <a:rPr kumimoji="1" lang="it-IT" altLang="zh-CN" dirty="0"/>
              <a:t>/dpi </a:t>
            </a:r>
            <a:r>
              <a:rPr kumimoji="1" lang="zh-CN" altLang="en-US" dirty="0" smtClean="0"/>
              <a:t>），屏幕上每英寸所包含的物理像素点的数量，计算公式如下：</a:t>
            </a:r>
            <a:endParaRPr kumimoji="1"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0871" y="2987675"/>
            <a:ext cx="4441825" cy="187209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553" y="1852152"/>
            <a:ext cx="7132320" cy="212598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6336" y="1002340"/>
            <a:ext cx="3930896" cy="3825604"/>
          </a:xfrm>
          <a:prstGeom prst="rect">
            <a:avLst/>
          </a:prstGeom>
        </p:spPr>
      </p:pic>
    </p:spTree>
    <p:extLst>
      <p:ext uri="{BB962C8B-B14F-4D97-AF65-F5344CB8AC3E}">
        <p14:creationId xmlns:p14="http://schemas.microsoft.com/office/powerpoint/2010/main" val="1214504202"/>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5A3D86FC-C8A7-464A-950E-0FF9042094EB}"/>
              </a:ext>
            </a:extLst>
          </p:cNvPr>
          <p:cNvSpPr/>
          <p:nvPr/>
        </p:nvSpPr>
        <p:spPr>
          <a:xfrm>
            <a:off x="1086553" y="305594"/>
            <a:ext cx="1443288"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基本概念</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33" name="图片 32">
            <a:extLst>
              <a:ext uri="{FF2B5EF4-FFF2-40B4-BE49-F238E27FC236}">
                <a16:creationId xmlns:a16="http://schemas.microsoft.com/office/drawing/2014/main" xmlns="" id="{2F2E5AEA-A6EA-4234-A913-466A754410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34" name="直接连接符 33">
            <a:extLst>
              <a:ext uri="{FF2B5EF4-FFF2-40B4-BE49-F238E27FC236}">
                <a16:creationId xmlns:a16="http://schemas.microsoft.com/office/drawing/2014/main" xmlns="" id="{32F535D8-C02D-427D-81D2-7E64A76C4E14}"/>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06468" y="1128853"/>
            <a:ext cx="7150633" cy="1338828"/>
          </a:xfrm>
          <a:prstGeom prst="rect">
            <a:avLst/>
          </a:prstGeom>
          <a:noFill/>
        </p:spPr>
        <p:txBody>
          <a:bodyPr wrap="square" rtlCol="0">
            <a:spAutoFit/>
          </a:bodyPr>
          <a:lstStyle/>
          <a:p>
            <a:pPr>
              <a:lnSpc>
                <a:spcPct val="150000"/>
              </a:lnSpc>
            </a:pPr>
            <a:r>
              <a:rPr kumimoji="1" lang="en-US" altLang="zh-CN" dirty="0" err="1" smtClean="0"/>
              <a:t>css</a:t>
            </a:r>
            <a:r>
              <a:rPr kumimoji="1" lang="zh-CN" altLang="en-US" dirty="0" smtClean="0"/>
              <a:t>像素（</a:t>
            </a:r>
            <a:r>
              <a:rPr kumimoji="1" lang="en-US" altLang="zh-CN" dirty="0" err="1" smtClean="0"/>
              <a:t>css</a:t>
            </a:r>
            <a:r>
              <a:rPr kumimoji="1" lang="zh-CN" altLang="en-US" dirty="0" smtClean="0"/>
              <a:t> </a:t>
            </a:r>
            <a:r>
              <a:rPr kumimoji="1" lang="en-US" altLang="zh-CN" dirty="0" smtClean="0"/>
              <a:t>pixel</a:t>
            </a:r>
            <a:r>
              <a:rPr kumimoji="1" lang="zh-CN" altLang="en-US" dirty="0" smtClean="0"/>
              <a:t>），</a:t>
            </a:r>
            <a:r>
              <a:rPr kumimoji="1" lang="en-US" altLang="zh-CN" dirty="0" err="1" smtClean="0"/>
              <a:t>css</a:t>
            </a:r>
            <a:r>
              <a:rPr kumimoji="1" lang="zh-CN" altLang="en-US" dirty="0" smtClean="0"/>
              <a:t>像素是一种设备独立像素，即它是与设备像素无关的一个逻辑单位，是为</a:t>
            </a:r>
            <a:r>
              <a:rPr kumimoji="1" lang="en-US" altLang="zh-CN" dirty="0" smtClean="0"/>
              <a:t>web</a:t>
            </a:r>
            <a:r>
              <a:rPr kumimoji="1" lang="zh-CN" altLang="en-US" dirty="0" smtClean="0"/>
              <a:t>开发者创造的概念，我们在</a:t>
            </a:r>
            <a:r>
              <a:rPr kumimoji="1" lang="en-US" altLang="zh-CN" dirty="0" err="1" smtClean="0"/>
              <a:t>css</a:t>
            </a:r>
            <a:r>
              <a:rPr kumimoji="1" lang="zh-CN" altLang="en-US" dirty="0" smtClean="0"/>
              <a:t>和</a:t>
            </a:r>
            <a:r>
              <a:rPr kumimoji="1" lang="en-US" altLang="zh-CN" dirty="0" err="1" smtClean="0"/>
              <a:t>js</a:t>
            </a:r>
            <a:r>
              <a:rPr kumimoji="1" lang="zh-CN" altLang="en-US" dirty="0" smtClean="0"/>
              <a:t>中所使用的单位都是</a:t>
            </a:r>
            <a:r>
              <a:rPr kumimoji="1" lang="en-US" altLang="zh-CN" dirty="0" err="1" smtClean="0"/>
              <a:t>css</a:t>
            </a:r>
            <a:r>
              <a:rPr kumimoji="1" lang="zh-CN" altLang="en-US" dirty="0" smtClean="0"/>
              <a:t>像素。一个</a:t>
            </a:r>
            <a:r>
              <a:rPr kumimoji="1" lang="en-US" altLang="zh-CN" dirty="0" err="1" smtClean="0"/>
              <a:t>css</a:t>
            </a:r>
            <a:r>
              <a:rPr kumimoji="1" lang="zh-CN" altLang="en-US" dirty="0" smtClean="0"/>
              <a:t>像素对应的物理像素是变化的，比如说一个</a:t>
            </a:r>
            <a:r>
              <a:rPr kumimoji="1" lang="en-US" altLang="zh-CN" dirty="0" smtClean="0"/>
              <a:t>100px</a:t>
            </a:r>
            <a:r>
              <a:rPr kumimoji="1" lang="zh-CN" altLang="en-US" dirty="0" smtClean="0"/>
              <a:t>*</a:t>
            </a:r>
            <a:r>
              <a:rPr kumimoji="1" lang="en-US" altLang="zh-CN" dirty="0" smtClean="0"/>
              <a:t>100px</a:t>
            </a:r>
            <a:r>
              <a:rPr kumimoji="1" lang="zh-CN" altLang="en-US" dirty="0" smtClean="0"/>
              <a:t>的</a:t>
            </a:r>
            <a:r>
              <a:rPr kumimoji="1" lang="en-US" altLang="zh-CN" dirty="0" smtClean="0"/>
              <a:t>div</a:t>
            </a:r>
            <a:r>
              <a:rPr kumimoji="1" lang="zh-CN" altLang="en-US" dirty="0" smtClean="0"/>
              <a:t>，当在浏览器中对它进行了放大的操作，此</a:t>
            </a:r>
            <a:r>
              <a:rPr kumimoji="1" lang="en-US" altLang="zh-CN" dirty="0" smtClean="0"/>
              <a:t>div</a:t>
            </a:r>
            <a:r>
              <a:rPr kumimoji="1" lang="zh-CN" altLang="en-US" dirty="0" smtClean="0"/>
              <a:t>依旧是</a:t>
            </a:r>
            <a:r>
              <a:rPr kumimoji="1" lang="en-US" altLang="zh-CN" dirty="0" smtClean="0"/>
              <a:t>100</a:t>
            </a:r>
            <a:r>
              <a:rPr kumimoji="1" lang="zh-CN" altLang="en-US" dirty="0" smtClean="0"/>
              <a:t>*</a:t>
            </a:r>
            <a:r>
              <a:rPr kumimoji="1" lang="en-US" altLang="zh-CN" dirty="0" smtClean="0"/>
              <a:t>100</a:t>
            </a:r>
            <a:r>
              <a:rPr kumimoji="1" lang="zh-CN" altLang="en-US" dirty="0" smtClean="0"/>
              <a:t>的</a:t>
            </a:r>
            <a:r>
              <a:rPr kumimoji="1" lang="en-US" altLang="zh-CN" dirty="0" err="1" smtClean="0"/>
              <a:t>css</a:t>
            </a:r>
            <a:r>
              <a:rPr kumimoji="1" lang="zh-CN" altLang="en-US" dirty="0" smtClean="0"/>
              <a:t>像素，但</a:t>
            </a:r>
            <a:r>
              <a:rPr kumimoji="1" lang="en-US" altLang="zh-CN" dirty="0" smtClean="0"/>
              <a:t>1</a:t>
            </a:r>
            <a:r>
              <a:rPr kumimoji="1" lang="zh-CN" altLang="en-US" dirty="0" smtClean="0"/>
              <a:t>个</a:t>
            </a:r>
            <a:r>
              <a:rPr kumimoji="1" lang="en-US" altLang="zh-CN" dirty="0" err="1" smtClean="0"/>
              <a:t>css</a:t>
            </a:r>
            <a:r>
              <a:rPr kumimoji="1" lang="zh-CN" altLang="en-US" dirty="0" smtClean="0"/>
              <a:t>像素对应的物理像素比之前多了。</a:t>
            </a:r>
            <a:endParaRPr kumimoji="1"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6575" y="1441450"/>
            <a:ext cx="2590800" cy="25908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5764" y="1441450"/>
            <a:ext cx="2590800" cy="25908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797" y="1441450"/>
            <a:ext cx="2590800" cy="2590800"/>
          </a:xfrm>
          <a:prstGeom prst="rect">
            <a:avLst/>
          </a:prstGeom>
        </p:spPr>
      </p:pic>
    </p:spTree>
    <p:extLst>
      <p:ext uri="{BB962C8B-B14F-4D97-AF65-F5344CB8AC3E}">
        <p14:creationId xmlns:p14="http://schemas.microsoft.com/office/powerpoint/2010/main" val="560181466"/>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5A3D86FC-C8A7-464A-950E-0FF9042094EB}"/>
              </a:ext>
            </a:extLst>
          </p:cNvPr>
          <p:cNvSpPr/>
          <p:nvPr/>
        </p:nvSpPr>
        <p:spPr>
          <a:xfrm>
            <a:off x="1086553" y="305594"/>
            <a:ext cx="1443288"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基本概念</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33" name="图片 32">
            <a:extLst>
              <a:ext uri="{FF2B5EF4-FFF2-40B4-BE49-F238E27FC236}">
                <a16:creationId xmlns:a16="http://schemas.microsoft.com/office/drawing/2014/main" xmlns="" id="{2F2E5AEA-A6EA-4234-A913-466A754410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34" name="直接连接符 33">
            <a:extLst>
              <a:ext uri="{FF2B5EF4-FFF2-40B4-BE49-F238E27FC236}">
                <a16:creationId xmlns:a16="http://schemas.microsoft.com/office/drawing/2014/main" xmlns="" id="{32F535D8-C02D-427D-81D2-7E64A76C4E14}"/>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06468" y="1128853"/>
            <a:ext cx="7150633" cy="2273699"/>
          </a:xfrm>
          <a:prstGeom prst="rect">
            <a:avLst/>
          </a:prstGeom>
          <a:noFill/>
        </p:spPr>
        <p:txBody>
          <a:bodyPr wrap="square" rtlCol="0">
            <a:spAutoFit/>
          </a:bodyPr>
          <a:lstStyle/>
          <a:p>
            <a:pPr>
              <a:lnSpc>
                <a:spcPct val="150000"/>
              </a:lnSpc>
            </a:pPr>
            <a:r>
              <a:rPr kumimoji="1" lang="zh-CN" altLang="en-US" dirty="0" smtClean="0"/>
              <a:t>设备像素比（</a:t>
            </a:r>
            <a:r>
              <a:rPr kumimoji="1" lang="en-US" altLang="zh-CN" dirty="0" smtClean="0"/>
              <a:t>device</a:t>
            </a:r>
            <a:r>
              <a:rPr kumimoji="1" lang="zh-CN" altLang="en-US" dirty="0" smtClean="0"/>
              <a:t> </a:t>
            </a:r>
            <a:r>
              <a:rPr kumimoji="1" lang="en-US" altLang="zh-CN" dirty="0" smtClean="0"/>
              <a:t>pixel</a:t>
            </a:r>
            <a:r>
              <a:rPr kumimoji="1" lang="zh-CN" altLang="en-US" dirty="0" smtClean="0"/>
              <a:t> </a:t>
            </a:r>
            <a:r>
              <a:rPr kumimoji="1" lang="en-US" altLang="zh-CN" dirty="0" smtClean="0"/>
              <a:t>ratio</a:t>
            </a:r>
            <a:r>
              <a:rPr kumimoji="1" lang="zh-CN" altLang="en-US" dirty="0" smtClean="0"/>
              <a:t>，</a:t>
            </a:r>
            <a:r>
              <a:rPr kumimoji="1" lang="en-US" altLang="zh-CN" dirty="0" err="1" smtClean="0"/>
              <a:t>dpr</a:t>
            </a:r>
            <a:r>
              <a:rPr kumimoji="1" lang="zh-CN" altLang="en-US" dirty="0" smtClean="0"/>
              <a:t>），在某一个方向（水平方向或垂直方向）上，设备的物理像素与设备独立像素的比。在</a:t>
            </a:r>
            <a:r>
              <a:rPr kumimoji="1" lang="en-US" altLang="zh-CN" dirty="0" smtClean="0"/>
              <a:t>web</a:t>
            </a:r>
            <a:r>
              <a:rPr kumimoji="1" lang="zh-CN" altLang="en-US" dirty="0" smtClean="0"/>
              <a:t>端则是设备物理像素与设备</a:t>
            </a:r>
            <a:r>
              <a:rPr kumimoji="1" lang="en-US" altLang="zh-CN" dirty="0" err="1" smtClean="0"/>
              <a:t>css</a:t>
            </a:r>
            <a:r>
              <a:rPr kumimoji="1" lang="zh-CN" altLang="en-US" dirty="0" smtClean="0"/>
              <a:t>像素的比，这个值可以通过</a:t>
            </a:r>
            <a:r>
              <a:rPr kumimoji="1" lang="en-US" altLang="zh-CN" dirty="0" err="1" smtClean="0"/>
              <a:t>window.devicePixelRatio</a:t>
            </a:r>
            <a:r>
              <a:rPr kumimoji="1" lang="zh-CN" altLang="en-US" dirty="0" smtClean="0"/>
              <a:t>来获取。</a:t>
            </a:r>
            <a:endParaRPr kumimoji="1" lang="en-US" altLang="zh-CN" dirty="0" smtClean="0"/>
          </a:p>
          <a:p>
            <a:pPr>
              <a:lnSpc>
                <a:spcPct val="150000"/>
              </a:lnSpc>
            </a:pPr>
            <a:endParaRPr kumimoji="1" lang="en-US" altLang="zh-CN" dirty="0"/>
          </a:p>
          <a:p>
            <a:pPr>
              <a:lnSpc>
                <a:spcPct val="150000"/>
              </a:lnSpc>
            </a:pPr>
            <a:r>
              <a:rPr lang="zh-CN" altLang="en-US" dirty="0"/>
              <a:t>我们依旧以</a:t>
            </a:r>
            <a:r>
              <a:rPr lang="en-US" altLang="zh-CN" dirty="0"/>
              <a:t>iphone3</a:t>
            </a:r>
            <a:r>
              <a:rPr lang="zh-CN" altLang="en-US" dirty="0"/>
              <a:t>与</a:t>
            </a:r>
            <a:r>
              <a:rPr lang="en-US" altLang="zh-CN" dirty="0"/>
              <a:t>iphone4</a:t>
            </a:r>
            <a:r>
              <a:rPr lang="zh-CN" altLang="en-US" dirty="0"/>
              <a:t>为例，在水平方向上</a:t>
            </a:r>
            <a:r>
              <a:rPr lang="zh-CN" altLang="en-US" dirty="0" smtClean="0"/>
              <a:t>，两者屏幕的宽度是一样的，前者</a:t>
            </a:r>
            <a:r>
              <a:rPr lang="zh-CN" altLang="en-US" dirty="0"/>
              <a:t>的物理像素数为</a:t>
            </a:r>
            <a:r>
              <a:rPr lang="en-US" altLang="zh-CN" dirty="0"/>
              <a:t>320</a:t>
            </a:r>
            <a:r>
              <a:rPr lang="zh-CN" altLang="en-US" dirty="0"/>
              <a:t>，后后为</a:t>
            </a:r>
            <a:r>
              <a:rPr lang="en-US" altLang="zh-CN" dirty="0"/>
              <a:t>640</a:t>
            </a:r>
            <a:r>
              <a:rPr lang="zh-CN" altLang="en-US" dirty="0" smtClean="0"/>
              <a:t>，但前者的与后者的</a:t>
            </a:r>
            <a:r>
              <a:rPr lang="en-US" altLang="zh-CN" dirty="0" err="1" smtClean="0"/>
              <a:t>css</a:t>
            </a:r>
            <a:r>
              <a:rPr lang="zh-CN" altLang="en-US" dirty="0" smtClean="0"/>
              <a:t>像素都是</a:t>
            </a:r>
            <a:r>
              <a:rPr lang="en-US" altLang="zh-CN" dirty="0" smtClean="0"/>
              <a:t>320</a:t>
            </a:r>
            <a:r>
              <a:rPr lang="zh-CN" altLang="en-US" dirty="0" smtClean="0"/>
              <a:t>，根据公式计算前者的</a:t>
            </a:r>
            <a:r>
              <a:rPr lang="en-US" altLang="zh-CN" dirty="0" err="1" smtClean="0"/>
              <a:t>dpr</a:t>
            </a:r>
            <a:r>
              <a:rPr lang="zh-CN" altLang="en-US" dirty="0" smtClean="0"/>
              <a:t>为</a:t>
            </a:r>
            <a:r>
              <a:rPr lang="en-US" altLang="zh-CN" dirty="0" smtClean="0"/>
              <a:t>1</a:t>
            </a:r>
            <a:r>
              <a:rPr lang="zh-CN" altLang="en-US" dirty="0" smtClean="0"/>
              <a:t>，后者的</a:t>
            </a:r>
            <a:r>
              <a:rPr lang="en-US" altLang="zh-CN" dirty="0" err="1" smtClean="0"/>
              <a:t>dpr</a:t>
            </a:r>
            <a:r>
              <a:rPr lang="zh-CN" altLang="en-US" dirty="0" smtClean="0"/>
              <a:t>为</a:t>
            </a:r>
            <a:r>
              <a:rPr lang="en-US" altLang="zh-CN" dirty="0" smtClean="0"/>
              <a:t>2</a:t>
            </a:r>
            <a:endParaRPr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201" y="845739"/>
            <a:ext cx="8267700" cy="3962400"/>
          </a:xfrm>
          <a:prstGeom prst="rect">
            <a:avLst/>
          </a:prstGeom>
        </p:spPr>
      </p:pic>
    </p:spTree>
    <p:extLst>
      <p:ext uri="{BB962C8B-B14F-4D97-AF65-F5344CB8AC3E}">
        <p14:creationId xmlns:p14="http://schemas.microsoft.com/office/powerpoint/2010/main" val="1196984312"/>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5A3D86FC-C8A7-464A-950E-0FF9042094EB}"/>
              </a:ext>
            </a:extLst>
          </p:cNvPr>
          <p:cNvSpPr/>
          <p:nvPr/>
        </p:nvSpPr>
        <p:spPr>
          <a:xfrm>
            <a:off x="1086553" y="305594"/>
            <a:ext cx="1443288"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基本概念</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33" name="图片 32">
            <a:extLst>
              <a:ext uri="{FF2B5EF4-FFF2-40B4-BE49-F238E27FC236}">
                <a16:creationId xmlns:a16="http://schemas.microsoft.com/office/drawing/2014/main" xmlns="" id="{2F2E5AEA-A6EA-4234-A913-466A754410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34" name="直接连接符 33">
            <a:extLst>
              <a:ext uri="{FF2B5EF4-FFF2-40B4-BE49-F238E27FC236}">
                <a16:creationId xmlns:a16="http://schemas.microsoft.com/office/drawing/2014/main" xmlns="" id="{32F535D8-C02D-427D-81D2-7E64A76C4E14}"/>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0" y="1028700"/>
            <a:ext cx="5067300" cy="3086100"/>
          </a:xfrm>
          <a:prstGeom prst="rect">
            <a:avLst/>
          </a:prstGeom>
        </p:spPr>
      </p:pic>
    </p:spTree>
    <p:extLst>
      <p:ext uri="{BB962C8B-B14F-4D97-AF65-F5344CB8AC3E}">
        <p14:creationId xmlns:p14="http://schemas.microsoft.com/office/powerpoint/2010/main" val="911239868"/>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5A3D86FC-C8A7-464A-950E-0FF9042094EB}"/>
              </a:ext>
            </a:extLst>
          </p:cNvPr>
          <p:cNvSpPr/>
          <p:nvPr/>
        </p:nvSpPr>
        <p:spPr>
          <a:xfrm>
            <a:off x="1086553" y="305594"/>
            <a:ext cx="1443288"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基本概念</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33" name="图片 32">
            <a:extLst>
              <a:ext uri="{FF2B5EF4-FFF2-40B4-BE49-F238E27FC236}">
                <a16:creationId xmlns:a16="http://schemas.microsoft.com/office/drawing/2014/main" xmlns="" id="{2F2E5AEA-A6EA-4234-A913-466A754410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34" name="直接连接符 33">
            <a:extLst>
              <a:ext uri="{FF2B5EF4-FFF2-40B4-BE49-F238E27FC236}">
                <a16:creationId xmlns:a16="http://schemas.microsoft.com/office/drawing/2014/main" xmlns="" id="{32F535D8-C02D-427D-81D2-7E64A76C4E14}"/>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06467" y="1310243"/>
            <a:ext cx="7150633" cy="2862322"/>
          </a:xfrm>
          <a:prstGeom prst="rect">
            <a:avLst/>
          </a:prstGeom>
          <a:noFill/>
        </p:spPr>
        <p:txBody>
          <a:bodyPr wrap="square" rtlCol="0">
            <a:spAutoFit/>
          </a:bodyPr>
          <a:lstStyle/>
          <a:p>
            <a:pPr>
              <a:lnSpc>
                <a:spcPct val="150000"/>
              </a:lnSpc>
            </a:pPr>
            <a:r>
              <a:rPr kumimoji="1" lang="zh-CN" altLang="en-US" sz="2000" dirty="0" smtClean="0"/>
              <a:t>在前端布局时，除了用到</a:t>
            </a:r>
            <a:r>
              <a:rPr kumimoji="1" lang="en-US" altLang="zh-CN" sz="2000" dirty="0" err="1" smtClean="0"/>
              <a:t>px</a:t>
            </a:r>
            <a:r>
              <a:rPr kumimoji="1" lang="zh-CN" altLang="en-US" sz="2000" dirty="0" smtClean="0"/>
              <a:t>（</a:t>
            </a:r>
            <a:r>
              <a:rPr kumimoji="1" lang="en-US" altLang="zh-CN" sz="2000" dirty="0" err="1" smtClean="0"/>
              <a:t>css</a:t>
            </a:r>
            <a:r>
              <a:rPr kumimoji="1" lang="zh-CN" altLang="en-US" sz="2000" dirty="0" smtClean="0"/>
              <a:t>像素）为单位，常用的还有</a:t>
            </a:r>
            <a:r>
              <a:rPr kumimoji="1" lang="en-US" altLang="zh-CN" sz="2000" dirty="0" err="1" smtClean="0"/>
              <a:t>em</a:t>
            </a:r>
            <a:r>
              <a:rPr kumimoji="1" lang="zh-CN" altLang="en-US" sz="2000" dirty="0" smtClean="0"/>
              <a:t>、</a:t>
            </a:r>
            <a:r>
              <a:rPr kumimoji="1" lang="en-US" altLang="zh-CN" sz="2000" dirty="0" smtClean="0"/>
              <a:t>rem</a:t>
            </a:r>
            <a:r>
              <a:rPr kumimoji="1" lang="zh-CN" altLang="en-US" sz="2000" dirty="0" smtClean="0"/>
              <a:t>以及</a:t>
            </a:r>
            <a:r>
              <a:rPr kumimoji="1" lang="en-US" altLang="zh-CN" sz="2000" dirty="0" err="1" smtClean="0"/>
              <a:t>vw</a:t>
            </a:r>
            <a:r>
              <a:rPr kumimoji="1" lang="zh-CN" altLang="en-US" sz="2000" dirty="0" smtClean="0"/>
              <a:t>，</a:t>
            </a:r>
            <a:r>
              <a:rPr kumimoji="1" lang="en-US" altLang="zh-CN" sz="2000" dirty="0" err="1" smtClean="0"/>
              <a:t>vh</a:t>
            </a:r>
            <a:endParaRPr kumimoji="1" lang="en-US" altLang="zh-CN" sz="2000" dirty="0" smtClean="0"/>
          </a:p>
          <a:p>
            <a:pPr>
              <a:lnSpc>
                <a:spcPct val="150000"/>
              </a:lnSpc>
            </a:pPr>
            <a:endParaRPr kumimoji="1" lang="en-US" altLang="zh-CN" sz="2000" dirty="0" smtClean="0"/>
          </a:p>
          <a:p>
            <a:pPr>
              <a:lnSpc>
                <a:spcPct val="150000"/>
              </a:lnSpc>
            </a:pPr>
            <a:r>
              <a:rPr kumimoji="1" lang="zh-CN" altLang="en-US" sz="2000" dirty="0" smtClean="0"/>
              <a:t>课后实践：</a:t>
            </a:r>
            <a:endParaRPr kumimoji="1" lang="en-US" altLang="zh-CN" sz="2000" dirty="0" smtClean="0"/>
          </a:p>
          <a:p>
            <a:pPr>
              <a:lnSpc>
                <a:spcPct val="150000"/>
              </a:lnSpc>
            </a:pPr>
            <a:r>
              <a:rPr kumimoji="1" lang="zh-CN" altLang="en-US" sz="2000" dirty="0" smtClean="0"/>
              <a:t>分别了解下</a:t>
            </a:r>
            <a:r>
              <a:rPr kumimoji="1" lang="en-US" altLang="zh-CN" sz="2000" dirty="0" err="1" smtClean="0"/>
              <a:t>em</a:t>
            </a:r>
            <a:r>
              <a:rPr kumimoji="1" lang="zh-CN" altLang="en-US" sz="2000" dirty="0" smtClean="0"/>
              <a:t>、</a:t>
            </a:r>
            <a:r>
              <a:rPr kumimoji="1" lang="en-US" altLang="zh-CN" sz="2000" dirty="0" smtClean="0"/>
              <a:t>rem</a:t>
            </a:r>
            <a:r>
              <a:rPr kumimoji="1" lang="zh-CN" altLang="en-US" sz="2000" dirty="0" smtClean="0"/>
              <a:t>、</a:t>
            </a:r>
            <a:r>
              <a:rPr kumimoji="1" lang="en-US" altLang="zh-CN" sz="2000" dirty="0" err="1" smtClean="0"/>
              <a:t>vw</a:t>
            </a:r>
            <a:r>
              <a:rPr kumimoji="1" lang="zh-CN" altLang="en-US" sz="2000" dirty="0" smtClean="0"/>
              <a:t>、</a:t>
            </a:r>
            <a:r>
              <a:rPr kumimoji="1" lang="en-US" altLang="zh-CN" sz="2000" dirty="0" err="1" smtClean="0"/>
              <a:t>vh</a:t>
            </a:r>
            <a:r>
              <a:rPr kumimoji="1" lang="zh-CN" altLang="en-US" sz="2000" dirty="0" smtClean="0"/>
              <a:t>的使用方法以及兼容性相关的问题（兼容性问题可以参考</a:t>
            </a:r>
            <a:r>
              <a:rPr kumimoji="1" lang="en-US" altLang="zh-CN" sz="2000" dirty="0">
                <a:hlinkClick r:id="rId4"/>
              </a:rPr>
              <a:t>http://caniuse.com</a:t>
            </a:r>
            <a:r>
              <a:rPr kumimoji="1" lang="en-US" altLang="zh-CN" sz="2000" dirty="0" smtClean="0">
                <a:hlinkClick r:id="rId4"/>
              </a:rPr>
              <a:t>/</a:t>
            </a:r>
            <a:r>
              <a:rPr kumimoji="1" lang="zh-CN" altLang="en-US" sz="2000" dirty="0" smtClean="0"/>
              <a:t>）</a:t>
            </a:r>
            <a:endParaRPr kumimoji="1" lang="zh-CN" altLang="en-US" sz="2000" dirty="0"/>
          </a:p>
        </p:txBody>
      </p:sp>
    </p:spTree>
    <p:extLst>
      <p:ext uri="{BB962C8B-B14F-4D97-AF65-F5344CB8AC3E}">
        <p14:creationId xmlns:p14="http://schemas.microsoft.com/office/powerpoint/2010/main" val="1393556693"/>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C86A370B-CE82-45F8-9B09-B1C9418C9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355" y="806524"/>
            <a:ext cx="3170060" cy="3552654"/>
          </a:xfrm>
          <a:prstGeom prst="rect">
            <a:avLst/>
          </a:prstGeom>
        </p:spPr>
      </p:pic>
      <p:pic>
        <p:nvPicPr>
          <p:cNvPr id="6" name="图片 5">
            <a:extLst>
              <a:ext uri="{FF2B5EF4-FFF2-40B4-BE49-F238E27FC236}">
                <a16:creationId xmlns:a16="http://schemas.microsoft.com/office/drawing/2014/main" xmlns="" id="{433C20B6-7A80-4375-B87A-AC9FD2FA7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406" y="1020404"/>
            <a:ext cx="2238014" cy="2421532"/>
          </a:xfrm>
          <a:prstGeom prst="rect">
            <a:avLst/>
          </a:prstGeom>
        </p:spPr>
      </p:pic>
      <p:sp>
        <p:nvSpPr>
          <p:cNvPr id="7" name="矩形 6">
            <a:extLst>
              <a:ext uri="{FF2B5EF4-FFF2-40B4-BE49-F238E27FC236}">
                <a16:creationId xmlns:a16="http://schemas.microsoft.com/office/drawing/2014/main" xmlns="" id="{6EC171FC-E45B-4105-B7D5-52221BF7DE4C}"/>
              </a:ext>
            </a:extLst>
          </p:cNvPr>
          <p:cNvSpPr/>
          <p:nvPr/>
        </p:nvSpPr>
        <p:spPr>
          <a:xfrm>
            <a:off x="1661862" y="2615516"/>
            <a:ext cx="5259823" cy="615553"/>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zh-CN" altLang="en-US" sz="4000" b="1" dirty="0" smtClean="0">
                <a:solidFill>
                  <a:srgbClr val="8D86BA"/>
                </a:solidFill>
                <a:latin typeface="+mn-ea"/>
              </a:rPr>
              <a:t>认识</a:t>
            </a:r>
            <a:r>
              <a:rPr lang="en-US" altLang="zh-CN" sz="4000" b="1" dirty="0" smtClean="0">
                <a:solidFill>
                  <a:srgbClr val="8D86BA"/>
                </a:solidFill>
                <a:latin typeface="+mn-ea"/>
              </a:rPr>
              <a:t>viewport</a:t>
            </a:r>
            <a:endParaRPr lang="zh-CN" altLang="en-US" sz="4000" b="1" dirty="0">
              <a:solidFill>
                <a:srgbClr val="8D86BA"/>
              </a:solidFill>
              <a:latin typeface="+mn-ea"/>
            </a:endParaRPr>
          </a:p>
        </p:txBody>
      </p:sp>
      <p:sp>
        <p:nvSpPr>
          <p:cNvPr id="8" name="矩形 7">
            <a:extLst>
              <a:ext uri="{FF2B5EF4-FFF2-40B4-BE49-F238E27FC236}">
                <a16:creationId xmlns:a16="http://schemas.microsoft.com/office/drawing/2014/main" xmlns="" id="{8D343C26-625A-40B6-8910-49FE5CA9557A}"/>
              </a:ext>
            </a:extLst>
          </p:cNvPr>
          <p:cNvSpPr/>
          <p:nvPr/>
        </p:nvSpPr>
        <p:spPr>
          <a:xfrm>
            <a:off x="3741247" y="1892092"/>
            <a:ext cx="1101053" cy="738664"/>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en-US" altLang="zh-CN" sz="4800" b="1" dirty="0">
                <a:solidFill>
                  <a:srgbClr val="8D86BA"/>
                </a:solidFill>
                <a:latin typeface="微软雅黑" panose="020B0503020204020204" pitchFamily="34" charset="-122"/>
                <a:ea typeface="微软雅黑" panose="020B0503020204020204" pitchFamily="34" charset="-122"/>
              </a:rPr>
              <a:t>03</a:t>
            </a:r>
            <a:endParaRPr lang="zh-CN" altLang="en-US" sz="4800" b="1" dirty="0">
              <a:solidFill>
                <a:srgbClr val="8D86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6648686"/>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503046" y="2030481"/>
            <a:ext cx="4357475" cy="523220"/>
          </a:xfrm>
          <a:prstGeom prst="rect">
            <a:avLst/>
          </a:prstGeom>
          <a:noFill/>
        </p:spPr>
        <p:txBody>
          <a:bodyPr wrap="none" rtlCol="0">
            <a:spAutoFit/>
          </a:bodyPr>
          <a:lstStyle/>
          <a:p>
            <a:r>
              <a:rPr kumimoji="1" lang="zh-CN" altLang="en-US" sz="2800" dirty="0" smtClean="0"/>
              <a:t>什么是视口（</a:t>
            </a:r>
            <a:r>
              <a:rPr kumimoji="1" lang="en-US" altLang="zh-CN" sz="2800" dirty="0" smtClean="0"/>
              <a:t>viewport</a:t>
            </a:r>
            <a:r>
              <a:rPr kumimoji="1" lang="zh-CN" altLang="en-US" sz="2800" dirty="0" smtClean="0"/>
              <a:t>）？</a:t>
            </a:r>
            <a:endParaRPr kumimoji="1" lang="zh-CN" altLang="en-US" sz="2800" dirty="0"/>
          </a:p>
        </p:txBody>
      </p:sp>
    </p:spTree>
    <p:extLst>
      <p:ext uri="{BB962C8B-B14F-4D97-AF65-F5344CB8AC3E}">
        <p14:creationId xmlns:p14="http://schemas.microsoft.com/office/powerpoint/2010/main" val="1025055316"/>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2351541"/>
          </a:xfrm>
          <a:prstGeom prst="rect">
            <a:avLst/>
          </a:prstGeom>
          <a:noFill/>
        </p:spPr>
        <p:txBody>
          <a:bodyPr wrap="square" rtlCol="0">
            <a:spAutoFit/>
          </a:bodyPr>
          <a:lstStyle/>
          <a:p>
            <a:pPr>
              <a:lnSpc>
                <a:spcPct val="150000"/>
              </a:lnSpc>
            </a:pPr>
            <a:r>
              <a:rPr lang="zh-CN" altLang="en-US" sz="2000" dirty="0"/>
              <a:t>当我们在页面上添加一个块级元素时，它的默认宽度是其包含块的</a:t>
            </a:r>
            <a:r>
              <a:rPr lang="en-US" altLang="zh-CN" sz="2000" dirty="0"/>
              <a:t>100%</a:t>
            </a:r>
            <a:r>
              <a:rPr lang="zh-CN" altLang="en-US" sz="2000" dirty="0"/>
              <a:t>，比如在</a:t>
            </a:r>
            <a:r>
              <a:rPr lang="en-US" altLang="zh-CN" sz="2000" dirty="0"/>
              <a:t>body</a:t>
            </a:r>
            <a:r>
              <a:rPr lang="zh-CN" altLang="en-US" sz="2000" dirty="0"/>
              <a:t>下添加一个</a:t>
            </a:r>
            <a:r>
              <a:rPr lang="en-US" altLang="zh-CN" sz="2000" dirty="0"/>
              <a:t>div</a:t>
            </a:r>
            <a:r>
              <a:rPr lang="zh-CN" altLang="en-US" sz="2000" dirty="0"/>
              <a:t>，如果该</a:t>
            </a:r>
            <a:r>
              <a:rPr lang="en-US" altLang="zh-CN" sz="2000" dirty="0"/>
              <a:t>div</a:t>
            </a:r>
            <a:r>
              <a:rPr lang="zh-CN" altLang="en-US" sz="2000" dirty="0"/>
              <a:t>不指明宽度，那它的宽度就是</a:t>
            </a:r>
            <a:r>
              <a:rPr lang="en-US" altLang="zh-CN" sz="2000" dirty="0"/>
              <a:t>body</a:t>
            </a:r>
            <a:r>
              <a:rPr lang="zh-CN" altLang="en-US" sz="2000" dirty="0"/>
              <a:t>的宽度的</a:t>
            </a:r>
            <a:r>
              <a:rPr lang="en-US" altLang="zh-CN" sz="2000" dirty="0"/>
              <a:t>100%</a:t>
            </a:r>
            <a:r>
              <a:rPr lang="zh-CN" altLang="en-US" sz="2000" dirty="0"/>
              <a:t>，同理</a:t>
            </a:r>
            <a:r>
              <a:rPr lang="en-US" altLang="zh-CN" sz="2000" dirty="0"/>
              <a:t>body</a:t>
            </a:r>
            <a:r>
              <a:rPr lang="zh-CN" altLang="en-US" sz="2000" dirty="0"/>
              <a:t>的宽度默认又是其包含块即</a:t>
            </a:r>
            <a:r>
              <a:rPr lang="en-US" altLang="zh-CN" sz="2000" dirty="0"/>
              <a:t>html</a:t>
            </a:r>
            <a:r>
              <a:rPr lang="zh-CN" altLang="en-US" sz="2000" dirty="0"/>
              <a:t>的宽度，那么默认情况下</a:t>
            </a:r>
            <a:r>
              <a:rPr lang="en-US" altLang="zh-CN" sz="2000" dirty="0"/>
              <a:t>html</a:t>
            </a:r>
            <a:r>
              <a:rPr lang="zh-CN" altLang="en-US" sz="2000" dirty="0"/>
              <a:t>的包含块又是什么呢</a:t>
            </a:r>
            <a:r>
              <a:rPr lang="zh-CN" altLang="en-US" sz="2000" dirty="0" smtClean="0"/>
              <a:t>？</a:t>
            </a:r>
            <a:endParaRPr lang="zh-CN" altLang="en-US" sz="2000" b="1" dirty="0">
              <a:solidFill>
                <a:srgbClr val="FF0000"/>
              </a:solidFill>
            </a:endParaRPr>
          </a:p>
        </p:txBody>
      </p:sp>
      <p:sp>
        <p:nvSpPr>
          <p:cNvPr id="3" name="文本框 2"/>
          <p:cNvSpPr txBox="1"/>
          <p:nvPr/>
        </p:nvSpPr>
        <p:spPr>
          <a:xfrm>
            <a:off x="1086551" y="3647095"/>
            <a:ext cx="7170549" cy="966547"/>
          </a:xfrm>
          <a:prstGeom prst="rect">
            <a:avLst/>
          </a:prstGeom>
          <a:noFill/>
        </p:spPr>
        <p:txBody>
          <a:bodyPr wrap="square" rtlCol="0">
            <a:spAutoFit/>
          </a:bodyPr>
          <a:lstStyle/>
          <a:p>
            <a:pPr>
              <a:lnSpc>
                <a:spcPct val="150000"/>
              </a:lnSpc>
            </a:pPr>
            <a:r>
              <a:rPr lang="zh-CN" altLang="en-US" sz="2000" dirty="0"/>
              <a:t>这就是我们接下来要引入的概念</a:t>
            </a:r>
            <a:r>
              <a:rPr lang="en-US" altLang="zh-CN" sz="2000" dirty="0"/>
              <a:t>——</a:t>
            </a:r>
            <a:r>
              <a:rPr lang="zh-CN" altLang="en-US" sz="2000" dirty="0"/>
              <a:t>视口，也就是</a:t>
            </a:r>
            <a:r>
              <a:rPr lang="en-US" altLang="zh-CN" sz="2000" dirty="0"/>
              <a:t>viewport</a:t>
            </a:r>
            <a:r>
              <a:rPr lang="zh-CN" altLang="en-US" sz="2000" dirty="0"/>
              <a:t>，它被称为</a:t>
            </a:r>
            <a:r>
              <a:rPr lang="zh-CN" altLang="en-US" sz="2000" b="1" dirty="0">
                <a:solidFill>
                  <a:srgbClr val="FF0000"/>
                </a:solidFill>
              </a:rPr>
              <a:t>初始包含</a:t>
            </a:r>
            <a:r>
              <a:rPr lang="zh-CN" altLang="en-US" sz="2000" b="1" dirty="0" smtClean="0">
                <a:solidFill>
                  <a:srgbClr val="FF0000"/>
                </a:solidFill>
              </a:rPr>
              <a:t>块</a:t>
            </a:r>
            <a:endParaRPr lang="zh-CN" altLang="en-US" sz="2000" b="1" dirty="0">
              <a:solidFill>
                <a:srgbClr val="FF0000"/>
              </a:solidFill>
            </a:endParaRPr>
          </a:p>
        </p:txBody>
      </p:sp>
    </p:spTree>
    <p:extLst>
      <p:ext uri="{BB962C8B-B14F-4D97-AF65-F5344CB8AC3E}">
        <p14:creationId xmlns:p14="http://schemas.microsoft.com/office/powerpoint/2010/main" val="1879929660"/>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2351541"/>
          </a:xfrm>
          <a:prstGeom prst="rect">
            <a:avLst/>
          </a:prstGeom>
          <a:noFill/>
        </p:spPr>
        <p:txBody>
          <a:bodyPr wrap="square" rtlCol="0">
            <a:spAutoFit/>
          </a:bodyPr>
          <a:lstStyle/>
          <a:p>
            <a:pPr>
              <a:lnSpc>
                <a:spcPct val="150000"/>
              </a:lnSpc>
            </a:pPr>
            <a:r>
              <a:rPr lang="en-US" altLang="zh-CN" sz="2000" dirty="0"/>
              <a:t>viewport</a:t>
            </a:r>
            <a:r>
              <a:rPr lang="zh-CN" altLang="en-US" sz="2000" dirty="0"/>
              <a:t>可以理解为一个虚拟的窗口，页面布局的计算也是基于它</a:t>
            </a:r>
            <a:r>
              <a:rPr lang="zh-CN" altLang="en-US" sz="2000" dirty="0" smtClean="0"/>
              <a:t>的。在</a:t>
            </a:r>
            <a:r>
              <a:rPr lang="en-US" altLang="zh-CN" sz="2000" dirty="0"/>
              <a:t>PC</a:t>
            </a:r>
            <a:r>
              <a:rPr lang="zh-CN" altLang="en-US" sz="2000" dirty="0"/>
              <a:t>上</a:t>
            </a:r>
            <a:r>
              <a:rPr lang="en-US" altLang="zh-CN" sz="2000" dirty="0"/>
              <a:t>viewport</a:t>
            </a:r>
            <a:r>
              <a:rPr lang="zh-CN" altLang="en-US" sz="2000" dirty="0"/>
              <a:t>的大小就是浏览器窗口的大小（单位是</a:t>
            </a:r>
            <a:r>
              <a:rPr lang="en-US" altLang="zh-CN" sz="2000" dirty="0" err="1"/>
              <a:t>css</a:t>
            </a:r>
            <a:r>
              <a:rPr lang="zh-CN" altLang="en-US" sz="2000" dirty="0"/>
              <a:t>像素</a:t>
            </a:r>
            <a:r>
              <a:rPr lang="en-US" altLang="zh-CN" sz="2000" dirty="0"/>
              <a:t>)</a:t>
            </a:r>
            <a:r>
              <a:rPr lang="zh-CN" altLang="en-US" sz="2000" dirty="0"/>
              <a:t>，比如当前浏览器窗口的宽度是</a:t>
            </a:r>
            <a:r>
              <a:rPr lang="en-US" altLang="zh-CN" sz="2000" dirty="0"/>
              <a:t>1440px</a:t>
            </a:r>
            <a:r>
              <a:rPr lang="zh-CN" altLang="en-US" sz="2000" dirty="0"/>
              <a:t>，那</a:t>
            </a:r>
            <a:r>
              <a:rPr lang="en-US" altLang="zh-CN" sz="2000" dirty="0"/>
              <a:t>viewport</a:t>
            </a:r>
            <a:r>
              <a:rPr lang="zh-CN" altLang="en-US" sz="2000" dirty="0"/>
              <a:t>的大小就是</a:t>
            </a:r>
            <a:r>
              <a:rPr lang="en-US" altLang="zh-CN" sz="2000" dirty="0"/>
              <a:t>1440px</a:t>
            </a:r>
            <a:r>
              <a:rPr lang="zh-CN" altLang="en-US" sz="2000" dirty="0"/>
              <a:t>，此时如果在</a:t>
            </a:r>
            <a:r>
              <a:rPr lang="en-US" altLang="zh-CN" sz="2000" dirty="0"/>
              <a:t>html</a:t>
            </a:r>
            <a:r>
              <a:rPr lang="zh-CN" altLang="en-US" sz="2000" dirty="0"/>
              <a:t>元素</a:t>
            </a:r>
            <a:r>
              <a:rPr lang="zh-CN" altLang="en-US" sz="2000" dirty="0" smtClean="0"/>
              <a:t>加</a:t>
            </a:r>
            <a:r>
              <a:rPr lang="en-US" altLang="zh-CN" sz="2000" dirty="0" smtClean="0"/>
              <a:t>width:50%</a:t>
            </a:r>
            <a:r>
              <a:rPr lang="zh-CN" altLang="en-US" sz="2000" dirty="0" smtClean="0"/>
              <a:t>，</a:t>
            </a:r>
            <a:r>
              <a:rPr lang="zh-CN" altLang="en-US" sz="2000" dirty="0"/>
              <a:t>它的宽度就是</a:t>
            </a:r>
            <a:r>
              <a:rPr lang="en-US" altLang="zh-CN" sz="2000" dirty="0"/>
              <a:t>720px</a:t>
            </a:r>
            <a:r>
              <a:rPr lang="zh-CN" altLang="en-US" sz="2000" dirty="0"/>
              <a:t>。</a:t>
            </a:r>
            <a:endParaRPr lang="zh-CN" altLang="en-US" sz="2000" b="1" dirty="0">
              <a:solidFill>
                <a:srgbClr val="FF0000"/>
              </a:solidFill>
            </a:endParaRPr>
          </a:p>
        </p:txBody>
      </p:sp>
    </p:spTree>
    <p:extLst>
      <p:ext uri="{BB962C8B-B14F-4D97-AF65-F5344CB8AC3E}">
        <p14:creationId xmlns:p14="http://schemas.microsoft.com/office/powerpoint/2010/main" val="1714540071"/>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任意多边形: 形状 23">
            <a:extLst>
              <a:ext uri="{FF2B5EF4-FFF2-40B4-BE49-F238E27FC236}">
                <a16:creationId xmlns:a16="http://schemas.microsoft.com/office/drawing/2014/main" xmlns="" id="{D52AE430-125C-4836-984A-BD518A367EE7}"/>
              </a:ext>
            </a:extLst>
          </p:cNvPr>
          <p:cNvSpPr/>
          <p:nvPr/>
        </p:nvSpPr>
        <p:spPr>
          <a:xfrm>
            <a:off x="2689860" y="2387131"/>
            <a:ext cx="4945380" cy="889480"/>
          </a:xfrm>
          <a:custGeom>
            <a:avLst/>
            <a:gdLst>
              <a:gd name="connsiteX0" fmla="*/ 0 w 4945380"/>
              <a:gd name="connsiteY0" fmla="*/ 36029 h 889480"/>
              <a:gd name="connsiteX1" fmla="*/ 1394460 w 4945380"/>
              <a:gd name="connsiteY1" fmla="*/ 889469 h 889480"/>
              <a:gd name="connsiteX2" fmla="*/ 2994660 w 4945380"/>
              <a:gd name="connsiteY2" fmla="*/ 20789 h 889480"/>
              <a:gd name="connsiteX3" fmla="*/ 4945380 w 4945380"/>
              <a:gd name="connsiteY3" fmla="*/ 356069 h 889480"/>
            </a:gdLst>
            <a:ahLst/>
            <a:cxnLst>
              <a:cxn ang="0">
                <a:pos x="connsiteX0" y="connsiteY0"/>
              </a:cxn>
              <a:cxn ang="0">
                <a:pos x="connsiteX1" y="connsiteY1"/>
              </a:cxn>
              <a:cxn ang="0">
                <a:pos x="connsiteX2" y="connsiteY2"/>
              </a:cxn>
              <a:cxn ang="0">
                <a:pos x="connsiteX3" y="connsiteY3"/>
              </a:cxn>
            </a:cxnLst>
            <a:rect l="l" t="t" r="r" b="b"/>
            <a:pathLst>
              <a:path w="4945380" h="889480">
                <a:moveTo>
                  <a:pt x="0" y="36029"/>
                </a:moveTo>
                <a:cubicBezTo>
                  <a:pt x="447675" y="464019"/>
                  <a:pt x="895350" y="892009"/>
                  <a:pt x="1394460" y="889469"/>
                </a:cubicBezTo>
                <a:cubicBezTo>
                  <a:pt x="1893570" y="886929"/>
                  <a:pt x="2402840" y="109689"/>
                  <a:pt x="2994660" y="20789"/>
                </a:cubicBezTo>
                <a:cubicBezTo>
                  <a:pt x="3586480" y="-68111"/>
                  <a:pt x="4265930" y="143979"/>
                  <a:pt x="4945380" y="356069"/>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50"/>
          <p:cNvSpPr txBox="1"/>
          <p:nvPr/>
        </p:nvSpPr>
        <p:spPr>
          <a:xfrm>
            <a:off x="956295" y="864638"/>
            <a:ext cx="3447445" cy="769441"/>
          </a:xfrm>
          <a:prstGeom prst="rect">
            <a:avLst/>
          </a:prstGeom>
          <a:noFill/>
        </p:spPr>
        <p:txBody>
          <a:bodyPr wrap="square" rtlCol="0">
            <a:spAutoFit/>
          </a:bodyPr>
          <a:lstStyle/>
          <a:p>
            <a:pPr algn="ctr" defTabSz="685434" fontAlgn="base">
              <a:spcBef>
                <a:spcPct val="0"/>
              </a:spcBef>
              <a:spcAft>
                <a:spcPct val="0"/>
              </a:spcAft>
              <a:defRPr/>
            </a:pPr>
            <a:r>
              <a:rPr lang="zh-CN" altLang="en-US" sz="4400" b="1" dirty="0">
                <a:solidFill>
                  <a:srgbClr val="424554"/>
                </a:solidFill>
                <a:latin typeface="微软雅黑" panose="020B0503020204020204" pitchFamily="34" charset="-122"/>
                <a:ea typeface="微软雅黑" panose="020B0503020204020204" pitchFamily="34" charset="-122"/>
              </a:rPr>
              <a:t>目录</a:t>
            </a:r>
          </a:p>
        </p:txBody>
      </p:sp>
      <p:sp>
        <p:nvSpPr>
          <p:cNvPr id="5" name="TextBox 50"/>
          <p:cNvSpPr txBox="1"/>
          <p:nvPr/>
        </p:nvSpPr>
        <p:spPr>
          <a:xfrm>
            <a:off x="956295" y="1695550"/>
            <a:ext cx="3447445" cy="276999"/>
          </a:xfrm>
          <a:prstGeom prst="rect">
            <a:avLst/>
          </a:prstGeom>
          <a:noFill/>
        </p:spPr>
        <p:txBody>
          <a:bodyPr wrap="square" rtlCol="0">
            <a:spAutoFit/>
          </a:bodyPr>
          <a:lstStyle/>
          <a:p>
            <a:pPr algn="ctr" defTabSz="685434" fontAlgn="base">
              <a:spcBef>
                <a:spcPct val="0"/>
              </a:spcBef>
              <a:spcAft>
                <a:spcPct val="0"/>
              </a:spcAft>
              <a:defRPr/>
            </a:pPr>
            <a:r>
              <a:rPr lang="en-US" altLang="zh-CN" sz="1200" b="1" dirty="0">
                <a:solidFill>
                  <a:srgbClr val="424554"/>
                </a:solidFill>
                <a:latin typeface="微软雅黑" panose="020B0503020204020204" pitchFamily="34" charset="-122"/>
                <a:ea typeface="微软雅黑" panose="020B0503020204020204" pitchFamily="34" charset="-122"/>
              </a:rPr>
              <a:t>CONTENTS</a:t>
            </a:r>
            <a:endParaRPr lang="zh-CN" altLang="en-US" sz="1200" b="1" dirty="0">
              <a:solidFill>
                <a:srgbClr val="424554"/>
              </a:solidFill>
              <a:latin typeface="微软雅黑" panose="020B0503020204020204" pitchFamily="34" charset="-122"/>
              <a:ea typeface="微软雅黑" panose="020B0503020204020204" pitchFamily="34" charset="-122"/>
            </a:endParaRPr>
          </a:p>
        </p:txBody>
      </p:sp>
      <p:sp>
        <p:nvSpPr>
          <p:cNvPr id="7" name="文本框 3"/>
          <p:cNvSpPr txBox="1">
            <a:spLocks noChangeArrowheads="1"/>
          </p:cNvSpPr>
          <p:nvPr/>
        </p:nvSpPr>
        <p:spPr bwMode="auto">
          <a:xfrm rot="21585231">
            <a:off x="1613395" y="2843518"/>
            <a:ext cx="2107497" cy="40011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pPr algn="ctr"/>
            <a:r>
              <a:rPr lang="zh-CN" altLang="en-US" b="0" dirty="0" smtClean="0">
                <a:solidFill>
                  <a:schemeClr val="tx1">
                    <a:lumMod val="85000"/>
                    <a:lumOff val="15000"/>
                  </a:schemeClr>
                </a:solidFill>
                <a:latin typeface="+mn-ea"/>
                <a:ea typeface="+mn-ea"/>
              </a:rPr>
              <a:t>初识响应式</a:t>
            </a:r>
            <a:endParaRPr lang="zh-CN" altLang="zh-CN" b="0" dirty="0">
              <a:solidFill>
                <a:schemeClr val="tx1">
                  <a:lumMod val="85000"/>
                  <a:lumOff val="15000"/>
                </a:schemeClr>
              </a:solidFill>
              <a:latin typeface="+mn-ea"/>
              <a:ea typeface="+mn-ea"/>
            </a:endParaRPr>
          </a:p>
        </p:txBody>
      </p:sp>
      <p:sp>
        <p:nvSpPr>
          <p:cNvPr id="11" name="文本框 3"/>
          <p:cNvSpPr txBox="1">
            <a:spLocks noChangeArrowheads="1"/>
          </p:cNvSpPr>
          <p:nvPr/>
        </p:nvSpPr>
        <p:spPr bwMode="auto">
          <a:xfrm rot="21585231">
            <a:off x="3085329" y="3649039"/>
            <a:ext cx="2024227" cy="40011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pPr algn="ctr"/>
            <a:r>
              <a:rPr lang="zh-CN" altLang="en-US" b="0" dirty="0" smtClean="0">
                <a:solidFill>
                  <a:schemeClr val="tx1">
                    <a:lumMod val="85000"/>
                    <a:lumOff val="15000"/>
                  </a:schemeClr>
                </a:solidFill>
                <a:latin typeface="+mn-ea"/>
                <a:ea typeface="+mn-ea"/>
              </a:rPr>
              <a:t>基本概念</a:t>
            </a:r>
            <a:endParaRPr lang="zh-CN" altLang="zh-CN" b="0" dirty="0">
              <a:solidFill>
                <a:schemeClr val="tx1">
                  <a:lumMod val="85000"/>
                  <a:lumOff val="15000"/>
                </a:schemeClr>
              </a:solidFill>
              <a:latin typeface="+mn-ea"/>
              <a:ea typeface="+mn-ea"/>
            </a:endParaRPr>
          </a:p>
        </p:txBody>
      </p:sp>
      <p:sp>
        <p:nvSpPr>
          <p:cNvPr id="14" name="文本框 3"/>
          <p:cNvSpPr txBox="1">
            <a:spLocks noChangeArrowheads="1"/>
          </p:cNvSpPr>
          <p:nvPr/>
        </p:nvSpPr>
        <p:spPr bwMode="auto">
          <a:xfrm rot="21585231">
            <a:off x="4505110" y="2732512"/>
            <a:ext cx="2342548" cy="40011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pPr algn="ctr"/>
            <a:r>
              <a:rPr lang="zh-CN" altLang="en-US" b="0" dirty="0" smtClean="0">
                <a:solidFill>
                  <a:schemeClr val="tx1">
                    <a:lumMod val="85000"/>
                    <a:lumOff val="15000"/>
                  </a:schemeClr>
                </a:solidFill>
                <a:latin typeface="+mn-ea"/>
                <a:ea typeface="+mn-ea"/>
              </a:rPr>
              <a:t>认识</a:t>
            </a:r>
            <a:r>
              <a:rPr lang="en-US" altLang="zh-CN" b="0" dirty="0" smtClean="0">
                <a:solidFill>
                  <a:schemeClr val="tx1">
                    <a:lumMod val="85000"/>
                    <a:lumOff val="15000"/>
                  </a:schemeClr>
                </a:solidFill>
                <a:latin typeface="+mn-ea"/>
                <a:ea typeface="+mn-ea"/>
              </a:rPr>
              <a:t>viewport</a:t>
            </a:r>
            <a:endParaRPr lang="zh-CN" altLang="zh-CN" b="0" dirty="0">
              <a:solidFill>
                <a:schemeClr val="tx1">
                  <a:lumMod val="85000"/>
                  <a:lumOff val="15000"/>
                </a:schemeClr>
              </a:solidFill>
              <a:latin typeface="+mn-ea"/>
              <a:ea typeface="+mn-ea"/>
            </a:endParaRPr>
          </a:p>
        </p:txBody>
      </p:sp>
      <p:sp>
        <p:nvSpPr>
          <p:cNvPr id="17" name="文本框 3"/>
          <p:cNvSpPr txBox="1">
            <a:spLocks noChangeArrowheads="1"/>
          </p:cNvSpPr>
          <p:nvPr/>
        </p:nvSpPr>
        <p:spPr bwMode="auto">
          <a:xfrm rot="21585231">
            <a:off x="6729805" y="3223893"/>
            <a:ext cx="2024227" cy="40011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pPr algn="ctr"/>
            <a:r>
              <a:rPr lang="zh-CN" altLang="en-US" b="0" dirty="0" smtClean="0">
                <a:solidFill>
                  <a:schemeClr val="tx1">
                    <a:lumMod val="85000"/>
                    <a:lumOff val="15000"/>
                  </a:schemeClr>
                </a:solidFill>
                <a:latin typeface="+mn-ea"/>
                <a:ea typeface="+mn-ea"/>
              </a:rPr>
              <a:t>常见问题</a:t>
            </a:r>
            <a:endParaRPr lang="zh-CN" altLang="zh-CN" b="0" dirty="0">
              <a:solidFill>
                <a:schemeClr val="tx1">
                  <a:lumMod val="85000"/>
                  <a:lumOff val="15000"/>
                </a:schemeClr>
              </a:solidFill>
              <a:latin typeface="+mn-ea"/>
              <a:ea typeface="+mn-ea"/>
            </a:endParaRPr>
          </a:p>
        </p:txBody>
      </p:sp>
      <p:pic>
        <p:nvPicPr>
          <p:cNvPr id="19" name="图片 18">
            <a:extLst>
              <a:ext uri="{FF2B5EF4-FFF2-40B4-BE49-F238E27FC236}">
                <a16:creationId xmlns:a16="http://schemas.microsoft.com/office/drawing/2014/main" xmlns="" id="{81401629-58C8-4082-B47A-4A5B851F1E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37107" y="1697032"/>
            <a:ext cx="1765009" cy="1792288"/>
          </a:xfrm>
          <a:prstGeom prst="rect">
            <a:avLst/>
          </a:prstGeom>
        </p:spPr>
      </p:pic>
      <p:sp>
        <p:nvSpPr>
          <p:cNvPr id="3" name="椭圆 2">
            <a:extLst>
              <a:ext uri="{FF2B5EF4-FFF2-40B4-BE49-F238E27FC236}">
                <a16:creationId xmlns:a16="http://schemas.microsoft.com/office/drawing/2014/main" xmlns="" id="{5FEC0470-6AF9-4681-9F9B-5E2684C82CAA}"/>
              </a:ext>
            </a:extLst>
          </p:cNvPr>
          <p:cNvSpPr/>
          <p:nvPr/>
        </p:nvSpPr>
        <p:spPr>
          <a:xfrm>
            <a:off x="2339483" y="2133271"/>
            <a:ext cx="655320" cy="655320"/>
          </a:xfrm>
          <a:prstGeom prst="ellipse">
            <a:avLst/>
          </a:pr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01</a:t>
            </a:r>
            <a:endParaRPr lang="zh-CN" altLang="en-US" sz="2000" dirty="0"/>
          </a:p>
        </p:txBody>
      </p:sp>
      <p:sp>
        <p:nvSpPr>
          <p:cNvPr id="20" name="椭圆 19">
            <a:extLst>
              <a:ext uri="{FF2B5EF4-FFF2-40B4-BE49-F238E27FC236}">
                <a16:creationId xmlns:a16="http://schemas.microsoft.com/office/drawing/2014/main" xmlns="" id="{C9737323-75CA-4726-A280-CDDB040F8904}"/>
              </a:ext>
            </a:extLst>
          </p:cNvPr>
          <p:cNvSpPr/>
          <p:nvPr/>
        </p:nvSpPr>
        <p:spPr>
          <a:xfrm>
            <a:off x="3769783" y="2846284"/>
            <a:ext cx="655320" cy="655320"/>
          </a:xfrm>
          <a:prstGeom prst="ellipse">
            <a:avLst/>
          </a:pr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02</a:t>
            </a:r>
            <a:endParaRPr lang="zh-CN" altLang="en-US" sz="2000" dirty="0"/>
          </a:p>
        </p:txBody>
      </p:sp>
      <p:sp>
        <p:nvSpPr>
          <p:cNvPr id="21" name="椭圆 20">
            <a:extLst>
              <a:ext uri="{FF2B5EF4-FFF2-40B4-BE49-F238E27FC236}">
                <a16:creationId xmlns:a16="http://schemas.microsoft.com/office/drawing/2014/main" xmlns="" id="{A75C4F20-D391-4013-91EA-56E33DE27892}"/>
              </a:ext>
            </a:extLst>
          </p:cNvPr>
          <p:cNvSpPr/>
          <p:nvPr/>
        </p:nvSpPr>
        <p:spPr>
          <a:xfrm>
            <a:off x="5365052" y="2037449"/>
            <a:ext cx="655320" cy="655320"/>
          </a:xfrm>
          <a:prstGeom prst="ellipse">
            <a:avLst/>
          </a:pr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22" name="椭圆 21">
            <a:extLst>
              <a:ext uri="{FF2B5EF4-FFF2-40B4-BE49-F238E27FC236}">
                <a16:creationId xmlns:a16="http://schemas.microsoft.com/office/drawing/2014/main" xmlns="" id="{C297612D-884E-434D-91A1-AC0BBD4B1433}"/>
              </a:ext>
            </a:extLst>
          </p:cNvPr>
          <p:cNvSpPr/>
          <p:nvPr/>
        </p:nvSpPr>
        <p:spPr>
          <a:xfrm>
            <a:off x="7414260" y="2403871"/>
            <a:ext cx="655320" cy="655320"/>
          </a:xfrm>
          <a:prstGeom prst="ellipse">
            <a:avLst/>
          </a:pr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04</a:t>
            </a:r>
            <a:endParaRPr lang="zh-CN" altLang="en-US" sz="2000" dirty="0"/>
          </a:p>
        </p:txBody>
      </p:sp>
    </p:spTree>
    <p:extLst>
      <p:ext uri="{BB962C8B-B14F-4D97-AF65-F5344CB8AC3E}">
        <p14:creationId xmlns:p14="http://schemas.microsoft.com/office/powerpoint/2010/main" val="3746239164"/>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3323987"/>
          </a:xfrm>
          <a:prstGeom prst="rect">
            <a:avLst/>
          </a:prstGeom>
          <a:noFill/>
        </p:spPr>
        <p:txBody>
          <a:bodyPr wrap="square" rtlCol="0">
            <a:spAutoFit/>
          </a:bodyPr>
          <a:lstStyle/>
          <a:p>
            <a:pPr>
              <a:lnSpc>
                <a:spcPct val="150000"/>
              </a:lnSpc>
            </a:pPr>
            <a:r>
              <a:rPr lang="zh-CN" altLang="en-US" sz="2000" dirty="0" smtClean="0"/>
              <a:t>在移动端就比较特殊，屏幕尺寸较小，想如果</a:t>
            </a:r>
            <a:r>
              <a:rPr lang="en-US" altLang="zh-CN" sz="2000" dirty="0" smtClean="0"/>
              <a:t>viewport</a:t>
            </a:r>
            <a:r>
              <a:rPr lang="zh-CN" altLang="en-US" sz="2000" dirty="0" smtClean="0"/>
              <a:t>也为可视窗口大小，那页面布局很可能是一乱团。要解决这个问题，只有为移动设备再定制一个页面，但这个的工程量是很大的，所以为了让页面能在移动端浏览器正常展示，浏览器厂商则做了一些措施</a:t>
            </a:r>
            <a:r>
              <a:rPr lang="en-US" altLang="zh-CN" sz="2000" dirty="0" smtClean="0"/>
              <a:t>——</a:t>
            </a:r>
            <a:r>
              <a:rPr lang="zh-CN" altLang="en-US" sz="2000" dirty="0" smtClean="0"/>
              <a:t>将默认情况下</a:t>
            </a:r>
            <a:r>
              <a:rPr lang="en-US" altLang="zh-CN" sz="2000" dirty="0" smtClean="0"/>
              <a:t>viewport</a:t>
            </a:r>
            <a:r>
              <a:rPr lang="zh-CN" altLang="en-US" sz="2000" dirty="0" smtClean="0"/>
              <a:t>设置为一个较宽的值，一般该值 </a:t>
            </a:r>
            <a:r>
              <a:rPr lang="en-US" altLang="zh-CN" sz="2000" dirty="0" smtClean="0"/>
              <a:t>980px</a:t>
            </a:r>
            <a:r>
              <a:rPr lang="zh-CN" altLang="en-US" sz="2000" dirty="0" smtClean="0"/>
              <a:t>，但也有</a:t>
            </a:r>
            <a:r>
              <a:rPr lang="en-US" altLang="zh-CN" sz="2000" dirty="0" smtClean="0"/>
              <a:t>1024px</a:t>
            </a:r>
            <a:r>
              <a:rPr lang="zh-CN" altLang="en-US" sz="2000" dirty="0" smtClean="0"/>
              <a:t>或其它值，于是</a:t>
            </a:r>
            <a:r>
              <a:rPr lang="en-US" altLang="zh-CN" sz="2000" dirty="0" smtClean="0"/>
              <a:t>PC</a:t>
            </a:r>
            <a:r>
              <a:rPr lang="zh-CN" altLang="en-US" sz="2000" dirty="0" smtClean="0"/>
              <a:t>页面就能在移动端正常的展示了</a:t>
            </a:r>
            <a:endParaRPr lang="en-US" altLang="zh-CN" sz="2000"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98" y="2020888"/>
            <a:ext cx="8635488" cy="1222375"/>
          </a:xfrm>
          <a:prstGeom prst="rect">
            <a:avLst/>
          </a:prstGeom>
        </p:spPr>
      </p:pic>
    </p:spTree>
    <p:extLst>
      <p:ext uri="{BB962C8B-B14F-4D97-AF65-F5344CB8AC3E}">
        <p14:creationId xmlns:p14="http://schemas.microsoft.com/office/powerpoint/2010/main" val="1341216911"/>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2862322"/>
          </a:xfrm>
          <a:prstGeom prst="rect">
            <a:avLst/>
          </a:prstGeom>
          <a:noFill/>
        </p:spPr>
        <p:txBody>
          <a:bodyPr wrap="square" rtlCol="0">
            <a:spAutoFit/>
          </a:bodyPr>
          <a:lstStyle/>
          <a:p>
            <a:pPr>
              <a:lnSpc>
                <a:spcPct val="150000"/>
              </a:lnSpc>
            </a:pPr>
            <a:r>
              <a:rPr lang="zh-CN" altLang="en-US" sz="2000" dirty="0" smtClean="0"/>
              <a:t>移动端设备屏幕尺寸小的特点决定了</a:t>
            </a:r>
            <a:r>
              <a:rPr lang="en-US" altLang="zh-CN" sz="2000" dirty="0" smtClean="0"/>
              <a:t>viewport</a:t>
            </a:r>
            <a:r>
              <a:rPr lang="zh-CN" altLang="en-US" sz="2000" dirty="0" smtClean="0"/>
              <a:t>与</a:t>
            </a:r>
            <a:r>
              <a:rPr lang="en-US" altLang="zh-CN" sz="2000" dirty="0" smtClean="0"/>
              <a:t>PC</a:t>
            </a:r>
            <a:r>
              <a:rPr lang="zh-CN" altLang="en-US" sz="2000" dirty="0" smtClean="0"/>
              <a:t>的不同，是脱离与设备屏幕的大小的，这也引出了我们接下来要讲的移动端三个</a:t>
            </a:r>
            <a:r>
              <a:rPr lang="en-US" altLang="zh-CN" sz="2000" dirty="0" smtClean="0"/>
              <a:t>viewport</a:t>
            </a:r>
            <a:r>
              <a:rPr lang="zh-CN" altLang="en-US" sz="2000" dirty="0" smtClean="0"/>
              <a:t>的概念：</a:t>
            </a:r>
            <a:endParaRPr lang="en-US" altLang="zh-CN" sz="2000" dirty="0" smtClean="0"/>
          </a:p>
          <a:p>
            <a:pPr marL="342900" indent="-342900">
              <a:lnSpc>
                <a:spcPct val="150000"/>
              </a:lnSpc>
              <a:buFont typeface="Arial" charset="0"/>
              <a:buChar char="•"/>
            </a:pPr>
            <a:r>
              <a:rPr lang="en-US" altLang="zh-CN" sz="2000" dirty="0" smtClean="0"/>
              <a:t>Layout</a:t>
            </a:r>
            <a:r>
              <a:rPr lang="zh-CN" altLang="en-US" sz="2000" dirty="0" smtClean="0"/>
              <a:t> </a:t>
            </a:r>
            <a:r>
              <a:rPr lang="en-US" altLang="zh-CN" sz="2000" dirty="0" smtClean="0"/>
              <a:t>viewport</a:t>
            </a:r>
            <a:r>
              <a:rPr lang="zh-CN" altLang="en-US" sz="2000" dirty="0" smtClean="0"/>
              <a:t>（布局视口）</a:t>
            </a:r>
            <a:endParaRPr lang="en-US" altLang="zh-CN" sz="2000" dirty="0" smtClean="0"/>
          </a:p>
          <a:p>
            <a:pPr marL="342900" indent="-342900">
              <a:lnSpc>
                <a:spcPct val="150000"/>
              </a:lnSpc>
              <a:buFont typeface="Arial" charset="0"/>
              <a:buChar char="•"/>
            </a:pPr>
            <a:r>
              <a:rPr lang="en-US" altLang="zh-CN" sz="2000" dirty="0" smtClean="0"/>
              <a:t>Visual</a:t>
            </a:r>
            <a:r>
              <a:rPr lang="zh-CN" altLang="en-US" sz="2000" dirty="0" smtClean="0"/>
              <a:t> </a:t>
            </a:r>
            <a:r>
              <a:rPr lang="en-US" altLang="zh-CN" sz="2000" dirty="0" smtClean="0"/>
              <a:t>viewport</a:t>
            </a:r>
            <a:r>
              <a:rPr lang="zh-CN" altLang="en-US" sz="2000" dirty="0" smtClean="0"/>
              <a:t>（视觉视口）</a:t>
            </a:r>
            <a:endParaRPr lang="en-US" altLang="zh-CN" sz="2000" dirty="0" smtClean="0"/>
          </a:p>
          <a:p>
            <a:pPr marL="342900" indent="-342900">
              <a:lnSpc>
                <a:spcPct val="150000"/>
              </a:lnSpc>
              <a:buFont typeface="Arial" charset="0"/>
              <a:buChar char="•"/>
            </a:pPr>
            <a:r>
              <a:rPr lang="en-US" altLang="zh-CN" sz="2000" dirty="0" smtClean="0"/>
              <a:t>Ideal</a:t>
            </a:r>
            <a:r>
              <a:rPr lang="zh-CN" altLang="en-US" sz="2000" dirty="0" smtClean="0"/>
              <a:t> </a:t>
            </a:r>
            <a:r>
              <a:rPr lang="en-US" altLang="zh-CN" sz="2000" dirty="0" smtClean="0"/>
              <a:t>viewport</a:t>
            </a:r>
            <a:r>
              <a:rPr lang="zh-CN" altLang="en-US" sz="2000" dirty="0" smtClean="0"/>
              <a:t>（理想视口）</a:t>
            </a:r>
            <a:endParaRPr lang="zh-CN" altLang="en-US" sz="2000" dirty="0"/>
          </a:p>
        </p:txBody>
      </p:sp>
    </p:spTree>
    <p:extLst>
      <p:ext uri="{BB962C8B-B14F-4D97-AF65-F5344CB8AC3E}">
        <p14:creationId xmlns:p14="http://schemas.microsoft.com/office/powerpoint/2010/main" val="1641214689"/>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504882"/>
          </a:xfrm>
          <a:prstGeom prst="rect">
            <a:avLst/>
          </a:prstGeom>
          <a:noFill/>
        </p:spPr>
        <p:txBody>
          <a:bodyPr wrap="square" rtlCol="0">
            <a:spAutoFit/>
          </a:bodyPr>
          <a:lstStyle/>
          <a:p>
            <a:pPr>
              <a:lnSpc>
                <a:spcPct val="150000"/>
              </a:lnSpc>
            </a:pPr>
            <a:r>
              <a:rPr lang="zh-CN" altLang="en-US" sz="2000" dirty="0" smtClean="0"/>
              <a:t>我们先来看一下三个</a:t>
            </a:r>
            <a:r>
              <a:rPr lang="en-US" altLang="zh-CN" sz="2000" dirty="0" smtClean="0"/>
              <a:t>viewport</a:t>
            </a:r>
            <a:r>
              <a:rPr lang="zh-CN" altLang="en-US" sz="2000" dirty="0" smtClean="0"/>
              <a:t>分别是怎么对应的</a:t>
            </a:r>
            <a:endParaRPr lang="en-US" altLang="zh-CN" sz="2000"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23" y="730388"/>
            <a:ext cx="5587527" cy="42603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1825" y="742574"/>
            <a:ext cx="5839918" cy="4414700"/>
          </a:xfrm>
          <a:prstGeom prst="rect">
            <a:avLst/>
          </a:prstGeom>
        </p:spPr>
      </p:pic>
    </p:spTree>
    <p:extLst>
      <p:ext uri="{BB962C8B-B14F-4D97-AF65-F5344CB8AC3E}">
        <p14:creationId xmlns:p14="http://schemas.microsoft.com/office/powerpoint/2010/main" val="1743492217"/>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2400657"/>
          </a:xfrm>
          <a:prstGeom prst="rect">
            <a:avLst/>
          </a:prstGeom>
          <a:noFill/>
        </p:spPr>
        <p:txBody>
          <a:bodyPr wrap="square" rtlCol="0">
            <a:spAutoFit/>
          </a:bodyPr>
          <a:lstStyle/>
          <a:p>
            <a:pPr>
              <a:lnSpc>
                <a:spcPct val="150000"/>
              </a:lnSpc>
            </a:pPr>
            <a:r>
              <a:rPr lang="zh-CN" altLang="en-US" sz="2000" dirty="0" smtClean="0"/>
              <a:t>我们先来形像认识一下移动端页面布局的整个过程：</a:t>
            </a:r>
            <a:endParaRPr lang="en-US" altLang="zh-CN" sz="2000" dirty="0" smtClean="0"/>
          </a:p>
          <a:p>
            <a:pPr>
              <a:lnSpc>
                <a:spcPct val="150000"/>
              </a:lnSpc>
            </a:pPr>
            <a:r>
              <a:rPr lang="en-US" altLang="zh-CN" sz="2000" dirty="0" smtClean="0"/>
              <a:t>1</a:t>
            </a:r>
            <a:r>
              <a:rPr lang="zh-CN" altLang="en-US" sz="2000" dirty="0" smtClean="0"/>
              <a:t>、准备布局用的“纸张”</a:t>
            </a:r>
            <a:endParaRPr lang="en-US" altLang="zh-CN" sz="2000" dirty="0" smtClean="0"/>
          </a:p>
          <a:p>
            <a:pPr>
              <a:lnSpc>
                <a:spcPct val="150000"/>
              </a:lnSpc>
            </a:pPr>
            <a:r>
              <a:rPr lang="en-US" altLang="zh-CN" sz="2000" dirty="0" smtClean="0"/>
              <a:t>2</a:t>
            </a:r>
            <a:r>
              <a:rPr lang="zh-CN" altLang="en-US" sz="2000" dirty="0" smtClean="0"/>
              <a:t>、绘图</a:t>
            </a:r>
            <a:endParaRPr lang="en-US" altLang="zh-CN" sz="2000" dirty="0" smtClean="0"/>
          </a:p>
          <a:p>
            <a:pPr>
              <a:lnSpc>
                <a:spcPct val="150000"/>
              </a:lnSpc>
            </a:pPr>
            <a:r>
              <a:rPr lang="en-US" altLang="zh-CN" sz="2000" dirty="0" smtClean="0"/>
              <a:t>3</a:t>
            </a:r>
            <a:r>
              <a:rPr lang="zh-CN" altLang="en-US" sz="2000" dirty="0" smtClean="0"/>
              <a:t>、通过固定大小的“相框”去观察刚才绘制的图，并调整适当的距离以便观察到整副图的全貌</a:t>
            </a:r>
            <a:endParaRPr lang="zh-CN" altLang="en-US" sz="2000" dirty="0"/>
          </a:p>
        </p:txBody>
      </p:sp>
      <p:sp>
        <p:nvSpPr>
          <p:cNvPr id="3" name="文本框 2"/>
          <p:cNvSpPr txBox="1"/>
          <p:nvPr/>
        </p:nvSpPr>
        <p:spPr>
          <a:xfrm>
            <a:off x="1106468" y="3746500"/>
            <a:ext cx="7150633" cy="966547"/>
          </a:xfrm>
          <a:prstGeom prst="rect">
            <a:avLst/>
          </a:prstGeom>
          <a:noFill/>
        </p:spPr>
        <p:txBody>
          <a:bodyPr wrap="square" rtlCol="0">
            <a:spAutoFit/>
          </a:bodyPr>
          <a:lstStyle/>
          <a:p>
            <a:pPr>
              <a:lnSpc>
                <a:spcPct val="150000"/>
              </a:lnSpc>
            </a:pPr>
            <a:r>
              <a:rPr kumimoji="1" lang="zh-CN" altLang="en-US" sz="2000" dirty="0" smtClean="0"/>
              <a:t>纸张就是</a:t>
            </a:r>
            <a:r>
              <a:rPr kumimoji="1" lang="en-US" altLang="zh-CN" sz="2000" dirty="0" smtClean="0"/>
              <a:t>layout</a:t>
            </a:r>
            <a:r>
              <a:rPr kumimoji="1" lang="zh-CN" altLang="en-US" sz="2000" dirty="0" smtClean="0"/>
              <a:t> </a:t>
            </a:r>
            <a:r>
              <a:rPr kumimoji="1" lang="en-US" altLang="zh-CN" sz="2000" dirty="0" smtClean="0"/>
              <a:t>viewport</a:t>
            </a:r>
            <a:r>
              <a:rPr kumimoji="1" lang="zh-CN" altLang="en-US" sz="2000" dirty="0" smtClean="0"/>
              <a:t>，绘制就是在</a:t>
            </a:r>
            <a:r>
              <a:rPr kumimoji="1" lang="en-US" altLang="zh-CN" sz="2000" dirty="0" smtClean="0"/>
              <a:t>layout</a:t>
            </a:r>
            <a:r>
              <a:rPr kumimoji="1" lang="zh-CN" altLang="en-US" sz="2000" dirty="0" smtClean="0"/>
              <a:t> </a:t>
            </a:r>
            <a:r>
              <a:rPr kumimoji="1" lang="en-US" altLang="zh-CN" sz="2000" dirty="0" smtClean="0"/>
              <a:t>viewport</a:t>
            </a:r>
            <a:r>
              <a:rPr kumimoji="1" lang="zh-CN" altLang="en-US" sz="2000" dirty="0" smtClean="0"/>
              <a:t>上进行布局，通过相框所看到的部分就是</a:t>
            </a:r>
            <a:r>
              <a:rPr kumimoji="1" lang="en-US" altLang="zh-CN" sz="2000" dirty="0" smtClean="0"/>
              <a:t>visual</a:t>
            </a:r>
            <a:r>
              <a:rPr kumimoji="1" lang="zh-CN" altLang="en-US" sz="2000" dirty="0" smtClean="0"/>
              <a:t> </a:t>
            </a:r>
            <a:r>
              <a:rPr kumimoji="1" lang="en-US" altLang="zh-CN" sz="2000" dirty="0" smtClean="0"/>
              <a:t>viewport</a:t>
            </a:r>
            <a:endParaRPr kumimoji="1" lang="zh-CN" altLang="en-US" sz="2000" dirty="0"/>
          </a:p>
        </p:txBody>
      </p:sp>
    </p:spTree>
    <p:extLst>
      <p:ext uri="{BB962C8B-B14F-4D97-AF65-F5344CB8AC3E}">
        <p14:creationId xmlns:p14="http://schemas.microsoft.com/office/powerpoint/2010/main" val="2006418049"/>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1477328"/>
          </a:xfrm>
          <a:prstGeom prst="rect">
            <a:avLst/>
          </a:prstGeom>
          <a:noFill/>
        </p:spPr>
        <p:txBody>
          <a:bodyPr wrap="square" rtlCol="0">
            <a:spAutoFit/>
          </a:bodyPr>
          <a:lstStyle/>
          <a:p>
            <a:pPr>
              <a:lnSpc>
                <a:spcPct val="150000"/>
              </a:lnSpc>
            </a:pPr>
            <a:r>
              <a:rPr lang="zh-CN" altLang="en-US" sz="2000" dirty="0" smtClean="0"/>
              <a:t>根据上述过程，如果页面上有一个</a:t>
            </a:r>
            <a:r>
              <a:rPr lang="en-US" altLang="zh-CN" sz="2000" dirty="0" smtClean="0"/>
              <a:t>100px</a:t>
            </a:r>
            <a:r>
              <a:rPr lang="zh-CN" altLang="en-US" sz="2000" dirty="0" smtClean="0"/>
              <a:t>*</a:t>
            </a:r>
            <a:r>
              <a:rPr lang="en-US" altLang="zh-CN" sz="2000" dirty="0" smtClean="0"/>
              <a:t>100px</a:t>
            </a:r>
            <a:r>
              <a:rPr lang="zh-CN" altLang="en-US" sz="2000" dirty="0" smtClean="0"/>
              <a:t>的</a:t>
            </a:r>
            <a:r>
              <a:rPr lang="en-US" altLang="zh-CN" sz="2000" dirty="0" smtClean="0"/>
              <a:t>div</a:t>
            </a:r>
            <a:r>
              <a:rPr lang="zh-CN" altLang="en-US" sz="2000" dirty="0" smtClean="0"/>
              <a:t>，用</a:t>
            </a:r>
            <a:r>
              <a:rPr lang="en-US" altLang="zh-CN" sz="2000" dirty="0" smtClean="0"/>
              <a:t>iphone4</a:t>
            </a:r>
            <a:r>
              <a:rPr lang="zh-CN" altLang="en-US" sz="2000" dirty="0" smtClean="0"/>
              <a:t>（默认的</a:t>
            </a:r>
            <a:r>
              <a:rPr lang="en-US" altLang="zh-CN" sz="2000" dirty="0" smtClean="0"/>
              <a:t>layout</a:t>
            </a:r>
            <a:r>
              <a:rPr lang="zh-CN" altLang="en-US" sz="2000" dirty="0" smtClean="0"/>
              <a:t> </a:t>
            </a:r>
            <a:r>
              <a:rPr lang="en-US" altLang="zh-CN" sz="2000" dirty="0" smtClean="0"/>
              <a:t>viewport</a:t>
            </a:r>
            <a:r>
              <a:rPr lang="zh-CN" altLang="en-US" sz="2000" dirty="0" smtClean="0"/>
              <a:t>宽度为</a:t>
            </a:r>
            <a:r>
              <a:rPr lang="en-US" altLang="zh-CN" sz="2000" dirty="0" smtClean="0"/>
              <a:t>980px</a:t>
            </a:r>
            <a:r>
              <a:rPr lang="zh-CN" altLang="en-US" sz="2000" dirty="0" smtClean="0"/>
              <a:t>）直接去访问时会是下面这样：</a:t>
            </a:r>
            <a:endParaRPr lang="zh-CN" altLang="en-US" sz="2000"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2622" y="101600"/>
            <a:ext cx="3227178" cy="6132644"/>
          </a:xfrm>
          <a:prstGeom prst="rect">
            <a:avLst/>
          </a:prstGeom>
        </p:spPr>
      </p:pic>
    </p:spTree>
    <p:extLst>
      <p:ext uri="{BB962C8B-B14F-4D97-AF65-F5344CB8AC3E}">
        <p14:creationId xmlns:p14="http://schemas.microsoft.com/office/powerpoint/2010/main" val="1409589354"/>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2400657"/>
          </a:xfrm>
          <a:prstGeom prst="rect">
            <a:avLst/>
          </a:prstGeom>
          <a:noFill/>
        </p:spPr>
        <p:txBody>
          <a:bodyPr wrap="square" rtlCol="0">
            <a:spAutoFit/>
          </a:bodyPr>
          <a:lstStyle/>
          <a:p>
            <a:pPr>
              <a:lnSpc>
                <a:spcPct val="150000"/>
              </a:lnSpc>
            </a:pPr>
            <a:r>
              <a:rPr lang="en-US" altLang="zh-CN" sz="2000" dirty="0" smtClean="0"/>
              <a:t>Ideal</a:t>
            </a:r>
            <a:r>
              <a:rPr lang="zh-CN" altLang="en-US" sz="2000" dirty="0" smtClean="0"/>
              <a:t> </a:t>
            </a:r>
            <a:r>
              <a:rPr lang="en-US" altLang="zh-CN" sz="2000" dirty="0" smtClean="0"/>
              <a:t>viewport</a:t>
            </a:r>
            <a:r>
              <a:rPr lang="zh-CN" altLang="en-US" sz="2000" dirty="0" smtClean="0"/>
              <a:t>称为理想视口，是因为根据此</a:t>
            </a:r>
            <a:r>
              <a:rPr lang="en-US" altLang="zh-CN" sz="2000" dirty="0" smtClean="0"/>
              <a:t>viewport</a:t>
            </a:r>
            <a:r>
              <a:rPr lang="zh-CN" altLang="en-US" sz="2000" dirty="0" smtClean="0"/>
              <a:t>进行布局的页面，用户不需要缩放和横向滚动就是正常查看网站的所有内容，同时也不会因为屏幕的像素密度高页面上的元素无法看清，再以刚才的例子，</a:t>
            </a:r>
            <a:r>
              <a:rPr lang="en-US" altLang="zh-CN" sz="2000" dirty="0" smtClean="0"/>
              <a:t>iphone4</a:t>
            </a:r>
            <a:r>
              <a:rPr lang="zh-CN" altLang="en-US" sz="2000" dirty="0" smtClean="0"/>
              <a:t>的</a:t>
            </a:r>
            <a:r>
              <a:rPr lang="en-US" altLang="zh-CN" sz="2000" dirty="0" smtClean="0"/>
              <a:t>ideal</a:t>
            </a:r>
            <a:r>
              <a:rPr lang="zh-CN" altLang="en-US" sz="2000" dirty="0" smtClean="0"/>
              <a:t> </a:t>
            </a:r>
            <a:r>
              <a:rPr lang="en-US" altLang="zh-CN" sz="2000" dirty="0" smtClean="0"/>
              <a:t>viewport</a:t>
            </a:r>
            <a:r>
              <a:rPr lang="zh-CN" altLang="en-US" sz="2000" dirty="0" smtClean="0"/>
              <a:t>的宽度是</a:t>
            </a:r>
            <a:r>
              <a:rPr lang="en-US" altLang="zh-CN" sz="2000" dirty="0" smtClean="0"/>
              <a:t>320px</a:t>
            </a:r>
            <a:r>
              <a:rPr lang="zh-CN" altLang="en-US" sz="2000" dirty="0" smtClean="0"/>
              <a:t>，所以在</a:t>
            </a:r>
            <a:r>
              <a:rPr lang="en-US" altLang="zh-CN" sz="2000" dirty="0" smtClean="0"/>
              <a:t>ideal</a:t>
            </a:r>
            <a:r>
              <a:rPr lang="zh-CN" altLang="en-US" sz="2000" dirty="0" smtClean="0"/>
              <a:t> </a:t>
            </a:r>
            <a:r>
              <a:rPr lang="en-US" altLang="zh-CN" sz="2000" dirty="0" smtClean="0"/>
              <a:t>viewport</a:t>
            </a:r>
            <a:r>
              <a:rPr lang="zh-CN" altLang="en-US" sz="2000" dirty="0" smtClean="0"/>
              <a:t>下布局的效果是这样的</a:t>
            </a:r>
            <a:endParaRPr lang="zh-CN" altLang="en-US" sz="2000"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219" y="-254000"/>
            <a:ext cx="3213100" cy="6103883"/>
          </a:xfrm>
          <a:prstGeom prst="rect">
            <a:avLst/>
          </a:prstGeom>
        </p:spPr>
      </p:pic>
    </p:spTree>
    <p:extLst>
      <p:ext uri="{BB962C8B-B14F-4D97-AF65-F5344CB8AC3E}">
        <p14:creationId xmlns:p14="http://schemas.microsoft.com/office/powerpoint/2010/main" val="39461100"/>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2862322"/>
          </a:xfrm>
          <a:prstGeom prst="rect">
            <a:avLst/>
          </a:prstGeom>
          <a:noFill/>
        </p:spPr>
        <p:txBody>
          <a:bodyPr wrap="square" rtlCol="0">
            <a:spAutoFit/>
          </a:bodyPr>
          <a:lstStyle/>
          <a:p>
            <a:pPr>
              <a:lnSpc>
                <a:spcPct val="150000"/>
              </a:lnSpc>
            </a:pPr>
            <a:r>
              <a:rPr lang="zh-CN" altLang="en-US" sz="2000" dirty="0" smtClean="0"/>
              <a:t>还记得前端提及</a:t>
            </a:r>
            <a:r>
              <a:rPr lang="en-US" altLang="zh-CN" sz="2000" dirty="0" err="1" smtClean="0"/>
              <a:t>dpr</a:t>
            </a:r>
            <a:r>
              <a:rPr lang="zh-CN" altLang="en-US" sz="2000" dirty="0" smtClean="0"/>
              <a:t>的计算时我们提到了设备的</a:t>
            </a:r>
            <a:r>
              <a:rPr lang="en-US" altLang="zh-CN" sz="2000" dirty="0" err="1" smtClean="0"/>
              <a:t>css</a:t>
            </a:r>
            <a:r>
              <a:rPr lang="zh-CN" altLang="en-US" sz="2000" dirty="0" smtClean="0"/>
              <a:t>像素，其实指就是</a:t>
            </a:r>
            <a:r>
              <a:rPr lang="en-US" altLang="zh-CN" sz="2000" dirty="0" smtClean="0"/>
              <a:t>ideal</a:t>
            </a:r>
            <a:r>
              <a:rPr lang="zh-CN" altLang="en-US" sz="2000" dirty="0" smtClean="0"/>
              <a:t> </a:t>
            </a:r>
            <a:r>
              <a:rPr lang="en-US" altLang="zh-CN" sz="2000" dirty="0" smtClean="0"/>
              <a:t>viewport</a:t>
            </a:r>
            <a:r>
              <a:rPr lang="zh-CN" altLang="en-US" sz="2000" dirty="0" smtClean="0"/>
              <a:t>，所以</a:t>
            </a:r>
            <a:r>
              <a:rPr lang="en-US" altLang="zh-CN" sz="2000" dirty="0" err="1" smtClean="0"/>
              <a:t>dpr</a:t>
            </a:r>
            <a:r>
              <a:rPr lang="zh-CN" altLang="en-US" sz="2000" dirty="0" smtClean="0"/>
              <a:t>就是设备的物理分辨率与</a:t>
            </a:r>
            <a:r>
              <a:rPr lang="en-US" altLang="zh-CN" sz="2000" dirty="0" smtClean="0"/>
              <a:t>ideal</a:t>
            </a:r>
            <a:r>
              <a:rPr lang="zh-CN" altLang="en-US" sz="2000" dirty="0" smtClean="0"/>
              <a:t> </a:t>
            </a:r>
            <a:r>
              <a:rPr lang="en-US" altLang="zh-CN" sz="2000" dirty="0" smtClean="0"/>
              <a:t>viewport</a:t>
            </a:r>
            <a:r>
              <a:rPr lang="zh-CN" altLang="en-US" sz="2000" dirty="0" smtClean="0"/>
              <a:t>大小（单位是</a:t>
            </a:r>
            <a:r>
              <a:rPr lang="en-US" altLang="zh-CN" sz="2000" dirty="0" err="1" smtClean="0"/>
              <a:t>css</a:t>
            </a:r>
            <a:r>
              <a:rPr lang="zh-CN" altLang="en-US" sz="2000" dirty="0" smtClean="0"/>
              <a:t>像素）在某一方向上的比。</a:t>
            </a:r>
            <a:endParaRPr lang="en-US" altLang="zh-CN" sz="2000" dirty="0" smtClean="0"/>
          </a:p>
          <a:p>
            <a:pPr>
              <a:lnSpc>
                <a:spcPct val="150000"/>
              </a:lnSpc>
            </a:pPr>
            <a:r>
              <a:rPr lang="zh-CN" altLang="en-US" sz="2000" dirty="0" smtClean="0"/>
              <a:t>定义</a:t>
            </a:r>
            <a:r>
              <a:rPr lang="en-US" altLang="zh-CN" sz="2000" dirty="0" smtClean="0"/>
              <a:t>ideal</a:t>
            </a:r>
            <a:r>
              <a:rPr lang="zh-CN" altLang="en-US" sz="2000" dirty="0" smtClean="0"/>
              <a:t> </a:t>
            </a:r>
            <a:r>
              <a:rPr lang="en-US" altLang="zh-CN" sz="2000" dirty="0" smtClean="0"/>
              <a:t>viewport</a:t>
            </a:r>
            <a:r>
              <a:rPr lang="zh-CN" altLang="en-US" sz="2000" dirty="0" smtClean="0"/>
              <a:t>的是浏览器而不是设备，所以同一个设备上不同浏览器可能拥有不同的</a:t>
            </a:r>
            <a:r>
              <a:rPr lang="en-US" altLang="zh-CN" sz="2000" dirty="0" smtClean="0"/>
              <a:t>ideal</a:t>
            </a:r>
            <a:r>
              <a:rPr lang="zh-CN" altLang="en-US" sz="2000" dirty="0" smtClean="0"/>
              <a:t> </a:t>
            </a:r>
            <a:r>
              <a:rPr lang="en-US" altLang="zh-CN" sz="2000" dirty="0" smtClean="0"/>
              <a:t>viewport</a:t>
            </a:r>
            <a:r>
              <a:rPr lang="zh-CN" altLang="en-US" sz="2000" dirty="0" smtClean="0"/>
              <a:t>，但同时浏览器的理想视口也会取决于它所处的设备</a:t>
            </a:r>
            <a:endParaRPr lang="en-US" altLang="zh-CN" sz="2000" dirty="0"/>
          </a:p>
        </p:txBody>
      </p:sp>
    </p:spTree>
    <p:extLst>
      <p:ext uri="{BB962C8B-B14F-4D97-AF65-F5344CB8AC3E}">
        <p14:creationId xmlns:p14="http://schemas.microsoft.com/office/powerpoint/2010/main" val="505215330"/>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1938992"/>
          </a:xfrm>
          <a:prstGeom prst="rect">
            <a:avLst/>
          </a:prstGeom>
          <a:noFill/>
        </p:spPr>
        <p:txBody>
          <a:bodyPr wrap="square" rtlCol="0">
            <a:spAutoFit/>
          </a:bodyPr>
          <a:lstStyle/>
          <a:p>
            <a:pPr>
              <a:lnSpc>
                <a:spcPct val="150000"/>
              </a:lnSpc>
            </a:pPr>
            <a:r>
              <a:rPr lang="zh-CN" altLang="en-US" sz="2000" dirty="0" smtClean="0"/>
              <a:t>要使页面使用</a:t>
            </a:r>
            <a:r>
              <a:rPr lang="en-US" altLang="zh-CN" sz="2000" dirty="0" smtClean="0"/>
              <a:t>ideal</a:t>
            </a:r>
            <a:r>
              <a:rPr lang="zh-CN" altLang="en-US" sz="2000" dirty="0" smtClean="0"/>
              <a:t> </a:t>
            </a:r>
            <a:r>
              <a:rPr lang="en-US" altLang="zh-CN" sz="2000" dirty="0" smtClean="0"/>
              <a:t>viewport</a:t>
            </a:r>
            <a:r>
              <a:rPr lang="zh-CN" altLang="en-US" sz="2000" dirty="0" smtClean="0"/>
              <a:t>进行布局，就需要在页面上添加如下标签：</a:t>
            </a:r>
            <a:endParaRPr lang="en-US" altLang="zh-CN" sz="2000" dirty="0" smtClean="0"/>
          </a:p>
          <a:p>
            <a:pPr>
              <a:lnSpc>
                <a:spcPct val="150000"/>
              </a:lnSpc>
            </a:pPr>
            <a:r>
              <a:rPr lang="en-US" altLang="zh-CN" sz="2000" dirty="0"/>
              <a:t>&lt;meta name="device" content="width=device-width</a:t>
            </a:r>
            <a:r>
              <a:rPr lang="en-US" altLang="zh-CN" sz="2000" dirty="0" smtClean="0"/>
              <a:t>"&gt;</a:t>
            </a:r>
          </a:p>
          <a:p>
            <a:pPr>
              <a:lnSpc>
                <a:spcPct val="150000"/>
              </a:lnSpc>
            </a:pPr>
            <a:r>
              <a:rPr lang="zh-CN" altLang="en-US" sz="2000" dirty="0" smtClean="0"/>
              <a:t>其作用是将</a:t>
            </a:r>
            <a:r>
              <a:rPr lang="en-US" altLang="zh-CN" sz="2000" dirty="0" smtClean="0"/>
              <a:t>layout</a:t>
            </a:r>
            <a:r>
              <a:rPr lang="zh-CN" altLang="en-US" sz="2000" dirty="0" smtClean="0"/>
              <a:t> </a:t>
            </a:r>
            <a:r>
              <a:rPr lang="en-US" altLang="zh-CN" sz="2000" dirty="0" smtClean="0"/>
              <a:t>viewport</a:t>
            </a:r>
            <a:r>
              <a:rPr lang="zh-CN" altLang="en-US" sz="2000" dirty="0" smtClean="0"/>
              <a:t>设置为</a:t>
            </a:r>
            <a:r>
              <a:rPr lang="en-US" altLang="zh-CN" sz="2000" dirty="0" smtClean="0"/>
              <a:t>ideal</a:t>
            </a:r>
            <a:r>
              <a:rPr lang="zh-CN" altLang="en-US" sz="2000" dirty="0" smtClean="0"/>
              <a:t> </a:t>
            </a:r>
            <a:r>
              <a:rPr lang="en-US" altLang="zh-CN" sz="2000" dirty="0" smtClean="0"/>
              <a:t>viewport</a:t>
            </a:r>
            <a:endParaRPr lang="en-US" altLang="zh-CN" sz="2000"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167" y="1167367"/>
            <a:ext cx="8051800" cy="3175000"/>
          </a:xfrm>
          <a:prstGeom prst="rect">
            <a:avLst/>
          </a:prstGeom>
        </p:spPr>
      </p:pic>
    </p:spTree>
    <p:extLst>
      <p:ext uri="{BB962C8B-B14F-4D97-AF65-F5344CB8AC3E}">
        <p14:creationId xmlns:p14="http://schemas.microsoft.com/office/powerpoint/2010/main" val="149400754"/>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3000821"/>
          </a:xfrm>
          <a:prstGeom prst="rect">
            <a:avLst/>
          </a:prstGeom>
          <a:noFill/>
        </p:spPr>
        <p:txBody>
          <a:bodyPr wrap="square" rtlCol="0">
            <a:spAutoFit/>
          </a:bodyPr>
          <a:lstStyle/>
          <a:p>
            <a:pPr marL="342900" indent="-342900">
              <a:lnSpc>
                <a:spcPct val="150000"/>
              </a:lnSpc>
              <a:buFont typeface="Arial" charset="0"/>
              <a:buChar char="•"/>
            </a:pPr>
            <a:r>
              <a:rPr lang="en-US" altLang="zh-CN" sz="1800" dirty="0" smtClean="0"/>
              <a:t>width</a:t>
            </a:r>
            <a:r>
              <a:rPr lang="zh-CN" altLang="en-US" sz="1800" dirty="0" smtClean="0"/>
              <a:t>：定义</a:t>
            </a:r>
            <a:r>
              <a:rPr lang="en-US" altLang="zh-CN" sz="1800" dirty="0" smtClean="0"/>
              <a:t>layout</a:t>
            </a:r>
            <a:r>
              <a:rPr lang="zh-CN" altLang="en-US" sz="1800" dirty="0" smtClean="0"/>
              <a:t> </a:t>
            </a:r>
            <a:r>
              <a:rPr lang="en-US" altLang="zh-CN" sz="1800" dirty="0" smtClean="0"/>
              <a:t>viewport</a:t>
            </a:r>
            <a:r>
              <a:rPr lang="zh-CN" altLang="en-US" sz="1800" dirty="0" smtClean="0"/>
              <a:t>的宽度，可以为一个正数，或者</a:t>
            </a:r>
            <a:r>
              <a:rPr lang="en-US" altLang="zh-CN" sz="1800" dirty="0" smtClean="0"/>
              <a:t>device-width</a:t>
            </a:r>
            <a:r>
              <a:rPr lang="zh-CN" altLang="en-US" sz="1800" dirty="0" smtClean="0"/>
              <a:t>，即</a:t>
            </a:r>
            <a:r>
              <a:rPr lang="en-US" altLang="zh-CN" sz="1800" dirty="0" smtClean="0"/>
              <a:t>ideal</a:t>
            </a:r>
            <a:r>
              <a:rPr lang="zh-CN" altLang="en-US" sz="1800" dirty="0" smtClean="0"/>
              <a:t> </a:t>
            </a:r>
            <a:r>
              <a:rPr lang="en-US" altLang="zh-CN" sz="1800" dirty="0" smtClean="0"/>
              <a:t>viewport</a:t>
            </a:r>
            <a:r>
              <a:rPr lang="zh-CN" altLang="en-US" sz="1800" dirty="0" smtClean="0"/>
              <a:t>的宽度</a:t>
            </a:r>
            <a:endParaRPr lang="en-US" altLang="zh-CN" sz="1800" dirty="0" smtClean="0"/>
          </a:p>
          <a:p>
            <a:pPr marL="342900" indent="-342900">
              <a:lnSpc>
                <a:spcPct val="150000"/>
              </a:lnSpc>
              <a:buFont typeface="Arial" charset="0"/>
              <a:buChar char="•"/>
            </a:pPr>
            <a:r>
              <a:rPr lang="en-US" altLang="zh-CN" sz="1800" dirty="0" smtClean="0"/>
              <a:t>initial-scale</a:t>
            </a:r>
            <a:r>
              <a:rPr lang="zh-CN" altLang="en-US" sz="1800" dirty="0" smtClean="0"/>
              <a:t>：定义初始的缩放比例，</a:t>
            </a:r>
            <a:r>
              <a:rPr lang="en-US" altLang="zh-CN" sz="1800" dirty="0" smtClean="0"/>
              <a:t>1.0</a:t>
            </a:r>
            <a:r>
              <a:rPr lang="zh-CN" altLang="en-US" sz="1800" dirty="0" smtClean="0"/>
              <a:t>可以理解为</a:t>
            </a:r>
            <a:r>
              <a:rPr lang="en-US" altLang="zh-CN" sz="1800" dirty="0" smtClean="0"/>
              <a:t>100%</a:t>
            </a:r>
            <a:r>
              <a:rPr lang="zh-CN" altLang="en-US" sz="1800" dirty="0" smtClean="0"/>
              <a:t>，用来定义</a:t>
            </a:r>
            <a:r>
              <a:rPr lang="en-US" altLang="zh-CN" sz="1800" dirty="0" smtClean="0"/>
              <a:t>ideal</a:t>
            </a:r>
            <a:r>
              <a:rPr lang="zh-CN" altLang="en-US" sz="1800" dirty="0" smtClean="0"/>
              <a:t> </a:t>
            </a:r>
            <a:r>
              <a:rPr lang="en-US" altLang="zh-CN" sz="1800" dirty="0" smtClean="0"/>
              <a:t>viewport</a:t>
            </a:r>
            <a:r>
              <a:rPr lang="zh-CN" altLang="en-US" sz="1800" dirty="0" smtClean="0"/>
              <a:t>的宽度与</a:t>
            </a:r>
            <a:r>
              <a:rPr lang="en-US" altLang="zh-CN" sz="1800" dirty="0" smtClean="0"/>
              <a:t>visual</a:t>
            </a:r>
            <a:r>
              <a:rPr lang="zh-CN" altLang="en-US" sz="1800" dirty="0" smtClean="0"/>
              <a:t> </a:t>
            </a:r>
            <a:r>
              <a:rPr lang="en-US" altLang="zh-CN" sz="1800" dirty="0" smtClean="0"/>
              <a:t>viewport</a:t>
            </a:r>
            <a:r>
              <a:rPr lang="zh-CN" altLang="en-US" sz="1800" dirty="0" smtClean="0"/>
              <a:t>宽度的比值，所以如果</a:t>
            </a:r>
            <a:r>
              <a:rPr lang="en-US" altLang="zh-CN" sz="1800" dirty="0" smtClean="0"/>
              <a:t>initial-scale</a:t>
            </a:r>
            <a:r>
              <a:rPr lang="zh-CN" altLang="en-US" sz="1800" dirty="0" smtClean="0"/>
              <a:t>的值为</a:t>
            </a:r>
            <a:r>
              <a:rPr lang="en-US" altLang="zh-CN" sz="1800" dirty="0" smtClean="0"/>
              <a:t>0.5</a:t>
            </a:r>
            <a:r>
              <a:rPr lang="zh-CN" altLang="en-US" sz="1800" dirty="0" smtClean="0"/>
              <a:t>，则表示将</a:t>
            </a:r>
            <a:r>
              <a:rPr lang="en-US" altLang="zh-CN" sz="1800" dirty="0" smtClean="0"/>
              <a:t>visual</a:t>
            </a:r>
            <a:r>
              <a:rPr lang="zh-CN" altLang="en-US" sz="1800" dirty="0" smtClean="0"/>
              <a:t> </a:t>
            </a:r>
            <a:r>
              <a:rPr lang="en-US" altLang="zh-CN" sz="1800" dirty="0" smtClean="0"/>
              <a:t>viewport</a:t>
            </a:r>
            <a:r>
              <a:rPr lang="zh-CN" altLang="en-US" sz="1800" dirty="0" smtClean="0"/>
              <a:t>的宽度设为到</a:t>
            </a:r>
            <a:r>
              <a:rPr lang="en-US" altLang="zh-CN" sz="1800" dirty="0" smtClean="0"/>
              <a:t>ideal</a:t>
            </a:r>
            <a:r>
              <a:rPr lang="zh-CN" altLang="en-US" sz="1800" dirty="0" smtClean="0"/>
              <a:t> </a:t>
            </a:r>
            <a:r>
              <a:rPr lang="en-US" altLang="zh-CN" sz="1800" dirty="0" smtClean="0"/>
              <a:t>viewport</a:t>
            </a:r>
            <a:r>
              <a:rPr lang="zh-CN" altLang="en-US" sz="1800" dirty="0" smtClean="0"/>
              <a:t>宽度的</a:t>
            </a:r>
            <a:r>
              <a:rPr lang="en-US" altLang="zh-CN" sz="1800" dirty="0" smtClean="0"/>
              <a:t>2</a:t>
            </a:r>
            <a:r>
              <a:rPr lang="zh-CN" altLang="en-US" sz="1800" dirty="0" smtClean="0"/>
              <a:t>倍，按前文所述，</a:t>
            </a:r>
            <a:r>
              <a:rPr lang="en-US" altLang="zh-CN" sz="1800" dirty="0" smtClean="0"/>
              <a:t>visual</a:t>
            </a:r>
            <a:r>
              <a:rPr lang="zh-CN" altLang="en-US" sz="1800" dirty="0" smtClean="0"/>
              <a:t> </a:t>
            </a:r>
            <a:r>
              <a:rPr lang="en-US" altLang="zh-CN" sz="1800" dirty="0" smtClean="0"/>
              <a:t>viewport</a:t>
            </a:r>
            <a:r>
              <a:rPr lang="zh-CN" altLang="en-US" sz="1800" dirty="0" smtClean="0"/>
              <a:t>变大，页面上的元素的宽度相当于缩小至原来的一半。</a:t>
            </a:r>
            <a:endParaRPr lang="en-US" altLang="zh-CN" sz="1800" dirty="0" smtClean="0"/>
          </a:p>
        </p:txBody>
      </p:sp>
    </p:spTree>
    <p:extLst>
      <p:ext uri="{BB962C8B-B14F-4D97-AF65-F5344CB8AC3E}">
        <p14:creationId xmlns:p14="http://schemas.microsoft.com/office/powerpoint/2010/main" val="789833441"/>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923330"/>
          </a:xfrm>
          <a:prstGeom prst="rect">
            <a:avLst/>
          </a:prstGeom>
          <a:noFill/>
        </p:spPr>
        <p:txBody>
          <a:bodyPr wrap="square" rtlCol="0">
            <a:spAutoFit/>
          </a:bodyPr>
          <a:lstStyle/>
          <a:p>
            <a:pPr marR="0" lvl="0" defTabSz="914400" eaLnBrk="1" fontAlgn="auto" latinLnBrk="0" hangingPunct="1">
              <a:lnSpc>
                <a:spcPct val="150000"/>
              </a:lnSpc>
              <a:spcBef>
                <a:spcPts val="0"/>
              </a:spcBef>
              <a:spcAft>
                <a:spcPts val="0"/>
              </a:spcAft>
              <a:buClrTx/>
              <a:buSzTx/>
              <a:buFont typeface="Arial" charset="0"/>
              <a:buNone/>
              <a:tabLst/>
              <a:defRPr/>
            </a:pPr>
            <a:r>
              <a:rPr lang="zh-CN" altLang="en-US" sz="1800" dirty="0" smtClean="0"/>
              <a:t>可见</a:t>
            </a:r>
            <a:r>
              <a:rPr lang="en-US" altLang="zh-CN" sz="1800" dirty="0" smtClean="0"/>
              <a:t>width</a:t>
            </a:r>
            <a:r>
              <a:rPr lang="zh-CN" altLang="en-US" sz="1800" dirty="0" smtClean="0"/>
              <a:t>和</a:t>
            </a:r>
            <a:r>
              <a:rPr lang="en-US" altLang="zh-CN" sz="1800" dirty="0" smtClean="0"/>
              <a:t>initial-scale</a:t>
            </a:r>
            <a:r>
              <a:rPr lang="zh-CN" altLang="en-US" sz="1800" dirty="0" smtClean="0"/>
              <a:t>都可用来设置</a:t>
            </a:r>
            <a:r>
              <a:rPr lang="en-US" altLang="zh-CN" sz="1800" dirty="0" smtClean="0"/>
              <a:t>layout</a:t>
            </a:r>
            <a:r>
              <a:rPr lang="zh-CN" altLang="en-US" sz="1800" dirty="0" smtClean="0"/>
              <a:t> </a:t>
            </a:r>
            <a:r>
              <a:rPr lang="en-US" altLang="zh-CN" sz="1800" dirty="0" smtClean="0"/>
              <a:t>viewport</a:t>
            </a:r>
            <a:r>
              <a:rPr lang="zh-CN" altLang="en-US" sz="1800" dirty="0" smtClean="0"/>
              <a:t>，那当他们的值冲时</a:t>
            </a:r>
            <a:r>
              <a:rPr lang="en-US" altLang="zh-CN" sz="1800" dirty="0" smtClean="0"/>
              <a:t>layout</a:t>
            </a:r>
            <a:r>
              <a:rPr lang="zh-CN" altLang="en-US" sz="1800" dirty="0" smtClean="0"/>
              <a:t> </a:t>
            </a:r>
            <a:r>
              <a:rPr lang="en-US" altLang="zh-CN" sz="1800" dirty="0" smtClean="0"/>
              <a:t>viewport</a:t>
            </a:r>
            <a:r>
              <a:rPr lang="zh-CN" altLang="en-US" sz="1800" dirty="0" smtClean="0"/>
              <a:t>的宽度是多少？</a:t>
            </a:r>
            <a:endParaRPr lang="en-US" altLang="zh-CN" sz="1800" dirty="0" smtClean="0"/>
          </a:p>
        </p:txBody>
      </p:sp>
      <p:sp>
        <p:nvSpPr>
          <p:cNvPr id="3" name="文本框 2"/>
          <p:cNvSpPr txBox="1"/>
          <p:nvPr/>
        </p:nvSpPr>
        <p:spPr>
          <a:xfrm>
            <a:off x="3471196" y="2477341"/>
            <a:ext cx="1210588" cy="400110"/>
          </a:xfrm>
          <a:prstGeom prst="rect">
            <a:avLst/>
          </a:prstGeom>
          <a:noFill/>
        </p:spPr>
        <p:txBody>
          <a:bodyPr wrap="none" rtlCol="0">
            <a:spAutoFit/>
          </a:bodyPr>
          <a:lstStyle/>
          <a:p>
            <a:r>
              <a:rPr kumimoji="1" lang="zh-CN" altLang="en-US" sz="2000" dirty="0" smtClean="0">
                <a:solidFill>
                  <a:srgbClr val="FF0000"/>
                </a:solidFill>
              </a:rPr>
              <a:t>取较大值</a:t>
            </a:r>
            <a:endParaRPr kumimoji="1" lang="zh-CN" altLang="en-US" sz="2000" dirty="0">
              <a:solidFill>
                <a:srgbClr val="FF0000"/>
              </a:solidFill>
            </a:endParaRPr>
          </a:p>
        </p:txBody>
      </p:sp>
      <p:sp>
        <p:nvSpPr>
          <p:cNvPr id="4" name="文本框 3"/>
          <p:cNvSpPr txBox="1"/>
          <p:nvPr/>
        </p:nvSpPr>
        <p:spPr>
          <a:xfrm>
            <a:off x="1270000" y="3308337"/>
            <a:ext cx="6987101" cy="923330"/>
          </a:xfrm>
          <a:prstGeom prst="rect">
            <a:avLst/>
          </a:prstGeom>
          <a:noFill/>
        </p:spPr>
        <p:txBody>
          <a:bodyPr wrap="square" rtlCol="0">
            <a:spAutoFit/>
          </a:bodyPr>
          <a:lstStyle/>
          <a:p>
            <a:r>
              <a:rPr kumimoji="1" lang="zh-CN" altLang="en-US" sz="1800" dirty="0" smtClean="0"/>
              <a:t>比如</a:t>
            </a:r>
            <a:r>
              <a:rPr kumimoji="1" lang="en-US" altLang="zh-CN" sz="1800" dirty="0" smtClean="0"/>
              <a:t>ideal</a:t>
            </a:r>
            <a:r>
              <a:rPr kumimoji="1" lang="zh-CN" altLang="en-US" sz="1800" dirty="0" smtClean="0"/>
              <a:t> </a:t>
            </a:r>
            <a:r>
              <a:rPr kumimoji="1" lang="en-US" altLang="zh-CN" sz="1800" dirty="0" smtClean="0"/>
              <a:t>viewport</a:t>
            </a:r>
            <a:r>
              <a:rPr kumimoji="1" lang="zh-CN" altLang="en-US" sz="1800" dirty="0" smtClean="0"/>
              <a:t>为</a:t>
            </a:r>
            <a:r>
              <a:rPr kumimoji="1" lang="en-US" altLang="zh-CN" sz="1800" dirty="0" smtClean="0"/>
              <a:t>320</a:t>
            </a:r>
            <a:r>
              <a:rPr kumimoji="1" lang="zh-CN" altLang="en-US" sz="1800" dirty="0" smtClean="0"/>
              <a:t>*</a:t>
            </a:r>
            <a:r>
              <a:rPr kumimoji="1" lang="en-US" altLang="zh-CN" sz="1800" dirty="0" smtClean="0"/>
              <a:t>480</a:t>
            </a:r>
            <a:r>
              <a:rPr kumimoji="1" lang="zh-CN" altLang="en-US" sz="1800" dirty="0" smtClean="0"/>
              <a:t>，我们设置</a:t>
            </a:r>
            <a:r>
              <a:rPr kumimoji="1" lang="en-US" altLang="zh-CN" sz="1800" dirty="0" smtClean="0"/>
              <a:t>width=400,initial=1.0</a:t>
            </a:r>
            <a:r>
              <a:rPr kumimoji="1" lang="zh-CN" altLang="en-US" sz="1800" dirty="0" smtClean="0"/>
              <a:t>，在竖屏时得到的</a:t>
            </a:r>
            <a:r>
              <a:rPr kumimoji="1" lang="en-US" altLang="zh-CN" sz="1800" dirty="0" smtClean="0"/>
              <a:t>layout</a:t>
            </a:r>
            <a:r>
              <a:rPr kumimoji="1" lang="zh-CN" altLang="en-US" sz="1800" dirty="0" smtClean="0"/>
              <a:t> </a:t>
            </a:r>
            <a:r>
              <a:rPr kumimoji="1" lang="en-US" altLang="zh-CN" sz="1800" dirty="0" smtClean="0"/>
              <a:t>viewport</a:t>
            </a:r>
            <a:r>
              <a:rPr kumimoji="1" lang="zh-CN" altLang="en-US" sz="1800" dirty="0" smtClean="0"/>
              <a:t>的宽度为</a:t>
            </a:r>
            <a:r>
              <a:rPr kumimoji="1" lang="en-US" altLang="zh-CN" sz="1800" dirty="0" smtClean="0"/>
              <a:t>400</a:t>
            </a:r>
            <a:r>
              <a:rPr kumimoji="1" lang="zh-CN" altLang="en-US" sz="1800" dirty="0" smtClean="0"/>
              <a:t>，但在横屏时得到的宽度却是</a:t>
            </a:r>
            <a:r>
              <a:rPr kumimoji="1" lang="en-US" altLang="zh-CN" sz="1800" dirty="0" smtClean="0"/>
              <a:t>480</a:t>
            </a:r>
            <a:endParaRPr kumimoji="1" lang="zh-CN" altLang="en-US" sz="1800" dirty="0"/>
          </a:p>
        </p:txBody>
      </p:sp>
    </p:spTree>
    <p:extLst>
      <p:ext uri="{BB962C8B-B14F-4D97-AF65-F5344CB8AC3E}">
        <p14:creationId xmlns:p14="http://schemas.microsoft.com/office/powerpoint/2010/main" val="43602511"/>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5C92A835-44B9-4F7E-BEFD-36C5E557B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355" y="806524"/>
            <a:ext cx="3170060" cy="3552654"/>
          </a:xfrm>
          <a:prstGeom prst="rect">
            <a:avLst/>
          </a:prstGeom>
        </p:spPr>
      </p:pic>
      <p:pic>
        <p:nvPicPr>
          <p:cNvPr id="6" name="图片 5">
            <a:extLst>
              <a:ext uri="{FF2B5EF4-FFF2-40B4-BE49-F238E27FC236}">
                <a16:creationId xmlns:a16="http://schemas.microsoft.com/office/drawing/2014/main" xmlns="" id="{F5CB1E73-09FD-43B0-AD18-C16D3C948D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406" y="1020404"/>
            <a:ext cx="2238014" cy="2421532"/>
          </a:xfrm>
          <a:prstGeom prst="rect">
            <a:avLst/>
          </a:prstGeom>
        </p:spPr>
      </p:pic>
      <p:sp>
        <p:nvSpPr>
          <p:cNvPr id="18" name="矩形 17"/>
          <p:cNvSpPr/>
          <p:nvPr/>
        </p:nvSpPr>
        <p:spPr>
          <a:xfrm>
            <a:off x="1661862" y="2615516"/>
            <a:ext cx="5259823" cy="615553"/>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zh-CN" altLang="en-US" sz="4000" b="1" dirty="0" smtClean="0">
                <a:solidFill>
                  <a:srgbClr val="8D86BA"/>
                </a:solidFill>
                <a:latin typeface="+mn-ea"/>
              </a:rPr>
              <a:t>说在前面</a:t>
            </a:r>
            <a:endParaRPr lang="zh-CN" altLang="en-US" sz="4000" b="1" dirty="0">
              <a:solidFill>
                <a:srgbClr val="8D86BA"/>
              </a:solidFill>
              <a:latin typeface="+mn-ea"/>
            </a:endParaRPr>
          </a:p>
        </p:txBody>
      </p:sp>
      <p:sp>
        <p:nvSpPr>
          <p:cNvPr id="19" name="矩形 18"/>
          <p:cNvSpPr/>
          <p:nvPr/>
        </p:nvSpPr>
        <p:spPr>
          <a:xfrm>
            <a:off x="3741247" y="1892092"/>
            <a:ext cx="1101053" cy="738664"/>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en-US" altLang="zh-CN" sz="4800" b="1" dirty="0" smtClean="0">
                <a:solidFill>
                  <a:srgbClr val="8D86BA"/>
                </a:solidFill>
                <a:latin typeface="+mn-ea"/>
              </a:rPr>
              <a:t>00</a:t>
            </a:r>
            <a:endParaRPr lang="zh-CN" altLang="en-US" sz="4800" b="1" dirty="0">
              <a:solidFill>
                <a:srgbClr val="8D86BA"/>
              </a:solidFill>
              <a:latin typeface="+mn-ea"/>
            </a:endParaRPr>
          </a:p>
        </p:txBody>
      </p:sp>
    </p:spTree>
    <p:extLst>
      <p:ext uri="{BB962C8B-B14F-4D97-AF65-F5344CB8AC3E}">
        <p14:creationId xmlns:p14="http://schemas.microsoft.com/office/powerpoint/2010/main" val="1681627281"/>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923330"/>
          </a:xfrm>
          <a:prstGeom prst="rect">
            <a:avLst/>
          </a:prstGeom>
          <a:noFill/>
        </p:spPr>
        <p:txBody>
          <a:bodyPr wrap="square" rtlCol="0">
            <a:spAutoFit/>
          </a:bodyPr>
          <a:lstStyle/>
          <a:p>
            <a:pPr marR="0" lvl="0" defTabSz="914400" eaLnBrk="1" fontAlgn="auto" latinLnBrk="0" hangingPunct="1">
              <a:lnSpc>
                <a:spcPct val="150000"/>
              </a:lnSpc>
              <a:spcBef>
                <a:spcPts val="0"/>
              </a:spcBef>
              <a:spcAft>
                <a:spcPts val="0"/>
              </a:spcAft>
              <a:buClrTx/>
              <a:buSzTx/>
              <a:buFont typeface="Arial" charset="0"/>
              <a:buNone/>
              <a:tabLst/>
              <a:defRPr/>
            </a:pPr>
            <a:r>
              <a:rPr lang="zh-CN" altLang="en-US" sz="1800" dirty="0" smtClean="0"/>
              <a:t>即然</a:t>
            </a:r>
            <a:r>
              <a:rPr lang="en-US" altLang="zh-CN" sz="1800" dirty="0" err="1" smtClean="0"/>
              <a:t>widt</a:t>
            </a:r>
            <a:r>
              <a:rPr lang="zh-CN" altLang="en-US" sz="1800" dirty="0" smtClean="0"/>
              <a:t>和</a:t>
            </a:r>
            <a:r>
              <a:rPr lang="en-US" altLang="zh-CN" sz="1800" dirty="0" smtClean="0"/>
              <a:t>initial-scale</a:t>
            </a:r>
            <a:r>
              <a:rPr lang="zh-CN" altLang="en-US" sz="1800" dirty="0" smtClean="0"/>
              <a:t>都可用来设置</a:t>
            </a:r>
            <a:r>
              <a:rPr lang="en-US" altLang="zh-CN" sz="1800" dirty="0" smtClean="0"/>
              <a:t>layout</a:t>
            </a:r>
            <a:r>
              <a:rPr lang="zh-CN" altLang="en-US" sz="1800" dirty="0" smtClean="0"/>
              <a:t> </a:t>
            </a:r>
            <a:r>
              <a:rPr lang="en-US" altLang="zh-CN" sz="1800" dirty="0" smtClean="0"/>
              <a:t>viewport</a:t>
            </a:r>
            <a:r>
              <a:rPr lang="zh-CN" altLang="en-US" sz="1800" dirty="0" smtClean="0"/>
              <a:t>，是否可以只用一个？</a:t>
            </a:r>
            <a:endParaRPr lang="en-US" altLang="zh-CN" sz="1800" dirty="0" smtClean="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22" y="2562525"/>
            <a:ext cx="8620125" cy="1590675"/>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722" y="914700"/>
            <a:ext cx="8620125" cy="1647825"/>
          </a:xfrm>
          <a:prstGeom prst="rect">
            <a:avLst/>
          </a:prstGeom>
        </p:spPr>
      </p:pic>
    </p:spTree>
    <p:extLst>
      <p:ext uri="{BB962C8B-B14F-4D97-AF65-F5344CB8AC3E}">
        <p14:creationId xmlns:p14="http://schemas.microsoft.com/office/powerpoint/2010/main" val="1114198073"/>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06468" y="1167368"/>
            <a:ext cx="7150633" cy="1477328"/>
          </a:xfrm>
          <a:prstGeom prst="rect">
            <a:avLst/>
          </a:prstGeom>
          <a:noFill/>
        </p:spPr>
        <p:txBody>
          <a:bodyPr wrap="square" rtlCol="0">
            <a:spAutoFit/>
          </a:bodyPr>
          <a:lstStyle/>
          <a:p>
            <a:pPr marR="0" lvl="0" defTabSz="914400" eaLnBrk="1" fontAlgn="auto" latinLnBrk="0" hangingPunct="1">
              <a:lnSpc>
                <a:spcPct val="150000"/>
              </a:lnSpc>
              <a:spcBef>
                <a:spcPts val="0"/>
              </a:spcBef>
              <a:spcAft>
                <a:spcPts val="0"/>
              </a:spcAft>
              <a:buClrTx/>
              <a:buSzTx/>
              <a:buFont typeface="Arial" charset="0"/>
              <a:buNone/>
              <a:tabLst/>
              <a:defRPr/>
            </a:pPr>
            <a:r>
              <a:rPr lang="zh-CN" altLang="en-US" sz="2000" dirty="0" smtClean="0"/>
              <a:t>本课程关于</a:t>
            </a:r>
            <a:r>
              <a:rPr lang="en-US" altLang="zh-CN" sz="2000" dirty="0" smtClean="0"/>
              <a:t>viewport</a:t>
            </a:r>
            <a:r>
              <a:rPr lang="zh-CN" altLang="en-US" sz="2000" dirty="0" smtClean="0"/>
              <a:t>的内容就先讲这么多，其余的内容比如</a:t>
            </a:r>
            <a:r>
              <a:rPr lang="en-US" altLang="zh-CN" sz="2000" dirty="0" smtClean="0"/>
              <a:t>width</a:t>
            </a:r>
            <a:r>
              <a:rPr lang="zh-CN" altLang="en-US" sz="2000" dirty="0" smtClean="0"/>
              <a:t>最大最小值、缩放的取值范围，留作大家课下有兴趣时去了解，最好是结合实际应用</a:t>
            </a:r>
            <a:endParaRPr lang="en-US" altLang="zh-CN" sz="2000" dirty="0" smtClean="0"/>
          </a:p>
        </p:txBody>
      </p:sp>
    </p:spTree>
    <p:extLst>
      <p:ext uri="{BB962C8B-B14F-4D97-AF65-F5344CB8AC3E}">
        <p14:creationId xmlns:p14="http://schemas.microsoft.com/office/powerpoint/2010/main" val="1891653626"/>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FDF5B007-3AEF-40C4-BFC2-E9632F801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355" y="806524"/>
            <a:ext cx="3170060" cy="3552654"/>
          </a:xfrm>
          <a:prstGeom prst="rect">
            <a:avLst/>
          </a:prstGeom>
          <a:noFill/>
        </p:spPr>
      </p:pic>
      <p:pic>
        <p:nvPicPr>
          <p:cNvPr id="6" name="图片 5">
            <a:extLst>
              <a:ext uri="{FF2B5EF4-FFF2-40B4-BE49-F238E27FC236}">
                <a16:creationId xmlns:a16="http://schemas.microsoft.com/office/drawing/2014/main" xmlns="" id="{3E3A9881-3B6E-416C-B7B1-BB57C1E3D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406" y="1020404"/>
            <a:ext cx="2238014" cy="2421532"/>
          </a:xfrm>
          <a:prstGeom prst="rect">
            <a:avLst/>
          </a:prstGeom>
        </p:spPr>
      </p:pic>
      <p:sp>
        <p:nvSpPr>
          <p:cNvPr id="7" name="矩形 6">
            <a:extLst>
              <a:ext uri="{FF2B5EF4-FFF2-40B4-BE49-F238E27FC236}">
                <a16:creationId xmlns:a16="http://schemas.microsoft.com/office/drawing/2014/main" xmlns="" id="{6D012A61-BDBB-4CEE-83EE-CF2F590C6779}"/>
              </a:ext>
            </a:extLst>
          </p:cNvPr>
          <p:cNvSpPr/>
          <p:nvPr/>
        </p:nvSpPr>
        <p:spPr>
          <a:xfrm>
            <a:off x="1661862" y="2615516"/>
            <a:ext cx="5259823" cy="615553"/>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zh-CN" altLang="en-US" sz="4000" b="1" dirty="0" smtClean="0">
                <a:solidFill>
                  <a:srgbClr val="8D86BA"/>
                </a:solidFill>
                <a:latin typeface="+mn-ea"/>
              </a:rPr>
              <a:t>常见问题</a:t>
            </a:r>
            <a:endParaRPr lang="zh-CN" altLang="en-US" sz="4000" b="1" dirty="0">
              <a:solidFill>
                <a:srgbClr val="8D86BA"/>
              </a:solidFill>
              <a:latin typeface="+mn-ea"/>
            </a:endParaRPr>
          </a:p>
        </p:txBody>
      </p:sp>
      <p:sp>
        <p:nvSpPr>
          <p:cNvPr id="8" name="矩形 7">
            <a:extLst>
              <a:ext uri="{FF2B5EF4-FFF2-40B4-BE49-F238E27FC236}">
                <a16:creationId xmlns:a16="http://schemas.microsoft.com/office/drawing/2014/main" xmlns="" id="{141EFB71-901C-4BB3-AE0E-A690C1D21CC5}"/>
              </a:ext>
            </a:extLst>
          </p:cNvPr>
          <p:cNvSpPr/>
          <p:nvPr/>
        </p:nvSpPr>
        <p:spPr>
          <a:xfrm>
            <a:off x="3741247" y="1892092"/>
            <a:ext cx="1101053" cy="738664"/>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en-US" altLang="zh-CN" sz="4800" b="1" dirty="0">
                <a:solidFill>
                  <a:srgbClr val="8D86BA"/>
                </a:solidFill>
                <a:latin typeface="微软雅黑" panose="020B0503020204020204" pitchFamily="34" charset="-122"/>
                <a:ea typeface="微软雅黑" panose="020B0503020204020204" pitchFamily="34" charset="-122"/>
              </a:rPr>
              <a:t>04</a:t>
            </a:r>
            <a:endParaRPr lang="zh-CN" altLang="en-US" sz="4800" b="1" dirty="0">
              <a:solidFill>
                <a:srgbClr val="8D86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2454565"/>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57300" y="1231900"/>
            <a:ext cx="3858749" cy="1569660"/>
          </a:xfrm>
          <a:prstGeom prst="rect">
            <a:avLst/>
          </a:prstGeom>
          <a:noFill/>
        </p:spPr>
        <p:txBody>
          <a:bodyPr wrap="none" rtlCol="0">
            <a:spAutoFit/>
          </a:bodyPr>
          <a:lstStyle/>
          <a:p>
            <a:pPr marL="285750" indent="-285750">
              <a:buFont typeface="Arial" charset="0"/>
              <a:buChar char="•"/>
            </a:pPr>
            <a:r>
              <a:rPr kumimoji="1" lang="zh-CN" altLang="en-US" sz="2400" dirty="0" smtClean="0"/>
              <a:t>图片适配问题</a:t>
            </a:r>
            <a:endParaRPr kumimoji="1" lang="en-US" altLang="zh-CN" sz="2400" dirty="0" smtClean="0"/>
          </a:p>
          <a:p>
            <a:pPr marL="285750" indent="-285750">
              <a:lnSpc>
                <a:spcPct val="150000"/>
              </a:lnSpc>
              <a:buFont typeface="Arial" charset="0"/>
              <a:buChar char="•"/>
            </a:pPr>
            <a:r>
              <a:rPr kumimoji="1" lang="en-US" altLang="zh-CN" sz="2400" dirty="0" smtClean="0"/>
              <a:t>1px</a:t>
            </a:r>
            <a:r>
              <a:rPr kumimoji="1" lang="zh-CN" altLang="en-US" sz="2400" dirty="0" smtClean="0"/>
              <a:t>像素问题</a:t>
            </a:r>
            <a:endParaRPr kumimoji="1" lang="en-US" altLang="zh-CN" sz="2400" dirty="0" smtClean="0"/>
          </a:p>
          <a:p>
            <a:pPr marL="285750" indent="-285750">
              <a:lnSpc>
                <a:spcPct val="150000"/>
              </a:lnSpc>
              <a:buFont typeface="Arial" charset="0"/>
              <a:buChar char="•"/>
            </a:pPr>
            <a:r>
              <a:rPr kumimoji="1" lang="zh-CN" altLang="en-US" sz="2400" dirty="0" smtClean="0"/>
              <a:t>视觉设计稿的像素级还原</a:t>
            </a:r>
            <a:endParaRPr kumimoji="1" lang="zh-CN" altLang="en-US" sz="2400" dirty="0"/>
          </a:p>
        </p:txBody>
      </p:sp>
    </p:spTree>
    <p:extLst>
      <p:ext uri="{BB962C8B-B14F-4D97-AF65-F5344CB8AC3E}">
        <p14:creationId xmlns:p14="http://schemas.microsoft.com/office/powerpoint/2010/main" val="1928032082"/>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57300" y="1231900"/>
            <a:ext cx="6999801" cy="2585323"/>
          </a:xfrm>
          <a:prstGeom prst="rect">
            <a:avLst/>
          </a:prstGeom>
          <a:noFill/>
        </p:spPr>
        <p:txBody>
          <a:bodyPr wrap="square" rtlCol="0">
            <a:spAutoFit/>
          </a:bodyPr>
          <a:lstStyle/>
          <a:p>
            <a:pPr>
              <a:lnSpc>
                <a:spcPct val="150000"/>
              </a:lnSpc>
            </a:pPr>
            <a:r>
              <a:rPr kumimoji="1" lang="zh-CN" altLang="en-US" sz="1800" dirty="0" smtClean="0"/>
              <a:t>图片适配问题主要是指针对不同</a:t>
            </a:r>
            <a:r>
              <a:rPr kumimoji="1" lang="en-US" altLang="zh-CN" sz="1800" dirty="0" err="1" smtClean="0"/>
              <a:t>dpr</a:t>
            </a:r>
            <a:r>
              <a:rPr kumimoji="1" lang="zh-CN" altLang="en-US" sz="1800" dirty="0" smtClean="0"/>
              <a:t>的设备如果只使用一套图会导致显示上出现模糊或失真。</a:t>
            </a:r>
            <a:endParaRPr kumimoji="1" lang="en-US" altLang="zh-CN" sz="1800" dirty="0" smtClean="0"/>
          </a:p>
          <a:p>
            <a:pPr>
              <a:lnSpc>
                <a:spcPct val="150000"/>
              </a:lnSpc>
            </a:pPr>
            <a:r>
              <a:rPr kumimoji="1" lang="zh-CN" altLang="en-US" sz="1800" dirty="0" smtClean="0"/>
              <a:t>我们一般使用的图片为位图图片（相对而言就是矢量图），所以理论上一个位图像素对应一个物理像素，图片才会清晰的展示，但面对高清屏（</a:t>
            </a:r>
            <a:r>
              <a:rPr kumimoji="1" lang="en-US" altLang="zh-CN" sz="1800" dirty="0" err="1" smtClean="0"/>
              <a:t>dpr</a:t>
            </a:r>
            <a:r>
              <a:rPr kumimoji="1" lang="en-US" altLang="zh-CN" sz="1800" dirty="0" smtClean="0"/>
              <a:t>&gt;1</a:t>
            </a:r>
            <a:r>
              <a:rPr kumimoji="1" lang="zh-CN" altLang="en-US" sz="1800" dirty="0" smtClean="0"/>
              <a:t>），就会出现</a:t>
            </a:r>
            <a:r>
              <a:rPr kumimoji="1" lang="en-US" altLang="zh-CN" sz="1800" dirty="0" smtClean="0"/>
              <a:t>1</a:t>
            </a:r>
            <a:r>
              <a:rPr kumimoji="1" lang="zh-CN" altLang="en-US" sz="1800" dirty="0" smtClean="0"/>
              <a:t>个</a:t>
            </a:r>
            <a:r>
              <a:rPr kumimoji="1" lang="en-US" altLang="zh-CN" sz="1800" dirty="0" err="1" smtClean="0"/>
              <a:t>css</a:t>
            </a:r>
            <a:r>
              <a:rPr kumimoji="1" lang="zh-CN" altLang="en-US" sz="1800" dirty="0" smtClean="0"/>
              <a:t>像素对应多个物理像素的情况，此时如果位图的像素不够，则会出现模糊，反之则会失真。</a:t>
            </a:r>
            <a:endParaRPr kumimoji="1" lang="zh-CN" altLang="en-US" sz="1800"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484" y="736481"/>
            <a:ext cx="6324600" cy="210820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9484" y="2838015"/>
            <a:ext cx="6324600" cy="2070100"/>
          </a:xfrm>
          <a:prstGeom prst="rect">
            <a:avLst/>
          </a:prstGeom>
        </p:spPr>
      </p:pic>
    </p:spTree>
    <p:extLst>
      <p:ext uri="{BB962C8B-B14F-4D97-AF65-F5344CB8AC3E}">
        <p14:creationId xmlns:p14="http://schemas.microsoft.com/office/powerpoint/2010/main" val="629825982"/>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57300" y="1231900"/>
            <a:ext cx="6999801" cy="3416320"/>
          </a:xfrm>
          <a:prstGeom prst="rect">
            <a:avLst/>
          </a:prstGeom>
          <a:noFill/>
        </p:spPr>
        <p:txBody>
          <a:bodyPr wrap="square" rtlCol="0">
            <a:spAutoFit/>
          </a:bodyPr>
          <a:lstStyle/>
          <a:p>
            <a:pPr>
              <a:lnSpc>
                <a:spcPct val="150000"/>
              </a:lnSpc>
            </a:pPr>
            <a:r>
              <a:rPr kumimoji="1" lang="en-US" altLang="zh-CN" sz="1800" dirty="0" smtClean="0"/>
              <a:t>1px</a:t>
            </a:r>
            <a:r>
              <a:rPr kumimoji="1" lang="zh-CN" altLang="en-US" sz="1800" dirty="0" smtClean="0"/>
              <a:t>像素的问题其实与上一个问题类似，也是在高清屏上才会出现，因为这里所说的</a:t>
            </a:r>
            <a:r>
              <a:rPr kumimoji="1" lang="en-US" altLang="zh-CN" sz="1800" dirty="0" smtClean="0"/>
              <a:t>1px</a:t>
            </a:r>
            <a:r>
              <a:rPr kumimoji="1" lang="zh-CN" altLang="en-US" sz="1800" dirty="0" smtClean="0"/>
              <a:t>是指物理像素</a:t>
            </a:r>
            <a:r>
              <a:rPr kumimoji="1" lang="en-US" altLang="zh-CN" sz="1800" dirty="0" smtClean="0"/>
              <a:t>——</a:t>
            </a:r>
            <a:r>
              <a:rPr kumimoji="1" lang="zh-CN" altLang="en-US" sz="1800" dirty="0" smtClean="0"/>
              <a:t>大多数情况是设计师要求，以</a:t>
            </a:r>
            <a:r>
              <a:rPr kumimoji="1" lang="en-US" altLang="zh-CN" sz="1800" dirty="0" err="1" smtClean="0"/>
              <a:t>dpr</a:t>
            </a:r>
            <a:r>
              <a:rPr kumimoji="1" lang="en-US" altLang="zh-CN" sz="1800" dirty="0" smtClean="0"/>
              <a:t>=2</a:t>
            </a:r>
            <a:r>
              <a:rPr kumimoji="1" lang="zh-CN" altLang="en-US" sz="1800" dirty="0" smtClean="0"/>
              <a:t>为例，因为布局时使用的是</a:t>
            </a:r>
            <a:r>
              <a:rPr kumimoji="1" lang="en-US" altLang="zh-CN" sz="1800" dirty="0" err="1" smtClean="0"/>
              <a:t>css</a:t>
            </a:r>
            <a:r>
              <a:rPr kumimoji="1" lang="zh-CN" altLang="en-US" sz="1800" dirty="0" smtClean="0"/>
              <a:t>像素，所以为了得到</a:t>
            </a:r>
            <a:r>
              <a:rPr kumimoji="1" lang="en-US" altLang="zh-CN" sz="1800" dirty="0" smtClean="0"/>
              <a:t>1px</a:t>
            </a:r>
            <a:r>
              <a:rPr kumimoji="1" lang="zh-CN" altLang="en-US" sz="1800" dirty="0" smtClean="0"/>
              <a:t>物理像素粗细的线，对应</a:t>
            </a:r>
            <a:r>
              <a:rPr kumimoji="1" lang="en-US" altLang="zh-CN" sz="1800" dirty="0" err="1" smtClean="0"/>
              <a:t>css</a:t>
            </a:r>
            <a:r>
              <a:rPr kumimoji="1" lang="zh-CN" altLang="en-US" sz="1800" dirty="0" smtClean="0"/>
              <a:t>像素应该是</a:t>
            </a:r>
            <a:r>
              <a:rPr kumimoji="1" lang="en-US" altLang="zh-CN" sz="1800" dirty="0" smtClean="0"/>
              <a:t>0.5px</a:t>
            </a:r>
            <a:r>
              <a:rPr kumimoji="1" lang="zh-CN" altLang="en-US" sz="1800" dirty="0" smtClean="0"/>
              <a:t>，但并非所有浏览器都支持这个写法，所以一般的处理方案有两种：</a:t>
            </a:r>
            <a:endParaRPr kumimoji="1" lang="en-US" altLang="zh-CN" sz="1800" dirty="0" smtClean="0"/>
          </a:p>
          <a:p>
            <a:pPr marL="285750" indent="-285750">
              <a:lnSpc>
                <a:spcPct val="150000"/>
              </a:lnSpc>
              <a:buFont typeface="Arial" charset="0"/>
              <a:buChar char="•"/>
            </a:pPr>
            <a:r>
              <a:rPr kumimoji="1" lang="zh-CN" altLang="en-US" sz="1800" dirty="0" smtClean="0"/>
              <a:t>局部缩放，利用</a:t>
            </a:r>
            <a:r>
              <a:rPr kumimoji="1" lang="en-US" altLang="zh-CN" sz="1800" dirty="0" smtClean="0"/>
              <a:t>css3</a:t>
            </a:r>
            <a:r>
              <a:rPr kumimoji="1" lang="zh-CN" altLang="en-US" sz="1800" dirty="0" smtClean="0"/>
              <a:t>的</a:t>
            </a:r>
            <a:r>
              <a:rPr kumimoji="1" lang="en-US" altLang="zh-CN" sz="1800" dirty="0" err="1" smtClean="0"/>
              <a:t>transform:scale</a:t>
            </a:r>
            <a:r>
              <a:rPr kumimoji="1" lang="zh-CN" altLang="en-US" sz="1800" dirty="0" smtClean="0"/>
              <a:t>，来进行局部缩放</a:t>
            </a:r>
            <a:endParaRPr kumimoji="1" lang="en-US" altLang="zh-CN" sz="1800" dirty="0" smtClean="0"/>
          </a:p>
          <a:p>
            <a:pPr marL="285750" indent="-285750">
              <a:lnSpc>
                <a:spcPct val="150000"/>
              </a:lnSpc>
              <a:buFont typeface="Arial" charset="0"/>
              <a:buChar char="•"/>
            </a:pPr>
            <a:r>
              <a:rPr kumimoji="1" lang="zh-CN" altLang="en-US" sz="1800" dirty="0" smtClean="0"/>
              <a:t>全局缩放，利用前文提到的</a:t>
            </a:r>
            <a:r>
              <a:rPr kumimoji="1" lang="en-US" altLang="zh-CN" sz="1800" dirty="0" err="1" smtClean="0"/>
              <a:t>meta:viewport</a:t>
            </a:r>
            <a:r>
              <a:rPr kumimoji="1" lang="zh-CN" altLang="en-US" sz="1800" dirty="0" smtClean="0"/>
              <a:t>标签，对</a:t>
            </a:r>
            <a:r>
              <a:rPr kumimoji="1" lang="en-US" altLang="zh-CN" sz="1800" dirty="0" smtClean="0"/>
              <a:t>visual</a:t>
            </a:r>
            <a:r>
              <a:rPr kumimoji="1" lang="zh-CN" altLang="en-US" sz="1800" dirty="0" smtClean="0"/>
              <a:t> </a:t>
            </a:r>
            <a:r>
              <a:rPr kumimoji="1" lang="en-US" altLang="zh-CN" sz="1800" dirty="0" smtClean="0"/>
              <a:t>viewport</a:t>
            </a:r>
            <a:r>
              <a:rPr kumimoji="1" lang="zh-CN" altLang="en-US" sz="1800" dirty="0" smtClean="0"/>
              <a:t>进行缩放</a:t>
            </a:r>
            <a:endParaRPr kumimoji="1" lang="zh-CN" altLang="en-US" sz="1800" dirty="0"/>
          </a:p>
        </p:txBody>
      </p:sp>
    </p:spTree>
    <p:extLst>
      <p:ext uri="{BB962C8B-B14F-4D97-AF65-F5344CB8AC3E}">
        <p14:creationId xmlns:p14="http://schemas.microsoft.com/office/powerpoint/2010/main" val="1094701433"/>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36B1A8B8-C0BB-4C15-94AE-28199DF741B9}"/>
              </a:ext>
            </a:extLst>
          </p:cNvPr>
          <p:cNvSpPr/>
          <p:nvPr/>
        </p:nvSpPr>
        <p:spPr>
          <a:xfrm>
            <a:off x="1086552" y="305594"/>
            <a:ext cx="2070985"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认识</a:t>
            </a:r>
            <a:r>
              <a:rPr lang="en-US" altLang="zh-CN" sz="2800" dirty="0" smtClean="0">
                <a:solidFill>
                  <a:srgbClr val="8D86BA"/>
                </a:solidFill>
                <a:latin typeface="南宋书局体" panose="02000000000000000000" pitchFamily="2" charset="-122"/>
                <a:ea typeface="南宋书局体" panose="02000000000000000000" pitchFamily="2" charset="-122"/>
              </a:rPr>
              <a:t>viewport</a:t>
            </a:r>
          </a:p>
        </p:txBody>
      </p:sp>
      <p:pic>
        <p:nvPicPr>
          <p:cNvPr id="22" name="图片 21">
            <a:extLst>
              <a:ext uri="{FF2B5EF4-FFF2-40B4-BE49-F238E27FC236}">
                <a16:creationId xmlns:a16="http://schemas.microsoft.com/office/drawing/2014/main" xmlns="" id="{26854C86-7DB1-4AFF-B836-6818C3DA7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23" name="直接连接符 22">
            <a:extLst>
              <a:ext uri="{FF2B5EF4-FFF2-40B4-BE49-F238E27FC236}">
                <a16:creationId xmlns:a16="http://schemas.microsoft.com/office/drawing/2014/main" xmlns="" id="{342824CA-A3B0-422D-890A-6FE37917866E}"/>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31900" y="1039182"/>
            <a:ext cx="7025201" cy="1754326"/>
          </a:xfrm>
          <a:prstGeom prst="rect">
            <a:avLst/>
          </a:prstGeom>
          <a:noFill/>
        </p:spPr>
        <p:txBody>
          <a:bodyPr wrap="square" rtlCol="0">
            <a:spAutoFit/>
          </a:bodyPr>
          <a:lstStyle/>
          <a:p>
            <a:pPr>
              <a:lnSpc>
                <a:spcPct val="150000"/>
              </a:lnSpc>
            </a:pPr>
            <a:r>
              <a:rPr kumimoji="1" lang="zh-CN" altLang="en-US" sz="1800" dirty="0" smtClean="0"/>
              <a:t>问题场景：设计师以某台手机（比如</a:t>
            </a:r>
            <a:r>
              <a:rPr kumimoji="1" lang="en-US" altLang="zh-CN" sz="1800" dirty="0" smtClean="0"/>
              <a:t>1080p</a:t>
            </a:r>
            <a:r>
              <a:rPr kumimoji="1" lang="zh-CN" altLang="en-US" sz="1800" dirty="0" smtClean="0"/>
              <a:t>，</a:t>
            </a:r>
            <a:r>
              <a:rPr kumimoji="1" lang="en-US" altLang="zh-CN" sz="1800" dirty="0" err="1" smtClean="0"/>
              <a:t>dpr</a:t>
            </a:r>
            <a:r>
              <a:rPr kumimoji="1" lang="en-US" altLang="zh-CN" sz="1800" dirty="0" smtClean="0"/>
              <a:t>=3</a:t>
            </a:r>
            <a:r>
              <a:rPr kumimoji="1" lang="zh-CN" altLang="en-US" sz="1800" dirty="0" smtClean="0"/>
              <a:t>）为基准提供设计稿并要求百分百还原，例如：页面上有一个元素，宽度为</a:t>
            </a:r>
            <a:r>
              <a:rPr kumimoji="1" lang="en-US" altLang="zh-CN" sz="1800" dirty="0" smtClean="0"/>
              <a:t>360</a:t>
            </a:r>
            <a:r>
              <a:rPr kumimoji="1" lang="zh-CN" altLang="en-US" sz="1800" dirty="0"/>
              <a:t>，</a:t>
            </a:r>
            <a:r>
              <a:rPr kumimoji="1" lang="zh-CN" altLang="en-US" sz="1800" dirty="0" smtClean="0"/>
              <a:t>即</a:t>
            </a:r>
            <a:r>
              <a:rPr kumimoji="1" lang="zh-CN" altLang="en-US" sz="1800" dirty="0" smtClean="0"/>
              <a:t>设计</a:t>
            </a:r>
            <a:r>
              <a:rPr kumimoji="1" lang="zh-CN" altLang="en-US" sz="1800" dirty="0" smtClean="0"/>
              <a:t>稿</a:t>
            </a:r>
            <a:r>
              <a:rPr kumimoji="1" lang="zh-CN" altLang="en-US" sz="1800" dirty="0" smtClean="0"/>
              <a:t>宽度</a:t>
            </a:r>
            <a:r>
              <a:rPr kumimoji="1" lang="zh-CN" altLang="en-US" sz="1800" dirty="0" smtClean="0"/>
              <a:t>的</a:t>
            </a:r>
            <a:r>
              <a:rPr kumimoji="1" lang="en-US" altLang="zh-CN" sz="1800" dirty="0" smtClean="0"/>
              <a:t>1/3</a:t>
            </a:r>
            <a:r>
              <a:rPr kumimoji="1" lang="zh-CN" altLang="en-US" sz="1800" dirty="0" smtClean="0"/>
              <a:t>，在进行</a:t>
            </a:r>
            <a:r>
              <a:rPr kumimoji="1" lang="en-US" altLang="zh-CN" sz="1800" dirty="0" smtClean="0"/>
              <a:t>UI</a:t>
            </a:r>
            <a:r>
              <a:rPr kumimoji="1" lang="zh-CN" altLang="en-US" sz="1800" dirty="0" smtClean="0"/>
              <a:t>验收时要求此元素在任何设备上的宽度都为</a:t>
            </a:r>
            <a:r>
              <a:rPr kumimoji="1" lang="en-US" altLang="zh-CN" sz="1800" dirty="0" smtClean="0"/>
              <a:t>1/3</a:t>
            </a:r>
            <a:endParaRPr kumimoji="1" lang="zh-CN" altLang="en-US" sz="1800" dirty="0"/>
          </a:p>
        </p:txBody>
      </p:sp>
      <p:sp>
        <p:nvSpPr>
          <p:cNvPr id="8" name="文本框 7"/>
          <p:cNvSpPr txBox="1"/>
          <p:nvPr/>
        </p:nvSpPr>
        <p:spPr>
          <a:xfrm>
            <a:off x="1231899" y="2793508"/>
            <a:ext cx="7025201" cy="1338828"/>
          </a:xfrm>
          <a:prstGeom prst="rect">
            <a:avLst/>
          </a:prstGeom>
          <a:noFill/>
        </p:spPr>
        <p:txBody>
          <a:bodyPr wrap="square" rtlCol="0">
            <a:spAutoFit/>
          </a:bodyPr>
          <a:lstStyle/>
          <a:p>
            <a:pPr marL="285750" indent="-285750">
              <a:lnSpc>
                <a:spcPct val="150000"/>
              </a:lnSpc>
              <a:buFont typeface="Arial" charset="0"/>
              <a:buChar char="•"/>
            </a:pPr>
            <a:r>
              <a:rPr kumimoji="1" lang="zh-CN" altLang="en-US" sz="1800" dirty="0" smtClean="0"/>
              <a:t>淘宝的</a:t>
            </a:r>
            <a:r>
              <a:rPr kumimoji="1" lang="en-US" altLang="zh-CN" sz="1800" dirty="0" smtClean="0"/>
              <a:t>flexible</a:t>
            </a:r>
            <a:r>
              <a:rPr kumimoji="1" lang="zh-CN" altLang="en-US" sz="1800" dirty="0" smtClean="0"/>
              <a:t>布局</a:t>
            </a:r>
            <a:endParaRPr kumimoji="1" lang="en-US" altLang="zh-CN" sz="1800" dirty="0" smtClean="0"/>
          </a:p>
          <a:p>
            <a:pPr marL="285750" indent="-285750">
              <a:lnSpc>
                <a:spcPct val="150000"/>
              </a:lnSpc>
              <a:buFont typeface="Arial" charset="0"/>
              <a:buChar char="•"/>
            </a:pPr>
            <a:r>
              <a:rPr kumimoji="1" lang="zh-CN" altLang="en-US" sz="1800" dirty="0" smtClean="0"/>
              <a:t>使用</a:t>
            </a:r>
            <a:r>
              <a:rPr kumimoji="1" lang="en-US" altLang="zh-CN" sz="1800" dirty="0" err="1" smtClean="0"/>
              <a:t>vw,vh</a:t>
            </a:r>
            <a:endParaRPr kumimoji="1" lang="en-US" altLang="zh-CN" sz="1800" dirty="0" smtClean="0"/>
          </a:p>
          <a:p>
            <a:pPr marL="285750" indent="-285750">
              <a:lnSpc>
                <a:spcPct val="150000"/>
              </a:lnSpc>
              <a:buFont typeface="Arial" charset="0"/>
              <a:buChar char="•"/>
            </a:pPr>
            <a:r>
              <a:rPr lang="en-US" altLang="zh-CN" sz="1800" dirty="0"/>
              <a:t>&lt;meta name="viewport" content="width=360, user-scalable=no</a:t>
            </a:r>
            <a:r>
              <a:rPr lang="en-US" altLang="zh-CN" sz="1800" dirty="0" smtClean="0"/>
              <a:t>"&gt;</a:t>
            </a:r>
            <a:endParaRPr lang="en-US" altLang="zh-CN" sz="1800" dirty="0"/>
          </a:p>
        </p:txBody>
      </p:sp>
    </p:spTree>
    <p:extLst>
      <p:ext uri="{BB962C8B-B14F-4D97-AF65-F5344CB8AC3E}">
        <p14:creationId xmlns:p14="http://schemas.microsoft.com/office/powerpoint/2010/main" val="1412401413"/>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0D846E26-3CE2-4EDA-8585-F105A2843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24" y="0"/>
            <a:ext cx="4591001" cy="5145088"/>
          </a:xfrm>
          <a:prstGeom prst="rect">
            <a:avLst/>
          </a:prstGeom>
        </p:spPr>
      </p:pic>
      <p:pic>
        <p:nvPicPr>
          <p:cNvPr id="7" name="图片 6">
            <a:extLst>
              <a:ext uri="{FF2B5EF4-FFF2-40B4-BE49-F238E27FC236}">
                <a16:creationId xmlns:a16="http://schemas.microsoft.com/office/drawing/2014/main" xmlns="" id="{5308FA5A-80D5-4BD6-9A48-87323750A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365" y="191294"/>
            <a:ext cx="4207902" cy="4552950"/>
          </a:xfrm>
          <a:prstGeom prst="rect">
            <a:avLst/>
          </a:prstGeom>
        </p:spPr>
      </p:pic>
      <p:sp>
        <p:nvSpPr>
          <p:cNvPr id="5" name="文本框 4"/>
          <p:cNvSpPr txBox="1"/>
          <p:nvPr/>
        </p:nvSpPr>
        <p:spPr>
          <a:xfrm>
            <a:off x="676061" y="1787714"/>
            <a:ext cx="5296326" cy="830997"/>
          </a:xfrm>
          <a:prstGeom prst="rect">
            <a:avLst/>
          </a:prstGeom>
          <a:noFill/>
        </p:spPr>
        <p:txBody>
          <a:bodyPr wrap="square" rtlCol="0">
            <a:spAutoFit/>
          </a:bodyPr>
          <a:lstStyle/>
          <a:p>
            <a:pPr algn="ctr"/>
            <a:r>
              <a:rPr lang="zh-CN" altLang="en-US" sz="4800" smtClean="0">
                <a:solidFill>
                  <a:srgbClr val="8BBDE2"/>
                </a:solidFill>
                <a:latin typeface="+mn-ea"/>
              </a:rPr>
              <a:t>感谢观看</a:t>
            </a:r>
            <a:endParaRPr lang="zh-CN" altLang="en-US" sz="4800" dirty="0">
              <a:solidFill>
                <a:srgbClr val="8BBDE2"/>
              </a:solidFill>
              <a:latin typeface="+mn-ea"/>
            </a:endParaRPr>
          </a:p>
        </p:txBody>
      </p:sp>
    </p:spTree>
    <p:extLst>
      <p:ext uri="{BB962C8B-B14F-4D97-AF65-F5344CB8AC3E}">
        <p14:creationId xmlns:p14="http://schemas.microsoft.com/office/powerpoint/2010/main" val="2794205611"/>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6553" y="305594"/>
            <a:ext cx="1443288"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mn-ea"/>
              </a:rPr>
              <a:t>说在前面</a:t>
            </a:r>
            <a:endParaRPr lang="zh-CN" altLang="en-US" sz="2800" dirty="0">
              <a:solidFill>
                <a:srgbClr val="8D86BA"/>
              </a:solidFill>
              <a:latin typeface="+mn-ea"/>
            </a:endParaRPr>
          </a:p>
        </p:txBody>
      </p:sp>
      <p:sp>
        <p:nvSpPr>
          <p:cNvPr id="14" name="矩形 1"/>
          <p:cNvSpPr>
            <a:spLocks noChangeArrowheads="1"/>
          </p:cNvSpPr>
          <p:nvPr/>
        </p:nvSpPr>
        <p:spPr bwMode="auto">
          <a:xfrm>
            <a:off x="1079755" y="1470069"/>
            <a:ext cx="717734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914400">
              <a:lnSpc>
                <a:spcPct val="150000"/>
              </a:lnSpc>
              <a:spcBef>
                <a:spcPct val="0"/>
              </a:spcBef>
            </a:pPr>
            <a:r>
              <a:rPr lang="zh-CN" altLang="en-US" sz="2000" dirty="0" smtClean="0">
                <a:latin typeface="微软雅黑" panose="020B0503020204020204" pitchFamily="34" charset="-122"/>
                <a:ea typeface="微软雅黑" panose="020B0503020204020204" pitchFamily="34" charset="-122"/>
              </a:rPr>
              <a:t>本次课程的内容并不是什么独创内容，而是一个现有知识和经验的整理，但由于前端发展快、浏览器实现不统一导致各种兼容性问题等情况的存在，所述的内容可能是不准确、不全面或者在将来某个时间点就会失效，希望大家能在工作中结合实践去鉴定。</a:t>
            </a:r>
            <a:endParaRPr lang="zh-CN" altLang="en-US" sz="2000" dirty="0">
              <a:latin typeface="微软雅黑" panose="020B0503020204020204" pitchFamily="34" charset="-122"/>
              <a:ea typeface="微软雅黑" panose="020B0503020204020204" pitchFamily="34" charset="-122"/>
            </a:endParaRPr>
          </a:p>
        </p:txBody>
      </p:sp>
      <p:pic>
        <p:nvPicPr>
          <p:cNvPr id="25" name="图片 24">
            <a:extLst>
              <a:ext uri="{FF2B5EF4-FFF2-40B4-BE49-F238E27FC236}">
                <a16:creationId xmlns:a16="http://schemas.microsoft.com/office/drawing/2014/main" xmlns="" id="{B5AF14F6-CAAA-445C-B50D-0B9E18711B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4" name="直接连接符 3">
            <a:extLst>
              <a:ext uri="{FF2B5EF4-FFF2-40B4-BE49-F238E27FC236}">
                <a16:creationId xmlns:a16="http://schemas.microsoft.com/office/drawing/2014/main" xmlns="" id="{CE8149E4-3D6A-4FBC-A8F5-BD6BBA1C6F8D}"/>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448850"/>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5C92A835-44B9-4F7E-BEFD-36C5E557B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355" y="806524"/>
            <a:ext cx="3170060" cy="3552654"/>
          </a:xfrm>
          <a:prstGeom prst="rect">
            <a:avLst/>
          </a:prstGeom>
        </p:spPr>
      </p:pic>
      <p:pic>
        <p:nvPicPr>
          <p:cNvPr id="6" name="图片 5">
            <a:extLst>
              <a:ext uri="{FF2B5EF4-FFF2-40B4-BE49-F238E27FC236}">
                <a16:creationId xmlns:a16="http://schemas.microsoft.com/office/drawing/2014/main" xmlns="" id="{F5CB1E73-09FD-43B0-AD18-C16D3C948D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406" y="1020404"/>
            <a:ext cx="2238014" cy="2421532"/>
          </a:xfrm>
          <a:prstGeom prst="rect">
            <a:avLst/>
          </a:prstGeom>
        </p:spPr>
      </p:pic>
      <p:sp>
        <p:nvSpPr>
          <p:cNvPr id="18" name="矩形 17"/>
          <p:cNvSpPr/>
          <p:nvPr/>
        </p:nvSpPr>
        <p:spPr>
          <a:xfrm>
            <a:off x="1661862" y="2615516"/>
            <a:ext cx="5259823" cy="615553"/>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zh-CN" altLang="en-US" sz="4000" b="1" dirty="0" smtClean="0">
                <a:solidFill>
                  <a:srgbClr val="8D86BA"/>
                </a:solidFill>
                <a:latin typeface="+mn-ea"/>
              </a:rPr>
              <a:t>初始响应式</a:t>
            </a:r>
            <a:endParaRPr lang="zh-CN" altLang="en-US" sz="4000" b="1" dirty="0">
              <a:solidFill>
                <a:srgbClr val="8D86BA"/>
              </a:solidFill>
              <a:latin typeface="+mn-ea"/>
            </a:endParaRPr>
          </a:p>
        </p:txBody>
      </p:sp>
      <p:sp>
        <p:nvSpPr>
          <p:cNvPr id="19" name="矩形 18"/>
          <p:cNvSpPr/>
          <p:nvPr/>
        </p:nvSpPr>
        <p:spPr>
          <a:xfrm>
            <a:off x="3741247" y="1892092"/>
            <a:ext cx="1101053" cy="738664"/>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en-US" altLang="zh-CN" sz="4800" b="1">
                <a:solidFill>
                  <a:srgbClr val="8D86BA"/>
                </a:solidFill>
                <a:latin typeface="微软雅黑" panose="020B0503020204020204" pitchFamily="34" charset="-122"/>
                <a:ea typeface="微软雅黑" panose="020B0503020204020204" pitchFamily="34" charset="-122"/>
              </a:rPr>
              <a:t>01</a:t>
            </a:r>
            <a:endParaRPr lang="zh-CN" altLang="en-US" sz="4800" b="1" dirty="0">
              <a:solidFill>
                <a:srgbClr val="8D86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4767542"/>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086552" y="305594"/>
            <a:ext cx="2355147"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smtClean="0">
                <a:solidFill>
                  <a:srgbClr val="8D86BA"/>
                </a:solidFill>
                <a:latin typeface="南宋书局体" panose="02000000000000000000" pitchFamily="2" charset="-122"/>
                <a:ea typeface="南宋书局体" panose="02000000000000000000" pitchFamily="2" charset="-122"/>
              </a:rPr>
              <a:t>初识响应式</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25" name="图片 24">
            <a:extLst>
              <a:ext uri="{FF2B5EF4-FFF2-40B4-BE49-F238E27FC236}">
                <a16:creationId xmlns:a16="http://schemas.microsoft.com/office/drawing/2014/main" xmlns="" id="{B5AF14F6-CAAA-445C-B50D-0B9E18711B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4" name="直接连接符 3">
            <a:extLst>
              <a:ext uri="{FF2B5EF4-FFF2-40B4-BE49-F238E27FC236}">
                <a16:creationId xmlns:a16="http://schemas.microsoft.com/office/drawing/2014/main" xmlns="" id="{CE8149E4-3D6A-4FBC-A8F5-BD6BBA1C6F8D}"/>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833730" y="1704943"/>
            <a:ext cx="2954655" cy="461665"/>
          </a:xfrm>
          <a:prstGeom prst="rect">
            <a:avLst/>
          </a:prstGeom>
          <a:noFill/>
        </p:spPr>
        <p:txBody>
          <a:bodyPr wrap="none" rtlCol="0">
            <a:spAutoFit/>
          </a:bodyPr>
          <a:lstStyle/>
          <a:p>
            <a:pPr algn="ctr"/>
            <a:r>
              <a:rPr kumimoji="1" lang="zh-CN" altLang="en-US" sz="2400" dirty="0" smtClean="0"/>
              <a:t>什么是响应式设计？</a:t>
            </a:r>
            <a:endParaRPr kumimoji="1" lang="zh-CN" altLang="en-US" sz="2400" dirty="0"/>
          </a:p>
        </p:txBody>
      </p:sp>
      <p:sp>
        <p:nvSpPr>
          <p:cNvPr id="27" name="文本框 26"/>
          <p:cNvSpPr txBox="1"/>
          <p:nvPr/>
        </p:nvSpPr>
        <p:spPr>
          <a:xfrm>
            <a:off x="1086552" y="2598409"/>
            <a:ext cx="7239471" cy="830997"/>
          </a:xfrm>
          <a:prstGeom prst="rect">
            <a:avLst/>
          </a:prstGeom>
          <a:noFill/>
        </p:spPr>
        <p:txBody>
          <a:bodyPr wrap="square" rtlCol="0">
            <a:spAutoFit/>
          </a:bodyPr>
          <a:lstStyle/>
          <a:p>
            <a:r>
              <a:rPr kumimoji="1" lang="zh-CN" altLang="en-US" sz="2400" dirty="0" smtClean="0"/>
              <a:t>页面能根据当前设备屏幕大小进行布局上的调整，以达到最佳的用户体验</a:t>
            </a:r>
            <a:endParaRPr kumimoji="1" lang="zh-CN" altLang="en-US" sz="2400" dirty="0"/>
          </a:p>
        </p:txBody>
      </p:sp>
    </p:spTree>
    <p:extLst>
      <p:ext uri="{BB962C8B-B14F-4D97-AF65-F5344CB8AC3E}">
        <p14:creationId xmlns:p14="http://schemas.microsoft.com/office/powerpoint/2010/main" val="268448706"/>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6552" y="305594"/>
            <a:ext cx="2355147"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dirty="0" smtClean="0">
                <a:solidFill>
                  <a:srgbClr val="8D86BA"/>
                </a:solidFill>
                <a:latin typeface="南宋书局体" panose="02000000000000000000" pitchFamily="2" charset="-122"/>
                <a:ea typeface="南宋书局体" panose="02000000000000000000" pitchFamily="2" charset="-122"/>
              </a:rPr>
              <a:t>初识响应式</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25" name="图片 24">
            <a:extLst>
              <a:ext uri="{FF2B5EF4-FFF2-40B4-BE49-F238E27FC236}">
                <a16:creationId xmlns:a16="http://schemas.microsoft.com/office/drawing/2014/main" xmlns="" id="{B5AF14F6-CAAA-445C-B50D-0B9E18711B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4" name="直接连接符 3">
            <a:extLst>
              <a:ext uri="{FF2B5EF4-FFF2-40B4-BE49-F238E27FC236}">
                <a16:creationId xmlns:a16="http://schemas.microsoft.com/office/drawing/2014/main" xmlns="" id="{CE8149E4-3D6A-4FBC-A8F5-BD6BBA1C6F8D}"/>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86552" y="1148440"/>
            <a:ext cx="5416868" cy="461665"/>
          </a:xfrm>
          <a:prstGeom prst="rect">
            <a:avLst/>
          </a:prstGeom>
          <a:noFill/>
        </p:spPr>
        <p:txBody>
          <a:bodyPr wrap="none" rtlCol="0">
            <a:spAutoFit/>
          </a:bodyPr>
          <a:lstStyle/>
          <a:p>
            <a:r>
              <a:rPr kumimoji="1" lang="zh-CN" altLang="en-US" sz="2400" dirty="0" smtClean="0"/>
              <a:t>专门设计移动端的页面（淘宝、百度）</a:t>
            </a:r>
            <a:endParaRPr kumimoji="1" lang="zh-CN" altLang="en-US" sz="2400" dirty="0"/>
          </a:p>
        </p:txBody>
      </p:sp>
      <p:sp>
        <p:nvSpPr>
          <p:cNvPr id="7" name="文本框 6"/>
          <p:cNvSpPr txBox="1"/>
          <p:nvPr/>
        </p:nvSpPr>
        <p:spPr>
          <a:xfrm>
            <a:off x="1086551" y="1791230"/>
            <a:ext cx="7170550" cy="1710084"/>
          </a:xfrm>
          <a:prstGeom prst="rect">
            <a:avLst/>
          </a:prstGeom>
          <a:noFill/>
        </p:spPr>
        <p:txBody>
          <a:bodyPr wrap="square" rtlCol="0">
            <a:spAutoFit/>
          </a:bodyPr>
          <a:lstStyle/>
          <a:p>
            <a:pPr algn="just">
              <a:lnSpc>
                <a:spcPct val="150000"/>
              </a:lnSpc>
            </a:pPr>
            <a:r>
              <a:rPr kumimoji="1" lang="en-US" altLang="zh-CN" sz="1800" dirty="0" smtClean="0"/>
              <a:t>PC</a:t>
            </a:r>
            <a:r>
              <a:rPr kumimoji="1" lang="zh-CN" altLang="en-US" sz="1800" dirty="0" smtClean="0"/>
              <a:t>与移动设备访问时得到是不同的页面，比如用手机访问</a:t>
            </a:r>
            <a:r>
              <a:rPr kumimoji="1" lang="en-US" altLang="zh-CN" sz="1800" dirty="0" smtClean="0">
                <a:hlinkClick r:id="rId4"/>
              </a:rPr>
              <a:t>www.taobao.com</a:t>
            </a:r>
            <a:r>
              <a:rPr kumimoji="1" lang="zh-CN" altLang="en-US" sz="1800" dirty="0" smtClean="0"/>
              <a:t> 时，请求返回的是一个</a:t>
            </a:r>
            <a:r>
              <a:rPr kumimoji="1" lang="en-US" altLang="zh-CN" sz="1800" dirty="0" smtClean="0"/>
              <a:t>302</a:t>
            </a:r>
            <a:r>
              <a:rPr kumimoji="1" lang="zh-CN" altLang="en-US" sz="1800" dirty="0" smtClean="0"/>
              <a:t>跳转，指向</a:t>
            </a:r>
            <a:r>
              <a:rPr lang="en-US" altLang="zh-CN" sz="1800" dirty="0">
                <a:hlinkClick r:id="rId5"/>
              </a:rPr>
              <a:t>http://</a:t>
            </a:r>
            <a:r>
              <a:rPr lang="en-US" altLang="zh-CN" sz="1800" dirty="0" smtClean="0">
                <a:hlinkClick r:id="rId5"/>
              </a:rPr>
              <a:t>m.taobao.com</a:t>
            </a:r>
            <a:r>
              <a:rPr lang="zh-CN" altLang="en-US" sz="1800" dirty="0" smtClean="0"/>
              <a:t>，这是一个专门为移动端设备设计的一个页面，此页面的布局使用淘宝的</a:t>
            </a:r>
            <a:r>
              <a:rPr lang="en-US" altLang="zh-CN" sz="1800" dirty="0" smtClean="0"/>
              <a:t>flexible</a:t>
            </a:r>
            <a:r>
              <a:rPr lang="zh-CN" altLang="en-US" sz="1800" dirty="0" smtClean="0"/>
              <a:t>弹性布局方案</a:t>
            </a:r>
            <a:endParaRPr kumimoji="1" lang="zh-CN" altLang="en-US" sz="1800" dirty="0"/>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186" y="736479"/>
            <a:ext cx="6959600" cy="4089400"/>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5438" y="736480"/>
            <a:ext cx="6997700" cy="4330700"/>
          </a:xfrm>
          <a:prstGeom prst="rect">
            <a:avLst/>
          </a:prstGeom>
        </p:spPr>
      </p:pic>
    </p:spTree>
    <p:extLst>
      <p:ext uri="{BB962C8B-B14F-4D97-AF65-F5344CB8AC3E}">
        <p14:creationId xmlns:p14="http://schemas.microsoft.com/office/powerpoint/2010/main" val="1574280198"/>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6552" y="305594"/>
            <a:ext cx="2355147" cy="430887"/>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2800" smtClean="0">
                <a:solidFill>
                  <a:srgbClr val="8D86BA"/>
                </a:solidFill>
                <a:latin typeface="南宋书局体" panose="02000000000000000000" pitchFamily="2" charset="-122"/>
                <a:ea typeface="南宋书局体" panose="02000000000000000000" pitchFamily="2" charset="-122"/>
              </a:rPr>
              <a:t>初识响应式</a:t>
            </a:r>
            <a:endParaRPr lang="zh-CN" altLang="en-US" sz="2800" dirty="0">
              <a:solidFill>
                <a:srgbClr val="8D86BA"/>
              </a:solidFill>
              <a:latin typeface="南宋书局体" panose="02000000000000000000" pitchFamily="2" charset="-122"/>
              <a:ea typeface="南宋书局体" panose="02000000000000000000" pitchFamily="2" charset="-122"/>
            </a:endParaRPr>
          </a:p>
        </p:txBody>
      </p:sp>
      <p:pic>
        <p:nvPicPr>
          <p:cNvPr id="25" name="图片 24">
            <a:extLst>
              <a:ext uri="{FF2B5EF4-FFF2-40B4-BE49-F238E27FC236}">
                <a16:creationId xmlns:a16="http://schemas.microsoft.com/office/drawing/2014/main" xmlns="" id="{B5AF14F6-CAAA-445C-B50D-0B9E18711B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98" y="196336"/>
            <a:ext cx="778970" cy="842846"/>
          </a:xfrm>
          <a:prstGeom prst="rect">
            <a:avLst/>
          </a:prstGeom>
        </p:spPr>
      </p:pic>
      <p:cxnSp>
        <p:nvCxnSpPr>
          <p:cNvPr id="4" name="直接连接符 3">
            <a:extLst>
              <a:ext uri="{FF2B5EF4-FFF2-40B4-BE49-F238E27FC236}">
                <a16:creationId xmlns:a16="http://schemas.microsoft.com/office/drawing/2014/main" xmlns="" id="{CE8149E4-3D6A-4FBC-A8F5-BD6BBA1C6F8D}"/>
              </a:ext>
            </a:extLst>
          </p:cNvPr>
          <p:cNvCxnSpPr/>
          <p:nvPr/>
        </p:nvCxnSpPr>
        <p:spPr>
          <a:xfrm>
            <a:off x="1106468" y="736481"/>
            <a:ext cx="7150633" cy="0"/>
          </a:xfrm>
          <a:prstGeom prst="line">
            <a:avLst/>
          </a:prstGeom>
          <a:ln>
            <a:solidFill>
              <a:srgbClr val="8D86B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86552" y="1148440"/>
            <a:ext cx="3584636" cy="461665"/>
          </a:xfrm>
          <a:prstGeom prst="rect">
            <a:avLst/>
          </a:prstGeom>
          <a:noFill/>
        </p:spPr>
        <p:txBody>
          <a:bodyPr wrap="none" rtlCol="0">
            <a:spAutoFit/>
          </a:bodyPr>
          <a:lstStyle/>
          <a:p>
            <a:r>
              <a:rPr kumimoji="1" lang="zh-CN" altLang="en-US" sz="2400" dirty="0" smtClean="0"/>
              <a:t>同时支持</a:t>
            </a:r>
            <a:r>
              <a:rPr kumimoji="1" lang="en-US" altLang="zh-CN" sz="2400" dirty="0" smtClean="0"/>
              <a:t>PC</a:t>
            </a:r>
            <a:r>
              <a:rPr kumimoji="1" lang="zh-CN" altLang="en-US" sz="2400" dirty="0" smtClean="0"/>
              <a:t>与移动端访问</a:t>
            </a:r>
            <a:endParaRPr kumimoji="1" lang="zh-CN" altLang="en-US" sz="2400" dirty="0"/>
          </a:p>
        </p:txBody>
      </p:sp>
      <p:sp>
        <p:nvSpPr>
          <p:cNvPr id="7" name="文本框 6"/>
          <p:cNvSpPr txBox="1"/>
          <p:nvPr/>
        </p:nvSpPr>
        <p:spPr>
          <a:xfrm>
            <a:off x="1086551" y="1791230"/>
            <a:ext cx="7170550" cy="2169825"/>
          </a:xfrm>
          <a:prstGeom prst="rect">
            <a:avLst/>
          </a:prstGeom>
          <a:noFill/>
        </p:spPr>
        <p:txBody>
          <a:bodyPr wrap="square" rtlCol="0">
            <a:spAutoFit/>
          </a:bodyPr>
          <a:lstStyle/>
          <a:p>
            <a:pPr algn="just">
              <a:lnSpc>
                <a:spcPct val="150000"/>
              </a:lnSpc>
            </a:pPr>
            <a:r>
              <a:rPr kumimoji="1" lang="zh-CN" altLang="en-US" sz="1800" dirty="0" smtClean="0"/>
              <a:t>这种方式移动端与</a:t>
            </a:r>
            <a:r>
              <a:rPr kumimoji="1" lang="en-US" altLang="zh-CN" sz="1800" dirty="0" smtClean="0"/>
              <a:t>PC</a:t>
            </a:r>
            <a:r>
              <a:rPr kumimoji="1" lang="zh-CN" altLang="en-US" sz="1800" dirty="0" smtClean="0"/>
              <a:t>端访问的是同一个页面，页面端大多使用了媒体查询的方式对屏幕的观度设置一些断点来划分一个个区间，不同区间做一些样式上定制，比如在</a:t>
            </a:r>
            <a:r>
              <a:rPr kumimoji="1" lang="en-US" altLang="zh-CN" sz="1800" dirty="0" smtClean="0"/>
              <a:t>PC</a:t>
            </a:r>
            <a:r>
              <a:rPr kumimoji="1" lang="zh-CN" altLang="en-US" sz="1800" dirty="0" smtClean="0"/>
              <a:t>端因其可视区域较大，页面显示的内容采用多列并尽可能将内容展现详细一些，当屏幕变窄（比如手机端）则调整布局，以单列的滚动列表的方式来仅显示重要的信息。</a:t>
            </a:r>
            <a:endParaRPr kumimoji="1" lang="zh-CN" altLang="en-US" sz="1800"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621" y="196336"/>
            <a:ext cx="7620000" cy="49149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5421" y="273881"/>
            <a:ext cx="4881659" cy="5145088"/>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3621" y="426281"/>
            <a:ext cx="3509891" cy="5145088"/>
          </a:xfrm>
          <a:prstGeom prst="rect">
            <a:avLst/>
          </a:prstGeom>
        </p:spPr>
      </p:pic>
    </p:spTree>
    <p:extLst>
      <p:ext uri="{BB962C8B-B14F-4D97-AF65-F5344CB8AC3E}">
        <p14:creationId xmlns:p14="http://schemas.microsoft.com/office/powerpoint/2010/main" val="1226849449"/>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C86A370B-CE82-45F8-9B09-B1C9418C9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355" y="806524"/>
            <a:ext cx="3170060" cy="3552654"/>
          </a:xfrm>
          <a:prstGeom prst="rect">
            <a:avLst/>
          </a:prstGeom>
        </p:spPr>
      </p:pic>
      <p:pic>
        <p:nvPicPr>
          <p:cNvPr id="6" name="图片 5">
            <a:extLst>
              <a:ext uri="{FF2B5EF4-FFF2-40B4-BE49-F238E27FC236}">
                <a16:creationId xmlns:a16="http://schemas.microsoft.com/office/drawing/2014/main" xmlns="" id="{433C20B6-7A80-4375-B87A-AC9FD2FA7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406" y="1020404"/>
            <a:ext cx="2238014" cy="2421532"/>
          </a:xfrm>
          <a:prstGeom prst="rect">
            <a:avLst/>
          </a:prstGeom>
        </p:spPr>
      </p:pic>
      <p:sp>
        <p:nvSpPr>
          <p:cNvPr id="7" name="矩形 6">
            <a:extLst>
              <a:ext uri="{FF2B5EF4-FFF2-40B4-BE49-F238E27FC236}">
                <a16:creationId xmlns:a16="http://schemas.microsoft.com/office/drawing/2014/main" xmlns="" id="{6EC171FC-E45B-4105-B7D5-52221BF7DE4C}"/>
              </a:ext>
            </a:extLst>
          </p:cNvPr>
          <p:cNvSpPr/>
          <p:nvPr/>
        </p:nvSpPr>
        <p:spPr>
          <a:xfrm>
            <a:off x="1661862" y="2615516"/>
            <a:ext cx="5259823" cy="615553"/>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zh-CN" altLang="en-US" sz="4000" b="1" dirty="0" smtClean="0">
                <a:solidFill>
                  <a:srgbClr val="8BBDE2"/>
                </a:solidFill>
                <a:latin typeface="+mn-ea"/>
              </a:rPr>
              <a:t>基本概念</a:t>
            </a:r>
            <a:endParaRPr lang="zh-CN" altLang="en-US" sz="4000" b="1" dirty="0">
              <a:solidFill>
                <a:srgbClr val="8BBDE2"/>
              </a:solidFill>
              <a:latin typeface="+mn-ea"/>
            </a:endParaRPr>
          </a:p>
        </p:txBody>
      </p:sp>
      <p:sp>
        <p:nvSpPr>
          <p:cNvPr id="8" name="矩形 7">
            <a:extLst>
              <a:ext uri="{FF2B5EF4-FFF2-40B4-BE49-F238E27FC236}">
                <a16:creationId xmlns:a16="http://schemas.microsoft.com/office/drawing/2014/main" xmlns="" id="{8D343C26-625A-40B6-8910-49FE5CA9557A}"/>
              </a:ext>
            </a:extLst>
          </p:cNvPr>
          <p:cNvSpPr/>
          <p:nvPr/>
        </p:nvSpPr>
        <p:spPr>
          <a:xfrm>
            <a:off x="3741247" y="1892092"/>
            <a:ext cx="1101053" cy="738664"/>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en-US" altLang="zh-CN" sz="4800" b="1" dirty="0">
                <a:solidFill>
                  <a:srgbClr val="8BBDE2"/>
                </a:solidFill>
                <a:latin typeface="微软雅黑" panose="020B0503020204020204" pitchFamily="34" charset="-122"/>
                <a:ea typeface="微软雅黑" panose="020B0503020204020204" pitchFamily="34" charset="-122"/>
              </a:rPr>
              <a:t>02</a:t>
            </a:r>
            <a:endParaRPr lang="zh-CN" altLang="en-US" sz="4800" b="1" dirty="0">
              <a:solidFill>
                <a:srgbClr val="8BBD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7387854"/>
      </p:ext>
    </p:extLst>
  </p:cSld>
  <p:clrMapOvr>
    <a:masterClrMapping/>
  </p:clrMapOvr>
  <mc:AlternateContent xmlns:mc="http://schemas.openxmlformats.org/markup-compatibility/2006" xmlns:p14="http://schemas.microsoft.com/office/powerpoint/2010/main">
    <mc:Choice Requires="p14">
      <p:transition spd="slow" p14:dur="1500" advTm="2000">
        <p:split orient="vert"/>
      </p:transition>
    </mc:Choice>
    <mc:Fallback xmlns="">
      <p:transition spd="slow" advTm="2000">
        <p:split orient="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4001.pptx"/>
</p:tagLst>
</file>

<file path=ppt/theme/theme1.xml><?xml version="1.0" encoding="utf-8"?>
<a:theme xmlns:a="http://schemas.openxmlformats.org/drawingml/2006/main" name="6_Office 主题​​">
  <a:themeElements>
    <a:clrScheme name="七色">
      <a:dk1>
        <a:srgbClr val="000000"/>
      </a:dk1>
      <a:lt1>
        <a:sysClr val="window" lastClr="FFFFFF"/>
      </a:lt1>
      <a:dk2>
        <a:srgbClr val="FEB554"/>
      </a:dk2>
      <a:lt2>
        <a:srgbClr val="18497E"/>
      </a:lt2>
      <a:accent1>
        <a:srgbClr val="C00000"/>
      </a:accent1>
      <a:accent2>
        <a:srgbClr val="FF0000"/>
      </a:accent2>
      <a:accent3>
        <a:srgbClr val="FFC000"/>
      </a:accent3>
      <a:accent4>
        <a:srgbClr val="92D050"/>
      </a:accent4>
      <a:accent5>
        <a:srgbClr val="00B050"/>
      </a:accent5>
      <a:accent6>
        <a:srgbClr val="00B0F0"/>
      </a:accent6>
      <a:hlink>
        <a:srgbClr val="0070C0"/>
      </a:hlink>
      <a:folHlink>
        <a:srgbClr val="002060"/>
      </a:folHlink>
    </a:clrScheme>
    <a:fontScheme name="微软雅黑">
      <a:majorFont>
        <a:latin typeface="Constantia"/>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4107</Words>
  <Application>Microsoft Macintosh PowerPoint</Application>
  <PresentationFormat>自定义</PresentationFormat>
  <Paragraphs>202</Paragraphs>
  <Slides>37</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Calibri</vt:lpstr>
      <vt:lpstr>Constantia</vt:lpstr>
      <vt:lpstr>南宋书局体</vt:lpstr>
      <vt:lpstr>宋体</vt:lpstr>
      <vt:lpstr>微软雅黑</vt:lpstr>
      <vt:lpstr>Arial</vt:lpstr>
      <vt:lpstr>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4001.pptx</dc:title>
  <dc:creator/>
  <cp:lastModifiedBy/>
  <cp:revision>1</cp:revision>
  <dcterms:created xsi:type="dcterms:W3CDTF">2017-03-23T18:07:36Z</dcterms:created>
  <dcterms:modified xsi:type="dcterms:W3CDTF">2017-08-01T03:35:24Z</dcterms:modified>
</cp:coreProperties>
</file>