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0" r:id="rId16"/>
    <p:sldId id="26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218434-0608-4DCC-91C3-5F54745D3EB8}" v="48" dt="2021-02-02T02:46:17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AF6D7-170A-4F7F-B8E0-3040AF33A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8DDC20-6332-4C1C-AEF7-0C93EE5AC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C1868-544A-4B4E-BA4B-CAD5676B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7FD8-184A-49BE-8EC7-B9EFC4F2ACF3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4D174-9784-4DBC-BE3B-04B546B7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5E7EA3-1482-48DA-A005-32CE5F67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FB47-9FFF-483C-9D64-176570B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9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671C2-05B4-403E-BEFE-26D302CE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023EBA-B261-417C-ADA8-4FEB1ABED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B8C78A-2F36-470E-BAD5-5B1B35EBF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7FD8-184A-49BE-8EC7-B9EFC4F2ACF3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36E44-CCEA-4DC5-A653-68C91116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03D4C-899D-4875-B8FD-DBC10894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FB47-9FFF-483C-9D64-176570B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2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E182FE-1CC2-4F90-835C-9792368B9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C27C95-99CF-4C7C-96E7-2D3B78660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9FAEDA-C5F2-4C50-A9B5-285EC286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7FD8-184A-49BE-8EC7-B9EFC4F2ACF3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FD9B6-C48D-4F9E-AD2D-1190FC56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93608E-B147-4864-881B-51392D7D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FB47-9FFF-483C-9D64-176570B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9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AF458-03BB-4633-9EBD-86C8BD07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CA2A4-1BD6-4D67-874C-7CE4BE4CF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43529-7FCA-46F1-B8F8-C8B6D78F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7FD8-184A-49BE-8EC7-B9EFC4F2ACF3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76E5B-BFFA-4CA9-B56F-4F61175A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024B1-87BE-4667-BC60-F7107960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FB47-9FFF-483C-9D64-176570B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6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80C23-26DA-4D21-9CB5-D34B5759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354C12-BC46-4C9E-8112-99236A64D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9835D-1543-45DF-AED7-EE63C5AA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7FD8-184A-49BE-8EC7-B9EFC4F2ACF3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C1DD7-1AD4-488D-B708-B61D0A76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80D16-468B-498E-B220-EAF8D0CF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FB47-9FFF-483C-9D64-176570B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2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AE341-92DD-4675-8386-07A43BDC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2145F-0CAB-46F3-9436-F14A5B1CB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C6EB98-C8AD-46A8-B306-BC9A45C0E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8A11A2-0783-4C0B-86BF-E662F660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7FD8-184A-49BE-8EC7-B9EFC4F2ACF3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0C13DE-90D9-47B1-98EB-9917FE2D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7B0004-F3CF-42B4-915A-ADFDE39A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FB47-9FFF-483C-9D64-176570B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7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BE126-0904-4837-85FA-3ABA66D5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1C1429-DD17-4C96-AC93-27413E764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2F389D-83E4-4ABD-9CEA-79D0D72F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8CC787-475C-4F54-96ED-3D6A41AE3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B994F9-C741-400D-9E41-DF8438B66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0C88C7-86B5-4986-947B-6E7BE094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7FD8-184A-49BE-8EC7-B9EFC4F2ACF3}" type="datetimeFigureOut">
              <a:rPr lang="en-US" smtClean="0"/>
              <a:t>10/7/23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D238C2-E028-442B-99D9-B0CCA867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DC12E9-213B-41F0-A8FC-0254D6EB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FB47-9FFF-483C-9D64-176570B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8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266B0-3AAF-4DCA-AECD-CDBE15CD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22F696-CFEF-4260-9973-25FBD515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7FD8-184A-49BE-8EC7-B9EFC4F2ACF3}" type="datetimeFigureOut">
              <a:rPr lang="en-US" smtClean="0"/>
              <a:t>10/7/23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0B65CC-B53A-4E9F-8BFB-3DFB51C8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03350B-419A-40A3-BD15-6FBE0049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FB47-9FFF-483C-9D64-176570B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0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B14AF2-C22B-43C6-83E8-03228AC3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7FD8-184A-49BE-8EC7-B9EFC4F2ACF3}" type="datetimeFigureOut">
              <a:rPr lang="en-US" smtClean="0"/>
              <a:t>10/7/23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F69BA5-C553-4E90-B2BD-A202DE55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A94F97-98C3-46A6-9838-AED030E5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FB47-9FFF-483C-9D64-176570B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0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5D00E-C05D-4BB9-B5EE-76715B45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36493-4A0D-413C-A5EC-DA2078DE1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EC330E-346D-4B6F-BE2D-EC2A369A5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A0F061-8ED9-421B-8A8D-9F74BCAB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7FD8-184A-49BE-8EC7-B9EFC4F2ACF3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7B902C-132C-49EA-B55A-28BE8003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7A6C22-88A8-40CD-B26B-A257D673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FB47-9FFF-483C-9D64-176570B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5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9B579-13DA-4190-821E-704E452E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D3DB10-7AA0-4940-B5F3-17168294D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AFBC3F-0E68-464E-BD72-CD002E8F7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D699DD-5D3F-4DA9-8268-6C0DFC98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7FD8-184A-49BE-8EC7-B9EFC4F2ACF3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32500F-35B4-438A-9C27-1FCBA4F4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42DA43-4CBC-45AB-AE84-98F426B2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FB47-9FFF-483C-9D64-176570B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9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A633C3-B319-4F1A-828B-3FB96324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19A9E9-5F3A-426A-9019-3B0A21C47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A1843-47A3-47DF-97B9-7DE040C86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C7FD8-184A-49BE-8EC7-B9EFC4F2ACF3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BF327-3C40-4C98-A3C2-0D815D347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1F2C4D-AB32-4B3E-9D10-BC6638732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FB47-9FFF-483C-9D64-176570B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0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8E9A5-7BF9-41C0-947E-63DB1E05A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Gradual Fine-Tuning for Low-Resource Domain Adaptation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8C9CEE-1B2D-4A3B-88E3-9F5A657914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1400" b="0" i="0" u="none" strike="noStrike" dirty="0">
                <a:effectLst/>
                <a:latin typeface="roboto"/>
              </a:rPr>
              <a:t>Haoran Xu, Seth Ebner, </a:t>
            </a:r>
            <a:r>
              <a:rPr lang="en-US" sz="1400" b="0" i="0" u="none" strike="noStrike" dirty="0" err="1">
                <a:effectLst/>
                <a:latin typeface="roboto"/>
              </a:rPr>
              <a:t>Mahsa</a:t>
            </a:r>
            <a:r>
              <a:rPr lang="en-US" sz="1400" b="0" i="0" u="none" strike="noStrike" dirty="0">
                <a:effectLst/>
                <a:latin typeface="roboto"/>
              </a:rPr>
              <a:t> </a:t>
            </a:r>
            <a:r>
              <a:rPr lang="en-US" sz="1400" b="0" i="0" u="none" strike="noStrike" dirty="0" err="1">
                <a:effectLst/>
                <a:latin typeface="roboto"/>
              </a:rPr>
              <a:t>Yarmohammadi</a:t>
            </a:r>
            <a:r>
              <a:rPr lang="en-US" sz="1400" b="0" i="0" u="none" strike="noStrike" dirty="0">
                <a:effectLst/>
                <a:latin typeface="roboto"/>
              </a:rPr>
              <a:t>, Aaron White, Benjamin Van </a:t>
            </a:r>
            <a:r>
              <a:rPr lang="en-US" sz="1400" b="0" i="0" u="none" strike="noStrike" dirty="0" err="1">
                <a:effectLst/>
                <a:latin typeface="roboto"/>
              </a:rPr>
              <a:t>Durme</a:t>
            </a:r>
            <a:r>
              <a:rPr lang="en-US" sz="1400" b="0" i="0" u="none" strike="noStrike" dirty="0">
                <a:effectLst/>
                <a:latin typeface="roboto"/>
              </a:rPr>
              <a:t>, Kenton Murray</a:t>
            </a:r>
          </a:p>
          <a:p>
            <a:r>
              <a:rPr lang="en-US" sz="1400" dirty="0">
                <a:latin typeface="roboto"/>
              </a:rPr>
              <a:t>Dec. 2020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635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09527-8304-4188-9908-07343EEC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Dialogue State Tracking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248861-9D20-4A35-B1D3-9C02B5A9A36C}"/>
              </a:ext>
            </a:extLst>
          </p:cNvPr>
          <p:cNvSpPr txBox="1"/>
          <p:nvPr/>
        </p:nvSpPr>
        <p:spPr>
          <a:xfrm>
            <a:off x="754225" y="1420484"/>
            <a:ext cx="2108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Results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00E0E0-CDAB-4388-AF7D-BBE2E16A7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36" y="2099716"/>
            <a:ext cx="4105565" cy="32831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175F54-0C42-4AFF-AC3C-2BE0F30CB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101" y="2178765"/>
            <a:ext cx="4536818" cy="34294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E917E9C-D275-4527-AAB7-321DB511444E}"/>
                  </a:ext>
                </a:extLst>
              </p:cNvPr>
              <p:cNvSpPr txBox="1"/>
              <p:nvPr/>
            </p:nvSpPr>
            <p:spPr>
              <a:xfrm>
                <a:off x="641436" y="2537398"/>
                <a:ext cx="29975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prstClr val="black"/>
                    </a:solidFill>
                  </a:rPr>
                  <a:t>4K → 2K → 0.5K → 0</a:t>
                </a:r>
              </a:p>
              <a:p>
                <a:endParaRPr lang="en-US" dirty="0">
                  <a:solidFill>
                    <a:prstClr val="black"/>
                  </a:solidFill>
                </a:endParaRPr>
              </a:p>
              <a:p>
                <a:r>
                  <a:rPr lang="en-US" dirty="0"/>
                  <a:t>Purple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prstClr val="black"/>
                    </a:solidFill>
                  </a:rPr>
                  <a:t>2K → 0.5K → 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E917E9C-D275-4527-AAB7-321DB5114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36" y="2537398"/>
                <a:ext cx="2997503" cy="1200329"/>
              </a:xfrm>
              <a:prstGeom prst="rect">
                <a:avLst/>
              </a:prstGeom>
              <a:blipFill>
                <a:blip r:embed="rId4"/>
                <a:stretch>
                  <a:fillRect l="-1626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30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31634-469C-4C37-AFBA-E36F62D2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Event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9C9AA8-B622-4D9E-A040-206F34E3A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9143" y="1736854"/>
                <a:ext cx="11605339" cy="32363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Settings:</a:t>
                </a:r>
              </a:p>
              <a:p>
                <a:r>
                  <a:rPr lang="en-US" sz="2000" b="1" dirty="0"/>
                  <a:t>Dataset</a:t>
                </a:r>
                <a:r>
                  <a:rPr lang="en-US" sz="2000" dirty="0"/>
                  <a:t>: ACE 2005 corpus by considering </a:t>
                </a:r>
                <a:r>
                  <a:rPr lang="en-US" sz="2000" dirty="0">
                    <a:solidFill>
                      <a:srgbClr val="00B050"/>
                    </a:solidFill>
                  </a:rPr>
                  <a:t>Arabic</a:t>
                </a:r>
                <a:r>
                  <a:rPr lang="en-US" sz="2000" dirty="0"/>
                  <a:t> as the </a:t>
                </a:r>
                <a:r>
                  <a:rPr lang="en-US" sz="2000" dirty="0">
                    <a:solidFill>
                      <a:srgbClr val="00B050"/>
                    </a:solidFill>
                  </a:rPr>
                  <a:t>target domain </a:t>
                </a:r>
                <a:r>
                  <a:rPr lang="en-US" sz="2000" dirty="0"/>
                  <a:t>and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English</a:t>
                </a:r>
                <a:r>
                  <a:rPr lang="en-US" sz="2000" dirty="0"/>
                  <a:t> as the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auxiliary domain</a:t>
                </a:r>
                <a:r>
                  <a:rPr lang="en-US" sz="2000" dirty="0"/>
                  <a:t>.</a:t>
                </a:r>
              </a:p>
              <a:p>
                <a:r>
                  <a:rPr lang="en-US" sz="2000" b="1" dirty="0"/>
                  <a:t>Data Processing</a:t>
                </a:r>
                <a:r>
                  <a:rPr lang="en-US" sz="2000" dirty="0"/>
                  <a:t>: train/dev/test sets for Arabic are randomly selected.</a:t>
                </a:r>
              </a:p>
              <a:p>
                <a:r>
                  <a:rPr lang="en-US" sz="2000" b="1" dirty="0"/>
                  <a:t>Model</a:t>
                </a:r>
                <a:r>
                  <a:rPr lang="en-US" sz="2000" dirty="0"/>
                  <a:t>: we use the DYGIE++ framework (</a:t>
                </a:r>
                <a:r>
                  <a:rPr lang="en-US" sz="2000" dirty="0" err="1"/>
                  <a:t>Wadden</a:t>
                </a:r>
                <a:r>
                  <a:rPr lang="en-US" sz="2000" dirty="0"/>
                  <a:t> et al., 2019), which has shown state-of-the-art results. </a:t>
                </a:r>
              </a:p>
              <a:p>
                <a:r>
                  <a:rPr lang="en-US" sz="2000" b="1" dirty="0"/>
                  <a:t>Model Modification</a:t>
                </a:r>
                <a:r>
                  <a:rPr lang="en-US" sz="2000" dirty="0"/>
                  <a:t>: replace the BERT encoder with XLM-R to train models on monolingual and mixed bilingual datasets.</a:t>
                </a:r>
              </a:p>
              <a:p>
                <a:r>
                  <a:rPr lang="en-US" sz="2000" b="1" dirty="0"/>
                  <a:t>Data Schedule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000" dirty="0"/>
                  <a:t>: 1K → 0.5K → 0.2K → 0 (refer to 85%, 35%, and 5% of total events/</a:t>
                </a:r>
                <a:r>
                  <a:rPr lang="en-US" sz="2000" dirty="0" err="1"/>
                  <a:t>args</a:t>
                </a:r>
                <a:r>
                  <a:rPr lang="en-US" sz="2000" dirty="0"/>
                  <a:t> in the English train set).</a:t>
                </a:r>
                <a:endParaRPr lang="en-US" sz="2000" b="1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9C9AA8-B622-4D9E-A040-206F34E3A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9143" y="1736854"/>
                <a:ext cx="11605339" cy="3236362"/>
              </a:xfrm>
              <a:blipFill>
                <a:blip r:embed="rId2"/>
                <a:stretch>
                  <a:fillRect l="-525" t="-2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2B966F35-FEC9-4754-BD56-79CD4B3C1365}"/>
              </a:ext>
            </a:extLst>
          </p:cNvPr>
          <p:cNvSpPr txBox="1"/>
          <p:nvPr/>
        </p:nvSpPr>
        <p:spPr>
          <a:xfrm>
            <a:off x="459143" y="1344439"/>
            <a:ext cx="8692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Event extraction involves predicting event triggers, event arguments, and argument roles.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E7F905-7519-40AD-9A44-6817E58CE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416" y="4481453"/>
            <a:ext cx="5598367" cy="220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835F9-4588-45F6-B983-9A48914C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Event Extraction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D699E0-D020-4A67-BE52-058A924F8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732" y="2870889"/>
            <a:ext cx="6012277" cy="19655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9BCA6B9-E33D-4C69-9138-7F31B45D74C1}"/>
              </a:ext>
            </a:extLst>
          </p:cNvPr>
          <p:cNvSpPr txBox="1"/>
          <p:nvPr/>
        </p:nvSpPr>
        <p:spPr>
          <a:xfrm>
            <a:off x="838200" y="1545326"/>
            <a:ext cx="502854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Baseline: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trained only on Arabic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trained on mixed data (Arabic + 1K English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trained on mixed data  plus one-step fine-tuning.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7F20E0-27CC-4352-8B4B-A9D628B9F916}"/>
              </a:ext>
            </a:extLst>
          </p:cNvPr>
          <p:cNvSpPr txBox="1"/>
          <p:nvPr/>
        </p:nvSpPr>
        <p:spPr>
          <a:xfrm>
            <a:off x="838200" y="2870889"/>
            <a:ext cx="48628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Metric: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TrigID</a:t>
            </a:r>
            <a:r>
              <a:rPr lang="en-US" dirty="0"/>
              <a:t>: a trigger is correctly identified if its offsets find a match in the ground truth,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TrigC</a:t>
            </a:r>
            <a:r>
              <a:rPr lang="en-US" dirty="0"/>
              <a:t>: and it is correctly classified if their event types match.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ArgID</a:t>
            </a:r>
            <a:r>
              <a:rPr lang="en-US" dirty="0"/>
              <a:t>: An argument is correctly identified if its offsets and event type find a match in the ground truth,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ArgC</a:t>
            </a:r>
            <a:r>
              <a:rPr lang="en-US" dirty="0"/>
              <a:t>: and it is correctly classified if their event roles match.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5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2513D-88AB-4BB3-BA55-F554F78F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10938-CF5A-44B0-B1E9-03F746EE2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Improvement</a:t>
            </a:r>
            <a:r>
              <a:rPr lang="en-US" dirty="0"/>
              <a:t>: gradual finetuning outperforms standard one-step fine-tuning and can substantially improve the performance of models.</a:t>
            </a:r>
          </a:p>
          <a:p>
            <a:r>
              <a:rPr lang="en-US" b="1" dirty="0"/>
              <a:t>Easy to implement:</a:t>
            </a:r>
            <a:r>
              <a:rPr lang="en-US" dirty="0"/>
              <a:t> gradual fine-tuning can be straightforwardly applied to an existing codebase without changing the model architecture or learning objective.</a:t>
            </a:r>
          </a:p>
        </p:txBody>
      </p:sp>
    </p:spTree>
    <p:extLst>
      <p:ext uri="{BB962C8B-B14F-4D97-AF65-F5344CB8AC3E}">
        <p14:creationId xmlns:p14="http://schemas.microsoft.com/office/powerpoint/2010/main" val="41457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C82916-CA04-4EBD-B9AD-9C98685D4380}"/>
              </a:ext>
            </a:extLst>
          </p:cNvPr>
          <p:cNvSpPr txBox="1"/>
          <p:nvPr/>
        </p:nvSpPr>
        <p:spPr>
          <a:xfrm>
            <a:off x="3293706" y="2967335"/>
            <a:ext cx="599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33549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BFEB5-DAB9-4604-BE29-C16D4BDA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Fine-Tuning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357665-624A-4222-BB74-EBD0565B49C0}"/>
              </a:ext>
            </a:extLst>
          </p:cNvPr>
          <p:cNvSpPr txBox="1"/>
          <p:nvPr/>
        </p:nvSpPr>
        <p:spPr>
          <a:xfrm>
            <a:off x="838200" y="1690688"/>
            <a:ext cx="8239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2: Claim Detection (</a:t>
            </a:r>
            <a:r>
              <a:rPr lang="da-DK" dirty="0"/>
              <a:t>Chakrabarty et al., 2019</a:t>
            </a:r>
            <a:r>
              <a:rPr lang="fr-FR" dirty="0"/>
              <a:t>)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6E9120-2DB5-49A1-A09F-20AE49634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304" y="2335278"/>
            <a:ext cx="8239417" cy="323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84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D9215-FD29-4C04-BA2B-4B1C381F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Dialogue State Tracking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B9D625-6BA5-4C29-A6CD-F355CBC832E4}"/>
              </a:ext>
            </a:extLst>
          </p:cNvPr>
          <p:cNvSpPr txBox="1"/>
          <p:nvPr/>
        </p:nvSpPr>
        <p:spPr>
          <a:xfrm>
            <a:off x="838200" y="1455776"/>
            <a:ext cx="9705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Dialogue state tracking (DST): estimating at each dialogue turn the probability distribution over slot-values enumerated in an ontology.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D06E90-BFA6-4A62-A771-976E6C78AF06}"/>
              </a:ext>
            </a:extLst>
          </p:cNvPr>
          <p:cNvSpPr txBox="1"/>
          <p:nvPr/>
        </p:nvSpPr>
        <p:spPr>
          <a:xfrm>
            <a:off x="838200" y="2972486"/>
            <a:ext cx="2791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Ontology:</a:t>
            </a:r>
          </a:p>
          <a:p>
            <a:endParaRPr lang="en-US" dirty="0"/>
          </a:p>
          <a:p>
            <a:r>
              <a:rPr lang="en-US" dirty="0"/>
              <a:t>"</a:t>
            </a:r>
            <a:r>
              <a:rPr lang="en-US" dirty="0">
                <a:solidFill>
                  <a:schemeClr val="accent1"/>
                </a:solidFill>
              </a:rPr>
              <a:t>restaurant-price range</a:t>
            </a:r>
            <a:r>
              <a:rPr lang="en-US" dirty="0"/>
              <a:t>": [</a:t>
            </a:r>
          </a:p>
          <a:p>
            <a:r>
              <a:rPr lang="en-US" dirty="0"/>
              <a:t>        "expensive",</a:t>
            </a:r>
          </a:p>
          <a:p>
            <a:r>
              <a:rPr lang="en-US" dirty="0"/>
              <a:t>        "cheap",</a:t>
            </a:r>
          </a:p>
          <a:p>
            <a:r>
              <a:rPr lang="en-US" dirty="0"/>
              <a:t>],</a:t>
            </a:r>
          </a:p>
          <a:p>
            <a:r>
              <a:rPr lang="en-US" dirty="0"/>
              <a:t>"</a:t>
            </a:r>
            <a:r>
              <a:rPr lang="en-US" dirty="0">
                <a:solidFill>
                  <a:schemeClr val="accent1"/>
                </a:solidFill>
              </a:rPr>
              <a:t>restaurant-area</a:t>
            </a:r>
            <a:r>
              <a:rPr lang="en-US" dirty="0"/>
              <a:t>": [</a:t>
            </a:r>
          </a:p>
          <a:p>
            <a:r>
              <a:rPr lang="en-US" dirty="0"/>
              <a:t>        "south",</a:t>
            </a:r>
          </a:p>
          <a:p>
            <a:r>
              <a:rPr lang="en-US" dirty="0"/>
              <a:t>        "north",</a:t>
            </a:r>
          </a:p>
          <a:p>
            <a:r>
              <a:rPr lang="en-US" dirty="0"/>
              <a:t>        "east",</a:t>
            </a:r>
          </a:p>
          <a:p>
            <a:r>
              <a:rPr lang="en-US" dirty="0"/>
              <a:t>        "west",</a:t>
            </a:r>
          </a:p>
          <a:p>
            <a:r>
              <a:rPr lang="en-US" dirty="0"/>
              <a:t>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E71140-F101-4E7A-A98F-71AAFB5DC58F}"/>
              </a:ext>
            </a:extLst>
          </p:cNvPr>
          <p:cNvSpPr txBox="1"/>
          <p:nvPr/>
        </p:nvSpPr>
        <p:spPr>
          <a:xfrm>
            <a:off x="838200" y="2330234"/>
            <a:ext cx="1978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  <a:r>
              <a:rPr lang="en-US" b="1" dirty="0"/>
              <a:t>: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0056B5-91B9-4A2E-91DE-9B6E3817688F}"/>
              </a:ext>
            </a:extLst>
          </p:cNvPr>
          <p:cNvSpPr txBox="1"/>
          <p:nvPr/>
        </p:nvSpPr>
        <p:spPr>
          <a:xfrm>
            <a:off x="3872203" y="2972486"/>
            <a:ext cx="40401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Dialogues:</a:t>
            </a:r>
          </a:p>
          <a:p>
            <a:endParaRPr lang="en-US" altLang="zh-CN" dirty="0"/>
          </a:p>
          <a:p>
            <a:r>
              <a:rPr lang="en-US" dirty="0"/>
              <a:t>Person 1: where do we eat tonight?</a:t>
            </a:r>
          </a:p>
          <a:p>
            <a:r>
              <a:rPr lang="en-US" dirty="0"/>
              <a:t>Person 2: Let’s go a noodle restaurant in the </a:t>
            </a:r>
            <a:r>
              <a:rPr lang="en-US" dirty="0">
                <a:solidFill>
                  <a:schemeClr val="accent6"/>
                </a:solidFill>
              </a:rPr>
              <a:t>east</a:t>
            </a:r>
            <a:r>
              <a:rPr lang="en-US" dirty="0"/>
              <a:t> of Chinatown.</a:t>
            </a:r>
          </a:p>
          <a:p>
            <a:r>
              <a:rPr lang="en-US" dirty="0"/>
              <a:t>Person 1: Does it </a:t>
            </a:r>
            <a:r>
              <a:rPr lang="en-US" dirty="0">
                <a:solidFill>
                  <a:schemeClr val="accent6"/>
                </a:solidFill>
              </a:rPr>
              <a:t>cheap</a:t>
            </a:r>
            <a:r>
              <a:rPr lang="en-US" dirty="0"/>
              <a:t>?</a:t>
            </a:r>
          </a:p>
          <a:p>
            <a:r>
              <a:rPr lang="en-US" dirty="0"/>
              <a:t>Person 2: Yes!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0AAB4B-BF88-4467-8D4D-DD401C5894F1}"/>
              </a:ext>
            </a:extLst>
          </p:cNvPr>
          <p:cNvSpPr txBox="1"/>
          <p:nvPr/>
        </p:nvSpPr>
        <p:spPr>
          <a:xfrm>
            <a:off x="7912358" y="2972485"/>
            <a:ext cx="31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Slots:</a:t>
            </a:r>
          </a:p>
          <a:p>
            <a:endParaRPr lang="en-US" dirty="0"/>
          </a:p>
          <a:p>
            <a:r>
              <a:rPr lang="en-US" dirty="0"/>
              <a:t>"</a:t>
            </a:r>
            <a:r>
              <a:rPr lang="en-US" dirty="0">
                <a:solidFill>
                  <a:schemeClr val="accent1"/>
                </a:solidFill>
              </a:rPr>
              <a:t>restaurant-price range</a:t>
            </a:r>
            <a:r>
              <a:rPr lang="en-US" dirty="0"/>
              <a:t>": </a:t>
            </a:r>
            <a:r>
              <a:rPr lang="en-US" dirty="0">
                <a:solidFill>
                  <a:schemeClr val="accent6"/>
                </a:solidFill>
              </a:rPr>
              <a:t>cheap</a:t>
            </a:r>
          </a:p>
          <a:p>
            <a:endParaRPr lang="en-US" dirty="0"/>
          </a:p>
          <a:p>
            <a:r>
              <a:rPr lang="en-US" dirty="0"/>
              <a:t>"</a:t>
            </a:r>
            <a:r>
              <a:rPr lang="en-US" dirty="0">
                <a:solidFill>
                  <a:schemeClr val="accent1"/>
                </a:solidFill>
              </a:rPr>
              <a:t>restaurant-area</a:t>
            </a:r>
            <a:r>
              <a:rPr lang="en-US" dirty="0"/>
              <a:t>": </a:t>
            </a:r>
            <a:r>
              <a:rPr lang="en-US" dirty="0">
                <a:solidFill>
                  <a:schemeClr val="accent6"/>
                </a:solidFill>
              </a:rPr>
              <a:t>east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1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625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7FC60-9138-4087-AA82-A7450D9F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ED531-7ECC-4E2B-BE9F-A0A0A490F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3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735DD-F1BD-4211-9013-A8AE037D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Fine-Tuning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6564D6-AA0B-4F6A-82CC-771FEB8C6A43}"/>
              </a:ext>
            </a:extLst>
          </p:cNvPr>
          <p:cNvSpPr txBox="1"/>
          <p:nvPr/>
        </p:nvSpPr>
        <p:spPr>
          <a:xfrm>
            <a:off x="838200" y="1506022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Fine-tuning a pre-trained model is usually better than training from scratch. </a:t>
            </a:r>
          </a:p>
          <a:p>
            <a:r>
              <a:rPr lang="en-US" dirty="0"/>
              <a:t>People would like to fine-tune pre-trained models to improve the performance of models in some specific tasks. 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4BCEB8-0367-4C0A-8C8D-8C284059A05B}"/>
              </a:ext>
            </a:extLst>
          </p:cNvPr>
          <p:cNvSpPr txBox="1"/>
          <p:nvPr/>
        </p:nvSpPr>
        <p:spPr>
          <a:xfrm>
            <a:off x="838200" y="2348980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1: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D1BF5A1-3677-454A-95BF-A778541ACD79}"/>
              </a:ext>
            </a:extLst>
          </p:cNvPr>
          <p:cNvSpPr/>
          <p:nvPr/>
        </p:nvSpPr>
        <p:spPr>
          <a:xfrm>
            <a:off x="1679510" y="4705647"/>
            <a:ext cx="2575249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Pre-trained BERT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52DE820-ADC6-4AD4-BE1B-86326EAE3225}"/>
              </a:ext>
            </a:extLst>
          </p:cNvPr>
          <p:cNvSpPr/>
          <p:nvPr/>
        </p:nvSpPr>
        <p:spPr>
          <a:xfrm>
            <a:off x="5794310" y="2984979"/>
            <a:ext cx="2743200" cy="13622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 Task Model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73B2CECD-1FCA-43DD-BE07-3AD834FE45FD}"/>
              </a:ext>
            </a:extLst>
          </p:cNvPr>
          <p:cNvSpPr/>
          <p:nvPr/>
        </p:nvSpPr>
        <p:spPr>
          <a:xfrm>
            <a:off x="4441371" y="4912179"/>
            <a:ext cx="1147666" cy="2332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Replace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D9B7D91-DF27-4AEE-B285-B010EA376715}"/>
              </a:ext>
            </a:extLst>
          </p:cNvPr>
          <p:cNvSpPr/>
          <p:nvPr/>
        </p:nvSpPr>
        <p:spPr>
          <a:xfrm>
            <a:off x="5794310" y="4808914"/>
            <a:ext cx="2743200" cy="543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Randomly initialized embedding</a:t>
            </a: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E0ACE13E-F7F6-4301-BF3E-3E202491C20E}"/>
              </a:ext>
            </a:extLst>
          </p:cNvPr>
          <p:cNvSpPr/>
          <p:nvPr/>
        </p:nvSpPr>
        <p:spPr>
          <a:xfrm>
            <a:off x="7081935" y="4432041"/>
            <a:ext cx="186612" cy="273606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22523E-9912-4A63-A533-9F03E1F5EC98}"/>
              </a:ext>
            </a:extLst>
          </p:cNvPr>
          <p:cNvSpPr txBox="1"/>
          <p:nvPr/>
        </p:nvSpPr>
        <p:spPr>
          <a:xfrm>
            <a:off x="8694576" y="3255297"/>
            <a:ext cx="2659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sentiment analysis, machine translation</a:t>
            </a:r>
          </a:p>
        </p:txBody>
      </p:sp>
    </p:spTree>
    <p:extLst>
      <p:ext uri="{BB962C8B-B14F-4D97-AF65-F5344CB8AC3E}">
        <p14:creationId xmlns:p14="http://schemas.microsoft.com/office/powerpoint/2010/main" val="186565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B384B-395F-4098-8E15-6BBE17ED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Fine-Tuning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4B00F8-3385-498A-BE0C-25AE3888A4E9}"/>
              </a:ext>
            </a:extLst>
          </p:cNvPr>
          <p:cNvSpPr txBox="1"/>
          <p:nvPr/>
        </p:nvSpPr>
        <p:spPr>
          <a:xfrm>
            <a:off x="838199" y="1807420"/>
            <a:ext cx="8239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2: Domain Adaptation for Neural Machine Translation (</a:t>
            </a:r>
            <a:r>
              <a:rPr lang="fr-FR" dirty="0"/>
              <a:t>Chu et al., 2017)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0D9914-0DA9-4549-BDD2-CD94E9E1A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191" y="2420613"/>
            <a:ext cx="64484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5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4F32B-244C-4611-8A9B-69ADA114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Gradual Fine-tuning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E919B1-0131-4A12-9DA1-1450B796F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77196" cy="684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Fine-tuning stage is often performed in </a:t>
            </a:r>
            <a:r>
              <a:rPr lang="en-US" sz="2000" b="1" dirty="0"/>
              <a:t>one-step</a:t>
            </a:r>
            <a:r>
              <a:rPr lang="en-US" sz="2000" dirty="0"/>
              <a:t>: the pretrained model is directly trained on the in-domain data.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8F0555-9E07-4CC7-90F9-60E7BACAAE22}"/>
              </a:ext>
            </a:extLst>
          </p:cNvPr>
          <p:cNvSpPr txBox="1"/>
          <p:nvPr/>
        </p:nvSpPr>
        <p:spPr>
          <a:xfrm>
            <a:off x="715347" y="5673013"/>
            <a:ext cx="10254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Gradual fine-tuning</a:t>
            </a:r>
            <a:r>
              <a:rPr lang="en-US" sz="1800" dirty="0"/>
              <a:t>: a model is iteratively trained to convergence on data whose distribution progressively approaches that of the in-domain data.</a:t>
            </a:r>
          </a:p>
          <a:p>
            <a:endParaRPr 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29C6FFC-12BA-4921-AEEA-266270229F25}"/>
              </a:ext>
            </a:extLst>
          </p:cNvPr>
          <p:cNvSpPr/>
          <p:nvPr/>
        </p:nvSpPr>
        <p:spPr>
          <a:xfrm>
            <a:off x="1763482" y="3354942"/>
            <a:ext cx="2052735" cy="461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Pre-trained Model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4F71CD-8F4D-45C5-B2A0-A21FA92C59ED}"/>
              </a:ext>
            </a:extLst>
          </p:cNvPr>
          <p:cNvSpPr txBox="1"/>
          <p:nvPr/>
        </p:nvSpPr>
        <p:spPr>
          <a:xfrm>
            <a:off x="1968755" y="2762991"/>
            <a:ext cx="175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Trained by out-of-domain data (maybe include in-domain data)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2A0C282-C172-4D0E-B212-03B680565022}"/>
              </a:ext>
            </a:extLst>
          </p:cNvPr>
          <p:cNvCxnSpPr>
            <a:stCxn id="5" idx="3"/>
          </p:cNvCxnSpPr>
          <p:nvPr/>
        </p:nvCxnSpPr>
        <p:spPr>
          <a:xfrm flipV="1">
            <a:off x="3816217" y="3041393"/>
            <a:ext cx="1231644" cy="5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A15594E-FD28-49B4-8862-86778923335E}"/>
              </a:ext>
            </a:extLst>
          </p:cNvPr>
          <p:cNvSpPr/>
          <p:nvPr/>
        </p:nvSpPr>
        <p:spPr>
          <a:xfrm>
            <a:off x="5047861" y="2860855"/>
            <a:ext cx="1754155" cy="3610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Fine-tuning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72A781-92D9-4D47-A23F-5E5BDA1C26A5}"/>
              </a:ext>
            </a:extLst>
          </p:cNvPr>
          <p:cNvSpPr txBox="1"/>
          <p:nvPr/>
        </p:nvSpPr>
        <p:spPr>
          <a:xfrm>
            <a:off x="4876799" y="3445329"/>
            <a:ext cx="209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Trained by some out-of-domain + in-domain data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71D2B46-A5F3-4C68-B047-FFAC86099F17}"/>
              </a:ext>
            </a:extLst>
          </p:cNvPr>
          <p:cNvCxnSpPr>
            <a:cxnSpLocks/>
          </p:cNvCxnSpPr>
          <p:nvPr/>
        </p:nvCxnSpPr>
        <p:spPr>
          <a:xfrm>
            <a:off x="3816217" y="3593358"/>
            <a:ext cx="1231644" cy="44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CBA0C6B-D030-40A3-B703-38A0150D292D}"/>
              </a:ext>
            </a:extLst>
          </p:cNvPr>
          <p:cNvSpPr/>
          <p:nvPr/>
        </p:nvSpPr>
        <p:spPr>
          <a:xfrm>
            <a:off x="5047861" y="3858498"/>
            <a:ext cx="1754155" cy="3610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Fine-tuning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7EAE320-43DC-48E8-B626-E5D0FC5B4421}"/>
              </a:ext>
            </a:extLst>
          </p:cNvPr>
          <p:cNvSpPr txBox="1"/>
          <p:nvPr/>
        </p:nvSpPr>
        <p:spPr>
          <a:xfrm>
            <a:off x="5141166" y="2454563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Trained by in-domain data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F8B2FD9-64FF-4079-B2BD-9ECF70A2BD36}"/>
              </a:ext>
            </a:extLst>
          </p:cNvPr>
          <p:cNvCxnSpPr>
            <a:stCxn id="13" idx="3"/>
          </p:cNvCxnSpPr>
          <p:nvPr/>
        </p:nvCxnSpPr>
        <p:spPr>
          <a:xfrm flipV="1">
            <a:off x="6802016" y="4038801"/>
            <a:ext cx="895739" cy="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A5B30E6-9CD2-42F3-93EB-9637D1F267F9}"/>
              </a:ext>
            </a:extLst>
          </p:cNvPr>
          <p:cNvSpPr/>
          <p:nvPr/>
        </p:nvSpPr>
        <p:spPr>
          <a:xfrm>
            <a:off x="7679093" y="3860581"/>
            <a:ext cx="1754155" cy="3610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Fine-tuning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4999B55-B769-4152-A260-2121EE17021C}"/>
              </a:ext>
            </a:extLst>
          </p:cNvPr>
          <p:cNvSpPr txBox="1"/>
          <p:nvPr/>
        </p:nvSpPr>
        <p:spPr>
          <a:xfrm>
            <a:off x="7772398" y="3454289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Trained by in-domain data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076A00F-5F1B-4C06-B5B0-C400BE55EE2A}"/>
              </a:ext>
            </a:extLst>
          </p:cNvPr>
          <p:cNvSpPr txBox="1"/>
          <p:nvPr/>
        </p:nvSpPr>
        <p:spPr>
          <a:xfrm>
            <a:off x="9694506" y="385849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ADA446A-BECF-4DD9-A333-021DBE35490B}"/>
              </a:ext>
            </a:extLst>
          </p:cNvPr>
          <p:cNvSpPr txBox="1"/>
          <p:nvPr/>
        </p:nvSpPr>
        <p:spPr>
          <a:xfrm>
            <a:off x="9378039" y="3729198"/>
            <a:ext cx="1028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😀</a:t>
            </a:r>
            <a:endParaRPr lang="en-US" sz="3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54B16B5-23E8-4234-BE49-DD42EE1A58F3}"/>
              </a:ext>
            </a:extLst>
          </p:cNvPr>
          <p:cNvSpPr txBox="1"/>
          <p:nvPr/>
        </p:nvSpPr>
        <p:spPr>
          <a:xfrm>
            <a:off x="715347" y="4913101"/>
            <a:ext cx="10254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found that </a:t>
            </a:r>
            <a:r>
              <a:rPr lang="en-US" dirty="0"/>
              <a:t>the model performs better if it is eased toward the target domain rather than abruptly shifting to it.</a:t>
            </a:r>
          </a:p>
        </p:txBody>
      </p:sp>
    </p:spTree>
    <p:extLst>
      <p:ext uri="{BB962C8B-B14F-4D97-AF65-F5344CB8AC3E}">
        <p14:creationId xmlns:p14="http://schemas.microsoft.com/office/powerpoint/2010/main" val="390739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3" grpId="0" animBg="1"/>
      <p:bldP spid="20" grpId="0" animBg="1"/>
      <p:bldP spid="21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CB8F7-C6CF-43AF-AE68-0AEA5D0D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Gradual Fine-tuning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01222E-45C6-4D0A-849C-A58A2FDDB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389" y="2436494"/>
            <a:ext cx="5386387" cy="33975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1D43C30-6255-4536-AE56-784D95068513}"/>
              </a:ext>
            </a:extLst>
          </p:cNvPr>
          <p:cNvSpPr txBox="1"/>
          <p:nvPr/>
        </p:nvSpPr>
        <p:spPr>
          <a:xfrm>
            <a:off x="838200" y="1354600"/>
            <a:ext cx="106851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Inspired by curriculum learning (</a:t>
            </a:r>
            <a:r>
              <a:rPr lang="en-US" dirty="0" err="1"/>
              <a:t>Bengio</a:t>
            </a:r>
            <a:r>
              <a:rPr lang="en-US" dirty="0"/>
              <a:t> et al., 2009), we begin by training the model on data that contains a mix of out-of-domain and in-domain instances, and then increase the concentration of target domain data in each fine-tuning step.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DAB310C-E356-487C-995A-301D810B229D}"/>
                  </a:ext>
                </a:extLst>
              </p:cNvPr>
              <p:cNvSpPr txBox="1"/>
              <p:nvPr/>
            </p:nvSpPr>
            <p:spPr>
              <a:xfrm>
                <a:off x="8164285" y="3037586"/>
                <a:ext cx="243529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Out-of-domain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In-domain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DAB310C-E356-487C-995A-301D810B2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285" y="3037586"/>
                <a:ext cx="2435290" cy="1200329"/>
              </a:xfrm>
              <a:prstGeom prst="rect">
                <a:avLst/>
              </a:prstGeom>
              <a:blipFill>
                <a:blip r:embed="rId3"/>
                <a:stretch>
                  <a:fillRect l="-2000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37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E1159-30E5-4851-8BDB-AFFA0A07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Gradual Fine-tuning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40F0AD-3C0E-4507-83E8-C7B3B77588C9}"/>
              </a:ext>
            </a:extLst>
          </p:cNvPr>
          <p:cNvSpPr txBox="1"/>
          <p:nvPr/>
        </p:nvSpPr>
        <p:spPr>
          <a:xfrm>
            <a:off x="838200" y="1554016"/>
            <a:ext cx="517071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1: Mixed Domain Training</a:t>
            </a:r>
          </a:p>
          <a:p>
            <a:r>
              <a:rPr lang="en-US" dirty="0"/>
              <a:t>Find out out-of-domain data (mapped into the same format as the in-domain data) and concatenate with in-domain data to form a mixed domain dataset. Portions of the target task schema corresponding to fields not available in the out-of-domain data could be masked in the mapped data.  </a:t>
            </a:r>
          </a:p>
          <a:p>
            <a:endParaRPr lang="en-US" dirty="0"/>
          </a:p>
          <a:p>
            <a:endParaRPr lang="en-US" sz="1600" dirty="0"/>
          </a:p>
          <a:p>
            <a:endParaRPr 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0070CF-1B63-4775-8A7F-C78BB847F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529" y="1869796"/>
            <a:ext cx="5253970" cy="3650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E5CC91B-CA53-44FC-9038-C3ECB2D7DBE3}"/>
                  </a:ext>
                </a:extLst>
              </p:cNvPr>
              <p:cNvSpPr txBox="1"/>
              <p:nvPr/>
            </p:nvSpPr>
            <p:spPr>
              <a:xfrm>
                <a:off x="838200" y="3606404"/>
                <a:ext cx="6097554" cy="1508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Step 2: Iteratively Fine-Tuning</a:t>
                </a:r>
              </a:p>
              <a:p>
                <a:r>
                  <a:rPr lang="en-US" dirty="0"/>
                  <a:t>Define a data schedule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for decreasing amounts of out-of-domain data in each step, where S is defined as randomly down-sampling from the out-of-domain data used in the previous iteration. Fine-tune on the data selected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E5CC91B-CA53-44FC-9038-C3ECB2D7D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06404"/>
                <a:ext cx="6097554" cy="1508105"/>
              </a:xfrm>
              <a:prstGeom prst="rect">
                <a:avLst/>
              </a:prstGeom>
              <a:blipFill>
                <a:blip r:embed="rId3"/>
                <a:stretch>
                  <a:fillRect l="-1100" t="-2429" b="-5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8B15ABB0-F0C3-4D00-A3CE-8B4D35CBC772}"/>
              </a:ext>
            </a:extLst>
          </p:cNvPr>
          <p:cNvSpPr txBox="1"/>
          <p:nvPr/>
        </p:nvSpPr>
        <p:spPr>
          <a:xfrm>
            <a:off x="838200" y="526667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Step 3: Fine-Tune on only in-domain data</a:t>
            </a:r>
          </a:p>
        </p:txBody>
      </p:sp>
    </p:spTree>
    <p:extLst>
      <p:ext uri="{BB962C8B-B14F-4D97-AF65-F5344CB8AC3E}">
        <p14:creationId xmlns:p14="http://schemas.microsoft.com/office/powerpoint/2010/main" val="323281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D9842-BECA-45C1-B1A3-AA79BBDA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Dialogue State Tracking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86B84C-133B-43ED-B068-63318DCBEC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Dataset: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MultiWOZ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v2.0 dataset (Budzianowski et al., 2018), which is a multi-domain conversational corpus with seven domains and 35 slots.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Following Wu et al. (2019), we focus on five domains: 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restaurant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hotel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attraction, taxi, and train.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2198 single-domain dialogues and 5459 multi-domain dialogues.</a:t>
                </a:r>
              </a:p>
              <a:p>
                <a:r>
                  <a:rPr lang="en-US" sz="2400" dirty="0"/>
                  <a:t>Settings:</a:t>
                </a:r>
              </a:p>
              <a:p>
                <a:pPr lvl="1"/>
                <a:r>
                  <a:rPr lang="en-US" sz="2000" dirty="0"/>
                  <a:t>In-domain data for restaurant: 523 single-domain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dialogues.</a:t>
                </a:r>
                <a:endParaRPr lang="en-US" sz="2000" dirty="0"/>
              </a:p>
              <a:p>
                <a:pPr lvl="1"/>
                <a:r>
                  <a:rPr lang="en-US" sz="2000" dirty="0"/>
                  <a:t>In-domain data for hotel: 513 single-domain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dialogues.</a:t>
                </a:r>
              </a:p>
              <a:p>
                <a:pPr lvl="1"/>
                <a:r>
                  <a:rPr lang="fr-FR" sz="2000" dirty="0">
                    <a:solidFill>
                      <a:prstClr val="black"/>
                    </a:solidFill>
                    <a:latin typeface="Calibri" panose="020F0502020204030204"/>
                  </a:rPr>
                  <a:t>Out-of-domain data: the rest of dialogues exluding the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prstClr val="black"/>
                    </a:solidFill>
                    <a:latin typeface="Calibri" panose="020F0502020204030204"/>
                  </a:rPr>
                  <a:t>    target domain.</a:t>
                </a:r>
                <a:endParaRPr lang="en-US" sz="2000" dirty="0"/>
              </a:p>
              <a:p>
                <a:pPr lvl="1"/>
                <a:r>
                  <a:rPr lang="en-US" sz="1800" dirty="0">
                    <a:solidFill>
                      <a:prstClr val="black"/>
                    </a:solidFill>
                    <a:latin typeface="Calibri" panose="020F0502020204030204"/>
                  </a:rPr>
                  <a:t>data schedule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Calibri" panose="020F0502020204030204"/>
                  </a:rPr>
                  <a:t> = 4K → 2K → 0.5K → 0.</a:t>
                </a:r>
              </a:p>
              <a:p>
                <a:pPr lvl="1"/>
                <a:r>
                  <a:rPr lang="en-US" sz="1800" dirty="0">
                    <a:solidFill>
                      <a:prstClr val="black"/>
                    </a:solidFill>
                    <a:latin typeface="Calibri" panose="020F0502020204030204"/>
                  </a:rPr>
                  <a:t>Model: Slot-Utterance Matching Belief Tracker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prstClr val="black"/>
                    </a:solidFill>
                    <a:latin typeface="Calibri" panose="020F0502020204030204"/>
                  </a:rPr>
                  <a:t>    model (SUMBT) (Lee et al. 2019).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86B84C-133B-43ED-B068-63318DCBEC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16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69C44F73-127D-4A3B-8ACE-279A85840594}"/>
              </a:ext>
            </a:extLst>
          </p:cNvPr>
          <p:cNvSpPr txBox="1"/>
          <p:nvPr/>
        </p:nvSpPr>
        <p:spPr>
          <a:xfrm>
            <a:off x="7025950" y="2632465"/>
            <a:ext cx="1660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</a:rPr>
              <a:t>Target Domain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143CD4-6742-423F-90CE-1CB5F98B5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053" y="3700915"/>
            <a:ext cx="3396343" cy="214230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961D36D-3437-4622-A96C-536A83F6ED5E}"/>
              </a:ext>
            </a:extLst>
          </p:cNvPr>
          <p:cNvSpPr txBox="1"/>
          <p:nvPr/>
        </p:nvSpPr>
        <p:spPr>
          <a:xfrm>
            <a:off x="8621099" y="371998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F78C27-1AB2-4061-A170-9616239C2FDD}"/>
              </a:ext>
            </a:extLst>
          </p:cNvPr>
          <p:cNvSpPr txBox="1"/>
          <p:nvPr/>
        </p:nvSpPr>
        <p:spPr>
          <a:xfrm>
            <a:off x="9380767" y="3854658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2K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28064B-B275-495B-897F-22F9F92F3D43}"/>
              </a:ext>
            </a:extLst>
          </p:cNvPr>
          <p:cNvSpPr txBox="1"/>
          <p:nvPr/>
        </p:nvSpPr>
        <p:spPr>
          <a:xfrm>
            <a:off x="9945659" y="3904650"/>
            <a:ext cx="64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0.5K</a:t>
            </a:r>
          </a:p>
        </p:txBody>
      </p:sp>
    </p:spTree>
    <p:extLst>
      <p:ext uri="{BB962C8B-B14F-4D97-AF65-F5344CB8AC3E}">
        <p14:creationId xmlns:p14="http://schemas.microsoft.com/office/powerpoint/2010/main" val="75137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218A4-84AC-4837-8552-07D8E85F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Dialogue State Tracking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791C85-B103-4B00-A6FD-093A2D860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920" y="3064559"/>
            <a:ext cx="5993407" cy="22862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36CAC5D-DFA0-4332-837C-5364E5836595}"/>
              </a:ext>
            </a:extLst>
          </p:cNvPr>
          <p:cNvSpPr txBox="1"/>
          <p:nvPr/>
        </p:nvSpPr>
        <p:spPr>
          <a:xfrm>
            <a:off x="838200" y="4673689"/>
            <a:ext cx="426408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Metric: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Slot accuracy: the accuracy of predicting each slot separately.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Joint accuracy: the percentage of turns in which all slots are predicted correctly.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2E3701C-8FA7-4492-9D08-6C6762443100}"/>
                  </a:ext>
                </a:extLst>
              </p:cNvPr>
              <p:cNvSpPr txBox="1"/>
              <p:nvPr/>
            </p:nvSpPr>
            <p:spPr>
              <a:xfrm>
                <a:off x="838200" y="2361019"/>
                <a:ext cx="3967833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Baseline: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 model trained only on in-domain data (no data augmentation)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 model trained with the same settings as Lee et al. (2019), which has seen the full training set.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one-step fine-tuning strategy 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/>
                  <a:t>: 4K → 0)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2E3701C-8FA7-4492-9D08-6C6762443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61019"/>
                <a:ext cx="3967833" cy="1846659"/>
              </a:xfrm>
              <a:prstGeom prst="rect">
                <a:avLst/>
              </a:prstGeom>
              <a:blipFill>
                <a:blip r:embed="rId3"/>
                <a:stretch>
                  <a:fillRect l="-1385" t="-1650" r="-615" b="-3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BA0538A8-79A0-4FFA-A9DA-E75612229E03}"/>
              </a:ext>
            </a:extLst>
          </p:cNvPr>
          <p:cNvSpPr txBox="1"/>
          <p:nvPr/>
        </p:nvSpPr>
        <p:spPr>
          <a:xfrm>
            <a:off x="838200" y="1740648"/>
            <a:ext cx="2108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7051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21657</TotalTime>
  <Words>1002</Words>
  <Application>Microsoft Macintosh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roboto</vt:lpstr>
      <vt:lpstr>Segoe UI Emoji</vt:lpstr>
      <vt:lpstr>Office 主题​​</vt:lpstr>
      <vt:lpstr>Gradual Fine-Tuning for Low-Resource Domain Adaptation</vt:lpstr>
      <vt:lpstr>Roadmap</vt:lpstr>
      <vt:lpstr>Background: Fine-Tuning</vt:lpstr>
      <vt:lpstr>Background: Fine-Tuning</vt:lpstr>
      <vt:lpstr>Methods: Gradual Fine-tuning</vt:lpstr>
      <vt:lpstr>Methods: Gradual Fine-tuning</vt:lpstr>
      <vt:lpstr>Methods: Gradual Fine-tuning</vt:lpstr>
      <vt:lpstr>Experiments: Dialogue State Tracking</vt:lpstr>
      <vt:lpstr>Experiments: Dialogue State Tracking</vt:lpstr>
      <vt:lpstr>Experiments: Dialogue State Tracking</vt:lpstr>
      <vt:lpstr>Experiments: Event Extraction</vt:lpstr>
      <vt:lpstr>Experiments: Event Extraction</vt:lpstr>
      <vt:lpstr>Conclusion</vt:lpstr>
      <vt:lpstr>PowerPoint Presentation</vt:lpstr>
      <vt:lpstr>Background: Fine-Tuning</vt:lpstr>
      <vt:lpstr>Experiments: Dialogue State Tracking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Gradual Fine-Tuning for Low-Resource Domain Adaptation</dc:title>
  <dc:creator>Haoran Xu</dc:creator>
  <cp:lastModifiedBy>Haoran Xu</cp:lastModifiedBy>
  <cp:revision>10</cp:revision>
  <dcterms:created xsi:type="dcterms:W3CDTF">2020-12-27T17:29:59Z</dcterms:created>
  <dcterms:modified xsi:type="dcterms:W3CDTF">2023-10-08T02:11:19Z</dcterms:modified>
</cp:coreProperties>
</file>