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8" r:id="rId3"/>
    <p:sldId id="282" r:id="rId4"/>
    <p:sldId id="257" r:id="rId5"/>
    <p:sldId id="260" r:id="rId6"/>
    <p:sldId id="261" r:id="rId7"/>
    <p:sldId id="262" r:id="rId8"/>
    <p:sldId id="285" r:id="rId9"/>
    <p:sldId id="286" r:id="rId10"/>
    <p:sldId id="263" r:id="rId11"/>
    <p:sldId id="264" r:id="rId12"/>
    <p:sldId id="265" r:id="rId13"/>
    <p:sldId id="266" r:id="rId14"/>
    <p:sldId id="268" r:id="rId15"/>
    <p:sldId id="269" r:id="rId16"/>
    <p:sldId id="270" r:id="rId17"/>
    <p:sldId id="271" r:id="rId18"/>
    <p:sldId id="272" r:id="rId19"/>
    <p:sldId id="273" r:id="rId20"/>
    <p:sldId id="278" r:id="rId21"/>
    <p:sldId id="287" r:id="rId22"/>
    <p:sldId id="279" r:id="rId23"/>
    <p:sldId id="281" r:id="rId24"/>
    <p:sldId id="284" r:id="rId25"/>
    <p:sldId id="280" r:id="rId26"/>
    <p:sldId id="267" r:id="rId27"/>
    <p:sldId id="259" r:id="rId28"/>
    <p:sldId id="274" r:id="rId29"/>
    <p:sldId id="275" r:id="rId30"/>
    <p:sldId id="276"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p:restoredTop sz="85442"/>
  </p:normalViewPr>
  <p:slideViewPr>
    <p:cSldViewPr snapToGrid="0">
      <p:cViewPr varScale="1">
        <p:scale>
          <a:sx n="105" d="100"/>
          <a:sy n="105" d="100"/>
        </p:scale>
        <p:origin x="216" y="26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43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29071-0CED-DF44-B47A-7EEA509C2A3F}" type="datetimeFigureOut">
              <a:rPr lang="en-US" smtClean="0"/>
              <a:t>11/28/22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45CFC-FDEA-D84F-83D5-970B521F25E9}" type="slidenum">
              <a:rPr lang="en-US" smtClean="0"/>
              <a:t>‹#›</a:t>
            </a:fld>
            <a:endParaRPr lang="en-US"/>
          </a:p>
        </p:txBody>
      </p:sp>
    </p:spTree>
    <p:extLst>
      <p:ext uri="{BB962C8B-B14F-4D97-AF65-F5344CB8AC3E}">
        <p14:creationId xmlns:p14="http://schemas.microsoft.com/office/powerpoint/2010/main" val="396648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a:t>
            </a:r>
          </a:p>
          <a:p>
            <a:endParaRPr lang="en-US" dirty="0"/>
          </a:p>
          <a:p>
            <a:endParaRPr lang="en-US" dirty="0"/>
          </a:p>
          <a:p>
            <a:r>
              <a:rPr lang="en-US" dirty="0"/>
              <a:t>What will happen if we make the red parameters become more useful? Is it possible to increase the performance after we make them become more important? So, here, we want to encourage the contribution of redundant parameters.</a:t>
            </a:r>
          </a:p>
        </p:txBody>
      </p:sp>
      <p:sp>
        <p:nvSpPr>
          <p:cNvPr id="4" name="Slide Number Placeholder 3"/>
          <p:cNvSpPr>
            <a:spLocks noGrp="1"/>
          </p:cNvSpPr>
          <p:nvPr>
            <p:ph type="sldNum" sz="quarter" idx="5"/>
          </p:nvPr>
        </p:nvSpPr>
        <p:spPr/>
        <p:txBody>
          <a:bodyPr/>
          <a:lstStyle/>
          <a:p>
            <a:fld id="{24E45CFC-FDEA-D84F-83D5-970B521F25E9}" type="slidenum">
              <a:rPr lang="en-US" smtClean="0"/>
              <a:t>2</a:t>
            </a:fld>
            <a:endParaRPr lang="en-US"/>
          </a:p>
        </p:txBody>
      </p:sp>
    </p:spTree>
    <p:extLst>
      <p:ext uri="{BB962C8B-B14F-4D97-AF65-F5344CB8AC3E}">
        <p14:creationId xmlns:p14="http://schemas.microsoft.com/office/powerpoint/2010/main" val="3207882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Intra-distillation</a:t>
            </a:r>
            <a:r>
              <a:rPr lang="zh-CN" altLang="en-US" dirty="0"/>
              <a:t>  </a:t>
            </a:r>
            <a:r>
              <a:rPr lang="en-US" altLang="zh-CN" dirty="0"/>
              <a:t>is</a:t>
            </a:r>
            <a:r>
              <a:rPr lang="zh-CN" altLang="en-US" dirty="0"/>
              <a:t>  </a:t>
            </a:r>
            <a:r>
              <a:rPr lang="en-US" altLang="zh-CN" dirty="0"/>
              <a:t>a</a:t>
            </a:r>
            <a:r>
              <a:rPr lang="zh-CN" altLang="en-US" dirty="0"/>
              <a:t> </a:t>
            </a:r>
            <a:r>
              <a:rPr lang="en-US" altLang="zh-CN" dirty="0"/>
              <a:t>task-agnostic</a:t>
            </a:r>
            <a:r>
              <a:rPr lang="zh-CN" altLang="en-US" dirty="0"/>
              <a:t> </a:t>
            </a:r>
            <a:r>
              <a:rPr lang="en-US" altLang="zh-CN" dirty="0"/>
              <a:t>method</a:t>
            </a:r>
            <a:r>
              <a:rPr lang="zh-CN" altLang="en-US" dirty="0"/>
              <a:t> </a:t>
            </a:r>
            <a:r>
              <a:rPr lang="en-US" altLang="zh-CN" dirty="0"/>
              <a:t>that</a:t>
            </a:r>
            <a:r>
              <a:rPr lang="zh-CN" altLang="en-US" dirty="0"/>
              <a:t> </a:t>
            </a:r>
            <a:r>
              <a:rPr lang="en-US" altLang="zh-CN" dirty="0"/>
              <a:t>can</a:t>
            </a:r>
            <a:r>
              <a:rPr lang="zh-CN" altLang="en-US" dirty="0"/>
              <a:t> </a:t>
            </a:r>
            <a:r>
              <a:rPr lang="en-US" altLang="zh-CN" dirty="0"/>
              <a:t>be</a:t>
            </a:r>
            <a:r>
              <a:rPr lang="zh-CN" altLang="en-US" dirty="0"/>
              <a:t> </a:t>
            </a:r>
            <a:r>
              <a:rPr lang="en-US" altLang="zh-CN" dirty="0"/>
              <a:t>applied</a:t>
            </a:r>
            <a:r>
              <a:rPr lang="zh-CN" altLang="en-US" dirty="0"/>
              <a:t> </a:t>
            </a:r>
            <a:r>
              <a:rPr lang="en-US" altLang="zh-CN" dirty="0"/>
              <a:t>to</a:t>
            </a:r>
            <a:r>
              <a:rPr lang="zh-CN" altLang="en-US" dirty="0"/>
              <a:t> </a:t>
            </a:r>
            <a:r>
              <a:rPr lang="en-US" altLang="zh-CN" dirty="0"/>
              <a:t>any</a:t>
            </a:r>
            <a:r>
              <a:rPr lang="zh-CN" altLang="en-US" dirty="0"/>
              <a:t> </a:t>
            </a:r>
            <a:r>
              <a:rPr lang="en-US" altLang="zh-CN" dirty="0"/>
              <a:t>methods.</a:t>
            </a:r>
            <a:endParaRPr lang="en-US" dirty="0"/>
          </a:p>
        </p:txBody>
      </p:sp>
      <p:sp>
        <p:nvSpPr>
          <p:cNvPr id="4" name="Slide Number Placeholder 3"/>
          <p:cNvSpPr>
            <a:spLocks noGrp="1"/>
          </p:cNvSpPr>
          <p:nvPr>
            <p:ph type="sldNum" sz="quarter" idx="5"/>
          </p:nvPr>
        </p:nvSpPr>
        <p:spPr/>
        <p:txBody>
          <a:bodyPr/>
          <a:lstStyle/>
          <a:p>
            <a:fld id="{24E45CFC-FDEA-D84F-83D5-970B521F25E9}" type="slidenum">
              <a:rPr lang="en-US" smtClean="0"/>
              <a:t>14</a:t>
            </a:fld>
            <a:endParaRPr lang="en-US"/>
          </a:p>
        </p:txBody>
      </p:sp>
    </p:spTree>
    <p:extLst>
      <p:ext uri="{BB962C8B-B14F-4D97-AF65-F5344CB8AC3E}">
        <p14:creationId xmlns:p14="http://schemas.microsoft.com/office/powerpoint/2010/main" val="3107111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Read</a:t>
            </a:r>
            <a:r>
              <a:rPr lang="zh-CN" altLang="en-US" dirty="0"/>
              <a:t> </a:t>
            </a:r>
            <a:r>
              <a:rPr lang="en-US" altLang="zh-CN" dirty="0"/>
              <a:t>first</a:t>
            </a:r>
            <a:r>
              <a:rPr lang="zh-CN" altLang="en-US" dirty="0"/>
              <a:t> </a:t>
            </a:r>
            <a:r>
              <a:rPr lang="en-US" altLang="zh-CN" dirty="0"/>
              <a:t>line</a:t>
            </a:r>
          </a:p>
          <a:p>
            <a:endParaRPr lang="en-US" dirty="0"/>
          </a:p>
          <a:p>
            <a:r>
              <a:rPr lang="en-US" altLang="zh-CN" dirty="0"/>
              <a:t>Taking</a:t>
            </a:r>
            <a:r>
              <a:rPr lang="zh-CN" altLang="en-US" dirty="0"/>
              <a:t> </a:t>
            </a:r>
            <a:r>
              <a:rPr lang="en-US" altLang="zh-CN" dirty="0"/>
              <a:t>IWSLT'14</a:t>
            </a:r>
            <a:r>
              <a:rPr lang="zh-CN" altLang="en-US" dirty="0"/>
              <a:t> </a:t>
            </a:r>
            <a:r>
              <a:rPr lang="en-US" altLang="zh-CN" dirty="0"/>
              <a:t>de-&gt;</a:t>
            </a:r>
            <a:r>
              <a:rPr lang="en-US" altLang="zh-CN" dirty="0" err="1"/>
              <a:t>en</a:t>
            </a:r>
            <a:r>
              <a:rPr lang="zh-CN" altLang="en-US" dirty="0"/>
              <a:t> </a:t>
            </a:r>
            <a:r>
              <a:rPr lang="en-US" altLang="zh-CN" dirty="0"/>
              <a:t>MT</a:t>
            </a:r>
            <a:r>
              <a:rPr lang="zh-CN" altLang="en-US" dirty="0"/>
              <a:t> </a:t>
            </a:r>
            <a:r>
              <a:rPr lang="en-US" altLang="zh-CN" dirty="0"/>
              <a:t>task</a:t>
            </a:r>
            <a:r>
              <a:rPr lang="zh-CN" altLang="en-US" dirty="0"/>
              <a:t> </a:t>
            </a:r>
            <a:r>
              <a:rPr lang="en-US" altLang="zh-CN" dirty="0"/>
              <a:t>as</a:t>
            </a:r>
            <a:r>
              <a:rPr lang="zh-CN" altLang="en-US" dirty="0"/>
              <a:t> </a:t>
            </a:r>
            <a:r>
              <a:rPr lang="en-US" altLang="zh-CN" dirty="0"/>
              <a:t>study</a:t>
            </a:r>
            <a:r>
              <a:rPr lang="zh-CN" altLang="en-US" dirty="0"/>
              <a:t> </a:t>
            </a:r>
            <a:r>
              <a:rPr lang="en-US" altLang="zh-CN" dirty="0"/>
              <a:t>objective,</a:t>
            </a:r>
            <a:r>
              <a:rPr lang="zh-CN" altLang="en-US" dirty="0"/>
              <a:t> </a:t>
            </a:r>
            <a:r>
              <a:rPr lang="en-US" altLang="zh-CN" dirty="0"/>
              <a:t>we</a:t>
            </a:r>
            <a:r>
              <a:rPr lang="zh-CN" altLang="en-US" dirty="0"/>
              <a:t> </a:t>
            </a:r>
            <a:r>
              <a:rPr lang="en-US" altLang="zh-CN" dirty="0"/>
              <a:t>visualize</a:t>
            </a:r>
            <a:r>
              <a:rPr lang="zh-CN" altLang="en-US" dirty="0"/>
              <a:t> </a:t>
            </a:r>
            <a:r>
              <a:rPr lang="en-US" altLang="zh-CN" dirty="0"/>
              <a:t>the</a:t>
            </a:r>
            <a:r>
              <a:rPr lang="zh-CN" altLang="en-US" dirty="0"/>
              <a:t> </a:t>
            </a:r>
            <a:r>
              <a:rPr lang="en-US" altLang="zh-CN" dirty="0"/>
              <a:t>sensitivity</a:t>
            </a:r>
            <a:r>
              <a:rPr lang="zh-CN" altLang="en-US" dirty="0"/>
              <a:t> </a:t>
            </a:r>
            <a:r>
              <a:rPr lang="en-US" altLang="zh-CN" dirty="0"/>
              <a:t>distribution</a:t>
            </a:r>
            <a:r>
              <a:rPr lang="zh-CN" altLang="en-US" dirty="0"/>
              <a:t> </a:t>
            </a:r>
            <a:r>
              <a:rPr lang="en-US" altLang="zh-CN" dirty="0"/>
              <a:t>before</a:t>
            </a:r>
            <a:r>
              <a:rPr lang="zh-CN" altLang="en-US" dirty="0"/>
              <a:t> </a:t>
            </a:r>
            <a:r>
              <a:rPr lang="en-US" altLang="zh-CN" dirty="0"/>
              <a:t>and</a:t>
            </a:r>
            <a:r>
              <a:rPr lang="zh-CN" altLang="en-US" dirty="0"/>
              <a:t> </a:t>
            </a:r>
            <a:r>
              <a:rPr lang="en-US" altLang="zh-CN" dirty="0"/>
              <a:t>after</a:t>
            </a:r>
            <a:r>
              <a:rPr lang="zh-CN" altLang="en-US" dirty="0"/>
              <a:t> </a:t>
            </a:r>
            <a:r>
              <a:rPr lang="en-US" altLang="zh-CN" dirty="0"/>
              <a:t>intra-distillation.</a:t>
            </a:r>
            <a:r>
              <a:rPr lang="zh-CN" altLang="en-US" dirty="0"/>
              <a:t> </a:t>
            </a:r>
            <a:r>
              <a:rPr lang="en-US" altLang="zh-CN" dirty="0"/>
              <a:t>The</a:t>
            </a:r>
            <a:r>
              <a:rPr lang="zh-CN" altLang="en-US" dirty="0"/>
              <a:t> </a:t>
            </a:r>
            <a:r>
              <a:rPr lang="en-US" altLang="zh-CN" dirty="0"/>
              <a:t>contribution</a:t>
            </a:r>
            <a:r>
              <a:rPr lang="zh-CN" altLang="en-US" dirty="0"/>
              <a:t> </a:t>
            </a:r>
            <a:r>
              <a:rPr lang="en-US" altLang="zh-CN" dirty="0"/>
              <a:t>will</a:t>
            </a:r>
            <a:r>
              <a:rPr lang="zh-CN" altLang="en-US" dirty="0"/>
              <a:t> </a:t>
            </a:r>
            <a:r>
              <a:rPr lang="en-US" altLang="zh-CN" dirty="0"/>
              <a:t>be</a:t>
            </a:r>
            <a:r>
              <a:rPr lang="zh-CN" altLang="en-US" dirty="0"/>
              <a:t> </a:t>
            </a:r>
            <a:r>
              <a:rPr lang="en-US" altLang="zh-CN" dirty="0"/>
              <a:t>highly</a:t>
            </a:r>
            <a:r>
              <a:rPr lang="zh-CN" altLang="en-US" dirty="0"/>
              <a:t> </a:t>
            </a:r>
            <a:r>
              <a:rPr lang="en-US" altLang="zh-CN" dirty="0"/>
              <a:t>balanced</a:t>
            </a:r>
            <a:r>
              <a:rPr lang="zh-CN" altLang="en-US" dirty="0"/>
              <a:t> </a:t>
            </a:r>
            <a:r>
              <a:rPr lang="en-US" altLang="zh-CN" dirty="0"/>
              <a:t>after</a:t>
            </a:r>
            <a:r>
              <a:rPr lang="zh-CN" altLang="en-US" dirty="0"/>
              <a:t> </a:t>
            </a:r>
            <a:r>
              <a:rPr lang="en-US" altLang="zh-CN" dirty="0"/>
              <a:t>intra-distillation.</a:t>
            </a:r>
            <a:endParaRPr lang="en-US" dirty="0"/>
          </a:p>
        </p:txBody>
      </p:sp>
      <p:sp>
        <p:nvSpPr>
          <p:cNvPr id="4" name="Slide Number Placeholder 3"/>
          <p:cNvSpPr>
            <a:spLocks noGrp="1"/>
          </p:cNvSpPr>
          <p:nvPr>
            <p:ph type="sldNum" sz="quarter" idx="5"/>
          </p:nvPr>
        </p:nvSpPr>
        <p:spPr/>
        <p:txBody>
          <a:bodyPr/>
          <a:lstStyle/>
          <a:p>
            <a:fld id="{24E45CFC-FDEA-D84F-83D5-970B521F25E9}" type="slidenum">
              <a:rPr lang="en-US" smtClean="0"/>
              <a:t>20</a:t>
            </a:fld>
            <a:endParaRPr lang="en-US"/>
          </a:p>
        </p:txBody>
      </p:sp>
    </p:spTree>
    <p:extLst>
      <p:ext uri="{BB962C8B-B14F-4D97-AF65-F5344CB8AC3E}">
        <p14:creationId xmlns:p14="http://schemas.microsoft.com/office/powerpoint/2010/main" val="2993573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Read</a:t>
            </a:r>
            <a:r>
              <a:rPr lang="zh-CN" altLang="en-US" dirty="0"/>
              <a:t> </a:t>
            </a:r>
            <a:r>
              <a:rPr lang="en-US" altLang="zh-CN" dirty="0"/>
              <a:t>first</a:t>
            </a:r>
            <a:r>
              <a:rPr lang="zh-CN" altLang="en-US" dirty="0"/>
              <a:t> </a:t>
            </a:r>
            <a:r>
              <a:rPr lang="en-US" altLang="zh-CN" dirty="0"/>
              <a:t>line</a:t>
            </a:r>
          </a:p>
          <a:p>
            <a:endParaRPr lang="en-US" dirty="0"/>
          </a:p>
          <a:p>
            <a:r>
              <a:rPr lang="en-US" altLang="zh-CN" dirty="0"/>
              <a:t>Taking</a:t>
            </a:r>
            <a:r>
              <a:rPr lang="zh-CN" altLang="en-US" dirty="0"/>
              <a:t> </a:t>
            </a:r>
            <a:r>
              <a:rPr lang="en-US" altLang="zh-CN" dirty="0"/>
              <a:t>IWSLT'14</a:t>
            </a:r>
            <a:r>
              <a:rPr lang="zh-CN" altLang="en-US" dirty="0"/>
              <a:t> </a:t>
            </a:r>
            <a:r>
              <a:rPr lang="en-US" altLang="zh-CN" dirty="0"/>
              <a:t>de-&gt;</a:t>
            </a:r>
            <a:r>
              <a:rPr lang="en-US" altLang="zh-CN" dirty="0" err="1"/>
              <a:t>en</a:t>
            </a:r>
            <a:r>
              <a:rPr lang="zh-CN" altLang="en-US" dirty="0"/>
              <a:t> </a:t>
            </a:r>
            <a:r>
              <a:rPr lang="en-US" altLang="zh-CN" dirty="0"/>
              <a:t>MT</a:t>
            </a:r>
            <a:r>
              <a:rPr lang="zh-CN" altLang="en-US" dirty="0"/>
              <a:t> </a:t>
            </a:r>
            <a:r>
              <a:rPr lang="en-US" altLang="zh-CN" dirty="0"/>
              <a:t>task</a:t>
            </a:r>
            <a:r>
              <a:rPr lang="zh-CN" altLang="en-US" dirty="0"/>
              <a:t> </a:t>
            </a:r>
            <a:r>
              <a:rPr lang="en-US" altLang="zh-CN" dirty="0"/>
              <a:t>as</a:t>
            </a:r>
            <a:r>
              <a:rPr lang="zh-CN" altLang="en-US" dirty="0"/>
              <a:t> </a:t>
            </a:r>
            <a:r>
              <a:rPr lang="en-US" altLang="zh-CN" dirty="0"/>
              <a:t>study</a:t>
            </a:r>
            <a:r>
              <a:rPr lang="zh-CN" altLang="en-US" dirty="0"/>
              <a:t> </a:t>
            </a:r>
            <a:r>
              <a:rPr lang="en-US" altLang="zh-CN" dirty="0"/>
              <a:t>objective,</a:t>
            </a:r>
            <a:r>
              <a:rPr lang="zh-CN" altLang="en-US" dirty="0"/>
              <a:t> </a:t>
            </a:r>
            <a:r>
              <a:rPr lang="en-US" altLang="zh-CN" dirty="0"/>
              <a:t>we</a:t>
            </a:r>
            <a:r>
              <a:rPr lang="zh-CN" altLang="en-US" dirty="0"/>
              <a:t> </a:t>
            </a:r>
            <a:r>
              <a:rPr lang="en-US" altLang="zh-CN" dirty="0"/>
              <a:t>visualize</a:t>
            </a:r>
            <a:r>
              <a:rPr lang="zh-CN" altLang="en-US" dirty="0"/>
              <a:t> </a:t>
            </a:r>
            <a:r>
              <a:rPr lang="en-US" altLang="zh-CN" dirty="0"/>
              <a:t>the</a:t>
            </a:r>
            <a:r>
              <a:rPr lang="zh-CN" altLang="en-US" dirty="0"/>
              <a:t> </a:t>
            </a:r>
            <a:r>
              <a:rPr lang="en-US" altLang="zh-CN" dirty="0"/>
              <a:t>sensitivity</a:t>
            </a:r>
            <a:r>
              <a:rPr lang="zh-CN" altLang="en-US" dirty="0"/>
              <a:t> </a:t>
            </a:r>
            <a:r>
              <a:rPr lang="en-US" altLang="zh-CN" dirty="0"/>
              <a:t>distribution</a:t>
            </a:r>
            <a:r>
              <a:rPr lang="zh-CN" altLang="en-US" dirty="0"/>
              <a:t> </a:t>
            </a:r>
            <a:r>
              <a:rPr lang="en-US" altLang="zh-CN" dirty="0"/>
              <a:t>before</a:t>
            </a:r>
            <a:r>
              <a:rPr lang="zh-CN" altLang="en-US" dirty="0"/>
              <a:t> </a:t>
            </a:r>
            <a:r>
              <a:rPr lang="en-US" altLang="zh-CN" dirty="0"/>
              <a:t>and</a:t>
            </a:r>
            <a:r>
              <a:rPr lang="zh-CN" altLang="en-US" dirty="0"/>
              <a:t> </a:t>
            </a:r>
            <a:r>
              <a:rPr lang="en-US" altLang="zh-CN" dirty="0"/>
              <a:t>after</a:t>
            </a:r>
            <a:r>
              <a:rPr lang="zh-CN" altLang="en-US" dirty="0"/>
              <a:t> </a:t>
            </a:r>
            <a:r>
              <a:rPr lang="en-US" altLang="zh-CN" dirty="0"/>
              <a:t>intra-distillation.</a:t>
            </a:r>
            <a:r>
              <a:rPr lang="zh-CN" altLang="en-US" dirty="0"/>
              <a:t> </a:t>
            </a:r>
            <a:r>
              <a:rPr lang="en-US" altLang="zh-CN" dirty="0"/>
              <a:t>The</a:t>
            </a:r>
            <a:r>
              <a:rPr lang="zh-CN" altLang="en-US" dirty="0"/>
              <a:t> </a:t>
            </a:r>
            <a:r>
              <a:rPr lang="en-US" altLang="zh-CN" dirty="0"/>
              <a:t>contribution</a:t>
            </a:r>
            <a:r>
              <a:rPr lang="zh-CN" altLang="en-US" dirty="0"/>
              <a:t> </a:t>
            </a:r>
            <a:r>
              <a:rPr lang="en-US" altLang="zh-CN" dirty="0"/>
              <a:t>will</a:t>
            </a:r>
            <a:r>
              <a:rPr lang="zh-CN" altLang="en-US" dirty="0"/>
              <a:t> </a:t>
            </a:r>
            <a:r>
              <a:rPr lang="en-US" altLang="zh-CN" dirty="0"/>
              <a:t>be</a:t>
            </a:r>
            <a:r>
              <a:rPr lang="zh-CN" altLang="en-US" dirty="0"/>
              <a:t> </a:t>
            </a:r>
            <a:r>
              <a:rPr lang="en-US" altLang="zh-CN" dirty="0"/>
              <a:t>highly</a:t>
            </a:r>
            <a:r>
              <a:rPr lang="zh-CN" altLang="en-US" dirty="0"/>
              <a:t> </a:t>
            </a:r>
            <a:r>
              <a:rPr lang="en-US" altLang="zh-CN" dirty="0"/>
              <a:t>balanced</a:t>
            </a:r>
            <a:r>
              <a:rPr lang="zh-CN" altLang="en-US" dirty="0"/>
              <a:t> </a:t>
            </a:r>
            <a:r>
              <a:rPr lang="en-US" altLang="zh-CN" dirty="0"/>
              <a:t>after</a:t>
            </a:r>
            <a:r>
              <a:rPr lang="zh-CN" altLang="en-US" dirty="0"/>
              <a:t> </a:t>
            </a:r>
            <a:r>
              <a:rPr lang="en-US" altLang="zh-CN" dirty="0"/>
              <a:t>intra-distillation.</a:t>
            </a:r>
            <a:endParaRPr lang="en-US" dirty="0"/>
          </a:p>
        </p:txBody>
      </p:sp>
      <p:sp>
        <p:nvSpPr>
          <p:cNvPr id="4" name="Slide Number Placeholder 3"/>
          <p:cNvSpPr>
            <a:spLocks noGrp="1"/>
          </p:cNvSpPr>
          <p:nvPr>
            <p:ph type="sldNum" sz="quarter" idx="5"/>
          </p:nvPr>
        </p:nvSpPr>
        <p:spPr/>
        <p:txBody>
          <a:bodyPr/>
          <a:lstStyle/>
          <a:p>
            <a:fld id="{24E45CFC-FDEA-D84F-83D5-970B521F25E9}" type="slidenum">
              <a:rPr lang="en-US" smtClean="0"/>
              <a:t>21</a:t>
            </a:fld>
            <a:endParaRPr lang="en-US"/>
          </a:p>
        </p:txBody>
      </p:sp>
    </p:spTree>
    <p:extLst>
      <p:ext uri="{BB962C8B-B14F-4D97-AF65-F5344CB8AC3E}">
        <p14:creationId xmlns:p14="http://schemas.microsoft.com/office/powerpoint/2010/main" val="3968255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important are those east-sensitive parameters now?</a:t>
            </a:r>
          </a:p>
          <a:p>
            <a:endParaRPr lang="en-US" dirty="0"/>
          </a:p>
          <a:p>
            <a:r>
              <a:rPr lang="en-US" altLang="zh-CN" dirty="0"/>
              <a:t>(press)</a:t>
            </a:r>
            <a:r>
              <a:rPr lang="zh-CN" altLang="en-US" dirty="0"/>
              <a:t> </a:t>
            </a:r>
            <a:r>
              <a:rPr lang="en-US" dirty="0"/>
              <a:t>We can prune beginn</a:t>
            </a:r>
            <a:r>
              <a:rPr lang="en-US" altLang="zh-CN" dirty="0"/>
              <a:t>ing</a:t>
            </a:r>
            <a:r>
              <a:rPr lang="en-US" dirty="0"/>
              <a:t> with the least-sensitive parameters. After pruning the same number of least-sensitive parameters, a faster performance drop means the more importance of those least-sensitive parameters.</a:t>
            </a:r>
          </a:p>
          <a:p>
            <a:endParaRPr lang="en-US" dirty="0"/>
          </a:p>
          <a:p>
            <a:r>
              <a:rPr lang="en-US" altLang="zh-CN" dirty="0"/>
              <a:t>(press</a:t>
            </a:r>
            <a:r>
              <a:rPr lang="zh-CN" altLang="en-US" dirty="0"/>
              <a:t> </a:t>
            </a:r>
            <a:r>
              <a:rPr lang="en-US" altLang="zh-CN" dirty="0"/>
              <a:t>)</a:t>
            </a:r>
            <a:r>
              <a:rPr lang="en-US" dirty="0"/>
              <a:t>We still consider IWSLT'14 de-&gt;</a:t>
            </a:r>
            <a:r>
              <a:rPr lang="en-US" dirty="0" err="1"/>
              <a:t>en</a:t>
            </a:r>
            <a:r>
              <a:rPr lang="en-US" dirty="0"/>
              <a:t> as consistent study objective. As shown in this figure, the x-axis is percentage of weight remaining and  y-axis is the BLEU change. Green curve is the model after intra-distillation and orange curve is </a:t>
            </a:r>
            <a:r>
              <a:rPr lang="en-US" dirty="0" err="1"/>
              <a:t>oridianry</a:t>
            </a:r>
            <a:r>
              <a:rPr lang="en-US" dirty="0"/>
              <a:t> transformer model. After pruning the same number of parameters, intra-distilled mode drops much faster, which means intra-distillation makes the least-sensitive parameters become more important.</a:t>
            </a:r>
          </a:p>
        </p:txBody>
      </p:sp>
      <p:sp>
        <p:nvSpPr>
          <p:cNvPr id="4" name="Slide Number Placeholder 3"/>
          <p:cNvSpPr>
            <a:spLocks noGrp="1"/>
          </p:cNvSpPr>
          <p:nvPr>
            <p:ph type="sldNum" sz="quarter" idx="5"/>
          </p:nvPr>
        </p:nvSpPr>
        <p:spPr/>
        <p:txBody>
          <a:bodyPr/>
          <a:lstStyle/>
          <a:p>
            <a:fld id="{24E45CFC-FDEA-D84F-83D5-970B521F25E9}" type="slidenum">
              <a:rPr lang="en-US" smtClean="0"/>
              <a:t>22</a:t>
            </a:fld>
            <a:endParaRPr lang="en-US"/>
          </a:p>
        </p:txBody>
      </p:sp>
    </p:spTree>
    <p:extLst>
      <p:ext uri="{BB962C8B-B14F-4D97-AF65-F5344CB8AC3E}">
        <p14:creationId xmlns:p14="http://schemas.microsoft.com/office/powerpoint/2010/main" val="2107269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45CFC-FDEA-D84F-83D5-970B521F25E9}" type="slidenum">
              <a:rPr lang="en-US" smtClean="0"/>
              <a:t>25</a:t>
            </a:fld>
            <a:endParaRPr lang="en-US"/>
          </a:p>
        </p:txBody>
      </p:sp>
    </p:spTree>
    <p:extLst>
      <p:ext uri="{BB962C8B-B14F-4D97-AF65-F5344CB8AC3E}">
        <p14:creationId xmlns:p14="http://schemas.microsoft.com/office/powerpoint/2010/main" val="1364994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a:t>
            </a:r>
            <a:r>
              <a:rPr lang="zh-CN" altLang="en-US" dirty="0"/>
              <a:t> </a:t>
            </a:r>
            <a:r>
              <a:rPr lang="en-US" altLang="zh-CN" dirty="0"/>
              <a:t>have</a:t>
            </a:r>
            <a:r>
              <a:rPr lang="zh-CN" altLang="en-US" dirty="0"/>
              <a:t> </a:t>
            </a:r>
            <a:r>
              <a:rPr lang="en-US" altLang="zh-CN" dirty="0"/>
              <a:t>different</a:t>
            </a:r>
            <a:r>
              <a:rPr lang="zh-CN" altLang="en-US" dirty="0"/>
              <a:t> </a:t>
            </a:r>
            <a:r>
              <a:rPr lang="en-US" altLang="zh-CN" dirty="0"/>
              <a:t>minimization</a:t>
            </a:r>
            <a:r>
              <a:rPr lang="zh-CN" altLang="en-US" dirty="0"/>
              <a:t> </a:t>
            </a:r>
            <a:r>
              <a:rPr lang="en-US" altLang="zh-CN" dirty="0"/>
              <a:t>function</a:t>
            </a:r>
            <a:r>
              <a:rPr lang="zh-CN" altLang="en-US" dirty="0"/>
              <a:t> </a:t>
            </a:r>
            <a:r>
              <a:rPr lang="en-US" altLang="zh-CN" dirty="0"/>
              <a:t>for</a:t>
            </a:r>
            <a:r>
              <a:rPr lang="zh-CN" altLang="en-US" dirty="0"/>
              <a:t> </a:t>
            </a:r>
            <a:r>
              <a:rPr lang="en-US" altLang="zh-CN" dirty="0"/>
              <a:t>different</a:t>
            </a:r>
            <a:r>
              <a:rPr lang="zh-CN" altLang="en-US" dirty="0"/>
              <a:t> </a:t>
            </a:r>
            <a:r>
              <a:rPr lang="en-US" altLang="zh-CN" dirty="0"/>
              <a:t>types</a:t>
            </a:r>
            <a:r>
              <a:rPr lang="zh-CN" altLang="en-US" dirty="0"/>
              <a:t> </a:t>
            </a:r>
            <a:r>
              <a:rPr lang="en-US" altLang="zh-CN" dirty="0"/>
              <a:t>of</a:t>
            </a:r>
            <a:r>
              <a:rPr lang="zh-CN" altLang="en-US" dirty="0"/>
              <a:t> </a:t>
            </a:r>
            <a:r>
              <a:rPr lang="en-US" altLang="zh-CN" dirty="0"/>
              <a:t>tasks.........</a:t>
            </a:r>
            <a:endParaRPr lang="en-US" dirty="0"/>
          </a:p>
        </p:txBody>
      </p:sp>
      <p:sp>
        <p:nvSpPr>
          <p:cNvPr id="4" name="Slide Number Placeholder 3"/>
          <p:cNvSpPr>
            <a:spLocks noGrp="1"/>
          </p:cNvSpPr>
          <p:nvPr>
            <p:ph type="sldNum" sz="quarter" idx="5"/>
          </p:nvPr>
        </p:nvSpPr>
        <p:spPr/>
        <p:txBody>
          <a:bodyPr/>
          <a:lstStyle/>
          <a:p>
            <a:fld id="{24E45CFC-FDEA-D84F-83D5-970B521F25E9}" type="slidenum">
              <a:rPr lang="en-US" smtClean="0"/>
              <a:t>26</a:t>
            </a:fld>
            <a:endParaRPr lang="en-US"/>
          </a:p>
        </p:txBody>
      </p:sp>
    </p:spTree>
    <p:extLst>
      <p:ext uri="{BB962C8B-B14F-4D97-AF65-F5344CB8AC3E}">
        <p14:creationId xmlns:p14="http://schemas.microsoft.com/office/powerpoint/2010/main" val="318253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we define the parameter</a:t>
            </a:r>
            <a:r>
              <a:rPr lang="zh-CN" altLang="en-US" dirty="0"/>
              <a:t> </a:t>
            </a:r>
            <a:r>
              <a:rPr lang="en-US" altLang="zh-CN" dirty="0"/>
              <a:t>contribution,</a:t>
            </a:r>
            <a:r>
              <a:rPr lang="zh-CN" altLang="en-US" dirty="0"/>
              <a:t> </a:t>
            </a:r>
            <a:r>
              <a:rPr lang="en-US" altLang="zh-CN" dirty="0"/>
              <a:t>here</a:t>
            </a:r>
            <a:r>
              <a:rPr lang="zh-CN" altLang="en-US" dirty="0"/>
              <a:t> </a:t>
            </a:r>
            <a:r>
              <a:rPr lang="en-US" altLang="zh-CN" dirty="0"/>
              <a:t>we</a:t>
            </a:r>
            <a:r>
              <a:rPr lang="zh-CN" altLang="en-US" dirty="0"/>
              <a:t> </a:t>
            </a:r>
            <a:r>
              <a:rPr lang="en-US" altLang="zh-CN" dirty="0"/>
              <a:t>define.......</a:t>
            </a:r>
          </a:p>
          <a:p>
            <a:endParaRPr lang="en-US" dirty="0"/>
          </a:p>
          <a:p>
            <a:endParaRPr lang="en-US" dirty="0"/>
          </a:p>
          <a:p>
            <a:r>
              <a:rPr lang="en-US" altLang="zh-CN" dirty="0"/>
              <a:t>For</a:t>
            </a:r>
            <a:r>
              <a:rPr lang="zh-CN" altLang="en-US" dirty="0"/>
              <a:t> </a:t>
            </a:r>
            <a:r>
              <a:rPr lang="en-US" altLang="zh-CN" dirty="0"/>
              <a:t>example,</a:t>
            </a:r>
            <a:r>
              <a:rPr lang="zh-CN" altLang="en-US" dirty="0"/>
              <a:t> </a:t>
            </a:r>
            <a:r>
              <a:rPr lang="en-US" altLang="zh-CN" dirty="0"/>
              <a:t>when</a:t>
            </a:r>
            <a:r>
              <a:rPr lang="zh-CN" altLang="en-US" dirty="0"/>
              <a:t> </a:t>
            </a:r>
            <a:r>
              <a:rPr lang="en-US" altLang="zh-CN" dirty="0"/>
              <a:t>no</a:t>
            </a:r>
            <a:r>
              <a:rPr lang="zh-CN" altLang="en-US" dirty="0"/>
              <a:t> </a:t>
            </a:r>
            <a:r>
              <a:rPr lang="en-US" altLang="zh-CN" dirty="0"/>
              <a:t>parameter</a:t>
            </a:r>
            <a:r>
              <a:rPr lang="zh-CN" altLang="en-US" dirty="0"/>
              <a:t> </a:t>
            </a:r>
            <a:r>
              <a:rPr lang="en-US" altLang="zh-CN" dirty="0"/>
              <a:t>is</a:t>
            </a:r>
            <a:r>
              <a:rPr lang="zh-CN" altLang="en-US" dirty="0"/>
              <a:t> </a:t>
            </a:r>
            <a:r>
              <a:rPr lang="en-US" altLang="zh-CN" dirty="0"/>
              <a:t>zeroed</a:t>
            </a:r>
            <a:r>
              <a:rPr lang="zh-CN" altLang="en-US" dirty="0"/>
              <a:t> </a:t>
            </a:r>
            <a:r>
              <a:rPr lang="en-US" altLang="zh-CN" dirty="0"/>
              <a:t>or</a:t>
            </a:r>
            <a:r>
              <a:rPr lang="zh-CN" altLang="en-US" dirty="0"/>
              <a:t> </a:t>
            </a:r>
            <a:r>
              <a:rPr lang="en-US" altLang="zh-CN" dirty="0"/>
              <a:t>pruned,</a:t>
            </a:r>
            <a:r>
              <a:rPr lang="zh-CN" altLang="en-US" dirty="0"/>
              <a:t> </a:t>
            </a:r>
            <a:r>
              <a:rPr lang="en-US" altLang="zh-CN" dirty="0"/>
              <a:t>we</a:t>
            </a:r>
            <a:r>
              <a:rPr lang="zh-CN" altLang="en-US" dirty="0"/>
              <a:t> </a:t>
            </a:r>
            <a:r>
              <a:rPr lang="en-US" altLang="zh-CN" dirty="0"/>
              <a:t>output</a:t>
            </a:r>
            <a:r>
              <a:rPr lang="zh-CN" altLang="en-US" dirty="0"/>
              <a:t> </a:t>
            </a:r>
            <a:r>
              <a:rPr lang="en-US" altLang="zh-CN" dirty="0"/>
              <a:t>a</a:t>
            </a:r>
            <a:r>
              <a:rPr lang="zh-CN" altLang="en-US" dirty="0"/>
              <a:t> </a:t>
            </a:r>
            <a:r>
              <a:rPr lang="en-US" altLang="zh-CN" dirty="0"/>
              <a:t>loss</a:t>
            </a:r>
            <a:r>
              <a:rPr lang="zh-CN" altLang="en-US" dirty="0"/>
              <a:t> </a:t>
            </a:r>
            <a:r>
              <a:rPr lang="en-US" altLang="zh-CN" dirty="0"/>
              <a:t>based</a:t>
            </a:r>
            <a:r>
              <a:rPr lang="zh-CN" altLang="en-US" dirty="0"/>
              <a:t> </a:t>
            </a:r>
            <a:r>
              <a:rPr lang="en-US" altLang="zh-CN" dirty="0"/>
              <a:t>on</a:t>
            </a:r>
            <a:r>
              <a:rPr lang="zh-CN" altLang="en-US" dirty="0"/>
              <a:t> </a:t>
            </a:r>
            <a:r>
              <a:rPr lang="en-US" altLang="zh-CN" dirty="0"/>
              <a:t>all</a:t>
            </a:r>
            <a:r>
              <a:rPr lang="zh-CN" altLang="en-US" dirty="0"/>
              <a:t> </a:t>
            </a:r>
            <a:r>
              <a:rPr lang="en-US" altLang="zh-CN" dirty="0"/>
              <a:t>parameters</a:t>
            </a:r>
            <a:r>
              <a:rPr lang="zh-CN" altLang="en-US" dirty="0"/>
              <a:t> </a:t>
            </a:r>
            <a:r>
              <a:rPr lang="en-US" altLang="zh-CN" dirty="0" err="1"/>
              <a:t>L_theta</a:t>
            </a:r>
            <a:r>
              <a:rPr lang="en-US" altLang="zh-CN" dirty="0"/>
              <a:t>.</a:t>
            </a:r>
            <a:r>
              <a:rPr lang="zh-CN" altLang="en-US" dirty="0"/>
              <a:t>  </a:t>
            </a:r>
            <a:r>
              <a:rPr lang="en-US" altLang="zh-CN" dirty="0"/>
              <a:t>(press)</a:t>
            </a:r>
            <a:r>
              <a:rPr lang="zh-CN" altLang="en-US" dirty="0"/>
              <a:t> </a:t>
            </a:r>
            <a:r>
              <a:rPr lang="en-US" altLang="zh-CN" dirty="0"/>
              <a:t>If</a:t>
            </a:r>
            <a:r>
              <a:rPr lang="zh-CN" altLang="en-US" dirty="0"/>
              <a:t> </a:t>
            </a:r>
            <a:r>
              <a:rPr lang="en-US" altLang="zh-CN" dirty="0"/>
              <a:t>we</a:t>
            </a:r>
            <a:r>
              <a:rPr lang="zh-CN" altLang="en-US" dirty="0"/>
              <a:t> </a:t>
            </a:r>
            <a:r>
              <a:rPr lang="en-US" altLang="zh-CN" dirty="0"/>
              <a:t>want</a:t>
            </a:r>
            <a:r>
              <a:rPr lang="zh-CN" altLang="en-US" dirty="0"/>
              <a:t> </a:t>
            </a:r>
            <a:r>
              <a:rPr lang="en-US" altLang="zh-CN" dirty="0"/>
              <a:t>to</a:t>
            </a:r>
            <a:r>
              <a:rPr lang="zh-CN" altLang="en-US" dirty="0"/>
              <a:t> </a:t>
            </a:r>
            <a:r>
              <a:rPr lang="en-US" altLang="zh-CN" dirty="0"/>
              <a:t>calculate</a:t>
            </a:r>
            <a:r>
              <a:rPr lang="zh-CN" altLang="en-US" dirty="0"/>
              <a:t> </a:t>
            </a:r>
            <a:r>
              <a:rPr lang="en-US" altLang="zh-CN" dirty="0"/>
              <a:t>the</a:t>
            </a:r>
            <a:r>
              <a:rPr lang="zh-CN" altLang="en-US" dirty="0"/>
              <a:t> </a:t>
            </a:r>
            <a:r>
              <a:rPr lang="en-US" altLang="zh-CN" dirty="0"/>
              <a:t>sensitivity</a:t>
            </a:r>
            <a:r>
              <a:rPr lang="zh-CN" altLang="en-US" dirty="0"/>
              <a:t> </a:t>
            </a:r>
            <a:r>
              <a:rPr lang="en-US" altLang="zh-CN" dirty="0"/>
              <a:t>of</a:t>
            </a:r>
            <a:r>
              <a:rPr lang="zh-CN" altLang="en-US" dirty="0"/>
              <a:t> </a:t>
            </a:r>
            <a:r>
              <a:rPr lang="en-US" altLang="zh-CN" dirty="0"/>
              <a:t>red</a:t>
            </a:r>
            <a:r>
              <a:rPr lang="zh-CN" altLang="en-US" dirty="0"/>
              <a:t> </a:t>
            </a:r>
            <a:r>
              <a:rPr lang="en-US" altLang="zh-CN" dirty="0"/>
              <a:t>parameters</a:t>
            </a:r>
            <a:r>
              <a:rPr lang="zh-CN" altLang="en-US" dirty="0"/>
              <a:t> </a:t>
            </a:r>
            <a:r>
              <a:rPr lang="en-US" altLang="zh-CN" dirty="0" err="1"/>
              <a:t>theta_s</a:t>
            </a:r>
            <a:r>
              <a:rPr lang="en-US" altLang="zh-CN" dirty="0"/>
              <a:t>,</a:t>
            </a:r>
            <a:r>
              <a:rPr lang="zh-CN" altLang="en-US" dirty="0"/>
              <a:t> </a:t>
            </a:r>
            <a:r>
              <a:rPr lang="en-US" altLang="zh-CN" dirty="0"/>
              <a:t>we</a:t>
            </a:r>
            <a:r>
              <a:rPr lang="zh-CN" altLang="en-US" dirty="0"/>
              <a:t> </a:t>
            </a:r>
            <a:r>
              <a:rPr lang="en-US" altLang="zh-CN" dirty="0"/>
              <a:t>zeroed</a:t>
            </a:r>
            <a:r>
              <a:rPr lang="zh-CN" altLang="en-US" dirty="0"/>
              <a:t> </a:t>
            </a:r>
            <a:r>
              <a:rPr lang="en-US" altLang="zh-CN" dirty="0"/>
              <a:t>out</a:t>
            </a:r>
            <a:r>
              <a:rPr lang="zh-CN" altLang="en-US" dirty="0"/>
              <a:t> </a:t>
            </a:r>
            <a:r>
              <a:rPr lang="en-US" altLang="zh-CN" dirty="0"/>
              <a:t>them,</a:t>
            </a:r>
            <a:r>
              <a:rPr lang="zh-CN" altLang="en-US" dirty="0"/>
              <a:t> </a:t>
            </a:r>
            <a:r>
              <a:rPr lang="en-US" altLang="zh-CN" dirty="0"/>
              <a:t>and</a:t>
            </a:r>
            <a:r>
              <a:rPr lang="zh-CN" altLang="en-US" dirty="0"/>
              <a:t> </a:t>
            </a:r>
            <a:r>
              <a:rPr lang="en-US" altLang="zh-CN" dirty="0"/>
              <a:t>compute</a:t>
            </a:r>
            <a:r>
              <a:rPr lang="zh-CN" altLang="en-US" dirty="0"/>
              <a:t> </a:t>
            </a:r>
            <a:r>
              <a:rPr lang="en-US" altLang="zh-CN" dirty="0"/>
              <a:t>a new</a:t>
            </a:r>
            <a:r>
              <a:rPr lang="zh-CN" altLang="en-US" dirty="0"/>
              <a:t> </a:t>
            </a:r>
            <a:r>
              <a:rPr lang="en-US" altLang="zh-CN" dirty="0"/>
              <a:t>loss</a:t>
            </a:r>
            <a:r>
              <a:rPr lang="zh-CN" altLang="en-US" dirty="0"/>
              <a:t> </a:t>
            </a:r>
            <a:r>
              <a:rPr lang="en-US" altLang="zh-CN" dirty="0"/>
              <a:t>without red parameters.</a:t>
            </a:r>
            <a:r>
              <a:rPr lang="zh-CN" altLang="en-US" dirty="0"/>
              <a:t> </a:t>
            </a:r>
            <a:r>
              <a:rPr lang="en-US" altLang="zh-CN" dirty="0"/>
              <a:t>(press)</a:t>
            </a:r>
            <a:r>
              <a:rPr lang="zh-CN" altLang="en-US" dirty="0"/>
              <a:t> </a:t>
            </a:r>
            <a:r>
              <a:rPr lang="en-US" altLang="zh-CN" dirty="0"/>
              <a:t>The</a:t>
            </a:r>
            <a:r>
              <a:rPr lang="zh-CN" altLang="en-US" dirty="0"/>
              <a:t> </a:t>
            </a:r>
            <a:r>
              <a:rPr lang="en-US" altLang="zh-CN" dirty="0"/>
              <a:t>sensitivity</a:t>
            </a:r>
            <a:r>
              <a:rPr lang="zh-CN" altLang="en-US" dirty="0"/>
              <a:t> </a:t>
            </a:r>
            <a:r>
              <a:rPr lang="en-US" altLang="zh-CN" dirty="0"/>
              <a:t>of</a:t>
            </a:r>
            <a:r>
              <a:rPr lang="zh-CN" altLang="en-US" dirty="0"/>
              <a:t> </a:t>
            </a:r>
            <a:r>
              <a:rPr lang="en-US" altLang="zh-CN" dirty="0"/>
              <a:t>red</a:t>
            </a:r>
            <a:r>
              <a:rPr lang="zh-CN" altLang="en-US" dirty="0"/>
              <a:t> </a:t>
            </a:r>
            <a:r>
              <a:rPr lang="en-US" altLang="zh-CN" dirty="0"/>
              <a:t>parameters</a:t>
            </a:r>
            <a:r>
              <a:rPr lang="zh-CN" altLang="en-US" dirty="0"/>
              <a:t> </a:t>
            </a:r>
            <a:r>
              <a:rPr lang="en-US" altLang="zh-CN" dirty="0"/>
              <a:t>is</a:t>
            </a:r>
            <a:r>
              <a:rPr lang="zh-CN" altLang="en-US" dirty="0"/>
              <a:t> </a:t>
            </a:r>
            <a:r>
              <a:rPr lang="en-US" altLang="zh-CN" dirty="0"/>
              <a:t>defined</a:t>
            </a:r>
            <a:r>
              <a:rPr lang="zh-CN" altLang="en-US" dirty="0"/>
              <a:t> </a:t>
            </a:r>
            <a:r>
              <a:rPr lang="en-US" altLang="zh-CN" dirty="0"/>
              <a:t>by</a:t>
            </a:r>
            <a:r>
              <a:rPr lang="zh-CN" altLang="en-US" dirty="0"/>
              <a:t> </a:t>
            </a:r>
            <a:r>
              <a:rPr lang="en-US" altLang="zh-CN" dirty="0"/>
              <a:t>the</a:t>
            </a:r>
            <a:r>
              <a:rPr lang="zh-CN" altLang="en-US" dirty="0"/>
              <a:t> </a:t>
            </a:r>
            <a:r>
              <a:rPr lang="en-US" altLang="zh-CN" dirty="0" err="1"/>
              <a:t>aboslute</a:t>
            </a:r>
            <a:r>
              <a:rPr lang="zh-CN" altLang="en-US" dirty="0"/>
              <a:t> </a:t>
            </a:r>
            <a:r>
              <a:rPr lang="en-US" altLang="zh-CN" dirty="0"/>
              <a:t>value</a:t>
            </a:r>
            <a:r>
              <a:rPr lang="zh-CN" altLang="en-US" dirty="0"/>
              <a:t> </a:t>
            </a:r>
            <a:r>
              <a:rPr lang="en-US" altLang="zh-CN" dirty="0"/>
              <a:t>of</a:t>
            </a:r>
            <a:r>
              <a:rPr lang="zh-CN" altLang="en-US" dirty="0"/>
              <a:t> </a:t>
            </a:r>
            <a:r>
              <a:rPr lang="en-US" altLang="zh-CN" dirty="0"/>
              <a:t>difference</a:t>
            </a:r>
            <a:r>
              <a:rPr lang="zh-CN" altLang="en-US" dirty="0"/>
              <a:t> </a:t>
            </a:r>
            <a:r>
              <a:rPr lang="en-US" altLang="zh-CN" dirty="0"/>
              <a:t>between</a:t>
            </a:r>
            <a:r>
              <a:rPr lang="zh-CN" altLang="en-US" dirty="0"/>
              <a:t> </a:t>
            </a:r>
            <a:r>
              <a:rPr lang="en-US" altLang="zh-CN" dirty="0"/>
              <a:t>two</a:t>
            </a:r>
            <a:r>
              <a:rPr lang="zh-CN" altLang="en-US" dirty="0"/>
              <a:t> </a:t>
            </a:r>
            <a:r>
              <a:rPr lang="en-US" altLang="zh-CN" dirty="0"/>
              <a:t>losses.</a:t>
            </a:r>
            <a:r>
              <a:rPr lang="zh-CN" altLang="en-US" dirty="0"/>
              <a:t> </a:t>
            </a:r>
            <a:r>
              <a:rPr lang="en-US" altLang="zh-CN" dirty="0"/>
              <a:t>Without</a:t>
            </a:r>
            <a:r>
              <a:rPr lang="zh-CN" altLang="en-US" dirty="0"/>
              <a:t> </a:t>
            </a:r>
            <a:r>
              <a:rPr lang="en-US" altLang="zh-CN" dirty="0"/>
              <a:t>red</a:t>
            </a:r>
            <a:r>
              <a:rPr lang="zh-CN" altLang="en-US" dirty="0"/>
              <a:t> </a:t>
            </a:r>
            <a:r>
              <a:rPr lang="en-US" altLang="zh-CN" dirty="0"/>
              <a:t>parameters,</a:t>
            </a:r>
            <a:r>
              <a:rPr lang="zh-CN" altLang="en-US" dirty="0"/>
              <a:t> </a:t>
            </a:r>
            <a:r>
              <a:rPr lang="en-US" altLang="zh-CN" dirty="0"/>
              <a:t>the</a:t>
            </a:r>
            <a:r>
              <a:rPr lang="zh-CN" altLang="en-US" dirty="0"/>
              <a:t> </a:t>
            </a:r>
            <a:r>
              <a:rPr lang="en-US" altLang="zh-CN" dirty="0"/>
              <a:t>bigger</a:t>
            </a:r>
            <a:r>
              <a:rPr lang="zh-CN" altLang="en-US" dirty="0"/>
              <a:t> </a:t>
            </a:r>
            <a:r>
              <a:rPr lang="en-US" altLang="zh-CN" dirty="0"/>
              <a:t>difference</a:t>
            </a:r>
            <a:r>
              <a:rPr lang="zh-CN" altLang="en-US" dirty="0"/>
              <a:t> </a:t>
            </a:r>
            <a:r>
              <a:rPr lang="en-US" altLang="zh-CN" dirty="0"/>
              <a:t>two losses</a:t>
            </a:r>
            <a:r>
              <a:rPr lang="zh-CN" altLang="en-US" dirty="0"/>
              <a:t> </a:t>
            </a:r>
            <a:r>
              <a:rPr lang="en-US" altLang="zh-CN" dirty="0"/>
              <a:t>have,</a:t>
            </a:r>
            <a:r>
              <a:rPr lang="zh-CN" altLang="en-US" dirty="0"/>
              <a:t> </a:t>
            </a:r>
            <a:r>
              <a:rPr lang="en-US" altLang="zh-CN" dirty="0"/>
              <a:t>the</a:t>
            </a:r>
            <a:r>
              <a:rPr lang="zh-CN" altLang="en-US" dirty="0"/>
              <a:t> </a:t>
            </a:r>
            <a:r>
              <a:rPr lang="en-US" altLang="zh-CN" dirty="0"/>
              <a:t>more</a:t>
            </a:r>
            <a:r>
              <a:rPr lang="zh-CN" altLang="en-US" dirty="0"/>
              <a:t> </a:t>
            </a:r>
            <a:r>
              <a:rPr lang="en-US" altLang="zh-CN" dirty="0"/>
              <a:t>important</a:t>
            </a:r>
            <a:r>
              <a:rPr lang="zh-CN" altLang="en-US" dirty="0"/>
              <a:t> </a:t>
            </a:r>
            <a:r>
              <a:rPr lang="en-US" altLang="zh-CN" dirty="0"/>
              <a:t>the</a:t>
            </a:r>
            <a:r>
              <a:rPr lang="zh-CN" altLang="en-US" dirty="0"/>
              <a:t> </a:t>
            </a:r>
            <a:r>
              <a:rPr lang="en-US" altLang="zh-CN" dirty="0"/>
              <a:t>red</a:t>
            </a:r>
            <a:r>
              <a:rPr lang="zh-CN" altLang="en-US" dirty="0"/>
              <a:t> </a:t>
            </a:r>
            <a:r>
              <a:rPr lang="en-US" altLang="zh-CN" dirty="0"/>
              <a:t>parameters</a:t>
            </a:r>
            <a:r>
              <a:rPr lang="zh-CN" altLang="en-US" dirty="0"/>
              <a:t> </a:t>
            </a:r>
            <a:r>
              <a:rPr lang="en-US" altLang="zh-CN" dirty="0"/>
              <a:t>are.</a:t>
            </a:r>
            <a:endParaRPr lang="en-US" dirty="0"/>
          </a:p>
        </p:txBody>
      </p:sp>
      <p:sp>
        <p:nvSpPr>
          <p:cNvPr id="4" name="Slide Number Placeholder 3"/>
          <p:cNvSpPr>
            <a:spLocks noGrp="1"/>
          </p:cNvSpPr>
          <p:nvPr>
            <p:ph type="sldNum" sz="quarter" idx="5"/>
          </p:nvPr>
        </p:nvSpPr>
        <p:spPr/>
        <p:txBody>
          <a:bodyPr/>
          <a:lstStyle/>
          <a:p>
            <a:fld id="{24E45CFC-FDEA-D84F-83D5-970B521F25E9}" type="slidenum">
              <a:rPr lang="en-US" smtClean="0"/>
              <a:t>3</a:t>
            </a:fld>
            <a:endParaRPr lang="en-US"/>
          </a:p>
        </p:txBody>
      </p:sp>
    </p:spTree>
    <p:extLst>
      <p:ext uri="{BB962C8B-B14F-4D97-AF65-F5344CB8AC3E}">
        <p14:creationId xmlns:p14="http://schemas.microsoft.com/office/powerpoint/2010/main" val="16173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we said, we want to see how </a:t>
            </a:r>
            <a:r>
              <a:rPr lang="en-US" altLang="zh-CN" dirty="0" err="1"/>
              <a:t>redudant</a:t>
            </a:r>
            <a:r>
              <a:rPr lang="en-US" altLang="zh-CN" dirty="0"/>
              <a:t> parameters can contribute. Our</a:t>
            </a:r>
            <a:r>
              <a:rPr lang="zh-CN" altLang="en-US" dirty="0"/>
              <a:t> </a:t>
            </a:r>
            <a:r>
              <a:rPr lang="en-US" altLang="zh-CN" dirty="0"/>
              <a:t>goal</a:t>
            </a:r>
            <a:r>
              <a:rPr lang="zh-CN" altLang="en-US" dirty="0"/>
              <a:t> </a:t>
            </a:r>
            <a:r>
              <a:rPr lang="en-US" altLang="zh-CN" dirty="0"/>
              <a:t>is more in general.........</a:t>
            </a:r>
          </a:p>
          <a:p>
            <a:endParaRPr lang="en-US" altLang="zh-CN" dirty="0"/>
          </a:p>
          <a:p>
            <a:r>
              <a:rPr lang="en-US" altLang="zh-CN" dirty="0"/>
              <a:t>However, contribution of parameters shows a great deal of variety. Usually, pruning methods only keep top 20% most important without performance drop. So, here,</a:t>
            </a:r>
            <a:r>
              <a:rPr lang="zh-CN" altLang="en-US" dirty="0"/>
              <a:t> </a:t>
            </a:r>
            <a:r>
              <a:rPr lang="en-US" altLang="zh-CN" dirty="0"/>
              <a:t>for a machine translation task, we</a:t>
            </a:r>
            <a:r>
              <a:rPr lang="zh-CN" altLang="en-US" dirty="0"/>
              <a:t> </a:t>
            </a:r>
            <a:r>
              <a:rPr lang="en-US" altLang="zh-CN" dirty="0"/>
              <a:t>track</a:t>
            </a:r>
            <a:r>
              <a:rPr lang="zh-CN" altLang="en-US" dirty="0"/>
              <a:t> </a:t>
            </a:r>
            <a:r>
              <a:rPr lang="en-US" altLang="zh-CN" dirty="0"/>
              <a:t>the</a:t>
            </a:r>
            <a:r>
              <a:rPr lang="zh-CN" altLang="en-US" dirty="0"/>
              <a:t> </a:t>
            </a:r>
            <a:r>
              <a:rPr lang="en-US" altLang="zh-CN" dirty="0"/>
              <a:t>average</a:t>
            </a:r>
            <a:r>
              <a:rPr lang="zh-CN" altLang="en-US" dirty="0"/>
              <a:t> </a:t>
            </a:r>
            <a:r>
              <a:rPr lang="en-US" altLang="zh-CN" dirty="0"/>
              <a:t>sensitivity</a:t>
            </a:r>
            <a:r>
              <a:rPr lang="zh-CN" altLang="en-US" dirty="0"/>
              <a:t> </a:t>
            </a:r>
            <a:r>
              <a:rPr lang="en-US" altLang="zh-CN" dirty="0"/>
              <a:t>of</a:t>
            </a:r>
            <a:r>
              <a:rPr lang="zh-CN" altLang="en-US" dirty="0"/>
              <a:t> </a:t>
            </a:r>
            <a:r>
              <a:rPr lang="en-US" altLang="zh-CN" dirty="0"/>
              <a:t>top</a:t>
            </a:r>
            <a:r>
              <a:rPr lang="zh-CN" altLang="en-US" dirty="0"/>
              <a:t> </a:t>
            </a:r>
            <a:r>
              <a:rPr lang="en-US" altLang="zh-CN" dirty="0"/>
              <a:t>20%</a:t>
            </a:r>
            <a:r>
              <a:rPr lang="zh-CN" altLang="en-US" dirty="0"/>
              <a:t> </a:t>
            </a:r>
            <a:r>
              <a:rPr lang="en-US" altLang="zh-CN" dirty="0"/>
              <a:t>important</a:t>
            </a:r>
            <a:r>
              <a:rPr lang="zh-CN" altLang="en-US" dirty="0"/>
              <a:t> </a:t>
            </a:r>
            <a:r>
              <a:rPr lang="en-US" altLang="zh-CN" dirty="0"/>
              <a:t>parameters,</a:t>
            </a:r>
            <a:r>
              <a:rPr lang="zh-CN" altLang="en-US" dirty="0"/>
              <a:t> </a:t>
            </a:r>
            <a:r>
              <a:rPr lang="en-US" altLang="zh-CN" dirty="0"/>
              <a:t>in</a:t>
            </a:r>
            <a:r>
              <a:rPr lang="zh-CN" altLang="en-US" dirty="0"/>
              <a:t> </a:t>
            </a:r>
            <a:r>
              <a:rPr lang="en-US" altLang="zh-CN" dirty="0"/>
              <a:t>the</a:t>
            </a:r>
            <a:r>
              <a:rPr lang="zh-CN" altLang="en-US" dirty="0"/>
              <a:t> </a:t>
            </a:r>
            <a:r>
              <a:rPr lang="en-US" altLang="zh-CN" dirty="0"/>
              <a:t>green</a:t>
            </a:r>
            <a:r>
              <a:rPr lang="zh-CN" altLang="en-US" dirty="0"/>
              <a:t> </a:t>
            </a:r>
            <a:r>
              <a:rPr lang="en-US" altLang="zh-CN" dirty="0"/>
              <a:t>color,</a:t>
            </a:r>
            <a:r>
              <a:rPr lang="zh-CN" altLang="en-US" dirty="0"/>
              <a:t> </a:t>
            </a:r>
            <a:r>
              <a:rPr lang="en-US" altLang="zh-CN" dirty="0"/>
              <a:t>and</a:t>
            </a:r>
            <a:r>
              <a:rPr lang="zh-CN" altLang="en-US" dirty="0"/>
              <a:t> </a:t>
            </a:r>
            <a:r>
              <a:rPr lang="en-US" altLang="zh-CN" dirty="0"/>
              <a:t>the</a:t>
            </a:r>
            <a:r>
              <a:rPr lang="zh-CN" altLang="en-US" dirty="0"/>
              <a:t> </a:t>
            </a:r>
            <a:r>
              <a:rPr lang="en-US" altLang="zh-CN" dirty="0"/>
              <a:t>rest</a:t>
            </a:r>
            <a:r>
              <a:rPr lang="zh-CN" altLang="en-US" dirty="0"/>
              <a:t> </a:t>
            </a:r>
            <a:r>
              <a:rPr lang="en-US" altLang="zh-CN" dirty="0"/>
              <a:t>80%</a:t>
            </a:r>
            <a:r>
              <a:rPr lang="zh-CN" altLang="en-US" dirty="0"/>
              <a:t> </a:t>
            </a:r>
            <a:r>
              <a:rPr lang="en-US" altLang="zh-CN" dirty="0"/>
              <a:t>least</a:t>
            </a:r>
            <a:r>
              <a:rPr lang="zh-CN" altLang="en-US" dirty="0"/>
              <a:t> </a:t>
            </a:r>
            <a:r>
              <a:rPr lang="en-US" altLang="zh-CN" dirty="0"/>
              <a:t>important</a:t>
            </a:r>
            <a:r>
              <a:rPr lang="zh-CN" altLang="en-US" dirty="0"/>
              <a:t> </a:t>
            </a:r>
            <a:r>
              <a:rPr lang="en-US" altLang="zh-CN" dirty="0"/>
              <a:t>parameters,</a:t>
            </a:r>
            <a:r>
              <a:rPr lang="zh-CN" altLang="en-US" dirty="0"/>
              <a:t> </a:t>
            </a:r>
            <a:r>
              <a:rPr lang="en-US" altLang="zh-CN" dirty="0"/>
              <a:t>in</a:t>
            </a:r>
            <a:r>
              <a:rPr lang="zh-CN" altLang="en-US" dirty="0"/>
              <a:t> </a:t>
            </a:r>
            <a:r>
              <a:rPr lang="en-US" altLang="zh-CN" dirty="0"/>
              <a:t>the</a:t>
            </a:r>
            <a:r>
              <a:rPr lang="zh-CN" altLang="en-US" dirty="0"/>
              <a:t> </a:t>
            </a:r>
            <a:r>
              <a:rPr lang="en-US" altLang="zh-CN" dirty="0"/>
              <a:t>orange</a:t>
            </a:r>
            <a:r>
              <a:rPr lang="zh-CN" altLang="en-US" dirty="0"/>
              <a:t> </a:t>
            </a:r>
            <a:r>
              <a:rPr lang="en-US" altLang="zh-CN" dirty="0"/>
              <a:t>color. We track them for</a:t>
            </a:r>
            <a:r>
              <a:rPr lang="zh-CN" altLang="en-US" dirty="0"/>
              <a:t> </a:t>
            </a:r>
            <a:r>
              <a:rPr lang="en-US" altLang="zh-CN" dirty="0"/>
              <a:t>the</a:t>
            </a:r>
            <a:r>
              <a:rPr lang="zh-CN" altLang="en-US" dirty="0"/>
              <a:t> </a:t>
            </a:r>
            <a:r>
              <a:rPr lang="en-US" altLang="zh-CN" dirty="0"/>
              <a:t>whole</a:t>
            </a:r>
            <a:r>
              <a:rPr lang="zh-CN" altLang="en-US" dirty="0"/>
              <a:t> </a:t>
            </a:r>
            <a:r>
              <a:rPr lang="en-US" altLang="zh-CN" dirty="0"/>
              <a:t>training</a:t>
            </a:r>
            <a:r>
              <a:rPr lang="zh-CN" altLang="en-US" dirty="0"/>
              <a:t> </a:t>
            </a:r>
            <a:r>
              <a:rPr lang="en-US" altLang="zh-CN" dirty="0"/>
              <a:t>processing</a:t>
            </a:r>
            <a:r>
              <a:rPr lang="zh-CN" altLang="en-US" dirty="0"/>
              <a:t> </a:t>
            </a:r>
            <a:r>
              <a:rPr lang="en-US" altLang="zh-CN" dirty="0"/>
              <a:t>in</a:t>
            </a:r>
            <a:r>
              <a:rPr lang="zh-CN" altLang="en-US" dirty="0"/>
              <a:t> </a:t>
            </a:r>
            <a:r>
              <a:rPr lang="en-US" altLang="zh-CN" dirty="0"/>
              <a:t>a</a:t>
            </a:r>
            <a:r>
              <a:rPr lang="zh-CN" altLang="en-US" dirty="0"/>
              <a:t> </a:t>
            </a:r>
            <a:r>
              <a:rPr lang="en-US" altLang="zh-CN" dirty="0"/>
              <a:t>machine</a:t>
            </a:r>
            <a:r>
              <a:rPr lang="zh-CN" altLang="en-US" dirty="0"/>
              <a:t> </a:t>
            </a:r>
            <a:r>
              <a:rPr lang="en-US" altLang="zh-CN" dirty="0"/>
              <a:t>translation</a:t>
            </a:r>
            <a:r>
              <a:rPr lang="zh-CN" altLang="en-US" dirty="0"/>
              <a:t> </a:t>
            </a:r>
            <a:r>
              <a:rPr lang="en-US" altLang="zh-CN" dirty="0"/>
              <a:t>task.</a:t>
            </a:r>
            <a:r>
              <a:rPr lang="zh-CN" altLang="en-US" dirty="0"/>
              <a:t> </a:t>
            </a:r>
            <a:r>
              <a:rPr lang="en-US" altLang="zh-CN" dirty="0"/>
              <a:t>x-axis</a:t>
            </a:r>
            <a:r>
              <a:rPr lang="zh-CN" altLang="en-US" dirty="0"/>
              <a:t> </a:t>
            </a:r>
            <a:r>
              <a:rPr lang="en-US" altLang="zh-CN" dirty="0"/>
              <a:t>is</a:t>
            </a:r>
            <a:r>
              <a:rPr lang="zh-CN" altLang="en-US" dirty="0"/>
              <a:t> </a:t>
            </a:r>
            <a:r>
              <a:rPr lang="en-US" altLang="zh-CN" dirty="0"/>
              <a:t>number</a:t>
            </a:r>
            <a:r>
              <a:rPr lang="zh-CN" altLang="en-US" dirty="0"/>
              <a:t> </a:t>
            </a:r>
            <a:r>
              <a:rPr lang="en-US" altLang="zh-CN" dirty="0"/>
              <a:t>of</a:t>
            </a:r>
            <a:r>
              <a:rPr lang="zh-CN" altLang="en-US" dirty="0"/>
              <a:t> </a:t>
            </a:r>
            <a:r>
              <a:rPr lang="en-US" altLang="zh-CN" dirty="0"/>
              <a:t>updates</a:t>
            </a:r>
            <a:r>
              <a:rPr lang="zh-CN" altLang="en-US" dirty="0"/>
              <a:t> </a:t>
            </a:r>
            <a:r>
              <a:rPr lang="en-US" altLang="zh-CN" dirty="0"/>
              <a:t>and</a:t>
            </a:r>
            <a:r>
              <a:rPr lang="zh-CN" altLang="en-US" dirty="0"/>
              <a:t> </a:t>
            </a:r>
            <a:r>
              <a:rPr lang="en-US" altLang="zh-CN" dirty="0"/>
              <a:t>y-axis</a:t>
            </a:r>
            <a:r>
              <a:rPr lang="zh-CN" altLang="en-US" dirty="0"/>
              <a:t> </a:t>
            </a:r>
            <a:r>
              <a:rPr lang="en-US" altLang="zh-CN" dirty="0"/>
              <a:t>is</a:t>
            </a:r>
            <a:r>
              <a:rPr lang="zh-CN" altLang="en-US" dirty="0"/>
              <a:t> </a:t>
            </a:r>
            <a:r>
              <a:rPr lang="en-US" altLang="zh-CN" dirty="0"/>
              <a:t>sensitivity.</a:t>
            </a:r>
            <a:r>
              <a:rPr lang="zh-CN" altLang="en-US" dirty="0"/>
              <a:t> </a:t>
            </a:r>
            <a:r>
              <a:rPr lang="en-US" altLang="zh-CN" dirty="0"/>
              <a:t>We</a:t>
            </a:r>
            <a:r>
              <a:rPr lang="zh-CN" altLang="en-US" dirty="0"/>
              <a:t> </a:t>
            </a:r>
            <a:r>
              <a:rPr lang="en-US" altLang="zh-CN" dirty="0"/>
              <a:t>can</a:t>
            </a:r>
            <a:r>
              <a:rPr lang="zh-CN" altLang="en-US" dirty="0"/>
              <a:t> </a:t>
            </a:r>
            <a:r>
              <a:rPr lang="en-US" altLang="zh-CN" dirty="0"/>
              <a:t>see</a:t>
            </a:r>
            <a:r>
              <a:rPr lang="zh-CN" altLang="en-US" dirty="0"/>
              <a:t> </a:t>
            </a:r>
            <a:r>
              <a:rPr lang="en-US" altLang="zh-CN" dirty="0"/>
              <a:t>that</a:t>
            </a:r>
            <a:r>
              <a:rPr lang="zh-CN" altLang="en-US" dirty="0"/>
              <a:t> </a:t>
            </a:r>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large</a:t>
            </a:r>
            <a:r>
              <a:rPr lang="zh-CN" altLang="en-US" dirty="0"/>
              <a:t> </a:t>
            </a:r>
            <a:r>
              <a:rPr lang="en-US" altLang="zh-CN" dirty="0"/>
              <a:t>contribution</a:t>
            </a:r>
            <a:r>
              <a:rPr lang="zh-CN" altLang="en-US" dirty="0"/>
              <a:t> </a:t>
            </a:r>
            <a:r>
              <a:rPr lang="en-US" altLang="zh-CN" dirty="0"/>
              <a:t>gap</a:t>
            </a:r>
            <a:r>
              <a:rPr lang="zh-CN" altLang="en-US" dirty="0"/>
              <a:t> </a:t>
            </a:r>
            <a:r>
              <a:rPr lang="en-US" altLang="zh-CN" dirty="0"/>
              <a:t>for</a:t>
            </a:r>
            <a:r>
              <a:rPr lang="zh-CN" altLang="en-US" dirty="0"/>
              <a:t> </a:t>
            </a:r>
            <a:r>
              <a:rPr lang="en-US" altLang="zh-CN" dirty="0"/>
              <a:t>between</a:t>
            </a:r>
            <a:r>
              <a:rPr lang="zh-CN" altLang="en-US" dirty="0"/>
              <a:t> </a:t>
            </a:r>
            <a:r>
              <a:rPr lang="en-US" altLang="zh-CN" dirty="0"/>
              <a:t>the</a:t>
            </a:r>
            <a:r>
              <a:rPr lang="zh-CN" altLang="en-US" dirty="0"/>
              <a:t> </a:t>
            </a:r>
            <a:r>
              <a:rPr lang="en-US" altLang="zh-CN" dirty="0"/>
              <a:t>top20%</a:t>
            </a:r>
            <a:r>
              <a:rPr lang="zh-CN" altLang="en-US" dirty="0"/>
              <a:t> </a:t>
            </a:r>
            <a:r>
              <a:rPr lang="en-US" altLang="zh-CN" dirty="0"/>
              <a:t>most-sensitive parameters</a:t>
            </a:r>
            <a:r>
              <a:rPr lang="zh-CN" altLang="en-US" dirty="0"/>
              <a:t> </a:t>
            </a:r>
            <a:r>
              <a:rPr lang="en-US" altLang="zh-CN" dirty="0"/>
              <a:t>and</a:t>
            </a:r>
            <a:r>
              <a:rPr lang="zh-CN" altLang="en-US" dirty="0"/>
              <a:t> </a:t>
            </a:r>
            <a:r>
              <a:rPr lang="en-US" altLang="zh-CN" dirty="0"/>
              <a:t>the</a:t>
            </a:r>
            <a:r>
              <a:rPr lang="zh-CN" altLang="en-US" dirty="0"/>
              <a:t> </a:t>
            </a:r>
            <a:r>
              <a:rPr lang="en-US" altLang="zh-CN" dirty="0"/>
              <a:t>rest</a:t>
            </a:r>
            <a:r>
              <a:rPr lang="zh-CN" altLang="en-US" dirty="0"/>
              <a:t> </a:t>
            </a:r>
            <a:r>
              <a:rPr lang="en-US" altLang="zh-CN" dirty="0"/>
              <a:t>80% parameters.</a:t>
            </a:r>
            <a:r>
              <a:rPr lang="zh-CN" altLang="en-US" dirty="0"/>
              <a:t> </a:t>
            </a:r>
            <a:endParaRPr lang="en-US" dirty="0"/>
          </a:p>
        </p:txBody>
      </p:sp>
      <p:sp>
        <p:nvSpPr>
          <p:cNvPr id="4" name="Slide Number Placeholder 3"/>
          <p:cNvSpPr>
            <a:spLocks noGrp="1"/>
          </p:cNvSpPr>
          <p:nvPr>
            <p:ph type="sldNum" sz="quarter" idx="5"/>
          </p:nvPr>
        </p:nvSpPr>
        <p:spPr/>
        <p:txBody>
          <a:bodyPr/>
          <a:lstStyle/>
          <a:p>
            <a:fld id="{24E45CFC-FDEA-D84F-83D5-970B521F25E9}" type="slidenum">
              <a:rPr lang="en-US" smtClean="0"/>
              <a:t>4</a:t>
            </a:fld>
            <a:endParaRPr lang="en-US"/>
          </a:p>
        </p:txBody>
      </p:sp>
    </p:spTree>
    <p:extLst>
      <p:ext uri="{BB962C8B-B14F-4D97-AF65-F5344CB8AC3E}">
        <p14:creationId xmlns:p14="http://schemas.microsoft.com/office/powerpoint/2010/main" val="2369148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Before</a:t>
            </a:r>
            <a:r>
              <a:rPr lang="zh-CN" altLang="en-US" dirty="0"/>
              <a:t> </a:t>
            </a:r>
            <a:r>
              <a:rPr lang="en-US" altLang="zh-CN" dirty="0"/>
              <a:t>introducing</a:t>
            </a:r>
            <a:r>
              <a:rPr lang="zh-CN" altLang="en-US" dirty="0"/>
              <a:t> </a:t>
            </a:r>
            <a:r>
              <a:rPr lang="en-US" altLang="zh-CN" dirty="0"/>
              <a:t>our</a:t>
            </a:r>
            <a:r>
              <a:rPr lang="zh-CN" altLang="en-US" dirty="0"/>
              <a:t> </a:t>
            </a:r>
            <a:r>
              <a:rPr lang="en-US" altLang="zh-CN" dirty="0"/>
              <a:t>methods,</a:t>
            </a:r>
            <a:r>
              <a:rPr lang="zh-CN" altLang="en-US" dirty="0"/>
              <a:t> </a:t>
            </a:r>
            <a:r>
              <a:rPr lang="en-US" altLang="zh-CN" dirty="0"/>
              <a:t>what</a:t>
            </a:r>
            <a:r>
              <a:rPr lang="zh-CN" altLang="en-US" dirty="0"/>
              <a:t> </a:t>
            </a:r>
            <a:r>
              <a:rPr lang="en-US" altLang="zh-CN" dirty="0"/>
              <a:t>other</a:t>
            </a:r>
            <a:r>
              <a:rPr lang="zh-CN" altLang="en-US" dirty="0"/>
              <a:t> </a:t>
            </a:r>
            <a:r>
              <a:rPr lang="en-US" altLang="zh-CN" dirty="0"/>
              <a:t>methods</a:t>
            </a:r>
            <a:r>
              <a:rPr lang="zh-CN" altLang="en-US" dirty="0"/>
              <a:t> </a:t>
            </a:r>
            <a:r>
              <a:rPr lang="en-US" altLang="zh-CN" dirty="0"/>
              <a:t>we</a:t>
            </a:r>
            <a:r>
              <a:rPr lang="zh-CN" altLang="en-US" dirty="0"/>
              <a:t> </a:t>
            </a:r>
            <a:r>
              <a:rPr lang="en-US" altLang="zh-CN" dirty="0"/>
              <a:t>know...</a:t>
            </a:r>
          </a:p>
          <a:p>
            <a:r>
              <a:rPr lang="en-US" altLang="zh-CN" dirty="0"/>
              <a:t>A</a:t>
            </a:r>
            <a:r>
              <a:rPr lang="zh-CN" altLang="en-US" dirty="0"/>
              <a:t> </a:t>
            </a:r>
            <a:r>
              <a:rPr lang="en-US" altLang="zh-CN" dirty="0"/>
              <a:t>well</a:t>
            </a:r>
            <a:r>
              <a:rPr lang="zh-CN" altLang="en-US" dirty="0"/>
              <a:t> </a:t>
            </a:r>
            <a:r>
              <a:rPr lang="en-US" altLang="zh-CN" dirty="0"/>
              <a:t>known</a:t>
            </a:r>
            <a:r>
              <a:rPr lang="zh-CN" altLang="en-US" dirty="0"/>
              <a:t> </a:t>
            </a:r>
            <a:r>
              <a:rPr lang="en-US" altLang="zh-CN" dirty="0"/>
              <a:t>method</a:t>
            </a:r>
            <a:r>
              <a:rPr lang="zh-CN" altLang="en-US" dirty="0"/>
              <a:t> </a:t>
            </a:r>
            <a:r>
              <a:rPr lang="en-US" altLang="zh-CN" dirty="0"/>
              <a:t>that</a:t>
            </a:r>
            <a:r>
              <a:rPr lang="zh-CN" altLang="en-US" dirty="0"/>
              <a:t> </a:t>
            </a:r>
            <a:r>
              <a:rPr lang="en-US" altLang="zh-CN" dirty="0"/>
              <a:t>people</a:t>
            </a:r>
            <a:r>
              <a:rPr lang="zh-CN" altLang="en-US" dirty="0"/>
              <a:t> </a:t>
            </a:r>
            <a:r>
              <a:rPr lang="en-US" altLang="zh-CN" dirty="0"/>
              <a:t>may</a:t>
            </a:r>
            <a:r>
              <a:rPr lang="zh-CN" altLang="en-US" dirty="0"/>
              <a:t> </a:t>
            </a:r>
            <a:r>
              <a:rPr lang="en-US" altLang="zh-CN" dirty="0"/>
              <a:t>not</a:t>
            </a:r>
            <a:r>
              <a:rPr lang="zh-CN" altLang="en-US" dirty="0"/>
              <a:t> </a:t>
            </a:r>
            <a:r>
              <a:rPr lang="en-US" altLang="zh-CN" dirty="0"/>
              <a:t>notice</a:t>
            </a:r>
            <a:endParaRPr lang="en-US" dirty="0"/>
          </a:p>
        </p:txBody>
      </p:sp>
      <p:sp>
        <p:nvSpPr>
          <p:cNvPr id="4" name="Slide Number Placeholder 3"/>
          <p:cNvSpPr>
            <a:spLocks noGrp="1"/>
          </p:cNvSpPr>
          <p:nvPr>
            <p:ph type="sldNum" sz="quarter" idx="5"/>
          </p:nvPr>
        </p:nvSpPr>
        <p:spPr/>
        <p:txBody>
          <a:bodyPr/>
          <a:lstStyle/>
          <a:p>
            <a:fld id="{24E45CFC-FDEA-D84F-83D5-970B521F25E9}" type="slidenum">
              <a:rPr lang="en-US" smtClean="0"/>
              <a:t>5</a:t>
            </a:fld>
            <a:endParaRPr lang="en-US"/>
          </a:p>
        </p:txBody>
      </p:sp>
    </p:spTree>
    <p:extLst>
      <p:ext uri="{BB962C8B-B14F-4D97-AF65-F5344CB8AC3E}">
        <p14:creationId xmlns:p14="http://schemas.microsoft.com/office/powerpoint/2010/main" val="109832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p>
          <a:p>
            <a:endParaRPr lang="en-US" dirty="0"/>
          </a:p>
          <a:p>
            <a:r>
              <a:rPr lang="en-US" altLang="zh-CN" dirty="0"/>
              <a:t>......</a:t>
            </a:r>
          </a:p>
          <a:p>
            <a:endParaRPr lang="en-US" dirty="0"/>
          </a:p>
          <a:p>
            <a:endParaRPr lang="en-US" dirty="0"/>
          </a:p>
          <a:p>
            <a:r>
              <a:rPr lang="en-US" altLang="zh-CN" dirty="0"/>
              <a:t>It</a:t>
            </a:r>
            <a:r>
              <a:rPr lang="zh-CN" altLang="en-US" dirty="0"/>
              <a:t> </a:t>
            </a:r>
            <a:r>
              <a:rPr lang="en-US" altLang="zh-CN" dirty="0"/>
              <a:t>has</a:t>
            </a:r>
            <a:r>
              <a:rPr lang="zh-CN" altLang="en-US" dirty="0"/>
              <a:t> </a:t>
            </a:r>
            <a:r>
              <a:rPr lang="en-US" altLang="zh-CN" dirty="0"/>
              <a:t>shown</a:t>
            </a:r>
            <a:r>
              <a:rPr lang="zh-CN" altLang="en-US" dirty="0"/>
              <a:t> </a:t>
            </a:r>
            <a:r>
              <a:rPr lang="en-US" altLang="zh-CN" dirty="0"/>
              <a:t>that</a:t>
            </a:r>
            <a:r>
              <a:rPr lang="zh-CN" altLang="en-US" dirty="0"/>
              <a:t> </a:t>
            </a:r>
            <a:r>
              <a:rPr lang="en-US" altLang="zh-CN" dirty="0"/>
              <a:t>self-distillation</a:t>
            </a:r>
            <a:r>
              <a:rPr lang="zh-CN" altLang="en-US" dirty="0"/>
              <a:t> </a:t>
            </a:r>
            <a:r>
              <a:rPr lang="en-US" altLang="zh-CN" dirty="0"/>
              <a:t>can</a:t>
            </a:r>
            <a:r>
              <a:rPr lang="zh-CN" altLang="en-US" dirty="0"/>
              <a:t> </a:t>
            </a:r>
            <a:r>
              <a:rPr lang="en-US" altLang="zh-CN" dirty="0"/>
              <a:t>improve</a:t>
            </a:r>
            <a:r>
              <a:rPr lang="zh-CN" altLang="en-US" dirty="0"/>
              <a:t> </a:t>
            </a:r>
            <a:r>
              <a:rPr lang="en-US" altLang="zh-CN" dirty="0"/>
              <a:t>the</a:t>
            </a:r>
            <a:r>
              <a:rPr lang="zh-CN" altLang="en-US" dirty="0"/>
              <a:t> </a:t>
            </a:r>
            <a:r>
              <a:rPr lang="en-US" altLang="zh-CN" dirty="0"/>
              <a:t>model</a:t>
            </a:r>
            <a:r>
              <a:rPr lang="zh-CN" altLang="en-US" dirty="0"/>
              <a:t> </a:t>
            </a:r>
            <a:r>
              <a:rPr lang="en-US" altLang="zh-CN" dirty="0" err="1"/>
              <a:t>generlization</a:t>
            </a:r>
            <a:r>
              <a:rPr lang="zh-CN" altLang="en-US" dirty="0"/>
              <a:t> </a:t>
            </a:r>
            <a:r>
              <a:rPr lang="en-US" altLang="zh-CN" dirty="0"/>
              <a:t>performance.</a:t>
            </a:r>
            <a:endParaRPr lang="en-US" dirty="0"/>
          </a:p>
        </p:txBody>
      </p:sp>
      <p:sp>
        <p:nvSpPr>
          <p:cNvPr id="4" name="Slide Number Placeholder 3"/>
          <p:cNvSpPr>
            <a:spLocks noGrp="1"/>
          </p:cNvSpPr>
          <p:nvPr>
            <p:ph type="sldNum" sz="quarter" idx="5"/>
          </p:nvPr>
        </p:nvSpPr>
        <p:spPr/>
        <p:txBody>
          <a:bodyPr/>
          <a:lstStyle/>
          <a:p>
            <a:fld id="{24E45CFC-FDEA-D84F-83D5-970B521F25E9}" type="slidenum">
              <a:rPr lang="en-US" smtClean="0"/>
              <a:t>6</a:t>
            </a:fld>
            <a:endParaRPr lang="en-US"/>
          </a:p>
        </p:txBody>
      </p:sp>
    </p:spTree>
    <p:extLst>
      <p:ext uri="{BB962C8B-B14F-4D97-AF65-F5344CB8AC3E}">
        <p14:creationId xmlns:p14="http://schemas.microsoft.com/office/powerpoint/2010/main" val="527015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Let's</a:t>
            </a:r>
            <a:r>
              <a:rPr lang="zh-CN" altLang="en-US" dirty="0"/>
              <a:t> </a:t>
            </a:r>
            <a:r>
              <a:rPr lang="en-US" altLang="zh-CN" dirty="0"/>
              <a:t>study</a:t>
            </a:r>
            <a:r>
              <a:rPr lang="zh-CN" altLang="en-US" dirty="0"/>
              <a:t> </a:t>
            </a:r>
            <a:r>
              <a:rPr lang="en-US" altLang="zh-CN" dirty="0"/>
              <a:t>the</a:t>
            </a:r>
            <a:r>
              <a:rPr lang="zh-CN" altLang="en-US" dirty="0"/>
              <a:t> </a:t>
            </a:r>
            <a:r>
              <a:rPr lang="en-US" altLang="zh-CN" dirty="0"/>
              <a:t>effectiveness</a:t>
            </a:r>
            <a:r>
              <a:rPr lang="zh-CN" altLang="en-US" dirty="0"/>
              <a:t> </a:t>
            </a:r>
            <a:r>
              <a:rPr lang="en-US" altLang="zh-CN" dirty="0"/>
              <a:t>of</a:t>
            </a:r>
            <a:r>
              <a:rPr lang="zh-CN" altLang="en-US" dirty="0"/>
              <a:t> </a:t>
            </a:r>
            <a:r>
              <a:rPr lang="en-US" altLang="zh-CN" dirty="0"/>
              <a:t>self-distillation in MT. We conduct preliminary experiment on a IWSLT'14 Germen-&gt;English</a:t>
            </a:r>
            <a:r>
              <a:rPr lang="zh-CN" altLang="en-US" dirty="0"/>
              <a:t> </a:t>
            </a:r>
            <a:r>
              <a:rPr lang="en-US" altLang="zh-CN" dirty="0"/>
              <a:t>task.</a:t>
            </a:r>
          </a:p>
          <a:p>
            <a:endParaRPr lang="en-US" altLang="zh-CN" dirty="0"/>
          </a:p>
          <a:p>
            <a:r>
              <a:rPr lang="en-US" altLang="zh-CN" dirty="0"/>
              <a:t>The blue bar on the left, is the BLEU score of the model 1, which the first teach model trained from scratch. And on the right side, we use violin plot to visualize the sensitivity (or we say contribution) distribution of all parameters. This plot shows the distribution and density of sensitivity. For example, the sensitivity of 20% most-sensitive parameters are very large, while the rest of them are crowded near 0.</a:t>
            </a:r>
          </a:p>
        </p:txBody>
      </p:sp>
      <p:sp>
        <p:nvSpPr>
          <p:cNvPr id="4" name="Slide Number Placeholder 3"/>
          <p:cNvSpPr>
            <a:spLocks noGrp="1"/>
          </p:cNvSpPr>
          <p:nvPr>
            <p:ph type="sldNum" sz="quarter" idx="5"/>
          </p:nvPr>
        </p:nvSpPr>
        <p:spPr/>
        <p:txBody>
          <a:bodyPr/>
          <a:lstStyle/>
          <a:p>
            <a:fld id="{24E45CFC-FDEA-D84F-83D5-970B521F25E9}" type="slidenum">
              <a:rPr lang="en-US" smtClean="0"/>
              <a:t>7</a:t>
            </a:fld>
            <a:endParaRPr lang="en-US"/>
          </a:p>
        </p:txBody>
      </p:sp>
    </p:spTree>
    <p:extLst>
      <p:ext uri="{BB962C8B-B14F-4D97-AF65-F5344CB8AC3E}">
        <p14:creationId xmlns:p14="http://schemas.microsoft.com/office/powerpoint/2010/main" val="3964002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first round of self-distillation, we find that the model performance is highly improved. It is surprising, because two models use the same number of parameters and the same architecture. When we look back to its parameter sensitivity distribution, distribution becomes more balanced and concentrated. </a:t>
            </a:r>
          </a:p>
        </p:txBody>
      </p:sp>
      <p:sp>
        <p:nvSpPr>
          <p:cNvPr id="4" name="Slide Number Placeholder 3"/>
          <p:cNvSpPr>
            <a:spLocks noGrp="1"/>
          </p:cNvSpPr>
          <p:nvPr>
            <p:ph type="sldNum" sz="quarter" idx="5"/>
          </p:nvPr>
        </p:nvSpPr>
        <p:spPr/>
        <p:txBody>
          <a:bodyPr/>
          <a:lstStyle/>
          <a:p>
            <a:fld id="{24E45CFC-FDEA-D84F-83D5-970B521F25E9}" type="slidenum">
              <a:rPr lang="en-US" smtClean="0"/>
              <a:t>8</a:t>
            </a:fld>
            <a:endParaRPr lang="en-US"/>
          </a:p>
        </p:txBody>
      </p:sp>
    </p:spTree>
    <p:extLst>
      <p:ext uri="{BB962C8B-B14F-4D97-AF65-F5344CB8AC3E}">
        <p14:creationId xmlns:p14="http://schemas.microsoft.com/office/powerpoint/2010/main" val="266670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with another round of self-distillation, where the student becomes a new teacher to distill the third model. We also see a better model performance and the parameter sensitivity distribution becomes more balanced again.</a:t>
            </a:r>
          </a:p>
        </p:txBody>
      </p:sp>
      <p:sp>
        <p:nvSpPr>
          <p:cNvPr id="4" name="Slide Number Placeholder 3"/>
          <p:cNvSpPr>
            <a:spLocks noGrp="1"/>
          </p:cNvSpPr>
          <p:nvPr>
            <p:ph type="sldNum" sz="quarter" idx="5"/>
          </p:nvPr>
        </p:nvSpPr>
        <p:spPr/>
        <p:txBody>
          <a:bodyPr/>
          <a:lstStyle/>
          <a:p>
            <a:fld id="{24E45CFC-FDEA-D84F-83D5-970B521F25E9}" type="slidenum">
              <a:rPr lang="en-US" smtClean="0"/>
              <a:t>9</a:t>
            </a:fld>
            <a:endParaRPr lang="en-US"/>
          </a:p>
        </p:txBody>
      </p:sp>
    </p:spTree>
    <p:extLst>
      <p:ext uri="{BB962C8B-B14F-4D97-AF65-F5344CB8AC3E}">
        <p14:creationId xmlns:p14="http://schemas.microsoft.com/office/powerpoint/2010/main" val="188136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zh-CN" altLang="en-US" dirty="0"/>
              <a:t> </a:t>
            </a:r>
            <a:r>
              <a:rPr lang="en-US" altLang="zh-CN" dirty="0"/>
              <a:t>motivates</a:t>
            </a:r>
            <a:r>
              <a:rPr lang="zh-CN" altLang="en-US" dirty="0"/>
              <a:t> </a:t>
            </a:r>
            <a:r>
              <a:rPr lang="en-US" altLang="zh-CN" dirty="0"/>
              <a:t>us</a:t>
            </a:r>
            <a:r>
              <a:rPr lang="zh-CN" altLang="en-US" dirty="0"/>
              <a:t> </a:t>
            </a:r>
            <a:r>
              <a:rPr lang="en-US" altLang="zh-CN" dirty="0"/>
              <a:t>to</a:t>
            </a:r>
            <a:r>
              <a:rPr lang="zh-CN" altLang="en-US" dirty="0"/>
              <a:t> </a:t>
            </a:r>
            <a:r>
              <a:rPr lang="en-US" altLang="zh-CN" dirty="0"/>
              <a:t>propose</a:t>
            </a:r>
            <a:r>
              <a:rPr lang="zh-CN" altLang="en-US" dirty="0"/>
              <a:t> </a:t>
            </a:r>
            <a:r>
              <a:rPr lang="en-US" altLang="zh-CN" dirty="0"/>
              <a:t>a</a:t>
            </a:r>
            <a:r>
              <a:rPr lang="zh-CN" altLang="en-US" dirty="0"/>
              <a:t> </a:t>
            </a:r>
            <a:r>
              <a:rPr lang="en-US" altLang="zh-CN" dirty="0"/>
              <a:t>general</a:t>
            </a:r>
            <a:r>
              <a:rPr lang="zh-CN" altLang="en-US" dirty="0"/>
              <a:t> </a:t>
            </a:r>
            <a:r>
              <a:rPr lang="en-US" altLang="zh-CN" dirty="0"/>
              <a:t>method</a:t>
            </a:r>
            <a:r>
              <a:rPr lang="zh-CN" altLang="en-US" dirty="0"/>
              <a:t> </a:t>
            </a:r>
            <a:r>
              <a:rPr lang="en-US" altLang="zh-CN" dirty="0"/>
              <a:t>to</a:t>
            </a:r>
            <a:r>
              <a:rPr lang="zh-CN" altLang="en-US" dirty="0"/>
              <a:t> </a:t>
            </a:r>
            <a:r>
              <a:rPr lang="en-US" altLang="zh-CN" dirty="0"/>
              <a:t>balance</a:t>
            </a:r>
            <a:r>
              <a:rPr lang="zh-CN" altLang="en-US" dirty="0"/>
              <a:t> </a:t>
            </a:r>
            <a:r>
              <a:rPr lang="en-US" altLang="zh-CN" dirty="0"/>
              <a:t>the</a:t>
            </a:r>
            <a:r>
              <a:rPr lang="zh-CN" altLang="en-US" dirty="0"/>
              <a:t> </a:t>
            </a:r>
            <a:r>
              <a:rPr lang="en-US" altLang="zh-CN" dirty="0"/>
              <a:t>parameter</a:t>
            </a:r>
            <a:r>
              <a:rPr lang="zh-CN" altLang="en-US" dirty="0"/>
              <a:t> </a:t>
            </a:r>
            <a:r>
              <a:rPr lang="en-US" altLang="zh-CN" dirty="0"/>
              <a:t>sensitivity......</a:t>
            </a:r>
          </a:p>
          <a:p>
            <a:endParaRPr lang="en-US" dirty="0"/>
          </a:p>
          <a:p>
            <a:r>
              <a:rPr lang="en-US" dirty="0"/>
              <a:t>We called it intra-distillation. For the same input...</a:t>
            </a:r>
          </a:p>
        </p:txBody>
      </p:sp>
      <p:sp>
        <p:nvSpPr>
          <p:cNvPr id="4" name="Slide Number Placeholder 3"/>
          <p:cNvSpPr>
            <a:spLocks noGrp="1"/>
          </p:cNvSpPr>
          <p:nvPr>
            <p:ph type="sldNum" sz="quarter" idx="5"/>
          </p:nvPr>
        </p:nvSpPr>
        <p:spPr/>
        <p:txBody>
          <a:bodyPr/>
          <a:lstStyle/>
          <a:p>
            <a:fld id="{24E45CFC-FDEA-D84F-83D5-970B521F25E9}" type="slidenum">
              <a:rPr lang="en-US" smtClean="0"/>
              <a:t>10</a:t>
            </a:fld>
            <a:endParaRPr lang="en-US"/>
          </a:p>
        </p:txBody>
      </p:sp>
    </p:spTree>
    <p:extLst>
      <p:ext uri="{BB962C8B-B14F-4D97-AF65-F5344CB8AC3E}">
        <p14:creationId xmlns:p14="http://schemas.microsoft.com/office/powerpoint/2010/main" val="201484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0542AA-051C-BCA2-C793-380E673B91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0030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DBE1-42D3-B495-462E-E255970D12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68F403-94A1-FE43-F5E3-2FEFBDEF8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335C6-6B72-1D91-C28E-058370FD0C2A}"/>
              </a:ext>
            </a:extLst>
          </p:cNvPr>
          <p:cNvSpPr>
            <a:spLocks noGrp="1"/>
          </p:cNvSpPr>
          <p:nvPr>
            <p:ph type="dt" sz="half" idx="10"/>
          </p:nvPr>
        </p:nvSpPr>
        <p:spPr/>
        <p:txBody>
          <a:bodyPr/>
          <a:lstStyle/>
          <a:p>
            <a:fld id="{B2356191-B264-4846-8F65-5100098C86DA}" type="datetime1">
              <a:rPr lang="en-US" smtClean="0"/>
              <a:t>11/28/22</a:t>
            </a:fld>
            <a:endParaRPr lang="en-US"/>
          </a:p>
        </p:txBody>
      </p:sp>
      <p:sp>
        <p:nvSpPr>
          <p:cNvPr id="5" name="Footer Placeholder 4">
            <a:extLst>
              <a:ext uri="{FF2B5EF4-FFF2-40B4-BE49-F238E27FC236}">
                <a16:creationId xmlns:a16="http://schemas.microsoft.com/office/drawing/2014/main" id="{ADD3E214-3CE1-E543-F39D-0FE049F15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05410-54A9-323F-2489-189E0CFA9508}"/>
              </a:ext>
            </a:extLst>
          </p:cNvPr>
          <p:cNvSpPr>
            <a:spLocks noGrp="1"/>
          </p:cNvSpPr>
          <p:nvPr>
            <p:ph type="sldNum" sz="quarter" idx="12"/>
          </p:nvPr>
        </p:nvSpPr>
        <p:spPr/>
        <p:txBody>
          <a:bodyPr/>
          <a:lstStyle/>
          <a:p>
            <a:fld id="{BEAF7EB6-F597-384F-AF9C-C94AC436A1B2}" type="slidenum">
              <a:rPr lang="en-US" smtClean="0"/>
              <a:t>‹#›</a:t>
            </a:fld>
            <a:endParaRPr lang="en-US"/>
          </a:p>
        </p:txBody>
      </p:sp>
    </p:spTree>
    <p:extLst>
      <p:ext uri="{BB962C8B-B14F-4D97-AF65-F5344CB8AC3E}">
        <p14:creationId xmlns:p14="http://schemas.microsoft.com/office/powerpoint/2010/main" val="419692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1239CE-E071-E50A-C786-106D7FAD43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20C402-3001-8C85-7D16-0E228E2F5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07AA8-29A9-2418-AC1C-6D6E22CDBAE2}"/>
              </a:ext>
            </a:extLst>
          </p:cNvPr>
          <p:cNvSpPr>
            <a:spLocks noGrp="1"/>
          </p:cNvSpPr>
          <p:nvPr>
            <p:ph type="dt" sz="half" idx="10"/>
          </p:nvPr>
        </p:nvSpPr>
        <p:spPr/>
        <p:txBody>
          <a:bodyPr/>
          <a:lstStyle/>
          <a:p>
            <a:fld id="{8AF26D28-03F2-BE42-A4F6-C3150DD7F0DB}" type="datetime1">
              <a:rPr lang="en-US" smtClean="0"/>
              <a:t>11/28/22</a:t>
            </a:fld>
            <a:endParaRPr lang="en-US"/>
          </a:p>
        </p:txBody>
      </p:sp>
      <p:sp>
        <p:nvSpPr>
          <p:cNvPr id="5" name="Footer Placeholder 4">
            <a:extLst>
              <a:ext uri="{FF2B5EF4-FFF2-40B4-BE49-F238E27FC236}">
                <a16:creationId xmlns:a16="http://schemas.microsoft.com/office/drawing/2014/main" id="{24F9D014-19E6-8436-7324-EB264B0FC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86D4D-31D6-A5A5-F215-53DA60686DC3}"/>
              </a:ext>
            </a:extLst>
          </p:cNvPr>
          <p:cNvSpPr>
            <a:spLocks noGrp="1"/>
          </p:cNvSpPr>
          <p:nvPr>
            <p:ph type="sldNum" sz="quarter" idx="12"/>
          </p:nvPr>
        </p:nvSpPr>
        <p:spPr/>
        <p:txBody>
          <a:bodyPr/>
          <a:lstStyle/>
          <a:p>
            <a:fld id="{BEAF7EB6-F597-384F-AF9C-C94AC436A1B2}" type="slidenum">
              <a:rPr lang="en-US" smtClean="0"/>
              <a:t>‹#›</a:t>
            </a:fld>
            <a:endParaRPr lang="en-US"/>
          </a:p>
        </p:txBody>
      </p:sp>
    </p:spTree>
    <p:extLst>
      <p:ext uri="{BB962C8B-B14F-4D97-AF65-F5344CB8AC3E}">
        <p14:creationId xmlns:p14="http://schemas.microsoft.com/office/powerpoint/2010/main" val="391939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55B2-F1ED-E4AC-A3DB-A6F69DC67FFE}"/>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940F27A0-DC1B-243C-1230-39BE18E276A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DCDC6D9-D12D-E4D3-2D6B-44A2593C447B}"/>
              </a:ext>
            </a:extLst>
          </p:cNvPr>
          <p:cNvSpPr>
            <a:spLocks noGrp="1"/>
          </p:cNvSpPr>
          <p:nvPr>
            <p:ph type="dt" sz="half" idx="10"/>
          </p:nvPr>
        </p:nvSpPr>
        <p:spPr/>
        <p:txBody>
          <a:bodyPr/>
          <a:lstStyle/>
          <a:p>
            <a:fld id="{8369A527-54B0-8C45-AF59-3619C2B830BF}" type="datetime1">
              <a:rPr lang="en-US" smtClean="0"/>
              <a:t>11/28/22</a:t>
            </a:fld>
            <a:endParaRPr lang="en-US"/>
          </a:p>
        </p:txBody>
      </p:sp>
      <p:sp>
        <p:nvSpPr>
          <p:cNvPr id="5" name="Footer Placeholder 4">
            <a:extLst>
              <a:ext uri="{FF2B5EF4-FFF2-40B4-BE49-F238E27FC236}">
                <a16:creationId xmlns:a16="http://schemas.microsoft.com/office/drawing/2014/main" id="{77B5CEA0-399D-0F7D-1532-40B42E04FC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0F24D2-F65C-7F38-1448-735C41A3094E}"/>
              </a:ext>
            </a:extLst>
          </p:cNvPr>
          <p:cNvSpPr>
            <a:spLocks noGrp="1"/>
          </p:cNvSpPr>
          <p:nvPr>
            <p:ph type="sldNum" sz="quarter" idx="12"/>
          </p:nvPr>
        </p:nvSpPr>
        <p:spPr/>
        <p:txBody>
          <a:bodyPr/>
          <a:lstStyle/>
          <a:p>
            <a:fld id="{BEAF7EB6-F597-384F-AF9C-C94AC436A1B2}" type="slidenum">
              <a:rPr lang="en-US" smtClean="0"/>
              <a:t>‹#›</a:t>
            </a:fld>
            <a:endParaRPr lang="en-US" dirty="0"/>
          </a:p>
        </p:txBody>
      </p:sp>
    </p:spTree>
    <p:extLst>
      <p:ext uri="{BB962C8B-B14F-4D97-AF65-F5344CB8AC3E}">
        <p14:creationId xmlns:p14="http://schemas.microsoft.com/office/powerpoint/2010/main" val="12256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B4CD-3350-98AA-79BD-6641BFAA1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3A1815-EAC9-1D06-450B-D3F838BB6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7F17F-5639-E80A-A64B-BAAD22F7A219}"/>
              </a:ext>
            </a:extLst>
          </p:cNvPr>
          <p:cNvSpPr>
            <a:spLocks noGrp="1"/>
          </p:cNvSpPr>
          <p:nvPr>
            <p:ph type="dt" sz="half" idx="10"/>
          </p:nvPr>
        </p:nvSpPr>
        <p:spPr/>
        <p:txBody>
          <a:bodyPr/>
          <a:lstStyle/>
          <a:p>
            <a:fld id="{6CFC4A29-2489-6F4E-A706-E5FADE71307C}" type="datetime1">
              <a:rPr lang="en-US" smtClean="0"/>
              <a:t>11/28/22</a:t>
            </a:fld>
            <a:endParaRPr lang="en-US"/>
          </a:p>
        </p:txBody>
      </p:sp>
      <p:sp>
        <p:nvSpPr>
          <p:cNvPr id="5" name="Footer Placeholder 4">
            <a:extLst>
              <a:ext uri="{FF2B5EF4-FFF2-40B4-BE49-F238E27FC236}">
                <a16:creationId xmlns:a16="http://schemas.microsoft.com/office/drawing/2014/main" id="{51C40452-A51C-DDDD-3FDA-F657432A9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2A429-D502-ECA4-4F67-E1ADE81D41BF}"/>
              </a:ext>
            </a:extLst>
          </p:cNvPr>
          <p:cNvSpPr>
            <a:spLocks noGrp="1"/>
          </p:cNvSpPr>
          <p:nvPr>
            <p:ph type="sldNum" sz="quarter" idx="12"/>
          </p:nvPr>
        </p:nvSpPr>
        <p:spPr/>
        <p:txBody>
          <a:bodyPr/>
          <a:lstStyle/>
          <a:p>
            <a:fld id="{BEAF7EB6-F597-384F-AF9C-C94AC436A1B2}" type="slidenum">
              <a:rPr lang="en-US" smtClean="0"/>
              <a:t>‹#›</a:t>
            </a:fld>
            <a:endParaRPr lang="en-US"/>
          </a:p>
        </p:txBody>
      </p:sp>
    </p:spTree>
    <p:extLst>
      <p:ext uri="{BB962C8B-B14F-4D97-AF65-F5344CB8AC3E}">
        <p14:creationId xmlns:p14="http://schemas.microsoft.com/office/powerpoint/2010/main" val="288764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494F-A2AE-FCA2-16C9-75E056B93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D66C2A-5851-2FD1-8CDD-3C7AB00D9C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CFDC5D-6835-2697-0928-A2D0D4B97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446639-906D-7F8B-75F6-0CAC24D0DE0E}"/>
              </a:ext>
            </a:extLst>
          </p:cNvPr>
          <p:cNvSpPr>
            <a:spLocks noGrp="1"/>
          </p:cNvSpPr>
          <p:nvPr>
            <p:ph type="dt" sz="half" idx="10"/>
          </p:nvPr>
        </p:nvSpPr>
        <p:spPr/>
        <p:txBody>
          <a:bodyPr/>
          <a:lstStyle/>
          <a:p>
            <a:fld id="{8569A771-8254-AC46-A0C7-0CD28CD10D7B}" type="datetime1">
              <a:rPr lang="en-US" smtClean="0"/>
              <a:t>11/28/22</a:t>
            </a:fld>
            <a:endParaRPr lang="en-US"/>
          </a:p>
        </p:txBody>
      </p:sp>
      <p:sp>
        <p:nvSpPr>
          <p:cNvPr id="6" name="Footer Placeholder 5">
            <a:extLst>
              <a:ext uri="{FF2B5EF4-FFF2-40B4-BE49-F238E27FC236}">
                <a16:creationId xmlns:a16="http://schemas.microsoft.com/office/drawing/2014/main" id="{F9003ABD-7F3C-4E5E-0B3A-E4427CC26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2B97E-66ED-4A6E-CE66-3A01BAB7CADC}"/>
              </a:ext>
            </a:extLst>
          </p:cNvPr>
          <p:cNvSpPr>
            <a:spLocks noGrp="1"/>
          </p:cNvSpPr>
          <p:nvPr>
            <p:ph type="sldNum" sz="quarter" idx="12"/>
          </p:nvPr>
        </p:nvSpPr>
        <p:spPr/>
        <p:txBody>
          <a:bodyPr/>
          <a:lstStyle/>
          <a:p>
            <a:fld id="{BEAF7EB6-F597-384F-AF9C-C94AC436A1B2}" type="slidenum">
              <a:rPr lang="en-US" smtClean="0"/>
              <a:t>‹#›</a:t>
            </a:fld>
            <a:endParaRPr lang="en-US"/>
          </a:p>
        </p:txBody>
      </p:sp>
    </p:spTree>
    <p:extLst>
      <p:ext uri="{BB962C8B-B14F-4D97-AF65-F5344CB8AC3E}">
        <p14:creationId xmlns:p14="http://schemas.microsoft.com/office/powerpoint/2010/main" val="303078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D50D-D4FF-2501-FC83-2306AABAE6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EA7EB8-B109-F516-A37F-19FAC71CF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836690-58E1-2BC9-56EF-677C703EF9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9C3E58-0C32-3D59-4E35-ABE3CB532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05378-BE3D-E92F-8B9A-DEE778817F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21EE65-39DC-1561-1B0F-B001A8E58D01}"/>
              </a:ext>
            </a:extLst>
          </p:cNvPr>
          <p:cNvSpPr>
            <a:spLocks noGrp="1"/>
          </p:cNvSpPr>
          <p:nvPr>
            <p:ph type="dt" sz="half" idx="10"/>
          </p:nvPr>
        </p:nvSpPr>
        <p:spPr/>
        <p:txBody>
          <a:bodyPr/>
          <a:lstStyle/>
          <a:p>
            <a:fld id="{715F8065-68E9-5949-84FE-30419F52B5F2}" type="datetime1">
              <a:rPr lang="en-US" smtClean="0"/>
              <a:t>11/28/22</a:t>
            </a:fld>
            <a:endParaRPr lang="en-US"/>
          </a:p>
        </p:txBody>
      </p:sp>
      <p:sp>
        <p:nvSpPr>
          <p:cNvPr id="8" name="Footer Placeholder 7">
            <a:extLst>
              <a:ext uri="{FF2B5EF4-FFF2-40B4-BE49-F238E27FC236}">
                <a16:creationId xmlns:a16="http://schemas.microsoft.com/office/drawing/2014/main" id="{85261025-2C9A-E032-6361-B9415D0F8A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481A32-9039-5512-391C-1156BF6C4D78}"/>
              </a:ext>
            </a:extLst>
          </p:cNvPr>
          <p:cNvSpPr>
            <a:spLocks noGrp="1"/>
          </p:cNvSpPr>
          <p:nvPr>
            <p:ph type="sldNum" sz="quarter" idx="12"/>
          </p:nvPr>
        </p:nvSpPr>
        <p:spPr/>
        <p:txBody>
          <a:bodyPr/>
          <a:lstStyle/>
          <a:p>
            <a:fld id="{BEAF7EB6-F597-384F-AF9C-C94AC436A1B2}" type="slidenum">
              <a:rPr lang="en-US" smtClean="0"/>
              <a:t>‹#›</a:t>
            </a:fld>
            <a:endParaRPr lang="en-US"/>
          </a:p>
        </p:txBody>
      </p:sp>
    </p:spTree>
    <p:extLst>
      <p:ext uri="{BB962C8B-B14F-4D97-AF65-F5344CB8AC3E}">
        <p14:creationId xmlns:p14="http://schemas.microsoft.com/office/powerpoint/2010/main" val="121036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1C21-A3EB-053E-19A5-FE96BA315873}"/>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9D75CE6F-E0E3-5748-9371-D5DD3E62E522}"/>
              </a:ext>
            </a:extLst>
          </p:cNvPr>
          <p:cNvSpPr>
            <a:spLocks noGrp="1"/>
          </p:cNvSpPr>
          <p:nvPr>
            <p:ph type="dt" sz="half" idx="10"/>
          </p:nvPr>
        </p:nvSpPr>
        <p:spPr/>
        <p:txBody>
          <a:bodyPr/>
          <a:lstStyle/>
          <a:p>
            <a:fld id="{A619D695-C4AE-9447-B182-9D1E5BF294C4}" type="datetime1">
              <a:rPr lang="en-US" smtClean="0"/>
              <a:t>11/28/22</a:t>
            </a:fld>
            <a:endParaRPr lang="en-US"/>
          </a:p>
        </p:txBody>
      </p:sp>
      <p:sp>
        <p:nvSpPr>
          <p:cNvPr id="4" name="Footer Placeholder 3">
            <a:extLst>
              <a:ext uri="{FF2B5EF4-FFF2-40B4-BE49-F238E27FC236}">
                <a16:creationId xmlns:a16="http://schemas.microsoft.com/office/drawing/2014/main" id="{22007BCB-62F2-01B3-DEB2-CA7F4745BD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16C224-0261-6C48-87A1-EDC871688484}"/>
              </a:ext>
            </a:extLst>
          </p:cNvPr>
          <p:cNvSpPr>
            <a:spLocks noGrp="1"/>
          </p:cNvSpPr>
          <p:nvPr>
            <p:ph type="sldNum" sz="quarter" idx="12"/>
          </p:nvPr>
        </p:nvSpPr>
        <p:spPr/>
        <p:txBody>
          <a:bodyPr/>
          <a:lstStyle/>
          <a:p>
            <a:fld id="{BEAF7EB6-F597-384F-AF9C-C94AC436A1B2}" type="slidenum">
              <a:rPr lang="en-US" smtClean="0"/>
              <a:t>‹#›</a:t>
            </a:fld>
            <a:endParaRPr lang="en-US"/>
          </a:p>
        </p:txBody>
      </p:sp>
    </p:spTree>
    <p:extLst>
      <p:ext uri="{BB962C8B-B14F-4D97-AF65-F5344CB8AC3E}">
        <p14:creationId xmlns:p14="http://schemas.microsoft.com/office/powerpoint/2010/main" val="89846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B8B41-B848-EC1A-B998-A5AD000541FF}"/>
              </a:ext>
            </a:extLst>
          </p:cNvPr>
          <p:cNvSpPr>
            <a:spLocks noGrp="1"/>
          </p:cNvSpPr>
          <p:nvPr>
            <p:ph type="dt" sz="half" idx="10"/>
          </p:nvPr>
        </p:nvSpPr>
        <p:spPr/>
        <p:txBody>
          <a:bodyPr/>
          <a:lstStyle/>
          <a:p>
            <a:fld id="{0FAEE2B9-D33D-5648-9222-2035E01F4D7C}" type="datetime1">
              <a:rPr lang="en-US" smtClean="0"/>
              <a:t>11/28/22</a:t>
            </a:fld>
            <a:endParaRPr lang="en-US"/>
          </a:p>
        </p:txBody>
      </p:sp>
      <p:sp>
        <p:nvSpPr>
          <p:cNvPr id="3" name="Footer Placeholder 2">
            <a:extLst>
              <a:ext uri="{FF2B5EF4-FFF2-40B4-BE49-F238E27FC236}">
                <a16:creationId xmlns:a16="http://schemas.microsoft.com/office/drawing/2014/main" id="{24443967-7362-36CF-C7E2-30423728A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580F51-8776-8614-3582-B9176B834CDF}"/>
              </a:ext>
            </a:extLst>
          </p:cNvPr>
          <p:cNvSpPr>
            <a:spLocks noGrp="1"/>
          </p:cNvSpPr>
          <p:nvPr>
            <p:ph type="sldNum" sz="quarter" idx="12"/>
          </p:nvPr>
        </p:nvSpPr>
        <p:spPr/>
        <p:txBody>
          <a:bodyPr/>
          <a:lstStyle/>
          <a:p>
            <a:fld id="{BEAF7EB6-F597-384F-AF9C-C94AC436A1B2}" type="slidenum">
              <a:rPr lang="en-US" smtClean="0"/>
              <a:t>‹#›</a:t>
            </a:fld>
            <a:endParaRPr lang="en-US"/>
          </a:p>
        </p:txBody>
      </p:sp>
    </p:spTree>
    <p:extLst>
      <p:ext uri="{BB962C8B-B14F-4D97-AF65-F5344CB8AC3E}">
        <p14:creationId xmlns:p14="http://schemas.microsoft.com/office/powerpoint/2010/main" val="384026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F691-5CAF-86B7-2F94-453A97028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3400F9-963C-770F-DB6B-E8319D55F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4FD3DE-4E80-B2D0-1084-0A69E7144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F27F6-6F44-262D-9FD9-05E79732899D}"/>
              </a:ext>
            </a:extLst>
          </p:cNvPr>
          <p:cNvSpPr>
            <a:spLocks noGrp="1"/>
          </p:cNvSpPr>
          <p:nvPr>
            <p:ph type="dt" sz="half" idx="10"/>
          </p:nvPr>
        </p:nvSpPr>
        <p:spPr/>
        <p:txBody>
          <a:bodyPr/>
          <a:lstStyle/>
          <a:p>
            <a:fld id="{578FFEB6-3FE9-BF46-B853-56C257C01E38}" type="datetime1">
              <a:rPr lang="en-US" smtClean="0"/>
              <a:t>11/28/22</a:t>
            </a:fld>
            <a:endParaRPr lang="en-US"/>
          </a:p>
        </p:txBody>
      </p:sp>
      <p:sp>
        <p:nvSpPr>
          <p:cNvPr id="6" name="Footer Placeholder 5">
            <a:extLst>
              <a:ext uri="{FF2B5EF4-FFF2-40B4-BE49-F238E27FC236}">
                <a16:creationId xmlns:a16="http://schemas.microsoft.com/office/drawing/2014/main" id="{59F8936F-A170-6F24-B752-CDB1D5E3F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F668C-2738-B0E6-4482-42046284940F}"/>
              </a:ext>
            </a:extLst>
          </p:cNvPr>
          <p:cNvSpPr>
            <a:spLocks noGrp="1"/>
          </p:cNvSpPr>
          <p:nvPr>
            <p:ph type="sldNum" sz="quarter" idx="12"/>
          </p:nvPr>
        </p:nvSpPr>
        <p:spPr/>
        <p:txBody>
          <a:bodyPr/>
          <a:lstStyle/>
          <a:p>
            <a:fld id="{BEAF7EB6-F597-384F-AF9C-C94AC436A1B2}" type="slidenum">
              <a:rPr lang="en-US" smtClean="0"/>
              <a:t>‹#›</a:t>
            </a:fld>
            <a:endParaRPr lang="en-US"/>
          </a:p>
        </p:txBody>
      </p:sp>
    </p:spTree>
    <p:extLst>
      <p:ext uri="{BB962C8B-B14F-4D97-AF65-F5344CB8AC3E}">
        <p14:creationId xmlns:p14="http://schemas.microsoft.com/office/powerpoint/2010/main" val="377705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8862-0B59-19B1-7224-879B8A9F2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E7AD39-37DA-A5BD-CEDA-61CD4D0D43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04AF41-C682-8847-BE6A-281B857FC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602E7-B2D3-96FA-006B-AE97CA38CC5F}"/>
              </a:ext>
            </a:extLst>
          </p:cNvPr>
          <p:cNvSpPr>
            <a:spLocks noGrp="1"/>
          </p:cNvSpPr>
          <p:nvPr>
            <p:ph type="dt" sz="half" idx="10"/>
          </p:nvPr>
        </p:nvSpPr>
        <p:spPr/>
        <p:txBody>
          <a:bodyPr/>
          <a:lstStyle/>
          <a:p>
            <a:fld id="{F519D997-D6CF-1B44-A910-5348A53DE692}" type="datetime1">
              <a:rPr lang="en-US" smtClean="0"/>
              <a:t>11/28/22</a:t>
            </a:fld>
            <a:endParaRPr lang="en-US"/>
          </a:p>
        </p:txBody>
      </p:sp>
      <p:sp>
        <p:nvSpPr>
          <p:cNvPr id="6" name="Footer Placeholder 5">
            <a:extLst>
              <a:ext uri="{FF2B5EF4-FFF2-40B4-BE49-F238E27FC236}">
                <a16:creationId xmlns:a16="http://schemas.microsoft.com/office/drawing/2014/main" id="{D33F0019-41E6-68BE-6CEC-E586F52EF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E8F1A-F575-98B9-8398-93FDCDDAC46A}"/>
              </a:ext>
            </a:extLst>
          </p:cNvPr>
          <p:cNvSpPr>
            <a:spLocks noGrp="1"/>
          </p:cNvSpPr>
          <p:nvPr>
            <p:ph type="sldNum" sz="quarter" idx="12"/>
          </p:nvPr>
        </p:nvSpPr>
        <p:spPr/>
        <p:txBody>
          <a:bodyPr/>
          <a:lstStyle/>
          <a:p>
            <a:fld id="{BEAF7EB6-F597-384F-AF9C-C94AC436A1B2}" type="slidenum">
              <a:rPr lang="en-US" smtClean="0"/>
              <a:t>‹#›</a:t>
            </a:fld>
            <a:endParaRPr lang="en-US"/>
          </a:p>
        </p:txBody>
      </p:sp>
    </p:spTree>
    <p:extLst>
      <p:ext uri="{BB962C8B-B14F-4D97-AF65-F5344CB8AC3E}">
        <p14:creationId xmlns:p14="http://schemas.microsoft.com/office/powerpoint/2010/main" val="423789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78DB0E-A6BE-FA04-BFF4-E80F768643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B5C670A-56F8-B13F-D407-3E0C95C3A6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645CF-F34D-C253-1D1E-40C6E8448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2B8F0-9AAE-4A4E-8034-2858A2612738}" type="datetime1">
              <a:rPr lang="en-US" smtClean="0"/>
              <a:t>11/28/22</a:t>
            </a:fld>
            <a:endParaRPr lang="en-US"/>
          </a:p>
        </p:txBody>
      </p:sp>
      <p:sp>
        <p:nvSpPr>
          <p:cNvPr id="5" name="Footer Placeholder 4">
            <a:extLst>
              <a:ext uri="{FF2B5EF4-FFF2-40B4-BE49-F238E27FC236}">
                <a16:creationId xmlns:a16="http://schemas.microsoft.com/office/drawing/2014/main" id="{D687C91C-8AC3-A183-BC7C-9CAC7A111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721DAE-031F-0E63-B9B3-6C66E300B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F7EB6-F597-384F-AF9C-C94AC436A1B2}" type="slidenum">
              <a:rPr lang="en-US" smtClean="0"/>
              <a:t>‹#›</a:t>
            </a:fld>
            <a:endParaRPr lang="en-US"/>
          </a:p>
        </p:txBody>
      </p:sp>
      <p:pic>
        <p:nvPicPr>
          <p:cNvPr id="1028" name="Picture 4" descr="University Logo – Brand Guidelines">
            <a:extLst>
              <a:ext uri="{FF2B5EF4-FFF2-40B4-BE49-F238E27FC236}">
                <a16:creationId xmlns:a16="http://schemas.microsoft.com/office/drawing/2014/main" id="{E42DE586-01BF-D0E7-786C-8175CEA4EB0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550273" y="0"/>
            <a:ext cx="2641727"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66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4B5B-45AC-9475-56BE-B1247A4D2FAF}"/>
              </a:ext>
            </a:extLst>
          </p:cNvPr>
          <p:cNvSpPr>
            <a:spLocks noGrp="1"/>
          </p:cNvSpPr>
          <p:nvPr>
            <p:ph type="ctrTitle" idx="4294967295"/>
          </p:nvPr>
        </p:nvSpPr>
        <p:spPr>
          <a:xfrm>
            <a:off x="1524000" y="1292259"/>
            <a:ext cx="9144000" cy="2387600"/>
          </a:xfrm>
        </p:spPr>
        <p:txBody>
          <a:bodyPr>
            <a:normAutofit/>
          </a:bodyPr>
          <a:lstStyle/>
          <a:p>
            <a:pPr algn="ctr"/>
            <a:r>
              <a:rPr lang="en-US" sz="3600" dirty="0"/>
              <a:t>The Importance of Being Parameters: </a:t>
            </a:r>
            <a:br>
              <a:rPr lang="en-US" sz="3600" dirty="0"/>
            </a:br>
            <a:r>
              <a:rPr lang="en-US" sz="3600" dirty="0"/>
              <a:t>An Intra-Distillation Method for Serious Gains</a:t>
            </a:r>
          </a:p>
        </p:txBody>
      </p:sp>
      <p:sp>
        <p:nvSpPr>
          <p:cNvPr id="3" name="Subtitle 2">
            <a:extLst>
              <a:ext uri="{FF2B5EF4-FFF2-40B4-BE49-F238E27FC236}">
                <a16:creationId xmlns:a16="http://schemas.microsoft.com/office/drawing/2014/main" id="{AC440906-3780-4A3F-C3BE-D49EE6D43785}"/>
              </a:ext>
            </a:extLst>
          </p:cNvPr>
          <p:cNvSpPr>
            <a:spLocks noGrp="1"/>
          </p:cNvSpPr>
          <p:nvPr>
            <p:ph type="subTitle" idx="1"/>
          </p:nvPr>
        </p:nvSpPr>
        <p:spPr>
          <a:xfrm>
            <a:off x="1524000" y="3602038"/>
            <a:ext cx="9144000" cy="1655762"/>
          </a:xfrm>
        </p:spPr>
        <p:txBody>
          <a:bodyPr>
            <a:normAutofit lnSpcReduction="10000"/>
          </a:bodyPr>
          <a:lstStyle/>
          <a:p>
            <a:r>
              <a:rPr lang="en-US" altLang="zh-CN" b="1" dirty="0" err="1"/>
              <a:t>Haoran</a:t>
            </a:r>
            <a:r>
              <a:rPr lang="zh-CN" altLang="en-US" b="1" dirty="0"/>
              <a:t> </a:t>
            </a:r>
            <a:r>
              <a:rPr lang="en-US" altLang="zh-CN" b="1" dirty="0"/>
              <a:t>Xu</a:t>
            </a:r>
            <a:r>
              <a:rPr lang="en-US" altLang="zh-CN" dirty="0"/>
              <a:t>,</a:t>
            </a:r>
            <a:r>
              <a:rPr lang="zh-CN" altLang="en-US" dirty="0"/>
              <a:t> </a:t>
            </a:r>
            <a:r>
              <a:rPr lang="en-US" altLang="zh-CN" dirty="0"/>
              <a:t>Philipp</a:t>
            </a:r>
            <a:r>
              <a:rPr lang="zh-CN" altLang="en-US" dirty="0"/>
              <a:t> </a:t>
            </a:r>
            <a:r>
              <a:rPr lang="en-US" altLang="zh-CN" dirty="0"/>
              <a:t>Kohen,</a:t>
            </a:r>
            <a:r>
              <a:rPr lang="zh-CN" altLang="en-US" dirty="0"/>
              <a:t> </a:t>
            </a:r>
            <a:r>
              <a:rPr lang="en-US" altLang="zh-CN" dirty="0"/>
              <a:t>Kenton</a:t>
            </a:r>
            <a:r>
              <a:rPr lang="zh-CN" altLang="en-US" dirty="0"/>
              <a:t> </a:t>
            </a:r>
            <a:r>
              <a:rPr lang="en-US" altLang="zh-CN" dirty="0"/>
              <a:t>Murray</a:t>
            </a:r>
          </a:p>
          <a:p>
            <a:r>
              <a:rPr lang="en-US" altLang="zh-CN" dirty="0"/>
              <a:t>Johns</a:t>
            </a:r>
            <a:r>
              <a:rPr lang="zh-CN" altLang="en-US" dirty="0"/>
              <a:t> </a:t>
            </a:r>
            <a:r>
              <a:rPr lang="en-US" altLang="zh-CN" dirty="0"/>
              <a:t>Hopkins</a:t>
            </a:r>
            <a:r>
              <a:rPr lang="zh-CN" altLang="en-US" dirty="0"/>
              <a:t> </a:t>
            </a:r>
            <a:r>
              <a:rPr lang="en-US" altLang="zh-CN" dirty="0"/>
              <a:t>University</a:t>
            </a:r>
          </a:p>
          <a:p>
            <a:endParaRPr lang="en-US" dirty="0"/>
          </a:p>
          <a:p>
            <a:r>
              <a:rPr lang="en-US" dirty="0"/>
              <a:t>To appear @EMNLP 2022</a:t>
            </a:r>
          </a:p>
        </p:txBody>
      </p:sp>
    </p:spTree>
    <p:extLst>
      <p:ext uri="{BB962C8B-B14F-4D97-AF65-F5344CB8AC3E}">
        <p14:creationId xmlns:p14="http://schemas.microsoft.com/office/powerpoint/2010/main" val="302717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0398-5F74-C2CC-43AB-C804D8C48EC8}"/>
              </a:ext>
            </a:extLst>
          </p:cNvPr>
          <p:cNvSpPr>
            <a:spLocks noGrp="1"/>
          </p:cNvSpPr>
          <p:nvPr>
            <p:ph type="title"/>
          </p:nvPr>
        </p:nvSpPr>
        <p:spPr/>
        <p:txBody>
          <a:bodyPr/>
          <a:lstStyle/>
          <a:p>
            <a:r>
              <a:rPr lang="en-US" dirty="0"/>
              <a:t>Pro</a:t>
            </a:r>
            <a:r>
              <a:rPr lang="en-US" altLang="zh-CN" dirty="0"/>
              <a:t>posed</a:t>
            </a:r>
            <a:r>
              <a:rPr lang="zh-CN" altLang="en-US" dirty="0"/>
              <a:t> </a:t>
            </a:r>
            <a:r>
              <a:rPr lang="en-US" altLang="zh-CN" dirty="0"/>
              <a:t>Method:</a:t>
            </a:r>
            <a:r>
              <a:rPr lang="zh-CN" altLang="en-US" dirty="0"/>
              <a:t> </a:t>
            </a:r>
            <a:r>
              <a:rPr lang="en-US" altLang="zh-CN" dirty="0"/>
              <a:t>Intra-Distillation</a:t>
            </a:r>
            <a:endParaRPr lang="en-US" dirty="0"/>
          </a:p>
        </p:txBody>
      </p:sp>
      <p:sp>
        <p:nvSpPr>
          <p:cNvPr id="4" name="Slide Number Placeholder 3">
            <a:extLst>
              <a:ext uri="{FF2B5EF4-FFF2-40B4-BE49-F238E27FC236}">
                <a16:creationId xmlns:a16="http://schemas.microsoft.com/office/drawing/2014/main" id="{B16C9C72-BF84-4B5D-5E7F-961D688612B2}"/>
              </a:ext>
            </a:extLst>
          </p:cNvPr>
          <p:cNvSpPr>
            <a:spLocks noGrp="1"/>
          </p:cNvSpPr>
          <p:nvPr>
            <p:ph type="sldNum" sz="quarter" idx="12"/>
          </p:nvPr>
        </p:nvSpPr>
        <p:spPr/>
        <p:txBody>
          <a:bodyPr/>
          <a:lstStyle/>
          <a:p>
            <a:fld id="{BEAF7EB6-F597-384F-AF9C-C94AC436A1B2}" type="slidenum">
              <a:rPr lang="en-US" smtClean="0"/>
              <a:t>10</a:t>
            </a:fld>
            <a:endParaRPr lang="en-US" dirty="0"/>
          </a:p>
        </p:txBody>
      </p:sp>
      <p:sp>
        <p:nvSpPr>
          <p:cNvPr id="7" name="TextBox 6">
            <a:extLst>
              <a:ext uri="{FF2B5EF4-FFF2-40B4-BE49-F238E27FC236}">
                <a16:creationId xmlns:a16="http://schemas.microsoft.com/office/drawing/2014/main" id="{D13CB982-CD3C-77C9-CE8D-88E55EFA817A}"/>
              </a:ext>
            </a:extLst>
          </p:cNvPr>
          <p:cNvSpPr txBox="1"/>
          <p:nvPr/>
        </p:nvSpPr>
        <p:spPr>
          <a:xfrm>
            <a:off x="838198" y="1690688"/>
            <a:ext cx="10818265" cy="1938992"/>
          </a:xfrm>
          <a:prstGeom prst="rect">
            <a:avLst/>
          </a:prstGeom>
          <a:noFill/>
        </p:spPr>
        <p:txBody>
          <a:bodyPr wrap="square" rtlCol="0">
            <a:spAutoFit/>
          </a:bodyPr>
          <a:lstStyle/>
          <a:p>
            <a:r>
              <a:rPr lang="en-US" sz="2000" dirty="0"/>
              <a:t>we propose a general method to balance the parameter sensitivity (contribution) to improve the model performance.</a:t>
            </a:r>
          </a:p>
          <a:p>
            <a:endParaRPr lang="en-US" sz="2000" dirty="0"/>
          </a:p>
          <a:p>
            <a:r>
              <a:rPr lang="en-US" altLang="zh-CN" sz="2000" b="1" dirty="0"/>
              <a:t>Intra-Distillation:</a:t>
            </a:r>
            <a:r>
              <a:rPr lang="zh-CN" altLang="en-US" sz="2000" b="1" dirty="0"/>
              <a:t> </a:t>
            </a:r>
            <a:r>
              <a:rPr lang="en-US" altLang="zh-CN" sz="2000" dirty="0"/>
              <a:t>For the same input, we pass</a:t>
            </a:r>
            <a:r>
              <a:rPr lang="zh-CN" altLang="en-US" sz="2000" dirty="0"/>
              <a:t> </a:t>
            </a:r>
            <a:r>
              <a:rPr lang="en-US" altLang="zh-CN" sz="2000" dirty="0"/>
              <a:t>the</a:t>
            </a:r>
            <a:r>
              <a:rPr lang="zh-CN" altLang="en-US" sz="2000" dirty="0"/>
              <a:t> </a:t>
            </a:r>
            <a:r>
              <a:rPr lang="en-US" altLang="zh-CN" sz="2000" dirty="0"/>
              <a:t>model</a:t>
            </a:r>
            <a:r>
              <a:rPr lang="zh-CN" altLang="en-US" sz="2000" dirty="0"/>
              <a:t> </a:t>
            </a:r>
            <a:r>
              <a:rPr lang="en-US" altLang="zh-CN" sz="2000" dirty="0"/>
              <a:t>multiple</a:t>
            </a:r>
            <a:r>
              <a:rPr lang="zh-CN" altLang="en-US" sz="2000" dirty="0"/>
              <a:t> </a:t>
            </a:r>
            <a:r>
              <a:rPr lang="en-US" altLang="zh-CN" sz="2000" dirty="0"/>
              <a:t>times</a:t>
            </a:r>
            <a:r>
              <a:rPr lang="zh-CN" altLang="en-US" sz="2000" dirty="0"/>
              <a:t> </a:t>
            </a:r>
            <a:r>
              <a:rPr lang="en-US" altLang="zh-CN" sz="2000" dirty="0"/>
              <a:t>and</a:t>
            </a:r>
            <a:r>
              <a:rPr lang="zh-CN" altLang="en-US" sz="2000" dirty="0"/>
              <a:t> </a:t>
            </a:r>
            <a:r>
              <a:rPr lang="en-US" altLang="zh-CN" sz="2000" dirty="0"/>
              <a:t>minimize</a:t>
            </a:r>
            <a:r>
              <a:rPr lang="zh-CN" altLang="en-US" sz="2000" dirty="0"/>
              <a:t> </a:t>
            </a:r>
            <a:r>
              <a:rPr lang="en-US" altLang="zh-CN" sz="2000" dirty="0"/>
              <a:t>their</a:t>
            </a:r>
            <a:r>
              <a:rPr lang="zh-CN" altLang="en-US" sz="2000" dirty="0"/>
              <a:t> </a:t>
            </a:r>
            <a:r>
              <a:rPr lang="en-US" altLang="zh-CN" sz="2000" dirty="0"/>
              <a:t>difference.</a:t>
            </a:r>
            <a:r>
              <a:rPr lang="zh-CN" altLang="en-US" sz="2000" dirty="0"/>
              <a:t> </a:t>
            </a:r>
            <a:r>
              <a:rPr lang="en-US" sz="2000" dirty="0"/>
              <a:t>Each time we disable different subsets of parameters</a:t>
            </a:r>
            <a:r>
              <a:rPr lang="en-US" altLang="zh-CN" sz="2000" dirty="0"/>
              <a:t>.</a:t>
            </a:r>
            <a:endParaRPr lang="en-US" sz="2000" b="1" dirty="0"/>
          </a:p>
          <a:p>
            <a:endParaRPr lang="en-US" sz="2000" b="1" dirty="0"/>
          </a:p>
        </p:txBody>
      </p:sp>
      <p:pic>
        <p:nvPicPr>
          <p:cNvPr id="12" name="Picture 11" descr="Diagram&#10;&#10;Description automatically generated">
            <a:extLst>
              <a:ext uri="{FF2B5EF4-FFF2-40B4-BE49-F238E27FC236}">
                <a16:creationId xmlns:a16="http://schemas.microsoft.com/office/drawing/2014/main" id="{85C95E47-746B-FFBA-37FC-C221E63C58B0}"/>
              </a:ext>
            </a:extLst>
          </p:cNvPr>
          <p:cNvPicPr>
            <a:picLocks noChangeAspect="1"/>
          </p:cNvPicPr>
          <p:nvPr/>
        </p:nvPicPr>
        <p:blipFill>
          <a:blip r:embed="rId3"/>
          <a:stretch>
            <a:fillRect/>
          </a:stretch>
        </p:blipFill>
        <p:spPr>
          <a:xfrm>
            <a:off x="4046704" y="3386484"/>
            <a:ext cx="3571943" cy="3137518"/>
          </a:xfrm>
          <a:prstGeom prst="rect">
            <a:avLst/>
          </a:prstGeom>
        </p:spPr>
      </p:pic>
    </p:spTree>
    <p:extLst>
      <p:ext uri="{BB962C8B-B14F-4D97-AF65-F5344CB8AC3E}">
        <p14:creationId xmlns:p14="http://schemas.microsoft.com/office/powerpoint/2010/main" val="297981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CD74-2C18-E735-023A-BC99F0231CCB}"/>
              </a:ext>
            </a:extLst>
          </p:cNvPr>
          <p:cNvSpPr>
            <a:spLocks noGrp="1"/>
          </p:cNvSpPr>
          <p:nvPr>
            <p:ph type="title"/>
          </p:nvPr>
        </p:nvSpPr>
        <p:spPr/>
        <p:txBody>
          <a:bodyPr/>
          <a:lstStyle/>
          <a:p>
            <a:r>
              <a:rPr lang="en-US" dirty="0"/>
              <a:t>Pro</a:t>
            </a:r>
            <a:r>
              <a:rPr lang="en-US" altLang="zh-CN" dirty="0"/>
              <a:t>posed</a:t>
            </a:r>
            <a:r>
              <a:rPr lang="zh-CN" altLang="en-US" dirty="0"/>
              <a:t> </a:t>
            </a:r>
            <a:r>
              <a:rPr lang="en-US" altLang="zh-CN" dirty="0"/>
              <a:t>Method:</a:t>
            </a:r>
            <a:r>
              <a:rPr lang="zh-CN" altLang="en-US" dirty="0"/>
              <a:t> </a:t>
            </a:r>
            <a:r>
              <a:rPr lang="en-US" altLang="zh-CN" dirty="0"/>
              <a:t>Intra-Distillation</a:t>
            </a:r>
            <a:endParaRPr lang="en-US" dirty="0"/>
          </a:p>
        </p:txBody>
      </p:sp>
      <p:sp>
        <p:nvSpPr>
          <p:cNvPr id="4" name="Slide Number Placeholder 3">
            <a:extLst>
              <a:ext uri="{FF2B5EF4-FFF2-40B4-BE49-F238E27FC236}">
                <a16:creationId xmlns:a16="http://schemas.microsoft.com/office/drawing/2014/main" id="{AD66D9B5-C7AC-DE59-76DF-267A016CFC08}"/>
              </a:ext>
            </a:extLst>
          </p:cNvPr>
          <p:cNvSpPr>
            <a:spLocks noGrp="1"/>
          </p:cNvSpPr>
          <p:nvPr>
            <p:ph type="sldNum" sz="quarter" idx="12"/>
          </p:nvPr>
        </p:nvSpPr>
        <p:spPr/>
        <p:txBody>
          <a:bodyPr/>
          <a:lstStyle/>
          <a:p>
            <a:fld id="{BEAF7EB6-F597-384F-AF9C-C94AC436A1B2}" type="slidenum">
              <a:rPr lang="en-US" smtClean="0"/>
              <a:t>11</a:t>
            </a:fld>
            <a:endParaRPr lang="en-US" dirty="0"/>
          </a:p>
        </p:txBody>
      </p:sp>
      <p:sp>
        <p:nvSpPr>
          <p:cNvPr id="5" name="TextBox 4">
            <a:extLst>
              <a:ext uri="{FF2B5EF4-FFF2-40B4-BE49-F238E27FC236}">
                <a16:creationId xmlns:a16="http://schemas.microsoft.com/office/drawing/2014/main" id="{C63D3315-8984-CC27-CA05-E879F3C2910A}"/>
              </a:ext>
            </a:extLst>
          </p:cNvPr>
          <p:cNvSpPr txBox="1"/>
          <p:nvPr/>
        </p:nvSpPr>
        <p:spPr>
          <a:xfrm>
            <a:off x="838198" y="1690688"/>
            <a:ext cx="10818265" cy="400110"/>
          </a:xfrm>
          <a:prstGeom prst="rect">
            <a:avLst/>
          </a:prstGeom>
          <a:noFill/>
        </p:spPr>
        <p:txBody>
          <a:bodyPr wrap="square" rtlCol="0">
            <a:spAutoFit/>
          </a:bodyPr>
          <a:lstStyle/>
          <a:p>
            <a:r>
              <a:rPr lang="en-US" altLang="zh-CN" sz="2000" b="1" dirty="0"/>
              <a:t>Why</a:t>
            </a:r>
            <a:r>
              <a:rPr lang="zh-CN" altLang="en-US" sz="2000" b="1" dirty="0"/>
              <a:t> </a:t>
            </a:r>
            <a:r>
              <a:rPr lang="en-US" altLang="zh-CN" sz="2000" b="1" dirty="0"/>
              <a:t>intra-distillation</a:t>
            </a:r>
            <a:r>
              <a:rPr lang="zh-CN" altLang="en-US" sz="2000" b="1" dirty="0"/>
              <a:t> </a:t>
            </a:r>
            <a:r>
              <a:rPr lang="en-US" altLang="zh-CN" sz="2000" b="1" dirty="0"/>
              <a:t>works?</a:t>
            </a:r>
            <a:endParaRPr lang="en-US" sz="2000" b="1" dirty="0"/>
          </a:p>
        </p:txBody>
      </p:sp>
      <p:sp>
        <p:nvSpPr>
          <p:cNvPr id="6" name="Oval 5">
            <a:extLst>
              <a:ext uri="{FF2B5EF4-FFF2-40B4-BE49-F238E27FC236}">
                <a16:creationId xmlns:a16="http://schemas.microsoft.com/office/drawing/2014/main" id="{01796E58-82D9-36C1-A93A-2F4DF63292BB}"/>
              </a:ext>
            </a:extLst>
          </p:cNvPr>
          <p:cNvSpPr/>
          <p:nvPr/>
        </p:nvSpPr>
        <p:spPr>
          <a:xfrm>
            <a:off x="2328039" y="4147118"/>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829420C-9FC1-36E2-F10E-D9244489E665}"/>
              </a:ext>
            </a:extLst>
          </p:cNvPr>
          <p:cNvSpPr/>
          <p:nvPr/>
        </p:nvSpPr>
        <p:spPr>
          <a:xfrm>
            <a:off x="3340770" y="4147116"/>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DE439F7F-A9BA-6330-6DF3-470B2A6FF11A}"/>
              </a:ext>
            </a:extLst>
          </p:cNvPr>
          <p:cNvSpPr/>
          <p:nvPr/>
        </p:nvSpPr>
        <p:spPr>
          <a:xfrm>
            <a:off x="4347435" y="4147116"/>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Oval 8">
            <a:extLst>
              <a:ext uri="{FF2B5EF4-FFF2-40B4-BE49-F238E27FC236}">
                <a16:creationId xmlns:a16="http://schemas.microsoft.com/office/drawing/2014/main" id="{27E00BDB-578D-408A-E612-5F5AA9BBE898}"/>
              </a:ext>
            </a:extLst>
          </p:cNvPr>
          <p:cNvSpPr/>
          <p:nvPr/>
        </p:nvSpPr>
        <p:spPr>
          <a:xfrm>
            <a:off x="2328039" y="3111263"/>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Oval 9">
            <a:extLst>
              <a:ext uri="{FF2B5EF4-FFF2-40B4-BE49-F238E27FC236}">
                <a16:creationId xmlns:a16="http://schemas.microsoft.com/office/drawing/2014/main" id="{B40A669C-ECC0-7FEE-0D3B-FE0118C760EB}"/>
              </a:ext>
            </a:extLst>
          </p:cNvPr>
          <p:cNvSpPr/>
          <p:nvPr/>
        </p:nvSpPr>
        <p:spPr>
          <a:xfrm>
            <a:off x="3340770" y="3111261"/>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0A5C8F17-5D33-A9BE-F337-18776C0D6565}"/>
              </a:ext>
            </a:extLst>
          </p:cNvPr>
          <p:cNvSpPr/>
          <p:nvPr/>
        </p:nvSpPr>
        <p:spPr>
          <a:xfrm>
            <a:off x="4347435" y="3111261"/>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6564937-0ACA-4B13-95E4-84F93BBD4CF0}"/>
              </a:ext>
            </a:extLst>
          </p:cNvPr>
          <p:cNvCxnSpPr>
            <a:cxnSpLocks/>
            <a:stCxn id="6" idx="0"/>
            <a:endCxn id="11" idx="4"/>
          </p:cNvCxnSpPr>
          <p:nvPr/>
        </p:nvCxnSpPr>
        <p:spPr>
          <a:xfrm flipV="1">
            <a:off x="2524521" y="3507517"/>
            <a:ext cx="2019396" cy="63960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DCA0780-E87B-33F2-42CC-8769591D0B66}"/>
              </a:ext>
            </a:extLst>
          </p:cNvPr>
          <p:cNvCxnSpPr>
            <a:stCxn id="7" idx="0"/>
            <a:endCxn id="11" idx="4"/>
          </p:cNvCxnSpPr>
          <p:nvPr/>
        </p:nvCxnSpPr>
        <p:spPr>
          <a:xfrm flipV="1">
            <a:off x="3537251" y="3507517"/>
            <a:ext cx="1006666"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84D45A-21D3-29E3-E344-BFF9AD4852E3}"/>
              </a:ext>
            </a:extLst>
          </p:cNvPr>
          <p:cNvCxnSpPr>
            <a:stCxn id="8" idx="0"/>
            <a:endCxn id="10" idx="4"/>
          </p:cNvCxnSpPr>
          <p:nvPr/>
        </p:nvCxnSpPr>
        <p:spPr>
          <a:xfrm flipH="1" flipV="1">
            <a:off x="3537251" y="3507517"/>
            <a:ext cx="1006666"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F9C7C3-B4EE-0CC9-176C-AD700160EDF9}"/>
              </a:ext>
            </a:extLst>
          </p:cNvPr>
          <p:cNvCxnSpPr>
            <a:stCxn id="8" idx="0"/>
            <a:endCxn id="11" idx="4"/>
          </p:cNvCxnSpPr>
          <p:nvPr/>
        </p:nvCxnSpPr>
        <p:spPr>
          <a:xfrm flipV="1">
            <a:off x="4543917" y="3507517"/>
            <a:ext cx="0"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47CC2FD-43D6-5B45-D33D-0FB1A65E2134}"/>
              </a:ext>
            </a:extLst>
          </p:cNvPr>
          <p:cNvSpPr/>
          <p:nvPr/>
        </p:nvSpPr>
        <p:spPr>
          <a:xfrm>
            <a:off x="6887069" y="4068601"/>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2" name="Oval 21">
            <a:extLst>
              <a:ext uri="{FF2B5EF4-FFF2-40B4-BE49-F238E27FC236}">
                <a16:creationId xmlns:a16="http://schemas.microsoft.com/office/drawing/2014/main" id="{5391922A-FE8B-26B8-3B9D-8C9370A4E88B}"/>
              </a:ext>
            </a:extLst>
          </p:cNvPr>
          <p:cNvSpPr/>
          <p:nvPr/>
        </p:nvSpPr>
        <p:spPr>
          <a:xfrm>
            <a:off x="7899800" y="4068599"/>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Oval 22">
            <a:extLst>
              <a:ext uri="{FF2B5EF4-FFF2-40B4-BE49-F238E27FC236}">
                <a16:creationId xmlns:a16="http://schemas.microsoft.com/office/drawing/2014/main" id="{98B09813-6452-CFF2-F721-BA82E3004887}"/>
              </a:ext>
            </a:extLst>
          </p:cNvPr>
          <p:cNvSpPr/>
          <p:nvPr/>
        </p:nvSpPr>
        <p:spPr>
          <a:xfrm>
            <a:off x="8906465" y="4068599"/>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Oval 23">
            <a:extLst>
              <a:ext uri="{FF2B5EF4-FFF2-40B4-BE49-F238E27FC236}">
                <a16:creationId xmlns:a16="http://schemas.microsoft.com/office/drawing/2014/main" id="{DDF35C90-CC9D-168F-A63C-CD79B5A2D4B8}"/>
              </a:ext>
            </a:extLst>
          </p:cNvPr>
          <p:cNvSpPr/>
          <p:nvPr/>
        </p:nvSpPr>
        <p:spPr>
          <a:xfrm>
            <a:off x="6887069" y="3032746"/>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E0AB3B95-68D4-4A2F-1DEE-C4C5F3A76ABB}"/>
              </a:ext>
            </a:extLst>
          </p:cNvPr>
          <p:cNvSpPr/>
          <p:nvPr/>
        </p:nvSpPr>
        <p:spPr>
          <a:xfrm>
            <a:off x="7899800" y="3032744"/>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Oval 25">
            <a:extLst>
              <a:ext uri="{FF2B5EF4-FFF2-40B4-BE49-F238E27FC236}">
                <a16:creationId xmlns:a16="http://schemas.microsoft.com/office/drawing/2014/main" id="{DC7D69A3-8456-D154-4F54-77ACACE6D7CD}"/>
              </a:ext>
            </a:extLst>
          </p:cNvPr>
          <p:cNvSpPr/>
          <p:nvPr/>
        </p:nvSpPr>
        <p:spPr>
          <a:xfrm>
            <a:off x="8906465" y="3032744"/>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822D9A68-873C-28A2-5812-19329B7C15E9}"/>
              </a:ext>
            </a:extLst>
          </p:cNvPr>
          <p:cNvCxnSpPr>
            <a:cxnSpLocks/>
            <a:stCxn id="21" idx="0"/>
            <a:endCxn id="25" idx="4"/>
          </p:cNvCxnSpPr>
          <p:nvPr/>
        </p:nvCxnSpPr>
        <p:spPr>
          <a:xfrm flipV="1">
            <a:off x="7083551" y="3429000"/>
            <a:ext cx="1012731" cy="639601"/>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1100C30-A184-C918-05C0-F53E25533179}"/>
              </a:ext>
            </a:extLst>
          </p:cNvPr>
          <p:cNvCxnSpPr>
            <a:stCxn id="25" idx="4"/>
            <a:endCxn id="22" idx="0"/>
          </p:cNvCxnSpPr>
          <p:nvPr/>
        </p:nvCxnSpPr>
        <p:spPr>
          <a:xfrm>
            <a:off x="8096281" y="3429000"/>
            <a:ext cx="0"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F944D1-2CA5-0A6C-F511-08DD01F8CC68}"/>
              </a:ext>
            </a:extLst>
          </p:cNvPr>
          <p:cNvCxnSpPr>
            <a:stCxn id="23" idx="0"/>
            <a:endCxn id="25" idx="4"/>
          </p:cNvCxnSpPr>
          <p:nvPr/>
        </p:nvCxnSpPr>
        <p:spPr>
          <a:xfrm flipH="1" flipV="1">
            <a:off x="8096281" y="3429000"/>
            <a:ext cx="1006666"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0484DF-BDC7-C504-46AA-8F697C4F5180}"/>
              </a:ext>
            </a:extLst>
          </p:cNvPr>
          <p:cNvCxnSpPr>
            <a:stCxn id="23" idx="0"/>
            <a:endCxn id="26" idx="4"/>
          </p:cNvCxnSpPr>
          <p:nvPr/>
        </p:nvCxnSpPr>
        <p:spPr>
          <a:xfrm flipV="1">
            <a:off x="9102947" y="3429000"/>
            <a:ext cx="0"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4015B8E-F79C-7768-BEB5-7EE74F150592}"/>
              </a:ext>
            </a:extLst>
          </p:cNvPr>
          <p:cNvCxnSpPr>
            <a:stCxn id="21" idx="0"/>
            <a:endCxn id="24" idx="4"/>
          </p:cNvCxnSpPr>
          <p:nvPr/>
        </p:nvCxnSpPr>
        <p:spPr>
          <a:xfrm flipV="1">
            <a:off x="7083551" y="3429002"/>
            <a:ext cx="0" cy="639599"/>
          </a:xfrm>
          <a:prstGeom prst="line">
            <a:avLst/>
          </a:prstGeom>
          <a:ln w="571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7EEBB5F-8838-C616-B74C-4C1162FB030A}"/>
                  </a:ext>
                </a:extLst>
              </p:cNvPr>
              <p:cNvSpPr txBox="1"/>
              <p:nvPr/>
            </p:nvSpPr>
            <p:spPr>
              <a:xfrm>
                <a:off x="2256817" y="2540383"/>
                <a:ext cx="2483582" cy="369332"/>
              </a:xfrm>
              <a:prstGeom prst="rect">
                <a:avLst/>
              </a:prstGeom>
              <a:noFill/>
            </p:spPr>
            <p:txBody>
              <a:bodyPr wrap="square" rtlCol="0">
                <a:spAutoFit/>
              </a:bodyPr>
              <a:lstStyle/>
              <a:p>
                <a:pPr algn="ctr"/>
                <a:r>
                  <a:rPr lang="en-US" altLang="zh-CN" dirty="0"/>
                  <a:t>Pass</a:t>
                </a:r>
                <a:r>
                  <a:rPr lang="zh-CN" altLang="en-US" dirty="0"/>
                  <a:t> </a:t>
                </a:r>
                <a14:m>
                  <m:oMath xmlns:m="http://schemas.openxmlformats.org/officeDocument/2006/math">
                    <m:r>
                      <a:rPr lang="en-US" altLang="zh-CN" b="0" i="1" smtClean="0">
                        <a:latin typeface="Cambria Math" panose="02040503050406030204" pitchFamily="18" charset="0"/>
                      </a:rPr>
                      <m:t>𝑖</m:t>
                    </m:r>
                  </m:oMath>
                </a14:m>
                <a:endParaRPr lang="en-US" dirty="0"/>
              </a:p>
            </p:txBody>
          </p:sp>
        </mc:Choice>
        <mc:Fallback xmlns="">
          <p:sp>
            <p:nvSpPr>
              <p:cNvPr id="36" name="TextBox 35">
                <a:extLst>
                  <a:ext uri="{FF2B5EF4-FFF2-40B4-BE49-F238E27FC236}">
                    <a16:creationId xmlns:a16="http://schemas.microsoft.com/office/drawing/2014/main" id="{97EEBB5F-8838-C616-B74C-4C1162FB030A}"/>
                  </a:ext>
                </a:extLst>
              </p:cNvPr>
              <p:cNvSpPr txBox="1">
                <a:spLocks noRot="1" noChangeAspect="1" noMove="1" noResize="1" noEditPoints="1" noAdjustHandles="1" noChangeArrowheads="1" noChangeShapeType="1" noTextEdit="1"/>
              </p:cNvSpPr>
              <p:nvPr/>
            </p:nvSpPr>
            <p:spPr>
              <a:xfrm>
                <a:off x="2256817" y="2540383"/>
                <a:ext cx="2483582" cy="369332"/>
              </a:xfrm>
              <a:prstGeom prst="rect">
                <a:avLst/>
              </a:prstGeom>
              <a:blipFill>
                <a:blip r:embed="rId2"/>
                <a:stretch>
                  <a:fillRect t="-10345" b="-27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47561CB-0FFB-2F04-8F87-F06108061C70}"/>
                  </a:ext>
                </a:extLst>
              </p:cNvPr>
              <p:cNvSpPr txBox="1"/>
              <p:nvPr/>
            </p:nvSpPr>
            <p:spPr>
              <a:xfrm>
                <a:off x="6815847" y="2447968"/>
                <a:ext cx="2483582" cy="369332"/>
              </a:xfrm>
              <a:prstGeom prst="rect">
                <a:avLst/>
              </a:prstGeom>
              <a:noFill/>
            </p:spPr>
            <p:txBody>
              <a:bodyPr wrap="square" rtlCol="0">
                <a:spAutoFit/>
              </a:bodyPr>
              <a:lstStyle/>
              <a:p>
                <a:pPr algn="ctr"/>
                <a:r>
                  <a:rPr lang="en-US" altLang="zh-CN" dirty="0"/>
                  <a:t>Pass</a:t>
                </a:r>
                <a:r>
                  <a:rPr lang="zh-CN" altLang="en-US" dirty="0"/>
                  <a:t> </a:t>
                </a:r>
                <a14:m>
                  <m:oMath xmlns:m="http://schemas.openxmlformats.org/officeDocument/2006/math">
                    <m:r>
                      <a:rPr lang="en-US" altLang="zh-CN" b="0" i="1" smtClean="0">
                        <a:latin typeface="Cambria Math" panose="02040503050406030204" pitchFamily="18" charset="0"/>
                      </a:rPr>
                      <m:t>𝑗</m:t>
                    </m:r>
                  </m:oMath>
                </a14:m>
                <a:endParaRPr lang="en-US" dirty="0"/>
              </a:p>
            </p:txBody>
          </p:sp>
        </mc:Choice>
        <mc:Fallback xmlns="">
          <p:sp>
            <p:nvSpPr>
              <p:cNvPr id="38" name="TextBox 37">
                <a:extLst>
                  <a:ext uri="{FF2B5EF4-FFF2-40B4-BE49-F238E27FC236}">
                    <a16:creationId xmlns:a16="http://schemas.microsoft.com/office/drawing/2014/main" id="{447561CB-0FFB-2F04-8F87-F06108061C70}"/>
                  </a:ext>
                </a:extLst>
              </p:cNvPr>
              <p:cNvSpPr txBox="1">
                <a:spLocks noRot="1" noChangeAspect="1" noMove="1" noResize="1" noEditPoints="1" noAdjustHandles="1" noChangeArrowheads="1" noChangeShapeType="1" noTextEdit="1"/>
              </p:cNvSpPr>
              <p:nvPr/>
            </p:nvSpPr>
            <p:spPr>
              <a:xfrm>
                <a:off x="6815847" y="2447968"/>
                <a:ext cx="2483582" cy="369332"/>
              </a:xfrm>
              <a:prstGeom prst="rect">
                <a:avLst/>
              </a:prstGeom>
              <a:blipFill>
                <a:blip r:embed="rId3"/>
                <a:stretch>
                  <a:fillRect t="-6667" b="-26667"/>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5B353DA-AD88-AE54-AE32-01436BF4D381}"/>
              </a:ext>
            </a:extLst>
          </p:cNvPr>
          <p:cNvSpPr txBox="1"/>
          <p:nvPr/>
        </p:nvSpPr>
        <p:spPr>
          <a:xfrm>
            <a:off x="2939568" y="5104454"/>
            <a:ext cx="6108757" cy="369332"/>
          </a:xfrm>
          <a:prstGeom prst="rect">
            <a:avLst/>
          </a:prstGeom>
          <a:noFill/>
        </p:spPr>
        <p:txBody>
          <a:bodyPr wrap="square" rtlCol="0">
            <a:spAutoFit/>
          </a:bodyPr>
          <a:lstStyle/>
          <a:p>
            <a:pPr algn="ctr"/>
            <a:r>
              <a:rPr lang="en-US" altLang="zh-CN" dirty="0"/>
              <a:t>Two</a:t>
            </a:r>
            <a:r>
              <a:rPr lang="zh-CN" altLang="en-US" dirty="0"/>
              <a:t> </a:t>
            </a:r>
            <a:r>
              <a:rPr lang="en-US" altLang="zh-CN" dirty="0"/>
              <a:t>passes</a:t>
            </a:r>
            <a:r>
              <a:rPr lang="zh-CN" altLang="en-US" dirty="0"/>
              <a:t> </a:t>
            </a:r>
            <a:r>
              <a:rPr lang="en-US" altLang="zh-CN" dirty="0"/>
              <a:t>activate</a:t>
            </a:r>
            <a:r>
              <a:rPr lang="zh-CN" altLang="en-US" dirty="0"/>
              <a:t> </a:t>
            </a:r>
            <a:r>
              <a:rPr lang="en-US" altLang="zh-CN" dirty="0"/>
              <a:t>different</a:t>
            </a:r>
            <a:r>
              <a:rPr lang="zh-CN" altLang="en-US" dirty="0"/>
              <a:t> </a:t>
            </a:r>
            <a:r>
              <a:rPr lang="en-US" altLang="zh-CN" dirty="0"/>
              <a:t>subset</a:t>
            </a:r>
            <a:r>
              <a:rPr lang="zh-CN" altLang="en-US" dirty="0"/>
              <a:t> </a:t>
            </a:r>
            <a:r>
              <a:rPr lang="en-US" altLang="zh-CN" dirty="0"/>
              <a:t>of</a:t>
            </a:r>
            <a:r>
              <a:rPr lang="zh-CN" altLang="en-US" dirty="0"/>
              <a:t> </a:t>
            </a:r>
            <a:r>
              <a:rPr lang="en-US" altLang="zh-CN" dirty="0"/>
              <a:t>parameters</a:t>
            </a:r>
            <a:endParaRPr lang="en-US" dirty="0"/>
          </a:p>
        </p:txBody>
      </p:sp>
    </p:spTree>
    <p:extLst>
      <p:ext uri="{BB962C8B-B14F-4D97-AF65-F5344CB8AC3E}">
        <p14:creationId xmlns:p14="http://schemas.microsoft.com/office/powerpoint/2010/main" val="81828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CD74-2C18-E735-023A-BC99F0231CCB}"/>
              </a:ext>
            </a:extLst>
          </p:cNvPr>
          <p:cNvSpPr>
            <a:spLocks noGrp="1"/>
          </p:cNvSpPr>
          <p:nvPr>
            <p:ph type="title"/>
          </p:nvPr>
        </p:nvSpPr>
        <p:spPr/>
        <p:txBody>
          <a:bodyPr/>
          <a:lstStyle/>
          <a:p>
            <a:r>
              <a:rPr lang="en-US" dirty="0"/>
              <a:t>Pro</a:t>
            </a:r>
            <a:r>
              <a:rPr lang="en-US" altLang="zh-CN" dirty="0"/>
              <a:t>posed</a:t>
            </a:r>
            <a:r>
              <a:rPr lang="zh-CN" altLang="en-US" dirty="0"/>
              <a:t> </a:t>
            </a:r>
            <a:r>
              <a:rPr lang="en-US" altLang="zh-CN" dirty="0"/>
              <a:t>Method:</a:t>
            </a:r>
            <a:r>
              <a:rPr lang="zh-CN" altLang="en-US" dirty="0"/>
              <a:t> </a:t>
            </a:r>
            <a:r>
              <a:rPr lang="en-US" altLang="zh-CN" dirty="0"/>
              <a:t>Intra-Distillation</a:t>
            </a:r>
            <a:endParaRPr lang="en-US" dirty="0"/>
          </a:p>
        </p:txBody>
      </p:sp>
      <p:sp>
        <p:nvSpPr>
          <p:cNvPr id="4" name="Slide Number Placeholder 3">
            <a:extLst>
              <a:ext uri="{FF2B5EF4-FFF2-40B4-BE49-F238E27FC236}">
                <a16:creationId xmlns:a16="http://schemas.microsoft.com/office/drawing/2014/main" id="{AD66D9B5-C7AC-DE59-76DF-267A016CFC08}"/>
              </a:ext>
            </a:extLst>
          </p:cNvPr>
          <p:cNvSpPr>
            <a:spLocks noGrp="1"/>
          </p:cNvSpPr>
          <p:nvPr>
            <p:ph type="sldNum" sz="quarter" idx="12"/>
          </p:nvPr>
        </p:nvSpPr>
        <p:spPr/>
        <p:txBody>
          <a:bodyPr/>
          <a:lstStyle/>
          <a:p>
            <a:fld id="{BEAF7EB6-F597-384F-AF9C-C94AC436A1B2}" type="slidenum">
              <a:rPr lang="en-US" smtClean="0"/>
              <a:t>12</a:t>
            </a:fld>
            <a:endParaRPr lang="en-US" dirty="0"/>
          </a:p>
        </p:txBody>
      </p:sp>
      <p:sp>
        <p:nvSpPr>
          <p:cNvPr id="5" name="TextBox 4">
            <a:extLst>
              <a:ext uri="{FF2B5EF4-FFF2-40B4-BE49-F238E27FC236}">
                <a16:creationId xmlns:a16="http://schemas.microsoft.com/office/drawing/2014/main" id="{C63D3315-8984-CC27-CA05-E879F3C2910A}"/>
              </a:ext>
            </a:extLst>
          </p:cNvPr>
          <p:cNvSpPr txBox="1"/>
          <p:nvPr/>
        </p:nvSpPr>
        <p:spPr>
          <a:xfrm>
            <a:off x="838198" y="1690688"/>
            <a:ext cx="10818265" cy="400110"/>
          </a:xfrm>
          <a:prstGeom prst="rect">
            <a:avLst/>
          </a:prstGeom>
          <a:noFill/>
        </p:spPr>
        <p:txBody>
          <a:bodyPr wrap="square" rtlCol="0">
            <a:spAutoFit/>
          </a:bodyPr>
          <a:lstStyle/>
          <a:p>
            <a:r>
              <a:rPr lang="en-US" altLang="zh-CN" sz="2000" b="1" dirty="0"/>
              <a:t>Why</a:t>
            </a:r>
            <a:r>
              <a:rPr lang="zh-CN" altLang="en-US" sz="2000" b="1" dirty="0"/>
              <a:t> </a:t>
            </a:r>
            <a:r>
              <a:rPr lang="en-US" altLang="zh-CN" sz="2000" b="1" dirty="0"/>
              <a:t>intra-distillation</a:t>
            </a:r>
            <a:r>
              <a:rPr lang="zh-CN" altLang="en-US" sz="2000" b="1" dirty="0"/>
              <a:t> </a:t>
            </a:r>
            <a:r>
              <a:rPr lang="en-US" altLang="zh-CN" sz="2000" b="1" dirty="0"/>
              <a:t>works?</a:t>
            </a:r>
            <a:endParaRPr lang="en-US" sz="2000" b="1" dirty="0"/>
          </a:p>
        </p:txBody>
      </p:sp>
      <p:sp>
        <p:nvSpPr>
          <p:cNvPr id="6" name="Oval 5">
            <a:extLst>
              <a:ext uri="{FF2B5EF4-FFF2-40B4-BE49-F238E27FC236}">
                <a16:creationId xmlns:a16="http://schemas.microsoft.com/office/drawing/2014/main" id="{01796E58-82D9-36C1-A93A-2F4DF63292BB}"/>
              </a:ext>
            </a:extLst>
          </p:cNvPr>
          <p:cNvSpPr/>
          <p:nvPr/>
        </p:nvSpPr>
        <p:spPr>
          <a:xfrm>
            <a:off x="2328039" y="4147118"/>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829420C-9FC1-36E2-F10E-D9244489E665}"/>
              </a:ext>
            </a:extLst>
          </p:cNvPr>
          <p:cNvSpPr/>
          <p:nvPr/>
        </p:nvSpPr>
        <p:spPr>
          <a:xfrm>
            <a:off x="3340770" y="4147116"/>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DE439F7F-A9BA-6330-6DF3-470B2A6FF11A}"/>
              </a:ext>
            </a:extLst>
          </p:cNvPr>
          <p:cNvSpPr/>
          <p:nvPr/>
        </p:nvSpPr>
        <p:spPr>
          <a:xfrm>
            <a:off x="4347435" y="4147116"/>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Oval 8">
            <a:extLst>
              <a:ext uri="{FF2B5EF4-FFF2-40B4-BE49-F238E27FC236}">
                <a16:creationId xmlns:a16="http://schemas.microsoft.com/office/drawing/2014/main" id="{27E00BDB-578D-408A-E612-5F5AA9BBE898}"/>
              </a:ext>
            </a:extLst>
          </p:cNvPr>
          <p:cNvSpPr/>
          <p:nvPr/>
        </p:nvSpPr>
        <p:spPr>
          <a:xfrm>
            <a:off x="2328039" y="3111263"/>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Oval 9">
            <a:extLst>
              <a:ext uri="{FF2B5EF4-FFF2-40B4-BE49-F238E27FC236}">
                <a16:creationId xmlns:a16="http://schemas.microsoft.com/office/drawing/2014/main" id="{B40A669C-ECC0-7FEE-0D3B-FE0118C760EB}"/>
              </a:ext>
            </a:extLst>
          </p:cNvPr>
          <p:cNvSpPr/>
          <p:nvPr/>
        </p:nvSpPr>
        <p:spPr>
          <a:xfrm>
            <a:off x="3340770" y="3111261"/>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0A5C8F17-5D33-A9BE-F337-18776C0D6565}"/>
              </a:ext>
            </a:extLst>
          </p:cNvPr>
          <p:cNvSpPr/>
          <p:nvPr/>
        </p:nvSpPr>
        <p:spPr>
          <a:xfrm>
            <a:off x="4347435" y="3111261"/>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6564937-0ACA-4B13-95E4-84F93BBD4CF0}"/>
              </a:ext>
            </a:extLst>
          </p:cNvPr>
          <p:cNvCxnSpPr>
            <a:cxnSpLocks/>
            <a:stCxn id="6" idx="0"/>
            <a:endCxn id="11" idx="4"/>
          </p:cNvCxnSpPr>
          <p:nvPr/>
        </p:nvCxnSpPr>
        <p:spPr>
          <a:xfrm flipV="1">
            <a:off x="2524521" y="3507517"/>
            <a:ext cx="2019396" cy="63960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DCA0780-E87B-33F2-42CC-8769591D0B66}"/>
              </a:ext>
            </a:extLst>
          </p:cNvPr>
          <p:cNvCxnSpPr>
            <a:stCxn id="7" idx="0"/>
            <a:endCxn id="11" idx="4"/>
          </p:cNvCxnSpPr>
          <p:nvPr/>
        </p:nvCxnSpPr>
        <p:spPr>
          <a:xfrm flipV="1">
            <a:off x="3537251" y="3507517"/>
            <a:ext cx="1006666"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84D45A-21D3-29E3-E344-BFF9AD4852E3}"/>
              </a:ext>
            </a:extLst>
          </p:cNvPr>
          <p:cNvCxnSpPr>
            <a:stCxn id="8" idx="0"/>
            <a:endCxn id="10" idx="4"/>
          </p:cNvCxnSpPr>
          <p:nvPr/>
        </p:nvCxnSpPr>
        <p:spPr>
          <a:xfrm flipH="1" flipV="1">
            <a:off x="3537251" y="3507517"/>
            <a:ext cx="1006666" cy="6395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F9C7C3-B4EE-0CC9-176C-AD700160EDF9}"/>
              </a:ext>
            </a:extLst>
          </p:cNvPr>
          <p:cNvCxnSpPr>
            <a:stCxn id="8" idx="0"/>
            <a:endCxn id="11" idx="4"/>
          </p:cNvCxnSpPr>
          <p:nvPr/>
        </p:nvCxnSpPr>
        <p:spPr>
          <a:xfrm flipV="1">
            <a:off x="4543917" y="3507517"/>
            <a:ext cx="0" cy="6395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47CC2FD-43D6-5B45-D33D-0FB1A65E2134}"/>
              </a:ext>
            </a:extLst>
          </p:cNvPr>
          <p:cNvSpPr/>
          <p:nvPr/>
        </p:nvSpPr>
        <p:spPr>
          <a:xfrm>
            <a:off x="6887069" y="4068601"/>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2" name="Oval 21">
            <a:extLst>
              <a:ext uri="{FF2B5EF4-FFF2-40B4-BE49-F238E27FC236}">
                <a16:creationId xmlns:a16="http://schemas.microsoft.com/office/drawing/2014/main" id="{5391922A-FE8B-26B8-3B9D-8C9370A4E88B}"/>
              </a:ext>
            </a:extLst>
          </p:cNvPr>
          <p:cNvSpPr/>
          <p:nvPr/>
        </p:nvSpPr>
        <p:spPr>
          <a:xfrm>
            <a:off x="7899800" y="4068599"/>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Oval 22">
            <a:extLst>
              <a:ext uri="{FF2B5EF4-FFF2-40B4-BE49-F238E27FC236}">
                <a16:creationId xmlns:a16="http://schemas.microsoft.com/office/drawing/2014/main" id="{98B09813-6452-CFF2-F721-BA82E3004887}"/>
              </a:ext>
            </a:extLst>
          </p:cNvPr>
          <p:cNvSpPr/>
          <p:nvPr/>
        </p:nvSpPr>
        <p:spPr>
          <a:xfrm>
            <a:off x="8906465" y="4068599"/>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Oval 23">
            <a:extLst>
              <a:ext uri="{FF2B5EF4-FFF2-40B4-BE49-F238E27FC236}">
                <a16:creationId xmlns:a16="http://schemas.microsoft.com/office/drawing/2014/main" id="{DDF35C90-CC9D-168F-A63C-CD79B5A2D4B8}"/>
              </a:ext>
            </a:extLst>
          </p:cNvPr>
          <p:cNvSpPr/>
          <p:nvPr/>
        </p:nvSpPr>
        <p:spPr>
          <a:xfrm>
            <a:off x="6887069" y="3032746"/>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E0AB3B95-68D4-4A2F-1DEE-C4C5F3A76ABB}"/>
              </a:ext>
            </a:extLst>
          </p:cNvPr>
          <p:cNvSpPr/>
          <p:nvPr/>
        </p:nvSpPr>
        <p:spPr>
          <a:xfrm>
            <a:off x="7899800" y="3032744"/>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Oval 25">
            <a:extLst>
              <a:ext uri="{FF2B5EF4-FFF2-40B4-BE49-F238E27FC236}">
                <a16:creationId xmlns:a16="http://schemas.microsoft.com/office/drawing/2014/main" id="{DC7D69A3-8456-D154-4F54-77ACACE6D7CD}"/>
              </a:ext>
            </a:extLst>
          </p:cNvPr>
          <p:cNvSpPr/>
          <p:nvPr/>
        </p:nvSpPr>
        <p:spPr>
          <a:xfrm>
            <a:off x="8906465" y="3032744"/>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822D9A68-873C-28A2-5812-19329B7C15E9}"/>
              </a:ext>
            </a:extLst>
          </p:cNvPr>
          <p:cNvCxnSpPr>
            <a:cxnSpLocks/>
            <a:stCxn id="21" idx="0"/>
            <a:endCxn id="25" idx="4"/>
          </p:cNvCxnSpPr>
          <p:nvPr/>
        </p:nvCxnSpPr>
        <p:spPr>
          <a:xfrm flipV="1">
            <a:off x="7083551" y="3429000"/>
            <a:ext cx="1012731" cy="639601"/>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1100C30-A184-C918-05C0-F53E25533179}"/>
              </a:ext>
            </a:extLst>
          </p:cNvPr>
          <p:cNvCxnSpPr>
            <a:stCxn id="25" idx="4"/>
            <a:endCxn id="22" idx="0"/>
          </p:cNvCxnSpPr>
          <p:nvPr/>
        </p:nvCxnSpPr>
        <p:spPr>
          <a:xfrm>
            <a:off x="8096281" y="3429000"/>
            <a:ext cx="0"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F944D1-2CA5-0A6C-F511-08DD01F8CC68}"/>
              </a:ext>
            </a:extLst>
          </p:cNvPr>
          <p:cNvCxnSpPr>
            <a:stCxn id="23" idx="0"/>
            <a:endCxn id="25" idx="4"/>
          </p:cNvCxnSpPr>
          <p:nvPr/>
        </p:nvCxnSpPr>
        <p:spPr>
          <a:xfrm flipH="1" flipV="1">
            <a:off x="8096281" y="3429000"/>
            <a:ext cx="1006666" cy="6395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0484DF-BDC7-C504-46AA-8F697C4F5180}"/>
              </a:ext>
            </a:extLst>
          </p:cNvPr>
          <p:cNvCxnSpPr>
            <a:stCxn id="23" idx="0"/>
            <a:endCxn id="26" idx="4"/>
          </p:cNvCxnSpPr>
          <p:nvPr/>
        </p:nvCxnSpPr>
        <p:spPr>
          <a:xfrm flipV="1">
            <a:off x="9102947" y="3429000"/>
            <a:ext cx="0" cy="6395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4015B8E-F79C-7768-BEB5-7EE74F150592}"/>
              </a:ext>
            </a:extLst>
          </p:cNvPr>
          <p:cNvCxnSpPr>
            <a:stCxn id="21" idx="0"/>
            <a:endCxn id="24" idx="4"/>
          </p:cNvCxnSpPr>
          <p:nvPr/>
        </p:nvCxnSpPr>
        <p:spPr>
          <a:xfrm flipV="1">
            <a:off x="7083551" y="3429002"/>
            <a:ext cx="0" cy="639599"/>
          </a:xfrm>
          <a:prstGeom prst="line">
            <a:avLst/>
          </a:prstGeom>
          <a:ln w="571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7EEBB5F-8838-C616-B74C-4C1162FB030A}"/>
                  </a:ext>
                </a:extLst>
              </p:cNvPr>
              <p:cNvSpPr txBox="1"/>
              <p:nvPr/>
            </p:nvSpPr>
            <p:spPr>
              <a:xfrm>
                <a:off x="2256817" y="2540383"/>
                <a:ext cx="2483582" cy="369332"/>
              </a:xfrm>
              <a:prstGeom prst="rect">
                <a:avLst/>
              </a:prstGeom>
              <a:noFill/>
            </p:spPr>
            <p:txBody>
              <a:bodyPr wrap="square" rtlCol="0">
                <a:spAutoFit/>
              </a:bodyPr>
              <a:lstStyle/>
              <a:p>
                <a:pPr algn="ctr"/>
                <a:r>
                  <a:rPr lang="en-US" altLang="zh-CN" dirty="0"/>
                  <a:t>Pass</a:t>
                </a:r>
                <a:r>
                  <a:rPr lang="zh-CN" altLang="en-US" dirty="0"/>
                  <a:t> </a:t>
                </a:r>
                <a14:m>
                  <m:oMath xmlns:m="http://schemas.openxmlformats.org/officeDocument/2006/math">
                    <m:r>
                      <a:rPr lang="en-US" altLang="zh-CN" b="0" i="1" smtClean="0">
                        <a:latin typeface="Cambria Math" panose="02040503050406030204" pitchFamily="18" charset="0"/>
                      </a:rPr>
                      <m:t>𝑖</m:t>
                    </m:r>
                  </m:oMath>
                </a14:m>
                <a:endParaRPr lang="en-US" dirty="0"/>
              </a:p>
            </p:txBody>
          </p:sp>
        </mc:Choice>
        <mc:Fallback xmlns="">
          <p:sp>
            <p:nvSpPr>
              <p:cNvPr id="36" name="TextBox 35">
                <a:extLst>
                  <a:ext uri="{FF2B5EF4-FFF2-40B4-BE49-F238E27FC236}">
                    <a16:creationId xmlns:a16="http://schemas.microsoft.com/office/drawing/2014/main" id="{97EEBB5F-8838-C616-B74C-4C1162FB030A}"/>
                  </a:ext>
                </a:extLst>
              </p:cNvPr>
              <p:cNvSpPr txBox="1">
                <a:spLocks noRot="1" noChangeAspect="1" noMove="1" noResize="1" noEditPoints="1" noAdjustHandles="1" noChangeArrowheads="1" noChangeShapeType="1" noTextEdit="1"/>
              </p:cNvSpPr>
              <p:nvPr/>
            </p:nvSpPr>
            <p:spPr>
              <a:xfrm>
                <a:off x="2256817" y="2540383"/>
                <a:ext cx="2483582" cy="369332"/>
              </a:xfrm>
              <a:prstGeom prst="rect">
                <a:avLst/>
              </a:prstGeom>
              <a:blipFill>
                <a:blip r:embed="rId2"/>
                <a:stretch>
                  <a:fillRect t="-10345" b="-27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47561CB-0FFB-2F04-8F87-F06108061C70}"/>
                  </a:ext>
                </a:extLst>
              </p:cNvPr>
              <p:cNvSpPr txBox="1"/>
              <p:nvPr/>
            </p:nvSpPr>
            <p:spPr>
              <a:xfrm>
                <a:off x="6815847" y="2447968"/>
                <a:ext cx="2483582" cy="369332"/>
              </a:xfrm>
              <a:prstGeom prst="rect">
                <a:avLst/>
              </a:prstGeom>
              <a:noFill/>
            </p:spPr>
            <p:txBody>
              <a:bodyPr wrap="square" rtlCol="0">
                <a:spAutoFit/>
              </a:bodyPr>
              <a:lstStyle/>
              <a:p>
                <a:pPr algn="ctr"/>
                <a:r>
                  <a:rPr lang="en-US" altLang="zh-CN" dirty="0"/>
                  <a:t>Pass</a:t>
                </a:r>
                <a:r>
                  <a:rPr lang="zh-CN" altLang="en-US" dirty="0"/>
                  <a:t> </a:t>
                </a:r>
                <a14:m>
                  <m:oMath xmlns:m="http://schemas.openxmlformats.org/officeDocument/2006/math">
                    <m:r>
                      <a:rPr lang="en-US" altLang="zh-CN" b="0" i="1" smtClean="0">
                        <a:latin typeface="Cambria Math" panose="02040503050406030204" pitchFamily="18" charset="0"/>
                      </a:rPr>
                      <m:t>𝑗</m:t>
                    </m:r>
                  </m:oMath>
                </a14:m>
                <a:endParaRPr lang="en-US" dirty="0"/>
              </a:p>
            </p:txBody>
          </p:sp>
        </mc:Choice>
        <mc:Fallback xmlns="">
          <p:sp>
            <p:nvSpPr>
              <p:cNvPr id="38" name="TextBox 37">
                <a:extLst>
                  <a:ext uri="{FF2B5EF4-FFF2-40B4-BE49-F238E27FC236}">
                    <a16:creationId xmlns:a16="http://schemas.microsoft.com/office/drawing/2014/main" id="{447561CB-0FFB-2F04-8F87-F06108061C70}"/>
                  </a:ext>
                </a:extLst>
              </p:cNvPr>
              <p:cNvSpPr txBox="1">
                <a:spLocks noRot="1" noChangeAspect="1" noMove="1" noResize="1" noEditPoints="1" noAdjustHandles="1" noChangeArrowheads="1" noChangeShapeType="1" noTextEdit="1"/>
              </p:cNvSpPr>
              <p:nvPr/>
            </p:nvSpPr>
            <p:spPr>
              <a:xfrm>
                <a:off x="6815847" y="2447968"/>
                <a:ext cx="2483582" cy="369332"/>
              </a:xfrm>
              <a:prstGeom prst="rect">
                <a:avLst/>
              </a:prstGeom>
              <a:blipFill>
                <a:blip r:embed="rId3"/>
                <a:stretch>
                  <a:fillRect t="-6667" b="-26667"/>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5B353DA-AD88-AE54-AE32-01436BF4D381}"/>
              </a:ext>
            </a:extLst>
          </p:cNvPr>
          <p:cNvSpPr txBox="1"/>
          <p:nvPr/>
        </p:nvSpPr>
        <p:spPr>
          <a:xfrm>
            <a:off x="2939568" y="5104454"/>
            <a:ext cx="6108757" cy="369332"/>
          </a:xfrm>
          <a:prstGeom prst="rect">
            <a:avLst/>
          </a:prstGeom>
          <a:noFill/>
        </p:spPr>
        <p:txBody>
          <a:bodyPr wrap="square" rtlCol="0">
            <a:spAutoFit/>
          </a:bodyPr>
          <a:lstStyle/>
          <a:p>
            <a:pPr algn="ctr"/>
            <a:r>
              <a:rPr lang="en-US" altLang="zh-CN" dirty="0">
                <a:solidFill>
                  <a:srgbClr val="FF0000"/>
                </a:solidFill>
              </a:rPr>
              <a:t>Both</a:t>
            </a:r>
            <a:r>
              <a:rPr lang="zh-CN" altLang="en-US" dirty="0">
                <a:solidFill>
                  <a:srgbClr val="FF0000"/>
                </a:solidFill>
              </a:rPr>
              <a:t> </a:t>
            </a:r>
            <a:r>
              <a:rPr lang="en-US" altLang="zh-CN" dirty="0">
                <a:solidFill>
                  <a:srgbClr val="FF0000"/>
                </a:solidFill>
              </a:rPr>
              <a:t>pass</a:t>
            </a:r>
            <a:r>
              <a:rPr lang="zh-CN" altLang="en-US" dirty="0">
                <a:solidFill>
                  <a:srgbClr val="FF0000"/>
                </a:solidFill>
              </a:rPr>
              <a:t> </a:t>
            </a:r>
            <a:r>
              <a:rPr lang="en-US" altLang="zh-CN" dirty="0">
                <a:solidFill>
                  <a:srgbClr val="FF0000"/>
                </a:solidFill>
              </a:rPr>
              <a:t>use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same</a:t>
            </a:r>
            <a:r>
              <a:rPr lang="zh-CN" altLang="en-US" dirty="0">
                <a:solidFill>
                  <a:srgbClr val="FF0000"/>
                </a:solidFill>
              </a:rPr>
              <a:t> </a:t>
            </a:r>
            <a:r>
              <a:rPr lang="en-US" altLang="zh-CN" dirty="0">
                <a:solidFill>
                  <a:srgbClr val="FF0000"/>
                </a:solidFill>
              </a:rPr>
              <a:t>red</a:t>
            </a:r>
            <a:r>
              <a:rPr lang="zh-CN" altLang="en-US" dirty="0">
                <a:solidFill>
                  <a:srgbClr val="FF0000"/>
                </a:solidFill>
              </a:rPr>
              <a:t> </a:t>
            </a:r>
            <a:r>
              <a:rPr lang="en-US" altLang="zh-CN" dirty="0">
                <a:solidFill>
                  <a:srgbClr val="FF0000"/>
                </a:solidFill>
              </a:rPr>
              <a:t>parameters</a:t>
            </a:r>
            <a:endParaRPr lang="en-US" dirty="0">
              <a:solidFill>
                <a:srgbClr val="FF0000"/>
              </a:solidFill>
            </a:endParaRPr>
          </a:p>
        </p:txBody>
      </p:sp>
      <p:cxnSp>
        <p:nvCxnSpPr>
          <p:cNvPr id="12" name="Straight Arrow Connector 11">
            <a:extLst>
              <a:ext uri="{FF2B5EF4-FFF2-40B4-BE49-F238E27FC236}">
                <a16:creationId xmlns:a16="http://schemas.microsoft.com/office/drawing/2014/main" id="{DFC663F5-C947-495B-B16A-CEE23278A02C}"/>
              </a:ext>
            </a:extLst>
          </p:cNvPr>
          <p:cNvCxnSpPr>
            <a:endCxn id="39" idx="0"/>
          </p:cNvCxnSpPr>
          <p:nvPr/>
        </p:nvCxnSpPr>
        <p:spPr>
          <a:xfrm>
            <a:off x="4543917" y="3813243"/>
            <a:ext cx="1450030" cy="1291211"/>
          </a:xfrm>
          <a:prstGeom prst="straightConnector1">
            <a:avLst/>
          </a:prstGeom>
          <a:ln w="95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733F4D5-C12B-7378-EBC8-7C258A8222DF}"/>
              </a:ext>
            </a:extLst>
          </p:cNvPr>
          <p:cNvCxnSpPr>
            <a:endCxn id="39" idx="0"/>
          </p:cNvCxnSpPr>
          <p:nvPr/>
        </p:nvCxnSpPr>
        <p:spPr>
          <a:xfrm flipH="1">
            <a:off x="5993947" y="3793787"/>
            <a:ext cx="2616653" cy="1310667"/>
          </a:xfrm>
          <a:prstGeom prst="straightConnector1">
            <a:avLst/>
          </a:prstGeom>
          <a:ln w="95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588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CD74-2C18-E735-023A-BC99F0231CCB}"/>
              </a:ext>
            </a:extLst>
          </p:cNvPr>
          <p:cNvSpPr>
            <a:spLocks noGrp="1"/>
          </p:cNvSpPr>
          <p:nvPr>
            <p:ph type="title"/>
          </p:nvPr>
        </p:nvSpPr>
        <p:spPr/>
        <p:txBody>
          <a:bodyPr/>
          <a:lstStyle/>
          <a:p>
            <a:r>
              <a:rPr lang="en-US" dirty="0"/>
              <a:t>Pro</a:t>
            </a:r>
            <a:r>
              <a:rPr lang="en-US" altLang="zh-CN" dirty="0"/>
              <a:t>posed</a:t>
            </a:r>
            <a:r>
              <a:rPr lang="zh-CN" altLang="en-US" dirty="0"/>
              <a:t> </a:t>
            </a:r>
            <a:r>
              <a:rPr lang="en-US" altLang="zh-CN" dirty="0"/>
              <a:t>Method:</a:t>
            </a:r>
            <a:r>
              <a:rPr lang="zh-CN" altLang="en-US" dirty="0"/>
              <a:t> </a:t>
            </a:r>
            <a:r>
              <a:rPr lang="en-US" altLang="zh-CN" dirty="0"/>
              <a:t>Intra-Distillation</a:t>
            </a:r>
            <a:endParaRPr lang="en-US" dirty="0"/>
          </a:p>
        </p:txBody>
      </p:sp>
      <p:sp>
        <p:nvSpPr>
          <p:cNvPr id="4" name="Slide Number Placeholder 3">
            <a:extLst>
              <a:ext uri="{FF2B5EF4-FFF2-40B4-BE49-F238E27FC236}">
                <a16:creationId xmlns:a16="http://schemas.microsoft.com/office/drawing/2014/main" id="{AD66D9B5-C7AC-DE59-76DF-267A016CFC08}"/>
              </a:ext>
            </a:extLst>
          </p:cNvPr>
          <p:cNvSpPr>
            <a:spLocks noGrp="1"/>
          </p:cNvSpPr>
          <p:nvPr>
            <p:ph type="sldNum" sz="quarter" idx="12"/>
          </p:nvPr>
        </p:nvSpPr>
        <p:spPr/>
        <p:txBody>
          <a:bodyPr/>
          <a:lstStyle/>
          <a:p>
            <a:fld id="{BEAF7EB6-F597-384F-AF9C-C94AC436A1B2}" type="slidenum">
              <a:rPr lang="en-US" smtClean="0"/>
              <a:t>13</a:t>
            </a:fld>
            <a:endParaRPr lang="en-US" dirty="0"/>
          </a:p>
        </p:txBody>
      </p:sp>
      <p:sp>
        <p:nvSpPr>
          <p:cNvPr id="5" name="TextBox 4">
            <a:extLst>
              <a:ext uri="{FF2B5EF4-FFF2-40B4-BE49-F238E27FC236}">
                <a16:creationId xmlns:a16="http://schemas.microsoft.com/office/drawing/2014/main" id="{C63D3315-8984-CC27-CA05-E879F3C2910A}"/>
              </a:ext>
            </a:extLst>
          </p:cNvPr>
          <p:cNvSpPr txBox="1"/>
          <p:nvPr/>
        </p:nvSpPr>
        <p:spPr>
          <a:xfrm>
            <a:off x="838198" y="1690688"/>
            <a:ext cx="10818265" cy="400110"/>
          </a:xfrm>
          <a:prstGeom prst="rect">
            <a:avLst/>
          </a:prstGeom>
          <a:noFill/>
        </p:spPr>
        <p:txBody>
          <a:bodyPr wrap="square" rtlCol="0">
            <a:spAutoFit/>
          </a:bodyPr>
          <a:lstStyle/>
          <a:p>
            <a:r>
              <a:rPr lang="en-US" altLang="zh-CN" sz="2000" b="1" dirty="0"/>
              <a:t>Why</a:t>
            </a:r>
            <a:r>
              <a:rPr lang="zh-CN" altLang="en-US" sz="2000" b="1" dirty="0"/>
              <a:t> </a:t>
            </a:r>
            <a:r>
              <a:rPr lang="en-US" altLang="zh-CN" sz="2000" b="1" dirty="0"/>
              <a:t>intra-distillation</a:t>
            </a:r>
            <a:r>
              <a:rPr lang="zh-CN" altLang="en-US" sz="2000" b="1" dirty="0"/>
              <a:t> </a:t>
            </a:r>
            <a:r>
              <a:rPr lang="en-US" altLang="zh-CN" sz="2000" b="1" dirty="0"/>
              <a:t>works?  (see math theory details in the paper!)</a:t>
            </a:r>
            <a:endParaRPr lang="en-US" sz="2000" b="1" dirty="0"/>
          </a:p>
        </p:txBody>
      </p:sp>
      <p:sp>
        <p:nvSpPr>
          <p:cNvPr id="6" name="Oval 5">
            <a:extLst>
              <a:ext uri="{FF2B5EF4-FFF2-40B4-BE49-F238E27FC236}">
                <a16:creationId xmlns:a16="http://schemas.microsoft.com/office/drawing/2014/main" id="{01796E58-82D9-36C1-A93A-2F4DF63292BB}"/>
              </a:ext>
            </a:extLst>
          </p:cNvPr>
          <p:cNvSpPr/>
          <p:nvPr/>
        </p:nvSpPr>
        <p:spPr>
          <a:xfrm>
            <a:off x="2328039" y="4147118"/>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829420C-9FC1-36E2-F10E-D9244489E665}"/>
              </a:ext>
            </a:extLst>
          </p:cNvPr>
          <p:cNvSpPr/>
          <p:nvPr/>
        </p:nvSpPr>
        <p:spPr>
          <a:xfrm>
            <a:off x="3340770" y="4147116"/>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DE439F7F-A9BA-6330-6DF3-470B2A6FF11A}"/>
              </a:ext>
            </a:extLst>
          </p:cNvPr>
          <p:cNvSpPr/>
          <p:nvPr/>
        </p:nvSpPr>
        <p:spPr>
          <a:xfrm>
            <a:off x="4347435" y="4147116"/>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Oval 8">
            <a:extLst>
              <a:ext uri="{FF2B5EF4-FFF2-40B4-BE49-F238E27FC236}">
                <a16:creationId xmlns:a16="http://schemas.microsoft.com/office/drawing/2014/main" id="{27E00BDB-578D-408A-E612-5F5AA9BBE898}"/>
              </a:ext>
            </a:extLst>
          </p:cNvPr>
          <p:cNvSpPr/>
          <p:nvPr/>
        </p:nvSpPr>
        <p:spPr>
          <a:xfrm>
            <a:off x="2328039" y="3111263"/>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Oval 9">
            <a:extLst>
              <a:ext uri="{FF2B5EF4-FFF2-40B4-BE49-F238E27FC236}">
                <a16:creationId xmlns:a16="http://schemas.microsoft.com/office/drawing/2014/main" id="{B40A669C-ECC0-7FEE-0D3B-FE0118C760EB}"/>
              </a:ext>
            </a:extLst>
          </p:cNvPr>
          <p:cNvSpPr/>
          <p:nvPr/>
        </p:nvSpPr>
        <p:spPr>
          <a:xfrm>
            <a:off x="3340770" y="3111261"/>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0A5C8F17-5D33-A9BE-F337-18776C0D6565}"/>
              </a:ext>
            </a:extLst>
          </p:cNvPr>
          <p:cNvSpPr/>
          <p:nvPr/>
        </p:nvSpPr>
        <p:spPr>
          <a:xfrm>
            <a:off x="4347435" y="3111261"/>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6564937-0ACA-4B13-95E4-84F93BBD4CF0}"/>
              </a:ext>
            </a:extLst>
          </p:cNvPr>
          <p:cNvCxnSpPr>
            <a:cxnSpLocks/>
            <a:stCxn id="6" idx="0"/>
            <a:endCxn id="11" idx="4"/>
          </p:cNvCxnSpPr>
          <p:nvPr/>
        </p:nvCxnSpPr>
        <p:spPr>
          <a:xfrm flipV="1">
            <a:off x="2524521" y="3507517"/>
            <a:ext cx="2019396" cy="639601"/>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DCA0780-E87B-33F2-42CC-8769591D0B66}"/>
              </a:ext>
            </a:extLst>
          </p:cNvPr>
          <p:cNvCxnSpPr>
            <a:stCxn id="7" idx="0"/>
            <a:endCxn id="11" idx="4"/>
          </p:cNvCxnSpPr>
          <p:nvPr/>
        </p:nvCxnSpPr>
        <p:spPr>
          <a:xfrm flipV="1">
            <a:off x="3537251" y="3507517"/>
            <a:ext cx="1006666" cy="639599"/>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84D45A-21D3-29E3-E344-BFF9AD4852E3}"/>
              </a:ext>
            </a:extLst>
          </p:cNvPr>
          <p:cNvCxnSpPr>
            <a:stCxn id="8" idx="0"/>
            <a:endCxn id="10" idx="4"/>
          </p:cNvCxnSpPr>
          <p:nvPr/>
        </p:nvCxnSpPr>
        <p:spPr>
          <a:xfrm flipH="1" flipV="1">
            <a:off x="3537251" y="3507517"/>
            <a:ext cx="1006666"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F9C7C3-B4EE-0CC9-176C-AD700160EDF9}"/>
              </a:ext>
            </a:extLst>
          </p:cNvPr>
          <p:cNvCxnSpPr>
            <a:stCxn id="8" idx="0"/>
            <a:endCxn id="11" idx="4"/>
          </p:cNvCxnSpPr>
          <p:nvPr/>
        </p:nvCxnSpPr>
        <p:spPr>
          <a:xfrm flipV="1">
            <a:off x="4543917" y="3507517"/>
            <a:ext cx="0"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47CC2FD-43D6-5B45-D33D-0FB1A65E2134}"/>
              </a:ext>
            </a:extLst>
          </p:cNvPr>
          <p:cNvSpPr/>
          <p:nvPr/>
        </p:nvSpPr>
        <p:spPr>
          <a:xfrm>
            <a:off x="6887069" y="4068601"/>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2" name="Oval 21">
            <a:extLst>
              <a:ext uri="{FF2B5EF4-FFF2-40B4-BE49-F238E27FC236}">
                <a16:creationId xmlns:a16="http://schemas.microsoft.com/office/drawing/2014/main" id="{5391922A-FE8B-26B8-3B9D-8C9370A4E88B}"/>
              </a:ext>
            </a:extLst>
          </p:cNvPr>
          <p:cNvSpPr/>
          <p:nvPr/>
        </p:nvSpPr>
        <p:spPr>
          <a:xfrm>
            <a:off x="7899800" y="4068599"/>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Oval 22">
            <a:extLst>
              <a:ext uri="{FF2B5EF4-FFF2-40B4-BE49-F238E27FC236}">
                <a16:creationId xmlns:a16="http://schemas.microsoft.com/office/drawing/2014/main" id="{98B09813-6452-CFF2-F721-BA82E3004887}"/>
              </a:ext>
            </a:extLst>
          </p:cNvPr>
          <p:cNvSpPr/>
          <p:nvPr/>
        </p:nvSpPr>
        <p:spPr>
          <a:xfrm>
            <a:off x="8906465" y="4068599"/>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Oval 23">
            <a:extLst>
              <a:ext uri="{FF2B5EF4-FFF2-40B4-BE49-F238E27FC236}">
                <a16:creationId xmlns:a16="http://schemas.microsoft.com/office/drawing/2014/main" id="{DDF35C90-CC9D-168F-A63C-CD79B5A2D4B8}"/>
              </a:ext>
            </a:extLst>
          </p:cNvPr>
          <p:cNvSpPr/>
          <p:nvPr/>
        </p:nvSpPr>
        <p:spPr>
          <a:xfrm>
            <a:off x="6887069" y="3032746"/>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Oval 24">
            <a:extLst>
              <a:ext uri="{FF2B5EF4-FFF2-40B4-BE49-F238E27FC236}">
                <a16:creationId xmlns:a16="http://schemas.microsoft.com/office/drawing/2014/main" id="{E0AB3B95-68D4-4A2F-1DEE-C4C5F3A76ABB}"/>
              </a:ext>
            </a:extLst>
          </p:cNvPr>
          <p:cNvSpPr/>
          <p:nvPr/>
        </p:nvSpPr>
        <p:spPr>
          <a:xfrm>
            <a:off x="7899800" y="3032744"/>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Oval 25">
            <a:extLst>
              <a:ext uri="{FF2B5EF4-FFF2-40B4-BE49-F238E27FC236}">
                <a16:creationId xmlns:a16="http://schemas.microsoft.com/office/drawing/2014/main" id="{DC7D69A3-8456-D154-4F54-77ACACE6D7CD}"/>
              </a:ext>
            </a:extLst>
          </p:cNvPr>
          <p:cNvSpPr/>
          <p:nvPr/>
        </p:nvSpPr>
        <p:spPr>
          <a:xfrm>
            <a:off x="8906465" y="3032744"/>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822D9A68-873C-28A2-5812-19329B7C15E9}"/>
              </a:ext>
            </a:extLst>
          </p:cNvPr>
          <p:cNvCxnSpPr>
            <a:cxnSpLocks/>
            <a:stCxn id="21" idx="0"/>
            <a:endCxn id="25" idx="4"/>
          </p:cNvCxnSpPr>
          <p:nvPr/>
        </p:nvCxnSpPr>
        <p:spPr>
          <a:xfrm flipV="1">
            <a:off x="7083551" y="3429000"/>
            <a:ext cx="1012731" cy="639601"/>
          </a:xfrm>
          <a:prstGeom prst="line">
            <a:avLst/>
          </a:prstGeom>
          <a:ln w="57150">
            <a:solidFill>
              <a:schemeClr val="accent6"/>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1100C30-A184-C918-05C0-F53E25533179}"/>
              </a:ext>
            </a:extLst>
          </p:cNvPr>
          <p:cNvCxnSpPr>
            <a:stCxn id="25" idx="4"/>
            <a:endCxn id="22" idx="0"/>
          </p:cNvCxnSpPr>
          <p:nvPr/>
        </p:nvCxnSpPr>
        <p:spPr>
          <a:xfrm>
            <a:off x="8096281" y="3429000"/>
            <a:ext cx="0" cy="639599"/>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F944D1-2CA5-0A6C-F511-08DD01F8CC68}"/>
              </a:ext>
            </a:extLst>
          </p:cNvPr>
          <p:cNvCxnSpPr>
            <a:stCxn id="23" idx="0"/>
            <a:endCxn id="25" idx="4"/>
          </p:cNvCxnSpPr>
          <p:nvPr/>
        </p:nvCxnSpPr>
        <p:spPr>
          <a:xfrm flipH="1" flipV="1">
            <a:off x="8096281" y="3429000"/>
            <a:ext cx="1006666"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0484DF-BDC7-C504-46AA-8F697C4F5180}"/>
              </a:ext>
            </a:extLst>
          </p:cNvPr>
          <p:cNvCxnSpPr>
            <a:stCxn id="23" idx="0"/>
            <a:endCxn id="26" idx="4"/>
          </p:cNvCxnSpPr>
          <p:nvPr/>
        </p:nvCxnSpPr>
        <p:spPr>
          <a:xfrm flipV="1">
            <a:off x="9102947" y="3429000"/>
            <a:ext cx="0" cy="6395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4015B8E-F79C-7768-BEB5-7EE74F150592}"/>
              </a:ext>
            </a:extLst>
          </p:cNvPr>
          <p:cNvCxnSpPr>
            <a:stCxn id="21" idx="0"/>
            <a:endCxn id="24" idx="4"/>
          </p:cNvCxnSpPr>
          <p:nvPr/>
        </p:nvCxnSpPr>
        <p:spPr>
          <a:xfrm flipV="1">
            <a:off x="7083551" y="3429002"/>
            <a:ext cx="0" cy="639599"/>
          </a:xfrm>
          <a:prstGeom prst="line">
            <a:avLst/>
          </a:prstGeom>
          <a:ln w="57150">
            <a:solidFill>
              <a:schemeClr val="accent6"/>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7EEBB5F-8838-C616-B74C-4C1162FB030A}"/>
                  </a:ext>
                </a:extLst>
              </p:cNvPr>
              <p:cNvSpPr txBox="1"/>
              <p:nvPr/>
            </p:nvSpPr>
            <p:spPr>
              <a:xfrm>
                <a:off x="2256817" y="2540383"/>
                <a:ext cx="2483582" cy="369332"/>
              </a:xfrm>
              <a:prstGeom prst="rect">
                <a:avLst/>
              </a:prstGeom>
              <a:noFill/>
            </p:spPr>
            <p:txBody>
              <a:bodyPr wrap="square" rtlCol="0">
                <a:spAutoFit/>
              </a:bodyPr>
              <a:lstStyle/>
              <a:p>
                <a:pPr algn="ctr"/>
                <a:r>
                  <a:rPr lang="en-US" altLang="zh-CN" dirty="0"/>
                  <a:t>Pass</a:t>
                </a:r>
                <a:r>
                  <a:rPr lang="zh-CN" altLang="en-US" dirty="0"/>
                  <a:t> </a:t>
                </a:r>
                <a14:m>
                  <m:oMath xmlns:m="http://schemas.openxmlformats.org/officeDocument/2006/math">
                    <m:r>
                      <a:rPr lang="en-US" altLang="zh-CN" b="0" i="1" smtClean="0">
                        <a:latin typeface="Cambria Math" panose="02040503050406030204" pitchFamily="18" charset="0"/>
                      </a:rPr>
                      <m:t>𝑖</m:t>
                    </m:r>
                  </m:oMath>
                </a14:m>
                <a:endParaRPr lang="en-US" dirty="0"/>
              </a:p>
            </p:txBody>
          </p:sp>
        </mc:Choice>
        <mc:Fallback xmlns="">
          <p:sp>
            <p:nvSpPr>
              <p:cNvPr id="36" name="TextBox 35">
                <a:extLst>
                  <a:ext uri="{FF2B5EF4-FFF2-40B4-BE49-F238E27FC236}">
                    <a16:creationId xmlns:a16="http://schemas.microsoft.com/office/drawing/2014/main" id="{97EEBB5F-8838-C616-B74C-4C1162FB030A}"/>
                  </a:ext>
                </a:extLst>
              </p:cNvPr>
              <p:cNvSpPr txBox="1">
                <a:spLocks noRot="1" noChangeAspect="1" noMove="1" noResize="1" noEditPoints="1" noAdjustHandles="1" noChangeArrowheads="1" noChangeShapeType="1" noTextEdit="1"/>
              </p:cNvSpPr>
              <p:nvPr/>
            </p:nvSpPr>
            <p:spPr>
              <a:xfrm>
                <a:off x="2256817" y="2540383"/>
                <a:ext cx="2483582" cy="369332"/>
              </a:xfrm>
              <a:prstGeom prst="rect">
                <a:avLst/>
              </a:prstGeom>
              <a:blipFill>
                <a:blip r:embed="rId2"/>
                <a:stretch>
                  <a:fillRect t="-10345" b="-27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47561CB-0FFB-2F04-8F87-F06108061C70}"/>
                  </a:ext>
                </a:extLst>
              </p:cNvPr>
              <p:cNvSpPr txBox="1"/>
              <p:nvPr/>
            </p:nvSpPr>
            <p:spPr>
              <a:xfrm>
                <a:off x="6815847" y="2447968"/>
                <a:ext cx="2483582" cy="369332"/>
              </a:xfrm>
              <a:prstGeom prst="rect">
                <a:avLst/>
              </a:prstGeom>
              <a:noFill/>
            </p:spPr>
            <p:txBody>
              <a:bodyPr wrap="square" rtlCol="0">
                <a:spAutoFit/>
              </a:bodyPr>
              <a:lstStyle/>
              <a:p>
                <a:pPr algn="ctr"/>
                <a:r>
                  <a:rPr lang="en-US" altLang="zh-CN" dirty="0"/>
                  <a:t>Pass</a:t>
                </a:r>
                <a:r>
                  <a:rPr lang="zh-CN" altLang="en-US" dirty="0"/>
                  <a:t> </a:t>
                </a:r>
                <a14:m>
                  <m:oMath xmlns:m="http://schemas.openxmlformats.org/officeDocument/2006/math">
                    <m:r>
                      <a:rPr lang="en-US" altLang="zh-CN" b="0" i="1" smtClean="0">
                        <a:latin typeface="Cambria Math" panose="02040503050406030204" pitchFamily="18" charset="0"/>
                      </a:rPr>
                      <m:t>𝑗</m:t>
                    </m:r>
                  </m:oMath>
                </a14:m>
                <a:endParaRPr lang="en-US" dirty="0"/>
              </a:p>
            </p:txBody>
          </p:sp>
        </mc:Choice>
        <mc:Fallback xmlns="">
          <p:sp>
            <p:nvSpPr>
              <p:cNvPr id="38" name="TextBox 37">
                <a:extLst>
                  <a:ext uri="{FF2B5EF4-FFF2-40B4-BE49-F238E27FC236}">
                    <a16:creationId xmlns:a16="http://schemas.microsoft.com/office/drawing/2014/main" id="{447561CB-0FFB-2F04-8F87-F06108061C70}"/>
                  </a:ext>
                </a:extLst>
              </p:cNvPr>
              <p:cNvSpPr txBox="1">
                <a:spLocks noRot="1" noChangeAspect="1" noMove="1" noResize="1" noEditPoints="1" noAdjustHandles="1" noChangeArrowheads="1" noChangeShapeType="1" noTextEdit="1"/>
              </p:cNvSpPr>
              <p:nvPr/>
            </p:nvSpPr>
            <p:spPr>
              <a:xfrm>
                <a:off x="6815847" y="2447968"/>
                <a:ext cx="2483582" cy="369332"/>
              </a:xfrm>
              <a:prstGeom prst="rect">
                <a:avLst/>
              </a:prstGeom>
              <a:blipFill>
                <a:blip r:embed="rId3"/>
                <a:stretch>
                  <a:fillRect t="-6667" b="-26667"/>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5B353DA-AD88-AE54-AE32-01436BF4D381}"/>
              </a:ext>
            </a:extLst>
          </p:cNvPr>
          <p:cNvSpPr txBox="1"/>
          <p:nvPr/>
        </p:nvSpPr>
        <p:spPr>
          <a:xfrm>
            <a:off x="2939568" y="5104454"/>
            <a:ext cx="6108757" cy="369332"/>
          </a:xfrm>
          <a:prstGeom prst="rect">
            <a:avLst/>
          </a:prstGeom>
          <a:noFill/>
        </p:spPr>
        <p:txBody>
          <a:bodyPr wrap="square" rtlCol="0">
            <a:spAutoFit/>
          </a:bodyPr>
          <a:lstStyle/>
          <a:p>
            <a:pPr algn="ctr"/>
            <a:r>
              <a:rPr lang="en-US" altLang="zh-CN" dirty="0"/>
              <a:t>Green</a:t>
            </a:r>
            <a:r>
              <a:rPr lang="zh-CN" altLang="en-US" dirty="0"/>
              <a:t> </a:t>
            </a:r>
            <a:r>
              <a:rPr lang="en-US" altLang="zh-CN" dirty="0"/>
              <a:t>parameters</a:t>
            </a:r>
            <a:r>
              <a:rPr lang="zh-CN" altLang="en-US" dirty="0"/>
              <a:t> </a:t>
            </a:r>
            <a:r>
              <a:rPr lang="en-US" altLang="zh-CN" dirty="0"/>
              <a:t>are</a:t>
            </a:r>
            <a:r>
              <a:rPr lang="zh-CN" altLang="en-US" dirty="0"/>
              <a:t> </a:t>
            </a:r>
            <a:r>
              <a:rPr lang="en-US" altLang="zh-CN" dirty="0"/>
              <a:t>different</a:t>
            </a:r>
            <a:r>
              <a:rPr lang="zh-CN" altLang="en-US" dirty="0"/>
              <a:t> </a:t>
            </a:r>
            <a:r>
              <a:rPr lang="en-US" altLang="zh-CN" dirty="0"/>
              <a:t>in</a:t>
            </a:r>
            <a:r>
              <a:rPr lang="zh-CN" altLang="en-US" dirty="0"/>
              <a:t> </a:t>
            </a:r>
            <a:r>
              <a:rPr lang="en-US" altLang="zh-CN" dirty="0"/>
              <a:t>two</a:t>
            </a:r>
            <a:r>
              <a:rPr lang="zh-CN" altLang="en-US" dirty="0"/>
              <a:t> </a:t>
            </a:r>
            <a:r>
              <a:rPr lang="en-US" altLang="zh-CN" dirty="0"/>
              <a:t>passes</a:t>
            </a:r>
            <a:endParaRPr lang="en-US" dirty="0"/>
          </a:p>
        </p:txBody>
      </p:sp>
      <p:cxnSp>
        <p:nvCxnSpPr>
          <p:cNvPr id="12" name="Straight Arrow Connector 11">
            <a:extLst>
              <a:ext uri="{FF2B5EF4-FFF2-40B4-BE49-F238E27FC236}">
                <a16:creationId xmlns:a16="http://schemas.microsoft.com/office/drawing/2014/main" id="{000600CB-C8A1-0943-5C63-93AFC4CD648A}"/>
              </a:ext>
            </a:extLst>
          </p:cNvPr>
          <p:cNvCxnSpPr>
            <a:endCxn id="39" idx="0"/>
          </p:cNvCxnSpPr>
          <p:nvPr/>
        </p:nvCxnSpPr>
        <p:spPr>
          <a:xfrm>
            <a:off x="3900791" y="3948286"/>
            <a:ext cx="2093156" cy="1156168"/>
          </a:xfrm>
          <a:prstGeom prst="straightConnector1">
            <a:avLst/>
          </a:prstGeom>
          <a:ln w="9525">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D49529-722B-F48D-6E4A-18A95336DE99}"/>
              </a:ext>
            </a:extLst>
          </p:cNvPr>
          <p:cNvCxnSpPr>
            <a:endCxn id="39" idx="0"/>
          </p:cNvCxnSpPr>
          <p:nvPr/>
        </p:nvCxnSpPr>
        <p:spPr>
          <a:xfrm flipH="1">
            <a:off x="5993947" y="3647872"/>
            <a:ext cx="1797908" cy="1456582"/>
          </a:xfrm>
          <a:prstGeom prst="straightConnector1">
            <a:avLst/>
          </a:prstGeom>
          <a:ln w="9525">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745CB2-1781-DF39-9926-91B27C7A0CC9}"/>
              </a:ext>
            </a:extLst>
          </p:cNvPr>
          <p:cNvSpPr txBox="1"/>
          <p:nvPr/>
        </p:nvSpPr>
        <p:spPr>
          <a:xfrm>
            <a:off x="1235413" y="5719864"/>
            <a:ext cx="10233498" cy="646331"/>
          </a:xfrm>
          <a:prstGeom prst="rect">
            <a:avLst/>
          </a:prstGeom>
          <a:noFill/>
        </p:spPr>
        <p:txBody>
          <a:bodyPr wrap="square" rtlCol="0">
            <a:spAutoFit/>
          </a:bodyPr>
          <a:lstStyle/>
          <a:p>
            <a:r>
              <a:rPr lang="en-US" altLang="zh-CN" b="1" dirty="0"/>
              <a:t>Minimize</a:t>
            </a:r>
            <a:r>
              <a:rPr lang="zh-CN" altLang="en-US" b="1" dirty="0"/>
              <a:t> </a:t>
            </a:r>
            <a:r>
              <a:rPr lang="en-US" altLang="zh-CN" b="1" dirty="0"/>
              <a:t>the</a:t>
            </a:r>
            <a:r>
              <a:rPr lang="zh-CN" altLang="en-US" b="1" dirty="0"/>
              <a:t> </a:t>
            </a:r>
            <a:r>
              <a:rPr lang="en-US" altLang="zh-CN" b="1" dirty="0"/>
              <a:t>output</a:t>
            </a:r>
            <a:r>
              <a:rPr lang="zh-CN" altLang="en-US" b="1" dirty="0"/>
              <a:t> </a:t>
            </a:r>
            <a:r>
              <a:rPr lang="en-US" altLang="zh-CN" b="1" dirty="0"/>
              <a:t>of</a:t>
            </a:r>
            <a:r>
              <a:rPr lang="zh-CN" altLang="en-US" b="1" dirty="0"/>
              <a:t> </a:t>
            </a:r>
            <a:r>
              <a:rPr lang="en-US" altLang="zh-CN" b="1" dirty="0"/>
              <a:t>two</a:t>
            </a:r>
            <a:r>
              <a:rPr lang="zh-CN" altLang="en-US" b="1" dirty="0"/>
              <a:t> </a:t>
            </a:r>
            <a:r>
              <a:rPr lang="en-US" altLang="zh-CN" b="1" dirty="0"/>
              <a:t>passes,</a:t>
            </a:r>
            <a:r>
              <a:rPr lang="zh-CN" altLang="en-US" b="1" dirty="0"/>
              <a:t> </a:t>
            </a:r>
            <a:r>
              <a:rPr lang="en-US" altLang="zh-CN" b="1" dirty="0"/>
              <a:t>we</a:t>
            </a:r>
            <a:r>
              <a:rPr lang="zh-CN" altLang="en-US" b="1" dirty="0"/>
              <a:t> </a:t>
            </a:r>
            <a:r>
              <a:rPr lang="en-US" altLang="zh-CN" b="1" dirty="0"/>
              <a:t>could</a:t>
            </a:r>
            <a:r>
              <a:rPr lang="zh-CN" altLang="en-US" b="1" dirty="0"/>
              <a:t> </a:t>
            </a:r>
            <a:r>
              <a:rPr lang="en-US" altLang="zh-CN" b="1" dirty="0"/>
              <a:t>approximate</a:t>
            </a:r>
            <a:r>
              <a:rPr lang="zh-CN" altLang="en-US" b="1" dirty="0"/>
              <a:t> </a:t>
            </a:r>
            <a:r>
              <a:rPr lang="en-US" altLang="zh-CN" b="1" dirty="0"/>
              <a:t>minimizing</a:t>
            </a:r>
            <a:r>
              <a:rPr lang="zh-CN" altLang="en-US" b="1" dirty="0"/>
              <a:t> </a:t>
            </a:r>
            <a:r>
              <a:rPr lang="en-US" altLang="zh-CN" b="1" dirty="0"/>
              <a:t>the</a:t>
            </a:r>
            <a:r>
              <a:rPr lang="zh-CN" altLang="en-US" b="1" dirty="0"/>
              <a:t> </a:t>
            </a:r>
            <a:r>
              <a:rPr lang="en-US" altLang="zh-CN" b="1" dirty="0"/>
              <a:t>contribution</a:t>
            </a:r>
            <a:r>
              <a:rPr lang="zh-CN" altLang="en-US" b="1" dirty="0"/>
              <a:t> </a:t>
            </a:r>
            <a:r>
              <a:rPr lang="en-US" altLang="zh-CN" b="1" dirty="0"/>
              <a:t>difference</a:t>
            </a:r>
            <a:r>
              <a:rPr lang="zh-CN" altLang="en-US" b="1" dirty="0"/>
              <a:t> </a:t>
            </a:r>
            <a:r>
              <a:rPr lang="en-US" altLang="zh-CN" b="1" dirty="0"/>
              <a:t>between</a:t>
            </a:r>
            <a:r>
              <a:rPr lang="zh-CN" altLang="en-US" b="1" dirty="0"/>
              <a:t> </a:t>
            </a:r>
            <a:r>
              <a:rPr lang="en-US" altLang="zh-CN" b="1" dirty="0"/>
              <a:t>two</a:t>
            </a:r>
            <a:r>
              <a:rPr lang="zh-CN" altLang="en-US" b="1" dirty="0"/>
              <a:t> </a:t>
            </a:r>
            <a:r>
              <a:rPr lang="en-US" altLang="zh-CN" b="1" dirty="0"/>
              <a:t>green</a:t>
            </a:r>
            <a:r>
              <a:rPr lang="zh-CN" altLang="en-US" b="1" dirty="0"/>
              <a:t> </a:t>
            </a:r>
            <a:r>
              <a:rPr lang="en-US" altLang="zh-CN" b="1" dirty="0"/>
              <a:t>parameters</a:t>
            </a:r>
            <a:r>
              <a:rPr lang="zh-CN" altLang="en-US" b="1" dirty="0"/>
              <a:t> </a:t>
            </a:r>
            <a:r>
              <a:rPr lang="en-US" altLang="zh-CN" b="1" dirty="0"/>
              <a:t>because</a:t>
            </a:r>
            <a:r>
              <a:rPr lang="zh-CN" altLang="en-US" b="1" dirty="0"/>
              <a:t> </a:t>
            </a:r>
            <a:r>
              <a:rPr lang="en-US" altLang="zh-CN" b="1" dirty="0"/>
              <a:t>we</a:t>
            </a:r>
            <a:r>
              <a:rPr lang="zh-CN" altLang="en-US" b="1" dirty="0"/>
              <a:t> </a:t>
            </a:r>
            <a:r>
              <a:rPr lang="en-US" altLang="zh-CN" b="1" dirty="0"/>
              <a:t>want</a:t>
            </a:r>
            <a:r>
              <a:rPr lang="zh-CN" altLang="en-US" b="1" dirty="0"/>
              <a:t> </a:t>
            </a:r>
            <a:r>
              <a:rPr lang="en-US" altLang="zh-CN" b="1" dirty="0"/>
              <a:t>them</a:t>
            </a:r>
            <a:r>
              <a:rPr lang="zh-CN" altLang="en-US" b="1" dirty="0"/>
              <a:t> </a:t>
            </a:r>
            <a:r>
              <a:rPr lang="en-US" altLang="zh-CN" b="1" dirty="0"/>
              <a:t>to</a:t>
            </a:r>
            <a:r>
              <a:rPr lang="zh-CN" altLang="en-US" b="1" dirty="0"/>
              <a:t> </a:t>
            </a:r>
            <a:r>
              <a:rPr lang="en-US" altLang="zh-CN" b="1" dirty="0"/>
              <a:t>do</a:t>
            </a:r>
            <a:r>
              <a:rPr lang="zh-CN" altLang="en-US" b="1" dirty="0"/>
              <a:t> </a:t>
            </a:r>
            <a:r>
              <a:rPr lang="en-US" altLang="zh-CN" b="1" dirty="0"/>
              <a:t>the</a:t>
            </a:r>
            <a:r>
              <a:rPr lang="zh-CN" altLang="en-US" b="1" dirty="0"/>
              <a:t> </a:t>
            </a:r>
            <a:r>
              <a:rPr lang="en-US" altLang="zh-CN" b="1" dirty="0"/>
              <a:t>same</a:t>
            </a:r>
            <a:r>
              <a:rPr lang="zh-CN" altLang="en-US" b="1" dirty="0"/>
              <a:t> </a:t>
            </a:r>
            <a:r>
              <a:rPr lang="en-US" altLang="zh-CN" b="1" dirty="0"/>
              <a:t>thing</a:t>
            </a:r>
            <a:r>
              <a:rPr lang="zh-CN" altLang="en-US" b="1" dirty="0"/>
              <a:t> </a:t>
            </a:r>
            <a:r>
              <a:rPr lang="en-US" altLang="zh-CN" b="1" dirty="0"/>
              <a:t>for</a:t>
            </a:r>
            <a:r>
              <a:rPr lang="zh-CN" altLang="en-US" b="1" dirty="0"/>
              <a:t> </a:t>
            </a:r>
            <a:r>
              <a:rPr lang="en-US" altLang="zh-CN" b="1" dirty="0"/>
              <a:t>the</a:t>
            </a:r>
            <a:r>
              <a:rPr lang="zh-CN" altLang="en-US" b="1" dirty="0"/>
              <a:t> </a:t>
            </a:r>
            <a:r>
              <a:rPr lang="en-US" altLang="zh-CN" b="1" dirty="0"/>
              <a:t>same</a:t>
            </a:r>
            <a:r>
              <a:rPr lang="zh-CN" altLang="en-US" b="1" dirty="0"/>
              <a:t> </a:t>
            </a:r>
            <a:r>
              <a:rPr lang="en-US" altLang="zh-CN" b="1" dirty="0"/>
              <a:t>inputs.</a:t>
            </a:r>
            <a:endParaRPr lang="en-US" b="1" dirty="0"/>
          </a:p>
        </p:txBody>
      </p:sp>
    </p:spTree>
    <p:extLst>
      <p:ext uri="{BB962C8B-B14F-4D97-AF65-F5344CB8AC3E}">
        <p14:creationId xmlns:p14="http://schemas.microsoft.com/office/powerpoint/2010/main" val="336626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15AD-09CD-6A62-63FC-5B8B8675603E}"/>
              </a:ext>
            </a:extLst>
          </p:cNvPr>
          <p:cNvSpPr>
            <a:spLocks noGrp="1"/>
          </p:cNvSpPr>
          <p:nvPr>
            <p:ph type="title"/>
          </p:nvPr>
        </p:nvSpPr>
        <p:spPr/>
        <p:txBody>
          <a:bodyPr/>
          <a:lstStyle/>
          <a:p>
            <a:r>
              <a:rPr lang="en-US" dirty="0"/>
              <a:t>Pro</a:t>
            </a:r>
            <a:r>
              <a:rPr lang="en-US" altLang="zh-CN" dirty="0"/>
              <a:t>posed</a:t>
            </a:r>
            <a:r>
              <a:rPr lang="zh-CN" altLang="en-US" dirty="0"/>
              <a:t> </a:t>
            </a:r>
            <a:r>
              <a:rPr lang="en-US" altLang="zh-CN" dirty="0"/>
              <a:t>Method:</a:t>
            </a:r>
            <a:r>
              <a:rPr lang="zh-CN" altLang="en-US" dirty="0"/>
              <a:t> </a:t>
            </a:r>
            <a:r>
              <a:rPr lang="en-US" altLang="zh-CN" dirty="0"/>
              <a:t>Intra-Distillation</a:t>
            </a:r>
            <a:endParaRPr lang="en-US" dirty="0"/>
          </a:p>
        </p:txBody>
      </p:sp>
      <p:sp>
        <p:nvSpPr>
          <p:cNvPr id="4" name="Slide Number Placeholder 3">
            <a:extLst>
              <a:ext uri="{FF2B5EF4-FFF2-40B4-BE49-F238E27FC236}">
                <a16:creationId xmlns:a16="http://schemas.microsoft.com/office/drawing/2014/main" id="{EF8DE59C-DC04-2958-CBA0-5C6A249F4E20}"/>
              </a:ext>
            </a:extLst>
          </p:cNvPr>
          <p:cNvSpPr>
            <a:spLocks noGrp="1"/>
          </p:cNvSpPr>
          <p:nvPr>
            <p:ph type="sldNum" sz="quarter" idx="12"/>
          </p:nvPr>
        </p:nvSpPr>
        <p:spPr/>
        <p:txBody>
          <a:bodyPr/>
          <a:lstStyle/>
          <a:p>
            <a:fld id="{BEAF7EB6-F597-384F-AF9C-C94AC436A1B2}" type="slidenum">
              <a:rPr lang="en-US" smtClean="0"/>
              <a:t>14</a:t>
            </a:fld>
            <a:endParaRPr lang="en-US" dirty="0"/>
          </a:p>
        </p:txBody>
      </p:sp>
      <p:sp>
        <p:nvSpPr>
          <p:cNvPr id="5" name="TextBox 4">
            <a:extLst>
              <a:ext uri="{FF2B5EF4-FFF2-40B4-BE49-F238E27FC236}">
                <a16:creationId xmlns:a16="http://schemas.microsoft.com/office/drawing/2014/main" id="{6280EF63-A3A0-3441-14C5-2A0DE7AD30B2}"/>
              </a:ext>
            </a:extLst>
          </p:cNvPr>
          <p:cNvSpPr txBox="1"/>
          <p:nvPr/>
        </p:nvSpPr>
        <p:spPr>
          <a:xfrm>
            <a:off x="838198" y="1690688"/>
            <a:ext cx="10818265" cy="1754326"/>
          </a:xfrm>
          <a:prstGeom prst="rect">
            <a:avLst/>
          </a:prstGeom>
          <a:noFill/>
        </p:spPr>
        <p:txBody>
          <a:bodyPr wrap="square" rtlCol="0">
            <a:spAutoFit/>
          </a:bodyPr>
          <a:lstStyle/>
          <a:p>
            <a:r>
              <a:rPr lang="en-US" altLang="zh-CN" sz="2000" b="1" dirty="0"/>
              <a:t>Task-Agnostic</a:t>
            </a:r>
            <a:r>
              <a:rPr lang="zh-CN" altLang="en-US" sz="2000" b="1" dirty="0"/>
              <a:t> </a:t>
            </a:r>
            <a:r>
              <a:rPr lang="en-US" altLang="zh-CN" sz="2000" b="1" dirty="0"/>
              <a:t>Implementation:</a:t>
            </a:r>
            <a:r>
              <a:rPr lang="zh-CN" altLang="en-US" sz="2000" b="1" dirty="0"/>
              <a:t> </a:t>
            </a:r>
            <a:r>
              <a:rPr lang="en-US" altLang="zh-CN" sz="2000" dirty="0"/>
              <a:t>Intra-distillation</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applied</a:t>
            </a:r>
            <a:r>
              <a:rPr lang="zh-CN" altLang="en-US" sz="2000" dirty="0"/>
              <a:t> </a:t>
            </a:r>
            <a:r>
              <a:rPr lang="en-US" altLang="zh-CN" sz="2000" dirty="0"/>
              <a:t>to</a:t>
            </a:r>
            <a:r>
              <a:rPr lang="zh-CN" altLang="en-US" sz="2000" dirty="0"/>
              <a:t> </a:t>
            </a:r>
            <a:r>
              <a:rPr lang="en-US" altLang="zh-CN" sz="2000" dirty="0"/>
              <a:t>any deep learning tasks.</a:t>
            </a:r>
          </a:p>
          <a:p>
            <a:endParaRPr lang="en-US" altLang="zh-CN" sz="2000" dirty="0"/>
          </a:p>
          <a:p>
            <a:endParaRPr lang="en-US" altLang="zh-CN" sz="2000" dirty="0"/>
          </a:p>
          <a:p>
            <a:endParaRPr lang="en-US" altLang="zh-CN" sz="2000" dirty="0"/>
          </a:p>
          <a:p>
            <a:r>
              <a:rPr lang="en-US" altLang="zh-CN" sz="2800" dirty="0">
                <a:latin typeface="Abadi MT Condensed Light" panose="020B0306030101010103" pitchFamily="34" charset="77"/>
              </a:rPr>
              <a:t>                                             </a:t>
            </a:r>
          </a:p>
        </p:txBody>
      </p:sp>
      <p:sp>
        <p:nvSpPr>
          <p:cNvPr id="10" name="TextBox 9">
            <a:extLst>
              <a:ext uri="{FF2B5EF4-FFF2-40B4-BE49-F238E27FC236}">
                <a16:creationId xmlns:a16="http://schemas.microsoft.com/office/drawing/2014/main" id="{CD4B4740-C716-B9B0-FAE1-BE4C2B2A820A}"/>
              </a:ext>
            </a:extLst>
          </p:cNvPr>
          <p:cNvSpPr txBox="1"/>
          <p:nvPr/>
        </p:nvSpPr>
        <p:spPr>
          <a:xfrm>
            <a:off x="838198" y="2347771"/>
            <a:ext cx="10826885" cy="400110"/>
          </a:xfrm>
          <a:prstGeom prst="rect">
            <a:avLst/>
          </a:prstGeom>
          <a:noFill/>
        </p:spPr>
        <p:txBody>
          <a:bodyPr wrap="square" rtlCol="0">
            <a:spAutoFit/>
          </a:bodyPr>
          <a:lstStyle/>
          <a:p>
            <a:r>
              <a:rPr lang="en-US" altLang="zh-CN" sz="2000" dirty="0"/>
              <a:t>One</a:t>
            </a:r>
            <a:r>
              <a:rPr lang="zh-CN" altLang="en-US" sz="2000" dirty="0"/>
              <a:t> </a:t>
            </a:r>
            <a:r>
              <a:rPr lang="en-US" altLang="zh-CN" sz="2000" dirty="0"/>
              <a:t>may</a:t>
            </a:r>
            <a:r>
              <a:rPr lang="zh-CN" altLang="en-US" sz="2000" dirty="0"/>
              <a:t> </a:t>
            </a:r>
            <a:r>
              <a:rPr lang="en-US" altLang="zh-CN" sz="2000" dirty="0"/>
              <a:t>notice</a:t>
            </a:r>
            <a:r>
              <a:rPr lang="zh-CN" altLang="en-US" sz="2000" dirty="0"/>
              <a:t> </a:t>
            </a:r>
            <a:r>
              <a:rPr lang="en-US" altLang="zh-CN" sz="2000" dirty="0"/>
              <a:t>that</a:t>
            </a:r>
            <a:r>
              <a:rPr lang="zh-CN" altLang="en-US" sz="2000" dirty="0"/>
              <a:t> </a:t>
            </a:r>
            <a:r>
              <a:rPr lang="en-US" altLang="zh-CN" sz="2000" dirty="0"/>
              <a:t>it</a:t>
            </a:r>
            <a:r>
              <a:rPr lang="zh-CN" altLang="en-US" sz="2000" dirty="0"/>
              <a:t> </a:t>
            </a:r>
            <a:r>
              <a:rPr lang="en-US" altLang="zh-CN" sz="2000" dirty="0"/>
              <a:t>is</a:t>
            </a:r>
            <a:r>
              <a:rPr lang="zh-CN" altLang="en-US" sz="2000" dirty="0"/>
              <a:t> </a:t>
            </a:r>
            <a:r>
              <a:rPr lang="en-US" altLang="zh-CN" sz="2000" dirty="0"/>
              <a:t>similar</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objective</a:t>
            </a:r>
            <a:r>
              <a:rPr lang="zh-CN" altLang="en-US" sz="2000" dirty="0"/>
              <a:t> </a:t>
            </a:r>
            <a:r>
              <a:rPr lang="en-US" altLang="zh-CN" sz="2000" dirty="0"/>
              <a:t>of</a:t>
            </a:r>
            <a:r>
              <a:rPr lang="zh-CN" altLang="en-US" sz="2000" dirty="0"/>
              <a:t> </a:t>
            </a:r>
            <a:r>
              <a:rPr lang="en-US" altLang="zh-CN" sz="2000" dirty="0"/>
              <a:t>knowledge</a:t>
            </a:r>
            <a:r>
              <a:rPr lang="zh-CN" altLang="en-US" sz="2000" dirty="0"/>
              <a:t> </a:t>
            </a:r>
            <a:r>
              <a:rPr lang="en-US" altLang="zh-CN" sz="2000" dirty="0"/>
              <a:t>distillation:</a:t>
            </a:r>
            <a:endParaRPr lang="en-US" sz="2000" dirty="0"/>
          </a:p>
        </p:txBody>
      </p:sp>
      <p:sp>
        <p:nvSpPr>
          <p:cNvPr id="13" name="Right Brace 12">
            <a:extLst>
              <a:ext uri="{FF2B5EF4-FFF2-40B4-BE49-F238E27FC236}">
                <a16:creationId xmlns:a16="http://schemas.microsoft.com/office/drawing/2014/main" id="{2A4C1D26-7FE0-3CD1-9415-AA0B19629F7F}"/>
              </a:ext>
            </a:extLst>
          </p:cNvPr>
          <p:cNvSpPr/>
          <p:nvPr/>
        </p:nvSpPr>
        <p:spPr>
          <a:xfrm rot="16200000">
            <a:off x="4407066" y="3945379"/>
            <a:ext cx="201540" cy="125341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3A82C141-3C9C-4E5F-49AE-C88293AFAF10}"/>
              </a:ext>
            </a:extLst>
          </p:cNvPr>
          <p:cNvSpPr/>
          <p:nvPr/>
        </p:nvSpPr>
        <p:spPr>
          <a:xfrm rot="5400000">
            <a:off x="4407066" y="3237214"/>
            <a:ext cx="201540" cy="125341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880DE2-F76A-243B-065C-94EF597D4A93}"/>
              </a:ext>
            </a:extLst>
          </p:cNvPr>
          <p:cNvSpPr txBox="1"/>
          <p:nvPr/>
        </p:nvSpPr>
        <p:spPr>
          <a:xfrm>
            <a:off x="3248087" y="4051182"/>
            <a:ext cx="2539257" cy="369332"/>
          </a:xfrm>
          <a:prstGeom prst="rect">
            <a:avLst/>
          </a:prstGeom>
          <a:noFill/>
        </p:spPr>
        <p:txBody>
          <a:bodyPr wrap="square" rtlCol="0">
            <a:spAutoFit/>
          </a:bodyPr>
          <a:lstStyle/>
          <a:p>
            <a:pPr algn="ctr"/>
            <a:r>
              <a:rPr lang="en-US" altLang="zh-CN" dirty="0"/>
              <a:t>task</a:t>
            </a:r>
            <a:r>
              <a:rPr lang="zh-CN" altLang="en-US" dirty="0"/>
              <a:t> </a:t>
            </a:r>
            <a:r>
              <a:rPr lang="en-US" altLang="zh-CN" dirty="0"/>
              <a:t>loss</a:t>
            </a:r>
            <a:endParaRPr lang="en-US" dirty="0"/>
          </a:p>
        </p:txBody>
      </p:sp>
      <p:sp>
        <p:nvSpPr>
          <p:cNvPr id="16" name="Right Brace 15">
            <a:extLst>
              <a:ext uri="{FF2B5EF4-FFF2-40B4-BE49-F238E27FC236}">
                <a16:creationId xmlns:a16="http://schemas.microsoft.com/office/drawing/2014/main" id="{4BC288EA-C85C-EEE2-40DD-38972CAABCB7}"/>
              </a:ext>
            </a:extLst>
          </p:cNvPr>
          <p:cNvSpPr/>
          <p:nvPr/>
        </p:nvSpPr>
        <p:spPr>
          <a:xfrm rot="16200000">
            <a:off x="6320849" y="3848705"/>
            <a:ext cx="201540" cy="14975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FD5EE2A4-971C-B289-5B22-E0A3FE151D85}"/>
              </a:ext>
            </a:extLst>
          </p:cNvPr>
          <p:cNvSpPr/>
          <p:nvPr/>
        </p:nvSpPr>
        <p:spPr>
          <a:xfrm rot="5400000">
            <a:off x="6397087" y="3237214"/>
            <a:ext cx="201540" cy="125341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1F7093E1-854B-947F-294E-22ED1212F126}"/>
              </a:ext>
            </a:extLst>
          </p:cNvPr>
          <p:cNvSpPr txBox="1"/>
          <p:nvPr/>
        </p:nvSpPr>
        <p:spPr>
          <a:xfrm>
            <a:off x="5672836" y="4076583"/>
            <a:ext cx="1721302" cy="369332"/>
          </a:xfrm>
          <a:prstGeom prst="rect">
            <a:avLst/>
          </a:prstGeom>
          <a:noFill/>
        </p:spPr>
        <p:txBody>
          <a:bodyPr wrap="square" rtlCol="0">
            <a:spAutoFit/>
          </a:bodyPr>
          <a:lstStyle/>
          <a:p>
            <a:r>
              <a:rPr lang="en-US" altLang="zh-CN" dirty="0"/>
              <a:t>min</a:t>
            </a:r>
            <a:r>
              <a:rPr lang="zh-CN" altLang="en-US" dirty="0"/>
              <a:t> </a:t>
            </a:r>
            <a:r>
              <a:rPr lang="en-US" altLang="zh-CN" dirty="0"/>
              <a:t>difference</a:t>
            </a:r>
            <a:endParaRPr lang="en-US" dirty="0"/>
          </a:p>
        </p:txBody>
      </p:sp>
      <p:sp>
        <p:nvSpPr>
          <p:cNvPr id="21" name="TextBox 20">
            <a:extLst>
              <a:ext uri="{FF2B5EF4-FFF2-40B4-BE49-F238E27FC236}">
                <a16:creationId xmlns:a16="http://schemas.microsoft.com/office/drawing/2014/main" id="{8800C7C0-F35A-CFFC-1C94-909324F30BD2}"/>
              </a:ext>
            </a:extLst>
          </p:cNvPr>
          <p:cNvSpPr txBox="1"/>
          <p:nvPr/>
        </p:nvSpPr>
        <p:spPr>
          <a:xfrm>
            <a:off x="7394138" y="3239359"/>
            <a:ext cx="3433864" cy="646331"/>
          </a:xfrm>
          <a:prstGeom prst="rect">
            <a:avLst/>
          </a:prstGeom>
          <a:noFill/>
        </p:spPr>
        <p:txBody>
          <a:bodyPr wrap="square" rtlCol="0">
            <a:spAutoFit/>
          </a:bodyPr>
          <a:lstStyle/>
          <a:p>
            <a:r>
              <a:rPr lang="en-US" altLang="zh-CN" dirty="0" err="1"/>
              <a:t>ɑ</a:t>
            </a:r>
            <a:r>
              <a:rPr lang="zh-CN" altLang="en-US" dirty="0"/>
              <a:t> </a:t>
            </a:r>
            <a:r>
              <a:rPr lang="en-US" altLang="zh-CN" dirty="0"/>
              <a:t>is</a:t>
            </a:r>
            <a:r>
              <a:rPr lang="zh-CN" altLang="en-US" dirty="0"/>
              <a:t> </a:t>
            </a:r>
            <a:r>
              <a:rPr lang="en-US" altLang="zh-CN" dirty="0"/>
              <a:t>a</a:t>
            </a:r>
            <a:r>
              <a:rPr lang="zh-CN" altLang="en-US" dirty="0"/>
              <a:t> </a:t>
            </a:r>
            <a:r>
              <a:rPr lang="en-US" altLang="zh-CN" dirty="0"/>
              <a:t>hyperparameter</a:t>
            </a:r>
            <a:r>
              <a:rPr lang="zh-CN" altLang="en-US" dirty="0"/>
              <a:t> </a:t>
            </a:r>
            <a:r>
              <a:rPr lang="en-US" altLang="zh-CN" dirty="0"/>
              <a:t>to</a:t>
            </a:r>
            <a:r>
              <a:rPr lang="zh-CN" altLang="en-US" dirty="0"/>
              <a:t> </a:t>
            </a:r>
            <a:r>
              <a:rPr lang="en-US" altLang="zh-CN" dirty="0"/>
              <a:t>control</a:t>
            </a:r>
            <a:r>
              <a:rPr lang="zh-CN" altLang="en-US" dirty="0"/>
              <a:t> </a:t>
            </a:r>
            <a:r>
              <a:rPr lang="en-US" altLang="zh-CN" dirty="0"/>
              <a:t>the</a:t>
            </a:r>
            <a:r>
              <a:rPr lang="zh-CN" altLang="en-US" dirty="0"/>
              <a:t> </a:t>
            </a:r>
            <a:r>
              <a:rPr lang="en-US" altLang="zh-CN" dirty="0"/>
              <a:t>strength</a:t>
            </a:r>
            <a:r>
              <a:rPr lang="zh-CN" altLang="en-US" dirty="0"/>
              <a:t> </a:t>
            </a:r>
            <a:r>
              <a:rPr lang="en-US" altLang="zh-CN" dirty="0"/>
              <a:t>of</a:t>
            </a:r>
            <a:r>
              <a:rPr lang="zh-CN" altLang="en-US" dirty="0"/>
              <a:t> </a:t>
            </a:r>
            <a:r>
              <a:rPr lang="en-US" altLang="zh-CN" dirty="0"/>
              <a:t>intra-distillation</a:t>
            </a:r>
            <a:endParaRPr lang="en-US" dirty="0"/>
          </a:p>
        </p:txBody>
      </p:sp>
      <p:sp>
        <p:nvSpPr>
          <p:cNvPr id="6" name="TextBox 5">
            <a:extLst>
              <a:ext uri="{FF2B5EF4-FFF2-40B4-BE49-F238E27FC236}">
                <a16:creationId xmlns:a16="http://schemas.microsoft.com/office/drawing/2014/main" id="{C7D8D339-D9DF-CD10-208A-02BE2D139939}"/>
              </a:ext>
            </a:extLst>
          </p:cNvPr>
          <p:cNvSpPr txBox="1"/>
          <p:nvPr/>
        </p:nvSpPr>
        <p:spPr>
          <a:xfrm>
            <a:off x="3619001" y="4795034"/>
            <a:ext cx="6096000" cy="369332"/>
          </a:xfrm>
          <a:prstGeom prst="rect">
            <a:avLst/>
          </a:prstGeom>
          <a:noFill/>
        </p:spPr>
        <p:txBody>
          <a:bodyPr wrap="square">
            <a:spAutoFit/>
          </a:bodyPr>
          <a:lstStyle/>
          <a:p>
            <a:r>
              <a:rPr lang="en-US" altLang="zh-CN" sz="1800" dirty="0">
                <a:latin typeface="Abadi MT Condensed Light" panose="020B0306030101010103" pitchFamily="34" charset="77"/>
              </a:rPr>
              <a:t>min</a:t>
            </a:r>
            <a:r>
              <a:rPr lang="zh-CN" altLang="en-US" sz="1800" dirty="0">
                <a:latin typeface="Abadi MT Condensed Light" panose="020B0306030101010103" pitchFamily="34" charset="77"/>
              </a:rPr>
              <a:t> </a:t>
            </a:r>
            <a:r>
              <a:rPr lang="en-US" altLang="zh-CN" sz="1800" dirty="0">
                <a:latin typeface="Abadi MT Condensed Light" panose="020B0306030101010103" pitchFamily="34" charset="77"/>
              </a:rPr>
              <a:t>diff(student,</a:t>
            </a:r>
            <a:r>
              <a:rPr lang="zh-CN" altLang="en-US" sz="1800" dirty="0">
                <a:latin typeface="Abadi MT Condensed Light" panose="020B0306030101010103" pitchFamily="34" charset="77"/>
              </a:rPr>
              <a:t> </a:t>
            </a:r>
            <a:r>
              <a:rPr lang="en-US" altLang="zh-CN" sz="1800" dirty="0">
                <a:latin typeface="Abadi MT Condensed Light" panose="020B0306030101010103" pitchFamily="34" charset="77"/>
              </a:rPr>
              <a:t>target)</a:t>
            </a:r>
            <a:r>
              <a:rPr lang="zh-CN" altLang="en-US" sz="1800" dirty="0">
                <a:latin typeface="Abadi MT Condensed Light" panose="020B0306030101010103" pitchFamily="34" charset="77"/>
              </a:rPr>
              <a:t> </a:t>
            </a:r>
            <a:r>
              <a:rPr lang="en-US" altLang="zh-CN" sz="1800" dirty="0">
                <a:latin typeface="Abadi MT Condensed Light" panose="020B0306030101010103" pitchFamily="34" charset="77"/>
              </a:rPr>
              <a:t>+</a:t>
            </a:r>
            <a:r>
              <a:rPr lang="zh-CN" altLang="en-US" sz="1800" dirty="0">
                <a:latin typeface="Abadi MT Condensed Light" panose="020B0306030101010103" pitchFamily="34" charset="77"/>
              </a:rPr>
              <a:t> </a:t>
            </a:r>
            <a:r>
              <a:rPr lang="en-US" altLang="zh-CN" sz="1800" dirty="0">
                <a:latin typeface="Abadi MT Condensed Light" panose="020B0306030101010103" pitchFamily="34" charset="77"/>
              </a:rPr>
              <a:t>diff(student,</a:t>
            </a:r>
            <a:r>
              <a:rPr lang="zh-CN" altLang="en-US" sz="1800" dirty="0">
                <a:latin typeface="Abadi MT Condensed Light" panose="020B0306030101010103" pitchFamily="34" charset="77"/>
              </a:rPr>
              <a:t> </a:t>
            </a:r>
            <a:r>
              <a:rPr lang="en-US" altLang="zh-CN" sz="1800" dirty="0">
                <a:latin typeface="Abadi MT Condensed Light" panose="020B0306030101010103" pitchFamily="34" charset="77"/>
              </a:rPr>
              <a:t>teacher)</a:t>
            </a:r>
          </a:p>
        </p:txBody>
      </p:sp>
      <p:sp>
        <p:nvSpPr>
          <p:cNvPr id="8" name="TextBox 7">
            <a:extLst>
              <a:ext uri="{FF2B5EF4-FFF2-40B4-BE49-F238E27FC236}">
                <a16:creationId xmlns:a16="http://schemas.microsoft.com/office/drawing/2014/main" id="{A5F353F1-ED54-4975-2AC5-CD216FECCFEF}"/>
              </a:ext>
            </a:extLst>
          </p:cNvPr>
          <p:cNvSpPr txBox="1"/>
          <p:nvPr/>
        </p:nvSpPr>
        <p:spPr>
          <a:xfrm>
            <a:off x="3779041" y="3189130"/>
            <a:ext cx="6096000" cy="523220"/>
          </a:xfrm>
          <a:prstGeom prst="rect">
            <a:avLst/>
          </a:prstGeom>
          <a:noFill/>
        </p:spPr>
        <p:txBody>
          <a:bodyPr wrap="square">
            <a:spAutoFit/>
          </a:bodyPr>
          <a:lstStyle/>
          <a:p>
            <a:r>
              <a:rPr lang="en-US" altLang="zh-CN" sz="2800" dirty="0" err="1">
                <a:latin typeface="Abadi MT Condensed Light" panose="020B0306030101010103" pitchFamily="34" charset="77"/>
              </a:rPr>
              <a:t>L</a:t>
            </a:r>
            <a:r>
              <a:rPr lang="en-US" altLang="zh-CN" sz="2800" baseline="-25000" dirty="0" err="1">
                <a:latin typeface="Abadi MT Condensed Light" panose="020B0306030101010103" pitchFamily="34" charset="77"/>
              </a:rPr>
              <a:t>original_task</a:t>
            </a:r>
            <a:r>
              <a:rPr lang="en-US" altLang="zh-CN" sz="2800" baseline="-25000" dirty="0">
                <a:latin typeface="Abadi MT Condensed Light" panose="020B0306030101010103" pitchFamily="34" charset="77"/>
              </a:rPr>
              <a:t> </a:t>
            </a:r>
            <a:r>
              <a:rPr lang="en-US" altLang="zh-CN" sz="2800" dirty="0">
                <a:latin typeface="Abadi MT Condensed Light" panose="020B0306030101010103" pitchFamily="34" charset="77"/>
              </a:rPr>
              <a:t>+ </a:t>
            </a:r>
            <a:r>
              <a:rPr lang="en-US" altLang="zh-CN" sz="2800" dirty="0" err="1">
                <a:latin typeface="Abadi MT Condensed Light" panose="020B0306030101010103" pitchFamily="34" charset="77"/>
              </a:rPr>
              <a:t>ɑ</a:t>
            </a:r>
            <a:r>
              <a:rPr lang="en-US" altLang="zh-CN" sz="2800" dirty="0">
                <a:latin typeface="Abadi MT Condensed Light" panose="020B0306030101010103" pitchFamily="34" charset="77"/>
              </a:rPr>
              <a:t> · </a:t>
            </a:r>
            <a:r>
              <a:rPr lang="en-US" altLang="zh-CN" sz="2800" dirty="0" err="1">
                <a:latin typeface="Abadi MT Condensed Light" panose="020B0306030101010103" pitchFamily="34" charset="77"/>
              </a:rPr>
              <a:t>L</a:t>
            </a:r>
            <a:r>
              <a:rPr lang="en-US" altLang="zh-CN" sz="2800" baseline="-25000" dirty="0" err="1">
                <a:latin typeface="Abadi MT Condensed Light" panose="020B0306030101010103" pitchFamily="34" charset="77"/>
              </a:rPr>
              <a:t>intra</a:t>
            </a:r>
            <a:r>
              <a:rPr lang="en-US" altLang="zh-CN" sz="2800" baseline="-25000" dirty="0">
                <a:latin typeface="Abadi MT Condensed Light" panose="020B0306030101010103" pitchFamily="34" charset="77"/>
              </a:rPr>
              <a:t>-distillation</a:t>
            </a:r>
            <a:endParaRPr lang="en-US" sz="2800" dirty="0"/>
          </a:p>
        </p:txBody>
      </p:sp>
    </p:spTree>
    <p:extLst>
      <p:ext uri="{BB962C8B-B14F-4D97-AF65-F5344CB8AC3E}">
        <p14:creationId xmlns:p14="http://schemas.microsoft.com/office/powerpoint/2010/main" val="196683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p:bldP spid="16" grpId="0" animBg="1"/>
      <p:bldP spid="19" grpId="0" animBg="1"/>
      <p:bldP spid="20" grpId="0"/>
      <p:bldP spid="21"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AAAA-DE6B-F7CC-7D03-302133E56997}"/>
              </a:ext>
            </a:extLst>
          </p:cNvPr>
          <p:cNvSpPr>
            <a:spLocks noGrp="1"/>
          </p:cNvSpPr>
          <p:nvPr>
            <p:ph type="title"/>
          </p:nvPr>
        </p:nvSpPr>
        <p:spPr/>
        <p:txBody>
          <a:bodyPr/>
          <a:lstStyle/>
          <a:p>
            <a:r>
              <a:rPr lang="en-US" altLang="zh-CN" dirty="0"/>
              <a:t>Experiments</a:t>
            </a:r>
            <a:endParaRPr lang="en-US" dirty="0"/>
          </a:p>
        </p:txBody>
      </p:sp>
      <p:sp>
        <p:nvSpPr>
          <p:cNvPr id="4" name="Slide Number Placeholder 3">
            <a:extLst>
              <a:ext uri="{FF2B5EF4-FFF2-40B4-BE49-F238E27FC236}">
                <a16:creationId xmlns:a16="http://schemas.microsoft.com/office/drawing/2014/main" id="{AB977115-C001-7026-94BF-9CE5722D3C4D}"/>
              </a:ext>
            </a:extLst>
          </p:cNvPr>
          <p:cNvSpPr>
            <a:spLocks noGrp="1"/>
          </p:cNvSpPr>
          <p:nvPr>
            <p:ph type="sldNum" sz="quarter" idx="12"/>
          </p:nvPr>
        </p:nvSpPr>
        <p:spPr/>
        <p:txBody>
          <a:bodyPr/>
          <a:lstStyle/>
          <a:p>
            <a:fld id="{BEAF7EB6-F597-384F-AF9C-C94AC436A1B2}" type="slidenum">
              <a:rPr lang="en-US" smtClean="0"/>
              <a:t>15</a:t>
            </a:fld>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D076356-B1F8-6D25-ADF9-7DCEF457D256}"/>
                  </a:ext>
                </a:extLst>
              </p:cNvPr>
              <p:cNvSpPr txBox="1"/>
              <p:nvPr/>
            </p:nvSpPr>
            <p:spPr>
              <a:xfrm>
                <a:off x="838198" y="1690688"/>
                <a:ext cx="10818265" cy="4401205"/>
              </a:xfrm>
              <a:prstGeom prst="rect">
                <a:avLst/>
              </a:prstGeom>
              <a:noFill/>
            </p:spPr>
            <p:txBody>
              <a:bodyPr wrap="square" rtlCol="0">
                <a:spAutoFit/>
              </a:bodyPr>
              <a:lstStyle/>
              <a:p>
                <a:r>
                  <a:rPr lang="en-US" altLang="zh-CN" sz="2000" b="1" dirty="0"/>
                  <a:t>We</a:t>
                </a:r>
                <a:r>
                  <a:rPr lang="zh-CN" altLang="en-US" sz="2000" b="1" dirty="0"/>
                  <a:t> </a:t>
                </a:r>
                <a:r>
                  <a:rPr lang="en-US" sz="2000" b="1" dirty="0"/>
                  <a:t>evaluate our</a:t>
                </a:r>
                <a:r>
                  <a:rPr lang="zh-CN" altLang="en-US" sz="2000" b="1" dirty="0"/>
                  <a:t> </a:t>
                </a:r>
                <a:r>
                  <a:rPr lang="en-US" altLang="zh-CN" sz="2000" b="1" dirty="0"/>
                  <a:t>intra-distillation</a:t>
                </a:r>
                <a:r>
                  <a:rPr lang="zh-CN" altLang="en-US" sz="2000" b="1" dirty="0"/>
                  <a:t> </a:t>
                </a:r>
                <a:r>
                  <a:rPr lang="en-US" altLang="zh-CN" sz="2000" b="1" dirty="0"/>
                  <a:t>on</a:t>
                </a:r>
                <a:r>
                  <a:rPr lang="zh-CN" altLang="en-US" sz="2000" b="1" dirty="0"/>
                  <a:t> </a:t>
                </a:r>
                <a:r>
                  <a:rPr lang="en-US" altLang="zh-CN" sz="2000" b="1" dirty="0"/>
                  <a:t>three</a:t>
                </a:r>
                <a:r>
                  <a:rPr lang="zh-CN" altLang="en-US" sz="2000" b="1" dirty="0"/>
                  <a:t> </a:t>
                </a:r>
                <a:r>
                  <a:rPr lang="en-US" altLang="zh-CN" sz="2000" b="1" dirty="0"/>
                  <a:t>tasks:</a:t>
                </a:r>
              </a:p>
              <a:p>
                <a:endParaRPr lang="en-US" altLang="zh-CN" sz="2000" b="1" dirty="0"/>
              </a:p>
              <a:p>
                <a:pPr marL="342900" indent="-342900">
                  <a:buFont typeface="Arial" panose="020B0604020202020204" pitchFamily="34" charset="0"/>
                  <a:buChar char="•"/>
                </a:pPr>
                <a:r>
                  <a:rPr lang="en-US" altLang="zh-CN" sz="2000" dirty="0"/>
                  <a:t>Machine</a:t>
                </a:r>
                <a:r>
                  <a:rPr lang="zh-CN" altLang="en-US" sz="2000" dirty="0"/>
                  <a:t> </a:t>
                </a:r>
                <a:r>
                  <a:rPr lang="en-US" altLang="zh-CN" sz="2000" dirty="0"/>
                  <a:t>Translation</a:t>
                </a:r>
              </a:p>
              <a:p>
                <a:pPr marL="342900" indent="-342900">
                  <a:buFont typeface="Arial" panose="020B0604020202020204" pitchFamily="34" charset="0"/>
                  <a:buChar char="•"/>
                </a:pPr>
                <a:endParaRPr lang="en-US" altLang="zh-CN" sz="2000" b="1" dirty="0"/>
              </a:p>
              <a:p>
                <a:pPr marL="342900" indent="-342900">
                  <a:buFont typeface="Arial" panose="020B0604020202020204" pitchFamily="34" charset="0"/>
                  <a:buChar char="•"/>
                </a:pPr>
                <a:endParaRPr lang="en-US" altLang="zh-CN" sz="2000" b="1" dirty="0"/>
              </a:p>
              <a:p>
                <a:pPr marL="342900" indent="-342900">
                  <a:buFont typeface="Arial" panose="020B0604020202020204" pitchFamily="34" charset="0"/>
                  <a:buChar char="•"/>
                </a:pPr>
                <a:r>
                  <a:rPr lang="en-US" altLang="zh-CN" sz="2000" dirty="0"/>
                  <a:t>Natural</a:t>
                </a:r>
                <a:r>
                  <a:rPr lang="zh-CN" altLang="en-US" sz="2000" dirty="0"/>
                  <a:t> </a:t>
                </a:r>
                <a:r>
                  <a:rPr lang="en-US" altLang="zh-CN" sz="2000" dirty="0"/>
                  <a:t>Language</a:t>
                </a:r>
                <a:r>
                  <a:rPr lang="zh-CN" altLang="en-US" sz="2000" dirty="0"/>
                  <a:t> </a:t>
                </a:r>
                <a:r>
                  <a:rPr lang="en-US" altLang="zh-CN" sz="2000" dirty="0"/>
                  <a:t>Understanding</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Zero-Shot</a:t>
                </a:r>
                <a:r>
                  <a:rPr lang="zh-CN" altLang="en-US" sz="2000" dirty="0"/>
                  <a:t> </a:t>
                </a:r>
                <a:r>
                  <a:rPr lang="en-US" altLang="zh-CN" sz="2000" dirty="0"/>
                  <a:t>Cross-lingual</a:t>
                </a:r>
                <a:r>
                  <a:rPr lang="zh-CN" altLang="en-US" sz="2000" dirty="0"/>
                  <a:t> </a:t>
                </a:r>
                <a:r>
                  <a:rPr lang="en-US" altLang="zh-CN" sz="2000" dirty="0"/>
                  <a:t>Transfer</a:t>
                </a:r>
                <a:r>
                  <a:rPr lang="zh-CN" altLang="en-US" sz="2000" dirty="0"/>
                  <a:t> </a:t>
                </a:r>
                <a:r>
                  <a:rPr lang="en-US" altLang="zh-CN" sz="2000" dirty="0"/>
                  <a:t>Learning</a:t>
                </a:r>
              </a:p>
              <a:p>
                <a:endParaRPr lang="en-US" altLang="zh-CN" sz="2000" dirty="0"/>
              </a:p>
              <a:p>
                <a:r>
                  <a:rPr lang="en-US" altLang="zh-CN" sz="2000" dirty="0"/>
                  <a:t>For</a:t>
                </a:r>
                <a:r>
                  <a:rPr lang="zh-CN" altLang="en-US" sz="2000" dirty="0"/>
                  <a:t> </a:t>
                </a:r>
                <a:r>
                  <a:rPr lang="en-US" altLang="zh-CN" sz="2000" dirty="0"/>
                  <a:t>all</a:t>
                </a:r>
                <a:r>
                  <a:rPr lang="zh-CN" altLang="en-US" sz="2000" dirty="0"/>
                  <a:t> </a:t>
                </a:r>
                <a:r>
                  <a:rPr lang="en-US" altLang="zh-CN" sz="2000" dirty="0"/>
                  <a:t>experiments,</a:t>
                </a:r>
                <a:r>
                  <a:rPr lang="zh-CN" altLang="en-US" sz="2000" dirty="0"/>
                  <a:t> </a:t>
                </a:r>
                <a:r>
                  <a:rPr lang="en-US" altLang="zh-CN" sz="2000" dirty="0"/>
                  <a:t>we</a:t>
                </a:r>
                <a:r>
                  <a:rPr lang="zh-CN" altLang="en-US" sz="2000" dirty="0"/>
                  <a:t> </a:t>
                </a:r>
                <a:r>
                  <a:rPr lang="en-US" altLang="zh-CN" sz="2000" dirty="0"/>
                  <a:t>pass</a:t>
                </a:r>
                <a:r>
                  <a:rPr lang="zh-CN" altLang="en-US" sz="2000" dirty="0"/>
                  <a:t> </a:t>
                </a:r>
                <a:r>
                  <a:rPr lang="en-US" altLang="zh-CN" sz="2000" dirty="0"/>
                  <a:t>the</a:t>
                </a:r>
                <a:r>
                  <a:rPr lang="zh-CN" altLang="en-US" sz="2000" dirty="0"/>
                  <a:t> </a:t>
                </a:r>
                <a:r>
                  <a:rPr lang="en-US" altLang="zh-CN" sz="2000" dirty="0"/>
                  <a:t>model</a:t>
                </a:r>
                <a:r>
                  <a:rPr lang="zh-CN" altLang="en-US" sz="2000" dirty="0"/>
                  <a:t> </a:t>
                </a:r>
                <a14:m>
                  <m:oMath xmlns:m="http://schemas.openxmlformats.org/officeDocument/2006/math">
                    <m:r>
                      <a:rPr lang="en-US" altLang="zh-CN" sz="2000" b="1" i="1" smtClean="0">
                        <a:latin typeface="Cambria Math" panose="02040503050406030204" pitchFamily="18" charset="0"/>
                      </a:rPr>
                      <m:t>𝑲</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m:t>
                    </m:r>
                  </m:oMath>
                </a14:m>
                <a:r>
                  <a:rPr lang="zh-CN" altLang="en-US" sz="2000" dirty="0"/>
                  <a:t> </a:t>
                </a:r>
                <a:r>
                  <a:rPr lang="en-US" altLang="zh-CN" sz="2000" dirty="0"/>
                  <a:t>times.</a:t>
                </a:r>
                <a:r>
                  <a:rPr lang="zh-CN" altLang="en-US" sz="2000" dirty="0"/>
                  <a:t> </a:t>
                </a:r>
                <a:r>
                  <a:rPr lang="en-US" altLang="zh-CN" sz="2000" dirty="0"/>
                  <a:t>Note</a:t>
                </a:r>
                <a:r>
                  <a:rPr lang="zh-CN" altLang="en-US" sz="2000" dirty="0"/>
                  <a:t> </a:t>
                </a:r>
                <a:r>
                  <a:rPr lang="en-US" altLang="zh-CN" sz="2000" dirty="0"/>
                  <a:t>that</a:t>
                </a:r>
                <a:r>
                  <a:rPr lang="zh-CN" altLang="en-US" sz="2000" dirty="0"/>
                  <a:t> </a:t>
                </a:r>
                <a:r>
                  <a:rPr lang="en-US" sz="2000" dirty="0"/>
                  <a:t>we use </a:t>
                </a:r>
                <a:r>
                  <a:rPr lang="en-US" sz="2000" b="1" dirty="0"/>
                  <a:t>dropout</a:t>
                </a:r>
                <a:r>
                  <a:rPr lang="en-US" sz="2000" dirty="0"/>
                  <a:t> to simulate disabling </a:t>
                </a:r>
                <a:r>
                  <a:rPr lang="en-US" altLang="zh-CN" sz="2000" dirty="0"/>
                  <a:t>random</a:t>
                </a:r>
                <a:r>
                  <a:rPr lang="zh-CN" altLang="en-US" sz="2000" dirty="0"/>
                  <a:t> </a:t>
                </a:r>
                <a:r>
                  <a:rPr lang="en-US" sz="2000" dirty="0"/>
                  <a:t>small subset of parameters</a:t>
                </a:r>
                <a:r>
                  <a:rPr lang="zh-CN" altLang="en-US" sz="2000" dirty="0"/>
                  <a:t> </a:t>
                </a:r>
                <a:r>
                  <a:rPr lang="en-US" altLang="zh-CN" sz="2000" dirty="0"/>
                  <a:t>in</a:t>
                </a:r>
                <a:r>
                  <a:rPr lang="zh-CN" altLang="en-US" sz="2000" dirty="0"/>
                  <a:t> </a:t>
                </a:r>
                <a:r>
                  <a:rPr lang="en-US" altLang="zh-CN" sz="2000" dirty="0"/>
                  <a:t>each</a:t>
                </a:r>
                <a:r>
                  <a:rPr lang="zh-CN" altLang="en-US" sz="2000" dirty="0"/>
                  <a:t> </a:t>
                </a:r>
                <a:r>
                  <a:rPr lang="en-US" altLang="zh-CN" sz="2000" dirty="0"/>
                  <a:t>pass.</a:t>
                </a:r>
              </a:p>
              <a:p>
                <a:endParaRPr lang="en-US" altLang="zh-CN" sz="2000" dirty="0"/>
              </a:p>
              <a:p>
                <a:r>
                  <a:rPr lang="en-US" altLang="zh-CN" sz="2000" b="1" dirty="0"/>
                  <a:t>Note that </a:t>
                </a:r>
                <a14:m>
                  <m:oMath xmlns:m="http://schemas.openxmlformats.org/officeDocument/2006/math">
                    <m:r>
                      <a:rPr lang="en-US" altLang="zh-CN" sz="2000" b="1" i="1" smtClean="0">
                        <a:latin typeface="Cambria Math" panose="02040503050406030204" pitchFamily="18" charset="0"/>
                      </a:rPr>
                      <m:t>𝑲</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oMath>
                </a14:m>
                <a:r>
                  <a:rPr lang="zh-CN" altLang="en-US" sz="2000" dirty="0"/>
                  <a:t> </a:t>
                </a:r>
                <a:r>
                  <a:rPr lang="en-US" altLang="zh-CN" sz="2000" b="1" dirty="0"/>
                  <a:t>with dropout equals to our ordinary training method.</a:t>
                </a:r>
              </a:p>
            </p:txBody>
          </p:sp>
        </mc:Choice>
        <mc:Fallback>
          <p:sp>
            <p:nvSpPr>
              <p:cNvPr id="5" name="TextBox 4">
                <a:extLst>
                  <a:ext uri="{FF2B5EF4-FFF2-40B4-BE49-F238E27FC236}">
                    <a16:creationId xmlns:a16="http://schemas.microsoft.com/office/drawing/2014/main" id="{DD076356-B1F8-6D25-ADF9-7DCEF457D256}"/>
                  </a:ext>
                </a:extLst>
              </p:cNvPr>
              <p:cNvSpPr txBox="1">
                <a:spLocks noRot="1" noChangeAspect="1" noMove="1" noResize="1" noEditPoints="1" noAdjustHandles="1" noChangeArrowheads="1" noChangeShapeType="1" noTextEdit="1"/>
              </p:cNvSpPr>
              <p:nvPr/>
            </p:nvSpPr>
            <p:spPr>
              <a:xfrm>
                <a:off x="838198" y="1690688"/>
                <a:ext cx="10818265" cy="4401205"/>
              </a:xfrm>
              <a:prstGeom prst="rect">
                <a:avLst/>
              </a:prstGeom>
              <a:blipFill>
                <a:blip r:embed="rId2"/>
                <a:stretch>
                  <a:fillRect l="-586" t="-575" b="-1437"/>
                </a:stretch>
              </a:blipFill>
            </p:spPr>
            <p:txBody>
              <a:bodyPr/>
              <a:lstStyle/>
              <a:p>
                <a:r>
                  <a:rPr lang="en-US">
                    <a:noFill/>
                  </a:rPr>
                  <a:t> </a:t>
                </a:r>
              </a:p>
            </p:txBody>
          </p:sp>
        </mc:Fallback>
      </mc:AlternateContent>
    </p:spTree>
    <p:extLst>
      <p:ext uri="{BB962C8B-B14F-4D97-AF65-F5344CB8AC3E}">
        <p14:creationId xmlns:p14="http://schemas.microsoft.com/office/powerpoint/2010/main" val="358399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7441-4AC0-C6E2-B8AA-CD5E7DA4D398}"/>
              </a:ext>
            </a:extLst>
          </p:cNvPr>
          <p:cNvSpPr>
            <a:spLocks noGrp="1"/>
          </p:cNvSpPr>
          <p:nvPr>
            <p:ph type="title"/>
          </p:nvPr>
        </p:nvSpPr>
        <p:spPr/>
        <p:txBody>
          <a:bodyPr/>
          <a:lstStyle/>
          <a:p>
            <a:r>
              <a:rPr lang="en-US" altLang="zh-CN" dirty="0"/>
              <a:t>Experiments</a:t>
            </a:r>
            <a:endParaRPr lang="en-US" dirty="0"/>
          </a:p>
        </p:txBody>
      </p:sp>
      <p:sp>
        <p:nvSpPr>
          <p:cNvPr id="4" name="Slide Number Placeholder 3">
            <a:extLst>
              <a:ext uri="{FF2B5EF4-FFF2-40B4-BE49-F238E27FC236}">
                <a16:creationId xmlns:a16="http://schemas.microsoft.com/office/drawing/2014/main" id="{2C023954-50FC-C045-9BBD-4BE6D807153F}"/>
              </a:ext>
            </a:extLst>
          </p:cNvPr>
          <p:cNvSpPr>
            <a:spLocks noGrp="1"/>
          </p:cNvSpPr>
          <p:nvPr>
            <p:ph type="sldNum" sz="quarter" idx="12"/>
          </p:nvPr>
        </p:nvSpPr>
        <p:spPr/>
        <p:txBody>
          <a:bodyPr/>
          <a:lstStyle/>
          <a:p>
            <a:fld id="{BEAF7EB6-F597-384F-AF9C-C94AC436A1B2}" type="slidenum">
              <a:rPr lang="en-US" smtClean="0"/>
              <a:t>16</a:t>
            </a:fld>
            <a:endParaRPr lang="en-US" dirty="0"/>
          </a:p>
        </p:txBody>
      </p:sp>
      <p:sp>
        <p:nvSpPr>
          <p:cNvPr id="5" name="TextBox 4">
            <a:extLst>
              <a:ext uri="{FF2B5EF4-FFF2-40B4-BE49-F238E27FC236}">
                <a16:creationId xmlns:a16="http://schemas.microsoft.com/office/drawing/2014/main" id="{27923B85-E69D-F601-5287-D59371AB84A1}"/>
              </a:ext>
            </a:extLst>
          </p:cNvPr>
          <p:cNvSpPr txBox="1"/>
          <p:nvPr/>
        </p:nvSpPr>
        <p:spPr>
          <a:xfrm>
            <a:off x="838198" y="1690688"/>
            <a:ext cx="10818265" cy="1015663"/>
          </a:xfrm>
          <a:prstGeom prst="rect">
            <a:avLst/>
          </a:prstGeom>
          <a:noFill/>
        </p:spPr>
        <p:txBody>
          <a:bodyPr wrap="square" rtlCol="0">
            <a:spAutoFit/>
          </a:bodyPr>
          <a:lstStyle/>
          <a:p>
            <a:r>
              <a:rPr lang="en-US" altLang="zh-CN" sz="2000" b="1" dirty="0"/>
              <a:t>Machine</a:t>
            </a:r>
            <a:r>
              <a:rPr lang="zh-CN" altLang="en-US" sz="2000" b="1" dirty="0"/>
              <a:t> </a:t>
            </a:r>
            <a:r>
              <a:rPr lang="en-US" altLang="zh-CN" sz="2000" b="1" dirty="0"/>
              <a:t>Translation:</a:t>
            </a:r>
          </a:p>
          <a:p>
            <a:endParaRPr lang="en-US" sz="2000" b="1" dirty="0"/>
          </a:p>
          <a:p>
            <a:pPr marL="342900" indent="-342900">
              <a:buFont typeface="Arial" panose="020B0604020202020204" pitchFamily="34" charset="0"/>
              <a:buChar char="•"/>
            </a:pPr>
            <a:r>
              <a:rPr lang="en-US" sz="2000" dirty="0"/>
              <a:t>Low</a:t>
            </a:r>
            <a:r>
              <a:rPr lang="en-US" altLang="zh-CN" sz="2000" dirty="0"/>
              <a:t>-</a:t>
            </a:r>
            <a:r>
              <a:rPr lang="en-US" sz="2000" dirty="0"/>
              <a:t>resource scenario</a:t>
            </a:r>
            <a:r>
              <a:rPr lang="en-US" altLang="zh-CN" sz="2000" dirty="0"/>
              <a:t>:</a:t>
            </a:r>
            <a:r>
              <a:rPr lang="zh-CN" altLang="en-US" sz="2000" dirty="0"/>
              <a:t> </a:t>
            </a:r>
            <a:r>
              <a:rPr lang="en-US" sz="2000" dirty="0"/>
              <a:t>8 English-centric language pairs from IWSLT’14 (</a:t>
            </a:r>
            <a:r>
              <a:rPr lang="en-US" altLang="zh-CN" sz="2000" dirty="0" err="1"/>
              <a:t>x</a:t>
            </a:r>
            <a:r>
              <a:rPr lang="en-US" sz="2000" dirty="0" err="1"/>
              <a:t>x→</a:t>
            </a:r>
            <a:r>
              <a:rPr lang="en-US" altLang="zh-CN" sz="2000" dirty="0" err="1"/>
              <a:t>e</a:t>
            </a:r>
            <a:r>
              <a:rPr lang="en-US" sz="2000" dirty="0" err="1"/>
              <a:t>n</a:t>
            </a:r>
            <a:r>
              <a:rPr lang="en-US" sz="2000" dirty="0"/>
              <a:t>)</a:t>
            </a:r>
            <a:r>
              <a:rPr lang="en-US" altLang="zh-CN" sz="2000" dirty="0"/>
              <a:t>,</a:t>
            </a:r>
            <a:r>
              <a:rPr lang="zh-CN" altLang="en-US" sz="2000" dirty="0"/>
              <a:t> </a:t>
            </a:r>
            <a:r>
              <a:rPr lang="en-US" altLang="zh-CN" sz="2000" dirty="0"/>
              <a:t>89K-160K</a:t>
            </a:r>
            <a:r>
              <a:rPr lang="zh-CN" altLang="en-US" sz="2000" dirty="0"/>
              <a:t> </a:t>
            </a:r>
            <a:r>
              <a:rPr lang="en-US" altLang="zh-CN" sz="2000" dirty="0"/>
              <a:t>data</a:t>
            </a:r>
            <a:endParaRPr lang="en-US" sz="2000" dirty="0"/>
          </a:p>
        </p:txBody>
      </p:sp>
      <p:sp>
        <p:nvSpPr>
          <p:cNvPr id="6" name="TextBox 5">
            <a:extLst>
              <a:ext uri="{FF2B5EF4-FFF2-40B4-BE49-F238E27FC236}">
                <a16:creationId xmlns:a16="http://schemas.microsoft.com/office/drawing/2014/main" id="{720772DC-07C0-E8A0-264B-9D916FA0E806}"/>
              </a:ext>
            </a:extLst>
          </p:cNvPr>
          <p:cNvSpPr txBox="1"/>
          <p:nvPr/>
        </p:nvSpPr>
        <p:spPr>
          <a:xfrm>
            <a:off x="3048693" y="3244334"/>
            <a:ext cx="6097384" cy="369332"/>
          </a:xfrm>
          <a:prstGeom prst="rect">
            <a:avLst/>
          </a:prstGeom>
          <a:noFill/>
        </p:spPr>
        <p:txBody>
          <a:bodyPr wrap="square">
            <a:spAutoFit/>
          </a:bodyPr>
          <a:lstStyle/>
          <a:p>
            <a:r>
              <a:rPr lang="en-US" dirty="0"/>
              <a:t> </a:t>
            </a:r>
          </a:p>
        </p:txBody>
      </p:sp>
      <p:sp>
        <p:nvSpPr>
          <p:cNvPr id="14" name="TextBox 13">
            <a:extLst>
              <a:ext uri="{FF2B5EF4-FFF2-40B4-BE49-F238E27FC236}">
                <a16:creationId xmlns:a16="http://schemas.microsoft.com/office/drawing/2014/main" id="{C764172E-7138-261E-84D3-67DB1611D2E4}"/>
              </a:ext>
            </a:extLst>
          </p:cNvPr>
          <p:cNvSpPr txBox="1"/>
          <p:nvPr/>
        </p:nvSpPr>
        <p:spPr>
          <a:xfrm>
            <a:off x="3048693" y="3244334"/>
            <a:ext cx="6097384" cy="369332"/>
          </a:xfrm>
          <a:prstGeom prst="rect">
            <a:avLst/>
          </a:prstGeom>
          <a:noFill/>
        </p:spPr>
        <p:txBody>
          <a:bodyPr wrap="square">
            <a:spAutoFit/>
          </a:bodyPr>
          <a:lstStyle/>
          <a:p>
            <a:r>
              <a:rPr lang="en-US" dirty="0"/>
              <a:t> </a:t>
            </a:r>
          </a:p>
        </p:txBody>
      </p:sp>
      <p:pic>
        <p:nvPicPr>
          <p:cNvPr id="2052" name="Picture 4">
            <a:extLst>
              <a:ext uri="{FF2B5EF4-FFF2-40B4-BE49-F238E27FC236}">
                <a16:creationId xmlns:a16="http://schemas.microsoft.com/office/drawing/2014/main" id="{1CD3F180-F983-A313-96AB-7C49BE166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958" y="2706351"/>
            <a:ext cx="6686222" cy="411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50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7441-4AC0-C6E2-B8AA-CD5E7DA4D398}"/>
              </a:ext>
            </a:extLst>
          </p:cNvPr>
          <p:cNvSpPr>
            <a:spLocks noGrp="1"/>
          </p:cNvSpPr>
          <p:nvPr>
            <p:ph type="title"/>
          </p:nvPr>
        </p:nvSpPr>
        <p:spPr/>
        <p:txBody>
          <a:bodyPr/>
          <a:lstStyle/>
          <a:p>
            <a:r>
              <a:rPr lang="en-US" altLang="zh-CN" dirty="0"/>
              <a:t>Experiments</a:t>
            </a:r>
            <a:endParaRPr lang="en-US" dirty="0"/>
          </a:p>
        </p:txBody>
      </p:sp>
      <p:sp>
        <p:nvSpPr>
          <p:cNvPr id="4" name="Slide Number Placeholder 3">
            <a:extLst>
              <a:ext uri="{FF2B5EF4-FFF2-40B4-BE49-F238E27FC236}">
                <a16:creationId xmlns:a16="http://schemas.microsoft.com/office/drawing/2014/main" id="{2C023954-50FC-C045-9BBD-4BE6D807153F}"/>
              </a:ext>
            </a:extLst>
          </p:cNvPr>
          <p:cNvSpPr>
            <a:spLocks noGrp="1"/>
          </p:cNvSpPr>
          <p:nvPr>
            <p:ph type="sldNum" sz="quarter" idx="12"/>
          </p:nvPr>
        </p:nvSpPr>
        <p:spPr/>
        <p:txBody>
          <a:bodyPr/>
          <a:lstStyle/>
          <a:p>
            <a:fld id="{BEAF7EB6-F597-384F-AF9C-C94AC436A1B2}" type="slidenum">
              <a:rPr lang="en-US" smtClean="0"/>
              <a:t>17</a:t>
            </a:fld>
            <a:endParaRPr lang="en-US" dirty="0"/>
          </a:p>
        </p:txBody>
      </p:sp>
      <p:sp>
        <p:nvSpPr>
          <p:cNvPr id="5" name="TextBox 4">
            <a:extLst>
              <a:ext uri="{FF2B5EF4-FFF2-40B4-BE49-F238E27FC236}">
                <a16:creationId xmlns:a16="http://schemas.microsoft.com/office/drawing/2014/main" id="{27923B85-E69D-F601-5287-D59371AB84A1}"/>
              </a:ext>
            </a:extLst>
          </p:cNvPr>
          <p:cNvSpPr txBox="1"/>
          <p:nvPr/>
        </p:nvSpPr>
        <p:spPr>
          <a:xfrm>
            <a:off x="838198" y="1690688"/>
            <a:ext cx="10818265" cy="1323439"/>
          </a:xfrm>
          <a:prstGeom prst="rect">
            <a:avLst/>
          </a:prstGeom>
          <a:noFill/>
        </p:spPr>
        <p:txBody>
          <a:bodyPr wrap="square" rtlCol="0">
            <a:spAutoFit/>
          </a:bodyPr>
          <a:lstStyle/>
          <a:p>
            <a:r>
              <a:rPr lang="en-US" altLang="zh-CN" sz="2000" b="1" dirty="0"/>
              <a:t>Machine</a:t>
            </a:r>
            <a:r>
              <a:rPr lang="zh-CN" altLang="en-US" sz="2000" b="1" dirty="0"/>
              <a:t> </a:t>
            </a:r>
            <a:r>
              <a:rPr lang="en-US" altLang="zh-CN" sz="2000" b="1" dirty="0"/>
              <a:t>Translation:</a:t>
            </a:r>
          </a:p>
          <a:p>
            <a:endParaRPr lang="en-US" sz="2000" b="1" dirty="0"/>
          </a:p>
          <a:p>
            <a:pPr marL="342900" indent="-342900">
              <a:buFont typeface="Arial" panose="020B0604020202020204" pitchFamily="34" charset="0"/>
              <a:buChar char="•"/>
            </a:pPr>
            <a:r>
              <a:rPr lang="en-US" sz="2000" dirty="0"/>
              <a:t>Low</a:t>
            </a:r>
            <a:r>
              <a:rPr lang="en-US" altLang="zh-CN" sz="2000" dirty="0"/>
              <a:t>-</a:t>
            </a:r>
            <a:r>
              <a:rPr lang="en-US" sz="2000" dirty="0"/>
              <a:t>resource scenario</a:t>
            </a:r>
            <a:r>
              <a:rPr lang="en-US" altLang="zh-CN" sz="2000" dirty="0"/>
              <a:t>:</a:t>
            </a:r>
            <a:r>
              <a:rPr lang="zh-CN" altLang="en-US" sz="2000" dirty="0"/>
              <a:t> </a:t>
            </a:r>
            <a:r>
              <a:rPr lang="en-US" sz="2000" dirty="0"/>
              <a:t>8 English-centric language pairs from IWSLT’14 (</a:t>
            </a:r>
            <a:r>
              <a:rPr lang="en-US" altLang="zh-CN" sz="2000" dirty="0" err="1"/>
              <a:t>x</a:t>
            </a:r>
            <a:r>
              <a:rPr lang="en-US" sz="2000" dirty="0" err="1"/>
              <a:t>x→</a:t>
            </a:r>
            <a:r>
              <a:rPr lang="en-US" altLang="zh-CN" sz="2000" dirty="0" err="1"/>
              <a:t>e</a:t>
            </a:r>
            <a:r>
              <a:rPr lang="en-US" sz="2000" dirty="0" err="1"/>
              <a:t>n</a:t>
            </a:r>
            <a:r>
              <a:rPr lang="en-US" sz="2000" dirty="0"/>
              <a:t>)</a:t>
            </a:r>
            <a:r>
              <a:rPr lang="en-US" altLang="zh-CN" sz="2000" dirty="0"/>
              <a:t>,</a:t>
            </a:r>
            <a:r>
              <a:rPr lang="zh-CN" altLang="en-US" sz="2000" dirty="0"/>
              <a:t> </a:t>
            </a:r>
            <a:r>
              <a:rPr lang="en-US" altLang="zh-CN" sz="2000" dirty="0"/>
              <a:t>89K-160K</a:t>
            </a:r>
            <a:r>
              <a:rPr lang="zh-CN" altLang="en-US" sz="2000" dirty="0"/>
              <a:t> </a:t>
            </a:r>
            <a:r>
              <a:rPr lang="en-US" altLang="zh-CN" sz="2000" dirty="0"/>
              <a:t>data</a:t>
            </a:r>
            <a:endParaRPr lang="en-US" sz="2000" dirty="0"/>
          </a:p>
          <a:p>
            <a:pPr marL="342900" indent="-342900">
              <a:buFont typeface="Arial" panose="020B0604020202020204" pitchFamily="34" charset="0"/>
              <a:buChar char="•"/>
            </a:pPr>
            <a:r>
              <a:rPr lang="en-US" altLang="zh-CN" sz="2000" dirty="0"/>
              <a:t>High-</a:t>
            </a:r>
            <a:r>
              <a:rPr lang="en-US" sz="2000" dirty="0"/>
              <a:t>resource scenario</a:t>
            </a:r>
            <a:r>
              <a:rPr lang="en-US" altLang="zh-CN" sz="2000" dirty="0"/>
              <a:t>:</a:t>
            </a:r>
            <a:r>
              <a:rPr lang="zh-CN" altLang="en-US" sz="2000" dirty="0"/>
              <a:t> </a:t>
            </a:r>
            <a:r>
              <a:rPr lang="en-US" altLang="zh-CN" sz="2000" dirty="0"/>
              <a:t>WMT’17</a:t>
            </a:r>
            <a:r>
              <a:rPr lang="zh-CN" altLang="en-US" sz="2000" dirty="0"/>
              <a:t> </a:t>
            </a:r>
            <a:r>
              <a:rPr lang="en-US" altLang="zh-CN" sz="2000" dirty="0" err="1"/>
              <a:t>en→de</a:t>
            </a:r>
            <a:r>
              <a:rPr lang="en-US" altLang="zh-CN" sz="2000" dirty="0"/>
              <a:t>,</a:t>
            </a:r>
            <a:r>
              <a:rPr lang="zh-CN" altLang="en-US" sz="2000" dirty="0"/>
              <a:t> </a:t>
            </a:r>
            <a:r>
              <a:rPr lang="en-US" altLang="zh-CN" sz="2000" dirty="0"/>
              <a:t>4.5M</a:t>
            </a:r>
            <a:r>
              <a:rPr lang="zh-CN" altLang="en-US" sz="2000" dirty="0"/>
              <a:t> </a:t>
            </a:r>
            <a:r>
              <a:rPr lang="en-US" altLang="zh-CN" sz="2000" dirty="0"/>
              <a:t>data</a:t>
            </a:r>
            <a:endParaRPr lang="en-US" sz="2000" b="1" dirty="0"/>
          </a:p>
        </p:txBody>
      </p:sp>
      <p:pic>
        <p:nvPicPr>
          <p:cNvPr id="3074" name="Picture 2">
            <a:extLst>
              <a:ext uri="{FF2B5EF4-FFF2-40B4-BE49-F238E27FC236}">
                <a16:creationId xmlns:a16="http://schemas.microsoft.com/office/drawing/2014/main" id="{7A57CBD8-A5CE-887D-9FE9-DCFB97CAA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428" y="3179618"/>
            <a:ext cx="5535004" cy="342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688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3593-7C49-89D7-920A-8A1F7C2A921B}"/>
              </a:ext>
            </a:extLst>
          </p:cNvPr>
          <p:cNvSpPr>
            <a:spLocks noGrp="1"/>
          </p:cNvSpPr>
          <p:nvPr>
            <p:ph type="title"/>
          </p:nvPr>
        </p:nvSpPr>
        <p:spPr/>
        <p:txBody>
          <a:bodyPr/>
          <a:lstStyle/>
          <a:p>
            <a:r>
              <a:rPr lang="en-US" altLang="zh-CN" dirty="0"/>
              <a:t>Experiments</a:t>
            </a:r>
            <a:endParaRPr lang="en-US" dirty="0"/>
          </a:p>
        </p:txBody>
      </p:sp>
      <p:sp>
        <p:nvSpPr>
          <p:cNvPr id="4" name="Slide Number Placeholder 3">
            <a:extLst>
              <a:ext uri="{FF2B5EF4-FFF2-40B4-BE49-F238E27FC236}">
                <a16:creationId xmlns:a16="http://schemas.microsoft.com/office/drawing/2014/main" id="{BA9A179D-5199-7FFB-EB78-0BC4111888A2}"/>
              </a:ext>
            </a:extLst>
          </p:cNvPr>
          <p:cNvSpPr>
            <a:spLocks noGrp="1"/>
          </p:cNvSpPr>
          <p:nvPr>
            <p:ph type="sldNum" sz="quarter" idx="12"/>
          </p:nvPr>
        </p:nvSpPr>
        <p:spPr/>
        <p:txBody>
          <a:bodyPr/>
          <a:lstStyle/>
          <a:p>
            <a:fld id="{BEAF7EB6-F597-384F-AF9C-C94AC436A1B2}" type="slidenum">
              <a:rPr lang="en-US" smtClean="0"/>
              <a:t>18</a:t>
            </a:fld>
            <a:endParaRPr lang="en-US" dirty="0"/>
          </a:p>
        </p:txBody>
      </p:sp>
      <p:sp>
        <p:nvSpPr>
          <p:cNvPr id="5" name="TextBox 4">
            <a:extLst>
              <a:ext uri="{FF2B5EF4-FFF2-40B4-BE49-F238E27FC236}">
                <a16:creationId xmlns:a16="http://schemas.microsoft.com/office/drawing/2014/main" id="{BC249D95-B2F3-40A3-9EEC-12D1668A927E}"/>
              </a:ext>
            </a:extLst>
          </p:cNvPr>
          <p:cNvSpPr txBox="1"/>
          <p:nvPr/>
        </p:nvSpPr>
        <p:spPr>
          <a:xfrm>
            <a:off x="838198" y="1690688"/>
            <a:ext cx="10818265" cy="1015663"/>
          </a:xfrm>
          <a:prstGeom prst="rect">
            <a:avLst/>
          </a:prstGeom>
          <a:noFill/>
        </p:spPr>
        <p:txBody>
          <a:bodyPr wrap="square" rtlCol="0">
            <a:spAutoFit/>
          </a:bodyPr>
          <a:lstStyle/>
          <a:p>
            <a:r>
              <a:rPr lang="en-US" altLang="zh-CN" sz="2000" b="1" dirty="0"/>
              <a:t>Natural</a:t>
            </a:r>
            <a:r>
              <a:rPr lang="zh-CN" altLang="en-US" sz="2000" b="1" dirty="0"/>
              <a:t> </a:t>
            </a:r>
            <a:r>
              <a:rPr lang="en-US" altLang="zh-CN" sz="2000" b="1" dirty="0"/>
              <a:t>Language</a:t>
            </a:r>
            <a:r>
              <a:rPr lang="zh-CN" altLang="en-US" sz="2000" b="1" dirty="0"/>
              <a:t> </a:t>
            </a:r>
            <a:r>
              <a:rPr lang="en-US" altLang="zh-CN" sz="2000" b="1" dirty="0"/>
              <a:t>Understanding</a:t>
            </a:r>
          </a:p>
          <a:p>
            <a:pPr marL="342900" indent="-342900">
              <a:buFont typeface="Arial" panose="020B0604020202020204" pitchFamily="34" charset="0"/>
              <a:buChar char="•"/>
            </a:pPr>
            <a:r>
              <a:rPr lang="en-US" altLang="zh-CN" sz="2000" dirty="0"/>
              <a:t>Fine-tune</a:t>
            </a:r>
            <a:r>
              <a:rPr lang="zh-CN" altLang="en-US" sz="2000" dirty="0"/>
              <a:t> </a:t>
            </a:r>
            <a:r>
              <a:rPr lang="en-US" altLang="zh-CN" sz="2000" dirty="0"/>
              <a:t>BERT</a:t>
            </a:r>
            <a:r>
              <a:rPr lang="zh-CN" altLang="en-US" sz="2000" dirty="0"/>
              <a:t> </a:t>
            </a:r>
            <a:r>
              <a:rPr lang="en-US" altLang="zh-CN" sz="2000" dirty="0"/>
              <a:t>base</a:t>
            </a:r>
            <a:r>
              <a:rPr lang="zh-CN" altLang="en-US" sz="2000" dirty="0"/>
              <a:t> </a:t>
            </a:r>
            <a:r>
              <a:rPr lang="en-US" altLang="zh-CN" sz="2000" dirty="0"/>
              <a:t>model</a:t>
            </a:r>
            <a:r>
              <a:rPr lang="zh-CN" altLang="en-US" sz="2000" dirty="0"/>
              <a:t> </a:t>
            </a:r>
            <a:r>
              <a:rPr lang="en-US" altLang="zh-CN" sz="2000" dirty="0"/>
              <a:t>on</a:t>
            </a:r>
            <a:r>
              <a:rPr lang="zh-CN" altLang="en-US" sz="2000" dirty="0"/>
              <a:t> </a:t>
            </a:r>
            <a:r>
              <a:rPr lang="en-US" altLang="zh-CN" sz="2000" dirty="0"/>
              <a:t>each</a:t>
            </a:r>
            <a:r>
              <a:rPr lang="zh-CN" altLang="en-US" sz="2000" dirty="0"/>
              <a:t> </a:t>
            </a:r>
            <a:r>
              <a:rPr lang="en-US" altLang="zh-CN" sz="2000" dirty="0"/>
              <a:t>task</a:t>
            </a:r>
            <a:r>
              <a:rPr lang="zh-CN" altLang="en-US" sz="2000" dirty="0"/>
              <a:t> </a:t>
            </a:r>
            <a:r>
              <a:rPr lang="en-US" altLang="zh-CN" sz="2000" dirty="0"/>
              <a:t>of</a:t>
            </a:r>
            <a:r>
              <a:rPr lang="zh-CN" altLang="en-US" sz="2000" dirty="0"/>
              <a:t> </a:t>
            </a:r>
            <a:r>
              <a:rPr lang="en-US" altLang="zh-CN" sz="2000" dirty="0"/>
              <a:t>GLUE</a:t>
            </a:r>
          </a:p>
          <a:p>
            <a:endParaRPr lang="en-US" altLang="zh-CN" sz="2000" b="1" dirty="0"/>
          </a:p>
        </p:txBody>
      </p:sp>
      <p:pic>
        <p:nvPicPr>
          <p:cNvPr id="4098" name="Picture 2">
            <a:extLst>
              <a:ext uri="{FF2B5EF4-FFF2-40B4-BE49-F238E27FC236}">
                <a16:creationId xmlns:a16="http://schemas.microsoft.com/office/drawing/2014/main" id="{FED141C2-83D9-D7C7-9F6C-C2E62ECB7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745" y="2475310"/>
            <a:ext cx="7096509" cy="4382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4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E7223F3-F1F8-258E-E300-B91F74E51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534" y="3509645"/>
            <a:ext cx="5334931" cy="32985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1C0059A-C831-5890-0ADD-0836B1E2B1B0}"/>
              </a:ext>
            </a:extLst>
          </p:cNvPr>
          <p:cNvSpPr>
            <a:spLocks noGrp="1"/>
          </p:cNvSpPr>
          <p:nvPr>
            <p:ph type="title"/>
          </p:nvPr>
        </p:nvSpPr>
        <p:spPr/>
        <p:txBody>
          <a:bodyPr/>
          <a:lstStyle/>
          <a:p>
            <a:r>
              <a:rPr lang="en-US" altLang="zh-CN" dirty="0"/>
              <a:t>Experiments</a:t>
            </a:r>
            <a:endParaRPr lang="en-US" dirty="0"/>
          </a:p>
        </p:txBody>
      </p:sp>
      <p:sp>
        <p:nvSpPr>
          <p:cNvPr id="4" name="Slide Number Placeholder 3">
            <a:extLst>
              <a:ext uri="{FF2B5EF4-FFF2-40B4-BE49-F238E27FC236}">
                <a16:creationId xmlns:a16="http://schemas.microsoft.com/office/drawing/2014/main" id="{E2907EB7-8522-E27E-2C4F-01449127961B}"/>
              </a:ext>
            </a:extLst>
          </p:cNvPr>
          <p:cNvSpPr>
            <a:spLocks noGrp="1"/>
          </p:cNvSpPr>
          <p:nvPr>
            <p:ph type="sldNum" sz="quarter" idx="12"/>
          </p:nvPr>
        </p:nvSpPr>
        <p:spPr/>
        <p:txBody>
          <a:bodyPr/>
          <a:lstStyle/>
          <a:p>
            <a:fld id="{BEAF7EB6-F597-384F-AF9C-C94AC436A1B2}" type="slidenum">
              <a:rPr lang="en-US" smtClean="0"/>
              <a:t>19</a:t>
            </a:fld>
            <a:endParaRPr lang="en-US" dirty="0"/>
          </a:p>
        </p:txBody>
      </p:sp>
      <p:sp>
        <p:nvSpPr>
          <p:cNvPr id="5" name="TextBox 4">
            <a:extLst>
              <a:ext uri="{FF2B5EF4-FFF2-40B4-BE49-F238E27FC236}">
                <a16:creationId xmlns:a16="http://schemas.microsoft.com/office/drawing/2014/main" id="{A3515BAE-8ACA-8B82-5BB6-645CE1868136}"/>
              </a:ext>
            </a:extLst>
          </p:cNvPr>
          <p:cNvSpPr txBox="1"/>
          <p:nvPr/>
        </p:nvSpPr>
        <p:spPr>
          <a:xfrm>
            <a:off x="838198" y="1690688"/>
            <a:ext cx="10818265" cy="2246769"/>
          </a:xfrm>
          <a:prstGeom prst="rect">
            <a:avLst/>
          </a:prstGeom>
          <a:noFill/>
        </p:spPr>
        <p:txBody>
          <a:bodyPr wrap="square" rtlCol="0">
            <a:spAutoFit/>
          </a:bodyPr>
          <a:lstStyle/>
          <a:p>
            <a:r>
              <a:rPr lang="en-US" altLang="zh-CN" sz="2000" b="1" dirty="0"/>
              <a:t>Zero-Shot</a:t>
            </a:r>
            <a:r>
              <a:rPr lang="zh-CN" altLang="en-US" sz="2000" b="1" dirty="0"/>
              <a:t> </a:t>
            </a:r>
            <a:r>
              <a:rPr lang="en-US" altLang="zh-CN" sz="2000" b="1" dirty="0"/>
              <a:t>Cross-Lingual</a:t>
            </a:r>
            <a:r>
              <a:rPr lang="zh-CN" altLang="en-US" sz="2000" b="1" dirty="0"/>
              <a:t> </a:t>
            </a:r>
            <a:r>
              <a:rPr lang="en-US" altLang="zh-CN" sz="2000" b="1" dirty="0"/>
              <a:t>Transfer</a:t>
            </a:r>
            <a:r>
              <a:rPr lang="zh-CN" altLang="en-US" sz="2000" b="1" dirty="0"/>
              <a:t> </a:t>
            </a:r>
            <a:r>
              <a:rPr lang="en-US" altLang="zh-CN" sz="2000" b="1" dirty="0"/>
              <a:t>Learning</a:t>
            </a:r>
          </a:p>
          <a:p>
            <a:endParaRPr lang="en-US" altLang="zh-CN" sz="2000" b="1" dirty="0"/>
          </a:p>
          <a:p>
            <a:pPr marL="342900" indent="-342900">
              <a:buFont typeface="Arial" panose="020B0604020202020204" pitchFamily="34" charset="0"/>
              <a:buChar char="•"/>
            </a:pPr>
            <a:r>
              <a:rPr lang="en-US" altLang="zh-CN" sz="2000" dirty="0"/>
              <a:t>Low-level</a:t>
            </a:r>
            <a:r>
              <a:rPr lang="zh-CN" altLang="en-US" sz="2000" dirty="0"/>
              <a:t> </a:t>
            </a:r>
            <a:r>
              <a:rPr lang="en-US" altLang="zh-CN" sz="2000" dirty="0"/>
              <a:t>task:</a:t>
            </a:r>
            <a:r>
              <a:rPr lang="zh-CN" altLang="en-US" sz="2000" dirty="0"/>
              <a:t> </a:t>
            </a:r>
            <a:r>
              <a:rPr lang="en-US" altLang="zh-CN" sz="2000" dirty="0"/>
              <a:t>NER</a:t>
            </a:r>
            <a:r>
              <a:rPr lang="zh-CN" altLang="en-US" sz="2000" dirty="0"/>
              <a:t> </a:t>
            </a:r>
            <a:r>
              <a:rPr lang="en-US" altLang="zh-CN" sz="2000" dirty="0"/>
              <a:t>task</a:t>
            </a:r>
            <a:r>
              <a:rPr lang="zh-CN" altLang="en-US" sz="2000" dirty="0"/>
              <a:t> </a:t>
            </a:r>
            <a:r>
              <a:rPr lang="en-US" altLang="zh-CN" sz="2000" dirty="0"/>
              <a:t>from</a:t>
            </a:r>
            <a:r>
              <a:rPr lang="zh-CN" altLang="en-US" sz="2000" dirty="0"/>
              <a:t> </a:t>
            </a:r>
            <a:r>
              <a:rPr lang="en-US" altLang="zh-CN" sz="2000" dirty="0"/>
              <a:t>Xtreme-R</a:t>
            </a:r>
            <a:r>
              <a:rPr lang="zh-CN" altLang="en-US" sz="2000" dirty="0"/>
              <a:t> </a:t>
            </a:r>
            <a:r>
              <a:rPr lang="en-US" altLang="zh-CN" sz="2000" dirty="0"/>
              <a:t>benchmark</a:t>
            </a:r>
            <a:r>
              <a:rPr lang="zh-CN" altLang="en-US" sz="2000" dirty="0"/>
              <a:t> </a:t>
            </a:r>
            <a:r>
              <a:rPr lang="en-US" altLang="zh-CN" sz="2000" dirty="0"/>
              <a:t>(48</a:t>
            </a:r>
            <a:r>
              <a:rPr lang="zh-CN" altLang="en-US" sz="2000" dirty="0"/>
              <a:t> </a:t>
            </a:r>
            <a:r>
              <a:rPr lang="en-US" altLang="zh-CN" sz="2000" dirty="0"/>
              <a:t>languages)</a:t>
            </a:r>
          </a:p>
          <a:p>
            <a:pPr marL="342900" indent="-342900">
              <a:buFont typeface="Arial" panose="020B0604020202020204" pitchFamily="34" charset="0"/>
              <a:buChar char="•"/>
            </a:pPr>
            <a:r>
              <a:rPr lang="en-US" altLang="zh-CN" sz="2000" dirty="0"/>
              <a:t>High-level</a:t>
            </a:r>
            <a:r>
              <a:rPr lang="zh-CN" altLang="en-US" sz="2000" dirty="0"/>
              <a:t> </a:t>
            </a:r>
            <a:r>
              <a:rPr lang="en-US" altLang="zh-CN" sz="2000" dirty="0"/>
              <a:t>task:</a:t>
            </a:r>
            <a:r>
              <a:rPr lang="zh-CN" altLang="en-US" sz="2000" dirty="0"/>
              <a:t> </a:t>
            </a:r>
            <a:r>
              <a:rPr lang="en-US" altLang="zh-CN" sz="2000" dirty="0" err="1"/>
              <a:t>TydiQA</a:t>
            </a:r>
            <a:r>
              <a:rPr lang="zh-CN" altLang="en-US" sz="2000" dirty="0"/>
              <a:t> </a:t>
            </a:r>
            <a:r>
              <a:rPr lang="en-US" altLang="zh-CN" sz="2000" dirty="0"/>
              <a:t>(9</a:t>
            </a:r>
            <a:r>
              <a:rPr lang="zh-CN" altLang="en-US" sz="2000" dirty="0"/>
              <a:t> </a:t>
            </a:r>
            <a:r>
              <a:rPr lang="en-US" altLang="zh-CN" sz="2000" dirty="0"/>
              <a:t>languages)</a:t>
            </a:r>
          </a:p>
          <a:p>
            <a:pPr marL="342900" indent="-342900">
              <a:buFont typeface="Arial" panose="020B0604020202020204" pitchFamily="34" charset="0"/>
              <a:buChar char="•"/>
            </a:pPr>
            <a:endParaRPr lang="en-US" altLang="zh-CN" sz="2000" dirty="0"/>
          </a:p>
          <a:p>
            <a:r>
              <a:rPr lang="en-US" altLang="zh-CN" sz="2000" dirty="0"/>
              <a:t>We</a:t>
            </a:r>
            <a:r>
              <a:rPr lang="zh-CN" altLang="en-US" sz="2000" dirty="0"/>
              <a:t> </a:t>
            </a:r>
            <a:r>
              <a:rPr lang="en-US" altLang="zh-CN" sz="2000" dirty="0"/>
              <a:t>fine-tune</a:t>
            </a:r>
            <a:r>
              <a:rPr lang="zh-CN" altLang="en-US" sz="2000" dirty="0"/>
              <a:t> </a:t>
            </a:r>
            <a:r>
              <a:rPr lang="en-US" altLang="zh-CN" sz="2000" dirty="0"/>
              <a:t>XLM-R</a:t>
            </a:r>
            <a:r>
              <a:rPr lang="zh-CN" altLang="en-US" sz="2000" dirty="0"/>
              <a:t> </a:t>
            </a:r>
            <a:r>
              <a:rPr lang="en-US" altLang="zh-CN" sz="2000" dirty="0"/>
              <a:t>to</a:t>
            </a:r>
            <a:r>
              <a:rPr lang="zh-CN" altLang="en-US" sz="2000" dirty="0"/>
              <a:t> </a:t>
            </a:r>
            <a:r>
              <a:rPr lang="en-US" altLang="zh-CN" sz="2000" dirty="0"/>
              <a:t>conduct</a:t>
            </a:r>
            <a:r>
              <a:rPr lang="zh-CN" altLang="en-US" sz="2000" dirty="0"/>
              <a:t> </a:t>
            </a:r>
            <a:r>
              <a:rPr lang="en-US" altLang="zh-CN" sz="2000" dirty="0"/>
              <a:t>both</a:t>
            </a:r>
            <a:r>
              <a:rPr lang="zh-CN" altLang="en-US" sz="2000" dirty="0"/>
              <a:t> </a:t>
            </a:r>
            <a:r>
              <a:rPr lang="en-US" altLang="zh-CN" sz="2000" dirty="0"/>
              <a:t>tasks</a:t>
            </a:r>
            <a:r>
              <a:rPr lang="zh-CN" altLang="en-US" sz="2000" dirty="0"/>
              <a:t> </a:t>
            </a:r>
            <a:r>
              <a:rPr lang="en-US" altLang="zh-CN" sz="2000" dirty="0"/>
              <a:t>and</a:t>
            </a:r>
            <a:r>
              <a:rPr lang="zh-CN" altLang="en-US" sz="2000" dirty="0"/>
              <a:t> </a:t>
            </a:r>
            <a:r>
              <a:rPr lang="en-US" altLang="zh-CN" sz="2000" dirty="0"/>
              <a:t>report</a:t>
            </a:r>
            <a:r>
              <a:rPr lang="zh-CN" altLang="en-US" sz="2000" dirty="0"/>
              <a:t> </a:t>
            </a:r>
            <a:r>
              <a:rPr lang="en-US" altLang="zh-CN" sz="2000" dirty="0"/>
              <a:t>averaged</a:t>
            </a:r>
            <a:r>
              <a:rPr lang="zh-CN" altLang="en-US" sz="2000" dirty="0"/>
              <a:t> </a:t>
            </a:r>
            <a:r>
              <a:rPr lang="en-US" altLang="zh-CN" sz="2000" dirty="0"/>
              <a:t>results</a:t>
            </a:r>
            <a:r>
              <a:rPr lang="zh-CN" altLang="en-US" sz="2000" dirty="0"/>
              <a:t> </a:t>
            </a:r>
            <a:r>
              <a:rPr lang="en-US" altLang="zh-CN" sz="2000" dirty="0"/>
              <a:t>on</a:t>
            </a:r>
            <a:r>
              <a:rPr lang="zh-CN" altLang="en-US" sz="2000" dirty="0"/>
              <a:t> </a:t>
            </a:r>
            <a:r>
              <a:rPr lang="en-US" altLang="zh-CN" sz="2000" dirty="0"/>
              <a:t>all</a:t>
            </a:r>
            <a:r>
              <a:rPr lang="zh-CN" altLang="en-US" sz="2000" dirty="0"/>
              <a:t> </a:t>
            </a:r>
            <a:r>
              <a:rPr lang="en-US" altLang="zh-CN" sz="2000" dirty="0"/>
              <a:t>languages.</a:t>
            </a:r>
          </a:p>
          <a:p>
            <a:endParaRPr lang="en-US" altLang="zh-CN" sz="2000" b="1" dirty="0"/>
          </a:p>
        </p:txBody>
      </p:sp>
    </p:spTree>
    <p:extLst>
      <p:ext uri="{BB962C8B-B14F-4D97-AF65-F5344CB8AC3E}">
        <p14:creationId xmlns:p14="http://schemas.microsoft.com/office/powerpoint/2010/main" val="16444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373C-43BC-F558-E564-F3B5043B7013}"/>
              </a:ext>
            </a:extLst>
          </p:cNvPr>
          <p:cNvSpPr>
            <a:spLocks noGrp="1"/>
          </p:cNvSpPr>
          <p:nvPr>
            <p:ph type="title"/>
          </p:nvPr>
        </p:nvSpPr>
        <p:spPr/>
        <p:txBody>
          <a:bodyPr/>
          <a:lstStyle/>
          <a:p>
            <a:r>
              <a:rPr lang="en-US" altLang="zh-CN" dirty="0"/>
              <a:t>Introduction</a:t>
            </a:r>
            <a:endParaRPr lang="en-US" dirty="0"/>
          </a:p>
        </p:txBody>
      </p:sp>
      <p:sp>
        <p:nvSpPr>
          <p:cNvPr id="4" name="Slide Number Placeholder 3">
            <a:extLst>
              <a:ext uri="{FF2B5EF4-FFF2-40B4-BE49-F238E27FC236}">
                <a16:creationId xmlns:a16="http://schemas.microsoft.com/office/drawing/2014/main" id="{FE23E0F1-02B3-5771-6775-0A1F9F373E9D}"/>
              </a:ext>
            </a:extLst>
          </p:cNvPr>
          <p:cNvSpPr>
            <a:spLocks noGrp="1"/>
          </p:cNvSpPr>
          <p:nvPr>
            <p:ph type="sldNum" sz="quarter" idx="12"/>
          </p:nvPr>
        </p:nvSpPr>
        <p:spPr/>
        <p:txBody>
          <a:bodyPr/>
          <a:lstStyle/>
          <a:p>
            <a:fld id="{BEAF7EB6-F597-384F-AF9C-C94AC436A1B2}" type="slidenum">
              <a:rPr lang="en-US" smtClean="0"/>
              <a:t>2</a:t>
            </a:fld>
            <a:endParaRPr lang="en-US" dirty="0"/>
          </a:p>
        </p:txBody>
      </p:sp>
      <p:sp>
        <p:nvSpPr>
          <p:cNvPr id="7" name="TextBox 6">
            <a:extLst>
              <a:ext uri="{FF2B5EF4-FFF2-40B4-BE49-F238E27FC236}">
                <a16:creationId xmlns:a16="http://schemas.microsoft.com/office/drawing/2014/main" id="{57E334AE-55CA-B0DA-4AF8-76F8DB62442C}"/>
              </a:ext>
            </a:extLst>
          </p:cNvPr>
          <p:cNvSpPr txBox="1"/>
          <p:nvPr/>
        </p:nvSpPr>
        <p:spPr>
          <a:xfrm>
            <a:off x="838199" y="1690688"/>
            <a:ext cx="9707311" cy="4093428"/>
          </a:xfrm>
          <a:prstGeom prst="rect">
            <a:avLst/>
          </a:prstGeom>
          <a:noFill/>
        </p:spPr>
        <p:txBody>
          <a:bodyPr wrap="square" rtlCol="0">
            <a:spAutoFit/>
          </a:bodyPr>
          <a:lstStyle/>
          <a:p>
            <a:r>
              <a:rPr lang="en-US" altLang="zh-CN" sz="2000" b="1" dirty="0"/>
              <a:t>Question:</a:t>
            </a:r>
            <a:r>
              <a:rPr lang="zh-CN" altLang="en-US" sz="2000" b="1" dirty="0"/>
              <a:t> </a:t>
            </a:r>
            <a:r>
              <a:rPr lang="en-US" altLang="zh-CN" sz="2000" b="1" dirty="0"/>
              <a:t>Do</a:t>
            </a:r>
            <a:r>
              <a:rPr lang="zh-CN" altLang="en-US" sz="2000" b="1" dirty="0"/>
              <a:t> </a:t>
            </a:r>
            <a:r>
              <a:rPr lang="en-US" altLang="zh-CN" sz="2000" b="1" dirty="0"/>
              <a:t>we</a:t>
            </a:r>
            <a:r>
              <a:rPr lang="zh-CN" altLang="en-US" sz="2000" b="1" dirty="0"/>
              <a:t> </a:t>
            </a:r>
            <a:r>
              <a:rPr lang="en-US" altLang="zh-CN" sz="2000" b="1" dirty="0"/>
              <a:t>overlook</a:t>
            </a:r>
            <a:r>
              <a:rPr lang="zh-CN" altLang="en-US" sz="2000" b="1" dirty="0"/>
              <a:t> </a:t>
            </a:r>
            <a:r>
              <a:rPr lang="en-US" altLang="zh-CN" sz="2000" b="1" dirty="0"/>
              <a:t>possible</a:t>
            </a:r>
            <a:r>
              <a:rPr lang="zh-CN" altLang="en-US" sz="2000" b="1" dirty="0"/>
              <a:t> </a:t>
            </a:r>
            <a:r>
              <a:rPr lang="en-US" altLang="zh-CN" sz="2000" b="1" dirty="0"/>
              <a:t>contribution</a:t>
            </a:r>
            <a:r>
              <a:rPr lang="zh-CN" altLang="en-US" sz="2000" b="1" dirty="0"/>
              <a:t> </a:t>
            </a:r>
            <a:r>
              <a:rPr lang="en-US" altLang="zh-CN" sz="2000" b="1" dirty="0"/>
              <a:t>of</a:t>
            </a:r>
            <a:r>
              <a:rPr lang="zh-CN" altLang="en-US" sz="2000" b="1" dirty="0"/>
              <a:t> </a:t>
            </a:r>
            <a:r>
              <a:rPr lang="en-US" altLang="zh-CN" sz="2000" b="1" dirty="0"/>
              <a:t>redundant</a:t>
            </a:r>
            <a:r>
              <a:rPr lang="zh-CN" altLang="en-US" sz="2000" b="1" dirty="0"/>
              <a:t> </a:t>
            </a:r>
            <a:r>
              <a:rPr lang="en-US" altLang="zh-CN" sz="2000" b="1" dirty="0"/>
              <a:t>parameters?</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Pruning</a:t>
            </a:r>
            <a:r>
              <a:rPr lang="zh-CN" altLang="en-US" sz="2000" dirty="0"/>
              <a:t> </a:t>
            </a:r>
            <a:r>
              <a:rPr lang="en-US" altLang="zh-CN" sz="2000" dirty="0"/>
              <a:t>method</a:t>
            </a:r>
            <a:r>
              <a:rPr lang="zh-CN" altLang="en-US" sz="2000" dirty="0"/>
              <a:t> </a:t>
            </a:r>
            <a:r>
              <a:rPr lang="en-US" sz="2000" dirty="0"/>
              <a:t>have demonstrated the ability to remove redundant parameters without sacrificing model performance.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endParaRPr lang="en-US" sz="2000" dirty="0"/>
          </a:p>
          <a:p>
            <a:pPr marL="285750" indent="-285750">
              <a:buFont typeface="Arial" panose="020B0604020202020204" pitchFamily="34" charset="0"/>
              <a:buChar char="•"/>
            </a:pPr>
            <a:r>
              <a:rPr lang="en-US" altLang="zh-CN" sz="2000" b="1" dirty="0"/>
              <a:t>Oppositely,</a:t>
            </a:r>
            <a:r>
              <a:rPr lang="zh-CN" altLang="en-US" sz="2000" b="1" dirty="0"/>
              <a:t> </a:t>
            </a:r>
            <a:r>
              <a:rPr lang="en-US" sz="2000" b="1" dirty="0"/>
              <a:t>we argue that redundant parameters can be pro</a:t>
            </a:r>
            <a:r>
              <a:rPr lang="en-US" altLang="zh-CN" sz="2000" b="1" dirty="0"/>
              <a:t>perly</a:t>
            </a:r>
            <a:r>
              <a:rPr lang="zh-CN" altLang="en-US" sz="2000" b="1" dirty="0"/>
              <a:t> </a:t>
            </a:r>
            <a:r>
              <a:rPr lang="en-US" sz="2000" b="1" dirty="0"/>
              <a:t>trained to make beneficial contributions.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cxnSp>
        <p:nvCxnSpPr>
          <p:cNvPr id="20" name="Straight Connector 19">
            <a:extLst>
              <a:ext uri="{FF2B5EF4-FFF2-40B4-BE49-F238E27FC236}">
                <a16:creationId xmlns:a16="http://schemas.microsoft.com/office/drawing/2014/main" id="{49A5D0F5-2997-326E-6EF8-6CC8D123879D}"/>
              </a:ext>
            </a:extLst>
          </p:cNvPr>
          <p:cNvCxnSpPr/>
          <p:nvPr/>
        </p:nvCxnSpPr>
        <p:spPr>
          <a:xfrm flipV="1">
            <a:off x="8733627" y="-744253"/>
            <a:ext cx="0" cy="372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06AAFE7-5553-7AED-9911-04018FE516EF}"/>
              </a:ext>
            </a:extLst>
          </p:cNvPr>
          <p:cNvGrpSpPr/>
          <p:nvPr/>
        </p:nvGrpSpPr>
        <p:grpSpPr>
          <a:xfrm>
            <a:off x="4263460" y="3191509"/>
            <a:ext cx="1952327" cy="1107359"/>
            <a:chOff x="7952396" y="1670010"/>
            <a:chExt cx="1437294" cy="833909"/>
          </a:xfrm>
        </p:grpSpPr>
        <p:pic>
          <p:nvPicPr>
            <p:cNvPr id="42" name="Picture 2" descr="Multiplication sign Energy liberalisation Service - Red Cross PNG Clipart  png download - 800*800 - Free Transparent Multiplication Sign png Download.  - Clip Art Library">
              <a:extLst>
                <a:ext uri="{FF2B5EF4-FFF2-40B4-BE49-F238E27FC236}">
                  <a16:creationId xmlns:a16="http://schemas.microsoft.com/office/drawing/2014/main" id="{ACD0EE00-BC5C-9253-4476-357996AF0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1410" y="1835396"/>
              <a:ext cx="251567" cy="2515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ultiplication sign Energy liberalisation Service - Red Cross PNG Clipart  png download - 800*800 - Free Transparent Multiplication Sign png Download.  - Clip Art Library">
              <a:extLst>
                <a:ext uri="{FF2B5EF4-FFF2-40B4-BE49-F238E27FC236}">
                  <a16:creationId xmlns:a16="http://schemas.microsoft.com/office/drawing/2014/main" id="{A62BF0BB-F922-F904-D1AE-5C19AA0BC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2396" y="1961180"/>
              <a:ext cx="251567" cy="251567"/>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9E83348E-BC03-E691-3E98-A223D4658BBE}"/>
                </a:ext>
              </a:extLst>
            </p:cNvPr>
            <p:cNvSpPr/>
            <p:nvPr/>
          </p:nvSpPr>
          <p:spPr>
            <a:xfrm>
              <a:off x="7973227" y="2273182"/>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Oval 8">
              <a:extLst>
                <a:ext uri="{FF2B5EF4-FFF2-40B4-BE49-F238E27FC236}">
                  <a16:creationId xmlns:a16="http://schemas.microsoft.com/office/drawing/2014/main" id="{97D941EA-09EE-0EBA-1FEA-2C200BA2858E}"/>
                </a:ext>
              </a:extLst>
            </p:cNvPr>
            <p:cNvSpPr/>
            <p:nvPr/>
          </p:nvSpPr>
          <p:spPr>
            <a:xfrm>
              <a:off x="8567871" y="2273181"/>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Oval 9">
              <a:extLst>
                <a:ext uri="{FF2B5EF4-FFF2-40B4-BE49-F238E27FC236}">
                  <a16:creationId xmlns:a16="http://schemas.microsoft.com/office/drawing/2014/main" id="{3B141837-EF68-7C45-2253-DE54EAB1CFAC}"/>
                </a:ext>
              </a:extLst>
            </p:cNvPr>
            <p:cNvSpPr/>
            <p:nvPr/>
          </p:nvSpPr>
          <p:spPr>
            <a:xfrm>
              <a:off x="9158954" y="2273181"/>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Oval 11">
              <a:extLst>
                <a:ext uri="{FF2B5EF4-FFF2-40B4-BE49-F238E27FC236}">
                  <a16:creationId xmlns:a16="http://schemas.microsoft.com/office/drawing/2014/main" id="{FDE33694-7BCE-3D3F-63B3-CDD74B90973C}"/>
                </a:ext>
              </a:extLst>
            </p:cNvPr>
            <p:cNvSpPr/>
            <p:nvPr/>
          </p:nvSpPr>
          <p:spPr>
            <a:xfrm>
              <a:off x="7973227" y="1670011"/>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Oval 12">
              <a:extLst>
                <a:ext uri="{FF2B5EF4-FFF2-40B4-BE49-F238E27FC236}">
                  <a16:creationId xmlns:a16="http://schemas.microsoft.com/office/drawing/2014/main" id="{5DE36E05-469B-50E5-AA8B-2DDE05AE31C7}"/>
                </a:ext>
              </a:extLst>
            </p:cNvPr>
            <p:cNvSpPr/>
            <p:nvPr/>
          </p:nvSpPr>
          <p:spPr>
            <a:xfrm>
              <a:off x="8567871" y="1670010"/>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41B90024-E831-A9D4-484C-46AAC9FEF85F}"/>
                </a:ext>
              </a:extLst>
            </p:cNvPr>
            <p:cNvSpPr/>
            <p:nvPr/>
          </p:nvSpPr>
          <p:spPr>
            <a:xfrm>
              <a:off x="9158954" y="1670010"/>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3347BFF6-9535-D771-E943-D09BC319643A}"/>
                </a:ext>
              </a:extLst>
            </p:cNvPr>
            <p:cNvCxnSpPr>
              <a:cxnSpLocks/>
              <a:stCxn id="8" idx="0"/>
              <a:endCxn id="13" idx="4"/>
            </p:cNvCxnSpPr>
            <p:nvPr/>
          </p:nvCxnSpPr>
          <p:spPr>
            <a:xfrm flipV="1">
              <a:off x="8088595" y="1900747"/>
              <a:ext cx="594644" cy="37243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9D0EC22-63A9-6400-F37F-9B2F05575D0D}"/>
                </a:ext>
              </a:extLst>
            </p:cNvPr>
            <p:cNvCxnSpPr>
              <a:cxnSpLocks/>
              <a:stCxn id="8" idx="0"/>
              <a:endCxn id="14" idx="4"/>
            </p:cNvCxnSpPr>
            <p:nvPr/>
          </p:nvCxnSpPr>
          <p:spPr>
            <a:xfrm flipV="1">
              <a:off x="8088595" y="1900747"/>
              <a:ext cx="1185727" cy="372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F45B6D-3FA2-EB7F-235C-69C30986E032}"/>
                </a:ext>
              </a:extLst>
            </p:cNvPr>
            <p:cNvCxnSpPr>
              <a:stCxn id="9" idx="0"/>
              <a:endCxn id="12" idx="4"/>
            </p:cNvCxnSpPr>
            <p:nvPr/>
          </p:nvCxnSpPr>
          <p:spPr>
            <a:xfrm flipH="1" flipV="1">
              <a:off x="8088595" y="1900748"/>
              <a:ext cx="594644" cy="37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BD1F55-82CC-613B-DD6C-B7550EB2AB91}"/>
                </a:ext>
              </a:extLst>
            </p:cNvPr>
            <p:cNvCxnSpPr>
              <a:stCxn id="13" idx="4"/>
              <a:endCxn id="9" idx="0"/>
            </p:cNvCxnSpPr>
            <p:nvPr/>
          </p:nvCxnSpPr>
          <p:spPr>
            <a:xfrm>
              <a:off x="8683239" y="1900747"/>
              <a:ext cx="0" cy="372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BF30E62-28E7-0AD9-0D30-737BD8D0E750}"/>
                </a:ext>
              </a:extLst>
            </p:cNvPr>
            <p:cNvCxnSpPr>
              <a:stCxn id="9" idx="0"/>
              <a:endCxn id="14" idx="4"/>
            </p:cNvCxnSpPr>
            <p:nvPr/>
          </p:nvCxnSpPr>
          <p:spPr>
            <a:xfrm flipV="1">
              <a:off x="8683239" y="1900747"/>
              <a:ext cx="591083" cy="372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6FF7096-54CE-DB42-70B6-71F6B6ACECFB}"/>
                </a:ext>
              </a:extLst>
            </p:cNvPr>
            <p:cNvCxnSpPr>
              <a:stCxn id="10" idx="0"/>
              <a:endCxn id="12" idx="4"/>
            </p:cNvCxnSpPr>
            <p:nvPr/>
          </p:nvCxnSpPr>
          <p:spPr>
            <a:xfrm flipH="1" flipV="1">
              <a:off x="8088595" y="1900748"/>
              <a:ext cx="1185727" cy="3724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053EA2-03BA-077D-8C7F-8FC38AC25017}"/>
                </a:ext>
              </a:extLst>
            </p:cNvPr>
            <p:cNvCxnSpPr>
              <a:stCxn id="10" idx="0"/>
              <a:endCxn id="13" idx="4"/>
            </p:cNvCxnSpPr>
            <p:nvPr/>
          </p:nvCxnSpPr>
          <p:spPr>
            <a:xfrm flipH="1" flipV="1">
              <a:off x="8683239" y="1900747"/>
              <a:ext cx="591083" cy="372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BF252F7-C6B5-E4B0-4FCD-65EE87FE3BC5}"/>
                </a:ext>
              </a:extLst>
            </p:cNvPr>
            <p:cNvCxnSpPr>
              <a:stCxn id="10" idx="0"/>
              <a:endCxn id="14" idx="4"/>
            </p:cNvCxnSpPr>
            <p:nvPr/>
          </p:nvCxnSpPr>
          <p:spPr>
            <a:xfrm flipV="1">
              <a:off x="9274322" y="1900747"/>
              <a:ext cx="0" cy="372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73A1731-5CDC-584E-E79D-F8F67099B8AB}"/>
                </a:ext>
              </a:extLst>
            </p:cNvPr>
            <p:cNvCxnSpPr>
              <a:stCxn id="8" idx="0"/>
              <a:endCxn id="12" idx="4"/>
            </p:cNvCxnSpPr>
            <p:nvPr/>
          </p:nvCxnSpPr>
          <p:spPr>
            <a:xfrm flipV="1">
              <a:off x="8088595" y="1900748"/>
              <a:ext cx="0" cy="372434"/>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grpSp>
      <p:sp>
        <p:nvSpPr>
          <p:cNvPr id="3" name="TextBox 2">
            <a:extLst>
              <a:ext uri="{FF2B5EF4-FFF2-40B4-BE49-F238E27FC236}">
                <a16:creationId xmlns:a16="http://schemas.microsoft.com/office/drawing/2014/main" id="{D6B959A9-0616-0CDA-CED4-D7FB02DD6E4F}"/>
              </a:ext>
            </a:extLst>
          </p:cNvPr>
          <p:cNvSpPr txBox="1"/>
          <p:nvPr/>
        </p:nvSpPr>
        <p:spPr>
          <a:xfrm>
            <a:off x="6705260" y="3513469"/>
            <a:ext cx="2928082" cy="369332"/>
          </a:xfrm>
          <a:prstGeom prst="rect">
            <a:avLst/>
          </a:prstGeom>
          <a:noFill/>
        </p:spPr>
        <p:txBody>
          <a:bodyPr wrap="square" rtlCol="0">
            <a:spAutoFit/>
          </a:bodyPr>
          <a:lstStyle/>
          <a:p>
            <a:r>
              <a:rPr lang="en-US" dirty="0"/>
              <a:t>Accuracy 0.95 → </a:t>
            </a:r>
            <a:r>
              <a:rPr lang="en-US" altLang="zh-CN" dirty="0"/>
              <a:t>0.94</a:t>
            </a:r>
            <a:endParaRPr lang="en-US" dirty="0"/>
          </a:p>
        </p:txBody>
      </p:sp>
      <p:sp>
        <p:nvSpPr>
          <p:cNvPr id="15" name="Oval 14">
            <a:extLst>
              <a:ext uri="{FF2B5EF4-FFF2-40B4-BE49-F238E27FC236}">
                <a16:creationId xmlns:a16="http://schemas.microsoft.com/office/drawing/2014/main" id="{E8FAA894-7F38-E4C4-FF52-85FC1940B459}"/>
              </a:ext>
            </a:extLst>
          </p:cNvPr>
          <p:cNvSpPr/>
          <p:nvPr/>
        </p:nvSpPr>
        <p:spPr>
          <a:xfrm>
            <a:off x="4248212" y="6071521"/>
            <a:ext cx="313417" cy="306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9E2C0EDB-1FA6-EE3F-C5BC-B1E8FFBEE5F7}"/>
              </a:ext>
            </a:extLst>
          </p:cNvPr>
          <p:cNvSpPr/>
          <p:nvPr/>
        </p:nvSpPr>
        <p:spPr>
          <a:xfrm>
            <a:off x="5055938" y="6071520"/>
            <a:ext cx="313417" cy="306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030B2E39-CF81-C54F-1452-66C2A76DE588}"/>
              </a:ext>
            </a:extLst>
          </p:cNvPr>
          <p:cNvSpPr/>
          <p:nvPr/>
        </p:nvSpPr>
        <p:spPr>
          <a:xfrm>
            <a:off x="5858827" y="6071520"/>
            <a:ext cx="313417" cy="306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Oval 17">
            <a:extLst>
              <a:ext uri="{FF2B5EF4-FFF2-40B4-BE49-F238E27FC236}">
                <a16:creationId xmlns:a16="http://schemas.microsoft.com/office/drawing/2014/main" id="{BCA7A67A-E5EC-5E5B-52E1-8B5A6557737C}"/>
              </a:ext>
            </a:extLst>
          </p:cNvPr>
          <p:cNvSpPr/>
          <p:nvPr/>
        </p:nvSpPr>
        <p:spPr>
          <a:xfrm>
            <a:off x="4248212" y="5270562"/>
            <a:ext cx="313417" cy="306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Oval 18">
            <a:extLst>
              <a:ext uri="{FF2B5EF4-FFF2-40B4-BE49-F238E27FC236}">
                <a16:creationId xmlns:a16="http://schemas.microsoft.com/office/drawing/2014/main" id="{4C59E069-DF63-2569-DABB-819816EB16B8}"/>
              </a:ext>
            </a:extLst>
          </p:cNvPr>
          <p:cNvSpPr/>
          <p:nvPr/>
        </p:nvSpPr>
        <p:spPr>
          <a:xfrm>
            <a:off x="5055938" y="5270561"/>
            <a:ext cx="313417" cy="306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2" name="Oval 21">
            <a:extLst>
              <a:ext uri="{FF2B5EF4-FFF2-40B4-BE49-F238E27FC236}">
                <a16:creationId xmlns:a16="http://schemas.microsoft.com/office/drawing/2014/main" id="{DB8879EE-4869-E8B5-0D13-CCC1FD8875AF}"/>
              </a:ext>
            </a:extLst>
          </p:cNvPr>
          <p:cNvSpPr/>
          <p:nvPr/>
        </p:nvSpPr>
        <p:spPr>
          <a:xfrm>
            <a:off x="5858827" y="5270561"/>
            <a:ext cx="313417" cy="306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A7173FB-BA59-0B70-5E01-2E8DEF5A2A2E}"/>
              </a:ext>
            </a:extLst>
          </p:cNvPr>
          <p:cNvCxnSpPr>
            <a:cxnSpLocks/>
            <a:stCxn id="15" idx="0"/>
            <a:endCxn id="19" idx="4"/>
          </p:cNvCxnSpPr>
          <p:nvPr/>
        </p:nvCxnSpPr>
        <p:spPr>
          <a:xfrm flipV="1">
            <a:off x="4404921" y="5576960"/>
            <a:ext cx="807726" cy="49456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8DC1600-E7A7-E026-05C7-E098EAFF1AB3}"/>
              </a:ext>
            </a:extLst>
          </p:cNvPr>
          <p:cNvCxnSpPr>
            <a:cxnSpLocks/>
            <a:stCxn id="15" idx="0"/>
            <a:endCxn id="22" idx="4"/>
          </p:cNvCxnSpPr>
          <p:nvPr/>
        </p:nvCxnSpPr>
        <p:spPr>
          <a:xfrm flipV="1">
            <a:off x="4404921" y="5576960"/>
            <a:ext cx="1610615" cy="4945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664714-9F3D-E925-84E3-BAAC56189CDF}"/>
              </a:ext>
            </a:extLst>
          </p:cNvPr>
          <p:cNvCxnSpPr>
            <a:stCxn id="16" idx="0"/>
            <a:endCxn id="18" idx="4"/>
          </p:cNvCxnSpPr>
          <p:nvPr/>
        </p:nvCxnSpPr>
        <p:spPr>
          <a:xfrm flipH="1" flipV="1">
            <a:off x="4404921" y="5576961"/>
            <a:ext cx="807726" cy="494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F5479A-E61C-00E4-089B-5DA44BF491B6}"/>
              </a:ext>
            </a:extLst>
          </p:cNvPr>
          <p:cNvCxnSpPr>
            <a:stCxn id="19" idx="4"/>
            <a:endCxn id="16" idx="0"/>
          </p:cNvCxnSpPr>
          <p:nvPr/>
        </p:nvCxnSpPr>
        <p:spPr>
          <a:xfrm>
            <a:off x="5212647" y="5576960"/>
            <a:ext cx="0" cy="494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372FDA8-8937-176E-59B3-24CE0D5A6F96}"/>
              </a:ext>
            </a:extLst>
          </p:cNvPr>
          <p:cNvCxnSpPr>
            <a:stCxn id="16" idx="0"/>
            <a:endCxn id="22" idx="4"/>
          </p:cNvCxnSpPr>
          <p:nvPr/>
        </p:nvCxnSpPr>
        <p:spPr>
          <a:xfrm flipV="1">
            <a:off x="5212647" y="5576960"/>
            <a:ext cx="802889" cy="494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4047D7-93A0-202F-0E07-E8F06055F1DA}"/>
              </a:ext>
            </a:extLst>
          </p:cNvPr>
          <p:cNvCxnSpPr>
            <a:stCxn id="17" idx="0"/>
            <a:endCxn id="18" idx="4"/>
          </p:cNvCxnSpPr>
          <p:nvPr/>
        </p:nvCxnSpPr>
        <p:spPr>
          <a:xfrm flipH="1" flipV="1">
            <a:off x="4404921" y="5576961"/>
            <a:ext cx="1610615" cy="49455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A66E07-AA7C-83BC-C695-DC5A277499DD}"/>
              </a:ext>
            </a:extLst>
          </p:cNvPr>
          <p:cNvCxnSpPr>
            <a:stCxn id="17" idx="0"/>
            <a:endCxn id="19" idx="4"/>
          </p:cNvCxnSpPr>
          <p:nvPr/>
        </p:nvCxnSpPr>
        <p:spPr>
          <a:xfrm flipH="1" flipV="1">
            <a:off x="5212647" y="5576960"/>
            <a:ext cx="802889" cy="494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22070FD-783B-5F2B-F999-B607A870E444}"/>
              </a:ext>
            </a:extLst>
          </p:cNvPr>
          <p:cNvCxnSpPr>
            <a:stCxn id="17" idx="0"/>
            <a:endCxn id="22" idx="4"/>
          </p:cNvCxnSpPr>
          <p:nvPr/>
        </p:nvCxnSpPr>
        <p:spPr>
          <a:xfrm flipV="1">
            <a:off x="6015536" y="5576960"/>
            <a:ext cx="0" cy="494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6018E03-C6F2-6A94-EEEB-5D97E10BF2B4}"/>
              </a:ext>
            </a:extLst>
          </p:cNvPr>
          <p:cNvCxnSpPr>
            <a:stCxn id="15" idx="0"/>
            <a:endCxn id="18" idx="4"/>
          </p:cNvCxnSpPr>
          <p:nvPr/>
        </p:nvCxnSpPr>
        <p:spPr>
          <a:xfrm flipV="1">
            <a:off x="4404921" y="5576961"/>
            <a:ext cx="0" cy="49456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D0CB8B83-AFC1-9D8E-2224-DC7C7DA4FEC5}"/>
              </a:ext>
            </a:extLst>
          </p:cNvPr>
          <p:cNvSpPr txBox="1"/>
          <p:nvPr/>
        </p:nvSpPr>
        <p:spPr>
          <a:xfrm>
            <a:off x="6705260" y="5599450"/>
            <a:ext cx="2928082" cy="369332"/>
          </a:xfrm>
          <a:prstGeom prst="rect">
            <a:avLst/>
          </a:prstGeom>
          <a:noFill/>
        </p:spPr>
        <p:txBody>
          <a:bodyPr wrap="square" rtlCol="0">
            <a:spAutoFit/>
          </a:bodyPr>
          <a:lstStyle/>
          <a:p>
            <a:r>
              <a:rPr lang="en-US" dirty="0"/>
              <a:t>Accuracy 0.95 → </a:t>
            </a:r>
            <a:r>
              <a:rPr lang="en-US" altLang="zh-CN" dirty="0"/>
              <a:t>0.98</a:t>
            </a:r>
            <a:endParaRPr lang="en-US" dirty="0"/>
          </a:p>
        </p:txBody>
      </p:sp>
    </p:spTree>
    <p:extLst>
      <p:ext uri="{BB962C8B-B14F-4D97-AF65-F5344CB8AC3E}">
        <p14:creationId xmlns:p14="http://schemas.microsoft.com/office/powerpoint/2010/main" val="243653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2" grpId="0" animBg="1"/>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0829-484E-1682-6EE6-59B4677D060A}"/>
              </a:ext>
            </a:extLst>
          </p:cNvPr>
          <p:cNvSpPr>
            <a:spLocks noGrp="1"/>
          </p:cNvSpPr>
          <p:nvPr>
            <p:ph type="title"/>
          </p:nvPr>
        </p:nvSpPr>
        <p:spPr/>
        <p:txBody>
          <a:bodyPr/>
          <a:lstStyle/>
          <a:p>
            <a:r>
              <a:rPr lang="en-US" altLang="zh-CN" dirty="0"/>
              <a:t>Analysis</a:t>
            </a:r>
            <a:endParaRPr lang="en-US" dirty="0"/>
          </a:p>
        </p:txBody>
      </p:sp>
      <p:sp>
        <p:nvSpPr>
          <p:cNvPr id="4" name="Slide Number Placeholder 3">
            <a:extLst>
              <a:ext uri="{FF2B5EF4-FFF2-40B4-BE49-F238E27FC236}">
                <a16:creationId xmlns:a16="http://schemas.microsoft.com/office/drawing/2014/main" id="{7A28023C-3900-E498-6A05-B74904BDDA59}"/>
              </a:ext>
            </a:extLst>
          </p:cNvPr>
          <p:cNvSpPr>
            <a:spLocks noGrp="1"/>
          </p:cNvSpPr>
          <p:nvPr>
            <p:ph type="sldNum" sz="quarter" idx="12"/>
          </p:nvPr>
        </p:nvSpPr>
        <p:spPr/>
        <p:txBody>
          <a:bodyPr/>
          <a:lstStyle/>
          <a:p>
            <a:fld id="{BEAF7EB6-F597-384F-AF9C-C94AC436A1B2}" type="slidenum">
              <a:rPr lang="en-US" smtClean="0"/>
              <a:t>20</a:t>
            </a:fld>
            <a:endParaRPr lang="en-US" dirty="0"/>
          </a:p>
        </p:txBody>
      </p:sp>
      <p:sp>
        <p:nvSpPr>
          <p:cNvPr id="5" name="TextBox 4">
            <a:extLst>
              <a:ext uri="{FF2B5EF4-FFF2-40B4-BE49-F238E27FC236}">
                <a16:creationId xmlns:a16="http://schemas.microsoft.com/office/drawing/2014/main" id="{CC748111-1A0C-E721-E45A-1F879913B765}"/>
              </a:ext>
            </a:extLst>
          </p:cNvPr>
          <p:cNvSpPr txBox="1"/>
          <p:nvPr/>
        </p:nvSpPr>
        <p:spPr>
          <a:xfrm>
            <a:off x="838198" y="1690688"/>
            <a:ext cx="10818265" cy="400110"/>
          </a:xfrm>
          <a:prstGeom prst="rect">
            <a:avLst/>
          </a:prstGeom>
          <a:noFill/>
        </p:spPr>
        <p:txBody>
          <a:bodyPr wrap="square" rtlCol="0">
            <a:spAutoFit/>
          </a:bodyPr>
          <a:lstStyle/>
          <a:p>
            <a:r>
              <a:rPr lang="en-US" altLang="zh-CN" sz="2000" dirty="0"/>
              <a:t>Big</a:t>
            </a:r>
            <a:r>
              <a:rPr lang="zh-CN" altLang="en-US" sz="2000" dirty="0"/>
              <a:t> </a:t>
            </a:r>
            <a:r>
              <a:rPr lang="en-US" altLang="zh-CN" sz="2000" dirty="0"/>
              <a:t>gains</a:t>
            </a:r>
            <a:r>
              <a:rPr lang="zh-CN" altLang="en-US" sz="2000" dirty="0"/>
              <a:t> </a:t>
            </a:r>
            <a:r>
              <a:rPr lang="en-US" altLang="zh-CN" sz="2000" dirty="0"/>
              <a:t>for</a:t>
            </a:r>
            <a:r>
              <a:rPr lang="zh-CN" altLang="en-US" sz="2000" dirty="0"/>
              <a:t> </a:t>
            </a:r>
            <a:r>
              <a:rPr lang="en-US" altLang="zh-CN" sz="2000" dirty="0"/>
              <a:t>three</a:t>
            </a:r>
            <a:r>
              <a:rPr lang="zh-CN" altLang="en-US" sz="2000" dirty="0"/>
              <a:t> </a:t>
            </a:r>
            <a:r>
              <a:rPr lang="en-US" altLang="zh-CN" sz="2000" dirty="0"/>
              <a:t>tasks,</a:t>
            </a:r>
            <a:r>
              <a:rPr lang="zh-CN" altLang="en-US" sz="2000" dirty="0"/>
              <a:t> </a:t>
            </a:r>
            <a:r>
              <a:rPr lang="en-US" altLang="zh-CN" sz="2000" dirty="0"/>
              <a:t>but</a:t>
            </a:r>
            <a:r>
              <a:rPr lang="zh-CN" altLang="en-US" sz="2000" b="1" dirty="0"/>
              <a:t> </a:t>
            </a:r>
            <a:r>
              <a:rPr lang="en-US" altLang="zh-CN" sz="2000" b="1" dirty="0"/>
              <a:t>is</a:t>
            </a:r>
            <a:r>
              <a:rPr lang="zh-CN" altLang="en-US" sz="2000" b="1" dirty="0"/>
              <a:t> </a:t>
            </a:r>
            <a:r>
              <a:rPr lang="en-US" altLang="zh-CN" sz="2000" b="1" dirty="0"/>
              <a:t>contribution</a:t>
            </a:r>
            <a:r>
              <a:rPr lang="zh-CN" altLang="en-US" sz="2000" b="1" dirty="0"/>
              <a:t> </a:t>
            </a:r>
            <a:r>
              <a:rPr lang="en-US" altLang="zh-CN" sz="2000" b="1" dirty="0"/>
              <a:t>of</a:t>
            </a:r>
            <a:r>
              <a:rPr lang="zh-CN" altLang="en-US" sz="2000" b="1" dirty="0"/>
              <a:t> </a:t>
            </a:r>
            <a:r>
              <a:rPr lang="en-US" altLang="zh-CN" sz="2000" b="1" dirty="0"/>
              <a:t>parameters</a:t>
            </a:r>
            <a:r>
              <a:rPr lang="zh-CN" altLang="en-US" sz="2000" b="1" dirty="0"/>
              <a:t> </a:t>
            </a:r>
            <a:r>
              <a:rPr lang="en-US" altLang="zh-CN" sz="2000" b="1" dirty="0"/>
              <a:t>more</a:t>
            </a:r>
            <a:r>
              <a:rPr lang="zh-CN" altLang="en-US" sz="2000" b="1" dirty="0"/>
              <a:t> </a:t>
            </a:r>
            <a:r>
              <a:rPr lang="en-US" altLang="zh-CN" sz="2000" b="1" dirty="0"/>
              <a:t>balanced</a:t>
            </a:r>
            <a:r>
              <a:rPr lang="zh-CN" altLang="en-US" sz="2000" b="1" dirty="0"/>
              <a:t> </a:t>
            </a:r>
            <a:r>
              <a:rPr lang="en-US" altLang="zh-CN" sz="2000" b="1" dirty="0"/>
              <a:t>actually</a:t>
            </a:r>
            <a:r>
              <a:rPr lang="en-US" altLang="zh-CN" sz="2000" dirty="0"/>
              <a:t>?</a:t>
            </a:r>
          </a:p>
        </p:txBody>
      </p:sp>
      <p:pic>
        <p:nvPicPr>
          <p:cNvPr id="6" name="Picture 5">
            <a:extLst>
              <a:ext uri="{FF2B5EF4-FFF2-40B4-BE49-F238E27FC236}">
                <a16:creationId xmlns:a16="http://schemas.microsoft.com/office/drawing/2014/main" id="{074D26A5-444A-7EA0-CE01-D2AD56FC3954}"/>
              </a:ext>
            </a:extLst>
          </p:cNvPr>
          <p:cNvPicPr>
            <a:picLocks noChangeAspect="1"/>
          </p:cNvPicPr>
          <p:nvPr/>
        </p:nvPicPr>
        <p:blipFill>
          <a:blip r:embed="rId3"/>
          <a:stretch>
            <a:fillRect/>
          </a:stretch>
        </p:blipFill>
        <p:spPr>
          <a:xfrm>
            <a:off x="325408" y="2335214"/>
            <a:ext cx="5604930" cy="4203698"/>
          </a:xfrm>
          <a:prstGeom prst="rect">
            <a:avLst/>
          </a:prstGeom>
        </p:spPr>
      </p:pic>
      <p:sp>
        <p:nvSpPr>
          <p:cNvPr id="8" name="TextBox 7">
            <a:extLst>
              <a:ext uri="{FF2B5EF4-FFF2-40B4-BE49-F238E27FC236}">
                <a16:creationId xmlns:a16="http://schemas.microsoft.com/office/drawing/2014/main" id="{64664985-C2F7-2C35-E725-6811E18E8E07}"/>
              </a:ext>
            </a:extLst>
          </p:cNvPr>
          <p:cNvSpPr txBox="1"/>
          <p:nvPr/>
        </p:nvSpPr>
        <p:spPr>
          <a:xfrm>
            <a:off x="1774442" y="2289176"/>
            <a:ext cx="2218944" cy="369332"/>
          </a:xfrm>
          <a:prstGeom prst="rect">
            <a:avLst/>
          </a:prstGeom>
          <a:noFill/>
        </p:spPr>
        <p:txBody>
          <a:bodyPr wrap="square" rtlCol="0">
            <a:spAutoFit/>
          </a:bodyPr>
          <a:lstStyle/>
          <a:p>
            <a:pPr algn="ctr"/>
            <a:r>
              <a:rPr lang="en-US" dirty="0"/>
              <a:t>Intra-Distillation</a:t>
            </a:r>
          </a:p>
        </p:txBody>
      </p:sp>
      <p:pic>
        <p:nvPicPr>
          <p:cNvPr id="10" name="Picture 9">
            <a:extLst>
              <a:ext uri="{FF2B5EF4-FFF2-40B4-BE49-F238E27FC236}">
                <a16:creationId xmlns:a16="http://schemas.microsoft.com/office/drawing/2014/main" id="{8BF9AF6D-C313-0A7A-0094-B421697CEC3A}"/>
              </a:ext>
            </a:extLst>
          </p:cNvPr>
          <p:cNvPicPr>
            <a:picLocks noChangeAspect="1"/>
          </p:cNvPicPr>
          <p:nvPr/>
        </p:nvPicPr>
        <p:blipFill>
          <a:blip r:embed="rId4"/>
          <a:stretch>
            <a:fillRect/>
          </a:stretch>
        </p:blipFill>
        <p:spPr>
          <a:xfrm>
            <a:off x="5808134" y="2289178"/>
            <a:ext cx="5604931" cy="4203697"/>
          </a:xfrm>
          <a:prstGeom prst="rect">
            <a:avLst/>
          </a:prstGeom>
        </p:spPr>
      </p:pic>
      <p:sp>
        <p:nvSpPr>
          <p:cNvPr id="11" name="TextBox 10">
            <a:extLst>
              <a:ext uri="{FF2B5EF4-FFF2-40B4-BE49-F238E27FC236}">
                <a16:creationId xmlns:a16="http://schemas.microsoft.com/office/drawing/2014/main" id="{B0FB43C2-09D6-2E42-7904-672808697069}"/>
              </a:ext>
            </a:extLst>
          </p:cNvPr>
          <p:cNvSpPr txBox="1"/>
          <p:nvPr/>
        </p:nvSpPr>
        <p:spPr>
          <a:xfrm>
            <a:off x="7137588" y="2289176"/>
            <a:ext cx="2696974" cy="369332"/>
          </a:xfrm>
          <a:prstGeom prst="rect">
            <a:avLst/>
          </a:prstGeom>
          <a:noFill/>
        </p:spPr>
        <p:txBody>
          <a:bodyPr wrap="square" rtlCol="0">
            <a:spAutoFit/>
          </a:bodyPr>
          <a:lstStyle/>
          <a:p>
            <a:pPr algn="ctr"/>
            <a:r>
              <a:rPr lang="en-US" dirty="0"/>
              <a:t>Iterative Self-Distillation</a:t>
            </a:r>
          </a:p>
        </p:txBody>
      </p:sp>
    </p:spTree>
    <p:extLst>
      <p:ext uri="{BB962C8B-B14F-4D97-AF65-F5344CB8AC3E}">
        <p14:creationId xmlns:p14="http://schemas.microsoft.com/office/powerpoint/2010/main" val="342278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0829-484E-1682-6EE6-59B4677D060A}"/>
              </a:ext>
            </a:extLst>
          </p:cNvPr>
          <p:cNvSpPr>
            <a:spLocks noGrp="1"/>
          </p:cNvSpPr>
          <p:nvPr>
            <p:ph type="title"/>
          </p:nvPr>
        </p:nvSpPr>
        <p:spPr/>
        <p:txBody>
          <a:bodyPr/>
          <a:lstStyle/>
          <a:p>
            <a:r>
              <a:rPr lang="en-US" altLang="zh-CN" dirty="0"/>
              <a:t>Analysis</a:t>
            </a:r>
            <a:endParaRPr lang="en-US" dirty="0"/>
          </a:p>
        </p:txBody>
      </p:sp>
      <p:sp>
        <p:nvSpPr>
          <p:cNvPr id="4" name="Slide Number Placeholder 3">
            <a:extLst>
              <a:ext uri="{FF2B5EF4-FFF2-40B4-BE49-F238E27FC236}">
                <a16:creationId xmlns:a16="http://schemas.microsoft.com/office/drawing/2014/main" id="{7A28023C-3900-E498-6A05-B74904BDDA59}"/>
              </a:ext>
            </a:extLst>
          </p:cNvPr>
          <p:cNvSpPr>
            <a:spLocks noGrp="1"/>
          </p:cNvSpPr>
          <p:nvPr>
            <p:ph type="sldNum" sz="quarter" idx="12"/>
          </p:nvPr>
        </p:nvSpPr>
        <p:spPr/>
        <p:txBody>
          <a:bodyPr/>
          <a:lstStyle/>
          <a:p>
            <a:fld id="{BEAF7EB6-F597-384F-AF9C-C94AC436A1B2}" type="slidenum">
              <a:rPr lang="en-US" smtClean="0"/>
              <a:t>21</a:t>
            </a:fld>
            <a:endParaRPr lang="en-US" dirty="0"/>
          </a:p>
        </p:txBody>
      </p:sp>
      <p:sp>
        <p:nvSpPr>
          <p:cNvPr id="5" name="TextBox 4">
            <a:extLst>
              <a:ext uri="{FF2B5EF4-FFF2-40B4-BE49-F238E27FC236}">
                <a16:creationId xmlns:a16="http://schemas.microsoft.com/office/drawing/2014/main" id="{CC748111-1A0C-E721-E45A-1F879913B765}"/>
              </a:ext>
            </a:extLst>
          </p:cNvPr>
          <p:cNvSpPr txBox="1"/>
          <p:nvPr/>
        </p:nvSpPr>
        <p:spPr>
          <a:xfrm>
            <a:off x="838198" y="1690688"/>
            <a:ext cx="10818265" cy="400110"/>
          </a:xfrm>
          <a:prstGeom prst="rect">
            <a:avLst/>
          </a:prstGeom>
          <a:noFill/>
        </p:spPr>
        <p:txBody>
          <a:bodyPr wrap="square" rtlCol="0">
            <a:spAutoFit/>
          </a:bodyPr>
          <a:lstStyle/>
          <a:p>
            <a:r>
              <a:rPr lang="en-US" altLang="zh-CN" sz="2000" dirty="0"/>
              <a:t>Big</a:t>
            </a:r>
            <a:r>
              <a:rPr lang="zh-CN" altLang="en-US" sz="2000" dirty="0"/>
              <a:t> </a:t>
            </a:r>
            <a:r>
              <a:rPr lang="en-US" altLang="zh-CN" sz="2000" dirty="0"/>
              <a:t>gains</a:t>
            </a:r>
            <a:r>
              <a:rPr lang="zh-CN" altLang="en-US" sz="2000" dirty="0"/>
              <a:t> </a:t>
            </a:r>
            <a:r>
              <a:rPr lang="en-US" altLang="zh-CN" sz="2000" dirty="0"/>
              <a:t>for</a:t>
            </a:r>
            <a:r>
              <a:rPr lang="zh-CN" altLang="en-US" sz="2000" dirty="0"/>
              <a:t> </a:t>
            </a:r>
            <a:r>
              <a:rPr lang="en-US" altLang="zh-CN" sz="2000" dirty="0"/>
              <a:t>three</a:t>
            </a:r>
            <a:r>
              <a:rPr lang="zh-CN" altLang="en-US" sz="2000" dirty="0"/>
              <a:t> </a:t>
            </a:r>
            <a:r>
              <a:rPr lang="en-US" altLang="zh-CN" sz="2000" dirty="0"/>
              <a:t>tasks,</a:t>
            </a:r>
            <a:r>
              <a:rPr lang="zh-CN" altLang="en-US" sz="2000" dirty="0"/>
              <a:t> </a:t>
            </a:r>
            <a:r>
              <a:rPr lang="en-US" altLang="zh-CN" sz="2000" dirty="0"/>
              <a:t>but</a:t>
            </a:r>
            <a:r>
              <a:rPr lang="zh-CN" altLang="en-US" sz="2000" b="1" dirty="0"/>
              <a:t> </a:t>
            </a:r>
            <a:r>
              <a:rPr lang="en-US" altLang="zh-CN" sz="2000" b="1" dirty="0"/>
              <a:t>is</a:t>
            </a:r>
            <a:r>
              <a:rPr lang="zh-CN" altLang="en-US" sz="2000" b="1" dirty="0"/>
              <a:t> </a:t>
            </a:r>
            <a:r>
              <a:rPr lang="en-US" altLang="zh-CN" sz="2000" b="1" dirty="0"/>
              <a:t>contribution</a:t>
            </a:r>
            <a:r>
              <a:rPr lang="zh-CN" altLang="en-US" sz="2000" b="1" dirty="0"/>
              <a:t> </a:t>
            </a:r>
            <a:r>
              <a:rPr lang="en-US" altLang="zh-CN" sz="2000" b="1" dirty="0"/>
              <a:t>of</a:t>
            </a:r>
            <a:r>
              <a:rPr lang="zh-CN" altLang="en-US" sz="2000" b="1" dirty="0"/>
              <a:t> </a:t>
            </a:r>
            <a:r>
              <a:rPr lang="en-US" altLang="zh-CN" sz="2000" b="1" dirty="0"/>
              <a:t>parameters</a:t>
            </a:r>
            <a:r>
              <a:rPr lang="zh-CN" altLang="en-US" sz="2000" b="1" dirty="0"/>
              <a:t> </a:t>
            </a:r>
            <a:r>
              <a:rPr lang="en-US" altLang="zh-CN" sz="2000" b="1" dirty="0"/>
              <a:t>more</a:t>
            </a:r>
            <a:r>
              <a:rPr lang="zh-CN" altLang="en-US" sz="2000" b="1" dirty="0"/>
              <a:t> </a:t>
            </a:r>
            <a:r>
              <a:rPr lang="en-US" altLang="zh-CN" sz="2000" b="1" dirty="0"/>
              <a:t>balanced</a:t>
            </a:r>
            <a:r>
              <a:rPr lang="zh-CN" altLang="en-US" sz="2000" b="1" dirty="0"/>
              <a:t> </a:t>
            </a:r>
            <a:r>
              <a:rPr lang="en-US" altLang="zh-CN" sz="2000" b="1" dirty="0"/>
              <a:t>actually</a:t>
            </a:r>
            <a:r>
              <a:rPr lang="en-US" altLang="zh-CN" sz="2000" dirty="0"/>
              <a:t>?</a:t>
            </a:r>
          </a:p>
        </p:txBody>
      </p:sp>
      <p:sp>
        <p:nvSpPr>
          <p:cNvPr id="8" name="TextBox 7">
            <a:extLst>
              <a:ext uri="{FF2B5EF4-FFF2-40B4-BE49-F238E27FC236}">
                <a16:creationId xmlns:a16="http://schemas.microsoft.com/office/drawing/2014/main" id="{64664985-C2F7-2C35-E725-6811E18E8E07}"/>
              </a:ext>
            </a:extLst>
          </p:cNvPr>
          <p:cNvSpPr txBox="1"/>
          <p:nvPr/>
        </p:nvSpPr>
        <p:spPr>
          <a:xfrm>
            <a:off x="1774442" y="2289176"/>
            <a:ext cx="2218944" cy="369332"/>
          </a:xfrm>
          <a:prstGeom prst="rect">
            <a:avLst/>
          </a:prstGeom>
          <a:noFill/>
        </p:spPr>
        <p:txBody>
          <a:bodyPr wrap="square" rtlCol="0">
            <a:spAutoFit/>
          </a:bodyPr>
          <a:lstStyle/>
          <a:p>
            <a:pPr algn="ctr"/>
            <a:r>
              <a:rPr lang="en-US" dirty="0"/>
              <a:t>Intra-Distillation</a:t>
            </a:r>
          </a:p>
        </p:txBody>
      </p:sp>
      <p:sp>
        <p:nvSpPr>
          <p:cNvPr id="11" name="TextBox 10">
            <a:extLst>
              <a:ext uri="{FF2B5EF4-FFF2-40B4-BE49-F238E27FC236}">
                <a16:creationId xmlns:a16="http://schemas.microsoft.com/office/drawing/2014/main" id="{B0FB43C2-09D6-2E42-7904-672808697069}"/>
              </a:ext>
            </a:extLst>
          </p:cNvPr>
          <p:cNvSpPr txBox="1"/>
          <p:nvPr/>
        </p:nvSpPr>
        <p:spPr>
          <a:xfrm>
            <a:off x="7137588" y="2289176"/>
            <a:ext cx="2696974" cy="369332"/>
          </a:xfrm>
          <a:prstGeom prst="rect">
            <a:avLst/>
          </a:prstGeom>
          <a:noFill/>
        </p:spPr>
        <p:txBody>
          <a:bodyPr wrap="square" rtlCol="0">
            <a:spAutoFit/>
          </a:bodyPr>
          <a:lstStyle/>
          <a:p>
            <a:pPr algn="ctr"/>
            <a:r>
              <a:rPr lang="en-US" dirty="0"/>
              <a:t>Iterative Self-Distillation</a:t>
            </a:r>
          </a:p>
        </p:txBody>
      </p:sp>
      <p:pic>
        <p:nvPicPr>
          <p:cNvPr id="12" name="Picture 11">
            <a:extLst>
              <a:ext uri="{FF2B5EF4-FFF2-40B4-BE49-F238E27FC236}">
                <a16:creationId xmlns:a16="http://schemas.microsoft.com/office/drawing/2014/main" id="{D64A5EC9-7595-50A7-4990-4D68E9E23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481" y="2964826"/>
            <a:ext cx="5485319" cy="33915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776DE4E9-9BA0-722F-E2F0-E07420B33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200" y="3110664"/>
            <a:ext cx="5147460" cy="3182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94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line chart&#10;&#10;Description automatically generated">
            <a:extLst>
              <a:ext uri="{FF2B5EF4-FFF2-40B4-BE49-F238E27FC236}">
                <a16:creationId xmlns:a16="http://schemas.microsoft.com/office/drawing/2014/main" id="{FD2C56D2-16B4-DAD7-477A-C369845ED59F}"/>
              </a:ext>
            </a:extLst>
          </p:cNvPr>
          <p:cNvPicPr>
            <a:picLocks noChangeAspect="1"/>
          </p:cNvPicPr>
          <p:nvPr/>
        </p:nvPicPr>
        <p:blipFill>
          <a:blip r:embed="rId3"/>
          <a:stretch>
            <a:fillRect/>
          </a:stretch>
        </p:blipFill>
        <p:spPr>
          <a:xfrm>
            <a:off x="1622875" y="2784692"/>
            <a:ext cx="5631365" cy="3886745"/>
          </a:xfrm>
          <a:prstGeom prst="rect">
            <a:avLst/>
          </a:prstGeom>
        </p:spPr>
      </p:pic>
      <p:sp>
        <p:nvSpPr>
          <p:cNvPr id="2" name="Title 1">
            <a:extLst>
              <a:ext uri="{FF2B5EF4-FFF2-40B4-BE49-F238E27FC236}">
                <a16:creationId xmlns:a16="http://schemas.microsoft.com/office/drawing/2014/main" id="{B966C1BE-BE61-0453-8B51-2B0CBBBBC4C7}"/>
              </a:ext>
            </a:extLst>
          </p:cNvPr>
          <p:cNvSpPr>
            <a:spLocks noGrp="1"/>
          </p:cNvSpPr>
          <p:nvPr>
            <p:ph type="title"/>
          </p:nvPr>
        </p:nvSpPr>
        <p:spPr/>
        <p:txBody>
          <a:bodyPr/>
          <a:lstStyle/>
          <a:p>
            <a:r>
              <a:rPr lang="en-US" altLang="zh-CN" dirty="0"/>
              <a:t>Analysis</a:t>
            </a:r>
            <a:endParaRPr lang="en-US" dirty="0"/>
          </a:p>
        </p:txBody>
      </p:sp>
      <p:sp>
        <p:nvSpPr>
          <p:cNvPr id="4" name="Slide Number Placeholder 3">
            <a:extLst>
              <a:ext uri="{FF2B5EF4-FFF2-40B4-BE49-F238E27FC236}">
                <a16:creationId xmlns:a16="http://schemas.microsoft.com/office/drawing/2014/main" id="{D462EA3F-A0EB-9201-33C3-C2B2A9AF4C0E}"/>
              </a:ext>
            </a:extLst>
          </p:cNvPr>
          <p:cNvSpPr>
            <a:spLocks noGrp="1"/>
          </p:cNvSpPr>
          <p:nvPr>
            <p:ph type="sldNum" sz="quarter" idx="12"/>
          </p:nvPr>
        </p:nvSpPr>
        <p:spPr/>
        <p:txBody>
          <a:bodyPr/>
          <a:lstStyle/>
          <a:p>
            <a:fld id="{BEAF7EB6-F597-384F-AF9C-C94AC436A1B2}" type="slidenum">
              <a:rPr lang="en-US" smtClean="0"/>
              <a:t>22</a:t>
            </a:fld>
            <a:endParaRPr lang="en-US" dirty="0"/>
          </a:p>
        </p:txBody>
      </p:sp>
      <p:sp>
        <p:nvSpPr>
          <p:cNvPr id="5" name="TextBox 4">
            <a:extLst>
              <a:ext uri="{FF2B5EF4-FFF2-40B4-BE49-F238E27FC236}">
                <a16:creationId xmlns:a16="http://schemas.microsoft.com/office/drawing/2014/main" id="{F956E00C-0EDC-77F6-09BD-478D2222FBE1}"/>
              </a:ext>
            </a:extLst>
          </p:cNvPr>
          <p:cNvSpPr txBox="1"/>
          <p:nvPr/>
        </p:nvSpPr>
        <p:spPr>
          <a:xfrm>
            <a:off x="838198" y="1690688"/>
            <a:ext cx="10818265" cy="1015663"/>
          </a:xfrm>
          <a:prstGeom prst="rect">
            <a:avLst/>
          </a:prstGeom>
          <a:noFill/>
        </p:spPr>
        <p:txBody>
          <a:bodyPr wrap="square" rtlCol="0">
            <a:spAutoFit/>
          </a:bodyPr>
          <a:lstStyle/>
          <a:p>
            <a:r>
              <a:rPr lang="en-US" altLang="zh-CN" sz="2000" b="1" dirty="0"/>
              <a:t>How</a:t>
            </a:r>
            <a:r>
              <a:rPr lang="zh-CN" altLang="en-US" sz="2000" b="1" dirty="0"/>
              <a:t> </a:t>
            </a:r>
            <a:r>
              <a:rPr lang="en-US" altLang="zh-CN" sz="2000" b="1" dirty="0"/>
              <a:t>important</a:t>
            </a:r>
            <a:r>
              <a:rPr lang="zh-CN" altLang="en-US" sz="2000" b="1" dirty="0"/>
              <a:t> </a:t>
            </a:r>
            <a:r>
              <a:rPr lang="en-US" altLang="zh-CN" sz="2000" b="1" dirty="0"/>
              <a:t>are</a:t>
            </a:r>
            <a:r>
              <a:rPr lang="zh-CN" altLang="en-US" sz="2000" b="1" dirty="0"/>
              <a:t> </a:t>
            </a:r>
            <a:r>
              <a:rPr lang="en-US" altLang="zh-CN" sz="2000" b="1" dirty="0"/>
              <a:t>those</a:t>
            </a:r>
            <a:r>
              <a:rPr lang="zh-CN" altLang="en-US" sz="2000" b="1" dirty="0"/>
              <a:t> </a:t>
            </a:r>
            <a:r>
              <a:rPr lang="en-US" altLang="zh-CN" sz="2000" b="1" dirty="0"/>
              <a:t>least-sensitive</a:t>
            </a:r>
            <a:r>
              <a:rPr lang="zh-CN" altLang="en-US" sz="2000" b="1" dirty="0"/>
              <a:t> </a:t>
            </a:r>
            <a:r>
              <a:rPr lang="en-US" altLang="zh-CN" sz="2000" b="1" dirty="0"/>
              <a:t>parameters</a:t>
            </a:r>
            <a:r>
              <a:rPr lang="zh-CN" altLang="en-US" sz="2000" b="1" dirty="0"/>
              <a:t> </a:t>
            </a:r>
            <a:r>
              <a:rPr lang="en-US" altLang="zh-CN" sz="2000" b="1" dirty="0"/>
              <a:t>now? </a:t>
            </a:r>
          </a:p>
          <a:p>
            <a:endParaRPr lang="en-US" sz="2000" b="1" dirty="0"/>
          </a:p>
          <a:p>
            <a:r>
              <a:rPr lang="en-US" sz="2000" dirty="0"/>
              <a:t>Pruning begins with the least-sensitive parameters</a:t>
            </a:r>
            <a:endParaRPr lang="en-US" altLang="zh-CN" sz="2000" dirty="0"/>
          </a:p>
        </p:txBody>
      </p:sp>
      <p:sp>
        <p:nvSpPr>
          <p:cNvPr id="9" name="TextBox 8">
            <a:extLst>
              <a:ext uri="{FF2B5EF4-FFF2-40B4-BE49-F238E27FC236}">
                <a16:creationId xmlns:a16="http://schemas.microsoft.com/office/drawing/2014/main" id="{110A27C9-A78B-EBFA-D499-EB2BDF2C2289}"/>
              </a:ext>
            </a:extLst>
          </p:cNvPr>
          <p:cNvSpPr txBox="1"/>
          <p:nvPr/>
        </p:nvSpPr>
        <p:spPr>
          <a:xfrm>
            <a:off x="7058670" y="4031914"/>
            <a:ext cx="3510455" cy="923330"/>
          </a:xfrm>
          <a:prstGeom prst="rect">
            <a:avLst/>
          </a:prstGeom>
          <a:noFill/>
        </p:spPr>
        <p:txBody>
          <a:bodyPr wrap="square">
            <a:spAutoFit/>
          </a:bodyPr>
          <a:lstStyle/>
          <a:p>
            <a:r>
              <a:rPr lang="en-US" altLang="zh-CN" sz="1800" b="1" dirty="0"/>
              <a:t>Intra-distilled model</a:t>
            </a:r>
            <a:r>
              <a:rPr lang="zh-CN" altLang="en-US" sz="1800" b="1" dirty="0"/>
              <a:t> </a:t>
            </a:r>
            <a:r>
              <a:rPr lang="en-US" altLang="zh-CN" sz="1800" b="1" dirty="0"/>
              <a:t>without</a:t>
            </a:r>
            <a:r>
              <a:rPr lang="zh-CN" altLang="en-US" sz="1800" b="1" dirty="0"/>
              <a:t> </a:t>
            </a:r>
            <a:r>
              <a:rPr lang="en-US" altLang="zh-CN" sz="1800" b="1" dirty="0"/>
              <a:t>lower-sensitive</a:t>
            </a:r>
            <a:r>
              <a:rPr lang="zh-CN" altLang="en-US" sz="1800" b="1" dirty="0"/>
              <a:t> </a:t>
            </a:r>
            <a:r>
              <a:rPr lang="en-US" altLang="zh-CN" sz="1800" b="1" dirty="0"/>
              <a:t>parameters</a:t>
            </a:r>
            <a:r>
              <a:rPr lang="zh-CN" altLang="en-US" sz="1800" b="1" dirty="0"/>
              <a:t> </a:t>
            </a:r>
            <a:r>
              <a:rPr lang="en-US" altLang="zh-CN" sz="1800" b="1" dirty="0"/>
              <a:t>degenerates</a:t>
            </a:r>
            <a:r>
              <a:rPr lang="zh-CN" altLang="en-US" sz="1800" b="1" dirty="0"/>
              <a:t> </a:t>
            </a:r>
            <a:r>
              <a:rPr lang="en-US" altLang="zh-CN" sz="1800" b="1" dirty="0"/>
              <a:t>much</a:t>
            </a:r>
            <a:r>
              <a:rPr lang="zh-CN" altLang="en-US" sz="1800" b="1" dirty="0"/>
              <a:t> </a:t>
            </a:r>
            <a:r>
              <a:rPr lang="en-US" altLang="zh-CN" sz="1800" b="1" dirty="0"/>
              <a:t>faster</a:t>
            </a:r>
            <a:r>
              <a:rPr lang="zh-CN" altLang="en-US" sz="1800" b="1" dirty="0"/>
              <a:t> </a:t>
            </a:r>
            <a:r>
              <a:rPr lang="en-US" altLang="zh-CN" sz="1800" b="1" dirty="0"/>
              <a:t>now!</a:t>
            </a:r>
            <a:endParaRPr lang="en-US" b="1" dirty="0"/>
          </a:p>
        </p:txBody>
      </p:sp>
    </p:spTree>
    <p:extLst>
      <p:ext uri="{BB962C8B-B14F-4D97-AF65-F5344CB8AC3E}">
        <p14:creationId xmlns:p14="http://schemas.microsoft.com/office/powerpoint/2010/main" val="49648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1C2E-34CD-C97D-F01D-16A6CBF548EC}"/>
              </a:ext>
            </a:extLst>
          </p:cNvPr>
          <p:cNvSpPr>
            <a:spLocks noGrp="1"/>
          </p:cNvSpPr>
          <p:nvPr>
            <p:ph type="title"/>
          </p:nvPr>
        </p:nvSpPr>
        <p:spPr/>
        <p:txBody>
          <a:bodyPr/>
          <a:lstStyle/>
          <a:p>
            <a:r>
              <a:rPr lang="en-US" altLang="zh-CN" dirty="0"/>
              <a:t>Conclusion</a:t>
            </a:r>
            <a:endParaRPr lang="en-US" dirty="0"/>
          </a:p>
        </p:txBody>
      </p:sp>
      <p:sp>
        <p:nvSpPr>
          <p:cNvPr id="4" name="Slide Number Placeholder 3">
            <a:extLst>
              <a:ext uri="{FF2B5EF4-FFF2-40B4-BE49-F238E27FC236}">
                <a16:creationId xmlns:a16="http://schemas.microsoft.com/office/drawing/2014/main" id="{AA2D1A5D-155D-7835-8507-38A90FBBBCED}"/>
              </a:ext>
            </a:extLst>
          </p:cNvPr>
          <p:cNvSpPr>
            <a:spLocks noGrp="1"/>
          </p:cNvSpPr>
          <p:nvPr>
            <p:ph type="sldNum" sz="quarter" idx="12"/>
          </p:nvPr>
        </p:nvSpPr>
        <p:spPr/>
        <p:txBody>
          <a:bodyPr/>
          <a:lstStyle/>
          <a:p>
            <a:fld id="{BEAF7EB6-F597-384F-AF9C-C94AC436A1B2}" type="slidenum">
              <a:rPr lang="en-US" smtClean="0"/>
              <a:t>23</a:t>
            </a:fld>
            <a:endParaRPr lang="en-US" dirty="0"/>
          </a:p>
        </p:txBody>
      </p:sp>
      <p:sp>
        <p:nvSpPr>
          <p:cNvPr id="9" name="TextBox 8">
            <a:extLst>
              <a:ext uri="{FF2B5EF4-FFF2-40B4-BE49-F238E27FC236}">
                <a16:creationId xmlns:a16="http://schemas.microsoft.com/office/drawing/2014/main" id="{49E0BC18-F962-EE7D-2882-F8487B847178}"/>
              </a:ext>
            </a:extLst>
          </p:cNvPr>
          <p:cNvSpPr txBox="1"/>
          <p:nvPr/>
        </p:nvSpPr>
        <p:spPr>
          <a:xfrm>
            <a:off x="838198" y="1690688"/>
            <a:ext cx="10818265" cy="255454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We</a:t>
            </a:r>
            <a:r>
              <a:rPr lang="zh-CN" altLang="en-US" sz="2000" dirty="0"/>
              <a:t> </a:t>
            </a:r>
            <a:r>
              <a:rPr lang="en-US" altLang="zh-CN" sz="2000" dirty="0"/>
              <a:t>use</a:t>
            </a:r>
            <a:r>
              <a:rPr lang="zh-CN" altLang="en-US" sz="2000" dirty="0"/>
              <a:t> </a:t>
            </a:r>
            <a:r>
              <a:rPr lang="en-US" altLang="zh-CN" sz="2000" dirty="0"/>
              <a:t>balanced</a:t>
            </a:r>
            <a:r>
              <a:rPr lang="zh-CN" altLang="en-US" sz="2000" dirty="0"/>
              <a:t> </a:t>
            </a:r>
            <a:r>
              <a:rPr lang="en-US" altLang="zh-CN" sz="2000" dirty="0"/>
              <a:t>parameter</a:t>
            </a:r>
            <a:r>
              <a:rPr lang="zh-CN" altLang="en-US" sz="2000" dirty="0"/>
              <a:t> </a:t>
            </a:r>
            <a:r>
              <a:rPr lang="en-US" altLang="zh-CN" sz="2000" dirty="0"/>
              <a:t>contribution</a:t>
            </a:r>
            <a:r>
              <a:rPr lang="zh-CN" altLang="en-US" sz="2000" dirty="0"/>
              <a:t> </a:t>
            </a:r>
            <a:r>
              <a:rPr lang="en-US" altLang="zh-CN" sz="2000" dirty="0"/>
              <a:t>to</a:t>
            </a:r>
            <a:r>
              <a:rPr lang="zh-CN" altLang="en-US" sz="2000" dirty="0"/>
              <a:t> </a:t>
            </a:r>
            <a:r>
              <a:rPr lang="en-US" altLang="zh-CN" sz="2000" dirty="0"/>
              <a:t>explain</a:t>
            </a:r>
            <a:r>
              <a:rPr lang="zh-CN" altLang="en-US" sz="2000" dirty="0"/>
              <a:t> </a:t>
            </a:r>
            <a:r>
              <a:rPr lang="en-US" altLang="zh-CN" sz="2000" dirty="0"/>
              <a:t>the</a:t>
            </a:r>
            <a:r>
              <a:rPr lang="zh-CN" altLang="en-US" sz="2000" dirty="0"/>
              <a:t> </a:t>
            </a:r>
            <a:r>
              <a:rPr lang="en-US" altLang="zh-CN" sz="2000" dirty="0"/>
              <a:t>success</a:t>
            </a:r>
            <a:r>
              <a:rPr lang="zh-CN" altLang="en-US" sz="2000" dirty="0"/>
              <a:t> </a:t>
            </a:r>
            <a:r>
              <a:rPr lang="en-US" altLang="zh-CN" sz="2000" dirty="0"/>
              <a:t>of</a:t>
            </a:r>
            <a:r>
              <a:rPr lang="zh-CN" altLang="en-US" sz="2000" dirty="0"/>
              <a:t> </a:t>
            </a:r>
            <a:r>
              <a:rPr lang="en-US" altLang="zh-CN" sz="2000" dirty="0"/>
              <a:t>self-distillation</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We</a:t>
            </a:r>
            <a:r>
              <a:rPr lang="zh-CN" altLang="en-US" sz="2000" dirty="0"/>
              <a:t> </a:t>
            </a:r>
            <a:r>
              <a:rPr lang="en-US" altLang="zh-CN" sz="2000" dirty="0"/>
              <a:t>propose</a:t>
            </a:r>
            <a:r>
              <a:rPr lang="zh-CN" altLang="en-US" sz="2000" dirty="0"/>
              <a:t> </a:t>
            </a:r>
            <a:r>
              <a:rPr lang="en-US" altLang="zh-CN" sz="2000" dirty="0"/>
              <a:t>a</a:t>
            </a:r>
            <a:r>
              <a:rPr lang="zh-CN" altLang="en-US" sz="2000" dirty="0"/>
              <a:t> </a:t>
            </a:r>
            <a:r>
              <a:rPr lang="en-US" altLang="zh-CN" sz="2000" dirty="0"/>
              <a:t>task-agnostic</a:t>
            </a:r>
            <a:r>
              <a:rPr lang="zh-CN" altLang="en-US" sz="2000" dirty="0"/>
              <a:t> </a:t>
            </a:r>
            <a:r>
              <a:rPr lang="en-US" altLang="zh-CN" sz="2000" dirty="0"/>
              <a:t>method,</a:t>
            </a:r>
            <a:r>
              <a:rPr lang="zh-CN" altLang="en-US" sz="2000" dirty="0"/>
              <a:t> </a:t>
            </a:r>
            <a:r>
              <a:rPr lang="en-US" altLang="zh-CN" sz="2000" dirty="0"/>
              <a:t>intra-distillation,</a:t>
            </a:r>
            <a:r>
              <a:rPr lang="zh-CN" altLang="en-US" sz="2000" dirty="0"/>
              <a:t> </a:t>
            </a:r>
            <a:r>
              <a:rPr lang="en-US" altLang="zh-CN" sz="2000" dirty="0"/>
              <a:t>to</a:t>
            </a:r>
            <a:r>
              <a:rPr lang="zh-CN" altLang="en-US" sz="2000" dirty="0"/>
              <a:t> </a:t>
            </a:r>
            <a:r>
              <a:rPr lang="en-US" altLang="zh-CN" sz="2000" dirty="0"/>
              <a:t>highly</a:t>
            </a:r>
            <a:r>
              <a:rPr lang="zh-CN" altLang="en-US" sz="2000" dirty="0"/>
              <a:t> </a:t>
            </a:r>
            <a:r>
              <a:rPr lang="en-US" altLang="zh-CN" sz="2000" dirty="0"/>
              <a:t>balance</a:t>
            </a:r>
            <a:r>
              <a:rPr lang="zh-CN" altLang="en-US" sz="2000" dirty="0"/>
              <a:t> </a:t>
            </a:r>
            <a:r>
              <a:rPr lang="en-US" sz="2000" dirty="0"/>
              <a:t>the sensitivity (contribution) of model parameters and leads to significantly better generalization performance</a:t>
            </a:r>
            <a:r>
              <a:rPr lang="en-US" altLang="zh-CN" sz="2000" dirty="0"/>
              <a:t>.</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W</a:t>
            </a:r>
            <a:r>
              <a:rPr lang="en-US" sz="2000" dirty="0"/>
              <a:t>ide-ranging experiments</a:t>
            </a:r>
            <a:r>
              <a:rPr lang="zh-CN" altLang="en-US" sz="2000" dirty="0"/>
              <a:t> </a:t>
            </a:r>
            <a:r>
              <a:rPr lang="en-US" altLang="zh-CN" sz="2000" dirty="0"/>
              <a:t>show</a:t>
            </a:r>
            <a:r>
              <a:rPr lang="zh-CN" altLang="en-US" sz="2000" dirty="0"/>
              <a:t> </a:t>
            </a:r>
            <a:r>
              <a:rPr lang="en-US" altLang="zh-CN" sz="2000" dirty="0"/>
              <a:t>the</a:t>
            </a:r>
            <a:r>
              <a:rPr lang="zh-CN" altLang="en-US" sz="2000" dirty="0"/>
              <a:t> </a:t>
            </a:r>
            <a:r>
              <a:rPr lang="en-US" altLang="zh-CN" sz="2000" dirty="0"/>
              <a:t>effectiveness</a:t>
            </a:r>
            <a:r>
              <a:rPr lang="zh-CN" altLang="en-US" sz="2000" dirty="0"/>
              <a:t> </a:t>
            </a:r>
            <a:r>
              <a:rPr lang="en-US" altLang="zh-CN" sz="2000" dirty="0"/>
              <a:t>of</a:t>
            </a:r>
            <a:r>
              <a:rPr lang="zh-CN" altLang="en-US" sz="2000" dirty="0"/>
              <a:t> </a:t>
            </a:r>
            <a:r>
              <a:rPr lang="en-US" altLang="zh-CN" sz="2000" dirty="0"/>
              <a:t>intra-distillation.</a:t>
            </a:r>
          </a:p>
        </p:txBody>
      </p:sp>
    </p:spTree>
    <p:extLst>
      <p:ext uri="{BB962C8B-B14F-4D97-AF65-F5344CB8AC3E}">
        <p14:creationId xmlns:p14="http://schemas.microsoft.com/office/powerpoint/2010/main" val="4059055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49C0E9-795C-36EE-F7A6-5DDA02140E1D}"/>
              </a:ext>
            </a:extLst>
          </p:cNvPr>
          <p:cNvSpPr>
            <a:spLocks noGrp="1"/>
          </p:cNvSpPr>
          <p:nvPr>
            <p:ph type="sldNum" sz="quarter" idx="12"/>
          </p:nvPr>
        </p:nvSpPr>
        <p:spPr/>
        <p:txBody>
          <a:bodyPr/>
          <a:lstStyle/>
          <a:p>
            <a:fld id="{BEAF7EB6-F597-384F-AF9C-C94AC436A1B2}" type="slidenum">
              <a:rPr lang="en-US" smtClean="0"/>
              <a:t>24</a:t>
            </a:fld>
            <a:endParaRPr lang="en-US" dirty="0"/>
          </a:p>
        </p:txBody>
      </p:sp>
      <p:sp>
        <p:nvSpPr>
          <p:cNvPr id="5" name="TextBox 4">
            <a:extLst>
              <a:ext uri="{FF2B5EF4-FFF2-40B4-BE49-F238E27FC236}">
                <a16:creationId xmlns:a16="http://schemas.microsoft.com/office/drawing/2014/main" id="{1C45AC33-23B9-A498-058F-259DBAAA9030}"/>
              </a:ext>
            </a:extLst>
          </p:cNvPr>
          <p:cNvSpPr txBox="1"/>
          <p:nvPr/>
        </p:nvSpPr>
        <p:spPr>
          <a:xfrm>
            <a:off x="2291938" y="3075057"/>
            <a:ext cx="7125195" cy="707886"/>
          </a:xfrm>
          <a:prstGeom prst="rect">
            <a:avLst/>
          </a:prstGeom>
          <a:noFill/>
        </p:spPr>
        <p:txBody>
          <a:bodyPr wrap="square" rtlCol="0">
            <a:spAutoFit/>
          </a:bodyPr>
          <a:lstStyle/>
          <a:p>
            <a:pPr algn="ctr"/>
            <a:r>
              <a:rPr lang="en-US" sz="4000" dirty="0"/>
              <a:t>Thank you!</a:t>
            </a:r>
          </a:p>
        </p:txBody>
      </p:sp>
    </p:spTree>
    <p:extLst>
      <p:ext uri="{BB962C8B-B14F-4D97-AF65-F5344CB8AC3E}">
        <p14:creationId xmlns:p14="http://schemas.microsoft.com/office/powerpoint/2010/main" val="2684974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78FF-C6A6-DA7E-A9A6-4990973A200E}"/>
              </a:ext>
            </a:extLst>
          </p:cNvPr>
          <p:cNvSpPr>
            <a:spLocks noGrp="1"/>
          </p:cNvSpPr>
          <p:nvPr>
            <p:ph type="title"/>
          </p:nvPr>
        </p:nvSpPr>
        <p:spPr/>
        <p:txBody>
          <a:bodyPr>
            <a:normAutofit/>
          </a:bodyPr>
          <a:lstStyle/>
          <a:p>
            <a:r>
              <a:rPr lang="en-US" altLang="zh-CN" dirty="0"/>
              <a:t>Appendix: Effect of number of passes</a:t>
            </a:r>
            <a:br>
              <a:rPr lang="en-US" altLang="zh-CN" dirty="0"/>
            </a:br>
            <a:endParaRPr lang="en-US" dirty="0"/>
          </a:p>
        </p:txBody>
      </p:sp>
      <p:sp>
        <p:nvSpPr>
          <p:cNvPr id="4" name="Slide Number Placeholder 3">
            <a:extLst>
              <a:ext uri="{FF2B5EF4-FFF2-40B4-BE49-F238E27FC236}">
                <a16:creationId xmlns:a16="http://schemas.microsoft.com/office/drawing/2014/main" id="{54283055-D959-8FBD-BDEA-17ACB512E758}"/>
              </a:ext>
            </a:extLst>
          </p:cNvPr>
          <p:cNvSpPr>
            <a:spLocks noGrp="1"/>
          </p:cNvSpPr>
          <p:nvPr>
            <p:ph type="sldNum" sz="quarter" idx="12"/>
          </p:nvPr>
        </p:nvSpPr>
        <p:spPr/>
        <p:txBody>
          <a:bodyPr/>
          <a:lstStyle/>
          <a:p>
            <a:fld id="{BEAF7EB6-F597-384F-AF9C-C94AC436A1B2}" type="slidenum">
              <a:rPr lang="en-US" smtClean="0"/>
              <a:t>25</a:t>
            </a:fld>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EEE006C-B7B2-A94F-FC78-5EE1C1D318A4}"/>
                  </a:ext>
                </a:extLst>
              </p:cNvPr>
              <p:cNvSpPr txBox="1"/>
              <p:nvPr/>
            </p:nvSpPr>
            <p:spPr>
              <a:xfrm>
                <a:off x="838200" y="1376820"/>
                <a:ext cx="10818265" cy="707886"/>
              </a:xfrm>
              <a:prstGeom prst="rect">
                <a:avLst/>
              </a:prstGeom>
              <a:noFill/>
            </p:spPr>
            <p:txBody>
              <a:bodyPr wrap="square" rtlCol="0">
                <a:spAutoFit/>
              </a:bodyPr>
              <a:lstStyle/>
              <a:p>
                <a:r>
                  <a:rPr lang="en-US" sz="2000" dirty="0"/>
                  <a:t>We examine the impact of the number of model passes </a:t>
                </a:r>
                <a14:m>
                  <m:oMath xmlns:m="http://schemas.openxmlformats.org/officeDocument/2006/math">
                    <m:r>
                      <a:rPr lang="en-US" altLang="zh-CN" sz="2000" b="0" i="1" smtClean="0">
                        <a:latin typeface="Cambria Math" panose="02040503050406030204" pitchFamily="18" charset="0"/>
                      </a:rPr>
                      <m:t>𝐾</m:t>
                    </m:r>
                  </m:oMath>
                </a14:m>
                <a:r>
                  <a:rPr lang="en-US" altLang="zh-CN" sz="2000" dirty="0"/>
                  <a:t>.</a:t>
                </a:r>
                <a:r>
                  <a:rPr lang="zh-CN" altLang="en-US" sz="2000" dirty="0"/>
                  <a:t> </a:t>
                </a:r>
                <a:r>
                  <a:rPr lang="en-US" altLang="zh-CN" sz="2000" dirty="0"/>
                  <a:t>Continue</a:t>
                </a:r>
                <a:r>
                  <a:rPr lang="zh-CN" altLang="en-US" sz="2000" dirty="0"/>
                  <a:t> </a:t>
                </a:r>
                <a:r>
                  <a:rPr lang="en-US" altLang="zh-CN" sz="2000" dirty="0"/>
                  <a:t>to</a:t>
                </a:r>
                <a:r>
                  <a:rPr lang="zh-CN" altLang="en-US" sz="2000" dirty="0"/>
                  <a:t> </a:t>
                </a:r>
                <a:r>
                  <a:rPr lang="en-US" altLang="zh-CN" sz="2000" dirty="0"/>
                  <a:t>previous</a:t>
                </a:r>
                <a:r>
                  <a:rPr lang="zh-CN" altLang="en-US" sz="2000" dirty="0"/>
                  <a:t> </a:t>
                </a:r>
                <a:r>
                  <a:rPr lang="en-US" altLang="zh-CN" sz="2000" dirty="0"/>
                  <a:t>experiments,</a:t>
                </a:r>
                <a:r>
                  <a:rPr lang="zh-CN" altLang="en-US" sz="2000" dirty="0"/>
                  <a:t> </a:t>
                </a:r>
                <a:r>
                  <a:rPr lang="en-US" altLang="zh-CN" sz="2000" dirty="0"/>
                  <a:t>we</a:t>
                </a:r>
                <a:r>
                  <a:rPr lang="zh-CN" altLang="en-US" sz="2000" dirty="0"/>
                  <a:t> </a:t>
                </a:r>
                <a:r>
                  <a:rPr lang="en-US" altLang="zh-CN" sz="2000" dirty="0"/>
                  <a:t>take</a:t>
                </a:r>
                <a:r>
                  <a:rPr lang="zh-CN" altLang="en-US" sz="2000" dirty="0"/>
                  <a:t> </a:t>
                </a:r>
                <a:r>
                  <a:rPr lang="en-US" altLang="zh-CN" sz="2000" dirty="0"/>
                  <a:t>IWSLT’14</a:t>
                </a:r>
                <a:r>
                  <a:rPr lang="zh-CN" altLang="en-US" sz="2000" dirty="0"/>
                  <a:t> </a:t>
                </a:r>
                <a:r>
                  <a:rPr lang="en-US" altLang="zh-CN" sz="2000" dirty="0" err="1"/>
                  <a:t>de→en</a:t>
                </a:r>
                <a:r>
                  <a:rPr lang="zh-CN" altLang="en-US" sz="2000" dirty="0"/>
                  <a:t> </a:t>
                </a:r>
                <a:r>
                  <a:rPr lang="en-US" altLang="zh-CN" sz="2000" dirty="0"/>
                  <a:t>as</a:t>
                </a:r>
                <a:r>
                  <a:rPr lang="zh-CN" altLang="en-US" sz="2000" dirty="0"/>
                  <a:t> </a:t>
                </a:r>
                <a:r>
                  <a:rPr lang="en-US" altLang="zh-CN" sz="2000" dirty="0"/>
                  <a:t>our</a:t>
                </a:r>
                <a:r>
                  <a:rPr lang="zh-CN" altLang="en-US" sz="2000" dirty="0"/>
                  <a:t> </a:t>
                </a:r>
                <a:r>
                  <a:rPr lang="en-US" altLang="zh-CN" sz="2000" dirty="0"/>
                  <a:t>study</a:t>
                </a:r>
                <a:r>
                  <a:rPr lang="zh-CN" altLang="en-US" sz="2000" dirty="0"/>
                  <a:t> </a:t>
                </a:r>
                <a:r>
                  <a:rPr lang="en-US" altLang="zh-CN" sz="2000" dirty="0"/>
                  <a:t>objective.</a:t>
                </a:r>
              </a:p>
            </p:txBody>
          </p:sp>
        </mc:Choice>
        <mc:Fallback>
          <p:sp>
            <p:nvSpPr>
              <p:cNvPr id="5" name="TextBox 4">
                <a:extLst>
                  <a:ext uri="{FF2B5EF4-FFF2-40B4-BE49-F238E27FC236}">
                    <a16:creationId xmlns:a16="http://schemas.microsoft.com/office/drawing/2014/main" id="{9EEE006C-B7B2-A94F-FC78-5EE1C1D318A4}"/>
                  </a:ext>
                </a:extLst>
              </p:cNvPr>
              <p:cNvSpPr txBox="1">
                <a:spLocks noRot="1" noChangeAspect="1" noMove="1" noResize="1" noEditPoints="1" noAdjustHandles="1" noChangeArrowheads="1" noChangeShapeType="1" noTextEdit="1"/>
              </p:cNvSpPr>
              <p:nvPr/>
            </p:nvSpPr>
            <p:spPr>
              <a:xfrm>
                <a:off x="838200" y="1376820"/>
                <a:ext cx="10818265" cy="707886"/>
              </a:xfrm>
              <a:prstGeom prst="rect">
                <a:avLst/>
              </a:prstGeom>
              <a:blipFill>
                <a:blip r:embed="rId3"/>
                <a:stretch>
                  <a:fillRect l="-704" t="-5263" b="-14035"/>
                </a:stretch>
              </a:blipFill>
            </p:spPr>
            <p:txBody>
              <a:bodyPr/>
              <a:lstStyle/>
              <a:p>
                <a:r>
                  <a:rPr lang="en-US">
                    <a:noFill/>
                  </a:rPr>
                  <a:t> </a:t>
                </a:r>
              </a:p>
            </p:txBody>
          </p:sp>
        </mc:Fallback>
      </mc:AlternateContent>
      <p:pic>
        <p:nvPicPr>
          <p:cNvPr id="7" name="Picture 6" descr="Chart, line chart&#10;&#10;Description automatically generated">
            <a:extLst>
              <a:ext uri="{FF2B5EF4-FFF2-40B4-BE49-F238E27FC236}">
                <a16:creationId xmlns:a16="http://schemas.microsoft.com/office/drawing/2014/main" id="{51A8B396-C2DE-D5EC-2DC1-81EFBEC465D7}"/>
              </a:ext>
            </a:extLst>
          </p:cNvPr>
          <p:cNvPicPr>
            <a:picLocks noChangeAspect="1"/>
          </p:cNvPicPr>
          <p:nvPr/>
        </p:nvPicPr>
        <p:blipFill>
          <a:blip r:embed="rId4"/>
          <a:stretch>
            <a:fillRect/>
          </a:stretch>
        </p:blipFill>
        <p:spPr>
          <a:xfrm>
            <a:off x="3178941" y="3073818"/>
            <a:ext cx="4766880" cy="3550228"/>
          </a:xfrm>
          <a:prstGeom prst="rect">
            <a:avLst/>
          </a:prstGeom>
        </p:spPr>
      </p:pic>
      <p:sp>
        <p:nvSpPr>
          <p:cNvPr id="8" name="Rectangle 7">
            <a:extLst>
              <a:ext uri="{FF2B5EF4-FFF2-40B4-BE49-F238E27FC236}">
                <a16:creationId xmlns:a16="http://schemas.microsoft.com/office/drawing/2014/main" id="{493FCFE3-0B1D-89C9-FB9F-6A1C6B38512B}"/>
              </a:ext>
            </a:extLst>
          </p:cNvPr>
          <p:cNvSpPr/>
          <p:nvPr/>
        </p:nvSpPr>
        <p:spPr>
          <a:xfrm>
            <a:off x="4130566" y="3176752"/>
            <a:ext cx="2191406"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33B308D-7AD3-7911-DD39-DB3E3C44A196}"/>
                  </a:ext>
                </a:extLst>
              </p:cNvPr>
              <p:cNvSpPr txBox="1"/>
              <p:nvPr/>
            </p:nvSpPr>
            <p:spPr>
              <a:xfrm>
                <a:off x="7662042" y="3176752"/>
                <a:ext cx="3318642" cy="923330"/>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=4</m:t>
                    </m:r>
                  </m:oMath>
                </a14:m>
                <a:r>
                  <a:rPr lang="zh-CN" altLang="en-US" dirty="0"/>
                  <a:t> </a:t>
                </a:r>
                <a:r>
                  <a:rPr lang="en-US" altLang="zh-CN" dirty="0"/>
                  <a:t>performs</a:t>
                </a:r>
                <a:r>
                  <a:rPr lang="zh-CN" altLang="en-US" dirty="0"/>
                  <a:t> </a:t>
                </a:r>
                <a:r>
                  <a:rPr lang="en-US" altLang="zh-CN" dirty="0"/>
                  <a:t>best.</a:t>
                </a:r>
                <a:r>
                  <a:rPr lang="zh-CN" altLang="en-US" dirty="0"/>
                  <a:t> </a:t>
                </a:r>
                <a:r>
                  <a:rPr lang="en-US" altLang="zh-CN" dirty="0"/>
                  <a:t>However,</a:t>
                </a:r>
                <a:r>
                  <a:rPr lang="zh-CN" altLang="en-US" dirty="0"/>
                  <a:t> </a:t>
                </a:r>
                <a:r>
                  <a:rPr lang="en-US" altLang="zh-CN" dirty="0"/>
                  <a:t>the</a:t>
                </a:r>
                <a:r>
                  <a:rPr lang="zh-CN" altLang="en-US" dirty="0"/>
                  <a:t> </a:t>
                </a:r>
                <a:r>
                  <a:rPr lang="en-US" altLang="zh-CN" dirty="0"/>
                  <a:t>difference</a:t>
                </a:r>
                <a:r>
                  <a:rPr lang="zh-CN" altLang="en-US" dirty="0"/>
                  <a:t> </a:t>
                </a:r>
                <a:r>
                  <a:rPr lang="en-US" altLang="zh-CN" dirty="0"/>
                  <a:t>is</a:t>
                </a:r>
                <a:r>
                  <a:rPr lang="zh-CN" altLang="en-US" dirty="0"/>
                  <a:t> </a:t>
                </a:r>
                <a:r>
                  <a:rPr lang="en-US" altLang="zh-CN" dirty="0"/>
                  <a:t>small</a:t>
                </a:r>
                <a:r>
                  <a:rPr lang="zh-CN" altLang="en-US" dirty="0"/>
                  <a:t> </a:t>
                </a:r>
                <a:r>
                  <a:rPr lang="en-US" altLang="zh-CN" dirty="0"/>
                  <a:t>compared</a:t>
                </a:r>
                <a:r>
                  <a:rPr lang="zh-CN" altLang="en-US" dirty="0"/>
                  <a:t> </a:t>
                </a:r>
                <a:r>
                  <a:rPr lang="en-US" altLang="zh-CN" dirty="0"/>
                  <a:t>to</a:t>
                </a:r>
                <a:r>
                  <a:rPr lang="zh-CN" altLang="en-US" dirty="0"/>
                  <a:t> </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=3</m:t>
                    </m:r>
                  </m:oMath>
                </a14:m>
                <a:r>
                  <a:rPr lang="en-US" altLang="zh-CN" dirty="0"/>
                  <a:t>.</a:t>
                </a:r>
                <a:r>
                  <a:rPr lang="zh-CN" altLang="en-US" dirty="0"/>
                  <a:t> </a:t>
                </a:r>
                <a:endParaRPr lang="en-US" dirty="0"/>
              </a:p>
            </p:txBody>
          </p:sp>
        </mc:Choice>
        <mc:Fallback xmlns="">
          <p:sp>
            <p:nvSpPr>
              <p:cNvPr id="9" name="TextBox 8">
                <a:extLst>
                  <a:ext uri="{FF2B5EF4-FFF2-40B4-BE49-F238E27FC236}">
                    <a16:creationId xmlns:a16="http://schemas.microsoft.com/office/drawing/2014/main" id="{233B308D-7AD3-7911-DD39-DB3E3C44A196}"/>
                  </a:ext>
                </a:extLst>
              </p:cNvPr>
              <p:cNvSpPr txBox="1">
                <a:spLocks noRot="1" noChangeAspect="1" noMove="1" noResize="1" noEditPoints="1" noAdjustHandles="1" noChangeArrowheads="1" noChangeShapeType="1" noTextEdit="1"/>
              </p:cNvSpPr>
              <p:nvPr/>
            </p:nvSpPr>
            <p:spPr>
              <a:xfrm>
                <a:off x="7662042" y="3176752"/>
                <a:ext cx="3318642" cy="923330"/>
              </a:xfrm>
              <a:prstGeom prst="rect">
                <a:avLst/>
              </a:prstGeom>
              <a:blipFill>
                <a:blip r:embed="rId5"/>
                <a:stretch>
                  <a:fillRect l="-1527" t="-2703" b="-8108"/>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985E1B8B-E026-FB47-6AF8-826F9ABB8234}"/>
              </a:ext>
            </a:extLst>
          </p:cNvPr>
          <p:cNvCxnSpPr>
            <a:stCxn id="9" idx="1"/>
          </p:cNvCxnSpPr>
          <p:nvPr/>
        </p:nvCxnSpPr>
        <p:spPr>
          <a:xfrm flipH="1" flipV="1">
            <a:off x="5856890" y="3539359"/>
            <a:ext cx="1805152" cy="99058"/>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2650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EB86-226B-7A54-9D28-7B5E2A29ADC3}"/>
              </a:ext>
            </a:extLst>
          </p:cNvPr>
          <p:cNvSpPr>
            <a:spLocks noGrp="1"/>
          </p:cNvSpPr>
          <p:nvPr>
            <p:ph type="title"/>
          </p:nvPr>
        </p:nvSpPr>
        <p:spPr/>
        <p:txBody>
          <a:bodyPr/>
          <a:lstStyle/>
          <a:p>
            <a:r>
              <a:rPr lang="en-US" dirty="0"/>
              <a:t>Appendix</a:t>
            </a:r>
            <a:r>
              <a:rPr lang="en-US" altLang="zh-CN" dirty="0"/>
              <a:t>:</a:t>
            </a:r>
            <a:r>
              <a:rPr lang="zh-CN" altLang="en-US" dirty="0"/>
              <a:t> </a:t>
            </a:r>
            <a:r>
              <a:rPr lang="en-US" altLang="zh-CN" dirty="0"/>
              <a:t>Minimization Function</a:t>
            </a:r>
            <a:endParaRPr lang="en-US" dirty="0"/>
          </a:p>
        </p:txBody>
      </p:sp>
      <p:sp>
        <p:nvSpPr>
          <p:cNvPr id="4" name="Slide Number Placeholder 3">
            <a:extLst>
              <a:ext uri="{FF2B5EF4-FFF2-40B4-BE49-F238E27FC236}">
                <a16:creationId xmlns:a16="http://schemas.microsoft.com/office/drawing/2014/main" id="{6819B48B-7CB6-B259-DCF2-B9542E1F0907}"/>
              </a:ext>
            </a:extLst>
          </p:cNvPr>
          <p:cNvSpPr>
            <a:spLocks noGrp="1"/>
          </p:cNvSpPr>
          <p:nvPr>
            <p:ph type="sldNum" sz="quarter" idx="12"/>
          </p:nvPr>
        </p:nvSpPr>
        <p:spPr/>
        <p:txBody>
          <a:bodyPr/>
          <a:lstStyle/>
          <a:p>
            <a:fld id="{BEAF7EB6-F597-384F-AF9C-C94AC436A1B2}" type="slidenum">
              <a:rPr lang="en-US" smtClean="0"/>
              <a:t>26</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B79E21-99EB-192E-5B23-ADE469F106F4}"/>
                  </a:ext>
                </a:extLst>
              </p:cNvPr>
              <p:cNvSpPr txBox="1"/>
              <p:nvPr/>
            </p:nvSpPr>
            <p:spPr>
              <a:xfrm>
                <a:off x="838198" y="1690688"/>
                <a:ext cx="10818265" cy="3170099"/>
              </a:xfrm>
              <a:prstGeom prst="rect">
                <a:avLst/>
              </a:prstGeom>
              <a:noFill/>
            </p:spPr>
            <p:txBody>
              <a:bodyPr wrap="square" rtlCol="0">
                <a:spAutoFit/>
              </a:bodyPr>
              <a:lstStyle/>
              <a:p>
                <a:r>
                  <a:rPr lang="en-US" altLang="zh-CN" sz="2000" b="1" dirty="0"/>
                  <a:t>Minimization</a:t>
                </a:r>
                <a:r>
                  <a:rPr lang="zh-CN" altLang="en-US" sz="2000" b="1" dirty="0"/>
                  <a:t> </a:t>
                </a:r>
                <a:r>
                  <a:rPr lang="en-US" altLang="zh-CN" sz="2000" b="1" dirty="0"/>
                  <a:t>Function:</a:t>
                </a:r>
              </a:p>
              <a:p>
                <a:r>
                  <a:rPr lang="en-US" altLang="zh-CN" sz="2000" dirty="0"/>
                  <a:t>Given</a:t>
                </a:r>
                <a:r>
                  <a:rPr lang="zh-CN" altLang="en-US" sz="2000" dirty="0"/>
                  <a:t> </a:t>
                </a:r>
                <a14:m>
                  <m:oMath xmlns:m="http://schemas.openxmlformats.org/officeDocument/2006/math">
                    <m:r>
                      <a:rPr lang="en-US" altLang="zh-CN" sz="2000" b="0" i="1" smtClean="0">
                        <a:latin typeface="Cambria Math" panose="02040503050406030204" pitchFamily="18" charset="0"/>
                      </a:rPr>
                      <m:t>𝐾</m:t>
                    </m:r>
                  </m:oMath>
                </a14:m>
                <a:r>
                  <a:rPr lang="zh-CN" altLang="en-US" sz="2000" dirty="0"/>
                  <a:t> </a:t>
                </a:r>
                <a:r>
                  <a:rPr lang="en-US" altLang="zh-CN" sz="2000" dirty="0"/>
                  <a:t>outputs</a:t>
                </a:r>
                <a:r>
                  <a:rPr lang="zh-CN" altLang="en-US" sz="2000" dirty="0"/>
                  <a:t> </a:t>
                </a:r>
                <a:r>
                  <a:rPr lang="en-US" altLang="zh-CN" sz="2000" dirty="0"/>
                  <a:t>{</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𝐾</m:t>
                        </m:r>
                      </m:sub>
                    </m:sSub>
                  </m:oMath>
                </a14:m>
                <a:r>
                  <a:rPr lang="en-US" altLang="zh-CN" sz="2000" dirty="0"/>
                  <a:t>},</a:t>
                </a:r>
                <a:r>
                  <a:rPr lang="zh-CN" altLang="en-US" sz="2000" dirty="0"/>
                  <a:t> </a:t>
                </a:r>
                <a:r>
                  <a:rPr lang="en-US" altLang="zh-CN" sz="2000" dirty="0"/>
                  <a:t>minimize</a:t>
                </a:r>
                <a:r>
                  <a:rPr lang="zh-CN" altLang="en-US" sz="2000" dirty="0"/>
                  <a:t> </a:t>
                </a:r>
                <a:r>
                  <a:rPr lang="en-US" altLang="zh-CN" sz="2000" dirty="0"/>
                  <a:t>their</a:t>
                </a:r>
                <a:r>
                  <a:rPr lang="zh-CN" altLang="en-US" sz="2000" dirty="0"/>
                  <a:t> </a:t>
                </a:r>
                <a:r>
                  <a:rPr lang="en-US" altLang="zh-CN" sz="2000" dirty="0"/>
                  <a:t>difference.</a:t>
                </a:r>
              </a:p>
              <a:p>
                <a:endParaRPr lang="en-US"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Classification</a:t>
                </a:r>
                <a:r>
                  <a:rPr lang="zh-CN" altLang="en-US" sz="2000" dirty="0"/>
                  <a:t> </a:t>
                </a:r>
                <a:r>
                  <a:rPr lang="en-US" altLang="zh-CN" sz="2000" dirty="0"/>
                  <a:t>tasks:</a:t>
                </a:r>
              </a:p>
              <a:p>
                <a:endParaRPr lang="en-US" altLang="zh-CN" sz="2000" dirty="0"/>
              </a:p>
              <a:p>
                <a:endParaRPr lang="en-US" altLang="zh-CN" sz="2000" dirty="0"/>
              </a:p>
              <a:p>
                <a:endParaRPr lang="en-US" altLang="zh-CN" sz="2000" dirty="0"/>
              </a:p>
              <a:p>
                <a:r>
                  <a:rPr lang="zh-CN" altLang="en-US" sz="2000" dirty="0"/>
                  <a:t>       </a:t>
                </a:r>
                <a:endParaRPr lang="en-US" altLang="zh-CN" sz="2000" dirty="0"/>
              </a:p>
              <a:p>
                <a:pPr marL="342900" indent="-342900">
                  <a:buFont typeface="Arial" panose="020B0604020202020204" pitchFamily="34" charset="0"/>
                  <a:buChar char="•"/>
                </a:pPr>
                <a:r>
                  <a:rPr lang="en-US" altLang="zh-CN" sz="2000" dirty="0"/>
                  <a:t>Regression</a:t>
                </a:r>
                <a:r>
                  <a:rPr lang="zh-CN" altLang="en-US" sz="2000" dirty="0"/>
                  <a:t> </a:t>
                </a:r>
                <a:r>
                  <a:rPr lang="en-US" altLang="zh-CN" sz="2000" dirty="0"/>
                  <a:t>tasks:</a:t>
                </a:r>
              </a:p>
            </p:txBody>
          </p:sp>
        </mc:Choice>
        <mc:Fallback xmlns="">
          <p:sp>
            <p:nvSpPr>
              <p:cNvPr id="5" name="TextBox 4">
                <a:extLst>
                  <a:ext uri="{FF2B5EF4-FFF2-40B4-BE49-F238E27FC236}">
                    <a16:creationId xmlns:a16="http://schemas.microsoft.com/office/drawing/2014/main" id="{C0B79E21-99EB-192E-5B23-ADE469F106F4}"/>
                  </a:ext>
                </a:extLst>
              </p:cNvPr>
              <p:cNvSpPr txBox="1">
                <a:spLocks noRot="1" noChangeAspect="1" noMove="1" noResize="1" noEditPoints="1" noAdjustHandles="1" noChangeArrowheads="1" noChangeShapeType="1" noTextEdit="1"/>
              </p:cNvSpPr>
              <p:nvPr/>
            </p:nvSpPr>
            <p:spPr>
              <a:xfrm>
                <a:off x="838198" y="1690688"/>
                <a:ext cx="10818265" cy="3170099"/>
              </a:xfrm>
              <a:prstGeom prst="rect">
                <a:avLst/>
              </a:prstGeom>
              <a:blipFill>
                <a:blip r:embed="rId3"/>
                <a:stretch>
                  <a:fillRect l="-586" t="-797" b="-2390"/>
                </a:stretch>
              </a:blipFill>
            </p:spPr>
            <p:txBody>
              <a:bodyPr/>
              <a:lstStyle/>
              <a:p>
                <a:r>
                  <a:rPr lang="en-US">
                    <a:noFill/>
                  </a:rPr>
                  <a:t> </a:t>
                </a:r>
              </a:p>
            </p:txBody>
          </p:sp>
        </mc:Fallback>
      </mc:AlternateContent>
      <p:pic>
        <p:nvPicPr>
          <p:cNvPr id="21" name="Picture 20" descr="Logo, company name&#10;&#10;Description automatically generated">
            <a:extLst>
              <a:ext uri="{FF2B5EF4-FFF2-40B4-BE49-F238E27FC236}">
                <a16:creationId xmlns:a16="http://schemas.microsoft.com/office/drawing/2014/main" id="{023D7EF1-A66E-D3FD-D10E-FA8D9C3D14BB}"/>
              </a:ext>
            </a:extLst>
          </p:cNvPr>
          <p:cNvPicPr>
            <a:picLocks noChangeAspect="1"/>
          </p:cNvPicPr>
          <p:nvPr/>
        </p:nvPicPr>
        <p:blipFill>
          <a:blip r:embed="rId4"/>
          <a:stretch>
            <a:fillRect/>
          </a:stretch>
        </p:blipFill>
        <p:spPr>
          <a:xfrm>
            <a:off x="4111827" y="2747699"/>
            <a:ext cx="3968345" cy="801823"/>
          </a:xfrm>
          <a:prstGeom prst="rect">
            <a:avLst/>
          </a:prstGeom>
        </p:spPr>
      </p:pic>
      <p:pic>
        <p:nvPicPr>
          <p:cNvPr id="23" name="Picture 22" descr="Text&#10;&#10;Description automatically generated with low confidence">
            <a:extLst>
              <a:ext uri="{FF2B5EF4-FFF2-40B4-BE49-F238E27FC236}">
                <a16:creationId xmlns:a16="http://schemas.microsoft.com/office/drawing/2014/main" id="{7507911E-57F1-BB75-E7D7-775E460A0677}"/>
              </a:ext>
            </a:extLst>
          </p:cNvPr>
          <p:cNvPicPr>
            <a:picLocks noChangeAspect="1"/>
          </p:cNvPicPr>
          <p:nvPr/>
        </p:nvPicPr>
        <p:blipFill>
          <a:blip r:embed="rId5"/>
          <a:stretch>
            <a:fillRect/>
          </a:stretch>
        </p:blipFill>
        <p:spPr>
          <a:xfrm>
            <a:off x="4924761" y="4181623"/>
            <a:ext cx="2131085" cy="849819"/>
          </a:xfrm>
          <a:prstGeom prst="rect">
            <a:avLst/>
          </a:prstGeom>
        </p:spPr>
      </p:pic>
    </p:spTree>
    <p:extLst>
      <p:ext uri="{BB962C8B-B14F-4D97-AF65-F5344CB8AC3E}">
        <p14:creationId xmlns:p14="http://schemas.microsoft.com/office/powerpoint/2010/main" val="267249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18A7-A711-9821-3FEC-2699A69BA81C}"/>
              </a:ext>
            </a:extLst>
          </p:cNvPr>
          <p:cNvSpPr>
            <a:spLocks noGrp="1"/>
          </p:cNvSpPr>
          <p:nvPr>
            <p:ph type="title"/>
          </p:nvPr>
        </p:nvSpPr>
        <p:spPr/>
        <p:txBody>
          <a:bodyPr/>
          <a:lstStyle/>
          <a:p>
            <a:r>
              <a:rPr lang="en-US" altLang="zh-CN" dirty="0"/>
              <a:t>Appendix: Sensitivity Approximation</a:t>
            </a:r>
            <a:endParaRPr lang="en-US" dirty="0"/>
          </a:p>
        </p:txBody>
      </p:sp>
      <p:sp>
        <p:nvSpPr>
          <p:cNvPr id="4" name="Slide Number Placeholder 3">
            <a:extLst>
              <a:ext uri="{FF2B5EF4-FFF2-40B4-BE49-F238E27FC236}">
                <a16:creationId xmlns:a16="http://schemas.microsoft.com/office/drawing/2014/main" id="{0424BADD-6F73-310E-82D2-207974B5460F}"/>
              </a:ext>
            </a:extLst>
          </p:cNvPr>
          <p:cNvSpPr>
            <a:spLocks noGrp="1"/>
          </p:cNvSpPr>
          <p:nvPr>
            <p:ph type="sldNum" sz="quarter" idx="12"/>
          </p:nvPr>
        </p:nvSpPr>
        <p:spPr/>
        <p:txBody>
          <a:bodyPr/>
          <a:lstStyle/>
          <a:p>
            <a:fld id="{BEAF7EB6-F597-384F-AF9C-C94AC436A1B2}" type="slidenum">
              <a:rPr lang="en-US" smtClean="0"/>
              <a:t>27</a:t>
            </a:fld>
            <a:endParaRPr lang="en-US" dirty="0"/>
          </a:p>
        </p:txBody>
      </p:sp>
      <p:sp>
        <p:nvSpPr>
          <p:cNvPr id="5" name="TextBox 4">
            <a:extLst>
              <a:ext uri="{FF2B5EF4-FFF2-40B4-BE49-F238E27FC236}">
                <a16:creationId xmlns:a16="http://schemas.microsoft.com/office/drawing/2014/main" id="{B7ED5FBF-2092-69C0-B299-14FEF24EDD4A}"/>
              </a:ext>
            </a:extLst>
          </p:cNvPr>
          <p:cNvSpPr txBox="1"/>
          <p:nvPr/>
        </p:nvSpPr>
        <p:spPr>
          <a:xfrm>
            <a:off x="838198" y="1690688"/>
            <a:ext cx="10818265" cy="1631216"/>
          </a:xfrm>
          <a:prstGeom prst="rect">
            <a:avLst/>
          </a:prstGeom>
          <a:noFill/>
        </p:spPr>
        <p:txBody>
          <a:bodyPr wrap="square" rtlCol="0">
            <a:spAutoFit/>
          </a:bodyPr>
          <a:lstStyle/>
          <a:p>
            <a:r>
              <a:rPr lang="en-US" altLang="zh-CN" sz="2000" dirty="0"/>
              <a:t>After</a:t>
            </a:r>
            <a:r>
              <a:rPr lang="zh-CN" altLang="en-US" sz="2000" dirty="0"/>
              <a:t> </a:t>
            </a:r>
            <a:r>
              <a:rPr lang="en-US" sz="2000" dirty="0"/>
              <a:t>first-order Taylor expansion</a:t>
            </a:r>
            <a:r>
              <a:rPr lang="en-US" altLang="zh-CN" sz="2000" dirty="0"/>
              <a:t>:</a:t>
            </a:r>
          </a:p>
          <a:p>
            <a:endParaRPr lang="en-US" altLang="zh-CN" sz="2000" dirty="0"/>
          </a:p>
          <a:p>
            <a:r>
              <a:rPr lang="zh-CN" altLang="en-US" sz="2000" dirty="0"/>
              <a:t> </a:t>
            </a:r>
            <a:endParaRPr lang="en-US" altLang="zh-CN" sz="2000" dirty="0"/>
          </a:p>
          <a:p>
            <a:endParaRPr lang="en-US" sz="2000" b="1" dirty="0"/>
          </a:p>
          <a:p>
            <a:endParaRPr lang="en-US" sz="2000" b="1" dirty="0"/>
          </a:p>
        </p:txBody>
      </p:sp>
      <p:pic>
        <p:nvPicPr>
          <p:cNvPr id="11" name="Picture 10" descr="A picture containing text&#10;&#10;Description automatically generated">
            <a:extLst>
              <a:ext uri="{FF2B5EF4-FFF2-40B4-BE49-F238E27FC236}">
                <a16:creationId xmlns:a16="http://schemas.microsoft.com/office/drawing/2014/main" id="{35930F8E-8B8C-4D93-3BC8-B721B965F7AE}"/>
              </a:ext>
            </a:extLst>
          </p:cNvPr>
          <p:cNvPicPr>
            <a:picLocks noChangeAspect="1"/>
          </p:cNvPicPr>
          <p:nvPr/>
        </p:nvPicPr>
        <p:blipFill>
          <a:blip r:embed="rId2"/>
          <a:stretch>
            <a:fillRect/>
          </a:stretch>
        </p:blipFill>
        <p:spPr>
          <a:xfrm>
            <a:off x="3038096" y="2415342"/>
            <a:ext cx="3607300" cy="689921"/>
          </a:xfrm>
          <a:prstGeom prst="rect">
            <a:avLst/>
          </a:prstGeom>
        </p:spPr>
      </p:pic>
      <p:sp>
        <p:nvSpPr>
          <p:cNvPr id="13" name="TextBox 12">
            <a:extLst>
              <a:ext uri="{FF2B5EF4-FFF2-40B4-BE49-F238E27FC236}">
                <a16:creationId xmlns:a16="http://schemas.microsoft.com/office/drawing/2014/main" id="{A4BB7DD5-CBC1-CDC7-4D3B-D65518FBFA76}"/>
              </a:ext>
            </a:extLst>
          </p:cNvPr>
          <p:cNvSpPr txBox="1"/>
          <p:nvPr/>
        </p:nvSpPr>
        <p:spPr>
          <a:xfrm>
            <a:off x="838198" y="3859697"/>
            <a:ext cx="9378292" cy="707886"/>
          </a:xfrm>
          <a:prstGeom prst="rect">
            <a:avLst/>
          </a:prstGeom>
          <a:noFill/>
        </p:spPr>
        <p:txBody>
          <a:bodyPr wrap="square">
            <a:spAutoFit/>
          </a:bodyPr>
          <a:lstStyle/>
          <a:p>
            <a:r>
              <a:rPr lang="en-US" b="1" dirty="0"/>
              <a:t>Degree of </a:t>
            </a:r>
            <a:r>
              <a:rPr lang="en-US" altLang="zh-CN" b="1" dirty="0"/>
              <a:t>c</a:t>
            </a:r>
            <a:r>
              <a:rPr lang="en-US" b="1" dirty="0"/>
              <a:t>ontribution </a:t>
            </a:r>
            <a:r>
              <a:rPr lang="en-US" altLang="zh-CN" b="1" dirty="0"/>
              <a:t>b</a:t>
            </a:r>
            <a:r>
              <a:rPr lang="en-US" b="1" dirty="0"/>
              <a:t>alance</a:t>
            </a:r>
            <a:r>
              <a:rPr lang="en-US" altLang="zh-CN" dirty="0"/>
              <a:t>:</a:t>
            </a:r>
            <a:r>
              <a:rPr lang="en-US" dirty="0"/>
              <a:t> </a:t>
            </a:r>
            <a:r>
              <a:rPr lang="en-US" sz="2000" dirty="0"/>
              <a:t>We define the degree of contribution balance to be simply evaluating the standard deviation of all parameter sensitivity</a:t>
            </a:r>
            <a:r>
              <a:rPr lang="en-US" dirty="0"/>
              <a:t>.</a:t>
            </a:r>
          </a:p>
        </p:txBody>
      </p:sp>
    </p:spTree>
    <p:extLst>
      <p:ext uri="{BB962C8B-B14F-4D97-AF65-F5344CB8AC3E}">
        <p14:creationId xmlns:p14="http://schemas.microsoft.com/office/powerpoint/2010/main" val="1235251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10;&#10;Description automatically generated with low confidence">
            <a:extLst>
              <a:ext uri="{FF2B5EF4-FFF2-40B4-BE49-F238E27FC236}">
                <a16:creationId xmlns:a16="http://schemas.microsoft.com/office/drawing/2014/main" id="{212976C3-27CB-3D6E-C3F2-8BB53AA00176}"/>
              </a:ext>
            </a:extLst>
          </p:cNvPr>
          <p:cNvPicPr>
            <a:picLocks noChangeAspect="1"/>
          </p:cNvPicPr>
          <p:nvPr/>
        </p:nvPicPr>
        <p:blipFill>
          <a:blip r:embed="rId2"/>
          <a:stretch>
            <a:fillRect/>
          </a:stretch>
        </p:blipFill>
        <p:spPr>
          <a:xfrm>
            <a:off x="2581613" y="2318459"/>
            <a:ext cx="5803630" cy="4352723"/>
          </a:xfrm>
          <a:prstGeom prst="rect">
            <a:avLst/>
          </a:prstGeom>
        </p:spPr>
      </p:pic>
      <p:sp>
        <p:nvSpPr>
          <p:cNvPr id="2" name="Title 1">
            <a:extLst>
              <a:ext uri="{FF2B5EF4-FFF2-40B4-BE49-F238E27FC236}">
                <a16:creationId xmlns:a16="http://schemas.microsoft.com/office/drawing/2014/main" id="{04F28BE8-DA85-A347-3BFC-07FFB2A82B97}"/>
              </a:ext>
            </a:extLst>
          </p:cNvPr>
          <p:cNvSpPr>
            <a:spLocks noGrp="1"/>
          </p:cNvSpPr>
          <p:nvPr>
            <p:ph type="title"/>
          </p:nvPr>
        </p:nvSpPr>
        <p:spPr/>
        <p:txBody>
          <a:bodyPr/>
          <a:lstStyle/>
          <a:p>
            <a:r>
              <a:rPr lang="en-US" altLang="zh-CN" dirty="0"/>
              <a:t>Appendix:</a:t>
            </a:r>
            <a:r>
              <a:rPr lang="zh-CN" altLang="en-US" dirty="0"/>
              <a:t> </a:t>
            </a:r>
            <a:r>
              <a:rPr lang="en-US" altLang="zh-CN" dirty="0"/>
              <a:t>Adaptive</a:t>
            </a:r>
            <a:r>
              <a:rPr lang="zh-CN" altLang="en-US" dirty="0"/>
              <a:t> </a:t>
            </a:r>
            <a:r>
              <a:rPr lang="en-US" altLang="zh-CN" dirty="0"/>
              <a:t>Intra-Distillation</a:t>
            </a:r>
            <a:endParaRPr lang="en-US" dirty="0"/>
          </a:p>
        </p:txBody>
      </p:sp>
      <p:sp>
        <p:nvSpPr>
          <p:cNvPr id="4" name="Slide Number Placeholder 3">
            <a:extLst>
              <a:ext uri="{FF2B5EF4-FFF2-40B4-BE49-F238E27FC236}">
                <a16:creationId xmlns:a16="http://schemas.microsoft.com/office/drawing/2014/main" id="{F607FF1A-204F-B05D-B273-FBF5D4B0A55A}"/>
              </a:ext>
            </a:extLst>
          </p:cNvPr>
          <p:cNvSpPr>
            <a:spLocks noGrp="1"/>
          </p:cNvSpPr>
          <p:nvPr>
            <p:ph type="sldNum" sz="quarter" idx="12"/>
          </p:nvPr>
        </p:nvSpPr>
        <p:spPr/>
        <p:txBody>
          <a:bodyPr/>
          <a:lstStyle/>
          <a:p>
            <a:fld id="{BEAF7EB6-F597-384F-AF9C-C94AC436A1B2}" type="slidenum">
              <a:rPr lang="en-US" smtClean="0"/>
              <a:t>28</a:t>
            </a:fld>
            <a:endParaRPr lang="en-US" dirty="0"/>
          </a:p>
        </p:txBody>
      </p:sp>
      <p:sp>
        <p:nvSpPr>
          <p:cNvPr id="6" name="TextBox 5">
            <a:extLst>
              <a:ext uri="{FF2B5EF4-FFF2-40B4-BE49-F238E27FC236}">
                <a16:creationId xmlns:a16="http://schemas.microsoft.com/office/drawing/2014/main" id="{8A2DD844-052A-969C-44E6-BECEE24840BA}"/>
              </a:ext>
            </a:extLst>
          </p:cNvPr>
          <p:cNvSpPr txBox="1"/>
          <p:nvPr/>
        </p:nvSpPr>
        <p:spPr>
          <a:xfrm>
            <a:off x="838198" y="1690688"/>
            <a:ext cx="10818265" cy="1015663"/>
          </a:xfrm>
          <a:prstGeom prst="rect">
            <a:avLst/>
          </a:prstGeom>
          <a:noFill/>
        </p:spPr>
        <p:txBody>
          <a:bodyPr wrap="square" rtlCol="0">
            <a:spAutoFit/>
          </a:bodyPr>
          <a:lstStyle/>
          <a:p>
            <a:r>
              <a:rPr lang="en-US" altLang="zh-CN" sz="2000" dirty="0"/>
              <a:t>We</a:t>
            </a:r>
            <a:r>
              <a:rPr lang="zh-CN" altLang="en-US" sz="2000" dirty="0"/>
              <a:t> </a:t>
            </a:r>
            <a:r>
              <a:rPr lang="en-US" altLang="zh-CN" sz="2000" dirty="0"/>
              <a:t>notice</a:t>
            </a:r>
            <a:r>
              <a:rPr lang="zh-CN" altLang="en-US" sz="2000" dirty="0"/>
              <a:t> </a:t>
            </a:r>
            <a:r>
              <a:rPr lang="en-US" altLang="zh-CN" sz="2000" dirty="0"/>
              <a:t>that</a:t>
            </a:r>
            <a:r>
              <a:rPr lang="zh-CN" altLang="en-US" sz="2000" dirty="0"/>
              <a:t> </a:t>
            </a:r>
            <a:r>
              <a:rPr lang="en-US" altLang="zh-CN" sz="2000" dirty="0"/>
              <a:t>intra-distillation</a:t>
            </a:r>
            <a:r>
              <a:rPr lang="zh-CN" altLang="en-US" sz="2000" dirty="0"/>
              <a:t> </a:t>
            </a:r>
            <a:r>
              <a:rPr lang="en-US" altLang="zh-CN" sz="2000" dirty="0"/>
              <a:t>loss</a:t>
            </a:r>
            <a:r>
              <a:rPr lang="zh-CN" altLang="en-US" sz="2000" dirty="0"/>
              <a:t> </a:t>
            </a:r>
            <a:r>
              <a:rPr lang="en-US" altLang="zh-CN" sz="2000" dirty="0"/>
              <a:t>objective</a:t>
            </a:r>
            <a:r>
              <a:rPr lang="zh-CN" altLang="en-US" sz="2000" dirty="0"/>
              <a:t> </a:t>
            </a:r>
            <a:r>
              <a:rPr lang="en-US" altLang="zh-CN" sz="2000" dirty="0"/>
              <a:t>will</a:t>
            </a:r>
            <a:r>
              <a:rPr lang="zh-CN" altLang="en-US" sz="2000" dirty="0"/>
              <a:t> </a:t>
            </a:r>
            <a:r>
              <a:rPr lang="en-US" altLang="zh-CN" sz="2000" b="1" dirty="0"/>
              <a:t>slow</a:t>
            </a:r>
            <a:r>
              <a:rPr lang="zh-CN" altLang="en-US" sz="2000" b="1" dirty="0"/>
              <a:t> </a:t>
            </a:r>
            <a:r>
              <a:rPr lang="en-US" altLang="zh-CN" sz="2000" b="1" dirty="0"/>
              <a:t>down</a:t>
            </a:r>
            <a:r>
              <a:rPr lang="zh-CN" altLang="en-US" sz="2000" b="1" dirty="0"/>
              <a:t> </a:t>
            </a:r>
            <a:r>
              <a:rPr lang="en-US" altLang="zh-CN" sz="2000" b="1" dirty="0"/>
              <a:t>the</a:t>
            </a:r>
            <a:r>
              <a:rPr lang="zh-CN" altLang="en-US" sz="2000" b="1" dirty="0"/>
              <a:t> </a:t>
            </a:r>
            <a:r>
              <a:rPr lang="en-US" altLang="zh-CN" sz="2000" b="1" dirty="0"/>
              <a:t>convergence</a:t>
            </a:r>
            <a:r>
              <a:rPr lang="zh-CN" altLang="en-US" sz="2000" b="1" dirty="0"/>
              <a:t> </a:t>
            </a:r>
            <a:r>
              <a:rPr lang="en-US" altLang="zh-CN" sz="2000" b="1" dirty="0"/>
              <a:t>speed</a:t>
            </a:r>
            <a:r>
              <a:rPr lang="en-US" altLang="zh-CN" sz="2000" dirty="0"/>
              <a:t>.</a:t>
            </a:r>
          </a:p>
          <a:p>
            <a:endParaRPr lang="en-US" altLang="zh-CN" sz="2000" b="1" dirty="0"/>
          </a:p>
          <a:p>
            <a:r>
              <a:rPr lang="en-US" altLang="zh-CN" sz="2000" dirty="0"/>
              <a:t>For</a:t>
            </a:r>
            <a:r>
              <a:rPr lang="zh-CN" altLang="en-US" sz="2000" dirty="0"/>
              <a:t> </a:t>
            </a:r>
            <a:r>
              <a:rPr lang="en-US" altLang="zh-CN" sz="2000" dirty="0"/>
              <a:t>instance,</a:t>
            </a:r>
            <a:r>
              <a:rPr lang="zh-CN" altLang="en-US" sz="2000" dirty="0"/>
              <a:t> </a:t>
            </a:r>
            <a:r>
              <a:rPr lang="en-US" altLang="zh-CN" sz="2000" dirty="0"/>
              <a:t>in</a:t>
            </a:r>
            <a:r>
              <a:rPr lang="zh-CN" altLang="en-US" sz="2000" dirty="0"/>
              <a:t> </a:t>
            </a:r>
            <a:r>
              <a:rPr lang="en-US" altLang="zh-CN" sz="2000" dirty="0"/>
              <a:t>IWSLT’14</a:t>
            </a:r>
            <a:r>
              <a:rPr lang="zh-CN" altLang="en-US" sz="2000" dirty="0"/>
              <a:t> </a:t>
            </a:r>
            <a:r>
              <a:rPr lang="en-US" altLang="zh-CN" sz="2000" dirty="0" err="1"/>
              <a:t>German→English</a:t>
            </a:r>
            <a:r>
              <a:rPr lang="zh-CN" altLang="en-US" sz="2000" dirty="0"/>
              <a:t> </a:t>
            </a:r>
            <a:r>
              <a:rPr lang="en-US" altLang="zh-CN" sz="2000" dirty="0"/>
              <a:t>experiment:</a:t>
            </a:r>
          </a:p>
        </p:txBody>
      </p:sp>
      <p:sp>
        <p:nvSpPr>
          <p:cNvPr id="10" name="Rectangle 9">
            <a:extLst>
              <a:ext uri="{FF2B5EF4-FFF2-40B4-BE49-F238E27FC236}">
                <a16:creationId xmlns:a16="http://schemas.microsoft.com/office/drawing/2014/main" id="{D2E900D5-6997-50B9-8629-CA9DDEFE63D8}"/>
              </a:ext>
            </a:extLst>
          </p:cNvPr>
          <p:cNvSpPr/>
          <p:nvPr/>
        </p:nvSpPr>
        <p:spPr>
          <a:xfrm>
            <a:off x="2996119" y="2898844"/>
            <a:ext cx="1750979" cy="32393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7A7AE9F-D7A8-5A18-D0ED-5BF07BBF0013}"/>
              </a:ext>
            </a:extLst>
          </p:cNvPr>
          <p:cNvSpPr txBox="1"/>
          <p:nvPr/>
        </p:nvSpPr>
        <p:spPr>
          <a:xfrm>
            <a:off x="5317247" y="4031914"/>
            <a:ext cx="3482502" cy="369332"/>
          </a:xfrm>
          <a:prstGeom prst="rect">
            <a:avLst/>
          </a:prstGeom>
          <a:noFill/>
        </p:spPr>
        <p:txBody>
          <a:bodyPr wrap="square" rtlCol="0">
            <a:spAutoFit/>
          </a:bodyPr>
          <a:lstStyle/>
          <a:p>
            <a:r>
              <a:rPr lang="en-US" altLang="zh-CN" dirty="0">
                <a:solidFill>
                  <a:srgbClr val="FF0000"/>
                </a:solidFill>
              </a:rPr>
              <a:t>Converge</a:t>
            </a:r>
            <a:r>
              <a:rPr lang="zh-CN" altLang="en-US" dirty="0">
                <a:solidFill>
                  <a:srgbClr val="FF0000"/>
                </a:solidFill>
              </a:rPr>
              <a:t> </a:t>
            </a:r>
            <a:r>
              <a:rPr lang="en-US" altLang="zh-CN" dirty="0">
                <a:solidFill>
                  <a:srgbClr val="FF0000"/>
                </a:solidFill>
              </a:rPr>
              <a:t>slower</a:t>
            </a:r>
            <a:r>
              <a:rPr lang="zh-CN" altLang="en-US" dirty="0">
                <a:solidFill>
                  <a:srgbClr val="FF0000"/>
                </a:solidFill>
              </a:rPr>
              <a:t> </a:t>
            </a:r>
            <a:r>
              <a:rPr lang="en-US" altLang="zh-CN" dirty="0">
                <a:solidFill>
                  <a:srgbClr val="FF0000"/>
                </a:solidFill>
              </a:rPr>
              <a:t>at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beginning</a:t>
            </a:r>
            <a:endParaRPr lang="en-US" dirty="0">
              <a:solidFill>
                <a:srgbClr val="FF0000"/>
              </a:solidFill>
            </a:endParaRPr>
          </a:p>
        </p:txBody>
      </p:sp>
      <p:cxnSp>
        <p:nvCxnSpPr>
          <p:cNvPr id="13" name="Straight Arrow Connector 12">
            <a:extLst>
              <a:ext uri="{FF2B5EF4-FFF2-40B4-BE49-F238E27FC236}">
                <a16:creationId xmlns:a16="http://schemas.microsoft.com/office/drawing/2014/main" id="{A12B537A-31AB-3F34-A39E-6B4AB32E84DB}"/>
              </a:ext>
            </a:extLst>
          </p:cNvPr>
          <p:cNvCxnSpPr>
            <a:stCxn id="11" idx="1"/>
          </p:cNvCxnSpPr>
          <p:nvPr/>
        </p:nvCxnSpPr>
        <p:spPr>
          <a:xfrm flipH="1">
            <a:off x="3706238" y="4216580"/>
            <a:ext cx="1611009" cy="130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59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F885-26C7-F839-DB3E-A126DCC17B85}"/>
              </a:ext>
            </a:extLst>
          </p:cNvPr>
          <p:cNvSpPr>
            <a:spLocks noGrp="1"/>
          </p:cNvSpPr>
          <p:nvPr>
            <p:ph type="title"/>
          </p:nvPr>
        </p:nvSpPr>
        <p:spPr/>
        <p:txBody>
          <a:bodyPr/>
          <a:lstStyle/>
          <a:p>
            <a:r>
              <a:rPr lang="en-US" altLang="zh-CN" dirty="0"/>
              <a:t>Appendix:</a:t>
            </a:r>
            <a:r>
              <a:rPr lang="zh-CN" altLang="en-US" dirty="0"/>
              <a:t> </a:t>
            </a:r>
            <a:r>
              <a:rPr lang="en-US" altLang="zh-CN" dirty="0"/>
              <a:t>Adaptive</a:t>
            </a:r>
            <a:r>
              <a:rPr lang="zh-CN" altLang="en-US" dirty="0"/>
              <a:t> </a:t>
            </a:r>
            <a:r>
              <a:rPr lang="en-US" altLang="zh-CN" dirty="0"/>
              <a:t>Intra-Distillation</a:t>
            </a:r>
            <a:endParaRPr lang="en-US" dirty="0"/>
          </a:p>
        </p:txBody>
      </p:sp>
      <p:sp>
        <p:nvSpPr>
          <p:cNvPr id="4" name="Slide Number Placeholder 3">
            <a:extLst>
              <a:ext uri="{FF2B5EF4-FFF2-40B4-BE49-F238E27FC236}">
                <a16:creationId xmlns:a16="http://schemas.microsoft.com/office/drawing/2014/main" id="{026959FB-4DBB-1AF5-04B9-8F8ECE642D06}"/>
              </a:ext>
            </a:extLst>
          </p:cNvPr>
          <p:cNvSpPr>
            <a:spLocks noGrp="1"/>
          </p:cNvSpPr>
          <p:nvPr>
            <p:ph type="sldNum" sz="quarter" idx="12"/>
          </p:nvPr>
        </p:nvSpPr>
        <p:spPr/>
        <p:txBody>
          <a:bodyPr/>
          <a:lstStyle/>
          <a:p>
            <a:fld id="{BEAF7EB6-F597-384F-AF9C-C94AC436A1B2}" type="slidenum">
              <a:rPr lang="en-US" smtClean="0"/>
              <a:t>29</a:t>
            </a:fld>
            <a:endParaRPr lang="en-US" dirty="0"/>
          </a:p>
        </p:txBody>
      </p:sp>
      <p:sp>
        <p:nvSpPr>
          <p:cNvPr id="5" name="TextBox 4">
            <a:extLst>
              <a:ext uri="{FF2B5EF4-FFF2-40B4-BE49-F238E27FC236}">
                <a16:creationId xmlns:a16="http://schemas.microsoft.com/office/drawing/2014/main" id="{3BEC2A78-0955-F0CF-25D0-DABD6D8F18AA}"/>
              </a:ext>
            </a:extLst>
          </p:cNvPr>
          <p:cNvSpPr txBox="1"/>
          <p:nvPr/>
        </p:nvSpPr>
        <p:spPr>
          <a:xfrm>
            <a:off x="838198" y="1690688"/>
            <a:ext cx="10818265" cy="1323439"/>
          </a:xfrm>
          <a:prstGeom prst="rect">
            <a:avLst/>
          </a:prstGeom>
          <a:noFill/>
        </p:spPr>
        <p:txBody>
          <a:bodyPr wrap="square" rtlCol="0">
            <a:spAutoFit/>
          </a:bodyPr>
          <a:lstStyle/>
          <a:p>
            <a:r>
              <a:rPr lang="en-US" altLang="zh-CN" sz="2000" dirty="0"/>
              <a:t>We</a:t>
            </a:r>
            <a:r>
              <a:rPr lang="zh-CN" altLang="en-US" sz="2000" dirty="0"/>
              <a:t> </a:t>
            </a:r>
            <a:r>
              <a:rPr lang="en-US" altLang="zh-CN" sz="2000" dirty="0"/>
              <a:t>notice</a:t>
            </a:r>
            <a:r>
              <a:rPr lang="zh-CN" altLang="en-US" sz="2000" dirty="0"/>
              <a:t> </a:t>
            </a:r>
            <a:r>
              <a:rPr lang="en-US" altLang="zh-CN" sz="2000" dirty="0"/>
              <a:t>that</a:t>
            </a:r>
            <a:r>
              <a:rPr lang="zh-CN" altLang="en-US" sz="2000" dirty="0"/>
              <a:t> </a:t>
            </a:r>
            <a:r>
              <a:rPr lang="en-US" altLang="zh-CN" sz="2000" dirty="0"/>
              <a:t>intra-distillation</a:t>
            </a:r>
            <a:r>
              <a:rPr lang="zh-CN" altLang="en-US" sz="2000" dirty="0"/>
              <a:t> </a:t>
            </a:r>
            <a:r>
              <a:rPr lang="en-US" altLang="zh-CN" sz="2000" dirty="0"/>
              <a:t>loss</a:t>
            </a:r>
            <a:r>
              <a:rPr lang="zh-CN" altLang="en-US" sz="2000" dirty="0"/>
              <a:t> </a:t>
            </a:r>
            <a:r>
              <a:rPr lang="en-US" altLang="zh-CN" sz="2000" dirty="0"/>
              <a:t>objective</a:t>
            </a:r>
            <a:r>
              <a:rPr lang="zh-CN" altLang="en-US" sz="2000" dirty="0"/>
              <a:t> </a:t>
            </a:r>
            <a:r>
              <a:rPr lang="en-US" altLang="zh-CN" sz="2000" dirty="0"/>
              <a:t>will</a:t>
            </a:r>
            <a:r>
              <a:rPr lang="zh-CN" altLang="en-US" sz="2000" dirty="0"/>
              <a:t> </a:t>
            </a:r>
            <a:r>
              <a:rPr lang="en-US" altLang="zh-CN" sz="2000" b="1" dirty="0"/>
              <a:t>slow</a:t>
            </a:r>
            <a:r>
              <a:rPr lang="zh-CN" altLang="en-US" sz="2000" b="1" dirty="0"/>
              <a:t> </a:t>
            </a:r>
            <a:r>
              <a:rPr lang="en-US" altLang="zh-CN" sz="2000" b="1" dirty="0"/>
              <a:t>down</a:t>
            </a:r>
            <a:r>
              <a:rPr lang="zh-CN" altLang="en-US" sz="2000" b="1" dirty="0"/>
              <a:t> </a:t>
            </a:r>
            <a:r>
              <a:rPr lang="en-US" altLang="zh-CN" sz="2000" b="1" dirty="0"/>
              <a:t>the</a:t>
            </a:r>
            <a:r>
              <a:rPr lang="zh-CN" altLang="en-US" sz="2000" b="1" dirty="0"/>
              <a:t> </a:t>
            </a:r>
            <a:r>
              <a:rPr lang="en-US" altLang="zh-CN" sz="2000" b="1" dirty="0"/>
              <a:t>convergence</a:t>
            </a:r>
            <a:r>
              <a:rPr lang="zh-CN" altLang="en-US" sz="2000" b="1" dirty="0"/>
              <a:t> </a:t>
            </a:r>
            <a:r>
              <a:rPr lang="en-US" altLang="zh-CN" sz="2000" b="1" dirty="0"/>
              <a:t>speed</a:t>
            </a:r>
            <a:r>
              <a:rPr lang="en-US" altLang="zh-CN" sz="2000" dirty="0"/>
              <a:t>.</a:t>
            </a:r>
          </a:p>
          <a:p>
            <a:endParaRPr lang="en-US" altLang="zh-CN" sz="2000" b="1" dirty="0"/>
          </a:p>
          <a:p>
            <a:r>
              <a:rPr lang="en-US" altLang="zh-CN" sz="2000" dirty="0"/>
              <a:t>Here,</a:t>
            </a:r>
            <a:r>
              <a:rPr lang="zh-CN" altLang="en-US" sz="2000" dirty="0"/>
              <a:t> </a:t>
            </a:r>
            <a:r>
              <a:rPr lang="en-US" altLang="zh-CN" sz="2000" dirty="0"/>
              <a:t>we</a:t>
            </a:r>
            <a:r>
              <a:rPr lang="zh-CN" altLang="en-US" sz="2000" dirty="0"/>
              <a:t> </a:t>
            </a:r>
            <a:r>
              <a:rPr lang="en-US" altLang="zh-CN" sz="2000" dirty="0"/>
              <a:t>design</a:t>
            </a:r>
            <a:r>
              <a:rPr lang="zh-CN" altLang="en-US" sz="2000" dirty="0"/>
              <a:t> </a:t>
            </a:r>
            <a:r>
              <a:rPr lang="en-US" altLang="zh-CN" sz="2000" dirty="0"/>
              <a:t>an</a:t>
            </a:r>
            <a:r>
              <a:rPr lang="zh-CN" altLang="en-US" sz="2000" dirty="0"/>
              <a:t> </a:t>
            </a:r>
            <a:r>
              <a:rPr lang="en-US" altLang="zh-CN" sz="2000" dirty="0"/>
              <a:t>adaptative</a:t>
            </a:r>
            <a:r>
              <a:rPr lang="zh-CN" altLang="en-US" sz="2000" dirty="0"/>
              <a:t> </a:t>
            </a:r>
            <a:r>
              <a:rPr lang="el-GR" sz="2000" dirty="0"/>
              <a:t>α </a:t>
            </a:r>
            <a:r>
              <a:rPr lang="en-US" sz="2000" dirty="0"/>
              <a:t>algorithm that makes </a:t>
            </a:r>
            <a:r>
              <a:rPr lang="el-GR" sz="2000" dirty="0"/>
              <a:t>α </a:t>
            </a:r>
            <a:r>
              <a:rPr lang="en-US" sz="2000" dirty="0"/>
              <a:t>small at the beginning of training and then becomes large afterwards to accelerate the convergence speed</a:t>
            </a:r>
            <a:endParaRPr lang="en-US" altLang="zh-CN" sz="2000" dirty="0"/>
          </a:p>
        </p:txBody>
      </p:sp>
      <p:pic>
        <p:nvPicPr>
          <p:cNvPr id="6" name="Picture 5" descr="A picture containing diagram&#10;&#10;Description automatically generated">
            <a:extLst>
              <a:ext uri="{FF2B5EF4-FFF2-40B4-BE49-F238E27FC236}">
                <a16:creationId xmlns:a16="http://schemas.microsoft.com/office/drawing/2014/main" id="{9FB6DD1D-6B2A-7DE6-3A1D-6A2E11C4E264}"/>
              </a:ext>
            </a:extLst>
          </p:cNvPr>
          <p:cNvPicPr>
            <a:picLocks noChangeAspect="1"/>
          </p:cNvPicPr>
          <p:nvPr/>
        </p:nvPicPr>
        <p:blipFill>
          <a:blip r:embed="rId2"/>
          <a:stretch>
            <a:fillRect/>
          </a:stretch>
        </p:blipFill>
        <p:spPr>
          <a:xfrm>
            <a:off x="1760706" y="3420426"/>
            <a:ext cx="2248769" cy="800043"/>
          </a:xfrm>
          <a:prstGeom prst="rect">
            <a:avLst/>
          </a:prstGeom>
        </p:spPr>
      </p:pic>
      <p:pic>
        <p:nvPicPr>
          <p:cNvPr id="8" name="Picture 7" descr="Text&#10;&#10;Description automatically generated">
            <a:extLst>
              <a:ext uri="{FF2B5EF4-FFF2-40B4-BE49-F238E27FC236}">
                <a16:creationId xmlns:a16="http://schemas.microsoft.com/office/drawing/2014/main" id="{11125DD0-3B67-193E-A8DF-0DEC62EC79FD}"/>
              </a:ext>
            </a:extLst>
          </p:cNvPr>
          <p:cNvPicPr>
            <a:picLocks noChangeAspect="1"/>
          </p:cNvPicPr>
          <p:nvPr/>
        </p:nvPicPr>
        <p:blipFill>
          <a:blip r:embed="rId3"/>
          <a:stretch>
            <a:fillRect/>
          </a:stretch>
        </p:blipFill>
        <p:spPr>
          <a:xfrm>
            <a:off x="5406063" y="3236912"/>
            <a:ext cx="3505200" cy="1930400"/>
          </a:xfrm>
          <a:prstGeom prst="rect">
            <a:avLst/>
          </a:prstGeom>
        </p:spPr>
      </p:pic>
      <p:cxnSp>
        <p:nvCxnSpPr>
          <p:cNvPr id="10" name="Straight Arrow Connector 9">
            <a:extLst>
              <a:ext uri="{FF2B5EF4-FFF2-40B4-BE49-F238E27FC236}">
                <a16:creationId xmlns:a16="http://schemas.microsoft.com/office/drawing/2014/main" id="{02637AD0-335C-6260-2278-7FCDECC76158}"/>
              </a:ext>
            </a:extLst>
          </p:cNvPr>
          <p:cNvCxnSpPr>
            <a:cxnSpLocks/>
          </p:cNvCxnSpPr>
          <p:nvPr/>
        </p:nvCxnSpPr>
        <p:spPr>
          <a:xfrm>
            <a:off x="3404681" y="3820447"/>
            <a:ext cx="2270905" cy="23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967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18A7-A711-9821-3FEC-2699A69BA81C}"/>
              </a:ext>
            </a:extLst>
          </p:cNvPr>
          <p:cNvSpPr>
            <a:spLocks noGrp="1"/>
          </p:cNvSpPr>
          <p:nvPr>
            <p:ph type="title"/>
          </p:nvPr>
        </p:nvSpPr>
        <p:spPr/>
        <p:txBody>
          <a:bodyPr/>
          <a:lstStyle/>
          <a:p>
            <a:r>
              <a:rPr lang="en-US" altLang="zh-CN" dirty="0"/>
              <a:t>Introduction</a:t>
            </a:r>
            <a:endParaRPr lang="en-US" dirty="0"/>
          </a:p>
        </p:txBody>
      </p:sp>
      <p:sp>
        <p:nvSpPr>
          <p:cNvPr id="4" name="Slide Number Placeholder 3">
            <a:extLst>
              <a:ext uri="{FF2B5EF4-FFF2-40B4-BE49-F238E27FC236}">
                <a16:creationId xmlns:a16="http://schemas.microsoft.com/office/drawing/2014/main" id="{0424BADD-6F73-310E-82D2-207974B5460F}"/>
              </a:ext>
            </a:extLst>
          </p:cNvPr>
          <p:cNvSpPr>
            <a:spLocks noGrp="1"/>
          </p:cNvSpPr>
          <p:nvPr>
            <p:ph type="sldNum" sz="quarter" idx="12"/>
          </p:nvPr>
        </p:nvSpPr>
        <p:spPr/>
        <p:txBody>
          <a:bodyPr/>
          <a:lstStyle/>
          <a:p>
            <a:fld id="{BEAF7EB6-F597-384F-AF9C-C94AC436A1B2}" type="slidenum">
              <a:rPr lang="en-US" smtClean="0"/>
              <a:t>3</a:t>
            </a:fld>
            <a:endParaRPr lang="en-US" dirty="0"/>
          </a:p>
        </p:txBody>
      </p:sp>
      <p:sp>
        <p:nvSpPr>
          <p:cNvPr id="5" name="TextBox 4">
            <a:extLst>
              <a:ext uri="{FF2B5EF4-FFF2-40B4-BE49-F238E27FC236}">
                <a16:creationId xmlns:a16="http://schemas.microsoft.com/office/drawing/2014/main" id="{B7ED5FBF-2092-69C0-B299-14FEF24EDD4A}"/>
              </a:ext>
            </a:extLst>
          </p:cNvPr>
          <p:cNvSpPr txBox="1"/>
          <p:nvPr/>
        </p:nvSpPr>
        <p:spPr>
          <a:xfrm>
            <a:off x="838198" y="1690688"/>
            <a:ext cx="10818265" cy="3785652"/>
          </a:xfrm>
          <a:prstGeom prst="rect">
            <a:avLst/>
          </a:prstGeom>
          <a:noFill/>
        </p:spPr>
        <p:txBody>
          <a:bodyPr wrap="square" rtlCol="0">
            <a:spAutoFit/>
          </a:bodyPr>
          <a:lstStyle/>
          <a:p>
            <a:r>
              <a:rPr lang="en-US" altLang="zh-CN" sz="2000" b="1" dirty="0"/>
              <a:t>Definition</a:t>
            </a:r>
            <a:r>
              <a:rPr lang="zh-CN" altLang="en-US" sz="2000" b="1" dirty="0"/>
              <a:t> </a:t>
            </a:r>
            <a:r>
              <a:rPr lang="en-US" altLang="zh-CN" sz="2000" b="1" dirty="0"/>
              <a:t>of</a:t>
            </a:r>
            <a:r>
              <a:rPr lang="zh-CN" altLang="en-US" sz="2000" b="1" dirty="0"/>
              <a:t> </a:t>
            </a:r>
            <a:r>
              <a:rPr lang="en-US" altLang="zh-CN" sz="2000" b="1" dirty="0"/>
              <a:t>parameter</a:t>
            </a:r>
            <a:r>
              <a:rPr lang="zh-CN" altLang="en-US" sz="2000" b="1" dirty="0"/>
              <a:t> </a:t>
            </a:r>
            <a:r>
              <a:rPr lang="en-US" altLang="zh-CN" sz="2000" b="1" dirty="0"/>
              <a:t>contribution:</a:t>
            </a:r>
          </a:p>
          <a:p>
            <a:pPr marL="285750" indent="-285750">
              <a:buFont typeface="Arial" panose="020B0604020202020204" pitchFamily="34" charset="0"/>
              <a:buChar char="•"/>
            </a:pPr>
            <a:endParaRPr lang="en-US" sz="2000" dirty="0"/>
          </a:p>
          <a:p>
            <a:r>
              <a:rPr lang="en-US" altLang="zh-CN" sz="2000" dirty="0"/>
              <a:t>We</a:t>
            </a:r>
            <a:r>
              <a:rPr lang="zh-CN" altLang="en-US" sz="2000" dirty="0"/>
              <a:t> </a:t>
            </a:r>
            <a:r>
              <a:rPr lang="en-US" altLang="zh-CN" sz="2000" dirty="0"/>
              <a:t>define</a:t>
            </a:r>
            <a:r>
              <a:rPr lang="zh-CN" altLang="en-US" sz="2000" dirty="0"/>
              <a:t> </a:t>
            </a:r>
            <a:r>
              <a:rPr lang="en-US" altLang="zh-CN" sz="2000" dirty="0"/>
              <a:t>the</a:t>
            </a:r>
            <a:r>
              <a:rPr lang="zh-CN" altLang="en-US" sz="2000" dirty="0"/>
              <a:t> </a:t>
            </a:r>
            <a:r>
              <a:rPr lang="en-US" altLang="zh-CN" sz="2000" dirty="0"/>
              <a:t>contribution</a:t>
            </a:r>
            <a:r>
              <a:rPr lang="zh-CN" altLang="en-US" sz="2000" dirty="0"/>
              <a:t> </a:t>
            </a:r>
            <a:r>
              <a:rPr lang="en-US" altLang="zh-CN" sz="2000" dirty="0"/>
              <a:t>of</a:t>
            </a:r>
            <a:r>
              <a:rPr lang="zh-CN" altLang="en-US" sz="2000" dirty="0"/>
              <a:t> </a:t>
            </a:r>
            <a:r>
              <a:rPr lang="en-US" altLang="zh-CN" sz="2000" dirty="0"/>
              <a:t>a</a:t>
            </a:r>
            <a:r>
              <a:rPr lang="zh-CN" altLang="en-US" sz="2000" dirty="0"/>
              <a:t> </a:t>
            </a:r>
            <a:r>
              <a:rPr lang="en-US" altLang="zh-CN" sz="2000" dirty="0"/>
              <a:t>subset</a:t>
            </a:r>
            <a:r>
              <a:rPr lang="zh-CN" altLang="en-US" sz="2000" dirty="0"/>
              <a:t> </a:t>
            </a:r>
            <a:r>
              <a:rPr lang="en-US" altLang="zh-CN" sz="2000" dirty="0"/>
              <a:t>of</a:t>
            </a:r>
            <a:r>
              <a:rPr lang="zh-CN" altLang="en-US" sz="2000" dirty="0"/>
              <a:t> </a:t>
            </a:r>
            <a:r>
              <a:rPr lang="en-US" altLang="zh-CN" sz="2000" dirty="0"/>
              <a:t>parameters</a:t>
            </a:r>
            <a:r>
              <a:rPr lang="zh-CN" altLang="en-US" sz="2000" dirty="0"/>
              <a:t> 𝚯</a:t>
            </a:r>
            <a:r>
              <a:rPr lang="en-US" altLang="zh-CN" sz="2000" baseline="-25000" dirty="0"/>
              <a:t>s</a:t>
            </a:r>
            <a:r>
              <a:rPr lang="zh-CN" altLang="en-US" sz="2000" baseline="-25000" dirty="0"/>
              <a:t> </a:t>
            </a:r>
            <a:r>
              <a:rPr lang="zh-CN" altLang="en-US" sz="2000" dirty="0"/>
              <a:t> </a:t>
            </a:r>
            <a:r>
              <a:rPr lang="en-US" altLang="zh-CN" sz="2000" dirty="0"/>
              <a:t>by</a:t>
            </a:r>
            <a:r>
              <a:rPr lang="zh-CN" altLang="en-US" sz="2000" dirty="0"/>
              <a:t> </a:t>
            </a:r>
            <a:r>
              <a:rPr lang="en-US" altLang="zh-CN" sz="2000" dirty="0"/>
              <a:t>its</a:t>
            </a:r>
            <a:r>
              <a:rPr lang="zh-CN" altLang="en-US" sz="2000" dirty="0"/>
              <a:t> </a:t>
            </a:r>
            <a:r>
              <a:rPr lang="en-US" sz="2000" dirty="0"/>
              <a:t>impact on the loss magnitude when the parameters are zeroed-out</a:t>
            </a:r>
            <a:r>
              <a:rPr lang="en-US" altLang="zh-CN" sz="2000" dirty="0"/>
              <a:t>,</a:t>
            </a:r>
            <a:r>
              <a:rPr lang="zh-CN" altLang="en-US" sz="2000" dirty="0"/>
              <a:t>  </a:t>
            </a:r>
            <a:r>
              <a:rPr lang="en-US" altLang="zh-CN" sz="2000" dirty="0"/>
              <a:t>which</a:t>
            </a:r>
            <a:r>
              <a:rPr lang="zh-CN" altLang="en-US" sz="2000" dirty="0"/>
              <a:t> </a:t>
            </a:r>
            <a:r>
              <a:rPr lang="en-US" altLang="zh-CN" sz="2000" dirty="0"/>
              <a:t>is</a:t>
            </a:r>
            <a:r>
              <a:rPr lang="zh-CN" altLang="en-US" sz="2000" dirty="0"/>
              <a:t> </a:t>
            </a:r>
            <a:r>
              <a:rPr lang="en-US" altLang="zh-CN" sz="2000" dirty="0"/>
              <a:t>called</a:t>
            </a:r>
            <a:r>
              <a:rPr lang="zh-CN" altLang="en-US" sz="2000" dirty="0"/>
              <a:t> </a:t>
            </a:r>
            <a:r>
              <a:rPr lang="en-US" altLang="zh-CN" sz="2000" b="1" dirty="0"/>
              <a:t>sensitivity</a:t>
            </a:r>
            <a:r>
              <a:rPr lang="zh-CN" altLang="en-US" sz="2000" dirty="0"/>
              <a:t> </a:t>
            </a:r>
            <a:r>
              <a:rPr lang="en-US" altLang="zh-CN" sz="2000" dirty="0"/>
              <a:t>or</a:t>
            </a:r>
            <a:r>
              <a:rPr lang="zh-CN" altLang="en-US" sz="2000" dirty="0"/>
              <a:t> </a:t>
            </a:r>
            <a:r>
              <a:rPr lang="en-US" altLang="zh-CN" sz="2000" b="1" dirty="0"/>
              <a:t>importance</a:t>
            </a:r>
            <a:r>
              <a:rPr lang="zh-CN" altLang="en-US" sz="2000" b="1" dirty="0"/>
              <a:t> </a:t>
            </a:r>
            <a:r>
              <a:rPr lang="en-US" altLang="zh-CN" sz="2000" b="1" dirty="0"/>
              <a:t>score</a:t>
            </a:r>
            <a:r>
              <a:rPr lang="zh-CN" altLang="en-US" sz="2000" b="1" dirty="0"/>
              <a:t> </a:t>
            </a:r>
            <a:r>
              <a:rPr lang="en-US" altLang="zh-CN" sz="2000" dirty="0"/>
              <a:t>widely</a:t>
            </a:r>
            <a:r>
              <a:rPr lang="zh-CN" altLang="en-US" sz="2000" dirty="0"/>
              <a:t> </a:t>
            </a:r>
            <a:r>
              <a:rPr lang="en-US" altLang="zh-CN" sz="2000" dirty="0"/>
              <a:t>used</a:t>
            </a:r>
            <a:r>
              <a:rPr lang="zh-CN" altLang="en-US" sz="2000" dirty="0"/>
              <a:t> </a:t>
            </a:r>
            <a:r>
              <a:rPr lang="en-US" altLang="zh-CN" sz="2000" dirty="0"/>
              <a:t>in</a:t>
            </a:r>
            <a:r>
              <a:rPr lang="zh-CN" altLang="en-US" sz="2000" dirty="0"/>
              <a:t> </a:t>
            </a:r>
            <a:r>
              <a:rPr lang="en-US" altLang="zh-CN" sz="2000" dirty="0"/>
              <a:t>pruning.</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endParaRPr lang="en-US" sz="2000" dirty="0"/>
          </a:p>
          <a:p>
            <a:endParaRPr lang="en-US" altLang="zh-CN" sz="2000" dirty="0"/>
          </a:p>
          <a:p>
            <a:r>
              <a:rPr lang="zh-CN" altLang="en-US" sz="2000" dirty="0"/>
              <a:t> </a:t>
            </a:r>
            <a:endParaRPr lang="en-US" altLang="zh-CN" sz="2000" dirty="0"/>
          </a:p>
          <a:p>
            <a:endParaRPr lang="en-US" sz="2000" b="1" dirty="0"/>
          </a:p>
          <a:p>
            <a:endParaRPr lang="en-US" sz="2000" b="1" dirty="0"/>
          </a:p>
        </p:txBody>
      </p:sp>
      <p:grpSp>
        <p:nvGrpSpPr>
          <p:cNvPr id="3" name="Group 2">
            <a:extLst>
              <a:ext uri="{FF2B5EF4-FFF2-40B4-BE49-F238E27FC236}">
                <a16:creationId xmlns:a16="http://schemas.microsoft.com/office/drawing/2014/main" id="{E2C70B7E-30A8-D7F4-6670-E2EFF8481EA8}"/>
              </a:ext>
            </a:extLst>
          </p:cNvPr>
          <p:cNvGrpSpPr/>
          <p:nvPr/>
        </p:nvGrpSpPr>
        <p:grpSpPr>
          <a:xfrm>
            <a:off x="6498660" y="4044227"/>
            <a:ext cx="2447837" cy="1432113"/>
            <a:chOff x="7952396" y="1670010"/>
            <a:chExt cx="1437294" cy="833909"/>
          </a:xfrm>
        </p:grpSpPr>
        <p:pic>
          <p:nvPicPr>
            <p:cNvPr id="6" name="Picture 2" descr="Multiplication sign Energy liberalisation Service - Red Cross PNG Clipart  png download - 800*800 - Free Transparent Multiplication Sign png Download.  - Clip Art Library">
              <a:extLst>
                <a:ext uri="{FF2B5EF4-FFF2-40B4-BE49-F238E27FC236}">
                  <a16:creationId xmlns:a16="http://schemas.microsoft.com/office/drawing/2014/main" id="{BEFFF661-2D94-4481-6E10-5199A5A8F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1410" y="1835396"/>
              <a:ext cx="251567" cy="2515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ultiplication sign Energy liberalisation Service - Red Cross PNG Clipart  png download - 800*800 - Free Transparent Multiplication Sign png Download.  - Clip Art Library">
              <a:extLst>
                <a:ext uri="{FF2B5EF4-FFF2-40B4-BE49-F238E27FC236}">
                  <a16:creationId xmlns:a16="http://schemas.microsoft.com/office/drawing/2014/main" id="{F2F16DA3-0724-8E4A-02FC-61650AA36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2396" y="1961180"/>
              <a:ext cx="251567" cy="251567"/>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5CA63C68-3133-8A4E-D199-18DCD9A294D5}"/>
                </a:ext>
              </a:extLst>
            </p:cNvPr>
            <p:cNvSpPr/>
            <p:nvPr/>
          </p:nvSpPr>
          <p:spPr>
            <a:xfrm>
              <a:off x="7973227" y="2273182"/>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Oval 9">
              <a:extLst>
                <a:ext uri="{FF2B5EF4-FFF2-40B4-BE49-F238E27FC236}">
                  <a16:creationId xmlns:a16="http://schemas.microsoft.com/office/drawing/2014/main" id="{A7DAD368-5574-4215-FA64-CF02F9A8CB9F}"/>
                </a:ext>
              </a:extLst>
            </p:cNvPr>
            <p:cNvSpPr/>
            <p:nvPr/>
          </p:nvSpPr>
          <p:spPr>
            <a:xfrm>
              <a:off x="8567871" y="2273181"/>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Oval 11">
              <a:extLst>
                <a:ext uri="{FF2B5EF4-FFF2-40B4-BE49-F238E27FC236}">
                  <a16:creationId xmlns:a16="http://schemas.microsoft.com/office/drawing/2014/main" id="{28E1A049-4C11-C132-AC62-2509E1110C69}"/>
                </a:ext>
              </a:extLst>
            </p:cNvPr>
            <p:cNvSpPr/>
            <p:nvPr/>
          </p:nvSpPr>
          <p:spPr>
            <a:xfrm>
              <a:off x="9158954" y="2273181"/>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4327FE81-4B37-7983-B605-BFBF240BD6A4}"/>
                </a:ext>
              </a:extLst>
            </p:cNvPr>
            <p:cNvSpPr/>
            <p:nvPr/>
          </p:nvSpPr>
          <p:spPr>
            <a:xfrm>
              <a:off x="7973227" y="1670011"/>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Oval 14">
              <a:extLst>
                <a:ext uri="{FF2B5EF4-FFF2-40B4-BE49-F238E27FC236}">
                  <a16:creationId xmlns:a16="http://schemas.microsoft.com/office/drawing/2014/main" id="{30B0B6B9-CF5C-A979-BE05-2D379FA7BC89}"/>
                </a:ext>
              </a:extLst>
            </p:cNvPr>
            <p:cNvSpPr/>
            <p:nvPr/>
          </p:nvSpPr>
          <p:spPr>
            <a:xfrm>
              <a:off x="8567871" y="1670010"/>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7292D725-9D0B-34B5-03E2-0F63A33C1036}"/>
                </a:ext>
              </a:extLst>
            </p:cNvPr>
            <p:cNvSpPr/>
            <p:nvPr/>
          </p:nvSpPr>
          <p:spPr>
            <a:xfrm>
              <a:off x="9158954" y="1670010"/>
              <a:ext cx="230736" cy="23073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6CD8E2BD-E399-865B-7F2E-61F8A6CD0BF8}"/>
                </a:ext>
              </a:extLst>
            </p:cNvPr>
            <p:cNvCxnSpPr>
              <a:cxnSpLocks/>
              <a:stCxn id="8" idx="0"/>
              <a:endCxn id="15" idx="4"/>
            </p:cNvCxnSpPr>
            <p:nvPr/>
          </p:nvCxnSpPr>
          <p:spPr>
            <a:xfrm flipV="1">
              <a:off x="8088595" y="1900747"/>
              <a:ext cx="594644" cy="37243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23F59BF-6A12-20B5-3328-7478E20FDA5B}"/>
                </a:ext>
              </a:extLst>
            </p:cNvPr>
            <p:cNvCxnSpPr>
              <a:cxnSpLocks/>
              <a:stCxn id="8" idx="0"/>
              <a:endCxn id="16" idx="4"/>
            </p:cNvCxnSpPr>
            <p:nvPr/>
          </p:nvCxnSpPr>
          <p:spPr>
            <a:xfrm flipV="1">
              <a:off x="8088595" y="1900747"/>
              <a:ext cx="1185727" cy="372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AFC976C-808E-2047-DB2E-6D51F0004CA3}"/>
                </a:ext>
              </a:extLst>
            </p:cNvPr>
            <p:cNvCxnSpPr>
              <a:stCxn id="10" idx="0"/>
              <a:endCxn id="14" idx="4"/>
            </p:cNvCxnSpPr>
            <p:nvPr/>
          </p:nvCxnSpPr>
          <p:spPr>
            <a:xfrm flipH="1" flipV="1">
              <a:off x="8088595" y="1900748"/>
              <a:ext cx="594644" cy="37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32884F-7CC0-37B9-AB04-C642C93B3E29}"/>
                </a:ext>
              </a:extLst>
            </p:cNvPr>
            <p:cNvCxnSpPr>
              <a:stCxn id="15" idx="4"/>
              <a:endCxn id="10" idx="0"/>
            </p:cNvCxnSpPr>
            <p:nvPr/>
          </p:nvCxnSpPr>
          <p:spPr>
            <a:xfrm>
              <a:off x="8683239" y="1900747"/>
              <a:ext cx="0" cy="372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7E4B965-8B11-7DD3-6A88-CECB6285DCD0}"/>
                </a:ext>
              </a:extLst>
            </p:cNvPr>
            <p:cNvCxnSpPr>
              <a:stCxn id="10" idx="0"/>
              <a:endCxn id="16" idx="4"/>
            </p:cNvCxnSpPr>
            <p:nvPr/>
          </p:nvCxnSpPr>
          <p:spPr>
            <a:xfrm flipV="1">
              <a:off x="8683239" y="1900747"/>
              <a:ext cx="591083" cy="372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9201D2-4C65-3CB8-8031-8260B4641AB4}"/>
                </a:ext>
              </a:extLst>
            </p:cNvPr>
            <p:cNvCxnSpPr>
              <a:stCxn id="12" idx="0"/>
              <a:endCxn id="14" idx="4"/>
            </p:cNvCxnSpPr>
            <p:nvPr/>
          </p:nvCxnSpPr>
          <p:spPr>
            <a:xfrm flipH="1" flipV="1">
              <a:off x="8088595" y="1900748"/>
              <a:ext cx="1185727" cy="3724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5C20B3E-6C1E-5A9A-07E1-E22F80C18762}"/>
                </a:ext>
              </a:extLst>
            </p:cNvPr>
            <p:cNvCxnSpPr>
              <a:stCxn id="12" idx="0"/>
              <a:endCxn id="15" idx="4"/>
            </p:cNvCxnSpPr>
            <p:nvPr/>
          </p:nvCxnSpPr>
          <p:spPr>
            <a:xfrm flipH="1" flipV="1">
              <a:off x="8683239" y="1900747"/>
              <a:ext cx="591083" cy="372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F7602F-6ED8-0B43-EDC8-D62B8C91004F}"/>
                </a:ext>
              </a:extLst>
            </p:cNvPr>
            <p:cNvCxnSpPr>
              <a:stCxn id="12" idx="0"/>
              <a:endCxn id="16" idx="4"/>
            </p:cNvCxnSpPr>
            <p:nvPr/>
          </p:nvCxnSpPr>
          <p:spPr>
            <a:xfrm flipV="1">
              <a:off x="9274322" y="1900747"/>
              <a:ext cx="0" cy="372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7A8A30-FAF3-63E2-ABA2-3948EEDB3B49}"/>
                </a:ext>
              </a:extLst>
            </p:cNvPr>
            <p:cNvCxnSpPr>
              <a:stCxn id="8" idx="0"/>
              <a:endCxn id="14" idx="4"/>
            </p:cNvCxnSpPr>
            <p:nvPr/>
          </p:nvCxnSpPr>
          <p:spPr>
            <a:xfrm flipV="1">
              <a:off x="8088595" y="1900748"/>
              <a:ext cx="0" cy="372434"/>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grpSp>
      <p:sp>
        <p:nvSpPr>
          <p:cNvPr id="30" name="Oval 29">
            <a:extLst>
              <a:ext uri="{FF2B5EF4-FFF2-40B4-BE49-F238E27FC236}">
                <a16:creationId xmlns:a16="http://schemas.microsoft.com/office/drawing/2014/main" id="{5C2D9495-2768-C967-B916-BF3D890E6CB8}"/>
              </a:ext>
            </a:extLst>
          </p:cNvPr>
          <p:cNvSpPr/>
          <p:nvPr/>
        </p:nvSpPr>
        <p:spPr>
          <a:xfrm>
            <a:off x="2228061" y="5080084"/>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Oval 30">
            <a:extLst>
              <a:ext uri="{FF2B5EF4-FFF2-40B4-BE49-F238E27FC236}">
                <a16:creationId xmlns:a16="http://schemas.microsoft.com/office/drawing/2014/main" id="{94A90017-A125-CEBE-52FB-842C879FB0F2}"/>
              </a:ext>
            </a:extLst>
          </p:cNvPr>
          <p:cNvSpPr/>
          <p:nvPr/>
        </p:nvSpPr>
        <p:spPr>
          <a:xfrm>
            <a:off x="3240792" y="5080082"/>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Oval 31">
            <a:extLst>
              <a:ext uri="{FF2B5EF4-FFF2-40B4-BE49-F238E27FC236}">
                <a16:creationId xmlns:a16="http://schemas.microsoft.com/office/drawing/2014/main" id="{3B66F664-ECE6-3416-173E-0D63B7501D95}"/>
              </a:ext>
            </a:extLst>
          </p:cNvPr>
          <p:cNvSpPr/>
          <p:nvPr/>
        </p:nvSpPr>
        <p:spPr>
          <a:xfrm>
            <a:off x="4247457" y="5080082"/>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Oval 32">
            <a:extLst>
              <a:ext uri="{FF2B5EF4-FFF2-40B4-BE49-F238E27FC236}">
                <a16:creationId xmlns:a16="http://schemas.microsoft.com/office/drawing/2014/main" id="{DB485640-089F-6669-1B84-9780DEA282A9}"/>
              </a:ext>
            </a:extLst>
          </p:cNvPr>
          <p:cNvSpPr/>
          <p:nvPr/>
        </p:nvSpPr>
        <p:spPr>
          <a:xfrm>
            <a:off x="2228061" y="4044229"/>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4" name="Oval 33">
            <a:extLst>
              <a:ext uri="{FF2B5EF4-FFF2-40B4-BE49-F238E27FC236}">
                <a16:creationId xmlns:a16="http://schemas.microsoft.com/office/drawing/2014/main" id="{F4F9BE63-E17C-1093-BDBA-12DE3BA4DF28}"/>
              </a:ext>
            </a:extLst>
          </p:cNvPr>
          <p:cNvSpPr/>
          <p:nvPr/>
        </p:nvSpPr>
        <p:spPr>
          <a:xfrm>
            <a:off x="3240792" y="4044227"/>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5" name="Oval 34">
            <a:extLst>
              <a:ext uri="{FF2B5EF4-FFF2-40B4-BE49-F238E27FC236}">
                <a16:creationId xmlns:a16="http://schemas.microsoft.com/office/drawing/2014/main" id="{16C5762A-8CAE-FA3C-C15C-BC441364D6D1}"/>
              </a:ext>
            </a:extLst>
          </p:cNvPr>
          <p:cNvSpPr/>
          <p:nvPr/>
        </p:nvSpPr>
        <p:spPr>
          <a:xfrm>
            <a:off x="4247457" y="4044227"/>
            <a:ext cx="392964" cy="39625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E0DAAA99-2B8E-7627-9D08-25C720ACF306}"/>
              </a:ext>
            </a:extLst>
          </p:cNvPr>
          <p:cNvCxnSpPr>
            <a:cxnSpLocks/>
            <a:stCxn id="30" idx="0"/>
            <a:endCxn id="34" idx="4"/>
          </p:cNvCxnSpPr>
          <p:nvPr/>
        </p:nvCxnSpPr>
        <p:spPr>
          <a:xfrm flipV="1">
            <a:off x="2424543" y="4440483"/>
            <a:ext cx="1012731" cy="6396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8AFC4E1-F24F-CBAD-CEB5-19A3B05E36D4}"/>
              </a:ext>
            </a:extLst>
          </p:cNvPr>
          <p:cNvCxnSpPr>
            <a:cxnSpLocks/>
            <a:stCxn id="30" idx="0"/>
            <a:endCxn id="35" idx="4"/>
          </p:cNvCxnSpPr>
          <p:nvPr/>
        </p:nvCxnSpPr>
        <p:spPr>
          <a:xfrm flipV="1">
            <a:off x="2424543" y="4440483"/>
            <a:ext cx="2019396" cy="639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D56DEA-C8E8-0F91-A39D-E5853890BDDE}"/>
              </a:ext>
            </a:extLst>
          </p:cNvPr>
          <p:cNvCxnSpPr>
            <a:cxnSpLocks/>
            <a:stCxn id="31" idx="0"/>
            <a:endCxn id="33" idx="4"/>
          </p:cNvCxnSpPr>
          <p:nvPr/>
        </p:nvCxnSpPr>
        <p:spPr>
          <a:xfrm flipH="1" flipV="1">
            <a:off x="2424543" y="4440485"/>
            <a:ext cx="1012731" cy="639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82E8AFD-5430-EAB8-47C9-D78E0B3B1E92}"/>
              </a:ext>
            </a:extLst>
          </p:cNvPr>
          <p:cNvCxnSpPr>
            <a:cxnSpLocks/>
            <a:stCxn id="34" idx="4"/>
            <a:endCxn id="31" idx="0"/>
          </p:cNvCxnSpPr>
          <p:nvPr/>
        </p:nvCxnSpPr>
        <p:spPr>
          <a:xfrm>
            <a:off x="3437273" y="4440483"/>
            <a:ext cx="0" cy="639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39D682C-D025-2484-DBCE-4CA0FC98050F}"/>
              </a:ext>
            </a:extLst>
          </p:cNvPr>
          <p:cNvCxnSpPr>
            <a:cxnSpLocks/>
            <a:stCxn id="31" idx="0"/>
            <a:endCxn id="35" idx="4"/>
          </p:cNvCxnSpPr>
          <p:nvPr/>
        </p:nvCxnSpPr>
        <p:spPr>
          <a:xfrm flipV="1">
            <a:off x="3437273" y="4440483"/>
            <a:ext cx="1006666" cy="639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AF75736-ECC5-3CB7-2894-DED49710577E}"/>
              </a:ext>
            </a:extLst>
          </p:cNvPr>
          <p:cNvCxnSpPr>
            <a:cxnSpLocks/>
            <a:stCxn id="32" idx="0"/>
            <a:endCxn id="33" idx="4"/>
          </p:cNvCxnSpPr>
          <p:nvPr/>
        </p:nvCxnSpPr>
        <p:spPr>
          <a:xfrm flipH="1" flipV="1">
            <a:off x="2424543" y="4440485"/>
            <a:ext cx="2019396" cy="639598"/>
          </a:xfrm>
          <a:prstGeom prst="line">
            <a:avLst/>
          </a:prstGeom>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7DC09141-0C5C-BAC8-7E6C-83189B1FD500}"/>
              </a:ext>
            </a:extLst>
          </p:cNvPr>
          <p:cNvCxnSpPr>
            <a:cxnSpLocks/>
            <a:stCxn id="32" idx="0"/>
            <a:endCxn id="34" idx="4"/>
          </p:cNvCxnSpPr>
          <p:nvPr/>
        </p:nvCxnSpPr>
        <p:spPr>
          <a:xfrm flipH="1" flipV="1">
            <a:off x="3437273" y="4440483"/>
            <a:ext cx="1006666" cy="639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BCB7919-329B-3020-0046-3B23621AB688}"/>
              </a:ext>
            </a:extLst>
          </p:cNvPr>
          <p:cNvCxnSpPr>
            <a:cxnSpLocks/>
            <a:stCxn id="32" idx="0"/>
            <a:endCxn id="35" idx="4"/>
          </p:cNvCxnSpPr>
          <p:nvPr/>
        </p:nvCxnSpPr>
        <p:spPr>
          <a:xfrm flipV="1">
            <a:off x="4443939" y="4440483"/>
            <a:ext cx="0" cy="639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D3CF99F-15AC-CE44-4CB1-84F8E63B1AD2}"/>
              </a:ext>
            </a:extLst>
          </p:cNvPr>
          <p:cNvCxnSpPr>
            <a:cxnSpLocks/>
            <a:stCxn id="30" idx="0"/>
            <a:endCxn id="33" idx="4"/>
          </p:cNvCxnSpPr>
          <p:nvPr/>
        </p:nvCxnSpPr>
        <p:spPr>
          <a:xfrm flipV="1">
            <a:off x="2424543" y="4440485"/>
            <a:ext cx="0" cy="639599"/>
          </a:xfrm>
          <a:prstGeom prst="line">
            <a:avLst/>
          </a:prstGeom>
          <a:ln/>
        </p:spPr>
        <p:style>
          <a:lnRef idx="1">
            <a:schemeClr val="dk1"/>
          </a:lnRef>
          <a:fillRef idx="0">
            <a:schemeClr val="dk1"/>
          </a:fillRef>
          <a:effectRef idx="0">
            <a:schemeClr val="dk1"/>
          </a:effectRef>
          <a:fontRef idx="minor">
            <a:schemeClr val="tx1"/>
          </a:fontRef>
        </p:style>
      </p:cxnSp>
      <p:pic>
        <p:nvPicPr>
          <p:cNvPr id="46" name="Picture 45" descr="Icon&#10;&#10;Description automatically generated with medium confidence">
            <a:extLst>
              <a:ext uri="{FF2B5EF4-FFF2-40B4-BE49-F238E27FC236}">
                <a16:creationId xmlns:a16="http://schemas.microsoft.com/office/drawing/2014/main" id="{6A0D6694-E371-B876-32F9-CB1523554724}"/>
              </a:ext>
            </a:extLst>
          </p:cNvPr>
          <p:cNvPicPr>
            <a:picLocks noChangeAspect="1"/>
          </p:cNvPicPr>
          <p:nvPr/>
        </p:nvPicPr>
        <p:blipFill>
          <a:blip r:embed="rId4"/>
          <a:stretch>
            <a:fillRect/>
          </a:stretch>
        </p:blipFill>
        <p:spPr>
          <a:xfrm>
            <a:off x="3064071" y="3253123"/>
            <a:ext cx="740340" cy="394848"/>
          </a:xfrm>
          <a:prstGeom prst="rect">
            <a:avLst/>
          </a:prstGeom>
        </p:spPr>
      </p:pic>
      <p:cxnSp>
        <p:nvCxnSpPr>
          <p:cNvPr id="48" name="Straight Arrow Connector 47">
            <a:extLst>
              <a:ext uri="{FF2B5EF4-FFF2-40B4-BE49-F238E27FC236}">
                <a16:creationId xmlns:a16="http://schemas.microsoft.com/office/drawing/2014/main" id="{C556C81D-69F6-9D17-1431-7B0C4436DD31}"/>
              </a:ext>
            </a:extLst>
          </p:cNvPr>
          <p:cNvCxnSpPr>
            <a:cxnSpLocks/>
            <a:endCxn id="46" idx="2"/>
          </p:cNvCxnSpPr>
          <p:nvPr/>
        </p:nvCxnSpPr>
        <p:spPr>
          <a:xfrm flipV="1">
            <a:off x="3434241" y="3647971"/>
            <a:ext cx="0" cy="396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0" name="Picture 49" descr="A picture containing text, watch&#10;&#10;Description automatically generated">
            <a:extLst>
              <a:ext uri="{FF2B5EF4-FFF2-40B4-BE49-F238E27FC236}">
                <a16:creationId xmlns:a16="http://schemas.microsoft.com/office/drawing/2014/main" id="{C23C1703-7284-9E1B-E4A6-B4A4B466F3C2}"/>
              </a:ext>
            </a:extLst>
          </p:cNvPr>
          <p:cNvPicPr>
            <a:picLocks noChangeAspect="1"/>
          </p:cNvPicPr>
          <p:nvPr/>
        </p:nvPicPr>
        <p:blipFill>
          <a:blip r:embed="rId5"/>
          <a:stretch>
            <a:fillRect/>
          </a:stretch>
        </p:blipFill>
        <p:spPr>
          <a:xfrm>
            <a:off x="7236984" y="3234399"/>
            <a:ext cx="1012731" cy="427687"/>
          </a:xfrm>
          <a:prstGeom prst="rect">
            <a:avLst/>
          </a:prstGeom>
        </p:spPr>
      </p:pic>
      <p:cxnSp>
        <p:nvCxnSpPr>
          <p:cNvPr id="54" name="Straight Arrow Connector 53">
            <a:extLst>
              <a:ext uri="{FF2B5EF4-FFF2-40B4-BE49-F238E27FC236}">
                <a16:creationId xmlns:a16="http://schemas.microsoft.com/office/drawing/2014/main" id="{2CF31CA3-C5EA-FBD9-044E-4617076F9702}"/>
              </a:ext>
            </a:extLst>
          </p:cNvPr>
          <p:cNvCxnSpPr>
            <a:endCxn id="50" idx="2"/>
          </p:cNvCxnSpPr>
          <p:nvPr/>
        </p:nvCxnSpPr>
        <p:spPr>
          <a:xfrm flipV="1">
            <a:off x="7740317" y="3662086"/>
            <a:ext cx="3033" cy="382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5" name="Picture 54" descr="A picture containing graphical user interface&#10;&#10;Description automatically generated">
            <a:extLst>
              <a:ext uri="{FF2B5EF4-FFF2-40B4-BE49-F238E27FC236}">
                <a16:creationId xmlns:a16="http://schemas.microsoft.com/office/drawing/2014/main" id="{8D2FB30D-9276-0735-A386-B01C0AC2A8C3}"/>
              </a:ext>
            </a:extLst>
          </p:cNvPr>
          <p:cNvPicPr>
            <a:picLocks noChangeAspect="1"/>
          </p:cNvPicPr>
          <p:nvPr/>
        </p:nvPicPr>
        <p:blipFill>
          <a:blip r:embed="rId6"/>
          <a:stretch>
            <a:fillRect/>
          </a:stretch>
        </p:blipFill>
        <p:spPr>
          <a:xfrm>
            <a:off x="3804411" y="5738156"/>
            <a:ext cx="3879133" cy="659610"/>
          </a:xfrm>
          <a:prstGeom prst="rect">
            <a:avLst/>
          </a:prstGeom>
        </p:spPr>
      </p:pic>
    </p:spTree>
    <p:extLst>
      <p:ext uri="{BB962C8B-B14F-4D97-AF65-F5344CB8AC3E}">
        <p14:creationId xmlns:p14="http://schemas.microsoft.com/office/powerpoint/2010/main" val="150826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F885-26C7-F839-DB3E-A126DCC17B85}"/>
              </a:ext>
            </a:extLst>
          </p:cNvPr>
          <p:cNvSpPr>
            <a:spLocks noGrp="1"/>
          </p:cNvSpPr>
          <p:nvPr>
            <p:ph type="title"/>
          </p:nvPr>
        </p:nvSpPr>
        <p:spPr/>
        <p:txBody>
          <a:bodyPr/>
          <a:lstStyle/>
          <a:p>
            <a:r>
              <a:rPr lang="en-US" altLang="zh-CN" dirty="0"/>
              <a:t>Appendix:</a:t>
            </a:r>
            <a:r>
              <a:rPr lang="zh-CN" altLang="en-US" dirty="0"/>
              <a:t> </a:t>
            </a:r>
            <a:r>
              <a:rPr lang="en-US" altLang="zh-CN" dirty="0"/>
              <a:t>Adaptive</a:t>
            </a:r>
            <a:r>
              <a:rPr lang="zh-CN" altLang="en-US" dirty="0"/>
              <a:t> </a:t>
            </a:r>
            <a:r>
              <a:rPr lang="en-US" altLang="zh-CN" dirty="0"/>
              <a:t>Intra-Distillation</a:t>
            </a:r>
            <a:endParaRPr lang="en-US" dirty="0"/>
          </a:p>
        </p:txBody>
      </p:sp>
      <p:sp>
        <p:nvSpPr>
          <p:cNvPr id="4" name="Slide Number Placeholder 3">
            <a:extLst>
              <a:ext uri="{FF2B5EF4-FFF2-40B4-BE49-F238E27FC236}">
                <a16:creationId xmlns:a16="http://schemas.microsoft.com/office/drawing/2014/main" id="{026959FB-4DBB-1AF5-04B9-8F8ECE642D06}"/>
              </a:ext>
            </a:extLst>
          </p:cNvPr>
          <p:cNvSpPr>
            <a:spLocks noGrp="1"/>
          </p:cNvSpPr>
          <p:nvPr>
            <p:ph type="sldNum" sz="quarter" idx="12"/>
          </p:nvPr>
        </p:nvSpPr>
        <p:spPr/>
        <p:txBody>
          <a:bodyPr/>
          <a:lstStyle/>
          <a:p>
            <a:fld id="{BEAF7EB6-F597-384F-AF9C-C94AC436A1B2}" type="slidenum">
              <a:rPr lang="en-US" smtClean="0"/>
              <a:t>30</a:t>
            </a:fld>
            <a:endParaRPr lang="en-US" dirty="0"/>
          </a:p>
        </p:txBody>
      </p:sp>
      <p:sp>
        <p:nvSpPr>
          <p:cNvPr id="5" name="TextBox 4">
            <a:extLst>
              <a:ext uri="{FF2B5EF4-FFF2-40B4-BE49-F238E27FC236}">
                <a16:creationId xmlns:a16="http://schemas.microsoft.com/office/drawing/2014/main" id="{3BEC2A78-0955-F0CF-25D0-DABD6D8F18AA}"/>
              </a:ext>
            </a:extLst>
          </p:cNvPr>
          <p:cNvSpPr txBox="1"/>
          <p:nvPr/>
        </p:nvSpPr>
        <p:spPr>
          <a:xfrm>
            <a:off x="838198" y="1690688"/>
            <a:ext cx="10818265" cy="1323439"/>
          </a:xfrm>
          <a:prstGeom prst="rect">
            <a:avLst/>
          </a:prstGeom>
          <a:noFill/>
        </p:spPr>
        <p:txBody>
          <a:bodyPr wrap="square" rtlCol="0">
            <a:spAutoFit/>
          </a:bodyPr>
          <a:lstStyle/>
          <a:p>
            <a:r>
              <a:rPr lang="en-US" altLang="zh-CN" sz="2000" dirty="0"/>
              <a:t>We</a:t>
            </a:r>
            <a:r>
              <a:rPr lang="zh-CN" altLang="en-US" sz="2000" dirty="0"/>
              <a:t> </a:t>
            </a:r>
            <a:r>
              <a:rPr lang="en-US" altLang="zh-CN" sz="2000" dirty="0"/>
              <a:t>notice</a:t>
            </a:r>
            <a:r>
              <a:rPr lang="zh-CN" altLang="en-US" sz="2000" dirty="0"/>
              <a:t> </a:t>
            </a:r>
            <a:r>
              <a:rPr lang="en-US" altLang="zh-CN" sz="2000" dirty="0"/>
              <a:t>that</a:t>
            </a:r>
            <a:r>
              <a:rPr lang="zh-CN" altLang="en-US" sz="2000" dirty="0"/>
              <a:t> </a:t>
            </a:r>
            <a:r>
              <a:rPr lang="en-US" altLang="zh-CN" sz="2000" dirty="0"/>
              <a:t>intra-distillation</a:t>
            </a:r>
            <a:r>
              <a:rPr lang="zh-CN" altLang="en-US" sz="2000" dirty="0"/>
              <a:t> </a:t>
            </a:r>
            <a:r>
              <a:rPr lang="en-US" altLang="zh-CN" sz="2000" dirty="0"/>
              <a:t>loss</a:t>
            </a:r>
            <a:r>
              <a:rPr lang="zh-CN" altLang="en-US" sz="2000" dirty="0"/>
              <a:t> </a:t>
            </a:r>
            <a:r>
              <a:rPr lang="en-US" altLang="zh-CN" sz="2000" dirty="0"/>
              <a:t>objective</a:t>
            </a:r>
            <a:r>
              <a:rPr lang="zh-CN" altLang="en-US" sz="2000" dirty="0"/>
              <a:t> </a:t>
            </a:r>
            <a:r>
              <a:rPr lang="en-US" altLang="zh-CN" sz="2000" dirty="0"/>
              <a:t>will</a:t>
            </a:r>
            <a:r>
              <a:rPr lang="zh-CN" altLang="en-US" sz="2000" dirty="0"/>
              <a:t> </a:t>
            </a:r>
            <a:r>
              <a:rPr lang="en-US" altLang="zh-CN" sz="2000" b="1" dirty="0"/>
              <a:t>slow</a:t>
            </a:r>
            <a:r>
              <a:rPr lang="zh-CN" altLang="en-US" sz="2000" b="1" dirty="0"/>
              <a:t> </a:t>
            </a:r>
            <a:r>
              <a:rPr lang="en-US" altLang="zh-CN" sz="2000" b="1" dirty="0"/>
              <a:t>down</a:t>
            </a:r>
            <a:r>
              <a:rPr lang="zh-CN" altLang="en-US" sz="2000" b="1" dirty="0"/>
              <a:t> </a:t>
            </a:r>
            <a:r>
              <a:rPr lang="en-US" altLang="zh-CN" sz="2000" b="1" dirty="0"/>
              <a:t>the</a:t>
            </a:r>
            <a:r>
              <a:rPr lang="zh-CN" altLang="en-US" sz="2000" b="1" dirty="0"/>
              <a:t> </a:t>
            </a:r>
            <a:r>
              <a:rPr lang="en-US" altLang="zh-CN" sz="2000" b="1" dirty="0"/>
              <a:t>convergence</a:t>
            </a:r>
            <a:r>
              <a:rPr lang="zh-CN" altLang="en-US" sz="2000" b="1" dirty="0"/>
              <a:t> </a:t>
            </a:r>
            <a:r>
              <a:rPr lang="en-US" altLang="zh-CN" sz="2000" b="1" dirty="0"/>
              <a:t>speed</a:t>
            </a:r>
            <a:r>
              <a:rPr lang="en-US" altLang="zh-CN" sz="2000" dirty="0"/>
              <a:t>.</a:t>
            </a:r>
          </a:p>
          <a:p>
            <a:endParaRPr lang="en-US" altLang="zh-CN" sz="2000" b="1" dirty="0"/>
          </a:p>
          <a:p>
            <a:r>
              <a:rPr lang="en-US" altLang="zh-CN" sz="2000" dirty="0"/>
              <a:t>Here,</a:t>
            </a:r>
            <a:r>
              <a:rPr lang="zh-CN" altLang="en-US" sz="2000" dirty="0"/>
              <a:t> </a:t>
            </a:r>
            <a:r>
              <a:rPr lang="en-US" altLang="zh-CN" sz="2000" dirty="0"/>
              <a:t>we</a:t>
            </a:r>
            <a:r>
              <a:rPr lang="zh-CN" altLang="en-US" sz="2000" dirty="0"/>
              <a:t> </a:t>
            </a:r>
            <a:r>
              <a:rPr lang="en-US" altLang="zh-CN" sz="2000" dirty="0"/>
              <a:t>design</a:t>
            </a:r>
            <a:r>
              <a:rPr lang="zh-CN" altLang="en-US" sz="2000" dirty="0"/>
              <a:t> </a:t>
            </a:r>
            <a:r>
              <a:rPr lang="en-US" altLang="zh-CN" sz="2000" dirty="0"/>
              <a:t>an</a:t>
            </a:r>
            <a:r>
              <a:rPr lang="zh-CN" altLang="en-US" sz="2000" dirty="0"/>
              <a:t> </a:t>
            </a:r>
            <a:r>
              <a:rPr lang="en-US" altLang="zh-CN" sz="2000" dirty="0"/>
              <a:t>adaptative</a:t>
            </a:r>
            <a:r>
              <a:rPr lang="zh-CN" altLang="en-US" sz="2000" dirty="0"/>
              <a:t> </a:t>
            </a:r>
            <a:r>
              <a:rPr lang="el-GR" sz="2000" dirty="0"/>
              <a:t>α </a:t>
            </a:r>
            <a:r>
              <a:rPr lang="en-US" sz="2000" dirty="0"/>
              <a:t>algorithm that makes </a:t>
            </a:r>
            <a:r>
              <a:rPr lang="el-GR" sz="2000" dirty="0"/>
              <a:t>α </a:t>
            </a:r>
            <a:r>
              <a:rPr lang="en-US" sz="2000" dirty="0"/>
              <a:t>small at the beginning of training and then becomes large afterwards to accelerate the convergence speed</a:t>
            </a:r>
            <a:endParaRPr lang="en-US" altLang="zh-CN" sz="2000" dirty="0"/>
          </a:p>
        </p:txBody>
      </p:sp>
      <p:pic>
        <p:nvPicPr>
          <p:cNvPr id="12" name="Picture 11" descr="Rectangle&#10;&#10;Description automatically generated">
            <a:extLst>
              <a:ext uri="{FF2B5EF4-FFF2-40B4-BE49-F238E27FC236}">
                <a16:creationId xmlns:a16="http://schemas.microsoft.com/office/drawing/2014/main" id="{D0C54295-523D-1B2C-59C3-A6D6F67B4F7F}"/>
              </a:ext>
            </a:extLst>
          </p:cNvPr>
          <p:cNvPicPr>
            <a:picLocks noChangeAspect="1"/>
          </p:cNvPicPr>
          <p:nvPr/>
        </p:nvPicPr>
        <p:blipFill>
          <a:blip r:embed="rId2"/>
          <a:stretch>
            <a:fillRect/>
          </a:stretch>
        </p:blipFill>
        <p:spPr>
          <a:xfrm>
            <a:off x="3211582" y="3061794"/>
            <a:ext cx="4570546" cy="3316170"/>
          </a:xfrm>
          <a:prstGeom prst="rect">
            <a:avLst/>
          </a:prstGeom>
        </p:spPr>
      </p:pic>
    </p:spTree>
    <p:extLst>
      <p:ext uri="{BB962C8B-B14F-4D97-AF65-F5344CB8AC3E}">
        <p14:creationId xmlns:p14="http://schemas.microsoft.com/office/powerpoint/2010/main" val="2106972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817C-F8DD-A3EE-DF45-D26A9B2CD3BA}"/>
              </a:ext>
            </a:extLst>
          </p:cNvPr>
          <p:cNvSpPr>
            <a:spLocks noGrp="1"/>
          </p:cNvSpPr>
          <p:nvPr>
            <p:ph type="title"/>
          </p:nvPr>
        </p:nvSpPr>
        <p:spPr/>
        <p:txBody>
          <a:bodyPr/>
          <a:lstStyle/>
          <a:p>
            <a:r>
              <a:rPr lang="en-US" altLang="zh-CN" dirty="0"/>
              <a:t>Appendix:</a:t>
            </a:r>
            <a:r>
              <a:rPr lang="zh-CN" altLang="en-US" dirty="0"/>
              <a:t> </a:t>
            </a:r>
            <a:r>
              <a:rPr lang="en-US" altLang="zh-CN" dirty="0"/>
              <a:t>Adaptive</a:t>
            </a:r>
            <a:r>
              <a:rPr lang="zh-CN" altLang="en-US" dirty="0"/>
              <a:t> </a:t>
            </a:r>
            <a:r>
              <a:rPr lang="en-US" altLang="zh-CN" dirty="0"/>
              <a:t>Intra-Distillation</a:t>
            </a:r>
            <a:endParaRPr lang="en-US" dirty="0"/>
          </a:p>
        </p:txBody>
      </p:sp>
      <p:sp>
        <p:nvSpPr>
          <p:cNvPr id="4" name="Slide Number Placeholder 3">
            <a:extLst>
              <a:ext uri="{FF2B5EF4-FFF2-40B4-BE49-F238E27FC236}">
                <a16:creationId xmlns:a16="http://schemas.microsoft.com/office/drawing/2014/main" id="{7C81D65C-F3E9-F2E6-173B-38EAF1DC3E45}"/>
              </a:ext>
            </a:extLst>
          </p:cNvPr>
          <p:cNvSpPr>
            <a:spLocks noGrp="1"/>
          </p:cNvSpPr>
          <p:nvPr>
            <p:ph type="sldNum" sz="quarter" idx="12"/>
          </p:nvPr>
        </p:nvSpPr>
        <p:spPr/>
        <p:txBody>
          <a:bodyPr/>
          <a:lstStyle/>
          <a:p>
            <a:fld id="{BEAF7EB6-F597-384F-AF9C-C94AC436A1B2}" type="slidenum">
              <a:rPr lang="en-US" smtClean="0"/>
              <a:t>31</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2873FF-FF1F-3532-8013-5655E1627DC5}"/>
                  </a:ext>
                </a:extLst>
              </p:cNvPr>
              <p:cNvSpPr txBox="1"/>
              <p:nvPr/>
            </p:nvSpPr>
            <p:spPr>
              <a:xfrm>
                <a:off x="838198" y="1690688"/>
                <a:ext cx="10818265" cy="400110"/>
              </a:xfrm>
              <a:prstGeom prst="rect">
                <a:avLst/>
              </a:prstGeom>
              <a:noFill/>
            </p:spPr>
            <p:txBody>
              <a:bodyPr wrap="square" rtlCol="0">
                <a:spAutoFit/>
              </a:bodyPr>
              <a:lstStyle/>
              <a:p>
                <a:r>
                  <a:rPr lang="en-US" altLang="zh-CN" sz="2000" dirty="0"/>
                  <a:t>Setting</a:t>
                </a:r>
                <a:r>
                  <a:rPr lang="zh-CN" altLang="en-US" sz="2000" dirty="0"/>
                  <a:t> </a:t>
                </a:r>
                <a:r>
                  <a:rPr lang="en-US" altLang="zh-CN" sz="2000" dirty="0"/>
                  <a:t>a</a:t>
                </a:r>
                <a:r>
                  <a:rPr lang="zh-CN" altLang="en-US" sz="2000" dirty="0"/>
                  <a:t> </a:t>
                </a:r>
                <a:r>
                  <a:rPr lang="en-US" altLang="zh-CN" sz="2000" dirty="0"/>
                  <a:t>proper</a:t>
                </a:r>
                <a:r>
                  <a:rPr lang="zh-CN" altLang="en-US" sz="2000" dirty="0"/>
                  <a:t> </a:t>
                </a:r>
                <a:r>
                  <a:rPr lang="en-US" altLang="zh-CN" sz="2000" dirty="0"/>
                  <a:t>p,</a:t>
                </a:r>
                <a:r>
                  <a:rPr lang="zh-CN" altLang="en-US" sz="2000" dirty="0"/>
                  <a:t> </a:t>
                </a:r>
                <a:r>
                  <a:rPr lang="en-US" altLang="zh-CN" sz="2000" dirty="0"/>
                  <a:t>q</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task,</a:t>
                </a:r>
                <a:r>
                  <a:rPr lang="zh-CN" altLang="en-US" sz="2000" dirty="0"/>
                  <a:t> </a:t>
                </a:r>
                <a:r>
                  <a:rPr lang="en-US" altLang="zh-CN" sz="2000" dirty="0"/>
                  <a:t>e.g.,</a:t>
                </a:r>
                <a:r>
                  <a:rPr lang="zh-CN" altLang="en-US" sz="2000" dirty="0"/>
                  <a:t> </a:t>
                </a:r>
                <a14:m>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=5,</m:t>
                    </m:r>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=10</m:t>
                    </m:r>
                  </m:oMath>
                </a14:m>
                <a:r>
                  <a:rPr lang="zh-CN" altLang="en-US" sz="2000" dirty="0"/>
                  <a:t> </a:t>
                </a:r>
                <a:r>
                  <a:rPr lang="en-US" altLang="zh-CN" sz="2000" dirty="0"/>
                  <a:t>in</a:t>
                </a:r>
                <a:r>
                  <a:rPr lang="zh-CN" altLang="en-US" sz="2000" dirty="0"/>
                  <a:t> </a:t>
                </a:r>
                <a:r>
                  <a:rPr lang="en-US" altLang="zh-CN" sz="2000" dirty="0"/>
                  <a:t>IWSLT’14</a:t>
                </a:r>
                <a:r>
                  <a:rPr lang="zh-CN" altLang="en-US" sz="2000" dirty="0"/>
                  <a:t> </a:t>
                </a:r>
                <a:r>
                  <a:rPr lang="en-US" altLang="zh-CN" sz="2000" dirty="0" err="1"/>
                  <a:t>German→English</a:t>
                </a:r>
                <a:r>
                  <a:rPr lang="zh-CN" altLang="en-US" sz="2000" dirty="0"/>
                  <a:t>  </a:t>
                </a:r>
                <a:endParaRPr lang="en-US" altLang="zh-CN" sz="2000" dirty="0"/>
              </a:p>
            </p:txBody>
          </p:sp>
        </mc:Choice>
        <mc:Fallback xmlns="">
          <p:sp>
            <p:nvSpPr>
              <p:cNvPr id="5" name="TextBox 4">
                <a:extLst>
                  <a:ext uri="{FF2B5EF4-FFF2-40B4-BE49-F238E27FC236}">
                    <a16:creationId xmlns:a16="http://schemas.microsoft.com/office/drawing/2014/main" id="{B72873FF-FF1F-3532-8013-5655E1627DC5}"/>
                  </a:ext>
                </a:extLst>
              </p:cNvPr>
              <p:cNvSpPr txBox="1">
                <a:spLocks noRot="1" noChangeAspect="1" noMove="1" noResize="1" noEditPoints="1" noAdjustHandles="1" noChangeArrowheads="1" noChangeShapeType="1" noTextEdit="1"/>
              </p:cNvSpPr>
              <p:nvPr/>
            </p:nvSpPr>
            <p:spPr>
              <a:xfrm>
                <a:off x="838198" y="1690688"/>
                <a:ext cx="10818265" cy="400110"/>
              </a:xfrm>
              <a:prstGeom prst="rect">
                <a:avLst/>
              </a:prstGeom>
              <a:blipFill>
                <a:blip r:embed="rId2"/>
                <a:stretch>
                  <a:fillRect l="-586" t="-6061" b="-24242"/>
                </a:stretch>
              </a:blipFill>
            </p:spPr>
            <p:txBody>
              <a:bodyPr/>
              <a:lstStyle/>
              <a:p>
                <a:r>
                  <a:rPr lang="en-US">
                    <a:noFill/>
                  </a:rPr>
                  <a:t> </a:t>
                </a:r>
              </a:p>
            </p:txBody>
          </p:sp>
        </mc:Fallback>
      </mc:AlternateContent>
      <p:pic>
        <p:nvPicPr>
          <p:cNvPr id="7" name="Picture 6" descr="Graphical user interface&#10;&#10;Description automatically generated">
            <a:extLst>
              <a:ext uri="{FF2B5EF4-FFF2-40B4-BE49-F238E27FC236}">
                <a16:creationId xmlns:a16="http://schemas.microsoft.com/office/drawing/2014/main" id="{6E9ED18B-1BD1-F6BE-AC03-12223CB2ABAB}"/>
              </a:ext>
            </a:extLst>
          </p:cNvPr>
          <p:cNvPicPr>
            <a:picLocks noChangeAspect="1"/>
          </p:cNvPicPr>
          <p:nvPr/>
        </p:nvPicPr>
        <p:blipFill>
          <a:blip r:embed="rId3"/>
          <a:stretch>
            <a:fillRect/>
          </a:stretch>
        </p:blipFill>
        <p:spPr>
          <a:xfrm>
            <a:off x="3198647" y="2488542"/>
            <a:ext cx="5157077" cy="3867808"/>
          </a:xfrm>
          <a:prstGeom prst="rect">
            <a:avLst/>
          </a:prstGeom>
        </p:spPr>
      </p:pic>
      <p:sp>
        <p:nvSpPr>
          <p:cNvPr id="8" name="Rectangle 7">
            <a:extLst>
              <a:ext uri="{FF2B5EF4-FFF2-40B4-BE49-F238E27FC236}">
                <a16:creationId xmlns:a16="http://schemas.microsoft.com/office/drawing/2014/main" id="{2F844154-B16C-91CC-078D-4465441B8A7C}"/>
              </a:ext>
            </a:extLst>
          </p:cNvPr>
          <p:cNvSpPr/>
          <p:nvPr/>
        </p:nvSpPr>
        <p:spPr>
          <a:xfrm>
            <a:off x="3521840" y="2603919"/>
            <a:ext cx="1750979" cy="32393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52CB78A-16E4-3406-D258-CF7DFCDBB684}"/>
              </a:ext>
            </a:extLst>
          </p:cNvPr>
          <p:cNvSpPr txBox="1"/>
          <p:nvPr/>
        </p:nvSpPr>
        <p:spPr>
          <a:xfrm>
            <a:off x="5878524" y="3854242"/>
            <a:ext cx="2169773" cy="923330"/>
          </a:xfrm>
          <a:prstGeom prst="rect">
            <a:avLst/>
          </a:prstGeom>
          <a:noFill/>
        </p:spPr>
        <p:txBody>
          <a:bodyPr wrap="square" rtlCol="0">
            <a:spAutoFit/>
          </a:bodyPr>
          <a:lstStyle/>
          <a:p>
            <a:r>
              <a:rPr lang="en-US" altLang="zh-CN" dirty="0">
                <a:solidFill>
                  <a:srgbClr val="FF0000"/>
                </a:solidFill>
              </a:rPr>
              <a:t>Intra-distillation</a:t>
            </a:r>
            <a:r>
              <a:rPr lang="zh-CN" altLang="en-US" dirty="0">
                <a:solidFill>
                  <a:srgbClr val="FF0000"/>
                </a:solidFill>
              </a:rPr>
              <a:t> </a:t>
            </a:r>
            <a:r>
              <a:rPr lang="en-US" altLang="zh-CN" dirty="0">
                <a:solidFill>
                  <a:srgbClr val="FF0000"/>
                </a:solidFill>
              </a:rPr>
              <a:t>now</a:t>
            </a:r>
            <a:r>
              <a:rPr lang="zh-CN" altLang="en-US" dirty="0">
                <a:solidFill>
                  <a:srgbClr val="FF0000"/>
                </a:solidFill>
              </a:rPr>
              <a:t> </a:t>
            </a:r>
            <a:r>
              <a:rPr lang="en-US" altLang="zh-CN" dirty="0">
                <a:solidFill>
                  <a:srgbClr val="FF0000"/>
                </a:solidFill>
              </a:rPr>
              <a:t>converges</a:t>
            </a:r>
            <a:r>
              <a:rPr lang="zh-CN" altLang="en-US" dirty="0">
                <a:solidFill>
                  <a:srgbClr val="FF0000"/>
                </a:solidFill>
              </a:rPr>
              <a:t> </a:t>
            </a:r>
            <a:r>
              <a:rPr lang="en-US" altLang="zh-CN" dirty="0">
                <a:solidFill>
                  <a:srgbClr val="FF0000"/>
                </a:solidFill>
              </a:rPr>
              <a:t>faster</a:t>
            </a:r>
            <a:r>
              <a:rPr lang="zh-CN" altLang="en-US" dirty="0">
                <a:solidFill>
                  <a:srgbClr val="FF0000"/>
                </a:solidFill>
              </a:rPr>
              <a:t> </a:t>
            </a:r>
            <a:r>
              <a:rPr lang="en-US" altLang="zh-CN" dirty="0">
                <a:solidFill>
                  <a:srgbClr val="FF0000"/>
                </a:solidFill>
              </a:rPr>
              <a:t>with</a:t>
            </a:r>
            <a:r>
              <a:rPr lang="zh-CN" altLang="en-US" dirty="0">
                <a:solidFill>
                  <a:srgbClr val="FF0000"/>
                </a:solidFill>
              </a:rPr>
              <a:t> </a:t>
            </a:r>
            <a:r>
              <a:rPr lang="en-US" altLang="zh-CN" dirty="0">
                <a:solidFill>
                  <a:srgbClr val="FF0000"/>
                </a:solidFill>
              </a:rPr>
              <a:t>adaptive</a:t>
            </a:r>
            <a:r>
              <a:rPr lang="zh-CN" altLang="en-US" dirty="0">
                <a:solidFill>
                  <a:srgbClr val="FF0000"/>
                </a:solidFill>
              </a:rPr>
              <a:t> </a:t>
            </a:r>
            <a:r>
              <a:rPr lang="en-US" altLang="zh-CN" dirty="0">
                <a:solidFill>
                  <a:srgbClr val="FF0000"/>
                </a:solidFill>
              </a:rPr>
              <a:t>learning!</a:t>
            </a:r>
            <a:endParaRPr lang="en-US" dirty="0">
              <a:solidFill>
                <a:srgbClr val="FF0000"/>
              </a:solidFill>
            </a:endParaRPr>
          </a:p>
        </p:txBody>
      </p:sp>
      <p:cxnSp>
        <p:nvCxnSpPr>
          <p:cNvPr id="10" name="Straight Arrow Connector 9">
            <a:extLst>
              <a:ext uri="{FF2B5EF4-FFF2-40B4-BE49-F238E27FC236}">
                <a16:creationId xmlns:a16="http://schemas.microsoft.com/office/drawing/2014/main" id="{1BB61516-A6A0-CE2F-59BD-33E8342DD654}"/>
              </a:ext>
            </a:extLst>
          </p:cNvPr>
          <p:cNvCxnSpPr>
            <a:cxnSpLocks/>
            <a:stCxn id="9" idx="1"/>
          </p:cNvCxnSpPr>
          <p:nvPr/>
        </p:nvCxnSpPr>
        <p:spPr>
          <a:xfrm flipH="1">
            <a:off x="4288221" y="4315907"/>
            <a:ext cx="1590303" cy="3349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9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4D93A98-44A6-CE92-A535-AD537127CDCB}"/>
              </a:ext>
            </a:extLst>
          </p:cNvPr>
          <p:cNvSpPr txBox="1"/>
          <p:nvPr/>
        </p:nvSpPr>
        <p:spPr>
          <a:xfrm>
            <a:off x="838199" y="1690688"/>
            <a:ext cx="10356792" cy="5016758"/>
          </a:xfrm>
          <a:prstGeom prst="rect">
            <a:avLst/>
          </a:prstGeom>
          <a:noFill/>
        </p:spPr>
        <p:txBody>
          <a:bodyPr wrap="square" rtlCol="0">
            <a:spAutoFit/>
          </a:bodyPr>
          <a:lstStyle/>
          <a:p>
            <a:r>
              <a:rPr lang="en-US" altLang="zh-CN" sz="2000" b="1" dirty="0"/>
              <a:t>Goal:</a:t>
            </a:r>
            <a:r>
              <a:rPr lang="zh-CN" altLang="en-US" sz="2000" b="1" dirty="0"/>
              <a:t> </a:t>
            </a:r>
            <a:r>
              <a:rPr lang="en-US" altLang="zh-CN" sz="2000" b="1" dirty="0"/>
              <a:t>B</a:t>
            </a:r>
            <a:r>
              <a:rPr lang="en-US" sz="2000" b="1" dirty="0"/>
              <a:t>alance the </a:t>
            </a:r>
            <a:r>
              <a:rPr lang="en-US" altLang="zh-CN" sz="2000" b="1" dirty="0"/>
              <a:t>contribution</a:t>
            </a:r>
            <a:r>
              <a:rPr lang="en-US" sz="2000" b="1" dirty="0"/>
              <a:t> of all parameters and encourage all of them to contribute equally</a:t>
            </a:r>
          </a:p>
          <a:p>
            <a:endParaRPr lang="en-US" altLang="zh-CN" sz="2000" b="1" dirty="0"/>
          </a:p>
          <a:p>
            <a:pPr marL="285750" indent="-285750">
              <a:buFont typeface="Arial" panose="020B0604020202020204" pitchFamily="34" charset="0"/>
              <a:buChar char="•"/>
            </a:pPr>
            <a:r>
              <a:rPr lang="en-US" altLang="zh-CN" sz="2000" dirty="0"/>
              <a:t>Contribution</a:t>
            </a:r>
            <a:r>
              <a:rPr lang="zh-CN" altLang="en-US" sz="2000" dirty="0"/>
              <a:t> </a:t>
            </a:r>
            <a:r>
              <a:rPr lang="en-US" altLang="zh-CN" sz="2000" dirty="0"/>
              <a:t>of</a:t>
            </a:r>
            <a:r>
              <a:rPr lang="zh-CN" altLang="en-US" sz="2000" dirty="0"/>
              <a:t> </a:t>
            </a:r>
            <a:r>
              <a:rPr lang="en-US" altLang="zh-CN" sz="2000" dirty="0"/>
              <a:t>parameters</a:t>
            </a:r>
            <a:r>
              <a:rPr lang="zh-CN" altLang="en-US" sz="2000" dirty="0"/>
              <a:t> </a:t>
            </a:r>
            <a:r>
              <a:rPr lang="en-US" altLang="zh-CN" sz="2000" dirty="0"/>
              <a:t>show</a:t>
            </a:r>
            <a:r>
              <a:rPr lang="zh-CN" altLang="en-US" sz="2000" dirty="0"/>
              <a:t> </a:t>
            </a:r>
            <a:r>
              <a:rPr lang="en-US" altLang="zh-CN" sz="2000" dirty="0"/>
              <a:t>a</a:t>
            </a:r>
            <a:r>
              <a:rPr lang="zh-CN" altLang="en-US" sz="2000" dirty="0"/>
              <a:t> </a:t>
            </a:r>
            <a:r>
              <a:rPr lang="en-US" altLang="zh-CN" sz="2000" dirty="0"/>
              <a:t>great</a:t>
            </a:r>
            <a:r>
              <a:rPr lang="zh-CN" altLang="en-US" sz="2000" dirty="0"/>
              <a:t> </a:t>
            </a:r>
            <a:r>
              <a:rPr lang="en-US" altLang="zh-CN" sz="2000" dirty="0"/>
              <a:t>deal</a:t>
            </a:r>
            <a:r>
              <a:rPr lang="zh-CN" altLang="en-US" sz="2000" dirty="0"/>
              <a:t> </a:t>
            </a:r>
            <a:r>
              <a:rPr lang="en-US" altLang="zh-CN" sz="2000" dirty="0"/>
              <a:t>of</a:t>
            </a:r>
            <a:r>
              <a:rPr lang="zh-CN" altLang="en-US" sz="2000" dirty="0"/>
              <a:t> </a:t>
            </a:r>
            <a:r>
              <a:rPr lang="en-US" altLang="zh-CN" sz="2000" dirty="0"/>
              <a:t>variety.</a:t>
            </a:r>
            <a:r>
              <a:rPr lang="zh-CN" altLang="en-US" sz="2000" dirty="0"/>
              <a:t> </a:t>
            </a:r>
            <a:r>
              <a:rPr lang="en-US" altLang="zh-CN" sz="2000" dirty="0"/>
              <a:t>Pruning</a:t>
            </a:r>
            <a:r>
              <a:rPr lang="zh-CN" altLang="en-US" sz="2000" dirty="0"/>
              <a:t> </a:t>
            </a:r>
            <a:r>
              <a:rPr lang="en-US" altLang="zh-CN" sz="2000" dirty="0"/>
              <a:t>usually</a:t>
            </a:r>
            <a:r>
              <a:rPr lang="zh-CN" altLang="en-US" sz="2000" dirty="0"/>
              <a:t> </a:t>
            </a:r>
            <a:r>
              <a:rPr lang="en-US" altLang="zh-CN" sz="2000" dirty="0"/>
              <a:t>keep</a:t>
            </a:r>
            <a:r>
              <a:rPr lang="zh-CN" altLang="en-US" sz="2000" dirty="0"/>
              <a:t> </a:t>
            </a:r>
            <a:r>
              <a:rPr lang="en-US" altLang="zh-CN" sz="2000" dirty="0"/>
              <a:t>top</a:t>
            </a:r>
            <a:r>
              <a:rPr lang="zh-CN" altLang="en-US" sz="2000" dirty="0"/>
              <a:t> </a:t>
            </a:r>
            <a:r>
              <a:rPr lang="en-US" altLang="zh-CN" sz="2000" dirty="0"/>
              <a:t>20%</a:t>
            </a:r>
            <a:r>
              <a:rPr lang="zh-CN" altLang="en-US" sz="2000" dirty="0"/>
              <a:t> </a:t>
            </a:r>
            <a:r>
              <a:rPr lang="en-US" altLang="zh-CN" sz="2000" dirty="0"/>
              <a:t>most-sensitive</a:t>
            </a:r>
            <a:r>
              <a:rPr lang="zh-CN" altLang="en-US" sz="2000" dirty="0"/>
              <a:t> </a:t>
            </a:r>
            <a:r>
              <a:rPr lang="en-US" altLang="zh-CN" sz="2000" dirty="0"/>
              <a:t>parameters</a:t>
            </a:r>
            <a:r>
              <a:rPr lang="zh-CN" altLang="en-US" sz="2000" dirty="0"/>
              <a:t> </a:t>
            </a:r>
            <a:r>
              <a:rPr lang="en-US" altLang="zh-CN" sz="2000" dirty="0"/>
              <a:t>without</a:t>
            </a:r>
            <a:r>
              <a:rPr lang="zh-CN" altLang="en-US" sz="2000" dirty="0"/>
              <a:t> </a:t>
            </a:r>
            <a:r>
              <a:rPr lang="en-US" altLang="zh-CN" sz="2000" dirty="0"/>
              <a:t>performance</a:t>
            </a:r>
            <a:r>
              <a:rPr lang="zh-CN" altLang="en-US" sz="2000" dirty="0"/>
              <a:t> </a:t>
            </a:r>
            <a:r>
              <a:rPr lang="en-US" altLang="zh-CN" sz="2000" dirty="0"/>
              <a:t>drop….</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endParaRPr lang="en-US"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endParaRPr lang="en-US" altLang="zh-CN" sz="2000" dirty="0"/>
          </a:p>
          <a:p>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We</a:t>
            </a:r>
            <a:r>
              <a:rPr lang="zh-CN" altLang="en-US" sz="2000" dirty="0"/>
              <a:t> </a:t>
            </a:r>
            <a:r>
              <a:rPr lang="en-US" altLang="zh-CN" sz="2000" dirty="0"/>
              <a:t>want</a:t>
            </a:r>
            <a:r>
              <a:rPr lang="zh-CN" altLang="en-US" sz="2000" dirty="0"/>
              <a:t> </a:t>
            </a:r>
            <a:r>
              <a:rPr lang="en-US" altLang="zh-CN" sz="2000" dirty="0"/>
              <a:t>to</a:t>
            </a:r>
            <a:r>
              <a:rPr lang="zh-CN" altLang="en-US" sz="2000" dirty="0"/>
              <a:t> </a:t>
            </a:r>
            <a:r>
              <a:rPr lang="en-US" altLang="zh-CN" sz="2000" dirty="0"/>
              <a:t>reduce</a:t>
            </a:r>
            <a:r>
              <a:rPr lang="zh-CN" altLang="en-US" sz="2000" dirty="0"/>
              <a:t> </a:t>
            </a:r>
            <a:r>
              <a:rPr lang="en-US" altLang="zh-CN" sz="2000" dirty="0"/>
              <a:t>the</a:t>
            </a:r>
            <a:r>
              <a:rPr lang="zh-CN" altLang="en-US" sz="2000" dirty="0"/>
              <a:t> </a:t>
            </a:r>
            <a:r>
              <a:rPr lang="en-US" altLang="zh-CN" sz="2000" dirty="0"/>
              <a:t>large</a:t>
            </a:r>
            <a:r>
              <a:rPr lang="zh-CN" altLang="en-US" sz="2000" dirty="0"/>
              <a:t> </a:t>
            </a:r>
            <a:r>
              <a:rPr lang="en-US" altLang="zh-CN" sz="2000" dirty="0"/>
              <a:t>contribution</a:t>
            </a:r>
            <a:r>
              <a:rPr lang="zh-CN" altLang="en-US" sz="2000" dirty="0"/>
              <a:t> </a:t>
            </a:r>
            <a:r>
              <a:rPr lang="en-US" altLang="zh-CN" sz="2000" dirty="0"/>
              <a:t>gap</a:t>
            </a:r>
            <a:r>
              <a:rPr lang="zh-CN" altLang="en-US" sz="2000" dirty="0"/>
              <a:t> </a:t>
            </a:r>
            <a:r>
              <a:rPr lang="en-US" altLang="zh-CN" sz="2000" dirty="0"/>
              <a:t>and</a:t>
            </a:r>
            <a:r>
              <a:rPr lang="zh-CN" altLang="en-US" sz="2000" dirty="0"/>
              <a:t> </a:t>
            </a:r>
            <a:r>
              <a:rPr lang="en-US" altLang="zh-CN" sz="2000" dirty="0"/>
              <a:t>no</a:t>
            </a:r>
            <a:r>
              <a:rPr lang="zh-CN" altLang="en-US" sz="2000" dirty="0"/>
              <a:t> </a:t>
            </a:r>
            <a:r>
              <a:rPr lang="en-US" altLang="zh-CN" sz="2000" dirty="0"/>
              <a:t>parameters</a:t>
            </a:r>
            <a:r>
              <a:rPr lang="zh-CN" altLang="en-US" sz="2000" dirty="0"/>
              <a:t> </a:t>
            </a:r>
            <a:r>
              <a:rPr lang="en-US" altLang="zh-CN" sz="2000" dirty="0"/>
              <a:t>is</a:t>
            </a:r>
            <a:r>
              <a:rPr lang="zh-CN" altLang="en-US" sz="2000" dirty="0"/>
              <a:t> </a:t>
            </a:r>
            <a:r>
              <a:rPr lang="en-US" altLang="zh-CN" sz="2000" dirty="0"/>
              <a:t>redundant.</a:t>
            </a:r>
            <a:endParaRPr lang="en-US" sz="2000" dirty="0"/>
          </a:p>
        </p:txBody>
      </p:sp>
      <p:pic>
        <p:nvPicPr>
          <p:cNvPr id="6" name="Picture 5" descr="Chart, line chart, histogram&#10;&#10;Description automatically generated">
            <a:extLst>
              <a:ext uri="{FF2B5EF4-FFF2-40B4-BE49-F238E27FC236}">
                <a16:creationId xmlns:a16="http://schemas.microsoft.com/office/drawing/2014/main" id="{9E7BD9C3-4333-A542-E11B-EF4605D4DDFA}"/>
              </a:ext>
            </a:extLst>
          </p:cNvPr>
          <p:cNvPicPr>
            <a:picLocks noChangeAspect="1"/>
          </p:cNvPicPr>
          <p:nvPr/>
        </p:nvPicPr>
        <p:blipFill>
          <a:blip r:embed="rId3"/>
          <a:stretch>
            <a:fillRect/>
          </a:stretch>
        </p:blipFill>
        <p:spPr>
          <a:xfrm>
            <a:off x="3560166" y="2931349"/>
            <a:ext cx="4415819" cy="3319175"/>
          </a:xfrm>
          <a:prstGeom prst="rect">
            <a:avLst/>
          </a:prstGeom>
        </p:spPr>
      </p:pic>
      <p:sp>
        <p:nvSpPr>
          <p:cNvPr id="4" name="Slide Number Placeholder 3">
            <a:extLst>
              <a:ext uri="{FF2B5EF4-FFF2-40B4-BE49-F238E27FC236}">
                <a16:creationId xmlns:a16="http://schemas.microsoft.com/office/drawing/2014/main" id="{CFA865B3-1DFA-F8F7-0218-41FB9B2FFE48}"/>
              </a:ext>
            </a:extLst>
          </p:cNvPr>
          <p:cNvSpPr>
            <a:spLocks noGrp="1"/>
          </p:cNvSpPr>
          <p:nvPr>
            <p:ph type="sldNum" sz="quarter" idx="12"/>
          </p:nvPr>
        </p:nvSpPr>
        <p:spPr/>
        <p:txBody>
          <a:bodyPr/>
          <a:lstStyle/>
          <a:p>
            <a:fld id="{BEAF7EB6-F597-384F-AF9C-C94AC436A1B2}" type="slidenum">
              <a:rPr lang="en-US" smtClean="0"/>
              <a:t>4</a:t>
            </a:fld>
            <a:endParaRPr lang="en-US" dirty="0"/>
          </a:p>
        </p:txBody>
      </p:sp>
      <p:sp>
        <p:nvSpPr>
          <p:cNvPr id="5" name="Title 1">
            <a:extLst>
              <a:ext uri="{FF2B5EF4-FFF2-40B4-BE49-F238E27FC236}">
                <a16:creationId xmlns:a16="http://schemas.microsoft.com/office/drawing/2014/main" id="{4745B9E3-73BD-958A-0112-77665E59C86C}"/>
              </a:ext>
            </a:extLst>
          </p:cNvPr>
          <p:cNvSpPr>
            <a:spLocks noGrp="1"/>
          </p:cNvSpPr>
          <p:nvPr>
            <p:ph type="title"/>
          </p:nvPr>
        </p:nvSpPr>
        <p:spPr/>
        <p:txBody>
          <a:bodyPr/>
          <a:lstStyle/>
          <a:p>
            <a:r>
              <a:rPr lang="en-US" altLang="zh-CN" dirty="0"/>
              <a:t>Introduction</a:t>
            </a:r>
            <a:endParaRPr lang="en-US" dirty="0"/>
          </a:p>
        </p:txBody>
      </p:sp>
    </p:spTree>
    <p:extLst>
      <p:ext uri="{BB962C8B-B14F-4D97-AF65-F5344CB8AC3E}">
        <p14:creationId xmlns:p14="http://schemas.microsoft.com/office/powerpoint/2010/main" val="365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6280-113E-B64C-2BBE-0B735A7610F0}"/>
              </a:ext>
            </a:extLst>
          </p:cNvPr>
          <p:cNvSpPr>
            <a:spLocks noGrp="1"/>
          </p:cNvSpPr>
          <p:nvPr>
            <p:ph type="title"/>
          </p:nvPr>
        </p:nvSpPr>
        <p:spPr/>
        <p:txBody>
          <a:bodyPr/>
          <a:lstStyle/>
          <a:p>
            <a:r>
              <a:rPr lang="en-US" altLang="zh-CN" dirty="0"/>
              <a:t>A</a:t>
            </a:r>
            <a:r>
              <a:rPr lang="zh-CN" altLang="en-US" dirty="0"/>
              <a:t> </a:t>
            </a:r>
            <a:r>
              <a:rPr lang="en-US" altLang="zh-CN" dirty="0"/>
              <a:t>Case</a:t>
            </a:r>
            <a:r>
              <a:rPr lang="zh-CN" altLang="en-US" dirty="0"/>
              <a:t> </a:t>
            </a:r>
            <a:r>
              <a:rPr lang="en-US" altLang="zh-CN" dirty="0"/>
              <a:t>Study</a:t>
            </a:r>
            <a:r>
              <a:rPr lang="zh-CN" altLang="en-US" dirty="0"/>
              <a:t> </a:t>
            </a:r>
            <a:r>
              <a:rPr lang="en-US" altLang="zh-CN" dirty="0"/>
              <a:t>on</a:t>
            </a:r>
            <a:r>
              <a:rPr lang="zh-CN" altLang="en-US" dirty="0"/>
              <a:t> </a:t>
            </a:r>
            <a:r>
              <a:rPr lang="en-US" altLang="zh-CN" dirty="0"/>
              <a:t>Knowledge</a:t>
            </a:r>
            <a:r>
              <a:rPr lang="zh-CN" altLang="en-US" dirty="0"/>
              <a:t> </a:t>
            </a:r>
            <a:r>
              <a:rPr lang="en-US" altLang="zh-CN" dirty="0"/>
              <a:t>Distillation</a:t>
            </a:r>
            <a:endParaRPr lang="en-US" dirty="0"/>
          </a:p>
        </p:txBody>
      </p:sp>
      <p:sp>
        <p:nvSpPr>
          <p:cNvPr id="4" name="Slide Number Placeholder 3">
            <a:extLst>
              <a:ext uri="{FF2B5EF4-FFF2-40B4-BE49-F238E27FC236}">
                <a16:creationId xmlns:a16="http://schemas.microsoft.com/office/drawing/2014/main" id="{4D9BF6DF-1E4B-2A63-1CB9-3C402DA5C362}"/>
              </a:ext>
            </a:extLst>
          </p:cNvPr>
          <p:cNvSpPr>
            <a:spLocks noGrp="1"/>
          </p:cNvSpPr>
          <p:nvPr>
            <p:ph type="sldNum" sz="quarter" idx="12"/>
          </p:nvPr>
        </p:nvSpPr>
        <p:spPr/>
        <p:txBody>
          <a:bodyPr/>
          <a:lstStyle/>
          <a:p>
            <a:fld id="{BEAF7EB6-F597-384F-AF9C-C94AC436A1B2}" type="slidenum">
              <a:rPr lang="en-US" smtClean="0"/>
              <a:t>5</a:t>
            </a:fld>
            <a:endParaRPr lang="en-US" dirty="0"/>
          </a:p>
        </p:txBody>
      </p:sp>
      <p:sp>
        <p:nvSpPr>
          <p:cNvPr id="5" name="TextBox 4">
            <a:extLst>
              <a:ext uri="{FF2B5EF4-FFF2-40B4-BE49-F238E27FC236}">
                <a16:creationId xmlns:a16="http://schemas.microsoft.com/office/drawing/2014/main" id="{185A8052-5AE4-5111-763C-DAD84D308913}"/>
              </a:ext>
            </a:extLst>
          </p:cNvPr>
          <p:cNvSpPr txBox="1"/>
          <p:nvPr/>
        </p:nvSpPr>
        <p:spPr>
          <a:xfrm>
            <a:off x="838198" y="1690688"/>
            <a:ext cx="10818265" cy="5324535"/>
          </a:xfrm>
          <a:prstGeom prst="rect">
            <a:avLst/>
          </a:prstGeom>
          <a:noFill/>
        </p:spPr>
        <p:txBody>
          <a:bodyPr wrap="square" rtlCol="0">
            <a:spAutoFit/>
          </a:bodyPr>
          <a:lstStyle/>
          <a:p>
            <a:r>
              <a:rPr lang="en-US" altLang="zh-CN" sz="2000" b="1" dirty="0"/>
              <a:t>What</a:t>
            </a:r>
            <a:r>
              <a:rPr lang="zh-CN" altLang="en-US" sz="2000" b="1" dirty="0"/>
              <a:t> </a:t>
            </a:r>
            <a:r>
              <a:rPr lang="en-US" altLang="zh-CN" sz="2000" b="1" dirty="0"/>
              <a:t>methods</a:t>
            </a:r>
            <a:r>
              <a:rPr lang="zh-CN" altLang="en-US" sz="2000" b="1" dirty="0"/>
              <a:t> </a:t>
            </a:r>
            <a:r>
              <a:rPr lang="en-US" altLang="zh-CN" sz="2000" b="1" dirty="0"/>
              <a:t>that</a:t>
            </a:r>
            <a:r>
              <a:rPr lang="zh-CN" altLang="en-US" sz="2000" b="1" dirty="0"/>
              <a:t> </a:t>
            </a:r>
            <a:r>
              <a:rPr lang="en-US" altLang="zh-CN" sz="2000" b="1" dirty="0"/>
              <a:t>we</a:t>
            </a:r>
            <a:r>
              <a:rPr lang="zh-CN" altLang="en-US" sz="2000" b="1" dirty="0"/>
              <a:t> </a:t>
            </a:r>
            <a:r>
              <a:rPr lang="en-US" altLang="zh-CN" sz="2000" b="1" dirty="0"/>
              <a:t>know</a:t>
            </a:r>
            <a:r>
              <a:rPr lang="zh-CN" altLang="en-US" sz="2000" b="1" dirty="0"/>
              <a:t> </a:t>
            </a:r>
            <a:r>
              <a:rPr lang="en-US" altLang="zh-CN" sz="2000" b="1" dirty="0"/>
              <a:t>can</a:t>
            </a:r>
            <a:r>
              <a:rPr lang="zh-CN" altLang="en-US" sz="2000" b="1" dirty="0"/>
              <a:t> </a:t>
            </a:r>
            <a:r>
              <a:rPr lang="en-US" altLang="zh-CN" sz="2000" b="1" dirty="0"/>
              <a:t>balance</a:t>
            </a:r>
            <a:r>
              <a:rPr lang="zh-CN" altLang="en-US" sz="2000" b="1" dirty="0"/>
              <a:t> </a:t>
            </a:r>
            <a:r>
              <a:rPr lang="en-US" altLang="zh-CN" sz="2000" b="1" dirty="0"/>
              <a:t>the</a:t>
            </a:r>
            <a:r>
              <a:rPr lang="zh-CN" altLang="en-US" sz="2000" b="1" dirty="0"/>
              <a:t> </a:t>
            </a:r>
            <a:r>
              <a:rPr lang="en-US" altLang="zh-CN" sz="2000" b="1" dirty="0"/>
              <a:t>parameter</a:t>
            </a:r>
            <a:r>
              <a:rPr lang="zh-CN" altLang="en-US" sz="2000" b="1" dirty="0"/>
              <a:t> </a:t>
            </a:r>
            <a:r>
              <a:rPr lang="en-US" altLang="zh-CN" sz="2000" b="1" dirty="0"/>
              <a:t>contribution?</a:t>
            </a:r>
          </a:p>
          <a:p>
            <a:endParaRPr lang="en-US" altLang="zh-CN" sz="2000" b="1" dirty="0"/>
          </a:p>
          <a:p>
            <a:r>
              <a:rPr lang="en-US" altLang="zh-CN" sz="2000" dirty="0"/>
              <a:t>A</a:t>
            </a:r>
            <a:r>
              <a:rPr lang="zh-CN" altLang="en-US" sz="2000" dirty="0"/>
              <a:t> </a:t>
            </a:r>
            <a:r>
              <a:rPr lang="en-US" altLang="zh-CN" sz="2000" dirty="0"/>
              <a:t>well-known</a:t>
            </a:r>
            <a:r>
              <a:rPr lang="zh-CN" altLang="en-US" sz="2000" dirty="0"/>
              <a:t> </a:t>
            </a:r>
            <a:r>
              <a:rPr lang="en-US" altLang="zh-CN" sz="2000" dirty="0"/>
              <a:t>method:</a:t>
            </a:r>
            <a:r>
              <a:rPr lang="zh-CN" altLang="en-US" sz="2000" dirty="0"/>
              <a:t> </a:t>
            </a:r>
            <a:r>
              <a:rPr lang="en-US" altLang="zh-CN" sz="2000" b="1" dirty="0"/>
              <a:t>knowledge</a:t>
            </a:r>
            <a:r>
              <a:rPr lang="zh-CN" altLang="en-US" sz="2000" b="1" dirty="0"/>
              <a:t> </a:t>
            </a:r>
            <a:r>
              <a:rPr lang="en-US" altLang="zh-CN" sz="2000" b="1" dirty="0"/>
              <a:t>distillation</a:t>
            </a:r>
            <a:r>
              <a:rPr lang="en-US" altLang="zh-CN" sz="2000" dirty="0"/>
              <a:t>.</a:t>
            </a:r>
            <a:r>
              <a:rPr lang="zh-CN" altLang="en-US" sz="2000" dirty="0"/>
              <a:t> </a:t>
            </a:r>
            <a:endParaRPr lang="en-US" altLang="zh-CN" sz="2000" dirty="0"/>
          </a:p>
          <a:p>
            <a:endParaRPr lang="en-US" altLang="zh-CN" sz="2000" dirty="0"/>
          </a:p>
          <a:p>
            <a:endParaRPr lang="en-US" altLang="zh-CN" sz="2000" dirty="0">
              <a:latin typeface="Avenir Next Condensed" panose="020B0506020202020204" pitchFamily="34" charset="0"/>
            </a:endParaRPr>
          </a:p>
          <a:p>
            <a:r>
              <a:rPr lang="zh-CN" altLang="en-US" sz="2000" dirty="0"/>
              <a:t>                                               </a:t>
            </a:r>
            <a:r>
              <a:rPr lang="en-US" altLang="zh-CN" sz="2000" dirty="0">
                <a:latin typeface="Abadi MT Condensed Light" panose="020B0306030101010103" pitchFamily="34" charset="77"/>
              </a:rPr>
              <a:t>min</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diff(student,</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target)</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diff(student,</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teacher)</a:t>
            </a:r>
          </a:p>
          <a:p>
            <a:endParaRPr lang="en-US" altLang="zh-CN" sz="2000" dirty="0">
              <a:latin typeface="Abadi MT Condensed Light" panose="020B0306030101010103" pitchFamily="34" charset="77"/>
            </a:endParaRPr>
          </a:p>
          <a:p>
            <a:endParaRPr lang="en-US" altLang="zh-CN" sz="2000" dirty="0">
              <a:latin typeface="Abadi MT Condensed Light" panose="020B0306030101010103" pitchFamily="34" charset="77"/>
            </a:endParaRPr>
          </a:p>
          <a:p>
            <a:r>
              <a:rPr lang="en-US" altLang="zh-CN" sz="2000" dirty="0"/>
              <a:t>We</a:t>
            </a:r>
            <a:r>
              <a:rPr lang="zh-CN" altLang="en-US" sz="2000" dirty="0"/>
              <a:t> </a:t>
            </a:r>
            <a:r>
              <a:rPr lang="en-US" altLang="zh-CN" sz="2000" dirty="0"/>
              <a:t>here</a:t>
            </a:r>
            <a:r>
              <a:rPr lang="zh-CN" altLang="en-US" sz="2000" dirty="0"/>
              <a:t> </a:t>
            </a:r>
            <a:r>
              <a:rPr lang="en-US" altLang="zh-CN" sz="2000" dirty="0"/>
              <a:t>investigate</a:t>
            </a:r>
            <a:r>
              <a:rPr lang="zh-CN" altLang="en-US" sz="2000" dirty="0"/>
              <a:t> </a:t>
            </a:r>
            <a:r>
              <a:rPr lang="en-US" altLang="zh-CN" sz="2000" dirty="0"/>
              <a:t>a</a:t>
            </a:r>
            <a:r>
              <a:rPr lang="zh-CN" altLang="en-US" sz="2000" dirty="0"/>
              <a:t> </a:t>
            </a:r>
            <a:r>
              <a:rPr lang="en-US" altLang="zh-CN" sz="2000" dirty="0"/>
              <a:t>special</a:t>
            </a:r>
            <a:r>
              <a:rPr lang="zh-CN" altLang="en-US" sz="2000" dirty="0"/>
              <a:t> </a:t>
            </a:r>
            <a:r>
              <a:rPr lang="en-US" altLang="zh-CN" sz="2000" dirty="0"/>
              <a:t>case</a:t>
            </a:r>
            <a:r>
              <a:rPr lang="zh-CN" altLang="en-US" sz="2000" dirty="0"/>
              <a:t> </a:t>
            </a:r>
            <a:r>
              <a:rPr lang="en-US" altLang="zh-CN" sz="2000" dirty="0"/>
              <a:t>of</a:t>
            </a:r>
            <a:r>
              <a:rPr lang="zh-CN" altLang="en-US" sz="2000" dirty="0"/>
              <a:t> </a:t>
            </a:r>
            <a:r>
              <a:rPr lang="en-US" altLang="zh-CN" sz="2000" dirty="0"/>
              <a:t>knowledge</a:t>
            </a:r>
            <a:r>
              <a:rPr lang="zh-CN" altLang="en-US" sz="2000" dirty="0"/>
              <a:t> </a:t>
            </a:r>
            <a:r>
              <a:rPr lang="en-US" altLang="zh-CN" sz="2000" dirty="0"/>
              <a:t>distillation:</a:t>
            </a:r>
            <a:r>
              <a:rPr lang="zh-CN" altLang="en-US" sz="2000" dirty="0"/>
              <a:t> </a:t>
            </a:r>
            <a:r>
              <a:rPr lang="en-US" altLang="zh-CN" sz="2000" b="1" dirty="0"/>
              <a:t>self-distillation</a:t>
            </a:r>
          </a:p>
          <a:p>
            <a:endParaRPr lang="en-US" altLang="zh-CN" sz="2000" b="1" dirty="0"/>
          </a:p>
          <a:p>
            <a:pPr marL="342900" indent="-342900">
              <a:buFont typeface="Arial" panose="020B0604020202020204" pitchFamily="34" charset="0"/>
              <a:buChar char="•"/>
            </a:pPr>
            <a:r>
              <a:rPr lang="en-US" altLang="zh-CN" sz="2000" dirty="0"/>
              <a:t>Ordinary</a:t>
            </a:r>
            <a:r>
              <a:rPr lang="zh-CN" altLang="en-US" sz="2000" dirty="0"/>
              <a:t> </a:t>
            </a:r>
            <a:r>
              <a:rPr lang="en-US" altLang="zh-CN" sz="2000" dirty="0"/>
              <a:t>knowledge</a:t>
            </a:r>
            <a:r>
              <a:rPr lang="zh-CN" altLang="en-US" sz="2000" dirty="0"/>
              <a:t> </a:t>
            </a:r>
            <a:r>
              <a:rPr lang="en-US" altLang="zh-CN" sz="2000" dirty="0"/>
              <a:t>distillation:</a:t>
            </a:r>
            <a:r>
              <a:rPr lang="zh-CN" altLang="en-US" sz="2000" dirty="0"/>
              <a:t> </a:t>
            </a:r>
            <a:r>
              <a:rPr lang="en-US" altLang="zh-CN" sz="2000" dirty="0"/>
              <a:t>Teacher</a:t>
            </a:r>
            <a:r>
              <a:rPr lang="zh-CN" altLang="en-US" sz="2000" dirty="0"/>
              <a:t> </a:t>
            </a:r>
            <a:r>
              <a:rPr lang="en-US" altLang="zh-CN" sz="2000" dirty="0"/>
              <a:t>is</a:t>
            </a:r>
            <a:r>
              <a:rPr lang="zh-CN" altLang="en-US" sz="2000" dirty="0"/>
              <a:t> </a:t>
            </a:r>
            <a:r>
              <a:rPr lang="en-US" altLang="zh-CN" sz="2000" dirty="0"/>
              <a:t>high-capacity</a:t>
            </a:r>
            <a:r>
              <a:rPr lang="zh-CN" altLang="en-US" sz="2000" dirty="0"/>
              <a:t> </a:t>
            </a:r>
            <a:r>
              <a:rPr lang="en-US" altLang="zh-CN" sz="2000" dirty="0"/>
              <a:t>and</a:t>
            </a:r>
            <a:r>
              <a:rPr lang="zh-CN" altLang="en-US" sz="2000" dirty="0"/>
              <a:t> </a:t>
            </a:r>
            <a:r>
              <a:rPr lang="en-US" altLang="zh-CN" sz="2000" dirty="0"/>
              <a:t>student</a:t>
            </a:r>
            <a:r>
              <a:rPr lang="zh-CN" altLang="en-US" sz="2000" dirty="0"/>
              <a:t> </a:t>
            </a:r>
            <a:r>
              <a:rPr lang="en-US" altLang="zh-CN" sz="2000" dirty="0"/>
              <a:t>is</a:t>
            </a:r>
            <a:r>
              <a:rPr lang="zh-CN" altLang="en-US" sz="2000" dirty="0"/>
              <a:t> </a:t>
            </a:r>
            <a:r>
              <a:rPr lang="en-US" altLang="zh-CN" sz="2000" dirty="0"/>
              <a:t>compact.</a:t>
            </a:r>
          </a:p>
          <a:p>
            <a:pPr marL="342900" indent="-342900">
              <a:buFont typeface="Arial" panose="020B0604020202020204" pitchFamily="34" charset="0"/>
              <a:buChar char="•"/>
            </a:pPr>
            <a:r>
              <a:rPr lang="en-US" altLang="zh-CN" sz="2000" dirty="0"/>
              <a:t>Self-distillation:</a:t>
            </a:r>
            <a:r>
              <a:rPr lang="zh-CN" altLang="en-US" sz="2000" dirty="0"/>
              <a:t> </a:t>
            </a:r>
            <a:r>
              <a:rPr lang="en-US" altLang="zh-CN" sz="2000" b="1" dirty="0"/>
              <a:t>teacher</a:t>
            </a:r>
            <a:r>
              <a:rPr lang="zh-CN" altLang="en-US" sz="2000" b="1" dirty="0"/>
              <a:t> </a:t>
            </a:r>
            <a:r>
              <a:rPr lang="en-US" altLang="zh-CN" sz="2000" b="1" dirty="0"/>
              <a:t>and</a:t>
            </a:r>
            <a:r>
              <a:rPr lang="zh-CN" altLang="en-US" sz="2000" b="1" dirty="0"/>
              <a:t> </a:t>
            </a:r>
            <a:r>
              <a:rPr lang="en-US" altLang="zh-CN" sz="2000" b="1" dirty="0"/>
              <a:t>student</a:t>
            </a:r>
            <a:r>
              <a:rPr lang="zh-CN" altLang="en-US" sz="2000" b="1" dirty="0"/>
              <a:t> </a:t>
            </a:r>
            <a:r>
              <a:rPr lang="en-US" altLang="zh-CN" sz="2000" b="1" dirty="0"/>
              <a:t>are</a:t>
            </a:r>
            <a:r>
              <a:rPr lang="zh-CN" altLang="en-US" sz="2000" b="1" dirty="0"/>
              <a:t> </a:t>
            </a:r>
            <a:r>
              <a:rPr lang="en-US" altLang="zh-CN" sz="2000" b="1" dirty="0"/>
              <a:t>the</a:t>
            </a:r>
            <a:r>
              <a:rPr lang="zh-CN" altLang="en-US" sz="2000" b="1" dirty="0"/>
              <a:t> </a:t>
            </a:r>
            <a:r>
              <a:rPr lang="en-US" altLang="zh-CN" sz="2000" b="1" dirty="0"/>
              <a:t>same</a:t>
            </a:r>
            <a:r>
              <a:rPr lang="zh-CN" altLang="en-US" sz="2000" b="1" dirty="0"/>
              <a:t> </a:t>
            </a:r>
            <a:r>
              <a:rPr lang="en-US" altLang="zh-CN" sz="2000" b="1" dirty="0"/>
              <a:t>architecture.</a:t>
            </a:r>
          </a:p>
          <a:p>
            <a:endParaRPr lang="en-US" altLang="zh-CN" sz="2000" dirty="0">
              <a:latin typeface="Abadi MT Condensed Light" panose="020B0306030101010103" pitchFamily="34" charset="77"/>
            </a:endParaRPr>
          </a:p>
          <a:p>
            <a:endParaRPr lang="en-US" altLang="zh-CN" sz="2000" dirty="0">
              <a:latin typeface="Abadi MT Condensed Light" panose="020B0306030101010103" pitchFamily="34" charset="77"/>
            </a:endParaRPr>
          </a:p>
          <a:p>
            <a:endParaRPr lang="en-US" altLang="zh-CN" sz="2000" dirty="0">
              <a:latin typeface="Abadi MT Condensed Light" panose="020B0306030101010103" pitchFamily="34" charset="77"/>
            </a:endParaRPr>
          </a:p>
          <a:p>
            <a:endParaRPr lang="en-US" sz="2000" b="1" dirty="0"/>
          </a:p>
          <a:p>
            <a:endParaRPr lang="en-US" sz="2000" b="1" dirty="0"/>
          </a:p>
        </p:txBody>
      </p:sp>
    </p:spTree>
    <p:extLst>
      <p:ext uri="{BB962C8B-B14F-4D97-AF65-F5344CB8AC3E}">
        <p14:creationId xmlns:p14="http://schemas.microsoft.com/office/powerpoint/2010/main" val="20107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2808-87DB-E47E-10D1-C8E80EF9569A}"/>
              </a:ext>
            </a:extLst>
          </p:cNvPr>
          <p:cNvSpPr>
            <a:spLocks noGrp="1"/>
          </p:cNvSpPr>
          <p:nvPr>
            <p:ph type="title"/>
          </p:nvPr>
        </p:nvSpPr>
        <p:spPr/>
        <p:txBody>
          <a:bodyPr/>
          <a:lstStyle/>
          <a:p>
            <a:r>
              <a:rPr lang="en-US" altLang="zh-CN" dirty="0"/>
              <a:t>A</a:t>
            </a:r>
            <a:r>
              <a:rPr lang="zh-CN" altLang="en-US" dirty="0"/>
              <a:t> </a:t>
            </a:r>
            <a:r>
              <a:rPr lang="en-US" altLang="zh-CN" dirty="0"/>
              <a:t>Case</a:t>
            </a:r>
            <a:r>
              <a:rPr lang="zh-CN" altLang="en-US" dirty="0"/>
              <a:t> </a:t>
            </a:r>
            <a:r>
              <a:rPr lang="en-US" altLang="zh-CN" dirty="0"/>
              <a:t>Study</a:t>
            </a:r>
            <a:r>
              <a:rPr lang="zh-CN" altLang="en-US" dirty="0"/>
              <a:t> </a:t>
            </a:r>
            <a:r>
              <a:rPr lang="en-US" altLang="zh-CN" dirty="0"/>
              <a:t>on</a:t>
            </a:r>
            <a:r>
              <a:rPr lang="zh-CN" altLang="en-US" dirty="0"/>
              <a:t> </a:t>
            </a:r>
            <a:r>
              <a:rPr lang="en-US" altLang="zh-CN" dirty="0"/>
              <a:t>Knowledge</a:t>
            </a:r>
            <a:r>
              <a:rPr lang="zh-CN" altLang="en-US" dirty="0"/>
              <a:t> </a:t>
            </a:r>
            <a:r>
              <a:rPr lang="en-US" altLang="zh-CN" dirty="0"/>
              <a:t>Distillation</a:t>
            </a:r>
            <a:endParaRPr lang="en-US" dirty="0"/>
          </a:p>
        </p:txBody>
      </p:sp>
      <p:sp>
        <p:nvSpPr>
          <p:cNvPr id="4" name="Slide Number Placeholder 3">
            <a:extLst>
              <a:ext uri="{FF2B5EF4-FFF2-40B4-BE49-F238E27FC236}">
                <a16:creationId xmlns:a16="http://schemas.microsoft.com/office/drawing/2014/main" id="{2D6FBD63-579D-CAEB-E063-05798727B07C}"/>
              </a:ext>
            </a:extLst>
          </p:cNvPr>
          <p:cNvSpPr>
            <a:spLocks noGrp="1"/>
          </p:cNvSpPr>
          <p:nvPr>
            <p:ph type="sldNum" sz="quarter" idx="12"/>
          </p:nvPr>
        </p:nvSpPr>
        <p:spPr/>
        <p:txBody>
          <a:bodyPr/>
          <a:lstStyle/>
          <a:p>
            <a:fld id="{BEAF7EB6-F597-384F-AF9C-C94AC436A1B2}" type="slidenum">
              <a:rPr lang="en-US" smtClean="0"/>
              <a:t>6</a:t>
            </a:fld>
            <a:endParaRPr lang="en-US" dirty="0"/>
          </a:p>
        </p:txBody>
      </p:sp>
      <p:sp>
        <p:nvSpPr>
          <p:cNvPr id="5" name="TextBox 4">
            <a:extLst>
              <a:ext uri="{FF2B5EF4-FFF2-40B4-BE49-F238E27FC236}">
                <a16:creationId xmlns:a16="http://schemas.microsoft.com/office/drawing/2014/main" id="{E30FC797-86B1-0EDE-CEAF-0D171153C674}"/>
              </a:ext>
            </a:extLst>
          </p:cNvPr>
          <p:cNvSpPr txBox="1"/>
          <p:nvPr/>
        </p:nvSpPr>
        <p:spPr>
          <a:xfrm>
            <a:off x="838198" y="1690688"/>
            <a:ext cx="10818265" cy="1323439"/>
          </a:xfrm>
          <a:prstGeom prst="rect">
            <a:avLst/>
          </a:prstGeom>
          <a:noFill/>
        </p:spPr>
        <p:txBody>
          <a:bodyPr wrap="square" rtlCol="0">
            <a:spAutoFit/>
          </a:bodyPr>
          <a:lstStyle/>
          <a:p>
            <a:r>
              <a:rPr lang="en-US" altLang="zh-CN" sz="2000" dirty="0"/>
              <a:t>Iterative</a:t>
            </a:r>
            <a:r>
              <a:rPr lang="zh-CN" altLang="en-US" sz="2000" dirty="0"/>
              <a:t> </a:t>
            </a:r>
            <a:r>
              <a:rPr lang="en-US" altLang="zh-CN" sz="2000" dirty="0"/>
              <a:t>self-distillation:</a:t>
            </a:r>
          </a:p>
          <a:p>
            <a:r>
              <a:rPr lang="zh-CN" altLang="en-US" sz="2000" dirty="0"/>
              <a:t> </a:t>
            </a:r>
            <a:endParaRPr lang="en-US" altLang="zh-CN" sz="2000" dirty="0"/>
          </a:p>
          <a:p>
            <a:endParaRPr lang="en-US" sz="2000" b="1" dirty="0"/>
          </a:p>
          <a:p>
            <a:endParaRPr lang="en-US" sz="2000" b="1" dirty="0"/>
          </a:p>
        </p:txBody>
      </p:sp>
      <p:sp>
        <p:nvSpPr>
          <p:cNvPr id="6" name="Rounded Rectangle 5">
            <a:extLst>
              <a:ext uri="{FF2B5EF4-FFF2-40B4-BE49-F238E27FC236}">
                <a16:creationId xmlns:a16="http://schemas.microsoft.com/office/drawing/2014/main" id="{31BE8951-90C3-04E2-DD52-AD06DD1FAA2E}"/>
              </a:ext>
            </a:extLst>
          </p:cNvPr>
          <p:cNvSpPr/>
          <p:nvPr/>
        </p:nvSpPr>
        <p:spPr>
          <a:xfrm>
            <a:off x="2245403" y="2972389"/>
            <a:ext cx="1605064" cy="1021404"/>
          </a:xfrm>
          <a:prstGeom prst="roundRect">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Model</a:t>
            </a:r>
            <a:r>
              <a:rPr lang="zh-CN" altLang="en-US" dirty="0">
                <a:solidFill>
                  <a:schemeClr val="tx1"/>
                </a:solidFill>
              </a:rPr>
              <a:t> </a:t>
            </a:r>
            <a:r>
              <a:rPr lang="en-US" altLang="zh-CN" dirty="0">
                <a:solidFill>
                  <a:schemeClr val="tx1"/>
                </a:solidFill>
              </a:rPr>
              <a:t>1</a:t>
            </a:r>
            <a:endParaRPr lang="en-US" dirty="0">
              <a:solidFill>
                <a:schemeClr val="tx1"/>
              </a:solidFill>
            </a:endParaRPr>
          </a:p>
        </p:txBody>
      </p:sp>
      <p:sp>
        <p:nvSpPr>
          <p:cNvPr id="7" name="Rounded Rectangle 6">
            <a:extLst>
              <a:ext uri="{FF2B5EF4-FFF2-40B4-BE49-F238E27FC236}">
                <a16:creationId xmlns:a16="http://schemas.microsoft.com/office/drawing/2014/main" id="{A9698861-3855-09EC-876B-C0A58DE67C75}"/>
              </a:ext>
            </a:extLst>
          </p:cNvPr>
          <p:cNvSpPr/>
          <p:nvPr/>
        </p:nvSpPr>
        <p:spPr>
          <a:xfrm>
            <a:off x="4977256" y="2972389"/>
            <a:ext cx="1605064" cy="1021404"/>
          </a:xfrm>
          <a:prstGeom prst="roundRect">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Model</a:t>
            </a:r>
            <a:r>
              <a:rPr lang="zh-CN" altLang="en-US" dirty="0">
                <a:solidFill>
                  <a:schemeClr val="tx1"/>
                </a:solidFill>
              </a:rPr>
              <a:t> </a:t>
            </a:r>
            <a:r>
              <a:rPr lang="en-US" altLang="zh-CN" dirty="0">
                <a:solidFill>
                  <a:schemeClr val="tx1"/>
                </a:solidFill>
              </a:rPr>
              <a:t>2</a:t>
            </a:r>
            <a:endParaRPr lang="en-US" dirty="0">
              <a:solidFill>
                <a:schemeClr val="tx1"/>
              </a:solidFill>
            </a:endParaRPr>
          </a:p>
        </p:txBody>
      </p:sp>
      <p:sp>
        <p:nvSpPr>
          <p:cNvPr id="8" name="Rounded Rectangle 7">
            <a:extLst>
              <a:ext uri="{FF2B5EF4-FFF2-40B4-BE49-F238E27FC236}">
                <a16:creationId xmlns:a16="http://schemas.microsoft.com/office/drawing/2014/main" id="{1D246E8D-CDD0-FF55-0006-3796919B37E3}"/>
              </a:ext>
            </a:extLst>
          </p:cNvPr>
          <p:cNvSpPr/>
          <p:nvPr/>
        </p:nvSpPr>
        <p:spPr>
          <a:xfrm>
            <a:off x="7847729" y="2972389"/>
            <a:ext cx="1605064" cy="1021404"/>
          </a:xfrm>
          <a:prstGeom prst="roundRect">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Model</a:t>
            </a:r>
            <a:r>
              <a:rPr lang="zh-CN" altLang="en-US" dirty="0">
                <a:solidFill>
                  <a:schemeClr val="tx1"/>
                </a:solidFill>
              </a:rPr>
              <a:t> </a:t>
            </a:r>
            <a:r>
              <a:rPr lang="en-US" altLang="zh-CN" dirty="0">
                <a:solidFill>
                  <a:schemeClr val="tx1"/>
                </a:solidFill>
              </a:rPr>
              <a:t>3</a:t>
            </a:r>
            <a:endParaRPr lang="en-US" dirty="0">
              <a:solidFill>
                <a:schemeClr val="tx1"/>
              </a:solidFill>
            </a:endParaRPr>
          </a:p>
        </p:txBody>
      </p:sp>
      <p:cxnSp>
        <p:nvCxnSpPr>
          <p:cNvPr id="10" name="Straight Arrow Connector 9">
            <a:extLst>
              <a:ext uri="{FF2B5EF4-FFF2-40B4-BE49-F238E27FC236}">
                <a16:creationId xmlns:a16="http://schemas.microsoft.com/office/drawing/2014/main" id="{557FB1B5-5B47-6474-AD2B-D05F9ABD6CC1}"/>
              </a:ext>
            </a:extLst>
          </p:cNvPr>
          <p:cNvCxnSpPr>
            <a:stCxn id="6" idx="3"/>
            <a:endCxn id="7" idx="1"/>
          </p:cNvCxnSpPr>
          <p:nvPr/>
        </p:nvCxnSpPr>
        <p:spPr>
          <a:xfrm>
            <a:off x="3850467" y="3483091"/>
            <a:ext cx="11267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0874149-F1D2-3404-117B-CF3BD006EBC3}"/>
              </a:ext>
            </a:extLst>
          </p:cNvPr>
          <p:cNvCxnSpPr>
            <a:stCxn id="7" idx="3"/>
            <a:endCxn id="8" idx="1"/>
          </p:cNvCxnSpPr>
          <p:nvPr/>
        </p:nvCxnSpPr>
        <p:spPr>
          <a:xfrm>
            <a:off x="6582320" y="3483091"/>
            <a:ext cx="12654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4BA52F7-C72A-D938-CC9B-04DEF5F789E0}"/>
              </a:ext>
            </a:extLst>
          </p:cNvPr>
          <p:cNvSpPr txBox="1"/>
          <p:nvPr/>
        </p:nvSpPr>
        <p:spPr>
          <a:xfrm>
            <a:off x="4057732" y="3076670"/>
            <a:ext cx="914400" cy="369332"/>
          </a:xfrm>
          <a:prstGeom prst="rect">
            <a:avLst/>
          </a:prstGeom>
          <a:noFill/>
        </p:spPr>
        <p:txBody>
          <a:bodyPr wrap="square" rtlCol="0">
            <a:spAutoFit/>
          </a:bodyPr>
          <a:lstStyle/>
          <a:p>
            <a:r>
              <a:rPr lang="en-US" altLang="zh-CN" dirty="0"/>
              <a:t>distill</a:t>
            </a:r>
            <a:endParaRPr lang="en-US" dirty="0"/>
          </a:p>
        </p:txBody>
      </p:sp>
      <p:sp>
        <p:nvSpPr>
          <p:cNvPr id="14" name="TextBox 13">
            <a:extLst>
              <a:ext uri="{FF2B5EF4-FFF2-40B4-BE49-F238E27FC236}">
                <a16:creationId xmlns:a16="http://schemas.microsoft.com/office/drawing/2014/main" id="{48EAA10E-0745-6346-A71B-EB011E8EDBEB}"/>
              </a:ext>
            </a:extLst>
          </p:cNvPr>
          <p:cNvSpPr txBox="1"/>
          <p:nvPr/>
        </p:nvSpPr>
        <p:spPr>
          <a:xfrm>
            <a:off x="6933329" y="3057214"/>
            <a:ext cx="914400" cy="369332"/>
          </a:xfrm>
          <a:prstGeom prst="rect">
            <a:avLst/>
          </a:prstGeom>
          <a:noFill/>
        </p:spPr>
        <p:txBody>
          <a:bodyPr wrap="square" rtlCol="0">
            <a:spAutoFit/>
          </a:bodyPr>
          <a:lstStyle/>
          <a:p>
            <a:r>
              <a:rPr lang="en-US" altLang="zh-CN" dirty="0"/>
              <a:t>distill</a:t>
            </a:r>
            <a:endParaRPr lang="en-US" dirty="0"/>
          </a:p>
        </p:txBody>
      </p:sp>
      <p:sp>
        <p:nvSpPr>
          <p:cNvPr id="15" name="TextBox 14">
            <a:extLst>
              <a:ext uri="{FF2B5EF4-FFF2-40B4-BE49-F238E27FC236}">
                <a16:creationId xmlns:a16="http://schemas.microsoft.com/office/drawing/2014/main" id="{2E72584D-09E8-91B5-1406-46F9822F471B}"/>
              </a:ext>
            </a:extLst>
          </p:cNvPr>
          <p:cNvSpPr txBox="1"/>
          <p:nvPr/>
        </p:nvSpPr>
        <p:spPr>
          <a:xfrm>
            <a:off x="1849821" y="4181329"/>
            <a:ext cx="7611894" cy="646331"/>
          </a:xfrm>
          <a:prstGeom prst="rect">
            <a:avLst/>
          </a:prstGeom>
          <a:noFill/>
        </p:spPr>
        <p:txBody>
          <a:bodyPr wrap="square" rtlCol="0">
            <a:spAutoFit/>
          </a:bodyPr>
          <a:lstStyle/>
          <a:p>
            <a:pPr algn="ctr"/>
            <a:r>
              <a:rPr lang="en-US" altLang="zh-CN" dirty="0"/>
              <a:t>Model</a:t>
            </a:r>
            <a:r>
              <a:rPr lang="zh-CN" altLang="en-US" dirty="0"/>
              <a:t> </a:t>
            </a:r>
            <a:r>
              <a:rPr lang="en-US" altLang="zh-CN" dirty="0"/>
              <a:t>1</a:t>
            </a:r>
            <a:r>
              <a:rPr lang="zh-CN" altLang="en-US" dirty="0"/>
              <a:t> </a:t>
            </a:r>
            <a:r>
              <a:rPr lang="en-US" altLang="zh-CN" dirty="0"/>
              <a:t>is</a:t>
            </a:r>
            <a:r>
              <a:rPr lang="zh-CN" altLang="en-US" dirty="0"/>
              <a:t> </a:t>
            </a:r>
            <a:r>
              <a:rPr lang="en-US" altLang="zh-CN" dirty="0"/>
              <a:t>a</a:t>
            </a:r>
            <a:r>
              <a:rPr lang="zh-CN" altLang="en-US" dirty="0"/>
              <a:t> </a:t>
            </a:r>
            <a:r>
              <a:rPr lang="en-US" altLang="zh-CN" dirty="0"/>
              <a:t>teacher</a:t>
            </a:r>
            <a:r>
              <a:rPr lang="zh-CN" altLang="en-US" dirty="0"/>
              <a:t> </a:t>
            </a:r>
            <a:r>
              <a:rPr lang="en-US" altLang="zh-CN" dirty="0"/>
              <a:t>for</a:t>
            </a:r>
            <a:r>
              <a:rPr lang="zh-CN" altLang="en-US" dirty="0"/>
              <a:t> </a:t>
            </a:r>
            <a:r>
              <a:rPr lang="en-US" altLang="zh-CN" dirty="0"/>
              <a:t>Model</a:t>
            </a:r>
            <a:r>
              <a:rPr lang="zh-CN" altLang="en-US" dirty="0"/>
              <a:t> </a:t>
            </a:r>
            <a:r>
              <a:rPr lang="en-US" altLang="zh-CN" dirty="0"/>
              <a:t>2</a:t>
            </a:r>
          </a:p>
          <a:p>
            <a:pPr algn="ctr"/>
            <a:r>
              <a:rPr lang="en-US" altLang="zh-CN" dirty="0"/>
              <a:t>Model</a:t>
            </a:r>
            <a:r>
              <a:rPr lang="zh-CN" altLang="en-US" dirty="0"/>
              <a:t> </a:t>
            </a:r>
            <a:r>
              <a:rPr lang="en-US" altLang="zh-CN" dirty="0"/>
              <a:t>2</a:t>
            </a:r>
            <a:r>
              <a:rPr lang="zh-CN" altLang="en-US" dirty="0"/>
              <a:t> </a:t>
            </a:r>
            <a:r>
              <a:rPr lang="en-US" altLang="zh-CN" dirty="0"/>
              <a:t>is</a:t>
            </a:r>
            <a:r>
              <a:rPr lang="zh-CN" altLang="en-US" dirty="0"/>
              <a:t> </a:t>
            </a:r>
            <a:r>
              <a:rPr lang="en-US" altLang="zh-CN" dirty="0"/>
              <a:t>a</a:t>
            </a:r>
            <a:r>
              <a:rPr lang="zh-CN" altLang="en-US" dirty="0"/>
              <a:t> </a:t>
            </a:r>
            <a:r>
              <a:rPr lang="en-US" altLang="zh-CN" dirty="0"/>
              <a:t>new</a:t>
            </a:r>
            <a:r>
              <a:rPr lang="zh-CN" altLang="en-US" dirty="0"/>
              <a:t> </a:t>
            </a:r>
            <a:r>
              <a:rPr lang="en-US" altLang="zh-CN" dirty="0"/>
              <a:t>teacher</a:t>
            </a:r>
            <a:r>
              <a:rPr lang="zh-CN" altLang="en-US" dirty="0"/>
              <a:t> </a:t>
            </a:r>
            <a:r>
              <a:rPr lang="en-US" altLang="zh-CN" dirty="0"/>
              <a:t>for</a:t>
            </a:r>
            <a:r>
              <a:rPr lang="zh-CN" altLang="en-US" dirty="0"/>
              <a:t> </a:t>
            </a:r>
            <a:r>
              <a:rPr lang="en-US" altLang="zh-CN" dirty="0"/>
              <a:t>Model</a:t>
            </a:r>
            <a:r>
              <a:rPr lang="zh-CN" altLang="en-US" dirty="0"/>
              <a:t> </a:t>
            </a:r>
            <a:r>
              <a:rPr lang="en-US" altLang="zh-CN" dirty="0"/>
              <a:t>3</a:t>
            </a:r>
            <a:endParaRPr lang="en-US" dirty="0"/>
          </a:p>
        </p:txBody>
      </p:sp>
    </p:spTree>
    <p:extLst>
      <p:ext uri="{BB962C8B-B14F-4D97-AF65-F5344CB8AC3E}">
        <p14:creationId xmlns:p14="http://schemas.microsoft.com/office/powerpoint/2010/main" val="172600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AC996B-8DEA-D12A-7618-EDD1F03123F9}"/>
              </a:ext>
            </a:extLst>
          </p:cNvPr>
          <p:cNvPicPr>
            <a:picLocks noChangeAspect="1"/>
          </p:cNvPicPr>
          <p:nvPr/>
        </p:nvPicPr>
        <p:blipFill>
          <a:blip r:embed="rId3"/>
          <a:stretch>
            <a:fillRect/>
          </a:stretch>
        </p:blipFill>
        <p:spPr>
          <a:xfrm>
            <a:off x="6341699" y="2364487"/>
            <a:ext cx="4726367" cy="3544775"/>
          </a:xfrm>
          <a:prstGeom prst="rect">
            <a:avLst/>
          </a:prstGeom>
        </p:spPr>
      </p:pic>
      <p:sp>
        <p:nvSpPr>
          <p:cNvPr id="2" name="Title 1">
            <a:extLst>
              <a:ext uri="{FF2B5EF4-FFF2-40B4-BE49-F238E27FC236}">
                <a16:creationId xmlns:a16="http://schemas.microsoft.com/office/drawing/2014/main" id="{E8D03BEF-E96D-8544-C8C6-696E0666EE15}"/>
              </a:ext>
            </a:extLst>
          </p:cNvPr>
          <p:cNvSpPr>
            <a:spLocks noGrp="1"/>
          </p:cNvSpPr>
          <p:nvPr>
            <p:ph type="title"/>
          </p:nvPr>
        </p:nvSpPr>
        <p:spPr/>
        <p:txBody>
          <a:bodyPr/>
          <a:lstStyle/>
          <a:p>
            <a:r>
              <a:rPr lang="en-US" altLang="zh-CN" dirty="0"/>
              <a:t>A</a:t>
            </a:r>
            <a:r>
              <a:rPr lang="zh-CN" altLang="en-US" dirty="0"/>
              <a:t> </a:t>
            </a:r>
            <a:r>
              <a:rPr lang="en-US" altLang="zh-CN" dirty="0"/>
              <a:t>Case</a:t>
            </a:r>
            <a:r>
              <a:rPr lang="zh-CN" altLang="en-US" dirty="0"/>
              <a:t> </a:t>
            </a:r>
            <a:r>
              <a:rPr lang="en-US" altLang="zh-CN" dirty="0"/>
              <a:t>Study</a:t>
            </a:r>
            <a:r>
              <a:rPr lang="zh-CN" altLang="en-US" dirty="0"/>
              <a:t> </a:t>
            </a:r>
            <a:r>
              <a:rPr lang="en-US" altLang="zh-CN" dirty="0"/>
              <a:t>on</a:t>
            </a:r>
            <a:r>
              <a:rPr lang="zh-CN" altLang="en-US" dirty="0"/>
              <a:t> </a:t>
            </a:r>
            <a:r>
              <a:rPr lang="en-US" altLang="zh-CN" dirty="0"/>
              <a:t>Knowledge</a:t>
            </a:r>
            <a:r>
              <a:rPr lang="zh-CN" altLang="en-US" dirty="0"/>
              <a:t> </a:t>
            </a:r>
            <a:r>
              <a:rPr lang="en-US" altLang="zh-CN" dirty="0"/>
              <a:t>Distillation</a:t>
            </a:r>
            <a:endParaRPr lang="en-US" dirty="0"/>
          </a:p>
        </p:txBody>
      </p:sp>
      <p:sp>
        <p:nvSpPr>
          <p:cNvPr id="4" name="Slide Number Placeholder 3">
            <a:extLst>
              <a:ext uri="{FF2B5EF4-FFF2-40B4-BE49-F238E27FC236}">
                <a16:creationId xmlns:a16="http://schemas.microsoft.com/office/drawing/2014/main" id="{AC64D86C-E221-468E-4CFB-16CC71A7F040}"/>
              </a:ext>
            </a:extLst>
          </p:cNvPr>
          <p:cNvSpPr>
            <a:spLocks noGrp="1"/>
          </p:cNvSpPr>
          <p:nvPr>
            <p:ph type="sldNum" sz="quarter" idx="12"/>
          </p:nvPr>
        </p:nvSpPr>
        <p:spPr/>
        <p:txBody>
          <a:bodyPr/>
          <a:lstStyle/>
          <a:p>
            <a:fld id="{BEAF7EB6-F597-384F-AF9C-C94AC436A1B2}" type="slidenum">
              <a:rPr lang="en-US" smtClean="0"/>
              <a:t>7</a:t>
            </a:fld>
            <a:endParaRPr lang="en-US" dirty="0"/>
          </a:p>
        </p:txBody>
      </p:sp>
      <p:sp>
        <p:nvSpPr>
          <p:cNvPr id="5" name="TextBox 4">
            <a:extLst>
              <a:ext uri="{FF2B5EF4-FFF2-40B4-BE49-F238E27FC236}">
                <a16:creationId xmlns:a16="http://schemas.microsoft.com/office/drawing/2014/main" id="{63F056B1-4C38-DA89-7032-539DEB6E84E9}"/>
              </a:ext>
            </a:extLst>
          </p:cNvPr>
          <p:cNvSpPr txBox="1"/>
          <p:nvPr/>
        </p:nvSpPr>
        <p:spPr>
          <a:xfrm>
            <a:off x="838198" y="1690688"/>
            <a:ext cx="10818265" cy="707886"/>
          </a:xfrm>
          <a:prstGeom prst="rect">
            <a:avLst/>
          </a:prstGeom>
          <a:noFill/>
        </p:spPr>
        <p:txBody>
          <a:bodyPr wrap="square" rtlCol="0">
            <a:spAutoFit/>
          </a:bodyPr>
          <a:lstStyle/>
          <a:p>
            <a:r>
              <a:rPr lang="en-US" altLang="zh-CN" sz="2000" b="1" dirty="0"/>
              <a:t>A</a:t>
            </a:r>
            <a:r>
              <a:rPr lang="zh-CN" altLang="en-US" sz="2000" b="1" dirty="0"/>
              <a:t> </a:t>
            </a:r>
            <a:r>
              <a:rPr lang="en-US" altLang="zh-CN" sz="2000" b="1" dirty="0"/>
              <a:t>preliminary</a:t>
            </a:r>
            <a:r>
              <a:rPr lang="zh-CN" altLang="en-US" sz="2000" b="1" dirty="0"/>
              <a:t> </a:t>
            </a:r>
            <a:r>
              <a:rPr lang="en-US" altLang="zh-CN" sz="2000" b="1" dirty="0"/>
              <a:t>experiment</a:t>
            </a:r>
            <a:r>
              <a:rPr lang="zh-CN" altLang="en-US" sz="2000" b="1" dirty="0"/>
              <a:t> </a:t>
            </a:r>
            <a:r>
              <a:rPr lang="en-US" altLang="zh-CN" sz="2000" b="1" dirty="0"/>
              <a:t>on</a:t>
            </a:r>
            <a:r>
              <a:rPr lang="zh-CN" altLang="en-US" sz="2000" b="1" dirty="0"/>
              <a:t> </a:t>
            </a:r>
            <a:r>
              <a:rPr lang="en-US" altLang="zh-CN" sz="2000" b="1" dirty="0"/>
              <a:t>a</a:t>
            </a:r>
            <a:r>
              <a:rPr lang="zh-CN" altLang="en-US" sz="2000" b="1" dirty="0"/>
              <a:t> </a:t>
            </a:r>
            <a:r>
              <a:rPr lang="en-US" altLang="zh-CN" sz="2000" b="1" dirty="0"/>
              <a:t>translation</a:t>
            </a:r>
            <a:r>
              <a:rPr lang="zh-CN" altLang="en-US" sz="2000" b="1" dirty="0"/>
              <a:t> </a:t>
            </a:r>
            <a:r>
              <a:rPr lang="en-US" altLang="zh-CN" sz="2000" b="1" dirty="0"/>
              <a:t>task:</a:t>
            </a:r>
            <a:r>
              <a:rPr lang="zh-CN" altLang="en-US" sz="2000" b="1" dirty="0"/>
              <a:t> </a:t>
            </a:r>
            <a:r>
              <a:rPr lang="en-US" altLang="zh-CN" sz="2000" b="1" dirty="0"/>
              <a:t>IWSLT’14</a:t>
            </a:r>
            <a:r>
              <a:rPr lang="zh-CN" altLang="en-US" sz="2000" b="1" dirty="0"/>
              <a:t> </a:t>
            </a:r>
            <a:r>
              <a:rPr lang="en-US" altLang="zh-CN" sz="2000" b="1" dirty="0" err="1"/>
              <a:t>German→English</a:t>
            </a:r>
            <a:endParaRPr lang="en-US" sz="2000" b="1" dirty="0"/>
          </a:p>
          <a:p>
            <a:endParaRPr lang="en-US" sz="2000" b="1" dirty="0"/>
          </a:p>
        </p:txBody>
      </p:sp>
      <p:sp>
        <p:nvSpPr>
          <p:cNvPr id="18" name="TextBox 17">
            <a:extLst>
              <a:ext uri="{FF2B5EF4-FFF2-40B4-BE49-F238E27FC236}">
                <a16:creationId xmlns:a16="http://schemas.microsoft.com/office/drawing/2014/main" id="{E4D54E15-73AF-59B3-7B05-DF6EA20E4A16}"/>
              </a:ext>
            </a:extLst>
          </p:cNvPr>
          <p:cNvSpPr txBox="1"/>
          <p:nvPr/>
        </p:nvSpPr>
        <p:spPr>
          <a:xfrm>
            <a:off x="7235539" y="2315551"/>
            <a:ext cx="3037814" cy="369332"/>
          </a:xfrm>
          <a:prstGeom prst="rect">
            <a:avLst/>
          </a:prstGeom>
          <a:noFill/>
        </p:spPr>
        <p:txBody>
          <a:bodyPr wrap="square" rtlCol="0">
            <a:spAutoFit/>
          </a:bodyPr>
          <a:lstStyle/>
          <a:p>
            <a:pPr algn="ctr"/>
            <a:r>
              <a:rPr lang="en-US" b="1" dirty="0"/>
              <a:t>Sensitivity Distribution</a:t>
            </a:r>
          </a:p>
        </p:txBody>
      </p:sp>
      <p:pic>
        <p:nvPicPr>
          <p:cNvPr id="3" name="Picture 2">
            <a:extLst>
              <a:ext uri="{FF2B5EF4-FFF2-40B4-BE49-F238E27FC236}">
                <a16:creationId xmlns:a16="http://schemas.microsoft.com/office/drawing/2014/main" id="{72FE6549-667F-2C7B-A102-770B1F296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661" y="2803768"/>
            <a:ext cx="4579642" cy="28315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C87114-3B8C-8E51-2E34-A9B798C4E9F4}"/>
              </a:ext>
            </a:extLst>
          </p:cNvPr>
          <p:cNvSpPr txBox="1"/>
          <p:nvPr/>
        </p:nvSpPr>
        <p:spPr>
          <a:xfrm>
            <a:off x="2043701" y="2364487"/>
            <a:ext cx="3037814" cy="369332"/>
          </a:xfrm>
          <a:prstGeom prst="rect">
            <a:avLst/>
          </a:prstGeom>
          <a:noFill/>
        </p:spPr>
        <p:txBody>
          <a:bodyPr wrap="square" rtlCol="0">
            <a:spAutoFit/>
          </a:bodyPr>
          <a:lstStyle/>
          <a:p>
            <a:pPr algn="ctr"/>
            <a:r>
              <a:rPr lang="en-US" b="1" dirty="0"/>
              <a:t>BLEU results</a:t>
            </a:r>
          </a:p>
        </p:txBody>
      </p:sp>
      <p:sp>
        <p:nvSpPr>
          <p:cNvPr id="10" name="Rectangle 9">
            <a:extLst>
              <a:ext uri="{FF2B5EF4-FFF2-40B4-BE49-F238E27FC236}">
                <a16:creationId xmlns:a16="http://schemas.microsoft.com/office/drawing/2014/main" id="{6D588AA4-4FDB-B3DF-6982-F0F650D77D6C}"/>
              </a:ext>
            </a:extLst>
          </p:cNvPr>
          <p:cNvSpPr/>
          <p:nvPr/>
        </p:nvSpPr>
        <p:spPr>
          <a:xfrm>
            <a:off x="3321345" y="2733819"/>
            <a:ext cx="2365248" cy="2557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2061D6-7319-FDBD-D295-1E7DB23B9E3C}"/>
              </a:ext>
            </a:extLst>
          </p:cNvPr>
          <p:cNvSpPr/>
          <p:nvPr/>
        </p:nvSpPr>
        <p:spPr>
          <a:xfrm>
            <a:off x="7927510" y="2666797"/>
            <a:ext cx="2743199" cy="3075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65426CC-4FA7-3917-101F-093E028CA8E1}"/>
              </a:ext>
            </a:extLst>
          </p:cNvPr>
          <p:cNvCxnSpPr/>
          <p:nvPr/>
        </p:nvCxnSpPr>
        <p:spPr>
          <a:xfrm>
            <a:off x="6949440" y="4572000"/>
            <a:ext cx="293827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ight Brace 13">
            <a:extLst>
              <a:ext uri="{FF2B5EF4-FFF2-40B4-BE49-F238E27FC236}">
                <a16:creationId xmlns:a16="http://schemas.microsoft.com/office/drawing/2014/main" id="{F87D5FB5-EE62-DFA0-4C72-499E8CFE45DB}"/>
              </a:ext>
            </a:extLst>
          </p:cNvPr>
          <p:cNvSpPr/>
          <p:nvPr/>
        </p:nvSpPr>
        <p:spPr>
          <a:xfrm>
            <a:off x="7339584" y="2950464"/>
            <a:ext cx="365760" cy="154838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72250D0F-46F1-20BD-F111-70520C6B9EBE}"/>
              </a:ext>
            </a:extLst>
          </p:cNvPr>
          <p:cNvSpPr txBox="1"/>
          <p:nvPr/>
        </p:nvSpPr>
        <p:spPr>
          <a:xfrm>
            <a:off x="7747980" y="3431749"/>
            <a:ext cx="2345843" cy="584775"/>
          </a:xfrm>
          <a:prstGeom prst="rect">
            <a:avLst/>
          </a:prstGeom>
          <a:noFill/>
        </p:spPr>
        <p:txBody>
          <a:bodyPr wrap="square" rtlCol="0">
            <a:spAutoFit/>
          </a:bodyPr>
          <a:lstStyle/>
          <a:p>
            <a:r>
              <a:rPr lang="en-US" sz="1600" dirty="0"/>
              <a:t>Top 20% most sensitive parameters</a:t>
            </a:r>
          </a:p>
        </p:txBody>
      </p:sp>
    </p:spTree>
    <p:extLst>
      <p:ext uri="{BB962C8B-B14F-4D97-AF65-F5344CB8AC3E}">
        <p14:creationId xmlns:p14="http://schemas.microsoft.com/office/powerpoint/2010/main" val="284980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AC996B-8DEA-D12A-7618-EDD1F03123F9}"/>
              </a:ext>
            </a:extLst>
          </p:cNvPr>
          <p:cNvPicPr>
            <a:picLocks noChangeAspect="1"/>
          </p:cNvPicPr>
          <p:nvPr/>
        </p:nvPicPr>
        <p:blipFill>
          <a:blip r:embed="rId3"/>
          <a:stretch>
            <a:fillRect/>
          </a:stretch>
        </p:blipFill>
        <p:spPr>
          <a:xfrm>
            <a:off x="6341699" y="2364487"/>
            <a:ext cx="4726367" cy="3544775"/>
          </a:xfrm>
          <a:prstGeom prst="rect">
            <a:avLst/>
          </a:prstGeom>
        </p:spPr>
      </p:pic>
      <p:sp>
        <p:nvSpPr>
          <p:cNvPr id="2" name="Title 1">
            <a:extLst>
              <a:ext uri="{FF2B5EF4-FFF2-40B4-BE49-F238E27FC236}">
                <a16:creationId xmlns:a16="http://schemas.microsoft.com/office/drawing/2014/main" id="{E8D03BEF-E96D-8544-C8C6-696E0666EE15}"/>
              </a:ext>
            </a:extLst>
          </p:cNvPr>
          <p:cNvSpPr>
            <a:spLocks noGrp="1"/>
          </p:cNvSpPr>
          <p:nvPr>
            <p:ph type="title"/>
          </p:nvPr>
        </p:nvSpPr>
        <p:spPr/>
        <p:txBody>
          <a:bodyPr/>
          <a:lstStyle/>
          <a:p>
            <a:r>
              <a:rPr lang="en-US" altLang="zh-CN" dirty="0"/>
              <a:t>A</a:t>
            </a:r>
            <a:r>
              <a:rPr lang="zh-CN" altLang="en-US" dirty="0"/>
              <a:t> </a:t>
            </a:r>
            <a:r>
              <a:rPr lang="en-US" altLang="zh-CN" dirty="0"/>
              <a:t>Case</a:t>
            </a:r>
            <a:r>
              <a:rPr lang="zh-CN" altLang="en-US" dirty="0"/>
              <a:t> </a:t>
            </a:r>
            <a:r>
              <a:rPr lang="en-US" altLang="zh-CN" dirty="0"/>
              <a:t>Study</a:t>
            </a:r>
            <a:r>
              <a:rPr lang="zh-CN" altLang="en-US" dirty="0"/>
              <a:t> </a:t>
            </a:r>
            <a:r>
              <a:rPr lang="en-US" altLang="zh-CN" dirty="0"/>
              <a:t>on</a:t>
            </a:r>
            <a:r>
              <a:rPr lang="zh-CN" altLang="en-US" dirty="0"/>
              <a:t> </a:t>
            </a:r>
            <a:r>
              <a:rPr lang="en-US" altLang="zh-CN" dirty="0"/>
              <a:t>Knowledge</a:t>
            </a:r>
            <a:r>
              <a:rPr lang="zh-CN" altLang="en-US" dirty="0"/>
              <a:t> </a:t>
            </a:r>
            <a:r>
              <a:rPr lang="en-US" altLang="zh-CN" dirty="0"/>
              <a:t>Distillation</a:t>
            </a:r>
            <a:endParaRPr lang="en-US" dirty="0"/>
          </a:p>
        </p:txBody>
      </p:sp>
      <p:sp>
        <p:nvSpPr>
          <p:cNvPr id="4" name="Slide Number Placeholder 3">
            <a:extLst>
              <a:ext uri="{FF2B5EF4-FFF2-40B4-BE49-F238E27FC236}">
                <a16:creationId xmlns:a16="http://schemas.microsoft.com/office/drawing/2014/main" id="{AC64D86C-E221-468E-4CFB-16CC71A7F040}"/>
              </a:ext>
            </a:extLst>
          </p:cNvPr>
          <p:cNvSpPr>
            <a:spLocks noGrp="1"/>
          </p:cNvSpPr>
          <p:nvPr>
            <p:ph type="sldNum" sz="quarter" idx="12"/>
          </p:nvPr>
        </p:nvSpPr>
        <p:spPr/>
        <p:txBody>
          <a:bodyPr/>
          <a:lstStyle/>
          <a:p>
            <a:fld id="{BEAF7EB6-F597-384F-AF9C-C94AC436A1B2}" type="slidenum">
              <a:rPr lang="en-US" smtClean="0"/>
              <a:t>8</a:t>
            </a:fld>
            <a:endParaRPr lang="en-US" dirty="0"/>
          </a:p>
        </p:txBody>
      </p:sp>
      <p:sp>
        <p:nvSpPr>
          <p:cNvPr id="5" name="TextBox 4">
            <a:extLst>
              <a:ext uri="{FF2B5EF4-FFF2-40B4-BE49-F238E27FC236}">
                <a16:creationId xmlns:a16="http://schemas.microsoft.com/office/drawing/2014/main" id="{63F056B1-4C38-DA89-7032-539DEB6E84E9}"/>
              </a:ext>
            </a:extLst>
          </p:cNvPr>
          <p:cNvSpPr txBox="1"/>
          <p:nvPr/>
        </p:nvSpPr>
        <p:spPr>
          <a:xfrm>
            <a:off x="838198" y="1690688"/>
            <a:ext cx="10818265" cy="707886"/>
          </a:xfrm>
          <a:prstGeom prst="rect">
            <a:avLst/>
          </a:prstGeom>
          <a:noFill/>
        </p:spPr>
        <p:txBody>
          <a:bodyPr wrap="square" rtlCol="0">
            <a:spAutoFit/>
          </a:bodyPr>
          <a:lstStyle/>
          <a:p>
            <a:r>
              <a:rPr lang="en-US" altLang="zh-CN" sz="2000" b="1" dirty="0"/>
              <a:t>A</a:t>
            </a:r>
            <a:r>
              <a:rPr lang="zh-CN" altLang="en-US" sz="2000" b="1" dirty="0"/>
              <a:t> </a:t>
            </a:r>
            <a:r>
              <a:rPr lang="en-US" altLang="zh-CN" sz="2000" b="1" dirty="0"/>
              <a:t>preliminary</a:t>
            </a:r>
            <a:r>
              <a:rPr lang="zh-CN" altLang="en-US" sz="2000" b="1" dirty="0"/>
              <a:t> </a:t>
            </a:r>
            <a:r>
              <a:rPr lang="en-US" altLang="zh-CN" sz="2000" b="1" dirty="0"/>
              <a:t>experiment</a:t>
            </a:r>
            <a:r>
              <a:rPr lang="zh-CN" altLang="en-US" sz="2000" b="1" dirty="0"/>
              <a:t> </a:t>
            </a:r>
            <a:r>
              <a:rPr lang="en-US" altLang="zh-CN" sz="2000" b="1" dirty="0"/>
              <a:t>on</a:t>
            </a:r>
            <a:r>
              <a:rPr lang="zh-CN" altLang="en-US" sz="2000" b="1" dirty="0"/>
              <a:t> </a:t>
            </a:r>
            <a:r>
              <a:rPr lang="en-US" altLang="zh-CN" sz="2000" b="1" dirty="0"/>
              <a:t>a</a:t>
            </a:r>
            <a:r>
              <a:rPr lang="zh-CN" altLang="en-US" sz="2000" b="1" dirty="0"/>
              <a:t> </a:t>
            </a:r>
            <a:r>
              <a:rPr lang="en-US" altLang="zh-CN" sz="2000" b="1" dirty="0"/>
              <a:t>translation</a:t>
            </a:r>
            <a:r>
              <a:rPr lang="zh-CN" altLang="en-US" sz="2000" b="1" dirty="0"/>
              <a:t> </a:t>
            </a:r>
            <a:r>
              <a:rPr lang="en-US" altLang="zh-CN" sz="2000" b="1" dirty="0"/>
              <a:t>task:</a:t>
            </a:r>
            <a:r>
              <a:rPr lang="zh-CN" altLang="en-US" sz="2000" b="1" dirty="0"/>
              <a:t> </a:t>
            </a:r>
            <a:r>
              <a:rPr lang="en-US" altLang="zh-CN" sz="2000" b="1" dirty="0"/>
              <a:t>IWSLT’14</a:t>
            </a:r>
            <a:r>
              <a:rPr lang="zh-CN" altLang="en-US" sz="2000" b="1" dirty="0"/>
              <a:t> </a:t>
            </a:r>
            <a:r>
              <a:rPr lang="en-US" altLang="zh-CN" sz="2000" b="1" dirty="0" err="1"/>
              <a:t>German→English</a:t>
            </a:r>
            <a:endParaRPr lang="en-US" sz="2000" b="1" dirty="0"/>
          </a:p>
          <a:p>
            <a:endParaRPr lang="en-US" sz="2000" b="1" dirty="0"/>
          </a:p>
        </p:txBody>
      </p:sp>
      <p:sp>
        <p:nvSpPr>
          <p:cNvPr id="18" name="TextBox 17">
            <a:extLst>
              <a:ext uri="{FF2B5EF4-FFF2-40B4-BE49-F238E27FC236}">
                <a16:creationId xmlns:a16="http://schemas.microsoft.com/office/drawing/2014/main" id="{E4D54E15-73AF-59B3-7B05-DF6EA20E4A16}"/>
              </a:ext>
            </a:extLst>
          </p:cNvPr>
          <p:cNvSpPr txBox="1"/>
          <p:nvPr/>
        </p:nvSpPr>
        <p:spPr>
          <a:xfrm>
            <a:off x="7235539" y="2315551"/>
            <a:ext cx="3037814" cy="369332"/>
          </a:xfrm>
          <a:prstGeom prst="rect">
            <a:avLst/>
          </a:prstGeom>
          <a:noFill/>
        </p:spPr>
        <p:txBody>
          <a:bodyPr wrap="square" rtlCol="0">
            <a:spAutoFit/>
          </a:bodyPr>
          <a:lstStyle/>
          <a:p>
            <a:pPr algn="ctr"/>
            <a:r>
              <a:rPr lang="en-US" b="1" dirty="0"/>
              <a:t>Sensitivity Distribution</a:t>
            </a:r>
          </a:p>
        </p:txBody>
      </p:sp>
      <p:pic>
        <p:nvPicPr>
          <p:cNvPr id="3" name="Picture 2">
            <a:extLst>
              <a:ext uri="{FF2B5EF4-FFF2-40B4-BE49-F238E27FC236}">
                <a16:creationId xmlns:a16="http://schemas.microsoft.com/office/drawing/2014/main" id="{72FE6549-667F-2C7B-A102-770B1F296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661" y="2803768"/>
            <a:ext cx="4579642" cy="28315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C87114-3B8C-8E51-2E34-A9B798C4E9F4}"/>
              </a:ext>
            </a:extLst>
          </p:cNvPr>
          <p:cNvSpPr txBox="1"/>
          <p:nvPr/>
        </p:nvSpPr>
        <p:spPr>
          <a:xfrm>
            <a:off x="2043701" y="2364487"/>
            <a:ext cx="3037814" cy="369332"/>
          </a:xfrm>
          <a:prstGeom prst="rect">
            <a:avLst/>
          </a:prstGeom>
          <a:noFill/>
        </p:spPr>
        <p:txBody>
          <a:bodyPr wrap="square" rtlCol="0">
            <a:spAutoFit/>
          </a:bodyPr>
          <a:lstStyle/>
          <a:p>
            <a:pPr algn="ctr"/>
            <a:r>
              <a:rPr lang="en-US" b="1" dirty="0"/>
              <a:t>BLEU results</a:t>
            </a:r>
          </a:p>
        </p:txBody>
      </p:sp>
      <p:sp>
        <p:nvSpPr>
          <p:cNvPr id="10" name="Rectangle 9">
            <a:extLst>
              <a:ext uri="{FF2B5EF4-FFF2-40B4-BE49-F238E27FC236}">
                <a16:creationId xmlns:a16="http://schemas.microsoft.com/office/drawing/2014/main" id="{6D588AA4-4FDB-B3DF-6982-F0F650D77D6C}"/>
              </a:ext>
            </a:extLst>
          </p:cNvPr>
          <p:cNvSpPr/>
          <p:nvPr/>
        </p:nvSpPr>
        <p:spPr>
          <a:xfrm>
            <a:off x="4389119" y="2733819"/>
            <a:ext cx="1297473" cy="2557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2061D6-7319-FDBD-D295-1E7DB23B9E3C}"/>
              </a:ext>
            </a:extLst>
          </p:cNvPr>
          <p:cNvSpPr/>
          <p:nvPr/>
        </p:nvSpPr>
        <p:spPr>
          <a:xfrm>
            <a:off x="9217151" y="2666797"/>
            <a:ext cx="1453557" cy="3075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85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AC996B-8DEA-D12A-7618-EDD1F03123F9}"/>
              </a:ext>
            </a:extLst>
          </p:cNvPr>
          <p:cNvPicPr>
            <a:picLocks noChangeAspect="1"/>
          </p:cNvPicPr>
          <p:nvPr/>
        </p:nvPicPr>
        <p:blipFill>
          <a:blip r:embed="rId3"/>
          <a:stretch>
            <a:fillRect/>
          </a:stretch>
        </p:blipFill>
        <p:spPr>
          <a:xfrm>
            <a:off x="6341699" y="2364487"/>
            <a:ext cx="4726367" cy="3544775"/>
          </a:xfrm>
          <a:prstGeom prst="rect">
            <a:avLst/>
          </a:prstGeom>
        </p:spPr>
      </p:pic>
      <p:sp>
        <p:nvSpPr>
          <p:cNvPr id="2" name="Title 1">
            <a:extLst>
              <a:ext uri="{FF2B5EF4-FFF2-40B4-BE49-F238E27FC236}">
                <a16:creationId xmlns:a16="http://schemas.microsoft.com/office/drawing/2014/main" id="{E8D03BEF-E96D-8544-C8C6-696E0666EE15}"/>
              </a:ext>
            </a:extLst>
          </p:cNvPr>
          <p:cNvSpPr>
            <a:spLocks noGrp="1"/>
          </p:cNvSpPr>
          <p:nvPr>
            <p:ph type="title"/>
          </p:nvPr>
        </p:nvSpPr>
        <p:spPr/>
        <p:txBody>
          <a:bodyPr/>
          <a:lstStyle/>
          <a:p>
            <a:r>
              <a:rPr lang="en-US" altLang="zh-CN" dirty="0"/>
              <a:t>A</a:t>
            </a:r>
            <a:r>
              <a:rPr lang="zh-CN" altLang="en-US" dirty="0"/>
              <a:t> </a:t>
            </a:r>
            <a:r>
              <a:rPr lang="en-US" altLang="zh-CN" dirty="0"/>
              <a:t>Case</a:t>
            </a:r>
            <a:r>
              <a:rPr lang="zh-CN" altLang="en-US" dirty="0"/>
              <a:t> </a:t>
            </a:r>
            <a:r>
              <a:rPr lang="en-US" altLang="zh-CN" dirty="0"/>
              <a:t>Study</a:t>
            </a:r>
            <a:r>
              <a:rPr lang="zh-CN" altLang="en-US" dirty="0"/>
              <a:t> </a:t>
            </a:r>
            <a:r>
              <a:rPr lang="en-US" altLang="zh-CN" dirty="0"/>
              <a:t>on</a:t>
            </a:r>
            <a:r>
              <a:rPr lang="zh-CN" altLang="en-US" dirty="0"/>
              <a:t> </a:t>
            </a:r>
            <a:r>
              <a:rPr lang="en-US" altLang="zh-CN" dirty="0"/>
              <a:t>Knowledge</a:t>
            </a:r>
            <a:r>
              <a:rPr lang="zh-CN" altLang="en-US" dirty="0"/>
              <a:t> </a:t>
            </a:r>
            <a:r>
              <a:rPr lang="en-US" altLang="zh-CN" dirty="0"/>
              <a:t>Distillation</a:t>
            </a:r>
            <a:endParaRPr lang="en-US" dirty="0"/>
          </a:p>
        </p:txBody>
      </p:sp>
      <p:sp>
        <p:nvSpPr>
          <p:cNvPr id="4" name="Slide Number Placeholder 3">
            <a:extLst>
              <a:ext uri="{FF2B5EF4-FFF2-40B4-BE49-F238E27FC236}">
                <a16:creationId xmlns:a16="http://schemas.microsoft.com/office/drawing/2014/main" id="{AC64D86C-E221-468E-4CFB-16CC71A7F040}"/>
              </a:ext>
            </a:extLst>
          </p:cNvPr>
          <p:cNvSpPr>
            <a:spLocks noGrp="1"/>
          </p:cNvSpPr>
          <p:nvPr>
            <p:ph type="sldNum" sz="quarter" idx="12"/>
          </p:nvPr>
        </p:nvSpPr>
        <p:spPr/>
        <p:txBody>
          <a:bodyPr/>
          <a:lstStyle/>
          <a:p>
            <a:fld id="{BEAF7EB6-F597-384F-AF9C-C94AC436A1B2}" type="slidenum">
              <a:rPr lang="en-US" smtClean="0"/>
              <a:t>9</a:t>
            </a:fld>
            <a:endParaRPr lang="en-US" dirty="0"/>
          </a:p>
        </p:txBody>
      </p:sp>
      <p:sp>
        <p:nvSpPr>
          <p:cNvPr id="5" name="TextBox 4">
            <a:extLst>
              <a:ext uri="{FF2B5EF4-FFF2-40B4-BE49-F238E27FC236}">
                <a16:creationId xmlns:a16="http://schemas.microsoft.com/office/drawing/2014/main" id="{63F056B1-4C38-DA89-7032-539DEB6E84E9}"/>
              </a:ext>
            </a:extLst>
          </p:cNvPr>
          <p:cNvSpPr txBox="1"/>
          <p:nvPr/>
        </p:nvSpPr>
        <p:spPr>
          <a:xfrm>
            <a:off x="838198" y="1690688"/>
            <a:ext cx="10818265" cy="707886"/>
          </a:xfrm>
          <a:prstGeom prst="rect">
            <a:avLst/>
          </a:prstGeom>
          <a:noFill/>
        </p:spPr>
        <p:txBody>
          <a:bodyPr wrap="square" rtlCol="0">
            <a:spAutoFit/>
          </a:bodyPr>
          <a:lstStyle/>
          <a:p>
            <a:r>
              <a:rPr lang="en-US" altLang="zh-CN" sz="2000" b="1" dirty="0"/>
              <a:t>A</a:t>
            </a:r>
            <a:r>
              <a:rPr lang="zh-CN" altLang="en-US" sz="2000" b="1" dirty="0"/>
              <a:t> </a:t>
            </a:r>
            <a:r>
              <a:rPr lang="en-US" altLang="zh-CN" sz="2000" b="1" dirty="0"/>
              <a:t>preliminary</a:t>
            </a:r>
            <a:r>
              <a:rPr lang="zh-CN" altLang="en-US" sz="2000" b="1" dirty="0"/>
              <a:t> </a:t>
            </a:r>
            <a:r>
              <a:rPr lang="en-US" altLang="zh-CN" sz="2000" b="1" dirty="0"/>
              <a:t>experiment</a:t>
            </a:r>
            <a:r>
              <a:rPr lang="zh-CN" altLang="en-US" sz="2000" b="1" dirty="0"/>
              <a:t> </a:t>
            </a:r>
            <a:r>
              <a:rPr lang="en-US" altLang="zh-CN" sz="2000" b="1" dirty="0"/>
              <a:t>on</a:t>
            </a:r>
            <a:r>
              <a:rPr lang="zh-CN" altLang="en-US" sz="2000" b="1" dirty="0"/>
              <a:t> </a:t>
            </a:r>
            <a:r>
              <a:rPr lang="en-US" altLang="zh-CN" sz="2000" b="1" dirty="0"/>
              <a:t>a</a:t>
            </a:r>
            <a:r>
              <a:rPr lang="zh-CN" altLang="en-US" sz="2000" b="1" dirty="0"/>
              <a:t> </a:t>
            </a:r>
            <a:r>
              <a:rPr lang="en-US" altLang="zh-CN" sz="2000" b="1" dirty="0"/>
              <a:t>translation</a:t>
            </a:r>
            <a:r>
              <a:rPr lang="zh-CN" altLang="en-US" sz="2000" b="1" dirty="0"/>
              <a:t> </a:t>
            </a:r>
            <a:r>
              <a:rPr lang="en-US" altLang="zh-CN" sz="2000" b="1" dirty="0"/>
              <a:t>task:</a:t>
            </a:r>
            <a:r>
              <a:rPr lang="zh-CN" altLang="en-US" sz="2000" b="1" dirty="0"/>
              <a:t> </a:t>
            </a:r>
            <a:r>
              <a:rPr lang="en-US" altLang="zh-CN" sz="2000" b="1" dirty="0"/>
              <a:t>IWSLT’14</a:t>
            </a:r>
            <a:r>
              <a:rPr lang="zh-CN" altLang="en-US" sz="2000" b="1" dirty="0"/>
              <a:t> </a:t>
            </a:r>
            <a:r>
              <a:rPr lang="en-US" altLang="zh-CN" sz="2000" b="1" dirty="0" err="1"/>
              <a:t>German→English</a:t>
            </a:r>
            <a:endParaRPr lang="en-US" sz="2000" b="1" dirty="0"/>
          </a:p>
          <a:p>
            <a:endParaRPr lang="en-US" sz="2000" b="1" dirty="0"/>
          </a:p>
        </p:txBody>
      </p:sp>
      <p:sp>
        <p:nvSpPr>
          <p:cNvPr id="18" name="TextBox 17">
            <a:extLst>
              <a:ext uri="{FF2B5EF4-FFF2-40B4-BE49-F238E27FC236}">
                <a16:creationId xmlns:a16="http://schemas.microsoft.com/office/drawing/2014/main" id="{E4D54E15-73AF-59B3-7B05-DF6EA20E4A16}"/>
              </a:ext>
            </a:extLst>
          </p:cNvPr>
          <p:cNvSpPr txBox="1"/>
          <p:nvPr/>
        </p:nvSpPr>
        <p:spPr>
          <a:xfrm>
            <a:off x="7235539" y="2315551"/>
            <a:ext cx="3037814" cy="369332"/>
          </a:xfrm>
          <a:prstGeom prst="rect">
            <a:avLst/>
          </a:prstGeom>
          <a:noFill/>
        </p:spPr>
        <p:txBody>
          <a:bodyPr wrap="square" rtlCol="0">
            <a:spAutoFit/>
          </a:bodyPr>
          <a:lstStyle/>
          <a:p>
            <a:pPr algn="ctr"/>
            <a:r>
              <a:rPr lang="en-US" b="1" dirty="0"/>
              <a:t>Sensitivity Distribution</a:t>
            </a:r>
          </a:p>
        </p:txBody>
      </p:sp>
      <p:pic>
        <p:nvPicPr>
          <p:cNvPr id="3" name="Picture 2">
            <a:extLst>
              <a:ext uri="{FF2B5EF4-FFF2-40B4-BE49-F238E27FC236}">
                <a16:creationId xmlns:a16="http://schemas.microsoft.com/office/drawing/2014/main" id="{72FE6549-667F-2C7B-A102-770B1F296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661" y="2803768"/>
            <a:ext cx="4579642" cy="28315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C87114-3B8C-8E51-2E34-A9B798C4E9F4}"/>
              </a:ext>
            </a:extLst>
          </p:cNvPr>
          <p:cNvSpPr txBox="1"/>
          <p:nvPr/>
        </p:nvSpPr>
        <p:spPr>
          <a:xfrm>
            <a:off x="2043701" y="2364487"/>
            <a:ext cx="3037814" cy="369332"/>
          </a:xfrm>
          <a:prstGeom prst="rect">
            <a:avLst/>
          </a:prstGeom>
          <a:noFill/>
        </p:spPr>
        <p:txBody>
          <a:bodyPr wrap="square" rtlCol="0">
            <a:spAutoFit/>
          </a:bodyPr>
          <a:lstStyle/>
          <a:p>
            <a:pPr algn="ctr"/>
            <a:r>
              <a:rPr lang="en-US" b="1" dirty="0"/>
              <a:t>BLEU results</a:t>
            </a:r>
          </a:p>
        </p:txBody>
      </p:sp>
    </p:spTree>
    <p:extLst>
      <p:ext uri="{BB962C8B-B14F-4D97-AF65-F5344CB8AC3E}">
        <p14:creationId xmlns:p14="http://schemas.microsoft.com/office/powerpoint/2010/main" val="3535738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46332</TotalTime>
  <Words>1913</Words>
  <Application>Microsoft Macintosh PowerPoint</Application>
  <PresentationFormat>Widescreen</PresentationFormat>
  <Paragraphs>293</Paragraphs>
  <Slides>31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Abadi MT Condensed Light</vt:lpstr>
      <vt:lpstr>Arial</vt:lpstr>
      <vt:lpstr>Avenir Next Condensed</vt:lpstr>
      <vt:lpstr>Calibri</vt:lpstr>
      <vt:lpstr>Calibri Light</vt:lpstr>
      <vt:lpstr>Cambria Math</vt:lpstr>
      <vt:lpstr>Office Theme</vt:lpstr>
      <vt:lpstr>The Importance of Being Parameters:  An Intra-Distillation Method for Serious Gains</vt:lpstr>
      <vt:lpstr>Introduction</vt:lpstr>
      <vt:lpstr>Introduction</vt:lpstr>
      <vt:lpstr>Introduction</vt:lpstr>
      <vt:lpstr>A Case Study on Knowledge Distillation</vt:lpstr>
      <vt:lpstr>A Case Study on Knowledge Distillation</vt:lpstr>
      <vt:lpstr>A Case Study on Knowledge Distillation</vt:lpstr>
      <vt:lpstr>A Case Study on Knowledge Distillation</vt:lpstr>
      <vt:lpstr>A Case Study on Knowledge Distillation</vt:lpstr>
      <vt:lpstr>Proposed Method: Intra-Distillation</vt:lpstr>
      <vt:lpstr>Proposed Method: Intra-Distillation</vt:lpstr>
      <vt:lpstr>Proposed Method: Intra-Distillation</vt:lpstr>
      <vt:lpstr>Proposed Method: Intra-Distillation</vt:lpstr>
      <vt:lpstr>Proposed Method: Intra-Distillation</vt:lpstr>
      <vt:lpstr>Experiments</vt:lpstr>
      <vt:lpstr>Experiments</vt:lpstr>
      <vt:lpstr>Experiments</vt:lpstr>
      <vt:lpstr>Experiments</vt:lpstr>
      <vt:lpstr>Experiments</vt:lpstr>
      <vt:lpstr>Analysis</vt:lpstr>
      <vt:lpstr>Analysis</vt:lpstr>
      <vt:lpstr>Analysis</vt:lpstr>
      <vt:lpstr>Conclusion</vt:lpstr>
      <vt:lpstr>PowerPoint Presentation</vt:lpstr>
      <vt:lpstr>Appendix: Effect of number of passes </vt:lpstr>
      <vt:lpstr>Appendix: Minimization Function</vt:lpstr>
      <vt:lpstr>Appendix: Sensitivity Approximation</vt:lpstr>
      <vt:lpstr>Appendix: Adaptive Intra-Distillation</vt:lpstr>
      <vt:lpstr>Appendix: Adaptive Intra-Distillation</vt:lpstr>
      <vt:lpstr>Appendix: Adaptive Intra-Distillation</vt:lpstr>
      <vt:lpstr>Appendix: Adaptive Intra-Distillation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Being Parameters:  An Intra-Distillation Method for Serious Gains</dc:title>
  <dc:creator>Haoran Xu</dc:creator>
  <cp:lastModifiedBy>Haoran Xu</cp:lastModifiedBy>
  <cp:revision>7</cp:revision>
  <dcterms:created xsi:type="dcterms:W3CDTF">2022-11-13T19:19:04Z</dcterms:created>
  <dcterms:modified xsi:type="dcterms:W3CDTF">2022-12-15T23:33:04Z</dcterms:modified>
</cp:coreProperties>
</file>