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8" r:id="rId3"/>
    <p:sldId id="287" r:id="rId4"/>
    <p:sldId id="259" r:id="rId5"/>
    <p:sldId id="284" r:id="rId6"/>
    <p:sldId id="288" r:id="rId7"/>
    <p:sldId id="260" r:id="rId8"/>
    <p:sldId id="285" r:id="rId9"/>
    <p:sldId id="262" r:id="rId10"/>
    <p:sldId id="323" r:id="rId11"/>
    <p:sldId id="289" r:id="rId12"/>
    <p:sldId id="324" r:id="rId13"/>
    <p:sldId id="267" r:id="rId14"/>
    <p:sldId id="322" r:id="rId15"/>
    <p:sldId id="318" r:id="rId16"/>
    <p:sldId id="268" r:id="rId17"/>
    <p:sldId id="319" r:id="rId18"/>
    <p:sldId id="298" r:id="rId19"/>
    <p:sldId id="320" r:id="rId20"/>
    <p:sldId id="301" r:id="rId21"/>
    <p:sldId id="299" r:id="rId22"/>
    <p:sldId id="300" r:id="rId23"/>
    <p:sldId id="302" r:id="rId24"/>
    <p:sldId id="321" r:id="rId25"/>
    <p:sldId id="290" r:id="rId26"/>
    <p:sldId id="269" r:id="rId27"/>
    <p:sldId id="304" r:id="rId28"/>
    <p:sldId id="305" r:id="rId29"/>
    <p:sldId id="274" r:id="rId30"/>
    <p:sldId id="306" r:id="rId31"/>
    <p:sldId id="307" r:id="rId32"/>
    <p:sldId id="271" r:id="rId33"/>
    <p:sldId id="308" r:id="rId34"/>
    <p:sldId id="309" r:id="rId35"/>
    <p:sldId id="310" r:id="rId36"/>
    <p:sldId id="311" r:id="rId37"/>
    <p:sldId id="312" r:id="rId38"/>
    <p:sldId id="313" r:id="rId39"/>
    <p:sldId id="314" r:id="rId40"/>
    <p:sldId id="278" r:id="rId41"/>
    <p:sldId id="293" r:id="rId42"/>
    <p:sldId id="316" r:id="rId43"/>
    <p:sldId id="315" r:id="rId44"/>
    <p:sldId id="283" r:id="rId45"/>
    <p:sldId id="326" r:id="rId46"/>
    <p:sldId id="32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DD7"/>
    <a:srgbClr val="C444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89614"/>
  </p:normalViewPr>
  <p:slideViewPr>
    <p:cSldViewPr snapToGrid="0" snapToObjects="1">
      <p:cViewPr varScale="1">
        <p:scale>
          <a:sx n="99" d="100"/>
          <a:sy n="99" d="100"/>
        </p:scale>
        <p:origin x="9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2EB21-E201-BE42-9995-A194BEA9B7A0}"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8293A-7991-A64E-9034-08E08EEBF2FB}" type="slidenum">
              <a:rPr lang="en-US" smtClean="0"/>
              <a:t>‹#›</a:t>
            </a:fld>
            <a:endParaRPr lang="en-US"/>
          </a:p>
        </p:txBody>
      </p:sp>
    </p:spTree>
    <p:extLst>
      <p:ext uri="{BB962C8B-B14F-4D97-AF65-F5344CB8AC3E}">
        <p14:creationId xmlns:p14="http://schemas.microsoft.com/office/powerpoint/2010/main" val="3808202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2</a:t>
            </a:fld>
            <a:endParaRPr lang="en-US"/>
          </a:p>
        </p:txBody>
      </p:sp>
    </p:spTree>
    <p:extLst>
      <p:ext uri="{BB962C8B-B14F-4D97-AF65-F5344CB8AC3E}">
        <p14:creationId xmlns:p14="http://schemas.microsoft.com/office/powerpoint/2010/main" val="1547499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US" altLang="zh-CN" dirty="0"/>
              <a:t>tyle</a:t>
            </a:r>
            <a:r>
              <a:rPr lang="zh-CN" altLang="en-US" dirty="0"/>
              <a:t> </a:t>
            </a:r>
            <a:r>
              <a:rPr lang="en-US" altLang="zh-CN" dirty="0" err="1"/>
              <a:t>embdding</a:t>
            </a:r>
            <a:r>
              <a:rPr lang="zh-CN" altLang="en-US" dirty="0"/>
              <a:t> </a:t>
            </a:r>
            <a:r>
              <a:rPr lang="en-US" altLang="zh-CN" dirty="0"/>
              <a:t>j</a:t>
            </a:r>
            <a:r>
              <a:rPr lang="zh-CN" altLang="en-US" dirty="0"/>
              <a:t>讲一个</a:t>
            </a:r>
            <a:r>
              <a:rPr lang="en-US" altLang="zh-CN" dirty="0"/>
              <a:t>case</a:t>
            </a:r>
          </a:p>
          <a:p>
            <a:endParaRPr lang="en-US" altLang="zh-CN" dirty="0"/>
          </a:p>
          <a:p>
            <a:r>
              <a:rPr lang="zh-CN" altLang="en-US" dirty="0"/>
              <a:t>重点是</a:t>
            </a:r>
            <a:r>
              <a:rPr lang="en-US" altLang="zh-CN" dirty="0"/>
              <a:t>style</a:t>
            </a:r>
            <a:r>
              <a:rPr lang="zh-CN" altLang="en-US" dirty="0"/>
              <a:t> </a:t>
            </a:r>
            <a:r>
              <a:rPr lang="en-US" altLang="zh-CN" dirty="0"/>
              <a:t>embeddings</a:t>
            </a:r>
            <a:r>
              <a:rPr lang="zh-CN" altLang="en-US" dirty="0"/>
              <a:t> 如何</a:t>
            </a:r>
            <a:r>
              <a:rPr lang="en-US" altLang="zh-CN" dirty="0"/>
              <a:t>update</a:t>
            </a:r>
          </a:p>
        </p:txBody>
      </p:sp>
      <p:sp>
        <p:nvSpPr>
          <p:cNvPr id="4" name="Slide Number Placeholder 3"/>
          <p:cNvSpPr>
            <a:spLocks noGrp="1"/>
          </p:cNvSpPr>
          <p:nvPr>
            <p:ph type="sldNum" sz="quarter" idx="5"/>
          </p:nvPr>
        </p:nvSpPr>
        <p:spPr/>
        <p:txBody>
          <a:bodyPr/>
          <a:lstStyle/>
          <a:p>
            <a:fld id="{8D68293A-7991-A64E-9034-08E08EEBF2FB}" type="slidenum">
              <a:rPr lang="en-US" smtClean="0"/>
              <a:t>14</a:t>
            </a:fld>
            <a:endParaRPr lang="en-US"/>
          </a:p>
        </p:txBody>
      </p:sp>
    </p:spTree>
    <p:extLst>
      <p:ext uri="{BB962C8B-B14F-4D97-AF65-F5344CB8AC3E}">
        <p14:creationId xmlns:p14="http://schemas.microsoft.com/office/powerpoint/2010/main" val="40362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US" altLang="zh-CN" dirty="0"/>
              <a:t>tyle</a:t>
            </a:r>
            <a:r>
              <a:rPr lang="zh-CN" altLang="en-US" dirty="0"/>
              <a:t> </a:t>
            </a:r>
            <a:r>
              <a:rPr lang="en-US" altLang="zh-CN" dirty="0" err="1"/>
              <a:t>embdding</a:t>
            </a:r>
            <a:r>
              <a:rPr lang="zh-CN" altLang="en-US" dirty="0"/>
              <a:t> </a:t>
            </a:r>
            <a:r>
              <a:rPr lang="en-US" altLang="zh-CN" dirty="0"/>
              <a:t>j</a:t>
            </a:r>
            <a:r>
              <a:rPr lang="zh-CN" altLang="en-US" dirty="0"/>
              <a:t>讲一个</a:t>
            </a:r>
            <a:r>
              <a:rPr lang="en-US" altLang="zh-CN" dirty="0"/>
              <a:t>case</a:t>
            </a:r>
          </a:p>
          <a:p>
            <a:endParaRPr lang="en-US" altLang="zh-CN" dirty="0"/>
          </a:p>
          <a:p>
            <a:r>
              <a:rPr lang="zh-CN" altLang="en-US" dirty="0"/>
              <a:t>重点是</a:t>
            </a:r>
            <a:r>
              <a:rPr lang="en-US" altLang="zh-CN" dirty="0"/>
              <a:t>style</a:t>
            </a:r>
            <a:r>
              <a:rPr lang="zh-CN" altLang="en-US" dirty="0"/>
              <a:t> </a:t>
            </a:r>
            <a:r>
              <a:rPr lang="en-US" altLang="zh-CN" dirty="0"/>
              <a:t>embeddings</a:t>
            </a:r>
            <a:r>
              <a:rPr lang="zh-CN" altLang="en-US" dirty="0"/>
              <a:t> 如何</a:t>
            </a:r>
            <a:r>
              <a:rPr lang="en-US" altLang="zh-CN" dirty="0"/>
              <a:t>update</a:t>
            </a:r>
          </a:p>
        </p:txBody>
      </p:sp>
      <p:sp>
        <p:nvSpPr>
          <p:cNvPr id="4" name="Slide Number Placeholder 3"/>
          <p:cNvSpPr>
            <a:spLocks noGrp="1"/>
          </p:cNvSpPr>
          <p:nvPr>
            <p:ph type="sldNum" sz="quarter" idx="5"/>
          </p:nvPr>
        </p:nvSpPr>
        <p:spPr/>
        <p:txBody>
          <a:bodyPr/>
          <a:lstStyle/>
          <a:p>
            <a:fld id="{8D68293A-7991-A64E-9034-08E08EEBF2FB}" type="slidenum">
              <a:rPr lang="en-US" smtClean="0"/>
              <a:t>15</a:t>
            </a:fld>
            <a:endParaRPr lang="en-US"/>
          </a:p>
        </p:txBody>
      </p:sp>
    </p:spTree>
    <p:extLst>
      <p:ext uri="{BB962C8B-B14F-4D97-AF65-F5344CB8AC3E}">
        <p14:creationId xmlns:p14="http://schemas.microsoft.com/office/powerpoint/2010/main" val="837866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参考patent</a:t>
            </a:r>
            <a:endParaRPr lang="en-US" dirty="0"/>
          </a:p>
          <a:p>
            <a:endParaRPr lang="en-US" dirty="0"/>
          </a:p>
          <a:p>
            <a:r>
              <a:rPr lang="en-US" dirty="0" err="1"/>
              <a:t>不要问句</a:t>
            </a:r>
            <a:r>
              <a:rPr lang="zh-CN" altLang="en-US" dirty="0"/>
              <a:t>， 什么事</a:t>
            </a:r>
            <a:r>
              <a:rPr lang="en-US" altLang="zh-CN" dirty="0" err="1"/>
              <a:t>pviot</a:t>
            </a:r>
            <a:r>
              <a:rPr lang="zh-CN" altLang="en-US" dirty="0"/>
              <a:t> </a:t>
            </a:r>
            <a:r>
              <a:rPr lang="en-US" altLang="zh-CN" dirty="0"/>
              <a:t>word,</a:t>
            </a:r>
            <a:r>
              <a:rPr lang="zh-CN" altLang="en-US" dirty="0"/>
              <a:t> </a:t>
            </a:r>
            <a:r>
              <a:rPr lang="en-US" altLang="zh-CN" dirty="0"/>
              <a:t>non-pivot</a:t>
            </a:r>
            <a:r>
              <a:rPr lang="zh-CN" altLang="en-US" dirty="0"/>
              <a:t> </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18</a:t>
            </a:fld>
            <a:endParaRPr lang="en-US"/>
          </a:p>
        </p:txBody>
      </p:sp>
    </p:spTree>
    <p:extLst>
      <p:ext uri="{BB962C8B-B14F-4D97-AF65-F5344CB8AC3E}">
        <p14:creationId xmlns:p14="http://schemas.microsoft.com/office/powerpoint/2010/main" val="321864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Style</a:t>
            </a:r>
            <a:r>
              <a:rPr lang="zh-CN" altLang="en-US" dirty="0"/>
              <a:t> </a:t>
            </a:r>
            <a:r>
              <a:rPr lang="en-US" altLang="zh-CN" dirty="0"/>
              <a:t>embedding</a:t>
            </a:r>
            <a:r>
              <a:rPr lang="zh-CN" altLang="en-US" dirty="0"/>
              <a:t> 灰白</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19</a:t>
            </a:fld>
            <a:endParaRPr lang="en-US"/>
          </a:p>
        </p:txBody>
      </p:sp>
    </p:spTree>
    <p:extLst>
      <p:ext uri="{BB962C8B-B14F-4D97-AF65-F5344CB8AC3E}">
        <p14:creationId xmlns:p14="http://schemas.microsoft.com/office/powerpoint/2010/main" val="665698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Style</a:t>
            </a:r>
            <a:r>
              <a:rPr lang="zh-CN" altLang="en-US" dirty="0"/>
              <a:t> </a:t>
            </a:r>
            <a:r>
              <a:rPr lang="en-US" altLang="zh-CN" dirty="0"/>
              <a:t>embedding</a:t>
            </a:r>
            <a:r>
              <a:rPr lang="zh-CN" altLang="en-US" dirty="0"/>
              <a:t> 灰白</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20</a:t>
            </a:fld>
            <a:endParaRPr lang="en-US"/>
          </a:p>
        </p:txBody>
      </p:sp>
    </p:spTree>
    <p:extLst>
      <p:ext uri="{BB962C8B-B14F-4D97-AF65-F5344CB8AC3E}">
        <p14:creationId xmlns:p14="http://schemas.microsoft.com/office/powerpoint/2010/main" val="3134565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a:t>
            </a:r>
            <a:r>
              <a:rPr lang="en-US" altLang="zh-CN" dirty="0"/>
              <a:t>ification</a:t>
            </a:r>
            <a:r>
              <a:rPr lang="zh-CN" altLang="en-US" dirty="0"/>
              <a:t>表示</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21</a:t>
            </a:fld>
            <a:endParaRPr lang="en-US"/>
          </a:p>
        </p:txBody>
      </p:sp>
    </p:spTree>
    <p:extLst>
      <p:ext uri="{BB962C8B-B14F-4D97-AF65-F5344CB8AC3E}">
        <p14:creationId xmlns:p14="http://schemas.microsoft.com/office/powerpoint/2010/main" val="4219623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altLang="zh-CN" dirty="0"/>
              <a:t>imation</a:t>
            </a:r>
            <a:r>
              <a:rPr lang="zh-CN" altLang="en-US" dirty="0"/>
              <a:t> </a:t>
            </a:r>
            <a:r>
              <a:rPr lang="en-US" altLang="zh-CN" dirty="0"/>
              <a:t>highlight</a:t>
            </a:r>
            <a:r>
              <a:rPr lang="zh-CN" altLang="en-US" dirty="0"/>
              <a:t> </a:t>
            </a:r>
            <a:r>
              <a:rPr lang="en-US" altLang="zh-CN" dirty="0"/>
              <a:t>7K</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26</a:t>
            </a:fld>
            <a:endParaRPr lang="en-US"/>
          </a:p>
        </p:txBody>
      </p:sp>
    </p:spTree>
    <p:extLst>
      <p:ext uri="{BB962C8B-B14F-4D97-AF65-F5344CB8AC3E}">
        <p14:creationId xmlns:p14="http://schemas.microsoft.com/office/powerpoint/2010/main" val="3949396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Commoly</a:t>
            </a:r>
            <a:r>
              <a:rPr lang="zh-CN" altLang="en-US" dirty="0"/>
              <a:t> </a:t>
            </a:r>
            <a:r>
              <a:rPr lang="en-US" altLang="zh-CN" dirty="0"/>
              <a:t>formally</a:t>
            </a:r>
            <a:r>
              <a:rPr lang="zh-CN" altLang="en-US" dirty="0"/>
              <a:t> </a:t>
            </a:r>
            <a:r>
              <a:rPr lang="en-US" altLang="zh-CN" dirty="0"/>
              <a:t>used</a:t>
            </a:r>
            <a:r>
              <a:rPr lang="zh-CN" altLang="en-US" dirty="0"/>
              <a:t> </a:t>
            </a:r>
            <a:r>
              <a:rPr lang="en-US" altLang="zh-CN" dirty="0"/>
              <a:t>for</a:t>
            </a:r>
            <a:r>
              <a:rPr lang="zh-CN" altLang="en-US" dirty="0"/>
              <a:t> </a:t>
            </a:r>
            <a:r>
              <a:rPr lang="en-US" altLang="zh-CN" dirty="0"/>
              <a:t>style</a:t>
            </a:r>
            <a:r>
              <a:rPr lang="zh-CN" altLang="en-US" dirty="0"/>
              <a:t> </a:t>
            </a:r>
            <a:r>
              <a:rPr lang="en-US" altLang="zh-CN" dirty="0"/>
              <a:t>transfer</a:t>
            </a:r>
          </a:p>
          <a:p>
            <a:endParaRPr lang="en-US" dirty="0"/>
          </a:p>
          <a:p>
            <a:r>
              <a:rPr lang="en-US" dirty="0" err="1"/>
              <a:t>用公式表达</a:t>
            </a:r>
            <a:r>
              <a:rPr lang="zh-CN" altLang="en-US" dirty="0"/>
              <a:t>，标记用</a:t>
            </a:r>
            <a:r>
              <a:rPr lang="en-US" altLang="zh-CN" dirty="0"/>
              <a:t>classifier.</a:t>
            </a:r>
            <a:r>
              <a:rPr lang="zh-CN" altLang="en-US" dirty="0"/>
              <a:t>  </a:t>
            </a:r>
            <a:endParaRPr lang="en-US" altLang="zh-CN" dirty="0"/>
          </a:p>
          <a:p>
            <a:endParaRPr lang="en-US" dirty="0"/>
          </a:p>
          <a:p>
            <a:r>
              <a:rPr lang="en-US" altLang="zh-CN" dirty="0"/>
              <a:t>Higher</a:t>
            </a:r>
            <a:r>
              <a:rPr lang="zh-CN" altLang="en-US" dirty="0"/>
              <a:t> </a:t>
            </a:r>
            <a:r>
              <a:rPr lang="en-US" altLang="zh-CN" dirty="0"/>
              <a:t>better,</a:t>
            </a:r>
            <a:r>
              <a:rPr lang="zh-CN" altLang="en-US" dirty="0"/>
              <a:t> </a:t>
            </a:r>
            <a:r>
              <a:rPr lang="en-US" altLang="zh-CN" dirty="0"/>
              <a:t>lower</a:t>
            </a:r>
            <a:r>
              <a:rPr lang="zh-CN" altLang="en-US" dirty="0"/>
              <a:t> </a:t>
            </a:r>
            <a:r>
              <a:rPr lang="en-US" altLang="zh-CN" dirty="0"/>
              <a:t>better</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27</a:t>
            </a:fld>
            <a:endParaRPr lang="en-US"/>
          </a:p>
        </p:txBody>
      </p:sp>
    </p:spTree>
    <p:extLst>
      <p:ext uri="{BB962C8B-B14F-4D97-AF65-F5344CB8AC3E}">
        <p14:creationId xmlns:p14="http://schemas.microsoft.com/office/powerpoint/2010/main" val="201259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Better</a:t>
            </a:r>
            <a:r>
              <a:rPr lang="zh-CN" altLang="en-US" dirty="0"/>
              <a:t> </a:t>
            </a:r>
            <a:r>
              <a:rPr lang="en-US" altLang="zh-CN" dirty="0"/>
              <a:t>worse,</a:t>
            </a:r>
            <a:r>
              <a:rPr lang="zh-CN" altLang="en-US" dirty="0"/>
              <a:t> 颜色</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28</a:t>
            </a:fld>
            <a:endParaRPr lang="en-US"/>
          </a:p>
        </p:txBody>
      </p:sp>
    </p:spTree>
    <p:extLst>
      <p:ext uri="{BB962C8B-B14F-4D97-AF65-F5344CB8AC3E}">
        <p14:creationId xmlns:p14="http://schemas.microsoft.com/office/powerpoint/2010/main" val="1962187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29</a:t>
            </a:fld>
            <a:endParaRPr lang="en-US"/>
          </a:p>
        </p:txBody>
      </p:sp>
    </p:spTree>
    <p:extLst>
      <p:ext uri="{BB962C8B-B14F-4D97-AF65-F5344CB8AC3E}">
        <p14:creationId xmlns:p14="http://schemas.microsoft.com/office/powerpoint/2010/main" val="367030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3</a:t>
            </a:fld>
            <a:endParaRPr lang="en-US"/>
          </a:p>
        </p:txBody>
      </p:sp>
    </p:spTree>
    <p:extLst>
      <p:ext uri="{BB962C8B-B14F-4D97-AF65-F5344CB8AC3E}">
        <p14:creationId xmlns:p14="http://schemas.microsoft.com/office/powerpoint/2010/main" val="31458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30</a:t>
            </a:fld>
            <a:endParaRPr lang="en-US"/>
          </a:p>
        </p:txBody>
      </p:sp>
    </p:spTree>
    <p:extLst>
      <p:ext uri="{BB962C8B-B14F-4D97-AF65-F5344CB8AC3E}">
        <p14:creationId xmlns:p14="http://schemas.microsoft.com/office/powerpoint/2010/main" val="2427876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animiation</a:t>
            </a:r>
            <a:r>
              <a:rPr lang="en-US" dirty="0" err="1"/>
              <a:t>一个一个来</a:t>
            </a:r>
            <a:r>
              <a:rPr lang="zh-CN" altLang="en-US" dirty="0"/>
              <a:t>， 一个数字一个框</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31</a:t>
            </a:fld>
            <a:endParaRPr lang="en-US"/>
          </a:p>
        </p:txBody>
      </p:sp>
    </p:spTree>
    <p:extLst>
      <p:ext uri="{BB962C8B-B14F-4D97-AF65-F5344CB8AC3E}">
        <p14:creationId xmlns:p14="http://schemas.microsoft.com/office/powerpoint/2010/main" val="1937542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讲一个</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32</a:t>
            </a:fld>
            <a:endParaRPr lang="en-US"/>
          </a:p>
        </p:txBody>
      </p:sp>
    </p:spTree>
    <p:extLst>
      <p:ext uri="{BB962C8B-B14F-4D97-AF65-F5344CB8AC3E}">
        <p14:creationId xmlns:p14="http://schemas.microsoft.com/office/powerpoint/2010/main" val="1326991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提一嘴</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33</a:t>
            </a:fld>
            <a:endParaRPr lang="en-US"/>
          </a:p>
        </p:txBody>
      </p:sp>
    </p:spTree>
    <p:extLst>
      <p:ext uri="{BB962C8B-B14F-4D97-AF65-F5344CB8AC3E}">
        <p14:creationId xmlns:p14="http://schemas.microsoft.com/office/powerpoint/2010/main" val="460454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选一个</a:t>
            </a:r>
            <a:r>
              <a:rPr lang="zh-CN" altLang="en-US" dirty="0"/>
              <a:t> 一个数字一个数字讲  总结： 我们比他们的好</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35</a:t>
            </a:fld>
            <a:endParaRPr lang="en-US"/>
          </a:p>
        </p:txBody>
      </p:sp>
    </p:spTree>
    <p:extLst>
      <p:ext uri="{BB962C8B-B14F-4D97-AF65-F5344CB8AC3E}">
        <p14:creationId xmlns:p14="http://schemas.microsoft.com/office/powerpoint/2010/main" val="3696119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38</a:t>
            </a:fld>
            <a:endParaRPr lang="en-US"/>
          </a:p>
        </p:txBody>
      </p:sp>
    </p:spTree>
    <p:extLst>
      <p:ext uri="{BB962C8B-B14F-4D97-AF65-F5344CB8AC3E}">
        <p14:creationId xmlns:p14="http://schemas.microsoft.com/office/powerpoint/2010/main" val="960977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拿一个讲</a:t>
            </a:r>
            <a:r>
              <a:rPr lang="zh-CN" altLang="en-US" dirty="0"/>
              <a:t>， 把讲的数字一个个讲</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39</a:t>
            </a:fld>
            <a:endParaRPr lang="en-US"/>
          </a:p>
        </p:txBody>
      </p:sp>
    </p:spTree>
    <p:extLst>
      <p:ext uri="{BB962C8B-B14F-4D97-AF65-F5344CB8AC3E}">
        <p14:creationId xmlns:p14="http://schemas.microsoft.com/office/powerpoint/2010/main" val="144172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放一个</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40</a:t>
            </a:fld>
            <a:endParaRPr lang="en-US"/>
          </a:p>
        </p:txBody>
      </p:sp>
    </p:spTree>
    <p:extLst>
      <p:ext uri="{BB962C8B-B14F-4D97-AF65-F5344CB8AC3E}">
        <p14:creationId xmlns:p14="http://schemas.microsoft.com/office/powerpoint/2010/main" val="250753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42</a:t>
            </a:fld>
            <a:endParaRPr lang="en-US"/>
          </a:p>
        </p:txBody>
      </p:sp>
    </p:spTree>
    <p:extLst>
      <p:ext uri="{BB962C8B-B14F-4D97-AF65-F5344CB8AC3E}">
        <p14:creationId xmlns:p14="http://schemas.microsoft.com/office/powerpoint/2010/main" val="181293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跟语言无关</a:t>
            </a:r>
            <a:r>
              <a:rPr lang="zh-CN" altLang="en-US" dirty="0"/>
              <a:t>， 各种</a:t>
            </a:r>
            <a:r>
              <a:rPr lang="en-US" altLang="zh-CN" dirty="0"/>
              <a:t>task</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43</a:t>
            </a:fld>
            <a:endParaRPr lang="en-US"/>
          </a:p>
        </p:txBody>
      </p:sp>
    </p:spTree>
    <p:extLst>
      <p:ext uri="{BB962C8B-B14F-4D97-AF65-F5344CB8AC3E}">
        <p14:creationId xmlns:p14="http://schemas.microsoft.com/office/powerpoint/2010/main" val="380707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说style</a:t>
            </a:r>
            <a:r>
              <a:rPr lang="zh-CN" altLang="en-US" dirty="0"/>
              <a:t> </a:t>
            </a:r>
            <a:r>
              <a:rPr lang="en-US" altLang="zh-CN" dirty="0"/>
              <a:t>transfer</a:t>
            </a:r>
            <a:r>
              <a:rPr lang="zh-CN" altLang="en-US" dirty="0"/>
              <a:t> </a:t>
            </a:r>
            <a:r>
              <a:rPr lang="en-US" altLang="zh-CN" dirty="0"/>
              <a:t>definition</a:t>
            </a:r>
            <a:r>
              <a:rPr lang="zh-CN" altLang="en-US" dirty="0"/>
              <a:t>的时候说</a:t>
            </a:r>
            <a:r>
              <a:rPr lang="en-US" altLang="zh-CN" dirty="0"/>
              <a:t>sentiment</a:t>
            </a:r>
            <a:r>
              <a:rPr lang="zh-CN" altLang="en-US" dirty="0"/>
              <a:t> </a:t>
            </a:r>
            <a:r>
              <a:rPr lang="en-US" altLang="zh-CN" dirty="0"/>
              <a:t>transfer</a:t>
            </a:r>
            <a:r>
              <a:rPr lang="zh-CN" altLang="en-US" dirty="0"/>
              <a:t>， 讲</a:t>
            </a:r>
            <a:r>
              <a:rPr lang="en-US" altLang="zh-CN" dirty="0"/>
              <a:t>sentiment</a:t>
            </a:r>
            <a:r>
              <a:rPr lang="zh-CN" altLang="en-US" dirty="0"/>
              <a:t> 例子</a:t>
            </a:r>
            <a:endParaRPr lang="en-US" altLang="zh-CN" dirty="0"/>
          </a:p>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4</a:t>
            </a:fld>
            <a:endParaRPr lang="en-US"/>
          </a:p>
        </p:txBody>
      </p:sp>
    </p:spTree>
    <p:extLst>
      <p:ext uri="{BB962C8B-B14F-4D97-AF65-F5344CB8AC3E}">
        <p14:creationId xmlns:p14="http://schemas.microsoft.com/office/powerpoint/2010/main" val="2193428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44</a:t>
            </a:fld>
            <a:endParaRPr lang="en-US"/>
          </a:p>
        </p:txBody>
      </p:sp>
    </p:spTree>
    <p:extLst>
      <p:ext uri="{BB962C8B-B14F-4D97-AF65-F5344CB8AC3E}">
        <p14:creationId xmlns:p14="http://schemas.microsoft.com/office/powerpoint/2010/main" val="831108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US" altLang="zh-CN" dirty="0"/>
              <a:t>tyle</a:t>
            </a:r>
            <a:r>
              <a:rPr lang="zh-CN" altLang="en-US" dirty="0"/>
              <a:t> </a:t>
            </a:r>
            <a:r>
              <a:rPr lang="en-US" altLang="zh-CN" dirty="0" err="1"/>
              <a:t>embdding</a:t>
            </a:r>
            <a:r>
              <a:rPr lang="zh-CN" altLang="en-US" dirty="0"/>
              <a:t> </a:t>
            </a:r>
            <a:r>
              <a:rPr lang="en-US" altLang="zh-CN" dirty="0"/>
              <a:t>j</a:t>
            </a:r>
            <a:r>
              <a:rPr lang="zh-CN" altLang="en-US" dirty="0"/>
              <a:t>讲一个</a:t>
            </a:r>
            <a:r>
              <a:rPr lang="en-US" altLang="zh-CN" dirty="0"/>
              <a:t>case</a:t>
            </a:r>
          </a:p>
          <a:p>
            <a:endParaRPr lang="en-US" altLang="zh-CN" dirty="0"/>
          </a:p>
          <a:p>
            <a:r>
              <a:rPr lang="zh-CN" altLang="en-US" dirty="0"/>
              <a:t>重点是</a:t>
            </a:r>
            <a:r>
              <a:rPr lang="en-US" altLang="zh-CN" dirty="0"/>
              <a:t>style</a:t>
            </a:r>
            <a:r>
              <a:rPr lang="zh-CN" altLang="en-US" dirty="0"/>
              <a:t> </a:t>
            </a:r>
            <a:r>
              <a:rPr lang="en-US" altLang="zh-CN" dirty="0"/>
              <a:t>embeddings</a:t>
            </a:r>
            <a:r>
              <a:rPr lang="zh-CN" altLang="en-US" dirty="0"/>
              <a:t> 如何</a:t>
            </a:r>
            <a:r>
              <a:rPr lang="en-US" altLang="zh-CN" dirty="0"/>
              <a:t>update</a:t>
            </a:r>
          </a:p>
        </p:txBody>
      </p:sp>
      <p:sp>
        <p:nvSpPr>
          <p:cNvPr id="4" name="Slide Number Placeholder 3"/>
          <p:cNvSpPr>
            <a:spLocks noGrp="1"/>
          </p:cNvSpPr>
          <p:nvPr>
            <p:ph type="sldNum" sz="quarter" idx="5"/>
          </p:nvPr>
        </p:nvSpPr>
        <p:spPr/>
        <p:txBody>
          <a:bodyPr/>
          <a:lstStyle/>
          <a:p>
            <a:fld id="{8D68293A-7991-A64E-9034-08E08EEBF2FB}" type="slidenum">
              <a:rPr lang="en-US" smtClean="0"/>
              <a:t>45</a:t>
            </a:fld>
            <a:endParaRPr lang="en-US"/>
          </a:p>
        </p:txBody>
      </p:sp>
    </p:spTree>
    <p:extLst>
      <p:ext uri="{BB962C8B-B14F-4D97-AF65-F5344CB8AC3E}">
        <p14:creationId xmlns:p14="http://schemas.microsoft.com/office/powerpoint/2010/main" val="316845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看一下paten</a:t>
            </a:r>
            <a:r>
              <a:rPr lang="en-US" altLang="zh-CN" dirty="0" err="1"/>
              <a:t>t</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5</a:t>
            </a:fld>
            <a:endParaRPr lang="en-US"/>
          </a:p>
        </p:txBody>
      </p:sp>
    </p:spTree>
    <p:extLst>
      <p:ext uri="{BB962C8B-B14F-4D97-AF65-F5344CB8AC3E}">
        <p14:creationId xmlns:p14="http://schemas.microsoft.com/office/powerpoint/2010/main" val="3192636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第三句讲</a:t>
            </a:r>
            <a:r>
              <a:rPr lang="zh-CN" altLang="en-US" dirty="0"/>
              <a:t>，</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7</a:t>
            </a:fld>
            <a:endParaRPr lang="en-US"/>
          </a:p>
        </p:txBody>
      </p:sp>
    </p:spTree>
    <p:extLst>
      <p:ext uri="{BB962C8B-B14F-4D97-AF65-F5344CB8AC3E}">
        <p14:creationId xmlns:p14="http://schemas.microsoft.com/office/powerpoint/2010/main" val="147435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第一句</a:t>
            </a:r>
            <a:r>
              <a:rPr lang="en-US" altLang="zh-CN" dirty="0" err="1"/>
              <a:t>takeaway</a:t>
            </a:r>
            <a:r>
              <a:rPr lang="en-US" altLang="zh-CN" dirty="0"/>
              <a:t>,</a:t>
            </a:r>
            <a:r>
              <a:rPr lang="zh-CN" altLang="en-US" dirty="0"/>
              <a:t> 第二句相关，第三句总结</a:t>
            </a:r>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8</a:t>
            </a:fld>
            <a:endParaRPr lang="en-US"/>
          </a:p>
        </p:txBody>
      </p:sp>
    </p:spTree>
    <p:extLst>
      <p:ext uri="{BB962C8B-B14F-4D97-AF65-F5344CB8AC3E}">
        <p14:creationId xmlns:p14="http://schemas.microsoft.com/office/powerpoint/2010/main" val="843839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颜色</a:t>
            </a:r>
            <a:r>
              <a:rPr lang="zh-CN" altLang="en-US" dirty="0"/>
              <a:t> 中间</a:t>
            </a:r>
            <a:r>
              <a:rPr lang="en-US" altLang="zh-CN" dirty="0"/>
              <a:t>highlight</a:t>
            </a:r>
          </a:p>
          <a:p>
            <a:r>
              <a:rPr lang="en-US" dirty="0" err="1"/>
              <a:t>结构中间中间</a:t>
            </a:r>
            <a:r>
              <a:rPr lang="zh-CN" altLang="en-US" dirty="0"/>
              <a:t> 高维的</a:t>
            </a:r>
            <a:endParaRPr lang="en-US" altLang="zh-CN" dirty="0"/>
          </a:p>
          <a:p>
            <a:endParaRPr lang="en-US" dirty="0"/>
          </a:p>
          <a:p>
            <a:r>
              <a:rPr lang="zh-CN" altLang="en-US" dirty="0"/>
              <a:t>针对前面的</a:t>
            </a:r>
            <a:r>
              <a:rPr lang="en-US" altLang="zh-CN" dirty="0" err="1"/>
              <a:t>distanglement</a:t>
            </a:r>
            <a:r>
              <a:rPr lang="zh-CN" altLang="en-US" dirty="0"/>
              <a:t> 解决这个问题</a:t>
            </a:r>
            <a:endParaRPr lang="en-US" altLang="zh-CN" dirty="0"/>
          </a:p>
          <a:p>
            <a:r>
              <a:rPr lang="en-US" dirty="0" err="1"/>
              <a:t>去掉L</a:t>
            </a:r>
            <a:r>
              <a:rPr lang="en-US" altLang="zh-CN" dirty="0" err="1"/>
              <a:t>rec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9</a:t>
            </a:fld>
            <a:endParaRPr lang="en-US"/>
          </a:p>
        </p:txBody>
      </p:sp>
    </p:spTree>
    <p:extLst>
      <p:ext uri="{BB962C8B-B14F-4D97-AF65-F5344CB8AC3E}">
        <p14:creationId xmlns:p14="http://schemas.microsoft.com/office/powerpoint/2010/main" val="308165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8293A-7991-A64E-9034-08E08EEBF2FB}" type="slidenum">
              <a:rPr lang="en-US" smtClean="0"/>
              <a:t>10</a:t>
            </a:fld>
            <a:endParaRPr lang="en-US"/>
          </a:p>
        </p:txBody>
      </p:sp>
    </p:spTree>
    <p:extLst>
      <p:ext uri="{BB962C8B-B14F-4D97-AF65-F5344CB8AC3E}">
        <p14:creationId xmlns:p14="http://schemas.microsoft.com/office/powerpoint/2010/main" val="868032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US" altLang="zh-CN" dirty="0"/>
              <a:t>tyle</a:t>
            </a:r>
            <a:r>
              <a:rPr lang="zh-CN" altLang="en-US" dirty="0"/>
              <a:t> </a:t>
            </a:r>
            <a:r>
              <a:rPr lang="en-US" altLang="zh-CN" dirty="0" err="1"/>
              <a:t>embdding</a:t>
            </a:r>
            <a:r>
              <a:rPr lang="zh-CN" altLang="en-US" dirty="0"/>
              <a:t> </a:t>
            </a:r>
            <a:r>
              <a:rPr lang="en-US" altLang="zh-CN" dirty="0"/>
              <a:t>j</a:t>
            </a:r>
            <a:r>
              <a:rPr lang="zh-CN" altLang="en-US" dirty="0"/>
              <a:t>讲一个</a:t>
            </a:r>
            <a:r>
              <a:rPr lang="en-US" altLang="zh-CN" dirty="0"/>
              <a:t>case</a:t>
            </a:r>
          </a:p>
          <a:p>
            <a:endParaRPr lang="en-US" altLang="zh-CN" dirty="0"/>
          </a:p>
          <a:p>
            <a:r>
              <a:rPr lang="zh-CN" altLang="en-US" dirty="0"/>
              <a:t>重点是</a:t>
            </a:r>
            <a:r>
              <a:rPr lang="en-US" altLang="zh-CN" dirty="0"/>
              <a:t>style</a:t>
            </a:r>
            <a:r>
              <a:rPr lang="zh-CN" altLang="en-US" dirty="0"/>
              <a:t> </a:t>
            </a:r>
            <a:r>
              <a:rPr lang="en-US" altLang="zh-CN" dirty="0"/>
              <a:t>embeddings</a:t>
            </a:r>
            <a:r>
              <a:rPr lang="zh-CN" altLang="en-US" dirty="0"/>
              <a:t> 如何</a:t>
            </a:r>
            <a:r>
              <a:rPr lang="en-US" altLang="zh-CN" dirty="0"/>
              <a:t>update</a:t>
            </a:r>
          </a:p>
        </p:txBody>
      </p:sp>
      <p:sp>
        <p:nvSpPr>
          <p:cNvPr id="4" name="Slide Number Placeholder 3"/>
          <p:cNvSpPr>
            <a:spLocks noGrp="1"/>
          </p:cNvSpPr>
          <p:nvPr>
            <p:ph type="sldNum" sz="quarter" idx="5"/>
          </p:nvPr>
        </p:nvSpPr>
        <p:spPr/>
        <p:txBody>
          <a:bodyPr/>
          <a:lstStyle/>
          <a:p>
            <a:fld id="{8D68293A-7991-A64E-9034-08E08EEBF2FB}" type="slidenum">
              <a:rPr lang="en-US" smtClean="0"/>
              <a:t>13</a:t>
            </a:fld>
            <a:endParaRPr lang="en-US"/>
          </a:p>
        </p:txBody>
      </p:sp>
    </p:spTree>
    <p:extLst>
      <p:ext uri="{BB962C8B-B14F-4D97-AF65-F5344CB8AC3E}">
        <p14:creationId xmlns:p14="http://schemas.microsoft.com/office/powerpoint/2010/main" val="3242173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386-4506-7D48-9759-08C33CA767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7425EC-BE00-2249-A5B2-6B42EE437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93D8D-A7DE-AF47-9CCF-EAE8A6ED8431}"/>
              </a:ext>
            </a:extLst>
          </p:cNvPr>
          <p:cNvSpPr>
            <a:spLocks noGrp="1"/>
          </p:cNvSpPr>
          <p:nvPr>
            <p:ph type="dt" sz="half" idx="10"/>
          </p:nvPr>
        </p:nvSpPr>
        <p:spPr/>
        <p:txBody>
          <a:bodyPr/>
          <a:lstStyle/>
          <a:p>
            <a:fld id="{F4A1A2CC-8228-BA4E-8381-42B3B7C2DCAC}" type="datetime1">
              <a:rPr lang="en-US" smtClean="0"/>
              <a:t>8/21/2021</a:t>
            </a:fld>
            <a:endParaRPr lang="en-US"/>
          </a:p>
        </p:txBody>
      </p:sp>
      <p:sp>
        <p:nvSpPr>
          <p:cNvPr id="5" name="Footer Placeholder 4">
            <a:extLst>
              <a:ext uri="{FF2B5EF4-FFF2-40B4-BE49-F238E27FC236}">
                <a16:creationId xmlns:a16="http://schemas.microsoft.com/office/drawing/2014/main" id="{96BB3D15-BBD4-FF4E-9835-99C0C6368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49FD0-9C9E-BA48-A8D6-8A8D9E8FBECB}"/>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187580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0EAF-E675-D744-98C5-8C42F43317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E0B53F-08AF-F64F-A216-8EE31C73C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BFFDD-82EF-FE4F-8CC9-3A706AA3D43B}"/>
              </a:ext>
            </a:extLst>
          </p:cNvPr>
          <p:cNvSpPr>
            <a:spLocks noGrp="1"/>
          </p:cNvSpPr>
          <p:nvPr>
            <p:ph type="dt" sz="half" idx="10"/>
          </p:nvPr>
        </p:nvSpPr>
        <p:spPr/>
        <p:txBody>
          <a:bodyPr/>
          <a:lstStyle/>
          <a:p>
            <a:fld id="{64A86C18-6792-F64E-8B98-698B244890DC}" type="datetime1">
              <a:rPr lang="en-US" smtClean="0"/>
              <a:t>8/21/2021</a:t>
            </a:fld>
            <a:endParaRPr lang="en-US"/>
          </a:p>
        </p:txBody>
      </p:sp>
      <p:sp>
        <p:nvSpPr>
          <p:cNvPr id="5" name="Footer Placeholder 4">
            <a:extLst>
              <a:ext uri="{FF2B5EF4-FFF2-40B4-BE49-F238E27FC236}">
                <a16:creationId xmlns:a16="http://schemas.microsoft.com/office/drawing/2014/main" id="{1D7F4053-3D20-9A43-B402-C0599EC5D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A5648-E2BE-614E-9992-E64C0271608B}"/>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14597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97968-342B-F24D-88EF-BFE5CFCA16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99C5C1-B7A1-1A4B-A07F-DEAE346CCA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B935A-609F-0B4A-90DA-1348831D2A97}"/>
              </a:ext>
            </a:extLst>
          </p:cNvPr>
          <p:cNvSpPr>
            <a:spLocks noGrp="1"/>
          </p:cNvSpPr>
          <p:nvPr>
            <p:ph type="dt" sz="half" idx="10"/>
          </p:nvPr>
        </p:nvSpPr>
        <p:spPr/>
        <p:txBody>
          <a:bodyPr/>
          <a:lstStyle/>
          <a:p>
            <a:fld id="{A4AA4C25-5955-C848-9166-1F4FF6597584}" type="datetime1">
              <a:rPr lang="en-US" smtClean="0"/>
              <a:t>8/21/2021</a:t>
            </a:fld>
            <a:endParaRPr lang="en-US"/>
          </a:p>
        </p:txBody>
      </p:sp>
      <p:sp>
        <p:nvSpPr>
          <p:cNvPr id="5" name="Footer Placeholder 4">
            <a:extLst>
              <a:ext uri="{FF2B5EF4-FFF2-40B4-BE49-F238E27FC236}">
                <a16:creationId xmlns:a16="http://schemas.microsoft.com/office/drawing/2014/main" id="{E5327051-A3CB-2D47-A6DD-6E0DA4843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BAF7A-BFCC-124F-8F48-CEAAEBD43CB1}"/>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357884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55DD-A8BD-8E41-AB83-681BF658F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678C3D-C239-3F44-BAB7-EA851AB09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67FA9-AD4B-8940-A762-D67090458E3F}"/>
              </a:ext>
            </a:extLst>
          </p:cNvPr>
          <p:cNvSpPr>
            <a:spLocks noGrp="1"/>
          </p:cNvSpPr>
          <p:nvPr>
            <p:ph type="dt" sz="half" idx="10"/>
          </p:nvPr>
        </p:nvSpPr>
        <p:spPr/>
        <p:txBody>
          <a:bodyPr/>
          <a:lstStyle/>
          <a:p>
            <a:fld id="{5184DE76-4C56-4944-9672-4C70F43B52E6}" type="datetime1">
              <a:rPr lang="en-US" smtClean="0"/>
              <a:t>8/21/2021</a:t>
            </a:fld>
            <a:endParaRPr lang="en-US"/>
          </a:p>
        </p:txBody>
      </p:sp>
      <p:sp>
        <p:nvSpPr>
          <p:cNvPr id="5" name="Footer Placeholder 4">
            <a:extLst>
              <a:ext uri="{FF2B5EF4-FFF2-40B4-BE49-F238E27FC236}">
                <a16:creationId xmlns:a16="http://schemas.microsoft.com/office/drawing/2014/main" id="{F455A9ED-A5AA-AD49-8B0C-C3D6D50D4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B73B9-E160-364A-BA5C-6A2ED8F1FB70}"/>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110770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BFC7-2564-D446-99CC-BE8C3171E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415C5-CD7C-C24F-811E-2E2C4735F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98F54-AFB9-F040-860D-C5350F1ABE8C}"/>
              </a:ext>
            </a:extLst>
          </p:cNvPr>
          <p:cNvSpPr>
            <a:spLocks noGrp="1"/>
          </p:cNvSpPr>
          <p:nvPr>
            <p:ph type="dt" sz="half" idx="10"/>
          </p:nvPr>
        </p:nvSpPr>
        <p:spPr/>
        <p:txBody>
          <a:bodyPr/>
          <a:lstStyle/>
          <a:p>
            <a:fld id="{7422BAE6-0222-414E-AB28-ABF2DF71862D}" type="datetime1">
              <a:rPr lang="en-US" smtClean="0"/>
              <a:t>8/21/2021</a:t>
            </a:fld>
            <a:endParaRPr lang="en-US"/>
          </a:p>
        </p:txBody>
      </p:sp>
      <p:sp>
        <p:nvSpPr>
          <p:cNvPr id="5" name="Footer Placeholder 4">
            <a:extLst>
              <a:ext uri="{FF2B5EF4-FFF2-40B4-BE49-F238E27FC236}">
                <a16:creationId xmlns:a16="http://schemas.microsoft.com/office/drawing/2014/main" id="{26631DDE-7406-7C42-B16D-3E1031ABC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0E639-F98E-6C45-9796-E51E7866DD86}"/>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154887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4BA7-746D-4A4A-A858-99FB75DDC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A204-0F03-2440-A37C-3C2993BC18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F1EA01-F667-834D-8677-E81CB49539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535366-1C77-7F44-85BC-DDF0C1809086}"/>
              </a:ext>
            </a:extLst>
          </p:cNvPr>
          <p:cNvSpPr>
            <a:spLocks noGrp="1"/>
          </p:cNvSpPr>
          <p:nvPr>
            <p:ph type="dt" sz="half" idx="10"/>
          </p:nvPr>
        </p:nvSpPr>
        <p:spPr/>
        <p:txBody>
          <a:bodyPr/>
          <a:lstStyle/>
          <a:p>
            <a:fld id="{9FC75A98-8571-594A-8E61-EA661BB94B3D}" type="datetime1">
              <a:rPr lang="en-US" smtClean="0"/>
              <a:t>8/21/2021</a:t>
            </a:fld>
            <a:endParaRPr lang="en-US"/>
          </a:p>
        </p:txBody>
      </p:sp>
      <p:sp>
        <p:nvSpPr>
          <p:cNvPr id="6" name="Footer Placeholder 5">
            <a:extLst>
              <a:ext uri="{FF2B5EF4-FFF2-40B4-BE49-F238E27FC236}">
                <a16:creationId xmlns:a16="http://schemas.microsoft.com/office/drawing/2014/main" id="{812AEE1B-040A-9E4A-8F1E-7BE58C320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E1377-952A-0145-BF1E-4F70349DADB7}"/>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106158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65DA-FA57-164A-AFED-FCEB9CB2C8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36FD0-AECF-AC49-A201-94C1E1C04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89DDA-8B17-EB42-B6E1-B5E367834E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C7428-5D5E-414F-89E7-4737F0AC2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7C02D3-C578-F04E-B201-1FA7EDD42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512450-84F4-C84C-B7ED-AE33947395E7}"/>
              </a:ext>
            </a:extLst>
          </p:cNvPr>
          <p:cNvSpPr>
            <a:spLocks noGrp="1"/>
          </p:cNvSpPr>
          <p:nvPr>
            <p:ph type="dt" sz="half" idx="10"/>
          </p:nvPr>
        </p:nvSpPr>
        <p:spPr/>
        <p:txBody>
          <a:bodyPr/>
          <a:lstStyle/>
          <a:p>
            <a:fld id="{CEE03DD6-831D-6848-B00D-812563304448}" type="datetime1">
              <a:rPr lang="en-US" smtClean="0"/>
              <a:t>8/21/2021</a:t>
            </a:fld>
            <a:endParaRPr lang="en-US"/>
          </a:p>
        </p:txBody>
      </p:sp>
      <p:sp>
        <p:nvSpPr>
          <p:cNvPr id="8" name="Footer Placeholder 7">
            <a:extLst>
              <a:ext uri="{FF2B5EF4-FFF2-40B4-BE49-F238E27FC236}">
                <a16:creationId xmlns:a16="http://schemas.microsoft.com/office/drawing/2014/main" id="{B6447AB9-5735-FF44-9D1D-0E17F5D7CE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3F9316-9C48-E644-9FCA-80A5FB10838E}"/>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258106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5AA3-C8C6-A746-B2F7-4A16E3C1B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227D41-2E6A-D045-8029-1947D799BF1F}"/>
              </a:ext>
            </a:extLst>
          </p:cNvPr>
          <p:cNvSpPr>
            <a:spLocks noGrp="1"/>
          </p:cNvSpPr>
          <p:nvPr>
            <p:ph type="dt" sz="half" idx="10"/>
          </p:nvPr>
        </p:nvSpPr>
        <p:spPr/>
        <p:txBody>
          <a:bodyPr/>
          <a:lstStyle/>
          <a:p>
            <a:fld id="{28829F46-AA1D-D747-8036-00A3B7F59334}" type="datetime1">
              <a:rPr lang="en-US" smtClean="0"/>
              <a:t>8/21/2021</a:t>
            </a:fld>
            <a:endParaRPr lang="en-US"/>
          </a:p>
        </p:txBody>
      </p:sp>
      <p:sp>
        <p:nvSpPr>
          <p:cNvPr id="4" name="Footer Placeholder 3">
            <a:extLst>
              <a:ext uri="{FF2B5EF4-FFF2-40B4-BE49-F238E27FC236}">
                <a16:creationId xmlns:a16="http://schemas.microsoft.com/office/drawing/2014/main" id="{6E5805B3-6C0E-584F-9D9A-16E387443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CD1192-E638-7E45-9356-4BC98A559D53}"/>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148792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DD3AA9-2BB6-C447-BF33-E32B065F942E}"/>
              </a:ext>
            </a:extLst>
          </p:cNvPr>
          <p:cNvSpPr>
            <a:spLocks noGrp="1"/>
          </p:cNvSpPr>
          <p:nvPr>
            <p:ph type="dt" sz="half" idx="10"/>
          </p:nvPr>
        </p:nvSpPr>
        <p:spPr/>
        <p:txBody>
          <a:bodyPr/>
          <a:lstStyle/>
          <a:p>
            <a:fld id="{6CC73490-98BF-3C47-806F-7AFAC8D5BA32}" type="datetime1">
              <a:rPr lang="en-US" smtClean="0"/>
              <a:t>8/21/2021</a:t>
            </a:fld>
            <a:endParaRPr lang="en-US"/>
          </a:p>
        </p:txBody>
      </p:sp>
      <p:sp>
        <p:nvSpPr>
          <p:cNvPr id="3" name="Footer Placeholder 2">
            <a:extLst>
              <a:ext uri="{FF2B5EF4-FFF2-40B4-BE49-F238E27FC236}">
                <a16:creationId xmlns:a16="http://schemas.microsoft.com/office/drawing/2014/main" id="{DBBA4339-19F8-E545-B314-6AA5C00448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01C2E6-AF00-6A45-957B-03BCC3477161}"/>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325491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0F58-6D9D-8D4C-A4D2-B7736A55D9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822885-C04A-AC41-BDAF-232C54CA3E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8EDB20-0C42-674C-B4D2-7332E3D02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39948-A984-704A-B3DA-39ABE1219E26}"/>
              </a:ext>
            </a:extLst>
          </p:cNvPr>
          <p:cNvSpPr>
            <a:spLocks noGrp="1"/>
          </p:cNvSpPr>
          <p:nvPr>
            <p:ph type="dt" sz="half" idx="10"/>
          </p:nvPr>
        </p:nvSpPr>
        <p:spPr/>
        <p:txBody>
          <a:bodyPr/>
          <a:lstStyle/>
          <a:p>
            <a:fld id="{1A3ACE20-EF9F-3940-882F-77E9D709C927}" type="datetime1">
              <a:rPr lang="en-US" smtClean="0"/>
              <a:t>8/21/2021</a:t>
            </a:fld>
            <a:endParaRPr lang="en-US"/>
          </a:p>
        </p:txBody>
      </p:sp>
      <p:sp>
        <p:nvSpPr>
          <p:cNvPr id="6" name="Footer Placeholder 5">
            <a:extLst>
              <a:ext uri="{FF2B5EF4-FFF2-40B4-BE49-F238E27FC236}">
                <a16:creationId xmlns:a16="http://schemas.microsoft.com/office/drawing/2014/main" id="{7202AC2E-7AD4-9C4C-AC34-471827866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0599E8-0272-744D-A688-B2930555D6AE}"/>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7027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AEC6-DCD7-CF4E-A899-1F1A7DAB3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257DF3-860F-C042-BBCD-AFDE13250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C3149-D4DD-C240-8955-B3737CC50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C6E4A-BADE-DB49-99C9-5576F3F98275}"/>
              </a:ext>
            </a:extLst>
          </p:cNvPr>
          <p:cNvSpPr>
            <a:spLocks noGrp="1"/>
          </p:cNvSpPr>
          <p:nvPr>
            <p:ph type="dt" sz="half" idx="10"/>
          </p:nvPr>
        </p:nvSpPr>
        <p:spPr/>
        <p:txBody>
          <a:bodyPr/>
          <a:lstStyle/>
          <a:p>
            <a:fld id="{BB2AC154-9C98-E547-BB31-CA7DEFF2EEB1}" type="datetime1">
              <a:rPr lang="en-US" smtClean="0"/>
              <a:t>8/21/2021</a:t>
            </a:fld>
            <a:endParaRPr lang="en-US"/>
          </a:p>
        </p:txBody>
      </p:sp>
      <p:sp>
        <p:nvSpPr>
          <p:cNvPr id="6" name="Footer Placeholder 5">
            <a:extLst>
              <a:ext uri="{FF2B5EF4-FFF2-40B4-BE49-F238E27FC236}">
                <a16:creationId xmlns:a16="http://schemas.microsoft.com/office/drawing/2014/main" id="{F0B7391D-953F-4D43-94D9-99F20A074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1AA92-71D4-E44A-8AC6-FF4F7FEE9686}"/>
              </a:ext>
            </a:extLst>
          </p:cNvPr>
          <p:cNvSpPr>
            <a:spLocks noGrp="1"/>
          </p:cNvSpPr>
          <p:nvPr>
            <p:ph type="sldNum" sz="quarter" idx="12"/>
          </p:nvPr>
        </p:nvSpPr>
        <p:spPr/>
        <p:txBody>
          <a:bodyPr/>
          <a:lstStyle/>
          <a:p>
            <a:fld id="{681CEFBB-82EA-5143-A295-D24BE597BD51}" type="slidenum">
              <a:rPr lang="en-US" smtClean="0"/>
              <a:t>‹#›</a:t>
            </a:fld>
            <a:endParaRPr lang="en-US"/>
          </a:p>
        </p:txBody>
      </p:sp>
    </p:spTree>
    <p:extLst>
      <p:ext uri="{BB962C8B-B14F-4D97-AF65-F5344CB8AC3E}">
        <p14:creationId xmlns:p14="http://schemas.microsoft.com/office/powerpoint/2010/main" val="146526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2C4B90-4ABB-6442-B4AC-0EF348116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EAA1AF-DAE2-EF4A-BD5D-6C71D2BC0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64317-968F-E44A-BB2B-149E091C1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D4246-559C-894D-ABCA-60E9AF087B9D}" type="datetime1">
              <a:rPr lang="en-US" smtClean="0"/>
              <a:t>8/21/2021</a:t>
            </a:fld>
            <a:endParaRPr lang="en-US"/>
          </a:p>
        </p:txBody>
      </p:sp>
      <p:sp>
        <p:nvSpPr>
          <p:cNvPr id="5" name="Footer Placeholder 4">
            <a:extLst>
              <a:ext uri="{FF2B5EF4-FFF2-40B4-BE49-F238E27FC236}">
                <a16:creationId xmlns:a16="http://schemas.microsoft.com/office/drawing/2014/main" id="{EE22330A-C3BD-4F4A-9F80-C5FCB0851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B34A38-7869-5D47-9679-F3403C1C66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CEFBB-82EA-5143-A295-D24BE597BD51}" type="slidenum">
              <a:rPr lang="en-US" smtClean="0"/>
              <a:t>‹#›</a:t>
            </a:fld>
            <a:endParaRPr lang="en-US"/>
          </a:p>
        </p:txBody>
      </p:sp>
    </p:spTree>
    <p:extLst>
      <p:ext uri="{BB962C8B-B14F-4D97-AF65-F5344CB8AC3E}">
        <p14:creationId xmlns:p14="http://schemas.microsoft.com/office/powerpoint/2010/main" val="333583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3.png"/><Relationship Id="rId12" Type="http://schemas.openxmlformats.org/officeDocument/2006/relationships/image" Target="../media/image34.png"/><Relationship Id="rId17" Type="http://schemas.openxmlformats.org/officeDocument/2006/relationships/image" Target="../media/image20.png"/><Relationship Id="rId2" Type="http://schemas.openxmlformats.org/officeDocument/2006/relationships/notesSlide" Target="../notesSlides/notesSlide9.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18.png"/><Relationship Id="rId19" Type="http://schemas.openxmlformats.org/officeDocument/2006/relationships/image" Target="../media/image22.png"/><Relationship Id="rId4" Type="http://schemas.openxmlformats.org/officeDocument/2006/relationships/image" Target="../media/image14.png"/><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3.png"/><Relationship Id="rId21" Type="http://schemas.openxmlformats.org/officeDocument/2006/relationships/image" Target="../media/image20.png"/><Relationship Id="rId12" Type="http://schemas.openxmlformats.org/officeDocument/2006/relationships/image" Target="../media/image34.png"/><Relationship Id="rId2" Type="http://schemas.openxmlformats.org/officeDocument/2006/relationships/notesSlide" Target="../notesSlides/notesSlide10.xml"/><Relationship Id="rId16" Type="http://schemas.openxmlformats.org/officeDocument/2006/relationships/image" Target="../media/image23.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25.png"/><Relationship Id="rId23" Type="http://schemas.openxmlformats.org/officeDocument/2006/relationships/image" Target="../media/image22.png"/><Relationship Id="rId19" Type="http://schemas.openxmlformats.org/officeDocument/2006/relationships/image" Target="../media/image18.png"/><Relationship Id="rId4" Type="http://schemas.openxmlformats.org/officeDocument/2006/relationships/image" Target="../media/image14.png"/><Relationship Id="rId14" Type="http://schemas.openxmlformats.org/officeDocument/2006/relationships/image" Target="../media/image24.png"/><Relationship Id="rId22" Type="http://schemas.openxmlformats.org/officeDocument/2006/relationships/image" Target="../media/image21.png"/></Relationships>
</file>

<file path=ppt/slides/_rels/slide15.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3.png"/><Relationship Id="rId21" Type="http://schemas.openxmlformats.org/officeDocument/2006/relationships/image" Target="../media/image20.png"/><Relationship Id="rId12" Type="http://schemas.openxmlformats.org/officeDocument/2006/relationships/image" Target="../media/image34.png"/><Relationship Id="rId25" Type="http://schemas.openxmlformats.org/officeDocument/2006/relationships/image" Target="../media/image24.png"/><Relationship Id="rId2" Type="http://schemas.openxmlformats.org/officeDocument/2006/relationships/notesSlide" Target="../notesSlides/notesSlide11.xml"/><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33.png"/><Relationship Id="rId24" Type="http://schemas.openxmlformats.org/officeDocument/2006/relationships/image" Target="../media/image26.png"/><Relationship Id="rId5" Type="http://schemas.openxmlformats.org/officeDocument/2006/relationships/image" Target="../media/image27.png"/><Relationship Id="rId23" Type="http://schemas.openxmlformats.org/officeDocument/2006/relationships/image" Target="../media/image22.png"/><Relationship Id="rId19" Type="http://schemas.openxmlformats.org/officeDocument/2006/relationships/image" Target="../media/image18.png"/><Relationship Id="rId4" Type="http://schemas.openxmlformats.org/officeDocument/2006/relationships/image" Target="../media/image14.png"/><Relationship Id="rId14" Type="http://schemas.openxmlformats.org/officeDocument/2006/relationships/image" Target="../media/image25.png"/><Relationship Id="rId22"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28.png"/><Relationship Id="rId18" Type="http://schemas.openxmlformats.org/officeDocument/2006/relationships/image" Target="../media/image22.png"/><Relationship Id="rId3"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image" Target="../media/image21.png"/><Relationship Id="rId2" Type="http://schemas.openxmlformats.org/officeDocument/2006/relationships/image" Target="../media/image27.png"/><Relationship Id="rId16" Type="http://schemas.openxmlformats.org/officeDocument/2006/relationships/image" Target="../media/image20.png"/><Relationship Id="rId1" Type="http://schemas.openxmlformats.org/officeDocument/2006/relationships/slideLayout" Target="../slideLayouts/slideLayout2.xml"/><Relationship Id="rId11"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image" Target="../media/image3.png"/><Relationship Id="rId9" Type="http://schemas.openxmlformats.org/officeDocument/2006/relationships/image" Target="../media/image34.png"/><Relationship Id="rId1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9.png"/><Relationship Id="rId18" Type="http://schemas.openxmlformats.org/officeDocument/2006/relationships/image" Target="../media/image31.png"/><Relationship Id="rId3"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image" Target="../media/image30.png"/><Relationship Id="rId2" Type="http://schemas.openxmlformats.org/officeDocument/2006/relationships/image" Target="../media/image27.png"/><Relationship Id="rId16" Type="http://schemas.openxmlformats.org/officeDocument/2006/relationships/image" Target="../media/image22.png"/><Relationship Id="rId20" Type="http://schemas.openxmlformats.org/officeDocument/2006/relationships/image" Target="../media/image36.png"/><Relationship Id="rId1" Type="http://schemas.openxmlformats.org/officeDocument/2006/relationships/slideLayout" Target="../slideLayouts/slideLayout2.xml"/><Relationship Id="rId11" Type="http://schemas.openxmlformats.org/officeDocument/2006/relationships/image" Target="../media/image14.png"/><Relationship Id="rId15" Type="http://schemas.openxmlformats.org/officeDocument/2006/relationships/image" Target="../media/image21.png"/><Relationship Id="rId10" Type="http://schemas.openxmlformats.org/officeDocument/2006/relationships/image" Target="../media/image3.png"/><Relationship Id="rId19" Type="http://schemas.openxmlformats.org/officeDocument/2006/relationships/image" Target="../media/image32.png"/><Relationship Id="rId9" Type="http://schemas.openxmlformats.org/officeDocument/2006/relationships/image" Target="../media/image34.png"/><Relationship Id="rId1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7.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39.png"/><Relationship Id="rId10" Type="http://schemas.openxmlformats.org/officeDocument/2006/relationships/image" Target="../media/image45.png"/><Relationship Id="rId4" Type="http://schemas.openxmlformats.org/officeDocument/2006/relationships/image" Target="../media/image38.pn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7.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39.png"/><Relationship Id="rId10" Type="http://schemas.openxmlformats.org/officeDocument/2006/relationships/image" Target="../media/image45.png"/><Relationship Id="rId4" Type="http://schemas.openxmlformats.org/officeDocument/2006/relationships/image" Target="../media/image38.pn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0.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9.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8.png"/><Relationship Id="rId5" Type="http://schemas.openxmlformats.org/officeDocument/2006/relationships/image" Target="../media/image53.png"/><Relationship Id="rId10" Type="http://schemas.openxmlformats.org/officeDocument/2006/relationships/image" Target="../media/image49.png"/><Relationship Id="rId4" Type="http://schemas.openxmlformats.org/officeDocument/2006/relationships/image" Target="../media/image52.png"/><Relationship Id="rId9"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9.png"/><Relationship Id="rId18" Type="http://schemas.openxmlformats.org/officeDocument/2006/relationships/image" Target="../media/image31.png"/><Relationship Id="rId3"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image" Target="../media/image30.png"/><Relationship Id="rId2" Type="http://schemas.openxmlformats.org/officeDocument/2006/relationships/image" Target="../media/image27.png"/><Relationship Id="rId16" Type="http://schemas.openxmlformats.org/officeDocument/2006/relationships/image" Target="../media/image22.png"/><Relationship Id="rId20" Type="http://schemas.openxmlformats.org/officeDocument/2006/relationships/image" Target="../media/image36.png"/><Relationship Id="rId1" Type="http://schemas.openxmlformats.org/officeDocument/2006/relationships/slideLayout" Target="../slideLayouts/slideLayout2.xml"/><Relationship Id="rId11" Type="http://schemas.openxmlformats.org/officeDocument/2006/relationships/image" Target="../media/image14.png"/><Relationship Id="rId15" Type="http://schemas.openxmlformats.org/officeDocument/2006/relationships/image" Target="../media/image21.png"/><Relationship Id="rId10" Type="http://schemas.openxmlformats.org/officeDocument/2006/relationships/image" Target="../media/image3.png"/><Relationship Id="rId19" Type="http://schemas.openxmlformats.org/officeDocument/2006/relationships/image" Target="../media/image32.png"/><Relationship Id="rId9" Type="http://schemas.openxmlformats.org/officeDocument/2006/relationships/image" Target="../media/image34.png"/><Relationship Id="rId1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46.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675F-E393-A842-97B7-B8EF1AD3264B}"/>
              </a:ext>
            </a:extLst>
          </p:cNvPr>
          <p:cNvSpPr>
            <a:spLocks noGrp="1"/>
          </p:cNvSpPr>
          <p:nvPr>
            <p:ph type="ctrTitle"/>
          </p:nvPr>
        </p:nvSpPr>
        <p:spPr/>
        <p:txBody>
          <a:bodyPr>
            <a:normAutofit fontScale="90000"/>
          </a:bodyPr>
          <a:lstStyle/>
          <a:p>
            <a:r>
              <a:rPr lang="en-US" dirty="0"/>
              <a:t>VAE based Unsupervised Text Style Transfer with Pivot Words</a:t>
            </a:r>
            <a:r>
              <a:rPr lang="zh-CN" altLang="en-US" dirty="0"/>
              <a:t> </a:t>
            </a:r>
            <a:r>
              <a:rPr lang="en-US" dirty="0"/>
              <a:t>Enhancement Learning</a:t>
            </a:r>
          </a:p>
        </p:txBody>
      </p:sp>
      <p:sp>
        <p:nvSpPr>
          <p:cNvPr id="3" name="Subtitle 2">
            <a:extLst>
              <a:ext uri="{FF2B5EF4-FFF2-40B4-BE49-F238E27FC236}">
                <a16:creationId xmlns:a16="http://schemas.microsoft.com/office/drawing/2014/main" id="{A0FCCEC6-45C3-7F49-ACF4-D8DBAF69EEBF}"/>
              </a:ext>
            </a:extLst>
          </p:cNvPr>
          <p:cNvSpPr>
            <a:spLocks noGrp="1"/>
          </p:cNvSpPr>
          <p:nvPr>
            <p:ph type="subTitle" idx="1"/>
          </p:nvPr>
        </p:nvSpPr>
        <p:spPr>
          <a:xfrm>
            <a:off x="1524000" y="3735388"/>
            <a:ext cx="9144000" cy="1655762"/>
          </a:xfrm>
        </p:spPr>
        <p:txBody>
          <a:bodyPr/>
          <a:lstStyle/>
          <a:p>
            <a:r>
              <a:rPr lang="en-US" sz="2000" dirty="0"/>
              <a:t>Intern: </a:t>
            </a:r>
            <a:r>
              <a:rPr lang="en-US" sz="2000" dirty="0" err="1"/>
              <a:t>Haoran</a:t>
            </a:r>
            <a:r>
              <a:rPr lang="en-US" sz="2000" dirty="0"/>
              <a:t> Xu</a:t>
            </a:r>
          </a:p>
          <a:p>
            <a:r>
              <a:rPr lang="en-US" sz="2000" dirty="0"/>
              <a:t>Manager: Cynthia Lu </a:t>
            </a:r>
          </a:p>
          <a:p>
            <a:r>
              <a:rPr lang="en-US" sz="2000" dirty="0"/>
              <a:t>Mentors: </a:t>
            </a:r>
            <a:r>
              <a:rPr lang="en-US" sz="2000" dirty="0" err="1"/>
              <a:t>Chengyuan</a:t>
            </a:r>
            <a:r>
              <a:rPr lang="en-US" sz="2000" dirty="0"/>
              <a:t> Ma and </a:t>
            </a:r>
            <a:r>
              <a:rPr lang="en-US" sz="2000" dirty="0" err="1"/>
              <a:t>Zhongkai</a:t>
            </a:r>
            <a:r>
              <a:rPr lang="en-US" sz="2000" dirty="0"/>
              <a:t> Sun </a:t>
            </a:r>
          </a:p>
          <a:p>
            <a:endParaRPr lang="en-US" dirty="0"/>
          </a:p>
        </p:txBody>
      </p:sp>
      <p:sp>
        <p:nvSpPr>
          <p:cNvPr id="4" name="Slide Number Placeholder 3">
            <a:extLst>
              <a:ext uri="{FF2B5EF4-FFF2-40B4-BE49-F238E27FC236}">
                <a16:creationId xmlns:a16="http://schemas.microsoft.com/office/drawing/2014/main" id="{C21F1FE1-0D68-DB43-ACC0-BBCE9A520E73}"/>
              </a:ext>
            </a:extLst>
          </p:cNvPr>
          <p:cNvSpPr>
            <a:spLocks noGrp="1"/>
          </p:cNvSpPr>
          <p:nvPr>
            <p:ph type="sldNum" sz="quarter" idx="12"/>
          </p:nvPr>
        </p:nvSpPr>
        <p:spPr/>
        <p:txBody>
          <a:bodyPr/>
          <a:lstStyle/>
          <a:p>
            <a:fld id="{681CEFBB-82EA-5143-A295-D24BE597BD51}" type="slidenum">
              <a:rPr lang="en-US" smtClean="0"/>
              <a:t>1</a:t>
            </a:fld>
            <a:endParaRPr lang="en-US"/>
          </a:p>
        </p:txBody>
      </p:sp>
    </p:spTree>
    <p:extLst>
      <p:ext uri="{BB962C8B-B14F-4D97-AF65-F5344CB8AC3E}">
        <p14:creationId xmlns:p14="http://schemas.microsoft.com/office/powerpoint/2010/main" val="203822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6668-C756-7A4F-9FF8-44AEDED015F7}"/>
              </a:ext>
            </a:extLst>
          </p:cNvPr>
          <p:cNvSpPr>
            <a:spLocks noGrp="1"/>
          </p:cNvSpPr>
          <p:nvPr>
            <p:ph type="title"/>
          </p:nvPr>
        </p:nvSpPr>
        <p:spPr/>
        <p:txBody>
          <a:bodyPr/>
          <a:lstStyle/>
          <a:p>
            <a:r>
              <a:rPr lang="en-US" altLang="zh-CN" dirty="0"/>
              <a:t>Related</a:t>
            </a:r>
            <a:r>
              <a:rPr lang="zh-CN" altLang="en-US" dirty="0"/>
              <a:t> </a:t>
            </a:r>
            <a:r>
              <a:rPr lang="en-US" altLang="zh-CN" dirty="0"/>
              <a:t>Works</a:t>
            </a:r>
            <a:r>
              <a:rPr lang="zh-CN" altLang="en-US" dirty="0"/>
              <a:t> </a:t>
            </a:r>
            <a:r>
              <a:rPr lang="en-US" altLang="zh-CN" dirty="0"/>
              <a:t>&amp;</a:t>
            </a:r>
            <a:r>
              <a:rPr lang="zh-CN" altLang="en-US" dirty="0"/>
              <a:t> </a:t>
            </a:r>
            <a:r>
              <a:rPr lang="en-US" altLang="zh-CN" dirty="0"/>
              <a:t>Background</a:t>
            </a:r>
            <a:endParaRPr lang="en-US" dirty="0"/>
          </a:p>
        </p:txBody>
      </p:sp>
      <p:pic>
        <p:nvPicPr>
          <p:cNvPr id="6" name="Content Placeholder 5">
            <a:extLst>
              <a:ext uri="{FF2B5EF4-FFF2-40B4-BE49-F238E27FC236}">
                <a16:creationId xmlns:a16="http://schemas.microsoft.com/office/drawing/2014/main" id="{7ECEDF70-D089-564A-8963-ACC8046174DA}"/>
              </a:ext>
            </a:extLst>
          </p:cNvPr>
          <p:cNvPicPr>
            <a:picLocks noGrp="1" noChangeAspect="1"/>
          </p:cNvPicPr>
          <p:nvPr>
            <p:ph idx="1"/>
          </p:nvPr>
        </p:nvPicPr>
        <p:blipFill>
          <a:blip r:embed="rId3"/>
          <a:stretch>
            <a:fillRect/>
          </a:stretch>
        </p:blipFill>
        <p:spPr>
          <a:xfrm>
            <a:off x="838200" y="1747768"/>
            <a:ext cx="9674961" cy="4551501"/>
          </a:xfrm>
        </p:spPr>
      </p:pic>
      <p:sp>
        <p:nvSpPr>
          <p:cNvPr id="4" name="Slide Number Placeholder 3">
            <a:extLst>
              <a:ext uri="{FF2B5EF4-FFF2-40B4-BE49-F238E27FC236}">
                <a16:creationId xmlns:a16="http://schemas.microsoft.com/office/drawing/2014/main" id="{8E19CCE9-6594-984A-8F8C-1717F9925CF1}"/>
              </a:ext>
            </a:extLst>
          </p:cNvPr>
          <p:cNvSpPr>
            <a:spLocks noGrp="1"/>
          </p:cNvSpPr>
          <p:nvPr>
            <p:ph type="sldNum" sz="quarter" idx="12"/>
          </p:nvPr>
        </p:nvSpPr>
        <p:spPr/>
        <p:txBody>
          <a:bodyPr/>
          <a:lstStyle/>
          <a:p>
            <a:fld id="{681CEFBB-82EA-5143-A295-D24BE597BD51}" type="slidenum">
              <a:rPr lang="en-US" smtClean="0"/>
              <a:t>10</a:t>
            </a:fld>
            <a:endParaRPr lang="en-US"/>
          </a:p>
        </p:txBody>
      </p:sp>
    </p:spTree>
    <p:extLst>
      <p:ext uri="{BB962C8B-B14F-4D97-AF65-F5344CB8AC3E}">
        <p14:creationId xmlns:p14="http://schemas.microsoft.com/office/powerpoint/2010/main" val="206055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88F4-8A60-7D4E-900C-7C8DFE5C47F6}"/>
              </a:ext>
            </a:extLst>
          </p:cNvPr>
          <p:cNvSpPr>
            <a:spLocks noGrp="1"/>
          </p:cNvSpPr>
          <p:nvPr>
            <p:ph type="title"/>
          </p:nvPr>
        </p:nvSpPr>
        <p:spPr>
          <a:xfrm>
            <a:off x="838200" y="2680884"/>
            <a:ext cx="10515600" cy="1325563"/>
          </a:xfrm>
        </p:spPr>
        <p:txBody>
          <a:bodyPr/>
          <a:lstStyle/>
          <a:p>
            <a:pPr algn="ctr"/>
            <a:r>
              <a:rPr lang="en-US" dirty="0"/>
              <a:t>Proposed Method</a:t>
            </a:r>
          </a:p>
        </p:txBody>
      </p:sp>
      <p:sp>
        <p:nvSpPr>
          <p:cNvPr id="4" name="Slide Number Placeholder 3">
            <a:extLst>
              <a:ext uri="{FF2B5EF4-FFF2-40B4-BE49-F238E27FC236}">
                <a16:creationId xmlns:a16="http://schemas.microsoft.com/office/drawing/2014/main" id="{669B921E-5EDC-9344-A2A5-FE64ACF4EF72}"/>
              </a:ext>
            </a:extLst>
          </p:cNvPr>
          <p:cNvSpPr>
            <a:spLocks noGrp="1"/>
          </p:cNvSpPr>
          <p:nvPr>
            <p:ph type="sldNum" sz="quarter" idx="12"/>
          </p:nvPr>
        </p:nvSpPr>
        <p:spPr/>
        <p:txBody>
          <a:bodyPr/>
          <a:lstStyle/>
          <a:p>
            <a:fld id="{681CEFBB-82EA-5143-A295-D24BE597BD51}" type="slidenum">
              <a:rPr lang="en-US" smtClean="0"/>
              <a:t>11</a:t>
            </a:fld>
            <a:endParaRPr lang="en-US"/>
          </a:p>
        </p:txBody>
      </p:sp>
    </p:spTree>
    <p:extLst>
      <p:ext uri="{BB962C8B-B14F-4D97-AF65-F5344CB8AC3E}">
        <p14:creationId xmlns:p14="http://schemas.microsoft.com/office/powerpoint/2010/main" val="249965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D03D-0077-7D43-8CA1-D093A522557D}"/>
              </a:ext>
            </a:extLst>
          </p:cNvPr>
          <p:cNvSpPr>
            <a:spLocks noGrp="1"/>
          </p:cNvSpPr>
          <p:nvPr>
            <p:ph type="title"/>
          </p:nvPr>
        </p:nvSpPr>
        <p:spPr/>
        <p:txBody>
          <a:bodyPr/>
          <a:lstStyle/>
          <a:p>
            <a:r>
              <a:rPr lang="en-US" dirty="0"/>
              <a:t>Proposed Method</a:t>
            </a:r>
          </a:p>
        </p:txBody>
      </p:sp>
      <p:sp>
        <p:nvSpPr>
          <p:cNvPr id="3" name="Content Placeholder 2">
            <a:extLst>
              <a:ext uri="{FF2B5EF4-FFF2-40B4-BE49-F238E27FC236}">
                <a16:creationId xmlns:a16="http://schemas.microsoft.com/office/drawing/2014/main" id="{0B1463B1-0ADA-D542-B549-244DDA80301B}"/>
              </a:ext>
            </a:extLst>
          </p:cNvPr>
          <p:cNvSpPr>
            <a:spLocks noGrp="1"/>
          </p:cNvSpPr>
          <p:nvPr>
            <p:ph idx="1"/>
          </p:nvPr>
        </p:nvSpPr>
        <p:spPr/>
        <p:txBody>
          <a:bodyPr/>
          <a:lstStyle/>
          <a:p>
            <a:endParaRPr lang="en-US" dirty="0"/>
          </a:p>
          <a:p>
            <a:r>
              <a:rPr lang="en-US" altLang="zh-CN" dirty="0"/>
              <a:t>Stage</a:t>
            </a:r>
            <a:r>
              <a:rPr lang="zh-CN" altLang="en-US" dirty="0"/>
              <a:t> </a:t>
            </a:r>
            <a:r>
              <a:rPr lang="en-US" altLang="zh-CN" dirty="0"/>
              <a:t>1:</a:t>
            </a:r>
            <a:r>
              <a:rPr lang="zh-CN" altLang="en-US" dirty="0"/>
              <a:t> </a:t>
            </a:r>
            <a:r>
              <a:rPr lang="en-US" altLang="zh-CN" dirty="0"/>
              <a:t>VAE</a:t>
            </a:r>
            <a:r>
              <a:rPr lang="zh-CN" altLang="en-US" dirty="0"/>
              <a:t> </a:t>
            </a:r>
            <a:r>
              <a:rPr lang="en-US" altLang="zh-CN" dirty="0"/>
              <a:t>+</a:t>
            </a:r>
            <a:r>
              <a:rPr lang="zh-CN" altLang="en-US" dirty="0"/>
              <a:t> </a:t>
            </a:r>
            <a:r>
              <a:rPr lang="en-US" altLang="zh-CN" dirty="0"/>
              <a:t>Style</a:t>
            </a:r>
            <a:r>
              <a:rPr lang="zh-CN" altLang="en-US" dirty="0"/>
              <a:t> </a:t>
            </a:r>
            <a:r>
              <a:rPr lang="en-US" altLang="zh-CN" dirty="0"/>
              <a:t>Embedding</a:t>
            </a:r>
            <a:r>
              <a:rPr lang="zh-CN" altLang="en-US" dirty="0"/>
              <a:t> </a:t>
            </a:r>
            <a:r>
              <a:rPr lang="en-US" altLang="zh-CN" dirty="0"/>
              <a:t>Training</a:t>
            </a:r>
          </a:p>
          <a:p>
            <a:endParaRPr lang="en-US" dirty="0"/>
          </a:p>
          <a:p>
            <a:r>
              <a:rPr lang="en-US" altLang="zh-CN" dirty="0"/>
              <a:t>Stage</a:t>
            </a:r>
            <a:r>
              <a:rPr lang="zh-CN" altLang="en-US" dirty="0"/>
              <a:t> </a:t>
            </a:r>
            <a:r>
              <a:rPr lang="en-US" altLang="zh-CN" dirty="0"/>
              <a:t>2:</a:t>
            </a:r>
            <a:r>
              <a:rPr lang="zh-CN" altLang="en-US" dirty="0"/>
              <a:t> </a:t>
            </a:r>
            <a:r>
              <a:rPr lang="en-US" altLang="zh-CN" dirty="0"/>
              <a:t>Pivot</a:t>
            </a:r>
            <a:r>
              <a:rPr lang="zh-CN" altLang="en-US" dirty="0"/>
              <a:t> </a:t>
            </a:r>
            <a:r>
              <a:rPr lang="en-US" altLang="zh-CN" dirty="0"/>
              <a:t>Word</a:t>
            </a:r>
            <a:r>
              <a:rPr lang="zh-CN" altLang="en-US" dirty="0"/>
              <a:t> </a:t>
            </a:r>
            <a:r>
              <a:rPr lang="en-US" altLang="zh-CN" dirty="0"/>
              <a:t>Masking</a:t>
            </a:r>
            <a:r>
              <a:rPr lang="zh-CN" altLang="en-US" dirty="0"/>
              <a:t> </a:t>
            </a:r>
            <a:r>
              <a:rPr lang="en-US" altLang="zh-CN" dirty="0"/>
              <a:t>Training</a:t>
            </a:r>
            <a:endParaRPr lang="en-US" dirty="0"/>
          </a:p>
        </p:txBody>
      </p:sp>
      <p:sp>
        <p:nvSpPr>
          <p:cNvPr id="4" name="Slide Number Placeholder 3">
            <a:extLst>
              <a:ext uri="{FF2B5EF4-FFF2-40B4-BE49-F238E27FC236}">
                <a16:creationId xmlns:a16="http://schemas.microsoft.com/office/drawing/2014/main" id="{FDF32510-A827-6C42-B997-56ADD317347A}"/>
              </a:ext>
            </a:extLst>
          </p:cNvPr>
          <p:cNvSpPr>
            <a:spLocks noGrp="1"/>
          </p:cNvSpPr>
          <p:nvPr>
            <p:ph type="sldNum" sz="quarter" idx="12"/>
          </p:nvPr>
        </p:nvSpPr>
        <p:spPr/>
        <p:txBody>
          <a:bodyPr/>
          <a:lstStyle/>
          <a:p>
            <a:fld id="{681CEFBB-82EA-5143-A295-D24BE597BD51}" type="slidenum">
              <a:rPr lang="en-US" smtClean="0"/>
              <a:t>12</a:t>
            </a:fld>
            <a:endParaRPr lang="en-US"/>
          </a:p>
        </p:txBody>
      </p:sp>
    </p:spTree>
    <p:extLst>
      <p:ext uri="{BB962C8B-B14F-4D97-AF65-F5344CB8AC3E}">
        <p14:creationId xmlns:p14="http://schemas.microsoft.com/office/powerpoint/2010/main" val="15107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B427-025B-E64B-A9BA-1F986C48DB7C}"/>
              </a:ext>
            </a:extLst>
          </p:cNvPr>
          <p:cNvSpPr>
            <a:spLocks noGrp="1"/>
          </p:cNvSpPr>
          <p:nvPr>
            <p:ph type="title"/>
          </p:nvPr>
        </p:nvSpPr>
        <p:spPr/>
        <p:txBody>
          <a:bodyPr/>
          <a:lstStyle/>
          <a:p>
            <a:r>
              <a:rPr lang="en-US" dirty="0"/>
              <a:t>Proposed Method</a:t>
            </a:r>
            <a:r>
              <a:rPr lang="en-US" altLang="zh-CN" dirty="0"/>
              <a:t>:</a:t>
            </a:r>
            <a:r>
              <a:rPr lang="zh-CN" altLang="en-US" dirty="0"/>
              <a:t> </a:t>
            </a:r>
            <a:r>
              <a:rPr lang="en-US" altLang="zh-CN" dirty="0" err="1"/>
              <a:t>VAE+Style</a:t>
            </a:r>
            <a:r>
              <a:rPr lang="zh-CN" altLang="en-US" dirty="0"/>
              <a:t> </a:t>
            </a:r>
            <a:r>
              <a:rPr lang="en-US" altLang="zh-CN" dirty="0"/>
              <a:t>Embedding</a:t>
            </a:r>
            <a:endParaRPr lang="en-US" dirty="0"/>
          </a:p>
        </p:txBody>
      </p:sp>
      <p:sp>
        <p:nvSpPr>
          <p:cNvPr id="4" name="Slide Number Placeholder 3">
            <a:extLst>
              <a:ext uri="{FF2B5EF4-FFF2-40B4-BE49-F238E27FC236}">
                <a16:creationId xmlns:a16="http://schemas.microsoft.com/office/drawing/2014/main" id="{BD55B44D-F824-9344-BA35-D760C886E1A8}"/>
              </a:ext>
            </a:extLst>
          </p:cNvPr>
          <p:cNvSpPr>
            <a:spLocks noGrp="1"/>
          </p:cNvSpPr>
          <p:nvPr>
            <p:ph type="sldNum" sz="quarter" idx="12"/>
          </p:nvPr>
        </p:nvSpPr>
        <p:spPr/>
        <p:txBody>
          <a:bodyPr/>
          <a:lstStyle/>
          <a:p>
            <a:fld id="{681CEFBB-82EA-5143-A295-D24BE597BD51}" type="slidenum">
              <a:rPr lang="en-US" smtClean="0"/>
              <a:t>13</a:t>
            </a:fld>
            <a:endParaRPr lang="en-US" dirty="0"/>
          </a:p>
        </p:txBody>
      </p:sp>
      <p:pic>
        <p:nvPicPr>
          <p:cNvPr id="24" name="Picture 23">
            <a:extLst>
              <a:ext uri="{FF2B5EF4-FFF2-40B4-BE49-F238E27FC236}">
                <a16:creationId xmlns:a16="http://schemas.microsoft.com/office/drawing/2014/main" id="{14663370-B569-2F40-B513-B30A509AB600}"/>
              </a:ext>
            </a:extLst>
          </p:cNvPr>
          <p:cNvPicPr>
            <a:picLocks noChangeAspect="1"/>
          </p:cNvPicPr>
          <p:nvPr/>
        </p:nvPicPr>
        <p:blipFill>
          <a:blip r:embed="rId3"/>
          <a:stretch>
            <a:fillRect/>
          </a:stretch>
        </p:blipFill>
        <p:spPr>
          <a:xfrm>
            <a:off x="5756566" y="4198094"/>
            <a:ext cx="1668462" cy="1129110"/>
          </a:xfrm>
          <a:prstGeom prst="rect">
            <a:avLst/>
          </a:prstGeom>
        </p:spPr>
      </p:pic>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6B8D66BF-EB12-4943-9652-46FD99C4340B}"/>
                  </a:ext>
                </a:extLst>
              </p:cNvPr>
              <p:cNvSpPr/>
              <p:nvPr/>
            </p:nvSpPr>
            <p:spPr>
              <a:xfrm>
                <a:off x="951419" y="31112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xmlns="">
          <p:sp>
            <p:nvSpPr>
              <p:cNvPr id="25" name="Rounded Rectangle 24">
                <a:extLst>
                  <a:ext uri="{FF2B5EF4-FFF2-40B4-BE49-F238E27FC236}">
                    <a16:creationId xmlns:a16="http://schemas.microsoft.com/office/drawing/2014/main" id="{6B8D66BF-EB12-4943-9652-46FD99C4340B}"/>
                  </a:ext>
                </a:extLst>
              </p:cNvPr>
              <p:cNvSpPr>
                <a:spLocks noRot="1" noChangeAspect="1" noMove="1" noResize="1" noEditPoints="1" noAdjustHandles="1" noChangeArrowheads="1" noChangeShapeType="1" noTextEdit="1"/>
              </p:cNvSpPr>
              <p:nvPr/>
            </p:nvSpPr>
            <p:spPr>
              <a:xfrm>
                <a:off x="951419" y="3111262"/>
                <a:ext cx="715618" cy="579309"/>
              </a:xfrm>
              <a:prstGeom prst="round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56B00DB1-B805-5849-9045-8FFB3ACDADEC}"/>
              </a:ext>
            </a:extLst>
          </p:cNvPr>
          <p:cNvCxnSpPr>
            <a:cxnSpLocks/>
            <a:stCxn id="25" idx="3"/>
          </p:cNvCxnSpPr>
          <p:nvPr/>
        </p:nvCxnSpPr>
        <p:spPr>
          <a:xfrm flipV="1">
            <a:off x="1667037" y="3400916"/>
            <a:ext cx="378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5BA00A9-16F0-9A4D-95C8-1D8790EAE082}"/>
                  </a:ext>
                </a:extLst>
              </p:cNvPr>
              <p:cNvSpPr/>
              <p:nvPr/>
            </p:nvSpPr>
            <p:spPr>
              <a:xfrm>
                <a:off x="2981473" y="3111262"/>
                <a:ext cx="1408517" cy="6190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75BA00A9-16F0-9A4D-95C8-1D8790EAE082}"/>
                  </a:ext>
                </a:extLst>
              </p:cNvPr>
              <p:cNvSpPr>
                <a:spLocks noRot="1" noChangeAspect="1" noMove="1" noResize="1" noEditPoints="1" noAdjustHandles="1" noChangeArrowheads="1" noChangeShapeType="1" noTextEdit="1"/>
              </p:cNvSpPr>
              <p:nvPr/>
            </p:nvSpPr>
            <p:spPr>
              <a:xfrm>
                <a:off x="2981473" y="3111262"/>
                <a:ext cx="1408517" cy="619066"/>
              </a:xfrm>
              <a:prstGeom prst="rect">
                <a:avLst/>
              </a:prstGeom>
              <a:blipFill>
                <a:blip r:embed="rId5"/>
                <a:stretch>
                  <a:fillRect t="-7843" b="-7843"/>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623861D3-CCFB-F044-BAF3-75D20BCCB8F6}"/>
              </a:ext>
            </a:extLst>
          </p:cNvPr>
          <p:cNvCxnSpPr>
            <a:cxnSpLocks/>
          </p:cNvCxnSpPr>
          <p:nvPr/>
        </p:nvCxnSpPr>
        <p:spPr>
          <a:xfrm>
            <a:off x="9075583" y="3427895"/>
            <a:ext cx="533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ounded Rectangle 38">
                <a:extLst>
                  <a:ext uri="{FF2B5EF4-FFF2-40B4-BE49-F238E27FC236}">
                    <a16:creationId xmlns:a16="http://schemas.microsoft.com/office/drawing/2014/main" id="{AAD007EE-2030-8F48-9B55-B2754A5B0FD5}"/>
                  </a:ext>
                </a:extLst>
              </p:cNvPr>
              <p:cNvSpPr/>
              <p:nvPr/>
            </p:nvSpPr>
            <p:spPr>
              <a:xfrm>
                <a:off x="9609453" y="31183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xmlns="">
          <p:sp>
            <p:nvSpPr>
              <p:cNvPr id="39" name="Rounded Rectangle 38">
                <a:extLst>
                  <a:ext uri="{FF2B5EF4-FFF2-40B4-BE49-F238E27FC236}">
                    <a16:creationId xmlns:a16="http://schemas.microsoft.com/office/drawing/2014/main" id="{AAD007EE-2030-8F48-9B55-B2754A5B0FD5}"/>
                  </a:ext>
                </a:extLst>
              </p:cNvPr>
              <p:cNvSpPr>
                <a:spLocks noRot="1" noChangeAspect="1" noMove="1" noResize="1" noEditPoints="1" noAdjustHandles="1" noChangeArrowheads="1" noChangeShapeType="1" noTextEdit="1"/>
              </p:cNvSpPr>
              <p:nvPr/>
            </p:nvSpPr>
            <p:spPr>
              <a:xfrm>
                <a:off x="9609453" y="3118362"/>
                <a:ext cx="715618" cy="579309"/>
              </a:xfrm>
              <a:prstGeom prst="roundRect">
                <a:avLst/>
              </a:prstGeom>
              <a:blipFill>
                <a:blip r:embed="rId6"/>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83D2209E-319C-AF4B-941A-1D8451DF4C76}"/>
              </a:ext>
            </a:extLst>
          </p:cNvPr>
          <p:cNvSpPr txBox="1"/>
          <p:nvPr/>
        </p:nvSpPr>
        <p:spPr>
          <a:xfrm>
            <a:off x="2816530" y="2879652"/>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41" name="TextBox 40">
            <a:extLst>
              <a:ext uri="{FF2B5EF4-FFF2-40B4-BE49-F238E27FC236}">
                <a16:creationId xmlns:a16="http://schemas.microsoft.com/office/drawing/2014/main" id="{8F4EB7D7-322E-1C48-AB25-7708446F5E48}"/>
              </a:ext>
            </a:extLst>
          </p:cNvPr>
          <p:cNvSpPr txBox="1"/>
          <p:nvPr/>
        </p:nvSpPr>
        <p:spPr>
          <a:xfrm>
            <a:off x="7478669" y="2862377"/>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43" name="TextBox 42">
            <a:extLst>
              <a:ext uri="{FF2B5EF4-FFF2-40B4-BE49-F238E27FC236}">
                <a16:creationId xmlns:a16="http://schemas.microsoft.com/office/drawing/2014/main" id="{B82F93A4-E154-7843-881D-64B340F7C25E}"/>
              </a:ext>
            </a:extLst>
          </p:cNvPr>
          <p:cNvSpPr txBox="1"/>
          <p:nvPr/>
        </p:nvSpPr>
        <p:spPr>
          <a:xfrm>
            <a:off x="838200" y="1404168"/>
            <a:ext cx="5627077" cy="400110"/>
          </a:xfrm>
          <a:prstGeom prst="rect">
            <a:avLst/>
          </a:prstGeom>
          <a:noFill/>
        </p:spPr>
        <p:txBody>
          <a:bodyPr wrap="square" rtlCol="0">
            <a:spAutoFit/>
          </a:bodyPr>
          <a:lstStyle/>
          <a:p>
            <a:r>
              <a:rPr lang="en-US" altLang="zh-CN" sz="2000" dirty="0"/>
              <a:t>Take</a:t>
            </a:r>
            <a:r>
              <a:rPr lang="zh-CN" altLang="en-US" sz="2000" dirty="0"/>
              <a:t> </a:t>
            </a:r>
            <a:r>
              <a:rPr lang="en-US" altLang="zh-CN" sz="2000" dirty="0"/>
              <a:t>sentiment</a:t>
            </a:r>
            <a:r>
              <a:rPr lang="zh-CN" altLang="en-US" sz="2000" dirty="0"/>
              <a:t> </a:t>
            </a:r>
            <a:r>
              <a:rPr lang="en-US" altLang="zh-CN" sz="2000" dirty="0"/>
              <a:t>transfer</a:t>
            </a:r>
            <a:r>
              <a:rPr lang="zh-CN" altLang="en-US" sz="2000" dirty="0"/>
              <a:t> </a:t>
            </a:r>
            <a:r>
              <a:rPr lang="en-US" altLang="zh-CN" sz="2000" dirty="0"/>
              <a:t>as</a:t>
            </a:r>
            <a:r>
              <a:rPr lang="zh-CN" altLang="en-US" sz="2000" dirty="0"/>
              <a:t> </a:t>
            </a:r>
            <a:r>
              <a:rPr lang="en-US" altLang="zh-CN" sz="2000" dirty="0"/>
              <a:t>an</a:t>
            </a:r>
            <a:r>
              <a:rPr lang="zh-CN" altLang="en-US" sz="2000" dirty="0"/>
              <a:t> </a:t>
            </a:r>
            <a:r>
              <a:rPr lang="en-US" altLang="zh-CN" sz="2000" dirty="0"/>
              <a:t>example:</a:t>
            </a:r>
            <a:endParaRPr lang="en-US" sz="2000" dirty="0"/>
          </a:p>
        </p:txBody>
      </p:sp>
      <p:sp>
        <p:nvSpPr>
          <p:cNvPr id="44" name="Rounded Rectangle 43">
            <a:extLst>
              <a:ext uri="{FF2B5EF4-FFF2-40B4-BE49-F238E27FC236}">
                <a16:creationId xmlns:a16="http://schemas.microsoft.com/office/drawing/2014/main" id="{BAEE123B-AB33-E144-847A-08B3978C7754}"/>
              </a:ext>
            </a:extLst>
          </p:cNvPr>
          <p:cNvSpPr/>
          <p:nvPr/>
        </p:nvSpPr>
        <p:spPr>
          <a:xfrm>
            <a:off x="4967226" y="2099956"/>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B47007ED-335F-BF4C-ACAD-F000790A7770}"/>
              </a:ext>
            </a:extLst>
          </p:cNvPr>
          <p:cNvSpPr/>
          <p:nvPr/>
        </p:nvSpPr>
        <p:spPr>
          <a:xfrm>
            <a:off x="5064618"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0C024AC7-CCC5-2C47-B772-EA164F791C27}"/>
              </a:ext>
            </a:extLst>
          </p:cNvPr>
          <p:cNvSpPr/>
          <p:nvPr/>
        </p:nvSpPr>
        <p:spPr>
          <a:xfrm>
            <a:off x="5221527" y="212753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F5DA3D7D-49CA-F74A-840A-97BDDFDBA15E}"/>
              </a:ext>
            </a:extLst>
          </p:cNvPr>
          <p:cNvSpPr/>
          <p:nvPr/>
        </p:nvSpPr>
        <p:spPr>
          <a:xfrm>
            <a:off x="5378436" y="212686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1" name="Oval 50">
            <a:extLst>
              <a:ext uri="{FF2B5EF4-FFF2-40B4-BE49-F238E27FC236}">
                <a16:creationId xmlns:a16="http://schemas.microsoft.com/office/drawing/2014/main" id="{3D6D39AD-4508-1040-B5F1-734619356095}"/>
              </a:ext>
            </a:extLst>
          </p:cNvPr>
          <p:cNvSpPr/>
          <p:nvPr/>
        </p:nvSpPr>
        <p:spPr>
          <a:xfrm>
            <a:off x="5535345"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Oval 60">
            <a:extLst>
              <a:ext uri="{FF2B5EF4-FFF2-40B4-BE49-F238E27FC236}">
                <a16:creationId xmlns:a16="http://schemas.microsoft.com/office/drawing/2014/main" id="{747CFFE3-E8F0-B942-90D5-189BFB6C4BF2}"/>
              </a:ext>
            </a:extLst>
          </p:cNvPr>
          <p:cNvSpPr/>
          <p:nvPr/>
        </p:nvSpPr>
        <p:spPr>
          <a:xfrm>
            <a:off x="5692254" y="212161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Oval 61">
            <a:extLst>
              <a:ext uri="{FF2B5EF4-FFF2-40B4-BE49-F238E27FC236}">
                <a16:creationId xmlns:a16="http://schemas.microsoft.com/office/drawing/2014/main" id="{D89D2EB7-994B-814B-86BD-753BA291D38F}"/>
              </a:ext>
            </a:extLst>
          </p:cNvPr>
          <p:cNvSpPr/>
          <p:nvPr/>
        </p:nvSpPr>
        <p:spPr>
          <a:xfrm>
            <a:off x="5849163" y="212195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C3A1788-7BA6-0F4B-BC37-4BDFE441E804}"/>
              </a:ext>
            </a:extLst>
          </p:cNvPr>
          <p:cNvSpPr/>
          <p:nvPr/>
        </p:nvSpPr>
        <p:spPr>
          <a:xfrm>
            <a:off x="4972636" y="2462732"/>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825888BB-F157-2841-A7B7-C9F5BFF23CDC}"/>
              </a:ext>
            </a:extLst>
          </p:cNvPr>
          <p:cNvSpPr/>
          <p:nvPr/>
        </p:nvSpPr>
        <p:spPr>
          <a:xfrm>
            <a:off x="5070028"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Oval 64">
            <a:extLst>
              <a:ext uri="{FF2B5EF4-FFF2-40B4-BE49-F238E27FC236}">
                <a16:creationId xmlns:a16="http://schemas.microsoft.com/office/drawing/2014/main" id="{2BD4EA52-6CC3-E146-B91B-67C4B330D97D}"/>
              </a:ext>
            </a:extLst>
          </p:cNvPr>
          <p:cNvSpPr/>
          <p:nvPr/>
        </p:nvSpPr>
        <p:spPr>
          <a:xfrm>
            <a:off x="5226937" y="249030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Oval 65">
            <a:extLst>
              <a:ext uri="{FF2B5EF4-FFF2-40B4-BE49-F238E27FC236}">
                <a16:creationId xmlns:a16="http://schemas.microsoft.com/office/drawing/2014/main" id="{E14B95EE-B82C-5543-8D82-67D34CBAB0C4}"/>
              </a:ext>
            </a:extLst>
          </p:cNvPr>
          <p:cNvSpPr/>
          <p:nvPr/>
        </p:nvSpPr>
        <p:spPr>
          <a:xfrm>
            <a:off x="5383846" y="24896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7" name="Oval 66">
            <a:extLst>
              <a:ext uri="{FF2B5EF4-FFF2-40B4-BE49-F238E27FC236}">
                <a16:creationId xmlns:a16="http://schemas.microsoft.com/office/drawing/2014/main" id="{9FE5895C-1963-6F45-962A-0CA89AD229FB}"/>
              </a:ext>
            </a:extLst>
          </p:cNvPr>
          <p:cNvSpPr/>
          <p:nvPr/>
        </p:nvSpPr>
        <p:spPr>
          <a:xfrm>
            <a:off x="5540755"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8" name="Oval 67">
            <a:extLst>
              <a:ext uri="{FF2B5EF4-FFF2-40B4-BE49-F238E27FC236}">
                <a16:creationId xmlns:a16="http://schemas.microsoft.com/office/drawing/2014/main" id="{AAA0BDDB-3DBA-CC4E-AEE3-904588220137}"/>
              </a:ext>
            </a:extLst>
          </p:cNvPr>
          <p:cNvSpPr/>
          <p:nvPr/>
        </p:nvSpPr>
        <p:spPr>
          <a:xfrm>
            <a:off x="5697664" y="24843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Oval 68">
            <a:extLst>
              <a:ext uri="{FF2B5EF4-FFF2-40B4-BE49-F238E27FC236}">
                <a16:creationId xmlns:a16="http://schemas.microsoft.com/office/drawing/2014/main" id="{A7D0785D-D5DB-6941-8E4E-7CE7A3E37A04}"/>
              </a:ext>
            </a:extLst>
          </p:cNvPr>
          <p:cNvSpPr/>
          <p:nvPr/>
        </p:nvSpPr>
        <p:spPr>
          <a:xfrm>
            <a:off x="5854573" y="248472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0" name="TextBox 69">
            <a:extLst>
              <a:ext uri="{FF2B5EF4-FFF2-40B4-BE49-F238E27FC236}">
                <a16:creationId xmlns:a16="http://schemas.microsoft.com/office/drawing/2014/main" id="{166B62DC-C7ED-4240-B992-6829030AD4A7}"/>
              </a:ext>
            </a:extLst>
          </p:cNvPr>
          <p:cNvSpPr txBox="1"/>
          <p:nvPr/>
        </p:nvSpPr>
        <p:spPr>
          <a:xfrm>
            <a:off x="4664230" y="2016083"/>
            <a:ext cx="189168" cy="369332"/>
          </a:xfrm>
          <a:prstGeom prst="rect">
            <a:avLst/>
          </a:prstGeom>
          <a:noFill/>
        </p:spPr>
        <p:txBody>
          <a:bodyPr wrap="square" rtlCol="0">
            <a:spAutoFit/>
          </a:bodyPr>
          <a:lstStyle/>
          <a:p>
            <a:pPr algn="ctr"/>
            <a:r>
              <a:rPr lang="zh-CN" altLang="en-US" dirty="0"/>
              <a:t>🙃</a:t>
            </a:r>
            <a:endParaRPr lang="en-US" dirty="0"/>
          </a:p>
        </p:txBody>
      </p:sp>
      <p:sp>
        <p:nvSpPr>
          <p:cNvPr id="71" name="TextBox 70">
            <a:extLst>
              <a:ext uri="{FF2B5EF4-FFF2-40B4-BE49-F238E27FC236}">
                <a16:creationId xmlns:a16="http://schemas.microsoft.com/office/drawing/2014/main" id="{9DEB150C-E9DA-1240-8B78-633DF2634871}"/>
              </a:ext>
            </a:extLst>
          </p:cNvPr>
          <p:cNvSpPr txBox="1"/>
          <p:nvPr/>
        </p:nvSpPr>
        <p:spPr>
          <a:xfrm>
            <a:off x="4610122" y="2387779"/>
            <a:ext cx="309446" cy="369332"/>
          </a:xfrm>
          <a:prstGeom prst="rect">
            <a:avLst/>
          </a:prstGeom>
          <a:noFill/>
        </p:spPr>
        <p:txBody>
          <a:bodyPr wrap="square" rtlCol="0">
            <a:spAutoFit/>
          </a:bodyPr>
          <a:lstStyle/>
          <a:p>
            <a:pPr algn="ctr"/>
            <a:r>
              <a:rPr lang="zh-CN" altLang="en-US" dirty="0"/>
              <a:t>🙂</a:t>
            </a:r>
            <a:endParaRPr lang="en-US" dirty="0"/>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9D2C2F2-9802-CC45-8345-4FAB944CEE59}"/>
                  </a:ext>
                </a:extLst>
              </p:cNvPr>
              <p:cNvSpPr txBox="1"/>
              <p:nvPr/>
            </p:nvSpPr>
            <p:spPr>
              <a:xfrm>
                <a:off x="6036535" y="2011306"/>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0</m:t>
                          </m:r>
                        </m:sub>
                      </m:sSub>
                    </m:oMath>
                  </m:oMathPara>
                </a14:m>
                <a:endParaRPr lang="en-US" sz="1400" dirty="0"/>
              </a:p>
            </p:txBody>
          </p:sp>
        </mc:Choice>
        <mc:Fallback xmlns="">
          <p:sp>
            <p:nvSpPr>
              <p:cNvPr id="72" name="TextBox 71">
                <a:extLst>
                  <a:ext uri="{FF2B5EF4-FFF2-40B4-BE49-F238E27FC236}">
                    <a16:creationId xmlns:a16="http://schemas.microsoft.com/office/drawing/2014/main" id="{09D2C2F2-9802-CC45-8345-4FAB944CEE59}"/>
                  </a:ext>
                </a:extLst>
              </p:cNvPr>
              <p:cNvSpPr txBox="1">
                <a:spLocks noRot="1" noChangeAspect="1" noMove="1" noResize="1" noEditPoints="1" noAdjustHandles="1" noChangeArrowheads="1" noChangeShapeType="1" noTextEdit="1"/>
              </p:cNvSpPr>
              <p:nvPr/>
            </p:nvSpPr>
            <p:spPr>
              <a:xfrm>
                <a:off x="6036535" y="2011306"/>
                <a:ext cx="415211"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C487A08-23E2-2845-87D8-79702E3551D6}"/>
                  </a:ext>
                </a:extLst>
              </p:cNvPr>
              <p:cNvSpPr txBox="1"/>
              <p:nvPr/>
            </p:nvSpPr>
            <p:spPr>
              <a:xfrm>
                <a:off x="6047355" y="2395803"/>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1</m:t>
                          </m:r>
                        </m:sub>
                      </m:sSub>
                    </m:oMath>
                  </m:oMathPara>
                </a14:m>
                <a:endParaRPr lang="en-US" sz="1400" dirty="0"/>
              </a:p>
            </p:txBody>
          </p:sp>
        </mc:Choice>
        <mc:Fallback xmlns="">
          <p:sp>
            <p:nvSpPr>
              <p:cNvPr id="73" name="TextBox 72">
                <a:extLst>
                  <a:ext uri="{FF2B5EF4-FFF2-40B4-BE49-F238E27FC236}">
                    <a16:creationId xmlns:a16="http://schemas.microsoft.com/office/drawing/2014/main" id="{9C487A08-23E2-2845-87D8-79702E3551D6}"/>
                  </a:ext>
                </a:extLst>
              </p:cNvPr>
              <p:cNvSpPr txBox="1">
                <a:spLocks noRot="1" noChangeAspect="1" noMove="1" noResize="1" noEditPoints="1" noAdjustHandles="1" noChangeArrowheads="1" noChangeShapeType="1" noTextEdit="1"/>
              </p:cNvSpPr>
              <p:nvPr/>
            </p:nvSpPr>
            <p:spPr>
              <a:xfrm>
                <a:off x="6047355" y="2395803"/>
                <a:ext cx="415211" cy="307777"/>
              </a:xfrm>
              <a:prstGeom prst="rect">
                <a:avLst/>
              </a:prstGeom>
              <a:blipFill>
                <a:blip r:embed="rId12"/>
                <a:stretch>
                  <a:fillRect/>
                </a:stretch>
              </a:blipFill>
            </p:spPr>
            <p:txBody>
              <a:bodyPr/>
              <a:lstStyle/>
              <a:p>
                <a:r>
                  <a:rPr lang="en-US">
                    <a:noFill/>
                  </a:rPr>
                  <a:t> </a:t>
                </a:r>
              </a:p>
            </p:txBody>
          </p:sp>
        </mc:Fallback>
      </mc:AlternateContent>
      <p:sp>
        <p:nvSpPr>
          <p:cNvPr id="74" name="Right Brace 73">
            <a:extLst>
              <a:ext uri="{FF2B5EF4-FFF2-40B4-BE49-F238E27FC236}">
                <a16:creationId xmlns:a16="http://schemas.microsoft.com/office/drawing/2014/main" id="{E7366B23-9B8C-1547-8DAD-E5B828935793}"/>
              </a:ext>
            </a:extLst>
          </p:cNvPr>
          <p:cNvSpPr/>
          <p:nvPr/>
        </p:nvSpPr>
        <p:spPr>
          <a:xfrm>
            <a:off x="6320021" y="2121616"/>
            <a:ext cx="190650" cy="4763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87290A1F-7F31-CF43-894C-D59942E16540}"/>
              </a:ext>
            </a:extLst>
          </p:cNvPr>
          <p:cNvCxnSpPr>
            <a:cxnSpLocks/>
          </p:cNvCxnSpPr>
          <p:nvPr/>
        </p:nvCxnSpPr>
        <p:spPr>
          <a:xfrm flipV="1">
            <a:off x="6510671" y="2359663"/>
            <a:ext cx="739597" cy="5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8BFFF60-D17F-5349-8F79-AEFE99BDC636}"/>
              </a:ext>
            </a:extLst>
          </p:cNvPr>
          <p:cNvCxnSpPr>
            <a:cxnSpLocks/>
          </p:cNvCxnSpPr>
          <p:nvPr/>
        </p:nvCxnSpPr>
        <p:spPr>
          <a:xfrm flipV="1">
            <a:off x="7325553" y="2395803"/>
            <a:ext cx="5879" cy="1048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1668DB1-E611-4D42-A0D7-1AC90E9A7030}"/>
                  </a:ext>
                </a:extLst>
              </p:cNvPr>
              <p:cNvSpPr txBox="1"/>
              <p:nvPr/>
            </p:nvSpPr>
            <p:spPr>
              <a:xfrm>
                <a:off x="7395907" y="2115409"/>
                <a:ext cx="242938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r>
                        <m:rPr>
                          <m:sty m:val="p"/>
                        </m:rPr>
                        <a:rPr lang="en-US" altLang="zh-CN" sz="1600" b="0" i="0" smtClean="0">
                          <a:latin typeface="Cambria Math" panose="02040503050406030204" pitchFamily="18" charset="0"/>
                        </a:rPr>
                        <m:t>c</m:t>
                      </m:r>
                      <m:r>
                        <a:rPr lang="en-US" altLang="zh-CN" sz="1600" b="0" i="1" smtClean="0">
                          <a:latin typeface="Cambria Math" panose="02040503050406030204" pitchFamily="18" charset="0"/>
                        </a:rPr>
                        <m:t>𝑜𝑠</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𝑧</m:t>
                          </m:r>
                        </m:e>
                      </m:d>
                      <m:r>
                        <a:rPr lang="en-US" altLang="zh-CN" sz="1600" b="0" i="0" smtClean="0">
                          <a:latin typeface="Cambria Math" panose="02040503050406030204" pitchFamily="18" charset="0"/>
                        </a:rPr>
                        <m:t>,</m:t>
                      </m:r>
                      <m:r>
                        <a:rPr lang="zh-CN" altLang="en-US" sz="1600" b="0" i="0" smtClean="0">
                          <a:latin typeface="Cambria Math" panose="02040503050406030204" pitchFamily="18" charset="0"/>
                        </a:rPr>
                        <m:t> </m:t>
                      </m:r>
                      <m:r>
                        <m:rPr>
                          <m:sty m:val="p"/>
                        </m:rPr>
                        <a:rPr lang="en-US" altLang="zh-CN" sz="1600" b="0" i="0" smtClean="0">
                          <a:latin typeface="Cambria Math" panose="02040503050406030204" pitchFamily="18" charset="0"/>
                        </a:rPr>
                        <m:t>cos</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m:t>
                      </m:r>
                    </m:oMath>
                  </m:oMathPara>
                </a14:m>
                <a:endParaRPr lang="en-US" sz="1600" dirty="0"/>
              </a:p>
            </p:txBody>
          </p:sp>
        </mc:Choice>
        <mc:Fallback xmlns="">
          <p:sp>
            <p:nvSpPr>
              <p:cNvPr id="83" name="TextBox 82">
                <a:extLst>
                  <a:ext uri="{FF2B5EF4-FFF2-40B4-BE49-F238E27FC236}">
                    <a16:creationId xmlns:a16="http://schemas.microsoft.com/office/drawing/2014/main" id="{D1668DB1-E611-4D42-A0D7-1AC90E9A7030}"/>
                  </a:ext>
                </a:extLst>
              </p:cNvPr>
              <p:cNvSpPr txBox="1">
                <a:spLocks noRot="1" noChangeAspect="1" noMove="1" noResize="1" noEditPoints="1" noAdjustHandles="1" noChangeArrowheads="1" noChangeShapeType="1" noTextEdit="1"/>
              </p:cNvSpPr>
              <p:nvPr/>
            </p:nvSpPr>
            <p:spPr>
              <a:xfrm>
                <a:off x="7395907" y="2115409"/>
                <a:ext cx="2429386" cy="338554"/>
              </a:xfrm>
              <a:prstGeom prst="rect">
                <a:avLst/>
              </a:prstGeom>
              <a:blipFill>
                <a:blip r:embed="rId13"/>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930AFA7-99B6-F04D-A007-A13B993A38CA}"/>
                  </a:ext>
                </a:extLst>
              </p:cNvPr>
              <p:cNvSpPr txBox="1"/>
              <p:nvPr/>
            </p:nvSpPr>
            <p:spPr>
              <a:xfrm>
                <a:off x="7425028" y="1791325"/>
                <a:ext cx="3928772" cy="307777"/>
              </a:xfrm>
              <a:prstGeom prst="rect">
                <a:avLst/>
              </a:prstGeom>
              <a:noFill/>
            </p:spPr>
            <p:txBody>
              <a:bodyPr wrap="square" rtlCol="0">
                <a:spAutoFit/>
              </a:bodyPr>
              <a:lstStyle/>
              <a:p>
                <a:r>
                  <a:rPr lang="en-US" altLang="zh-CN" sz="1400" dirty="0"/>
                  <a:t>If</a:t>
                </a:r>
                <a:r>
                  <a:rPr lang="zh-CN" altLang="en-US" sz="1400" dirty="0"/>
                  <a:t> </a:t>
                </a:r>
                <a:r>
                  <a:rPr lang="en-US" altLang="zh-CN" sz="1400" dirty="0"/>
                  <a:t>input</a:t>
                </a:r>
                <a:r>
                  <a:rPr lang="zh-CN" altLang="en-US" sz="1400" dirty="0"/>
                  <a:t> </a:t>
                </a:r>
                <a:r>
                  <a:rPr lang="en-US" altLang="zh-CN" sz="1400" dirty="0"/>
                  <a:t>is</a:t>
                </a:r>
                <a:r>
                  <a:rPr lang="zh-CN" altLang="en-US" sz="1400" dirty="0"/>
                  <a:t> 🙃</a:t>
                </a:r>
                <a:r>
                  <a:rPr lang="en-US" altLang="zh-CN" sz="1400" dirty="0"/>
                  <a:t>,</a:t>
                </a:r>
                <a:r>
                  <a:rPr lang="zh-CN" altLang="en-US" sz="1400" dirty="0"/>
                  <a:t> </a:t>
                </a:r>
                <a:r>
                  <a:rPr lang="en-US" altLang="zh-CN" sz="1400" dirty="0"/>
                  <a:t>the</a:t>
                </a:r>
                <a:r>
                  <a:rPr lang="zh-CN" altLang="en-US" sz="1400" dirty="0"/>
                  <a:t> </a:t>
                </a:r>
                <a:r>
                  <a:rPr lang="en-US" altLang="zh-CN" sz="1400" dirty="0"/>
                  <a:t>target</a:t>
                </a:r>
                <a:r>
                  <a:rPr lang="zh-CN" altLang="en-US" sz="1400" dirty="0"/>
                  <a:t> </a:t>
                </a:r>
                <a:r>
                  <a:rPr lang="en-US" altLang="zh-CN" sz="1400" dirty="0"/>
                  <a:t>distance</a:t>
                </a:r>
                <a:r>
                  <a:rPr lang="zh-CN" altLang="en-US" sz="1400" dirty="0"/>
                  <a:t> </a:t>
                </a:r>
                <a14:m>
                  <m:oMath xmlns:m="http://schemas.openxmlformats.org/officeDocument/2006/math">
                    <m:r>
                      <a:rPr lang="en-US" altLang="zh-CN" sz="1400" b="0" i="1" smtClean="0">
                        <a:latin typeface="Cambria Math" panose="02040503050406030204" pitchFamily="18" charset="0"/>
                      </a:rPr>
                      <m:t>𝑑</m:t>
                    </m:r>
                  </m:oMath>
                </a14:m>
                <a:r>
                  <a:rPr lang="zh-CN" altLang="en-US" sz="1400" dirty="0"/>
                  <a:t> </a:t>
                </a:r>
                <a:r>
                  <a:rPr lang="en-US" altLang="zh-CN" sz="1400" dirty="0"/>
                  <a:t>should</a:t>
                </a:r>
                <a:r>
                  <a:rPr lang="zh-CN" altLang="en-US" sz="1400" dirty="0"/>
                  <a:t> </a:t>
                </a:r>
                <a:r>
                  <a:rPr lang="en-US" altLang="zh-CN" sz="1400" dirty="0"/>
                  <a:t>be</a:t>
                </a:r>
                <a:r>
                  <a:rPr lang="zh-CN" altLang="en-US" sz="1400" dirty="0"/>
                  <a:t> </a:t>
                </a:r>
                <a:r>
                  <a:rPr lang="en-US" altLang="zh-CN" sz="1400" dirty="0"/>
                  <a:t>[1,</a:t>
                </a:r>
                <a:r>
                  <a:rPr lang="zh-CN" altLang="en-US" sz="1400" dirty="0"/>
                  <a:t> </a:t>
                </a:r>
                <a:r>
                  <a:rPr lang="en-US" altLang="zh-CN" sz="1400" dirty="0"/>
                  <a:t>0]</a:t>
                </a:r>
              </a:p>
            </p:txBody>
          </p:sp>
        </mc:Choice>
        <mc:Fallback xmlns="">
          <p:sp>
            <p:nvSpPr>
              <p:cNvPr id="84" name="TextBox 83">
                <a:extLst>
                  <a:ext uri="{FF2B5EF4-FFF2-40B4-BE49-F238E27FC236}">
                    <a16:creationId xmlns:a16="http://schemas.microsoft.com/office/drawing/2014/main" id="{7930AFA7-99B6-F04D-A007-A13B993A38CA}"/>
                  </a:ext>
                </a:extLst>
              </p:cNvPr>
              <p:cNvSpPr txBox="1">
                <a:spLocks noRot="1" noChangeAspect="1" noMove="1" noResize="1" noEditPoints="1" noAdjustHandles="1" noChangeArrowheads="1" noChangeShapeType="1" noTextEdit="1"/>
              </p:cNvSpPr>
              <p:nvPr/>
            </p:nvSpPr>
            <p:spPr>
              <a:xfrm>
                <a:off x="7425028" y="1791325"/>
                <a:ext cx="3928772" cy="307777"/>
              </a:xfrm>
              <a:prstGeom prst="rect">
                <a:avLst/>
              </a:prstGeom>
              <a:blipFill>
                <a:blip r:embed="rId14"/>
                <a:stretch>
                  <a:fillRect l="-322" t="-4000" b="-20000"/>
                </a:stretch>
              </a:blipFill>
            </p:spPr>
            <p:txBody>
              <a:bodyPr/>
              <a:lstStyle/>
              <a:p>
                <a:r>
                  <a:rPr lang="en-US">
                    <a:noFill/>
                  </a:rPr>
                  <a:t> </a:t>
                </a:r>
              </a:p>
            </p:txBody>
          </p:sp>
        </mc:Fallback>
      </mc:AlternateContent>
      <p:sp>
        <p:nvSpPr>
          <p:cNvPr id="85" name="Rectangle 84">
            <a:extLst>
              <a:ext uri="{FF2B5EF4-FFF2-40B4-BE49-F238E27FC236}">
                <a16:creationId xmlns:a16="http://schemas.microsoft.com/office/drawing/2014/main" id="{B77AC567-1D3F-FD4C-9D82-1DA1F4EC7EF6}"/>
              </a:ext>
            </a:extLst>
          </p:cNvPr>
          <p:cNvSpPr/>
          <p:nvPr/>
        </p:nvSpPr>
        <p:spPr>
          <a:xfrm>
            <a:off x="1101479" y="4048380"/>
            <a:ext cx="415498" cy="369332"/>
          </a:xfrm>
          <a:prstGeom prst="rect">
            <a:avLst/>
          </a:prstGeom>
        </p:spPr>
        <p:txBody>
          <a:bodyPr wrap="square">
            <a:spAutoFit/>
          </a:bodyPr>
          <a:lstStyle/>
          <a:p>
            <a:r>
              <a:rPr lang="zh-CN" altLang="en-US" dirty="0"/>
              <a:t>🙃</a:t>
            </a:r>
            <a:endParaRPr lang="en-US" dirty="0"/>
          </a:p>
        </p:txBody>
      </p:sp>
      <p:sp>
        <p:nvSpPr>
          <p:cNvPr id="86" name="Rectangle 85">
            <a:extLst>
              <a:ext uri="{FF2B5EF4-FFF2-40B4-BE49-F238E27FC236}">
                <a16:creationId xmlns:a16="http://schemas.microsoft.com/office/drawing/2014/main" id="{2FC559DE-9E4C-7846-99F5-E5C9B3CDD56A}"/>
              </a:ext>
            </a:extLst>
          </p:cNvPr>
          <p:cNvSpPr/>
          <p:nvPr/>
        </p:nvSpPr>
        <p:spPr>
          <a:xfrm>
            <a:off x="1101479" y="4367759"/>
            <a:ext cx="415498" cy="369332"/>
          </a:xfrm>
          <a:prstGeom prst="rect">
            <a:avLst/>
          </a:prstGeom>
        </p:spPr>
        <p:txBody>
          <a:bodyPr wrap="square">
            <a:spAutoFit/>
          </a:bodyPr>
          <a:lstStyle/>
          <a:p>
            <a:r>
              <a:rPr lang="zh-CN" altLang="en-US" dirty="0"/>
              <a:t>🙂</a:t>
            </a:r>
            <a:endParaRPr lang="en-US" dirty="0"/>
          </a:p>
        </p:txBody>
      </p:sp>
      <p:cxnSp>
        <p:nvCxnSpPr>
          <p:cNvPr id="88" name="Straight Arrow Connector 87">
            <a:extLst>
              <a:ext uri="{FF2B5EF4-FFF2-40B4-BE49-F238E27FC236}">
                <a16:creationId xmlns:a16="http://schemas.microsoft.com/office/drawing/2014/main" id="{8754208E-102A-DE47-9C73-CAAEA0756A10}"/>
              </a:ext>
            </a:extLst>
          </p:cNvPr>
          <p:cNvCxnSpPr>
            <a:stCxn id="85" idx="0"/>
            <a:endCxn id="25" idx="2"/>
          </p:cNvCxnSpPr>
          <p:nvPr/>
        </p:nvCxnSpPr>
        <p:spPr>
          <a:xfrm flipV="1">
            <a:off x="1309228" y="3690571"/>
            <a:ext cx="0" cy="35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5EC905CB-C17E-6849-BB7E-911989164368}"/>
              </a:ext>
            </a:extLst>
          </p:cNvPr>
          <p:cNvSpPr/>
          <p:nvPr/>
        </p:nvSpPr>
        <p:spPr>
          <a:xfrm>
            <a:off x="9759513" y="4077734"/>
            <a:ext cx="415498" cy="369332"/>
          </a:xfrm>
          <a:prstGeom prst="rect">
            <a:avLst/>
          </a:prstGeom>
        </p:spPr>
        <p:txBody>
          <a:bodyPr wrap="none">
            <a:spAutoFit/>
          </a:bodyPr>
          <a:lstStyle/>
          <a:p>
            <a:r>
              <a:rPr lang="zh-CN" altLang="en-US" dirty="0"/>
              <a:t>🙃</a:t>
            </a:r>
            <a:endParaRPr lang="en-US" dirty="0"/>
          </a:p>
        </p:txBody>
      </p:sp>
      <p:sp>
        <p:nvSpPr>
          <p:cNvPr id="91" name="Rectangle 90">
            <a:extLst>
              <a:ext uri="{FF2B5EF4-FFF2-40B4-BE49-F238E27FC236}">
                <a16:creationId xmlns:a16="http://schemas.microsoft.com/office/drawing/2014/main" id="{1E3DDB4E-3617-3C4C-ACE4-59DBF8E8E6F5}"/>
              </a:ext>
            </a:extLst>
          </p:cNvPr>
          <p:cNvSpPr/>
          <p:nvPr/>
        </p:nvSpPr>
        <p:spPr>
          <a:xfrm>
            <a:off x="9759513" y="4397113"/>
            <a:ext cx="415498" cy="369332"/>
          </a:xfrm>
          <a:prstGeom prst="rect">
            <a:avLst/>
          </a:prstGeom>
        </p:spPr>
        <p:txBody>
          <a:bodyPr wrap="none">
            <a:spAutoFit/>
          </a:bodyPr>
          <a:lstStyle/>
          <a:p>
            <a:r>
              <a:rPr lang="zh-CN" altLang="en-US" dirty="0"/>
              <a:t>🙂</a:t>
            </a:r>
            <a:endParaRPr lang="en-US" dirty="0"/>
          </a:p>
        </p:txBody>
      </p:sp>
      <p:cxnSp>
        <p:nvCxnSpPr>
          <p:cNvPr id="96" name="Straight Arrow Connector 95">
            <a:extLst>
              <a:ext uri="{FF2B5EF4-FFF2-40B4-BE49-F238E27FC236}">
                <a16:creationId xmlns:a16="http://schemas.microsoft.com/office/drawing/2014/main" id="{7345A0BC-D647-9447-9AAB-C8514C24F6DB}"/>
              </a:ext>
            </a:extLst>
          </p:cNvPr>
          <p:cNvCxnSpPr>
            <a:stCxn id="39" idx="2"/>
            <a:endCxn id="90" idx="0"/>
          </p:cNvCxnSpPr>
          <p:nvPr/>
        </p:nvCxnSpPr>
        <p:spPr>
          <a:xfrm>
            <a:off x="9967262" y="3697671"/>
            <a:ext cx="0" cy="38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2173023-C2E4-1241-90F5-1F92B7BF5117}"/>
              </a:ext>
            </a:extLst>
          </p:cNvPr>
          <p:cNvCxnSpPr/>
          <p:nvPr/>
        </p:nvCxnSpPr>
        <p:spPr>
          <a:xfrm>
            <a:off x="3722528" y="2319083"/>
            <a:ext cx="779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47251D1E-A58B-4442-B86E-1EC4CEA0A572}"/>
              </a:ext>
            </a:extLst>
          </p:cNvPr>
          <p:cNvSpPr txBox="1"/>
          <p:nvPr/>
        </p:nvSpPr>
        <p:spPr>
          <a:xfrm>
            <a:off x="1851111" y="2135635"/>
            <a:ext cx="2007073" cy="369332"/>
          </a:xfrm>
          <a:prstGeom prst="rect">
            <a:avLst/>
          </a:prstGeom>
          <a:noFill/>
        </p:spPr>
        <p:txBody>
          <a:bodyPr wrap="square" rtlCol="0">
            <a:spAutoFit/>
          </a:bodyPr>
          <a:lstStyle/>
          <a:p>
            <a:r>
              <a:rPr lang="en-US" altLang="zh-CN" dirty="0"/>
              <a:t>Random</a:t>
            </a:r>
            <a:r>
              <a:rPr lang="zh-CN" altLang="en-US" dirty="0"/>
              <a:t> </a:t>
            </a:r>
            <a:r>
              <a:rPr lang="en-US" altLang="zh-CN" dirty="0"/>
              <a:t>initialized</a:t>
            </a:r>
            <a:endParaRPr lang="en-US" dirty="0"/>
          </a:p>
        </p:txBody>
      </p:sp>
      <mc:AlternateContent xmlns:mc="http://schemas.openxmlformats.org/markup-compatibility/2006" xmlns:a14="http://schemas.microsoft.com/office/drawing/2010/main">
        <mc:Choice Requires="a14">
          <p:sp>
            <p:nvSpPr>
              <p:cNvPr id="109" name="Rounded Rectangle 108">
                <a:extLst>
                  <a:ext uri="{FF2B5EF4-FFF2-40B4-BE49-F238E27FC236}">
                    <a16:creationId xmlns:a16="http://schemas.microsoft.com/office/drawing/2014/main" id="{F05CCE7F-85F5-7E40-8B1A-870F122C0BF6}"/>
                  </a:ext>
                </a:extLst>
              </p:cNvPr>
              <p:cNvSpPr/>
              <p:nvPr/>
            </p:nvSpPr>
            <p:spPr>
              <a:xfrm>
                <a:off x="2038351" y="3075741"/>
                <a:ext cx="510575" cy="6901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109" name="Rounded Rectangle 108">
                <a:extLst>
                  <a:ext uri="{FF2B5EF4-FFF2-40B4-BE49-F238E27FC236}">
                    <a16:creationId xmlns:a16="http://schemas.microsoft.com/office/drawing/2014/main" id="{F05CCE7F-85F5-7E40-8B1A-870F122C0BF6}"/>
                  </a:ext>
                </a:extLst>
              </p:cNvPr>
              <p:cNvSpPr>
                <a:spLocks noRot="1" noChangeAspect="1" noMove="1" noResize="1" noEditPoints="1" noAdjustHandles="1" noChangeArrowheads="1" noChangeShapeType="1" noTextEdit="1"/>
              </p:cNvSpPr>
              <p:nvPr/>
            </p:nvSpPr>
            <p:spPr>
              <a:xfrm>
                <a:off x="2038351" y="3075741"/>
                <a:ext cx="510575" cy="690107"/>
              </a:xfrm>
              <a:prstGeom prst="roundRect">
                <a:avLst/>
              </a:prstGeom>
              <a:blipFill>
                <a:blip r:embed="rId15"/>
                <a:stretch>
                  <a:fillRect/>
                </a:stretch>
              </a:blipFill>
            </p:spPr>
            <p:txBody>
              <a:bodyPr/>
              <a:lstStyle/>
              <a:p>
                <a:r>
                  <a:rPr lang="en-US">
                    <a:noFill/>
                  </a:rPr>
                  <a:t> </a:t>
                </a:r>
              </a:p>
            </p:txBody>
          </p:sp>
        </mc:Fallback>
      </mc:AlternateContent>
      <p:cxnSp>
        <p:nvCxnSpPr>
          <p:cNvPr id="112" name="Straight Arrow Connector 111">
            <a:extLst>
              <a:ext uri="{FF2B5EF4-FFF2-40B4-BE49-F238E27FC236}">
                <a16:creationId xmlns:a16="http://schemas.microsoft.com/office/drawing/2014/main" id="{FAD0912C-5750-C24D-BA9E-6F2EAC7A62F2}"/>
              </a:ext>
            </a:extLst>
          </p:cNvPr>
          <p:cNvCxnSpPr>
            <a:stCxn id="109" idx="3"/>
            <a:endCxn id="27" idx="1"/>
          </p:cNvCxnSpPr>
          <p:nvPr/>
        </p:nvCxnSpPr>
        <p:spPr>
          <a:xfrm>
            <a:off x="2548926" y="3420795"/>
            <a:ext cx="4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632D4C6F-F2DD-3844-BC60-BE28053FCF63}"/>
              </a:ext>
            </a:extLst>
          </p:cNvPr>
          <p:cNvSpPr txBox="1"/>
          <p:nvPr/>
        </p:nvSpPr>
        <p:spPr>
          <a:xfrm>
            <a:off x="1718077" y="2648819"/>
            <a:ext cx="1151122"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Encoder</a:t>
            </a:r>
            <a:endParaRPr lang="en-US" sz="1200" dirty="0"/>
          </a:p>
        </p:txBody>
      </p:sp>
      <p:cxnSp>
        <p:nvCxnSpPr>
          <p:cNvPr id="105" name="Straight Arrow Connector 104">
            <a:extLst>
              <a:ext uri="{FF2B5EF4-FFF2-40B4-BE49-F238E27FC236}">
                <a16:creationId xmlns:a16="http://schemas.microsoft.com/office/drawing/2014/main" id="{9897F7EB-EE63-F144-91DC-6E20B003727B}"/>
              </a:ext>
            </a:extLst>
          </p:cNvPr>
          <p:cNvCxnSpPr/>
          <p:nvPr/>
        </p:nvCxnSpPr>
        <p:spPr>
          <a:xfrm flipV="1">
            <a:off x="4389296" y="3142134"/>
            <a:ext cx="488437"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DAA2FF8-1B73-F442-BBE2-D09AF3860DA5}"/>
              </a:ext>
            </a:extLst>
          </p:cNvPr>
          <p:cNvCxnSpPr/>
          <p:nvPr/>
        </p:nvCxnSpPr>
        <p:spPr>
          <a:xfrm>
            <a:off x="4389296" y="3426109"/>
            <a:ext cx="499796"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ounded Rectangle 109">
                <a:extLst>
                  <a:ext uri="{FF2B5EF4-FFF2-40B4-BE49-F238E27FC236}">
                    <a16:creationId xmlns:a16="http://schemas.microsoft.com/office/drawing/2014/main" id="{991D748B-15C9-DB46-A8D5-5FC8EA1B235C}"/>
                  </a:ext>
                </a:extLst>
              </p:cNvPr>
              <p:cNvSpPr/>
              <p:nvPr/>
            </p:nvSpPr>
            <p:spPr>
              <a:xfrm>
                <a:off x="4883411" y="2934785"/>
                <a:ext cx="806490" cy="454360"/>
              </a:xfrm>
              <a:prstGeom prst="round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10" name="Rounded Rectangle 109">
                <a:extLst>
                  <a:ext uri="{FF2B5EF4-FFF2-40B4-BE49-F238E27FC236}">
                    <a16:creationId xmlns:a16="http://schemas.microsoft.com/office/drawing/2014/main" id="{991D748B-15C9-DB46-A8D5-5FC8EA1B235C}"/>
                  </a:ext>
                </a:extLst>
              </p:cNvPr>
              <p:cNvSpPr>
                <a:spLocks noRot="1" noChangeAspect="1" noMove="1" noResize="1" noEditPoints="1" noAdjustHandles="1" noChangeArrowheads="1" noChangeShapeType="1" noTextEdit="1"/>
              </p:cNvSpPr>
              <p:nvPr/>
            </p:nvSpPr>
            <p:spPr>
              <a:xfrm>
                <a:off x="4883411" y="2934785"/>
                <a:ext cx="806490" cy="454360"/>
              </a:xfrm>
              <a:prstGeom prst="round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ounded Rectangle 110">
                <a:extLst>
                  <a:ext uri="{FF2B5EF4-FFF2-40B4-BE49-F238E27FC236}">
                    <a16:creationId xmlns:a16="http://schemas.microsoft.com/office/drawing/2014/main" id="{9051B734-E1C8-1E46-8500-18A0020DDC59}"/>
                  </a:ext>
                </a:extLst>
              </p:cNvPr>
              <p:cNvSpPr/>
              <p:nvPr/>
            </p:nvSpPr>
            <p:spPr>
              <a:xfrm>
                <a:off x="4889093" y="3624892"/>
                <a:ext cx="806490" cy="454360"/>
              </a:xfrm>
              <a:prstGeom prst="roundRect">
                <a:avLst/>
              </a:prstGeom>
              <a:gradFill>
                <a:gsLst>
                  <a:gs pos="0">
                    <a:schemeClr val="accent4">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11" name="Rounded Rectangle 110">
                <a:extLst>
                  <a:ext uri="{FF2B5EF4-FFF2-40B4-BE49-F238E27FC236}">
                    <a16:creationId xmlns:a16="http://schemas.microsoft.com/office/drawing/2014/main" id="{9051B734-E1C8-1E46-8500-18A0020DDC59}"/>
                  </a:ext>
                </a:extLst>
              </p:cNvPr>
              <p:cNvSpPr>
                <a:spLocks noRot="1" noChangeAspect="1" noMove="1" noResize="1" noEditPoints="1" noAdjustHandles="1" noChangeArrowheads="1" noChangeShapeType="1" noTextEdit="1"/>
              </p:cNvSpPr>
              <p:nvPr/>
            </p:nvSpPr>
            <p:spPr>
              <a:xfrm>
                <a:off x="4889093" y="3624892"/>
                <a:ext cx="806490" cy="454360"/>
              </a:xfrm>
              <a:prstGeom prst="roundRect">
                <a:avLst/>
              </a:prstGeom>
              <a:blipFill>
                <a:blip r:embed="rId17"/>
                <a:stretch>
                  <a:fillRect b="-2703"/>
                </a:stretch>
              </a:blipFill>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F33EB8DE-EFD2-7D42-9E91-1357785E71A0}"/>
              </a:ext>
            </a:extLst>
          </p:cNvPr>
          <p:cNvCxnSpPr>
            <a:stCxn id="110" idx="3"/>
          </p:cNvCxnSpPr>
          <p:nvPr/>
        </p:nvCxnSpPr>
        <p:spPr>
          <a:xfrm>
            <a:off x="5689901" y="3161965"/>
            <a:ext cx="460038"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9C01EC3-EE90-8E42-BE6A-B40D85EBBEBB}"/>
              </a:ext>
            </a:extLst>
          </p:cNvPr>
          <p:cNvCxnSpPr>
            <a:stCxn id="111" idx="3"/>
          </p:cNvCxnSpPr>
          <p:nvPr/>
        </p:nvCxnSpPr>
        <p:spPr>
          <a:xfrm flipV="1">
            <a:off x="5695583" y="3482904"/>
            <a:ext cx="460038"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a:extLst>
              <a:ext uri="{FF2B5EF4-FFF2-40B4-BE49-F238E27FC236}">
                <a16:creationId xmlns:a16="http://schemas.microsoft.com/office/drawing/2014/main" id="{EFF503DF-47D2-B74A-AA6F-5962B6C041C3}"/>
              </a:ext>
            </a:extLst>
          </p:cNvPr>
          <p:cNvSpPr/>
          <p:nvPr/>
        </p:nvSpPr>
        <p:spPr>
          <a:xfrm>
            <a:off x="6155621" y="3238685"/>
            <a:ext cx="868964" cy="482758"/>
          </a:xfrm>
          <a:prstGeom prst="roundRect">
            <a:avLst/>
          </a:prstGeom>
          <a:solidFill>
            <a:schemeClr val="accent4">
              <a:lumMod val="60000"/>
              <a:lumOff val="40000"/>
            </a:schemeClr>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Z</a:t>
            </a:r>
            <a:endParaRPr lang="en-US" dirty="0">
              <a:solidFill>
                <a:schemeClr val="tx1"/>
              </a:solidFill>
            </a:endParaRPr>
          </a:p>
        </p:txBody>
      </p:sp>
      <p:cxnSp>
        <p:nvCxnSpPr>
          <p:cNvPr id="117" name="Straight Arrow Connector 116">
            <a:extLst>
              <a:ext uri="{FF2B5EF4-FFF2-40B4-BE49-F238E27FC236}">
                <a16:creationId xmlns:a16="http://schemas.microsoft.com/office/drawing/2014/main" id="{61A4F138-80F3-A54D-9E4E-DD0D1EF427A0}"/>
              </a:ext>
            </a:extLst>
          </p:cNvPr>
          <p:cNvCxnSpPr>
            <a:stCxn id="115" idx="3"/>
          </p:cNvCxnSpPr>
          <p:nvPr/>
        </p:nvCxnSpPr>
        <p:spPr>
          <a:xfrm>
            <a:off x="7024585" y="3480064"/>
            <a:ext cx="670182" cy="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AE408CAF-676F-6E46-9CF3-2B4B00351E1E}"/>
                  </a:ext>
                </a:extLst>
              </p:cNvPr>
              <p:cNvSpPr/>
              <p:nvPr/>
            </p:nvSpPr>
            <p:spPr>
              <a:xfrm>
                <a:off x="7666372" y="3123676"/>
                <a:ext cx="1408517" cy="619066"/>
              </a:xfrm>
              <a:prstGeom prst="rect">
                <a:avLst/>
              </a:prstGeom>
              <a:solidFill>
                <a:schemeClr val="accent6"/>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18" name="Rectangle 117">
                <a:extLst>
                  <a:ext uri="{FF2B5EF4-FFF2-40B4-BE49-F238E27FC236}">
                    <a16:creationId xmlns:a16="http://schemas.microsoft.com/office/drawing/2014/main" id="{AE408CAF-676F-6E46-9CF3-2B4B00351E1E}"/>
                  </a:ext>
                </a:extLst>
              </p:cNvPr>
              <p:cNvSpPr>
                <a:spLocks noRot="1" noChangeAspect="1" noMove="1" noResize="1" noEditPoints="1" noAdjustHandles="1" noChangeArrowheads="1" noChangeShapeType="1" noTextEdit="1"/>
              </p:cNvSpPr>
              <p:nvPr/>
            </p:nvSpPr>
            <p:spPr>
              <a:xfrm>
                <a:off x="7666372" y="3123676"/>
                <a:ext cx="1408517" cy="619066"/>
              </a:xfrm>
              <a:prstGeom prst="rect">
                <a:avLst/>
              </a:prstGeom>
              <a:blipFill>
                <a:blip r:embed="rId18"/>
                <a:stretch>
                  <a:fillRect t="-5882" b="-9804"/>
                </a:stretch>
              </a:blipFill>
              <a:ln>
                <a:solidFill>
                  <a:schemeClr val="accent6"/>
                </a:solidFill>
              </a:ln>
            </p:spPr>
            <p:txBody>
              <a:bodyPr/>
              <a:lstStyle/>
              <a:p>
                <a:r>
                  <a:rPr lang="en-US">
                    <a:noFill/>
                  </a:rPr>
                  <a:t> </a:t>
                </a:r>
              </a:p>
            </p:txBody>
          </p:sp>
        </mc:Fallback>
      </mc:AlternateContent>
      <p:cxnSp>
        <p:nvCxnSpPr>
          <p:cNvPr id="120" name="Straight Connector 119">
            <a:extLst>
              <a:ext uri="{FF2B5EF4-FFF2-40B4-BE49-F238E27FC236}">
                <a16:creationId xmlns:a16="http://schemas.microsoft.com/office/drawing/2014/main" id="{A24EAF57-9A15-2A48-AAFF-368FBC58465C}"/>
              </a:ext>
            </a:extLst>
          </p:cNvPr>
          <p:cNvCxnSpPr>
            <a:stCxn id="115" idx="2"/>
          </p:cNvCxnSpPr>
          <p:nvPr/>
        </p:nvCxnSpPr>
        <p:spPr>
          <a:xfrm>
            <a:off x="6590103" y="3721443"/>
            <a:ext cx="0" cy="4819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00F11B0-1058-FA4A-98D4-BC6EB24003C7}"/>
                  </a:ext>
                </a:extLst>
              </p:cNvPr>
              <p:cNvSpPr txBox="1"/>
              <p:nvPr/>
            </p:nvSpPr>
            <p:spPr>
              <a:xfrm>
                <a:off x="6879847" y="3211772"/>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xmlns="">
          <p:sp>
            <p:nvSpPr>
              <p:cNvPr id="121" name="TextBox 120">
                <a:extLst>
                  <a:ext uri="{FF2B5EF4-FFF2-40B4-BE49-F238E27FC236}">
                    <a16:creationId xmlns:a16="http://schemas.microsoft.com/office/drawing/2014/main" id="{C00F11B0-1058-FA4A-98D4-BC6EB24003C7}"/>
                  </a:ext>
                </a:extLst>
              </p:cNvPr>
              <p:cNvSpPr txBox="1">
                <a:spLocks noRot="1" noChangeAspect="1" noMove="1" noResize="1" noEditPoints="1" noAdjustHandles="1" noChangeArrowheads="1" noChangeShapeType="1" noTextEdit="1"/>
              </p:cNvSpPr>
              <p:nvPr/>
            </p:nvSpPr>
            <p:spPr>
              <a:xfrm>
                <a:off x="6879847" y="3211772"/>
                <a:ext cx="918592" cy="276999"/>
              </a:xfrm>
              <a:prstGeom prst="rect">
                <a:avLst/>
              </a:prstGeom>
              <a:blipFill>
                <a:blip r:embed="rId19"/>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A0543465-3A82-A544-B157-FA3F58163FAE}"/>
                  </a:ext>
                </a:extLst>
              </p:cNvPr>
              <p:cNvSpPr txBox="1"/>
              <p:nvPr/>
            </p:nvSpPr>
            <p:spPr>
              <a:xfrm>
                <a:off x="2619465" y="6117826"/>
                <a:ext cx="7205828" cy="3120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altLang="zh-CN" sz="2000" b="0" i="1" smtClean="0">
                                  <a:latin typeface="Cambria Math" panose="02040503050406030204" pitchFamily="18" charset="0"/>
                                  <a:ea typeface="Cambria Math" panose="02040503050406030204" pitchFamily="18" charset="0"/>
                                </a:rPr>
                                <m:t>𝑙𝑜𝑠𝑠</m:t>
                              </m:r>
                            </m:sub>
                          </m:sSub>
                          <m:r>
                            <a:rPr lang="en-US" altLang="zh-CN"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e>
                        <m:sub>
                          <m:r>
                            <a:rPr lang="en-US" altLang="zh-CN" sz="2000" b="0" i="1" smtClean="0">
                              <a:latin typeface="Cambria Math" panose="02040503050406030204" pitchFamily="18" charset="0"/>
                              <a:ea typeface="Cambria Math" panose="02040503050406030204" pitchFamily="18" charset="0"/>
                            </a:rPr>
                            <m:t>𝑧</m:t>
                          </m:r>
                        </m:sub>
                      </m:sSub>
                      <m:d>
                        <m:dPr>
                          <m:begChr m:val="["/>
                          <m:endChr m:val="]"/>
                          <m:ctrlPr>
                            <a:rPr lang="en-US" altLang="zh-CN" sz="2000" b="0" i="1" smtClean="0">
                              <a:latin typeface="Cambria Math" panose="02040503050406030204" pitchFamily="18" charset="0"/>
                              <a:ea typeface="Cambria Math" panose="02040503050406030204" pitchFamily="18" charset="0"/>
                            </a:rPr>
                          </m:ctrlPr>
                        </m:dPr>
                        <m:e>
                          <m:r>
                            <m:rPr>
                              <m:brk/>
                            </m:rP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𝑙𝑜𝑔</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𝜃</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𝑥</m:t>
                              </m:r>
                            </m:e>
                            <m:e>
                              <m:r>
                                <a:rPr lang="en-US" altLang="zh-CN" sz="2000" i="1">
                                  <a:latin typeface="Cambria Math" panose="02040503050406030204" pitchFamily="18" charset="0"/>
                                  <a:ea typeface="Cambria Math" panose="02040503050406030204" pitchFamily="18" charset="0"/>
                                </a:rPr>
                                <m:t>𝑧</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𝐷</m:t>
                              </m:r>
                            </m:e>
                            <m:sub>
                              <m:r>
                                <a:rPr lang="en-US" altLang="zh-CN" sz="2000" i="1">
                                  <a:latin typeface="Cambria Math" panose="02040503050406030204" pitchFamily="18" charset="0"/>
                                  <a:ea typeface="Cambria Math" panose="02040503050406030204" pitchFamily="18" charset="0"/>
                                </a:rPr>
                                <m:t>𝐾𝐿</m:t>
                              </m:r>
                            </m:sub>
                          </m:sSub>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𝑧</m:t>
                                  </m:r>
                                </m:e>
                                <m:e>
                                  <m:r>
                                    <a:rPr lang="en-US" altLang="zh-CN" sz="2000" i="1">
                                      <a:latin typeface="Cambria Math" panose="02040503050406030204" pitchFamily="18" charset="0"/>
                                      <a:ea typeface="Cambria Math" panose="02040503050406030204" pitchFamily="18" charset="0"/>
                                    </a:rPr>
                                    <m:t>𝑥</m:t>
                                  </m:r>
                                </m:e>
                              </m:d>
                              <m:r>
                                <a:rPr lang="zh-CN" altLang="en-US" sz="2000" i="1">
                                  <a:latin typeface="Cambria Math" panose="02040503050406030204" pitchFamily="18" charset="0"/>
                                  <a:ea typeface="Cambria Math" panose="02040503050406030204" pitchFamily="18" charset="0"/>
                                </a:rPr>
                                <m:t> </m:t>
                              </m:r>
                              <m:d>
                                <m:dPr>
                                  <m:begChr m:val="‖"/>
                                  <m:endChr m:val=""/>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𝜃</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𝑧</m:t>
                                      </m:r>
                                    </m:e>
                                  </m:d>
                                </m:e>
                              </m:d>
                            </m:e>
                          </m:d>
                        </m:e>
                      </m:d>
                    </m:oMath>
                  </m:oMathPara>
                </a14:m>
                <a:endParaRPr lang="en-US" sz="2000" dirty="0"/>
              </a:p>
            </p:txBody>
          </p:sp>
        </mc:Choice>
        <mc:Fallback xmlns="">
          <p:sp>
            <p:nvSpPr>
              <p:cNvPr id="124" name="TextBox 123">
                <a:extLst>
                  <a:ext uri="{FF2B5EF4-FFF2-40B4-BE49-F238E27FC236}">
                    <a16:creationId xmlns:a16="http://schemas.microsoft.com/office/drawing/2014/main" id="{A0543465-3A82-A544-B157-FA3F58163FAE}"/>
                  </a:ext>
                </a:extLst>
              </p:cNvPr>
              <p:cNvSpPr txBox="1">
                <a:spLocks noRot="1" noChangeAspect="1" noMove="1" noResize="1" noEditPoints="1" noAdjustHandles="1" noChangeArrowheads="1" noChangeShapeType="1" noTextEdit="1"/>
              </p:cNvSpPr>
              <p:nvPr/>
            </p:nvSpPr>
            <p:spPr>
              <a:xfrm>
                <a:off x="2619465" y="6117826"/>
                <a:ext cx="7205828" cy="312073"/>
              </a:xfrm>
              <a:prstGeom prst="rect">
                <a:avLst/>
              </a:prstGeom>
              <a:blipFill>
                <a:blip r:embed="rId20"/>
                <a:stretch>
                  <a:fillRect t="-157692" b="-234615"/>
                </a:stretch>
              </a:blipFill>
            </p:spPr>
            <p:txBody>
              <a:bodyPr/>
              <a:lstStyle/>
              <a:p>
                <a:r>
                  <a:rPr lang="en-US">
                    <a:noFill/>
                  </a:rPr>
                  <a:t> </a:t>
                </a:r>
              </a:p>
            </p:txBody>
          </p:sp>
        </mc:Fallback>
      </mc:AlternateContent>
    </p:spTree>
    <p:extLst>
      <p:ext uri="{BB962C8B-B14F-4D97-AF65-F5344CB8AC3E}">
        <p14:creationId xmlns:p14="http://schemas.microsoft.com/office/powerpoint/2010/main" val="150401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4"/>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1" animBg="1"/>
      <p:bldP spid="46" grpId="1" animBg="1"/>
      <p:bldP spid="47" grpId="1" animBg="1"/>
      <p:bldP spid="50" grpId="1" animBg="1"/>
      <p:bldP spid="51" grpId="1" animBg="1"/>
      <p:bldP spid="61" grpId="1" animBg="1"/>
      <p:bldP spid="62" grpId="1" animBg="1"/>
      <p:bldP spid="63" grpId="1" animBg="1"/>
      <p:bldP spid="64" grpId="1" animBg="1"/>
      <p:bldP spid="65" grpId="1" animBg="1"/>
      <p:bldP spid="66" grpId="1" animBg="1"/>
      <p:bldP spid="67" grpId="1" animBg="1"/>
      <p:bldP spid="68" grpId="1" animBg="1"/>
      <p:bldP spid="69" grpId="1" animBg="1"/>
      <p:bldP spid="70" grpId="0"/>
      <p:bldP spid="71" grpId="1"/>
      <p:bldP spid="72" grpId="1"/>
      <p:bldP spid="73" grpId="1"/>
      <p:bldP spid="74" grpId="0" animBg="1"/>
      <p:bldP spid="83" grpId="0"/>
      <p:bldP spid="84" grpId="0"/>
      <p:bldP spid="85" grpId="0"/>
      <p:bldP spid="86" grpId="0"/>
      <p:bldP spid="90" grpId="0"/>
      <p:bldP spid="91" grpId="0"/>
      <p:bldP spid="104" grpId="1"/>
      <p:bldP spid="1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B427-025B-E64B-A9BA-1F986C48DB7C}"/>
              </a:ext>
            </a:extLst>
          </p:cNvPr>
          <p:cNvSpPr>
            <a:spLocks noGrp="1"/>
          </p:cNvSpPr>
          <p:nvPr>
            <p:ph type="title"/>
          </p:nvPr>
        </p:nvSpPr>
        <p:spPr/>
        <p:txBody>
          <a:bodyPr/>
          <a:lstStyle/>
          <a:p>
            <a:r>
              <a:rPr lang="en-US" dirty="0"/>
              <a:t>Proposed Method</a:t>
            </a:r>
            <a:r>
              <a:rPr lang="en-US" altLang="zh-CN" dirty="0"/>
              <a:t>:</a:t>
            </a:r>
            <a:r>
              <a:rPr lang="zh-CN" altLang="en-US" dirty="0"/>
              <a:t> </a:t>
            </a:r>
            <a:r>
              <a:rPr lang="en-US" altLang="zh-CN" dirty="0" err="1"/>
              <a:t>VAE+Style</a:t>
            </a:r>
            <a:r>
              <a:rPr lang="zh-CN" altLang="en-US" dirty="0"/>
              <a:t> </a:t>
            </a:r>
            <a:r>
              <a:rPr lang="en-US" altLang="zh-CN" dirty="0"/>
              <a:t>Embedding</a:t>
            </a:r>
            <a:endParaRPr lang="en-US" dirty="0"/>
          </a:p>
        </p:txBody>
      </p:sp>
      <p:sp>
        <p:nvSpPr>
          <p:cNvPr id="4" name="Slide Number Placeholder 3">
            <a:extLst>
              <a:ext uri="{FF2B5EF4-FFF2-40B4-BE49-F238E27FC236}">
                <a16:creationId xmlns:a16="http://schemas.microsoft.com/office/drawing/2014/main" id="{BD55B44D-F824-9344-BA35-D760C886E1A8}"/>
              </a:ext>
            </a:extLst>
          </p:cNvPr>
          <p:cNvSpPr>
            <a:spLocks noGrp="1"/>
          </p:cNvSpPr>
          <p:nvPr>
            <p:ph type="sldNum" sz="quarter" idx="12"/>
          </p:nvPr>
        </p:nvSpPr>
        <p:spPr/>
        <p:txBody>
          <a:bodyPr/>
          <a:lstStyle/>
          <a:p>
            <a:fld id="{681CEFBB-82EA-5143-A295-D24BE597BD51}" type="slidenum">
              <a:rPr lang="en-US" smtClean="0"/>
              <a:t>14</a:t>
            </a:fld>
            <a:endParaRPr lang="en-US" dirty="0"/>
          </a:p>
        </p:txBody>
      </p:sp>
      <p:pic>
        <p:nvPicPr>
          <p:cNvPr id="24" name="Picture 23">
            <a:extLst>
              <a:ext uri="{FF2B5EF4-FFF2-40B4-BE49-F238E27FC236}">
                <a16:creationId xmlns:a16="http://schemas.microsoft.com/office/drawing/2014/main" id="{14663370-B569-2F40-B513-B30A509AB600}"/>
              </a:ext>
            </a:extLst>
          </p:cNvPr>
          <p:cNvPicPr>
            <a:picLocks noChangeAspect="1"/>
          </p:cNvPicPr>
          <p:nvPr/>
        </p:nvPicPr>
        <p:blipFill>
          <a:blip r:embed="rId3"/>
          <a:stretch>
            <a:fillRect/>
          </a:stretch>
        </p:blipFill>
        <p:spPr>
          <a:xfrm>
            <a:off x="5756566" y="4198094"/>
            <a:ext cx="1668462" cy="1129110"/>
          </a:xfrm>
          <a:prstGeom prst="rect">
            <a:avLst/>
          </a:prstGeom>
        </p:spPr>
      </p:pic>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6B8D66BF-EB12-4943-9652-46FD99C4340B}"/>
                  </a:ext>
                </a:extLst>
              </p:cNvPr>
              <p:cNvSpPr/>
              <p:nvPr/>
            </p:nvSpPr>
            <p:spPr>
              <a:xfrm>
                <a:off x="951419" y="31112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xmlns="">
          <p:sp>
            <p:nvSpPr>
              <p:cNvPr id="25" name="Rounded Rectangle 24">
                <a:extLst>
                  <a:ext uri="{FF2B5EF4-FFF2-40B4-BE49-F238E27FC236}">
                    <a16:creationId xmlns:a16="http://schemas.microsoft.com/office/drawing/2014/main" id="{6B8D66BF-EB12-4943-9652-46FD99C4340B}"/>
                  </a:ext>
                </a:extLst>
              </p:cNvPr>
              <p:cNvSpPr>
                <a:spLocks noRot="1" noChangeAspect="1" noMove="1" noResize="1" noEditPoints="1" noAdjustHandles="1" noChangeArrowheads="1" noChangeShapeType="1" noTextEdit="1"/>
              </p:cNvSpPr>
              <p:nvPr/>
            </p:nvSpPr>
            <p:spPr>
              <a:xfrm>
                <a:off x="951419" y="3111262"/>
                <a:ext cx="715618" cy="579309"/>
              </a:xfrm>
              <a:prstGeom prst="round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56B00DB1-B805-5849-9045-8FFB3ACDADEC}"/>
              </a:ext>
            </a:extLst>
          </p:cNvPr>
          <p:cNvCxnSpPr>
            <a:cxnSpLocks/>
            <a:stCxn id="25" idx="3"/>
          </p:cNvCxnSpPr>
          <p:nvPr/>
        </p:nvCxnSpPr>
        <p:spPr>
          <a:xfrm flipV="1">
            <a:off x="1667037" y="3400916"/>
            <a:ext cx="378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5BA00A9-16F0-9A4D-95C8-1D8790EAE082}"/>
                  </a:ext>
                </a:extLst>
              </p:cNvPr>
              <p:cNvSpPr/>
              <p:nvPr/>
            </p:nvSpPr>
            <p:spPr>
              <a:xfrm>
                <a:off x="2981473" y="3111262"/>
                <a:ext cx="1408517" cy="6190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75BA00A9-16F0-9A4D-95C8-1D8790EAE082}"/>
                  </a:ext>
                </a:extLst>
              </p:cNvPr>
              <p:cNvSpPr>
                <a:spLocks noRot="1" noChangeAspect="1" noMove="1" noResize="1" noEditPoints="1" noAdjustHandles="1" noChangeArrowheads="1" noChangeShapeType="1" noTextEdit="1"/>
              </p:cNvSpPr>
              <p:nvPr/>
            </p:nvSpPr>
            <p:spPr>
              <a:xfrm>
                <a:off x="2981473" y="3111262"/>
                <a:ext cx="1408517" cy="619066"/>
              </a:xfrm>
              <a:prstGeom prst="rect">
                <a:avLst/>
              </a:prstGeom>
              <a:blipFill>
                <a:blip r:embed="rId5"/>
                <a:stretch>
                  <a:fillRect t="-7843" b="-7843"/>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623861D3-CCFB-F044-BAF3-75D20BCCB8F6}"/>
              </a:ext>
            </a:extLst>
          </p:cNvPr>
          <p:cNvCxnSpPr>
            <a:cxnSpLocks/>
          </p:cNvCxnSpPr>
          <p:nvPr/>
        </p:nvCxnSpPr>
        <p:spPr>
          <a:xfrm>
            <a:off x="9075583" y="3427895"/>
            <a:ext cx="533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ounded Rectangle 38">
                <a:extLst>
                  <a:ext uri="{FF2B5EF4-FFF2-40B4-BE49-F238E27FC236}">
                    <a16:creationId xmlns:a16="http://schemas.microsoft.com/office/drawing/2014/main" id="{AAD007EE-2030-8F48-9B55-B2754A5B0FD5}"/>
                  </a:ext>
                </a:extLst>
              </p:cNvPr>
              <p:cNvSpPr/>
              <p:nvPr/>
            </p:nvSpPr>
            <p:spPr>
              <a:xfrm>
                <a:off x="9609453" y="31183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xmlns="">
          <p:sp>
            <p:nvSpPr>
              <p:cNvPr id="39" name="Rounded Rectangle 38">
                <a:extLst>
                  <a:ext uri="{FF2B5EF4-FFF2-40B4-BE49-F238E27FC236}">
                    <a16:creationId xmlns:a16="http://schemas.microsoft.com/office/drawing/2014/main" id="{AAD007EE-2030-8F48-9B55-B2754A5B0FD5}"/>
                  </a:ext>
                </a:extLst>
              </p:cNvPr>
              <p:cNvSpPr>
                <a:spLocks noRot="1" noChangeAspect="1" noMove="1" noResize="1" noEditPoints="1" noAdjustHandles="1" noChangeArrowheads="1" noChangeShapeType="1" noTextEdit="1"/>
              </p:cNvSpPr>
              <p:nvPr/>
            </p:nvSpPr>
            <p:spPr>
              <a:xfrm>
                <a:off x="9609453" y="3118362"/>
                <a:ext cx="715618" cy="579309"/>
              </a:xfrm>
              <a:prstGeom prst="roundRect">
                <a:avLst/>
              </a:prstGeom>
              <a:blipFill>
                <a:blip r:embed="rId6"/>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83D2209E-319C-AF4B-941A-1D8451DF4C76}"/>
              </a:ext>
            </a:extLst>
          </p:cNvPr>
          <p:cNvSpPr txBox="1"/>
          <p:nvPr/>
        </p:nvSpPr>
        <p:spPr>
          <a:xfrm>
            <a:off x="2816530" y="2879652"/>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41" name="TextBox 40">
            <a:extLst>
              <a:ext uri="{FF2B5EF4-FFF2-40B4-BE49-F238E27FC236}">
                <a16:creationId xmlns:a16="http://schemas.microsoft.com/office/drawing/2014/main" id="{8F4EB7D7-322E-1C48-AB25-7708446F5E48}"/>
              </a:ext>
            </a:extLst>
          </p:cNvPr>
          <p:cNvSpPr txBox="1"/>
          <p:nvPr/>
        </p:nvSpPr>
        <p:spPr>
          <a:xfrm>
            <a:off x="7478669" y="2862377"/>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43" name="TextBox 42">
            <a:extLst>
              <a:ext uri="{FF2B5EF4-FFF2-40B4-BE49-F238E27FC236}">
                <a16:creationId xmlns:a16="http://schemas.microsoft.com/office/drawing/2014/main" id="{B82F93A4-E154-7843-881D-64B340F7C25E}"/>
              </a:ext>
            </a:extLst>
          </p:cNvPr>
          <p:cNvSpPr txBox="1"/>
          <p:nvPr/>
        </p:nvSpPr>
        <p:spPr>
          <a:xfrm>
            <a:off x="838200" y="1404168"/>
            <a:ext cx="5627077" cy="400110"/>
          </a:xfrm>
          <a:prstGeom prst="rect">
            <a:avLst/>
          </a:prstGeom>
          <a:noFill/>
        </p:spPr>
        <p:txBody>
          <a:bodyPr wrap="square" rtlCol="0">
            <a:spAutoFit/>
          </a:bodyPr>
          <a:lstStyle/>
          <a:p>
            <a:r>
              <a:rPr lang="en-US" altLang="zh-CN" sz="2000" dirty="0"/>
              <a:t>Take</a:t>
            </a:r>
            <a:r>
              <a:rPr lang="zh-CN" altLang="en-US" sz="2000" dirty="0"/>
              <a:t> </a:t>
            </a:r>
            <a:r>
              <a:rPr lang="en-US" altLang="zh-CN" sz="2000" dirty="0"/>
              <a:t>sentiment</a:t>
            </a:r>
            <a:r>
              <a:rPr lang="zh-CN" altLang="en-US" sz="2000" dirty="0"/>
              <a:t> </a:t>
            </a:r>
            <a:r>
              <a:rPr lang="en-US" altLang="zh-CN" sz="2000" dirty="0"/>
              <a:t>transfer</a:t>
            </a:r>
            <a:r>
              <a:rPr lang="zh-CN" altLang="en-US" sz="2000" dirty="0"/>
              <a:t> </a:t>
            </a:r>
            <a:r>
              <a:rPr lang="en-US" altLang="zh-CN" sz="2000" dirty="0"/>
              <a:t>as</a:t>
            </a:r>
            <a:r>
              <a:rPr lang="zh-CN" altLang="en-US" sz="2000" dirty="0"/>
              <a:t> </a:t>
            </a:r>
            <a:r>
              <a:rPr lang="en-US" altLang="zh-CN" sz="2000" dirty="0"/>
              <a:t>an</a:t>
            </a:r>
            <a:r>
              <a:rPr lang="zh-CN" altLang="en-US" sz="2000" dirty="0"/>
              <a:t> </a:t>
            </a:r>
            <a:r>
              <a:rPr lang="en-US" altLang="zh-CN" sz="2000" dirty="0"/>
              <a:t>example:</a:t>
            </a:r>
            <a:endParaRPr lang="en-US" sz="2000" dirty="0"/>
          </a:p>
        </p:txBody>
      </p:sp>
      <p:sp>
        <p:nvSpPr>
          <p:cNvPr id="44" name="Rounded Rectangle 43">
            <a:extLst>
              <a:ext uri="{FF2B5EF4-FFF2-40B4-BE49-F238E27FC236}">
                <a16:creationId xmlns:a16="http://schemas.microsoft.com/office/drawing/2014/main" id="{BAEE123B-AB33-E144-847A-08B3978C7754}"/>
              </a:ext>
            </a:extLst>
          </p:cNvPr>
          <p:cNvSpPr/>
          <p:nvPr/>
        </p:nvSpPr>
        <p:spPr>
          <a:xfrm>
            <a:off x="4967226" y="2099956"/>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B47007ED-335F-BF4C-ACAD-F000790A7770}"/>
              </a:ext>
            </a:extLst>
          </p:cNvPr>
          <p:cNvSpPr/>
          <p:nvPr/>
        </p:nvSpPr>
        <p:spPr>
          <a:xfrm>
            <a:off x="5064618"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0C024AC7-CCC5-2C47-B772-EA164F791C27}"/>
              </a:ext>
            </a:extLst>
          </p:cNvPr>
          <p:cNvSpPr/>
          <p:nvPr/>
        </p:nvSpPr>
        <p:spPr>
          <a:xfrm>
            <a:off x="5221527" y="212753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F5DA3D7D-49CA-F74A-840A-97BDDFDBA15E}"/>
              </a:ext>
            </a:extLst>
          </p:cNvPr>
          <p:cNvSpPr/>
          <p:nvPr/>
        </p:nvSpPr>
        <p:spPr>
          <a:xfrm>
            <a:off x="5378436" y="212686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1" name="Oval 50">
            <a:extLst>
              <a:ext uri="{FF2B5EF4-FFF2-40B4-BE49-F238E27FC236}">
                <a16:creationId xmlns:a16="http://schemas.microsoft.com/office/drawing/2014/main" id="{3D6D39AD-4508-1040-B5F1-734619356095}"/>
              </a:ext>
            </a:extLst>
          </p:cNvPr>
          <p:cNvSpPr/>
          <p:nvPr/>
        </p:nvSpPr>
        <p:spPr>
          <a:xfrm>
            <a:off x="5535345"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Oval 60">
            <a:extLst>
              <a:ext uri="{FF2B5EF4-FFF2-40B4-BE49-F238E27FC236}">
                <a16:creationId xmlns:a16="http://schemas.microsoft.com/office/drawing/2014/main" id="{747CFFE3-E8F0-B942-90D5-189BFB6C4BF2}"/>
              </a:ext>
            </a:extLst>
          </p:cNvPr>
          <p:cNvSpPr/>
          <p:nvPr/>
        </p:nvSpPr>
        <p:spPr>
          <a:xfrm>
            <a:off x="5692254" y="212161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Oval 61">
            <a:extLst>
              <a:ext uri="{FF2B5EF4-FFF2-40B4-BE49-F238E27FC236}">
                <a16:creationId xmlns:a16="http://schemas.microsoft.com/office/drawing/2014/main" id="{D89D2EB7-994B-814B-86BD-753BA291D38F}"/>
              </a:ext>
            </a:extLst>
          </p:cNvPr>
          <p:cNvSpPr/>
          <p:nvPr/>
        </p:nvSpPr>
        <p:spPr>
          <a:xfrm>
            <a:off x="5849163" y="212195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C3A1788-7BA6-0F4B-BC37-4BDFE441E804}"/>
              </a:ext>
            </a:extLst>
          </p:cNvPr>
          <p:cNvSpPr/>
          <p:nvPr/>
        </p:nvSpPr>
        <p:spPr>
          <a:xfrm>
            <a:off x="4972636" y="2462732"/>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825888BB-F157-2841-A7B7-C9F5BFF23CDC}"/>
              </a:ext>
            </a:extLst>
          </p:cNvPr>
          <p:cNvSpPr/>
          <p:nvPr/>
        </p:nvSpPr>
        <p:spPr>
          <a:xfrm>
            <a:off x="5070028"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Oval 64">
            <a:extLst>
              <a:ext uri="{FF2B5EF4-FFF2-40B4-BE49-F238E27FC236}">
                <a16:creationId xmlns:a16="http://schemas.microsoft.com/office/drawing/2014/main" id="{2BD4EA52-6CC3-E146-B91B-67C4B330D97D}"/>
              </a:ext>
            </a:extLst>
          </p:cNvPr>
          <p:cNvSpPr/>
          <p:nvPr/>
        </p:nvSpPr>
        <p:spPr>
          <a:xfrm>
            <a:off x="5226937" y="249030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Oval 65">
            <a:extLst>
              <a:ext uri="{FF2B5EF4-FFF2-40B4-BE49-F238E27FC236}">
                <a16:creationId xmlns:a16="http://schemas.microsoft.com/office/drawing/2014/main" id="{E14B95EE-B82C-5543-8D82-67D34CBAB0C4}"/>
              </a:ext>
            </a:extLst>
          </p:cNvPr>
          <p:cNvSpPr/>
          <p:nvPr/>
        </p:nvSpPr>
        <p:spPr>
          <a:xfrm>
            <a:off x="5383846" y="24896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7" name="Oval 66">
            <a:extLst>
              <a:ext uri="{FF2B5EF4-FFF2-40B4-BE49-F238E27FC236}">
                <a16:creationId xmlns:a16="http://schemas.microsoft.com/office/drawing/2014/main" id="{9FE5895C-1963-6F45-962A-0CA89AD229FB}"/>
              </a:ext>
            </a:extLst>
          </p:cNvPr>
          <p:cNvSpPr/>
          <p:nvPr/>
        </p:nvSpPr>
        <p:spPr>
          <a:xfrm>
            <a:off x="5540755"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8" name="Oval 67">
            <a:extLst>
              <a:ext uri="{FF2B5EF4-FFF2-40B4-BE49-F238E27FC236}">
                <a16:creationId xmlns:a16="http://schemas.microsoft.com/office/drawing/2014/main" id="{AAA0BDDB-3DBA-CC4E-AEE3-904588220137}"/>
              </a:ext>
            </a:extLst>
          </p:cNvPr>
          <p:cNvSpPr/>
          <p:nvPr/>
        </p:nvSpPr>
        <p:spPr>
          <a:xfrm>
            <a:off x="5697664" y="24843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Oval 68">
            <a:extLst>
              <a:ext uri="{FF2B5EF4-FFF2-40B4-BE49-F238E27FC236}">
                <a16:creationId xmlns:a16="http://schemas.microsoft.com/office/drawing/2014/main" id="{A7D0785D-D5DB-6941-8E4E-7CE7A3E37A04}"/>
              </a:ext>
            </a:extLst>
          </p:cNvPr>
          <p:cNvSpPr/>
          <p:nvPr/>
        </p:nvSpPr>
        <p:spPr>
          <a:xfrm>
            <a:off x="5854573" y="248472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0" name="TextBox 69">
            <a:extLst>
              <a:ext uri="{FF2B5EF4-FFF2-40B4-BE49-F238E27FC236}">
                <a16:creationId xmlns:a16="http://schemas.microsoft.com/office/drawing/2014/main" id="{166B62DC-C7ED-4240-B992-6829030AD4A7}"/>
              </a:ext>
            </a:extLst>
          </p:cNvPr>
          <p:cNvSpPr txBox="1"/>
          <p:nvPr/>
        </p:nvSpPr>
        <p:spPr>
          <a:xfrm>
            <a:off x="4664230" y="2016083"/>
            <a:ext cx="189168" cy="369332"/>
          </a:xfrm>
          <a:prstGeom prst="rect">
            <a:avLst/>
          </a:prstGeom>
          <a:noFill/>
        </p:spPr>
        <p:txBody>
          <a:bodyPr wrap="square" rtlCol="0">
            <a:spAutoFit/>
          </a:bodyPr>
          <a:lstStyle/>
          <a:p>
            <a:pPr algn="ctr"/>
            <a:r>
              <a:rPr lang="zh-CN" altLang="en-US" dirty="0"/>
              <a:t>🙃</a:t>
            </a:r>
            <a:endParaRPr lang="en-US" dirty="0"/>
          </a:p>
        </p:txBody>
      </p:sp>
      <p:sp>
        <p:nvSpPr>
          <p:cNvPr id="71" name="TextBox 70">
            <a:extLst>
              <a:ext uri="{FF2B5EF4-FFF2-40B4-BE49-F238E27FC236}">
                <a16:creationId xmlns:a16="http://schemas.microsoft.com/office/drawing/2014/main" id="{9DEB150C-E9DA-1240-8B78-633DF2634871}"/>
              </a:ext>
            </a:extLst>
          </p:cNvPr>
          <p:cNvSpPr txBox="1"/>
          <p:nvPr/>
        </p:nvSpPr>
        <p:spPr>
          <a:xfrm>
            <a:off x="4610122" y="2387779"/>
            <a:ext cx="309446" cy="369332"/>
          </a:xfrm>
          <a:prstGeom prst="rect">
            <a:avLst/>
          </a:prstGeom>
          <a:noFill/>
        </p:spPr>
        <p:txBody>
          <a:bodyPr wrap="square" rtlCol="0">
            <a:spAutoFit/>
          </a:bodyPr>
          <a:lstStyle/>
          <a:p>
            <a:pPr algn="ctr"/>
            <a:r>
              <a:rPr lang="zh-CN" altLang="en-US" dirty="0"/>
              <a:t>🙂</a:t>
            </a:r>
            <a:endParaRPr lang="en-US" dirty="0"/>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9D2C2F2-9802-CC45-8345-4FAB944CEE59}"/>
                  </a:ext>
                </a:extLst>
              </p:cNvPr>
              <p:cNvSpPr txBox="1"/>
              <p:nvPr/>
            </p:nvSpPr>
            <p:spPr>
              <a:xfrm>
                <a:off x="6036535" y="2011306"/>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0</m:t>
                          </m:r>
                        </m:sub>
                      </m:sSub>
                    </m:oMath>
                  </m:oMathPara>
                </a14:m>
                <a:endParaRPr lang="en-US" sz="1400" dirty="0"/>
              </a:p>
            </p:txBody>
          </p:sp>
        </mc:Choice>
        <mc:Fallback xmlns="">
          <p:sp>
            <p:nvSpPr>
              <p:cNvPr id="72" name="TextBox 71">
                <a:extLst>
                  <a:ext uri="{FF2B5EF4-FFF2-40B4-BE49-F238E27FC236}">
                    <a16:creationId xmlns:a16="http://schemas.microsoft.com/office/drawing/2014/main" id="{09D2C2F2-9802-CC45-8345-4FAB944CEE59}"/>
                  </a:ext>
                </a:extLst>
              </p:cNvPr>
              <p:cNvSpPr txBox="1">
                <a:spLocks noRot="1" noChangeAspect="1" noMove="1" noResize="1" noEditPoints="1" noAdjustHandles="1" noChangeArrowheads="1" noChangeShapeType="1" noTextEdit="1"/>
              </p:cNvSpPr>
              <p:nvPr/>
            </p:nvSpPr>
            <p:spPr>
              <a:xfrm>
                <a:off x="6036535" y="2011306"/>
                <a:ext cx="415211"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C487A08-23E2-2845-87D8-79702E3551D6}"/>
                  </a:ext>
                </a:extLst>
              </p:cNvPr>
              <p:cNvSpPr txBox="1"/>
              <p:nvPr/>
            </p:nvSpPr>
            <p:spPr>
              <a:xfrm>
                <a:off x="6047355" y="2395803"/>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1</m:t>
                          </m:r>
                        </m:sub>
                      </m:sSub>
                    </m:oMath>
                  </m:oMathPara>
                </a14:m>
                <a:endParaRPr lang="en-US" sz="1400" dirty="0"/>
              </a:p>
            </p:txBody>
          </p:sp>
        </mc:Choice>
        <mc:Fallback xmlns="">
          <p:sp>
            <p:nvSpPr>
              <p:cNvPr id="73" name="TextBox 72">
                <a:extLst>
                  <a:ext uri="{FF2B5EF4-FFF2-40B4-BE49-F238E27FC236}">
                    <a16:creationId xmlns:a16="http://schemas.microsoft.com/office/drawing/2014/main" id="{9C487A08-23E2-2845-87D8-79702E3551D6}"/>
                  </a:ext>
                </a:extLst>
              </p:cNvPr>
              <p:cNvSpPr txBox="1">
                <a:spLocks noRot="1" noChangeAspect="1" noMove="1" noResize="1" noEditPoints="1" noAdjustHandles="1" noChangeArrowheads="1" noChangeShapeType="1" noTextEdit="1"/>
              </p:cNvSpPr>
              <p:nvPr/>
            </p:nvSpPr>
            <p:spPr>
              <a:xfrm>
                <a:off x="6047355" y="2395803"/>
                <a:ext cx="415211" cy="307777"/>
              </a:xfrm>
              <a:prstGeom prst="rect">
                <a:avLst/>
              </a:prstGeom>
              <a:blipFill>
                <a:blip r:embed="rId12"/>
                <a:stretch>
                  <a:fillRect/>
                </a:stretch>
              </a:blipFill>
            </p:spPr>
            <p:txBody>
              <a:bodyPr/>
              <a:lstStyle/>
              <a:p>
                <a:r>
                  <a:rPr lang="en-US">
                    <a:noFill/>
                  </a:rPr>
                  <a:t> </a:t>
                </a:r>
              </a:p>
            </p:txBody>
          </p:sp>
        </mc:Fallback>
      </mc:AlternateContent>
      <p:sp>
        <p:nvSpPr>
          <p:cNvPr id="74" name="Right Brace 73">
            <a:extLst>
              <a:ext uri="{FF2B5EF4-FFF2-40B4-BE49-F238E27FC236}">
                <a16:creationId xmlns:a16="http://schemas.microsoft.com/office/drawing/2014/main" id="{E7366B23-9B8C-1547-8DAD-E5B828935793}"/>
              </a:ext>
            </a:extLst>
          </p:cNvPr>
          <p:cNvSpPr/>
          <p:nvPr/>
        </p:nvSpPr>
        <p:spPr>
          <a:xfrm>
            <a:off x="6320021" y="2121616"/>
            <a:ext cx="190650" cy="4763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87290A1F-7F31-CF43-894C-D59942E16540}"/>
              </a:ext>
            </a:extLst>
          </p:cNvPr>
          <p:cNvCxnSpPr>
            <a:cxnSpLocks/>
          </p:cNvCxnSpPr>
          <p:nvPr/>
        </p:nvCxnSpPr>
        <p:spPr>
          <a:xfrm flipV="1">
            <a:off x="6510671" y="2359663"/>
            <a:ext cx="739597" cy="5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8BFFF60-D17F-5349-8F79-AEFE99BDC636}"/>
              </a:ext>
            </a:extLst>
          </p:cNvPr>
          <p:cNvCxnSpPr>
            <a:cxnSpLocks/>
          </p:cNvCxnSpPr>
          <p:nvPr/>
        </p:nvCxnSpPr>
        <p:spPr>
          <a:xfrm flipV="1">
            <a:off x="7325553" y="2395803"/>
            <a:ext cx="5879" cy="1048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1668DB1-E611-4D42-A0D7-1AC90E9A7030}"/>
                  </a:ext>
                </a:extLst>
              </p:cNvPr>
              <p:cNvSpPr txBox="1"/>
              <p:nvPr/>
            </p:nvSpPr>
            <p:spPr>
              <a:xfrm>
                <a:off x="7395907" y="2115409"/>
                <a:ext cx="242938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r>
                        <m:rPr>
                          <m:sty m:val="p"/>
                        </m:rPr>
                        <a:rPr lang="en-US" altLang="zh-CN" sz="1600" b="0" i="0" smtClean="0">
                          <a:latin typeface="Cambria Math" panose="02040503050406030204" pitchFamily="18" charset="0"/>
                        </a:rPr>
                        <m:t>c</m:t>
                      </m:r>
                      <m:r>
                        <a:rPr lang="en-US" altLang="zh-CN" sz="1600" b="0" i="1" smtClean="0">
                          <a:latin typeface="Cambria Math" panose="02040503050406030204" pitchFamily="18" charset="0"/>
                        </a:rPr>
                        <m:t>𝑜𝑠</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𝑠𝑔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𝑧</m:t>
                              </m:r>
                            </m:e>
                          </m:d>
                        </m:e>
                      </m:d>
                      <m:r>
                        <a:rPr lang="en-US" altLang="zh-CN" sz="1600" b="0" i="0" smtClean="0">
                          <a:latin typeface="Cambria Math" panose="02040503050406030204" pitchFamily="18" charset="0"/>
                        </a:rPr>
                        <m:t>,</m:t>
                      </m:r>
                      <m:r>
                        <a:rPr lang="zh-CN" altLang="en-US" sz="1600" b="0" i="0" smtClean="0">
                          <a:latin typeface="Cambria Math" panose="02040503050406030204" pitchFamily="18" charset="0"/>
                        </a:rPr>
                        <m:t> </m:t>
                      </m:r>
                      <m:r>
                        <m:rPr>
                          <m:sty m:val="p"/>
                        </m:rPr>
                        <a:rPr lang="en-US" altLang="zh-CN" sz="1600" b="0" i="0" smtClean="0">
                          <a:latin typeface="Cambria Math" panose="02040503050406030204" pitchFamily="18" charset="0"/>
                        </a:rPr>
                        <m:t>cos</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𝑠𝑔</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m:t>
                      </m:r>
                    </m:oMath>
                  </m:oMathPara>
                </a14:m>
                <a:endParaRPr lang="en-US" sz="1600" dirty="0"/>
              </a:p>
            </p:txBody>
          </p:sp>
        </mc:Choice>
        <mc:Fallback xmlns="">
          <p:sp>
            <p:nvSpPr>
              <p:cNvPr id="83" name="TextBox 82">
                <a:extLst>
                  <a:ext uri="{FF2B5EF4-FFF2-40B4-BE49-F238E27FC236}">
                    <a16:creationId xmlns:a16="http://schemas.microsoft.com/office/drawing/2014/main" id="{D1668DB1-E611-4D42-A0D7-1AC90E9A7030}"/>
                  </a:ext>
                </a:extLst>
              </p:cNvPr>
              <p:cNvSpPr txBox="1">
                <a:spLocks noRot="1" noChangeAspect="1" noMove="1" noResize="1" noEditPoints="1" noAdjustHandles="1" noChangeArrowheads="1" noChangeShapeType="1" noTextEdit="1"/>
              </p:cNvSpPr>
              <p:nvPr/>
            </p:nvSpPr>
            <p:spPr>
              <a:xfrm>
                <a:off x="7395907" y="2115409"/>
                <a:ext cx="2429386" cy="370294"/>
              </a:xfrm>
              <a:prstGeom prst="rect">
                <a:avLst/>
              </a:prstGeom>
              <a:blipFill>
                <a:blip r:embed="rId13"/>
                <a:stretch>
                  <a:fillRect l="-521" r="-17188"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930AFA7-99B6-F04D-A007-A13B993A38CA}"/>
                  </a:ext>
                </a:extLst>
              </p:cNvPr>
              <p:cNvSpPr txBox="1"/>
              <p:nvPr/>
            </p:nvSpPr>
            <p:spPr>
              <a:xfrm>
                <a:off x="7423999" y="1849485"/>
                <a:ext cx="3928772" cy="307777"/>
              </a:xfrm>
              <a:prstGeom prst="rect">
                <a:avLst/>
              </a:prstGeom>
              <a:noFill/>
            </p:spPr>
            <p:txBody>
              <a:bodyPr wrap="square" rtlCol="0">
                <a:spAutoFit/>
              </a:bodyPr>
              <a:lstStyle/>
              <a:p>
                <a:r>
                  <a:rPr lang="en-US" altLang="zh-CN" sz="1400" dirty="0"/>
                  <a:t>If</a:t>
                </a:r>
                <a:r>
                  <a:rPr lang="zh-CN" altLang="en-US" sz="1400" dirty="0"/>
                  <a:t> </a:t>
                </a:r>
                <a:r>
                  <a:rPr lang="en-US" altLang="zh-CN" sz="1400" dirty="0"/>
                  <a:t>input</a:t>
                </a:r>
                <a:r>
                  <a:rPr lang="zh-CN" altLang="en-US" sz="1400" dirty="0"/>
                  <a:t> </a:t>
                </a:r>
                <a:r>
                  <a:rPr lang="en-US" altLang="zh-CN" sz="1400" dirty="0"/>
                  <a:t>is</a:t>
                </a:r>
                <a:r>
                  <a:rPr lang="zh-CN" altLang="en-US" sz="1400" dirty="0"/>
                  <a:t> 🙃</a:t>
                </a:r>
                <a:r>
                  <a:rPr lang="en-US" altLang="zh-CN" sz="1400" dirty="0"/>
                  <a:t>,</a:t>
                </a:r>
                <a:r>
                  <a:rPr lang="zh-CN" altLang="en-US" sz="1400" dirty="0"/>
                  <a:t> </a:t>
                </a:r>
                <a:r>
                  <a:rPr lang="en-US" altLang="zh-CN" sz="1400" dirty="0"/>
                  <a:t>the</a:t>
                </a:r>
                <a:r>
                  <a:rPr lang="zh-CN" altLang="en-US" sz="1400" dirty="0"/>
                  <a:t> </a:t>
                </a:r>
                <a:r>
                  <a:rPr lang="en-US" altLang="zh-CN" sz="1400" dirty="0"/>
                  <a:t>target</a:t>
                </a:r>
                <a:r>
                  <a:rPr lang="zh-CN" altLang="en-US" sz="1400" dirty="0"/>
                  <a:t> </a:t>
                </a:r>
                <a:r>
                  <a:rPr lang="en-US" altLang="zh-CN" sz="1400" dirty="0"/>
                  <a:t>distance</a:t>
                </a:r>
                <a:r>
                  <a:rPr lang="zh-CN" altLang="en-US" sz="1400" dirty="0"/>
                  <a:t> </a:t>
                </a:r>
                <a14:m>
                  <m:oMath xmlns:m="http://schemas.openxmlformats.org/officeDocument/2006/math">
                    <m:r>
                      <a:rPr lang="en-US" altLang="zh-CN" sz="1400" b="0" i="1" smtClean="0">
                        <a:latin typeface="Cambria Math" panose="02040503050406030204" pitchFamily="18" charset="0"/>
                      </a:rPr>
                      <m:t>𝑑</m:t>
                    </m:r>
                  </m:oMath>
                </a14:m>
                <a:r>
                  <a:rPr lang="zh-CN" altLang="en-US" sz="1400" dirty="0"/>
                  <a:t> </a:t>
                </a:r>
                <a:r>
                  <a:rPr lang="en-US" altLang="zh-CN" sz="1400" dirty="0"/>
                  <a:t>should</a:t>
                </a:r>
                <a:r>
                  <a:rPr lang="zh-CN" altLang="en-US" sz="1400" dirty="0"/>
                  <a:t> </a:t>
                </a:r>
                <a:r>
                  <a:rPr lang="en-US" altLang="zh-CN" sz="1400" dirty="0"/>
                  <a:t>be</a:t>
                </a:r>
                <a:r>
                  <a:rPr lang="zh-CN" altLang="en-US" sz="1400" dirty="0"/>
                  <a:t> </a:t>
                </a:r>
                <a:r>
                  <a:rPr lang="en-US" altLang="zh-CN" sz="1400" dirty="0"/>
                  <a:t>[1,</a:t>
                </a:r>
                <a:r>
                  <a:rPr lang="zh-CN" altLang="en-US" sz="1400" dirty="0"/>
                  <a:t> </a:t>
                </a:r>
                <a:r>
                  <a:rPr lang="en-US" altLang="zh-CN" sz="1400" dirty="0"/>
                  <a:t>0]</a:t>
                </a:r>
              </a:p>
            </p:txBody>
          </p:sp>
        </mc:Choice>
        <mc:Fallback xmlns="">
          <p:sp>
            <p:nvSpPr>
              <p:cNvPr id="84" name="TextBox 83">
                <a:extLst>
                  <a:ext uri="{FF2B5EF4-FFF2-40B4-BE49-F238E27FC236}">
                    <a16:creationId xmlns:a16="http://schemas.microsoft.com/office/drawing/2014/main" id="{7930AFA7-99B6-F04D-A007-A13B993A38CA}"/>
                  </a:ext>
                </a:extLst>
              </p:cNvPr>
              <p:cNvSpPr txBox="1">
                <a:spLocks noRot="1" noChangeAspect="1" noMove="1" noResize="1" noEditPoints="1" noAdjustHandles="1" noChangeArrowheads="1" noChangeShapeType="1" noTextEdit="1"/>
              </p:cNvSpPr>
              <p:nvPr/>
            </p:nvSpPr>
            <p:spPr>
              <a:xfrm>
                <a:off x="7423999" y="1849485"/>
                <a:ext cx="3928772" cy="307777"/>
              </a:xfrm>
              <a:prstGeom prst="rect">
                <a:avLst/>
              </a:prstGeom>
              <a:blipFill>
                <a:blip r:embed="rId14"/>
                <a:stretch>
                  <a:fillRect l="-323" t="-4000" b="-24000"/>
                </a:stretch>
              </a:blipFill>
            </p:spPr>
            <p:txBody>
              <a:bodyPr/>
              <a:lstStyle/>
              <a:p>
                <a:r>
                  <a:rPr lang="en-US">
                    <a:noFill/>
                  </a:rPr>
                  <a:t> </a:t>
                </a:r>
              </a:p>
            </p:txBody>
          </p:sp>
        </mc:Fallback>
      </mc:AlternateContent>
      <p:sp>
        <p:nvSpPr>
          <p:cNvPr id="85" name="Rectangle 84">
            <a:extLst>
              <a:ext uri="{FF2B5EF4-FFF2-40B4-BE49-F238E27FC236}">
                <a16:creationId xmlns:a16="http://schemas.microsoft.com/office/drawing/2014/main" id="{B77AC567-1D3F-FD4C-9D82-1DA1F4EC7EF6}"/>
              </a:ext>
            </a:extLst>
          </p:cNvPr>
          <p:cNvSpPr/>
          <p:nvPr/>
        </p:nvSpPr>
        <p:spPr>
          <a:xfrm>
            <a:off x="1101479" y="4048380"/>
            <a:ext cx="415498" cy="369332"/>
          </a:xfrm>
          <a:prstGeom prst="rect">
            <a:avLst/>
          </a:prstGeom>
        </p:spPr>
        <p:txBody>
          <a:bodyPr wrap="square">
            <a:spAutoFit/>
          </a:bodyPr>
          <a:lstStyle/>
          <a:p>
            <a:r>
              <a:rPr lang="zh-CN" altLang="en-US" dirty="0"/>
              <a:t>🙃</a:t>
            </a:r>
            <a:endParaRPr lang="en-US" dirty="0"/>
          </a:p>
        </p:txBody>
      </p:sp>
      <p:sp>
        <p:nvSpPr>
          <p:cNvPr id="86" name="Rectangle 85">
            <a:extLst>
              <a:ext uri="{FF2B5EF4-FFF2-40B4-BE49-F238E27FC236}">
                <a16:creationId xmlns:a16="http://schemas.microsoft.com/office/drawing/2014/main" id="{2FC559DE-9E4C-7846-99F5-E5C9B3CDD56A}"/>
              </a:ext>
            </a:extLst>
          </p:cNvPr>
          <p:cNvSpPr/>
          <p:nvPr/>
        </p:nvSpPr>
        <p:spPr>
          <a:xfrm>
            <a:off x="1101479" y="4367759"/>
            <a:ext cx="415498" cy="369332"/>
          </a:xfrm>
          <a:prstGeom prst="rect">
            <a:avLst/>
          </a:prstGeom>
        </p:spPr>
        <p:txBody>
          <a:bodyPr wrap="square">
            <a:spAutoFit/>
          </a:bodyPr>
          <a:lstStyle/>
          <a:p>
            <a:r>
              <a:rPr lang="zh-CN" altLang="en-US" dirty="0"/>
              <a:t>🙂</a:t>
            </a:r>
            <a:endParaRPr lang="en-US" dirty="0"/>
          </a:p>
        </p:txBody>
      </p:sp>
      <p:cxnSp>
        <p:nvCxnSpPr>
          <p:cNvPr id="88" name="Straight Arrow Connector 87">
            <a:extLst>
              <a:ext uri="{FF2B5EF4-FFF2-40B4-BE49-F238E27FC236}">
                <a16:creationId xmlns:a16="http://schemas.microsoft.com/office/drawing/2014/main" id="{8754208E-102A-DE47-9C73-CAAEA0756A10}"/>
              </a:ext>
            </a:extLst>
          </p:cNvPr>
          <p:cNvCxnSpPr>
            <a:stCxn id="85" idx="0"/>
            <a:endCxn id="25" idx="2"/>
          </p:cNvCxnSpPr>
          <p:nvPr/>
        </p:nvCxnSpPr>
        <p:spPr>
          <a:xfrm flipV="1">
            <a:off x="1309228" y="3690571"/>
            <a:ext cx="0" cy="35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5EC905CB-C17E-6849-BB7E-911989164368}"/>
              </a:ext>
            </a:extLst>
          </p:cNvPr>
          <p:cNvSpPr/>
          <p:nvPr/>
        </p:nvSpPr>
        <p:spPr>
          <a:xfrm>
            <a:off x="9759513" y="4077734"/>
            <a:ext cx="415498" cy="369332"/>
          </a:xfrm>
          <a:prstGeom prst="rect">
            <a:avLst/>
          </a:prstGeom>
        </p:spPr>
        <p:txBody>
          <a:bodyPr wrap="none">
            <a:spAutoFit/>
          </a:bodyPr>
          <a:lstStyle/>
          <a:p>
            <a:r>
              <a:rPr lang="zh-CN" altLang="en-US" dirty="0"/>
              <a:t>🙃</a:t>
            </a:r>
            <a:endParaRPr lang="en-US" dirty="0"/>
          </a:p>
        </p:txBody>
      </p:sp>
      <p:sp>
        <p:nvSpPr>
          <p:cNvPr id="91" name="Rectangle 90">
            <a:extLst>
              <a:ext uri="{FF2B5EF4-FFF2-40B4-BE49-F238E27FC236}">
                <a16:creationId xmlns:a16="http://schemas.microsoft.com/office/drawing/2014/main" id="{1E3DDB4E-3617-3C4C-ACE4-59DBF8E8E6F5}"/>
              </a:ext>
            </a:extLst>
          </p:cNvPr>
          <p:cNvSpPr/>
          <p:nvPr/>
        </p:nvSpPr>
        <p:spPr>
          <a:xfrm>
            <a:off x="9759513" y="4397113"/>
            <a:ext cx="415498" cy="369332"/>
          </a:xfrm>
          <a:prstGeom prst="rect">
            <a:avLst/>
          </a:prstGeom>
        </p:spPr>
        <p:txBody>
          <a:bodyPr wrap="none">
            <a:spAutoFit/>
          </a:bodyPr>
          <a:lstStyle/>
          <a:p>
            <a:r>
              <a:rPr lang="zh-CN" altLang="en-US" dirty="0"/>
              <a:t>🙂</a:t>
            </a:r>
            <a:endParaRPr lang="en-US" dirty="0"/>
          </a:p>
        </p:txBody>
      </p:sp>
      <p:cxnSp>
        <p:nvCxnSpPr>
          <p:cNvPr id="96" name="Straight Arrow Connector 95">
            <a:extLst>
              <a:ext uri="{FF2B5EF4-FFF2-40B4-BE49-F238E27FC236}">
                <a16:creationId xmlns:a16="http://schemas.microsoft.com/office/drawing/2014/main" id="{7345A0BC-D647-9447-9AAB-C8514C24F6DB}"/>
              </a:ext>
            </a:extLst>
          </p:cNvPr>
          <p:cNvCxnSpPr>
            <a:stCxn id="39" idx="2"/>
            <a:endCxn id="90" idx="0"/>
          </p:cNvCxnSpPr>
          <p:nvPr/>
        </p:nvCxnSpPr>
        <p:spPr>
          <a:xfrm>
            <a:off x="9967262" y="3697671"/>
            <a:ext cx="0" cy="38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342CAEC6-567D-7646-ABD6-1A163350DF05}"/>
                  </a:ext>
                </a:extLst>
              </p:cNvPr>
              <p:cNvSpPr/>
              <p:nvPr/>
            </p:nvSpPr>
            <p:spPr>
              <a:xfrm>
                <a:off x="2548926" y="5337180"/>
                <a:ext cx="8266687"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𝑠𝑡𝑦𝑙𝑒</m:t>
                          </m:r>
                        </m:sub>
                      </m:sSub>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𝑖</m:t>
                          </m:r>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𝑖</m:t>
                              </m:r>
                            </m:sub>
                          </m:sSub>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r>
                                        <m:rPr>
                                          <m:sty m:val="p"/>
                                        </m:rPr>
                                        <a:rPr lang="en-US" altLang="zh-CN">
                                          <a:latin typeface="Cambria Math" panose="02040503050406030204" pitchFamily="18" charset="0"/>
                                        </a:rPr>
                                        <m:t>c</m:t>
                                      </m:r>
                                      <m:r>
                                        <a:rPr lang="en-US" altLang="zh-CN" i="1">
                                          <a:latin typeface="Cambria Math" panose="02040503050406030204" pitchFamily="18" charset="0"/>
                                        </a:rPr>
                                        <m:t>𝑜𝑠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𝑠𝑔</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e>
                                  </m:d>
                                </m:e>
                              </m:d>
                            </m:e>
                          </m:func>
                          <m:r>
                            <a:rPr lang="en-US" altLang="zh-CN" b="0" i="1" smtClean="0">
                              <a:latin typeface="Cambria Math" panose="02040503050406030204" pitchFamily="18" charset="0"/>
                              <a:ea typeface="Cambria Math" panose="02040503050406030204" pitchFamily="18" charset="0"/>
                            </a:rPr>
                            <m:t>+(1−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log</m:t>
                          </m:r>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r>
                                <m:rPr>
                                  <m:sty m:val="p"/>
                                </m:rPr>
                                <a:rPr lang="en-US" altLang="zh-CN" smtClean="0">
                                  <a:latin typeface="Cambria Math" panose="02040503050406030204" pitchFamily="18" charset="0"/>
                                </a:rPr>
                                <m:t>c</m:t>
                              </m:r>
                              <m:r>
                                <a:rPr lang="en-US" altLang="zh-CN" i="1">
                                  <a:latin typeface="Cambria Math" panose="02040503050406030204" pitchFamily="18" charset="0"/>
                                </a:rPr>
                                <m:t>𝑜𝑠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𝑠𝑔</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e>
                          </m:d>
                          <m:r>
                            <a:rPr lang="en-US" altLang="zh-CN"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97" name="Rectangle 96">
                <a:extLst>
                  <a:ext uri="{FF2B5EF4-FFF2-40B4-BE49-F238E27FC236}">
                    <a16:creationId xmlns:a16="http://schemas.microsoft.com/office/drawing/2014/main" id="{342CAEC6-567D-7646-ABD6-1A163350DF05}"/>
                  </a:ext>
                </a:extLst>
              </p:cNvPr>
              <p:cNvSpPr>
                <a:spLocks noRot="1" noChangeAspect="1" noMove="1" noResize="1" noEditPoints="1" noAdjustHandles="1" noChangeArrowheads="1" noChangeShapeType="1" noTextEdit="1"/>
              </p:cNvSpPr>
              <p:nvPr/>
            </p:nvSpPr>
            <p:spPr>
              <a:xfrm>
                <a:off x="2548926" y="5337180"/>
                <a:ext cx="8266687" cy="764568"/>
              </a:xfrm>
              <a:prstGeom prst="rect">
                <a:avLst/>
              </a:prstGeom>
              <a:blipFill>
                <a:blip r:embed="rId15"/>
                <a:stretch>
                  <a:fillRect t="-122951" b="-170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BE6C584-0072-B243-A400-52EA8837EFBC}"/>
                  </a:ext>
                </a:extLst>
              </p:cNvPr>
              <p:cNvSpPr txBox="1"/>
              <p:nvPr/>
            </p:nvSpPr>
            <p:spPr>
              <a:xfrm>
                <a:off x="2619465" y="6117826"/>
                <a:ext cx="7205828" cy="3120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altLang="zh-CN" sz="2000" b="0" i="1" smtClean="0">
                                  <a:latin typeface="Cambria Math" panose="02040503050406030204" pitchFamily="18" charset="0"/>
                                  <a:ea typeface="Cambria Math" panose="02040503050406030204" pitchFamily="18" charset="0"/>
                                </a:rPr>
                                <m:t>𝑙𝑜𝑠𝑠</m:t>
                              </m:r>
                            </m:sub>
                          </m:sSub>
                          <m:r>
                            <a:rPr lang="en-US" altLang="zh-CN"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e>
                        <m:sub>
                          <m:r>
                            <a:rPr lang="en-US" altLang="zh-CN" sz="2000" b="0" i="1" smtClean="0">
                              <a:latin typeface="Cambria Math" panose="02040503050406030204" pitchFamily="18" charset="0"/>
                              <a:ea typeface="Cambria Math" panose="02040503050406030204" pitchFamily="18" charset="0"/>
                            </a:rPr>
                            <m:t>𝑧</m:t>
                          </m:r>
                        </m:sub>
                      </m:sSub>
                      <m:d>
                        <m:dPr>
                          <m:begChr m:val="["/>
                          <m:endChr m:val="]"/>
                          <m:ctrlPr>
                            <a:rPr lang="en-US" altLang="zh-CN" sz="2000" b="0" i="1" smtClean="0">
                              <a:latin typeface="Cambria Math" panose="02040503050406030204" pitchFamily="18" charset="0"/>
                              <a:ea typeface="Cambria Math" panose="02040503050406030204" pitchFamily="18" charset="0"/>
                            </a:rPr>
                          </m:ctrlPr>
                        </m:dPr>
                        <m:e>
                          <m:r>
                            <m:rPr>
                              <m:brk/>
                            </m:rP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𝑙𝑜𝑔</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𝜃</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𝑥</m:t>
                              </m:r>
                            </m:e>
                            <m:e>
                              <m:r>
                                <a:rPr lang="en-US" altLang="zh-CN" sz="2000" i="1">
                                  <a:latin typeface="Cambria Math" panose="02040503050406030204" pitchFamily="18" charset="0"/>
                                  <a:ea typeface="Cambria Math" panose="02040503050406030204" pitchFamily="18" charset="0"/>
                                </a:rPr>
                                <m:t>𝑧</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𝐷</m:t>
                              </m:r>
                            </m:e>
                            <m:sub>
                              <m:r>
                                <a:rPr lang="en-US" altLang="zh-CN" sz="2000" i="1">
                                  <a:latin typeface="Cambria Math" panose="02040503050406030204" pitchFamily="18" charset="0"/>
                                  <a:ea typeface="Cambria Math" panose="02040503050406030204" pitchFamily="18" charset="0"/>
                                </a:rPr>
                                <m:t>𝐾𝐿</m:t>
                              </m:r>
                            </m:sub>
                          </m:sSub>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𝑧</m:t>
                                  </m:r>
                                </m:e>
                                <m:e>
                                  <m:r>
                                    <a:rPr lang="en-US" altLang="zh-CN" sz="2000" i="1">
                                      <a:latin typeface="Cambria Math" panose="02040503050406030204" pitchFamily="18" charset="0"/>
                                      <a:ea typeface="Cambria Math" panose="02040503050406030204" pitchFamily="18" charset="0"/>
                                    </a:rPr>
                                    <m:t>𝑥</m:t>
                                  </m:r>
                                </m:e>
                              </m:d>
                              <m:r>
                                <a:rPr lang="zh-CN" altLang="en-US" sz="2000" i="1">
                                  <a:latin typeface="Cambria Math" panose="02040503050406030204" pitchFamily="18" charset="0"/>
                                  <a:ea typeface="Cambria Math" panose="02040503050406030204" pitchFamily="18" charset="0"/>
                                </a:rPr>
                                <m:t> </m:t>
                              </m:r>
                              <m:d>
                                <m:dPr>
                                  <m:begChr m:val="‖"/>
                                  <m:endChr m:val=""/>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𝜃</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𝑧</m:t>
                                      </m:r>
                                    </m:e>
                                  </m:d>
                                </m:e>
                              </m:d>
                            </m:e>
                          </m:d>
                        </m:e>
                      </m:d>
                    </m:oMath>
                  </m:oMathPara>
                </a14:m>
                <a:endParaRPr lang="en-US" sz="2000" dirty="0"/>
              </a:p>
            </p:txBody>
          </p:sp>
        </mc:Choice>
        <mc:Fallback xmlns="">
          <p:sp>
            <p:nvSpPr>
              <p:cNvPr id="98" name="TextBox 97">
                <a:extLst>
                  <a:ext uri="{FF2B5EF4-FFF2-40B4-BE49-F238E27FC236}">
                    <a16:creationId xmlns:a16="http://schemas.microsoft.com/office/drawing/2014/main" id="{BBE6C584-0072-B243-A400-52EA8837EFBC}"/>
                  </a:ext>
                </a:extLst>
              </p:cNvPr>
              <p:cNvSpPr txBox="1">
                <a:spLocks noRot="1" noChangeAspect="1" noMove="1" noResize="1" noEditPoints="1" noAdjustHandles="1" noChangeArrowheads="1" noChangeShapeType="1" noTextEdit="1"/>
              </p:cNvSpPr>
              <p:nvPr/>
            </p:nvSpPr>
            <p:spPr>
              <a:xfrm>
                <a:off x="2619465" y="6117826"/>
                <a:ext cx="7205828" cy="312073"/>
              </a:xfrm>
              <a:prstGeom prst="rect">
                <a:avLst/>
              </a:prstGeom>
              <a:blipFill>
                <a:blip r:embed="rId16"/>
                <a:stretch>
                  <a:fillRect t="-157692" b="-234615"/>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E2173023-C2E4-1241-90F5-1F92B7BF5117}"/>
              </a:ext>
            </a:extLst>
          </p:cNvPr>
          <p:cNvCxnSpPr/>
          <p:nvPr/>
        </p:nvCxnSpPr>
        <p:spPr>
          <a:xfrm>
            <a:off x="3722528" y="2319083"/>
            <a:ext cx="779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47251D1E-A58B-4442-B86E-1EC4CEA0A572}"/>
              </a:ext>
            </a:extLst>
          </p:cNvPr>
          <p:cNvSpPr txBox="1"/>
          <p:nvPr/>
        </p:nvSpPr>
        <p:spPr>
          <a:xfrm>
            <a:off x="1851111" y="2135635"/>
            <a:ext cx="2007073" cy="369332"/>
          </a:xfrm>
          <a:prstGeom prst="rect">
            <a:avLst/>
          </a:prstGeom>
          <a:noFill/>
        </p:spPr>
        <p:txBody>
          <a:bodyPr wrap="square" rtlCol="0">
            <a:spAutoFit/>
          </a:bodyPr>
          <a:lstStyle/>
          <a:p>
            <a:r>
              <a:rPr lang="en-US" altLang="zh-CN" dirty="0"/>
              <a:t>Random</a:t>
            </a:r>
            <a:r>
              <a:rPr lang="zh-CN" altLang="en-US" dirty="0"/>
              <a:t> </a:t>
            </a:r>
            <a:r>
              <a:rPr lang="en-US" altLang="zh-CN" dirty="0"/>
              <a:t>initialized</a:t>
            </a:r>
            <a:endParaRPr lang="en-US" dirty="0"/>
          </a:p>
        </p:txBody>
      </p:sp>
      <p:cxnSp>
        <p:nvCxnSpPr>
          <p:cNvPr id="106" name="Straight Arrow Connector 105">
            <a:extLst>
              <a:ext uri="{FF2B5EF4-FFF2-40B4-BE49-F238E27FC236}">
                <a16:creationId xmlns:a16="http://schemas.microsoft.com/office/drawing/2014/main" id="{181797AD-4797-E644-A6AA-A76FEEE1C852}"/>
              </a:ext>
            </a:extLst>
          </p:cNvPr>
          <p:cNvCxnSpPr>
            <a:stCxn id="83" idx="2"/>
          </p:cNvCxnSpPr>
          <p:nvPr/>
        </p:nvCxnSpPr>
        <p:spPr>
          <a:xfrm>
            <a:off x="8610600" y="2485703"/>
            <a:ext cx="851034" cy="217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62300E3E-EA2A-4341-8932-19D51327338E}"/>
                  </a:ext>
                </a:extLst>
              </p:cNvPr>
              <p:cNvSpPr txBox="1"/>
              <p:nvPr/>
            </p:nvSpPr>
            <p:spPr>
              <a:xfrm>
                <a:off x="9461634" y="2522740"/>
                <a:ext cx="2213810" cy="338554"/>
              </a:xfrm>
              <a:prstGeom prst="rect">
                <a:avLst/>
              </a:prstGeom>
              <a:noFill/>
            </p:spPr>
            <p:txBody>
              <a:bodyPr wrap="square" rtlCol="0">
                <a:spAutoFit/>
              </a:bodyPr>
              <a:lstStyle/>
              <a:p>
                <a14:m>
                  <m:oMath xmlns:m="http://schemas.openxmlformats.org/officeDocument/2006/math">
                    <m:r>
                      <a:rPr lang="en-US" altLang="zh-CN" sz="1600" i="1">
                        <a:latin typeface="Cambria Math" panose="02040503050406030204" pitchFamily="18" charset="0"/>
                      </a:rPr>
                      <m:t>𝑠𝑔</m:t>
                    </m:r>
                  </m:oMath>
                </a14:m>
                <a:r>
                  <a:rPr lang="en-US" altLang="zh-CN" sz="1600" dirty="0"/>
                  <a:t>:</a:t>
                </a:r>
                <a:r>
                  <a:rPr lang="zh-CN" altLang="en-US" sz="1600" dirty="0"/>
                  <a:t> </a:t>
                </a:r>
                <a:r>
                  <a:rPr lang="en-US" altLang="zh-CN" sz="1600" dirty="0"/>
                  <a:t>stop</a:t>
                </a:r>
                <a:r>
                  <a:rPr lang="zh-CN" altLang="en-US" sz="1600" dirty="0"/>
                  <a:t> </a:t>
                </a:r>
                <a:r>
                  <a:rPr lang="en-US" altLang="zh-CN" sz="1600" dirty="0"/>
                  <a:t>gradient</a:t>
                </a:r>
                <a:endParaRPr lang="en-US" sz="1600" dirty="0"/>
              </a:p>
            </p:txBody>
          </p:sp>
        </mc:Choice>
        <mc:Fallback xmlns="">
          <p:sp>
            <p:nvSpPr>
              <p:cNvPr id="107" name="TextBox 106">
                <a:extLst>
                  <a:ext uri="{FF2B5EF4-FFF2-40B4-BE49-F238E27FC236}">
                    <a16:creationId xmlns:a16="http://schemas.microsoft.com/office/drawing/2014/main" id="{62300E3E-EA2A-4341-8932-19D51327338E}"/>
                  </a:ext>
                </a:extLst>
              </p:cNvPr>
              <p:cNvSpPr txBox="1">
                <a:spLocks noRot="1" noChangeAspect="1" noMove="1" noResize="1" noEditPoints="1" noAdjustHandles="1" noChangeArrowheads="1" noChangeShapeType="1" noTextEdit="1"/>
              </p:cNvSpPr>
              <p:nvPr/>
            </p:nvSpPr>
            <p:spPr>
              <a:xfrm>
                <a:off x="9461634" y="2522740"/>
                <a:ext cx="2213810" cy="338554"/>
              </a:xfrm>
              <a:prstGeom prst="rect">
                <a:avLst/>
              </a:prstGeom>
              <a:blipFill>
                <a:blip r:embed="rId18"/>
                <a:stretch>
                  <a:fillRect t="-3571" b="-17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ounded Rectangle 108">
                <a:extLst>
                  <a:ext uri="{FF2B5EF4-FFF2-40B4-BE49-F238E27FC236}">
                    <a16:creationId xmlns:a16="http://schemas.microsoft.com/office/drawing/2014/main" id="{F05CCE7F-85F5-7E40-8B1A-870F122C0BF6}"/>
                  </a:ext>
                </a:extLst>
              </p:cNvPr>
              <p:cNvSpPr/>
              <p:nvPr/>
            </p:nvSpPr>
            <p:spPr>
              <a:xfrm>
                <a:off x="2038351" y="3075741"/>
                <a:ext cx="510575" cy="6901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109" name="Rounded Rectangle 108">
                <a:extLst>
                  <a:ext uri="{FF2B5EF4-FFF2-40B4-BE49-F238E27FC236}">
                    <a16:creationId xmlns:a16="http://schemas.microsoft.com/office/drawing/2014/main" id="{F05CCE7F-85F5-7E40-8B1A-870F122C0BF6}"/>
                  </a:ext>
                </a:extLst>
              </p:cNvPr>
              <p:cNvSpPr>
                <a:spLocks noRot="1" noChangeAspect="1" noMove="1" noResize="1" noEditPoints="1" noAdjustHandles="1" noChangeArrowheads="1" noChangeShapeType="1" noTextEdit="1"/>
              </p:cNvSpPr>
              <p:nvPr/>
            </p:nvSpPr>
            <p:spPr>
              <a:xfrm>
                <a:off x="2038351" y="3075741"/>
                <a:ext cx="510575" cy="690107"/>
              </a:xfrm>
              <a:prstGeom prst="roundRect">
                <a:avLst/>
              </a:prstGeom>
              <a:blipFill>
                <a:blip r:embed="rId19"/>
                <a:stretch>
                  <a:fillRect/>
                </a:stretch>
              </a:blipFill>
            </p:spPr>
            <p:txBody>
              <a:bodyPr/>
              <a:lstStyle/>
              <a:p>
                <a:r>
                  <a:rPr lang="en-US">
                    <a:noFill/>
                  </a:rPr>
                  <a:t> </a:t>
                </a:r>
              </a:p>
            </p:txBody>
          </p:sp>
        </mc:Fallback>
      </mc:AlternateContent>
      <p:cxnSp>
        <p:nvCxnSpPr>
          <p:cNvPr id="112" name="Straight Arrow Connector 111">
            <a:extLst>
              <a:ext uri="{FF2B5EF4-FFF2-40B4-BE49-F238E27FC236}">
                <a16:creationId xmlns:a16="http://schemas.microsoft.com/office/drawing/2014/main" id="{FAD0912C-5750-C24D-BA9E-6F2EAC7A62F2}"/>
              </a:ext>
            </a:extLst>
          </p:cNvPr>
          <p:cNvCxnSpPr>
            <a:stCxn id="109" idx="3"/>
            <a:endCxn id="27" idx="1"/>
          </p:cNvCxnSpPr>
          <p:nvPr/>
        </p:nvCxnSpPr>
        <p:spPr>
          <a:xfrm>
            <a:off x="2548926" y="3420795"/>
            <a:ext cx="4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632D4C6F-F2DD-3844-BC60-BE28053FCF63}"/>
              </a:ext>
            </a:extLst>
          </p:cNvPr>
          <p:cNvSpPr txBox="1"/>
          <p:nvPr/>
        </p:nvSpPr>
        <p:spPr>
          <a:xfrm>
            <a:off x="1718077" y="2648819"/>
            <a:ext cx="1151122"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Encoder</a:t>
            </a:r>
            <a:endParaRPr lang="en-US" sz="1200" dirty="0"/>
          </a:p>
        </p:txBody>
      </p:sp>
      <p:cxnSp>
        <p:nvCxnSpPr>
          <p:cNvPr id="105" name="Straight Arrow Connector 104">
            <a:extLst>
              <a:ext uri="{FF2B5EF4-FFF2-40B4-BE49-F238E27FC236}">
                <a16:creationId xmlns:a16="http://schemas.microsoft.com/office/drawing/2014/main" id="{9897F7EB-EE63-F144-91DC-6E20B003727B}"/>
              </a:ext>
            </a:extLst>
          </p:cNvPr>
          <p:cNvCxnSpPr/>
          <p:nvPr/>
        </p:nvCxnSpPr>
        <p:spPr>
          <a:xfrm flipV="1">
            <a:off x="4389296" y="3142134"/>
            <a:ext cx="488437"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DAA2FF8-1B73-F442-BBE2-D09AF3860DA5}"/>
              </a:ext>
            </a:extLst>
          </p:cNvPr>
          <p:cNvCxnSpPr/>
          <p:nvPr/>
        </p:nvCxnSpPr>
        <p:spPr>
          <a:xfrm>
            <a:off x="4389296" y="3426109"/>
            <a:ext cx="499796"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ounded Rectangle 109">
                <a:extLst>
                  <a:ext uri="{FF2B5EF4-FFF2-40B4-BE49-F238E27FC236}">
                    <a16:creationId xmlns:a16="http://schemas.microsoft.com/office/drawing/2014/main" id="{991D748B-15C9-DB46-A8D5-5FC8EA1B235C}"/>
                  </a:ext>
                </a:extLst>
              </p:cNvPr>
              <p:cNvSpPr/>
              <p:nvPr/>
            </p:nvSpPr>
            <p:spPr>
              <a:xfrm>
                <a:off x="4883411" y="2934785"/>
                <a:ext cx="806490" cy="454360"/>
              </a:xfrm>
              <a:prstGeom prst="round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10" name="Rounded Rectangle 109">
                <a:extLst>
                  <a:ext uri="{FF2B5EF4-FFF2-40B4-BE49-F238E27FC236}">
                    <a16:creationId xmlns:a16="http://schemas.microsoft.com/office/drawing/2014/main" id="{991D748B-15C9-DB46-A8D5-5FC8EA1B235C}"/>
                  </a:ext>
                </a:extLst>
              </p:cNvPr>
              <p:cNvSpPr>
                <a:spLocks noRot="1" noChangeAspect="1" noMove="1" noResize="1" noEditPoints="1" noAdjustHandles="1" noChangeArrowheads="1" noChangeShapeType="1" noTextEdit="1"/>
              </p:cNvSpPr>
              <p:nvPr/>
            </p:nvSpPr>
            <p:spPr>
              <a:xfrm>
                <a:off x="4883411" y="2934785"/>
                <a:ext cx="806490" cy="454360"/>
              </a:xfrm>
              <a:prstGeom prst="round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ounded Rectangle 110">
                <a:extLst>
                  <a:ext uri="{FF2B5EF4-FFF2-40B4-BE49-F238E27FC236}">
                    <a16:creationId xmlns:a16="http://schemas.microsoft.com/office/drawing/2014/main" id="{9051B734-E1C8-1E46-8500-18A0020DDC59}"/>
                  </a:ext>
                </a:extLst>
              </p:cNvPr>
              <p:cNvSpPr/>
              <p:nvPr/>
            </p:nvSpPr>
            <p:spPr>
              <a:xfrm>
                <a:off x="4889093" y="3624892"/>
                <a:ext cx="806490" cy="454360"/>
              </a:xfrm>
              <a:prstGeom prst="roundRect">
                <a:avLst/>
              </a:prstGeom>
              <a:gradFill>
                <a:gsLst>
                  <a:gs pos="0">
                    <a:schemeClr val="accent4">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11" name="Rounded Rectangle 110">
                <a:extLst>
                  <a:ext uri="{FF2B5EF4-FFF2-40B4-BE49-F238E27FC236}">
                    <a16:creationId xmlns:a16="http://schemas.microsoft.com/office/drawing/2014/main" id="{9051B734-E1C8-1E46-8500-18A0020DDC59}"/>
                  </a:ext>
                </a:extLst>
              </p:cNvPr>
              <p:cNvSpPr>
                <a:spLocks noRot="1" noChangeAspect="1" noMove="1" noResize="1" noEditPoints="1" noAdjustHandles="1" noChangeArrowheads="1" noChangeShapeType="1" noTextEdit="1"/>
              </p:cNvSpPr>
              <p:nvPr/>
            </p:nvSpPr>
            <p:spPr>
              <a:xfrm>
                <a:off x="4889093" y="3624892"/>
                <a:ext cx="806490" cy="454360"/>
              </a:xfrm>
              <a:prstGeom prst="roundRect">
                <a:avLst/>
              </a:prstGeom>
              <a:blipFill>
                <a:blip r:embed="rId21"/>
                <a:stretch>
                  <a:fillRect b="-2703"/>
                </a:stretch>
              </a:blipFill>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F33EB8DE-EFD2-7D42-9E91-1357785E71A0}"/>
              </a:ext>
            </a:extLst>
          </p:cNvPr>
          <p:cNvCxnSpPr>
            <a:stCxn id="110" idx="3"/>
          </p:cNvCxnSpPr>
          <p:nvPr/>
        </p:nvCxnSpPr>
        <p:spPr>
          <a:xfrm>
            <a:off x="5689901" y="3161965"/>
            <a:ext cx="460038"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9C01EC3-EE90-8E42-BE6A-B40D85EBBEBB}"/>
              </a:ext>
            </a:extLst>
          </p:cNvPr>
          <p:cNvCxnSpPr>
            <a:stCxn id="111" idx="3"/>
          </p:cNvCxnSpPr>
          <p:nvPr/>
        </p:nvCxnSpPr>
        <p:spPr>
          <a:xfrm flipV="1">
            <a:off x="5695583" y="3482904"/>
            <a:ext cx="460038"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a:extLst>
              <a:ext uri="{FF2B5EF4-FFF2-40B4-BE49-F238E27FC236}">
                <a16:creationId xmlns:a16="http://schemas.microsoft.com/office/drawing/2014/main" id="{EFF503DF-47D2-B74A-AA6F-5962B6C041C3}"/>
              </a:ext>
            </a:extLst>
          </p:cNvPr>
          <p:cNvSpPr/>
          <p:nvPr/>
        </p:nvSpPr>
        <p:spPr>
          <a:xfrm>
            <a:off x="6155621" y="3238685"/>
            <a:ext cx="868964" cy="482758"/>
          </a:xfrm>
          <a:prstGeom prst="roundRect">
            <a:avLst/>
          </a:prstGeom>
          <a:solidFill>
            <a:schemeClr val="accent4">
              <a:lumMod val="60000"/>
              <a:lumOff val="40000"/>
            </a:schemeClr>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Z</a:t>
            </a:r>
            <a:endParaRPr lang="en-US" dirty="0">
              <a:solidFill>
                <a:schemeClr val="tx1"/>
              </a:solidFill>
            </a:endParaRPr>
          </a:p>
        </p:txBody>
      </p:sp>
      <p:cxnSp>
        <p:nvCxnSpPr>
          <p:cNvPr id="117" name="Straight Arrow Connector 116">
            <a:extLst>
              <a:ext uri="{FF2B5EF4-FFF2-40B4-BE49-F238E27FC236}">
                <a16:creationId xmlns:a16="http://schemas.microsoft.com/office/drawing/2014/main" id="{61A4F138-80F3-A54D-9E4E-DD0D1EF427A0}"/>
              </a:ext>
            </a:extLst>
          </p:cNvPr>
          <p:cNvCxnSpPr>
            <a:stCxn id="115" idx="3"/>
          </p:cNvCxnSpPr>
          <p:nvPr/>
        </p:nvCxnSpPr>
        <p:spPr>
          <a:xfrm>
            <a:off x="7024585" y="3480064"/>
            <a:ext cx="670182" cy="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AE408CAF-676F-6E46-9CF3-2B4B00351E1E}"/>
                  </a:ext>
                </a:extLst>
              </p:cNvPr>
              <p:cNvSpPr/>
              <p:nvPr/>
            </p:nvSpPr>
            <p:spPr>
              <a:xfrm>
                <a:off x="7666372" y="3123676"/>
                <a:ext cx="1408517" cy="619066"/>
              </a:xfrm>
              <a:prstGeom prst="rect">
                <a:avLst/>
              </a:prstGeom>
              <a:solidFill>
                <a:schemeClr val="accent6"/>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18" name="Rectangle 117">
                <a:extLst>
                  <a:ext uri="{FF2B5EF4-FFF2-40B4-BE49-F238E27FC236}">
                    <a16:creationId xmlns:a16="http://schemas.microsoft.com/office/drawing/2014/main" id="{AE408CAF-676F-6E46-9CF3-2B4B00351E1E}"/>
                  </a:ext>
                </a:extLst>
              </p:cNvPr>
              <p:cNvSpPr>
                <a:spLocks noRot="1" noChangeAspect="1" noMove="1" noResize="1" noEditPoints="1" noAdjustHandles="1" noChangeArrowheads="1" noChangeShapeType="1" noTextEdit="1"/>
              </p:cNvSpPr>
              <p:nvPr/>
            </p:nvSpPr>
            <p:spPr>
              <a:xfrm>
                <a:off x="7666372" y="3123676"/>
                <a:ext cx="1408517" cy="619066"/>
              </a:xfrm>
              <a:prstGeom prst="rect">
                <a:avLst/>
              </a:prstGeom>
              <a:blipFill>
                <a:blip r:embed="rId22"/>
                <a:stretch>
                  <a:fillRect t="-5882" b="-9804"/>
                </a:stretch>
              </a:blipFill>
              <a:ln>
                <a:solidFill>
                  <a:schemeClr val="accent6"/>
                </a:solidFill>
              </a:ln>
            </p:spPr>
            <p:txBody>
              <a:bodyPr/>
              <a:lstStyle/>
              <a:p>
                <a:r>
                  <a:rPr lang="en-US">
                    <a:noFill/>
                  </a:rPr>
                  <a:t> </a:t>
                </a:r>
              </a:p>
            </p:txBody>
          </p:sp>
        </mc:Fallback>
      </mc:AlternateContent>
      <p:cxnSp>
        <p:nvCxnSpPr>
          <p:cNvPr id="120" name="Straight Connector 119">
            <a:extLst>
              <a:ext uri="{FF2B5EF4-FFF2-40B4-BE49-F238E27FC236}">
                <a16:creationId xmlns:a16="http://schemas.microsoft.com/office/drawing/2014/main" id="{A24EAF57-9A15-2A48-AAFF-368FBC58465C}"/>
              </a:ext>
            </a:extLst>
          </p:cNvPr>
          <p:cNvCxnSpPr>
            <a:stCxn id="115" idx="2"/>
          </p:cNvCxnSpPr>
          <p:nvPr/>
        </p:nvCxnSpPr>
        <p:spPr>
          <a:xfrm>
            <a:off x="6590103" y="3721443"/>
            <a:ext cx="0" cy="4819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00F11B0-1058-FA4A-98D4-BC6EB24003C7}"/>
                  </a:ext>
                </a:extLst>
              </p:cNvPr>
              <p:cNvSpPr txBox="1"/>
              <p:nvPr/>
            </p:nvSpPr>
            <p:spPr>
              <a:xfrm>
                <a:off x="6879847" y="3211772"/>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xmlns="">
          <p:sp>
            <p:nvSpPr>
              <p:cNvPr id="121" name="TextBox 120">
                <a:extLst>
                  <a:ext uri="{FF2B5EF4-FFF2-40B4-BE49-F238E27FC236}">
                    <a16:creationId xmlns:a16="http://schemas.microsoft.com/office/drawing/2014/main" id="{C00F11B0-1058-FA4A-98D4-BC6EB24003C7}"/>
                  </a:ext>
                </a:extLst>
              </p:cNvPr>
              <p:cNvSpPr txBox="1">
                <a:spLocks noRot="1" noChangeAspect="1" noMove="1" noResize="1" noEditPoints="1" noAdjustHandles="1" noChangeArrowheads="1" noChangeShapeType="1" noTextEdit="1"/>
              </p:cNvSpPr>
              <p:nvPr/>
            </p:nvSpPr>
            <p:spPr>
              <a:xfrm>
                <a:off x="6879847" y="3211772"/>
                <a:ext cx="918592" cy="276999"/>
              </a:xfrm>
              <a:prstGeom prst="rect">
                <a:avLst/>
              </a:prstGeom>
              <a:blipFill>
                <a:blip r:embed="rId23"/>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159200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B427-025B-E64B-A9BA-1F986C48DB7C}"/>
              </a:ext>
            </a:extLst>
          </p:cNvPr>
          <p:cNvSpPr>
            <a:spLocks noGrp="1"/>
          </p:cNvSpPr>
          <p:nvPr>
            <p:ph type="title"/>
          </p:nvPr>
        </p:nvSpPr>
        <p:spPr/>
        <p:txBody>
          <a:bodyPr/>
          <a:lstStyle/>
          <a:p>
            <a:r>
              <a:rPr lang="en-US" dirty="0"/>
              <a:t>Proposed Method</a:t>
            </a:r>
            <a:r>
              <a:rPr lang="en-US" altLang="zh-CN" dirty="0"/>
              <a:t>:</a:t>
            </a:r>
            <a:r>
              <a:rPr lang="zh-CN" altLang="en-US" dirty="0"/>
              <a:t> </a:t>
            </a:r>
            <a:r>
              <a:rPr lang="en-US" altLang="zh-CN" dirty="0" err="1"/>
              <a:t>VAE+Style</a:t>
            </a:r>
            <a:r>
              <a:rPr lang="zh-CN" altLang="en-US" dirty="0"/>
              <a:t> </a:t>
            </a:r>
            <a:r>
              <a:rPr lang="en-US" altLang="zh-CN" dirty="0"/>
              <a:t>Embedding</a:t>
            </a:r>
            <a:endParaRPr lang="en-US" dirty="0"/>
          </a:p>
        </p:txBody>
      </p:sp>
      <p:sp>
        <p:nvSpPr>
          <p:cNvPr id="4" name="Slide Number Placeholder 3">
            <a:extLst>
              <a:ext uri="{FF2B5EF4-FFF2-40B4-BE49-F238E27FC236}">
                <a16:creationId xmlns:a16="http://schemas.microsoft.com/office/drawing/2014/main" id="{BD55B44D-F824-9344-BA35-D760C886E1A8}"/>
              </a:ext>
            </a:extLst>
          </p:cNvPr>
          <p:cNvSpPr>
            <a:spLocks noGrp="1"/>
          </p:cNvSpPr>
          <p:nvPr>
            <p:ph type="sldNum" sz="quarter" idx="12"/>
          </p:nvPr>
        </p:nvSpPr>
        <p:spPr/>
        <p:txBody>
          <a:bodyPr/>
          <a:lstStyle/>
          <a:p>
            <a:fld id="{681CEFBB-82EA-5143-A295-D24BE597BD51}" type="slidenum">
              <a:rPr lang="en-US" smtClean="0"/>
              <a:t>15</a:t>
            </a:fld>
            <a:endParaRPr lang="en-US" dirty="0"/>
          </a:p>
        </p:txBody>
      </p:sp>
      <p:pic>
        <p:nvPicPr>
          <p:cNvPr id="24" name="Picture 23">
            <a:extLst>
              <a:ext uri="{FF2B5EF4-FFF2-40B4-BE49-F238E27FC236}">
                <a16:creationId xmlns:a16="http://schemas.microsoft.com/office/drawing/2014/main" id="{14663370-B569-2F40-B513-B30A509AB600}"/>
              </a:ext>
            </a:extLst>
          </p:cNvPr>
          <p:cNvPicPr>
            <a:picLocks noChangeAspect="1"/>
          </p:cNvPicPr>
          <p:nvPr/>
        </p:nvPicPr>
        <p:blipFill>
          <a:blip r:embed="rId3"/>
          <a:stretch>
            <a:fillRect/>
          </a:stretch>
        </p:blipFill>
        <p:spPr>
          <a:xfrm>
            <a:off x="5756566" y="4198094"/>
            <a:ext cx="1668462" cy="1129110"/>
          </a:xfrm>
          <a:prstGeom prst="rect">
            <a:avLst/>
          </a:prstGeom>
        </p:spPr>
      </p:pic>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6B8D66BF-EB12-4943-9652-46FD99C4340B}"/>
                  </a:ext>
                </a:extLst>
              </p:cNvPr>
              <p:cNvSpPr/>
              <p:nvPr/>
            </p:nvSpPr>
            <p:spPr>
              <a:xfrm>
                <a:off x="951419" y="31112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xmlns="">
          <p:sp>
            <p:nvSpPr>
              <p:cNvPr id="25" name="Rounded Rectangle 24">
                <a:extLst>
                  <a:ext uri="{FF2B5EF4-FFF2-40B4-BE49-F238E27FC236}">
                    <a16:creationId xmlns:a16="http://schemas.microsoft.com/office/drawing/2014/main" id="{6B8D66BF-EB12-4943-9652-46FD99C4340B}"/>
                  </a:ext>
                </a:extLst>
              </p:cNvPr>
              <p:cNvSpPr>
                <a:spLocks noRot="1" noChangeAspect="1" noMove="1" noResize="1" noEditPoints="1" noAdjustHandles="1" noChangeArrowheads="1" noChangeShapeType="1" noTextEdit="1"/>
              </p:cNvSpPr>
              <p:nvPr/>
            </p:nvSpPr>
            <p:spPr>
              <a:xfrm>
                <a:off x="951419" y="3111262"/>
                <a:ext cx="715618" cy="579309"/>
              </a:xfrm>
              <a:prstGeom prst="round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56B00DB1-B805-5849-9045-8FFB3ACDADEC}"/>
              </a:ext>
            </a:extLst>
          </p:cNvPr>
          <p:cNvCxnSpPr>
            <a:cxnSpLocks/>
            <a:stCxn id="25" idx="3"/>
          </p:cNvCxnSpPr>
          <p:nvPr/>
        </p:nvCxnSpPr>
        <p:spPr>
          <a:xfrm flipV="1">
            <a:off x="1667037" y="3400916"/>
            <a:ext cx="378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5BA00A9-16F0-9A4D-95C8-1D8790EAE082}"/>
                  </a:ext>
                </a:extLst>
              </p:cNvPr>
              <p:cNvSpPr/>
              <p:nvPr/>
            </p:nvSpPr>
            <p:spPr>
              <a:xfrm>
                <a:off x="2981473" y="3111262"/>
                <a:ext cx="1408517" cy="6190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75BA00A9-16F0-9A4D-95C8-1D8790EAE082}"/>
                  </a:ext>
                </a:extLst>
              </p:cNvPr>
              <p:cNvSpPr>
                <a:spLocks noRot="1" noChangeAspect="1" noMove="1" noResize="1" noEditPoints="1" noAdjustHandles="1" noChangeArrowheads="1" noChangeShapeType="1" noTextEdit="1"/>
              </p:cNvSpPr>
              <p:nvPr/>
            </p:nvSpPr>
            <p:spPr>
              <a:xfrm>
                <a:off x="2981473" y="3111262"/>
                <a:ext cx="1408517" cy="619066"/>
              </a:xfrm>
              <a:prstGeom prst="rect">
                <a:avLst/>
              </a:prstGeom>
              <a:blipFill>
                <a:blip r:embed="rId5"/>
                <a:stretch>
                  <a:fillRect t="-7843" b="-7843"/>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623861D3-CCFB-F044-BAF3-75D20BCCB8F6}"/>
              </a:ext>
            </a:extLst>
          </p:cNvPr>
          <p:cNvCxnSpPr>
            <a:cxnSpLocks/>
          </p:cNvCxnSpPr>
          <p:nvPr/>
        </p:nvCxnSpPr>
        <p:spPr>
          <a:xfrm>
            <a:off x="9075583" y="3427895"/>
            <a:ext cx="533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ounded Rectangle 38">
                <a:extLst>
                  <a:ext uri="{FF2B5EF4-FFF2-40B4-BE49-F238E27FC236}">
                    <a16:creationId xmlns:a16="http://schemas.microsoft.com/office/drawing/2014/main" id="{AAD007EE-2030-8F48-9B55-B2754A5B0FD5}"/>
                  </a:ext>
                </a:extLst>
              </p:cNvPr>
              <p:cNvSpPr/>
              <p:nvPr/>
            </p:nvSpPr>
            <p:spPr>
              <a:xfrm>
                <a:off x="9609453" y="31183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xmlns="">
          <p:sp>
            <p:nvSpPr>
              <p:cNvPr id="39" name="Rounded Rectangle 38">
                <a:extLst>
                  <a:ext uri="{FF2B5EF4-FFF2-40B4-BE49-F238E27FC236}">
                    <a16:creationId xmlns:a16="http://schemas.microsoft.com/office/drawing/2014/main" id="{AAD007EE-2030-8F48-9B55-B2754A5B0FD5}"/>
                  </a:ext>
                </a:extLst>
              </p:cNvPr>
              <p:cNvSpPr>
                <a:spLocks noRot="1" noChangeAspect="1" noMove="1" noResize="1" noEditPoints="1" noAdjustHandles="1" noChangeArrowheads="1" noChangeShapeType="1" noTextEdit="1"/>
              </p:cNvSpPr>
              <p:nvPr/>
            </p:nvSpPr>
            <p:spPr>
              <a:xfrm>
                <a:off x="9609453" y="3118362"/>
                <a:ext cx="715618" cy="579309"/>
              </a:xfrm>
              <a:prstGeom prst="roundRect">
                <a:avLst/>
              </a:prstGeom>
              <a:blipFill>
                <a:blip r:embed="rId6"/>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83D2209E-319C-AF4B-941A-1D8451DF4C76}"/>
              </a:ext>
            </a:extLst>
          </p:cNvPr>
          <p:cNvSpPr txBox="1"/>
          <p:nvPr/>
        </p:nvSpPr>
        <p:spPr>
          <a:xfrm>
            <a:off x="2816530" y="2879652"/>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41" name="TextBox 40">
            <a:extLst>
              <a:ext uri="{FF2B5EF4-FFF2-40B4-BE49-F238E27FC236}">
                <a16:creationId xmlns:a16="http://schemas.microsoft.com/office/drawing/2014/main" id="{8F4EB7D7-322E-1C48-AB25-7708446F5E48}"/>
              </a:ext>
            </a:extLst>
          </p:cNvPr>
          <p:cNvSpPr txBox="1"/>
          <p:nvPr/>
        </p:nvSpPr>
        <p:spPr>
          <a:xfrm>
            <a:off x="7478669" y="2862377"/>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43" name="TextBox 42">
            <a:extLst>
              <a:ext uri="{FF2B5EF4-FFF2-40B4-BE49-F238E27FC236}">
                <a16:creationId xmlns:a16="http://schemas.microsoft.com/office/drawing/2014/main" id="{B82F93A4-E154-7843-881D-64B340F7C25E}"/>
              </a:ext>
            </a:extLst>
          </p:cNvPr>
          <p:cNvSpPr txBox="1"/>
          <p:nvPr/>
        </p:nvSpPr>
        <p:spPr>
          <a:xfrm>
            <a:off x="838200" y="1404168"/>
            <a:ext cx="5627077" cy="400110"/>
          </a:xfrm>
          <a:prstGeom prst="rect">
            <a:avLst/>
          </a:prstGeom>
          <a:noFill/>
        </p:spPr>
        <p:txBody>
          <a:bodyPr wrap="square" rtlCol="0">
            <a:spAutoFit/>
          </a:bodyPr>
          <a:lstStyle/>
          <a:p>
            <a:r>
              <a:rPr lang="en-US" altLang="zh-CN" sz="2000" dirty="0"/>
              <a:t>Take</a:t>
            </a:r>
            <a:r>
              <a:rPr lang="zh-CN" altLang="en-US" sz="2000" dirty="0"/>
              <a:t> </a:t>
            </a:r>
            <a:r>
              <a:rPr lang="en-US" altLang="zh-CN" sz="2000" dirty="0"/>
              <a:t>sentiment</a:t>
            </a:r>
            <a:r>
              <a:rPr lang="zh-CN" altLang="en-US" sz="2000" dirty="0"/>
              <a:t> </a:t>
            </a:r>
            <a:r>
              <a:rPr lang="en-US" altLang="zh-CN" sz="2000" dirty="0"/>
              <a:t>transfer</a:t>
            </a:r>
            <a:r>
              <a:rPr lang="zh-CN" altLang="en-US" sz="2000" dirty="0"/>
              <a:t> </a:t>
            </a:r>
            <a:r>
              <a:rPr lang="en-US" altLang="zh-CN" sz="2000" dirty="0"/>
              <a:t>as</a:t>
            </a:r>
            <a:r>
              <a:rPr lang="zh-CN" altLang="en-US" sz="2000" dirty="0"/>
              <a:t> </a:t>
            </a:r>
            <a:r>
              <a:rPr lang="en-US" altLang="zh-CN" sz="2000" dirty="0"/>
              <a:t>an</a:t>
            </a:r>
            <a:r>
              <a:rPr lang="zh-CN" altLang="en-US" sz="2000" dirty="0"/>
              <a:t> </a:t>
            </a:r>
            <a:r>
              <a:rPr lang="en-US" altLang="zh-CN" sz="2000" dirty="0"/>
              <a:t>example:</a:t>
            </a:r>
            <a:endParaRPr lang="en-US" sz="2000" dirty="0"/>
          </a:p>
        </p:txBody>
      </p:sp>
      <p:sp>
        <p:nvSpPr>
          <p:cNvPr id="44" name="Rounded Rectangle 43">
            <a:extLst>
              <a:ext uri="{FF2B5EF4-FFF2-40B4-BE49-F238E27FC236}">
                <a16:creationId xmlns:a16="http://schemas.microsoft.com/office/drawing/2014/main" id="{BAEE123B-AB33-E144-847A-08B3978C7754}"/>
              </a:ext>
            </a:extLst>
          </p:cNvPr>
          <p:cNvSpPr/>
          <p:nvPr/>
        </p:nvSpPr>
        <p:spPr>
          <a:xfrm>
            <a:off x="4967226" y="2099956"/>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B47007ED-335F-BF4C-ACAD-F000790A7770}"/>
              </a:ext>
            </a:extLst>
          </p:cNvPr>
          <p:cNvSpPr/>
          <p:nvPr/>
        </p:nvSpPr>
        <p:spPr>
          <a:xfrm>
            <a:off x="5064618"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0C024AC7-CCC5-2C47-B772-EA164F791C27}"/>
              </a:ext>
            </a:extLst>
          </p:cNvPr>
          <p:cNvSpPr/>
          <p:nvPr/>
        </p:nvSpPr>
        <p:spPr>
          <a:xfrm>
            <a:off x="5221527" y="212753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F5DA3D7D-49CA-F74A-840A-97BDDFDBA15E}"/>
              </a:ext>
            </a:extLst>
          </p:cNvPr>
          <p:cNvSpPr/>
          <p:nvPr/>
        </p:nvSpPr>
        <p:spPr>
          <a:xfrm>
            <a:off x="5378436" y="212686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1" name="Oval 50">
            <a:extLst>
              <a:ext uri="{FF2B5EF4-FFF2-40B4-BE49-F238E27FC236}">
                <a16:creationId xmlns:a16="http://schemas.microsoft.com/office/drawing/2014/main" id="{3D6D39AD-4508-1040-B5F1-734619356095}"/>
              </a:ext>
            </a:extLst>
          </p:cNvPr>
          <p:cNvSpPr/>
          <p:nvPr/>
        </p:nvSpPr>
        <p:spPr>
          <a:xfrm>
            <a:off x="5535345"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Oval 60">
            <a:extLst>
              <a:ext uri="{FF2B5EF4-FFF2-40B4-BE49-F238E27FC236}">
                <a16:creationId xmlns:a16="http://schemas.microsoft.com/office/drawing/2014/main" id="{747CFFE3-E8F0-B942-90D5-189BFB6C4BF2}"/>
              </a:ext>
            </a:extLst>
          </p:cNvPr>
          <p:cNvSpPr/>
          <p:nvPr/>
        </p:nvSpPr>
        <p:spPr>
          <a:xfrm>
            <a:off x="5692254" y="212161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Oval 61">
            <a:extLst>
              <a:ext uri="{FF2B5EF4-FFF2-40B4-BE49-F238E27FC236}">
                <a16:creationId xmlns:a16="http://schemas.microsoft.com/office/drawing/2014/main" id="{D89D2EB7-994B-814B-86BD-753BA291D38F}"/>
              </a:ext>
            </a:extLst>
          </p:cNvPr>
          <p:cNvSpPr/>
          <p:nvPr/>
        </p:nvSpPr>
        <p:spPr>
          <a:xfrm>
            <a:off x="5849163" y="212195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C3A1788-7BA6-0F4B-BC37-4BDFE441E804}"/>
              </a:ext>
            </a:extLst>
          </p:cNvPr>
          <p:cNvSpPr/>
          <p:nvPr/>
        </p:nvSpPr>
        <p:spPr>
          <a:xfrm>
            <a:off x="4972636" y="2462732"/>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825888BB-F157-2841-A7B7-C9F5BFF23CDC}"/>
              </a:ext>
            </a:extLst>
          </p:cNvPr>
          <p:cNvSpPr/>
          <p:nvPr/>
        </p:nvSpPr>
        <p:spPr>
          <a:xfrm>
            <a:off x="5070028"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Oval 64">
            <a:extLst>
              <a:ext uri="{FF2B5EF4-FFF2-40B4-BE49-F238E27FC236}">
                <a16:creationId xmlns:a16="http://schemas.microsoft.com/office/drawing/2014/main" id="{2BD4EA52-6CC3-E146-B91B-67C4B330D97D}"/>
              </a:ext>
            </a:extLst>
          </p:cNvPr>
          <p:cNvSpPr/>
          <p:nvPr/>
        </p:nvSpPr>
        <p:spPr>
          <a:xfrm>
            <a:off x="5226937" y="249030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Oval 65">
            <a:extLst>
              <a:ext uri="{FF2B5EF4-FFF2-40B4-BE49-F238E27FC236}">
                <a16:creationId xmlns:a16="http://schemas.microsoft.com/office/drawing/2014/main" id="{E14B95EE-B82C-5543-8D82-67D34CBAB0C4}"/>
              </a:ext>
            </a:extLst>
          </p:cNvPr>
          <p:cNvSpPr/>
          <p:nvPr/>
        </p:nvSpPr>
        <p:spPr>
          <a:xfrm>
            <a:off x="5383846" y="24896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7" name="Oval 66">
            <a:extLst>
              <a:ext uri="{FF2B5EF4-FFF2-40B4-BE49-F238E27FC236}">
                <a16:creationId xmlns:a16="http://schemas.microsoft.com/office/drawing/2014/main" id="{9FE5895C-1963-6F45-962A-0CA89AD229FB}"/>
              </a:ext>
            </a:extLst>
          </p:cNvPr>
          <p:cNvSpPr/>
          <p:nvPr/>
        </p:nvSpPr>
        <p:spPr>
          <a:xfrm>
            <a:off x="5540755"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8" name="Oval 67">
            <a:extLst>
              <a:ext uri="{FF2B5EF4-FFF2-40B4-BE49-F238E27FC236}">
                <a16:creationId xmlns:a16="http://schemas.microsoft.com/office/drawing/2014/main" id="{AAA0BDDB-3DBA-CC4E-AEE3-904588220137}"/>
              </a:ext>
            </a:extLst>
          </p:cNvPr>
          <p:cNvSpPr/>
          <p:nvPr/>
        </p:nvSpPr>
        <p:spPr>
          <a:xfrm>
            <a:off x="5697664" y="24843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Oval 68">
            <a:extLst>
              <a:ext uri="{FF2B5EF4-FFF2-40B4-BE49-F238E27FC236}">
                <a16:creationId xmlns:a16="http://schemas.microsoft.com/office/drawing/2014/main" id="{A7D0785D-D5DB-6941-8E4E-7CE7A3E37A04}"/>
              </a:ext>
            </a:extLst>
          </p:cNvPr>
          <p:cNvSpPr/>
          <p:nvPr/>
        </p:nvSpPr>
        <p:spPr>
          <a:xfrm>
            <a:off x="5854573" y="248472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0" name="TextBox 69">
            <a:extLst>
              <a:ext uri="{FF2B5EF4-FFF2-40B4-BE49-F238E27FC236}">
                <a16:creationId xmlns:a16="http://schemas.microsoft.com/office/drawing/2014/main" id="{166B62DC-C7ED-4240-B992-6829030AD4A7}"/>
              </a:ext>
            </a:extLst>
          </p:cNvPr>
          <p:cNvSpPr txBox="1"/>
          <p:nvPr/>
        </p:nvSpPr>
        <p:spPr>
          <a:xfrm>
            <a:off x="4664230" y="2016083"/>
            <a:ext cx="189168" cy="369332"/>
          </a:xfrm>
          <a:prstGeom prst="rect">
            <a:avLst/>
          </a:prstGeom>
          <a:noFill/>
        </p:spPr>
        <p:txBody>
          <a:bodyPr wrap="square" rtlCol="0">
            <a:spAutoFit/>
          </a:bodyPr>
          <a:lstStyle/>
          <a:p>
            <a:pPr algn="ctr"/>
            <a:r>
              <a:rPr lang="zh-CN" altLang="en-US" dirty="0"/>
              <a:t>🙃</a:t>
            </a:r>
            <a:endParaRPr lang="en-US" dirty="0"/>
          </a:p>
        </p:txBody>
      </p:sp>
      <p:sp>
        <p:nvSpPr>
          <p:cNvPr id="71" name="TextBox 70">
            <a:extLst>
              <a:ext uri="{FF2B5EF4-FFF2-40B4-BE49-F238E27FC236}">
                <a16:creationId xmlns:a16="http://schemas.microsoft.com/office/drawing/2014/main" id="{9DEB150C-E9DA-1240-8B78-633DF2634871}"/>
              </a:ext>
            </a:extLst>
          </p:cNvPr>
          <p:cNvSpPr txBox="1"/>
          <p:nvPr/>
        </p:nvSpPr>
        <p:spPr>
          <a:xfrm>
            <a:off x="4610122" y="2387779"/>
            <a:ext cx="309446" cy="369332"/>
          </a:xfrm>
          <a:prstGeom prst="rect">
            <a:avLst/>
          </a:prstGeom>
          <a:noFill/>
        </p:spPr>
        <p:txBody>
          <a:bodyPr wrap="square" rtlCol="0">
            <a:spAutoFit/>
          </a:bodyPr>
          <a:lstStyle/>
          <a:p>
            <a:pPr algn="ctr"/>
            <a:r>
              <a:rPr lang="zh-CN" altLang="en-US" dirty="0"/>
              <a:t>🙂</a:t>
            </a:r>
            <a:endParaRPr lang="en-US" dirty="0"/>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9D2C2F2-9802-CC45-8345-4FAB944CEE59}"/>
                  </a:ext>
                </a:extLst>
              </p:cNvPr>
              <p:cNvSpPr txBox="1"/>
              <p:nvPr/>
            </p:nvSpPr>
            <p:spPr>
              <a:xfrm>
                <a:off x="6036535" y="2011306"/>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0</m:t>
                          </m:r>
                        </m:sub>
                      </m:sSub>
                    </m:oMath>
                  </m:oMathPara>
                </a14:m>
                <a:endParaRPr lang="en-US" sz="1400" dirty="0"/>
              </a:p>
            </p:txBody>
          </p:sp>
        </mc:Choice>
        <mc:Fallback xmlns="">
          <p:sp>
            <p:nvSpPr>
              <p:cNvPr id="72" name="TextBox 71">
                <a:extLst>
                  <a:ext uri="{FF2B5EF4-FFF2-40B4-BE49-F238E27FC236}">
                    <a16:creationId xmlns:a16="http://schemas.microsoft.com/office/drawing/2014/main" id="{09D2C2F2-9802-CC45-8345-4FAB944CEE59}"/>
                  </a:ext>
                </a:extLst>
              </p:cNvPr>
              <p:cNvSpPr txBox="1">
                <a:spLocks noRot="1" noChangeAspect="1" noMove="1" noResize="1" noEditPoints="1" noAdjustHandles="1" noChangeArrowheads="1" noChangeShapeType="1" noTextEdit="1"/>
              </p:cNvSpPr>
              <p:nvPr/>
            </p:nvSpPr>
            <p:spPr>
              <a:xfrm>
                <a:off x="6036535" y="2011306"/>
                <a:ext cx="415211"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C487A08-23E2-2845-87D8-79702E3551D6}"/>
                  </a:ext>
                </a:extLst>
              </p:cNvPr>
              <p:cNvSpPr txBox="1"/>
              <p:nvPr/>
            </p:nvSpPr>
            <p:spPr>
              <a:xfrm>
                <a:off x="6047355" y="2395803"/>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1</m:t>
                          </m:r>
                        </m:sub>
                      </m:sSub>
                    </m:oMath>
                  </m:oMathPara>
                </a14:m>
                <a:endParaRPr lang="en-US" sz="1400" dirty="0"/>
              </a:p>
            </p:txBody>
          </p:sp>
        </mc:Choice>
        <mc:Fallback xmlns="">
          <p:sp>
            <p:nvSpPr>
              <p:cNvPr id="73" name="TextBox 72">
                <a:extLst>
                  <a:ext uri="{FF2B5EF4-FFF2-40B4-BE49-F238E27FC236}">
                    <a16:creationId xmlns:a16="http://schemas.microsoft.com/office/drawing/2014/main" id="{9C487A08-23E2-2845-87D8-79702E3551D6}"/>
                  </a:ext>
                </a:extLst>
              </p:cNvPr>
              <p:cNvSpPr txBox="1">
                <a:spLocks noRot="1" noChangeAspect="1" noMove="1" noResize="1" noEditPoints="1" noAdjustHandles="1" noChangeArrowheads="1" noChangeShapeType="1" noTextEdit="1"/>
              </p:cNvSpPr>
              <p:nvPr/>
            </p:nvSpPr>
            <p:spPr>
              <a:xfrm>
                <a:off x="6047355" y="2395803"/>
                <a:ext cx="415211" cy="307777"/>
              </a:xfrm>
              <a:prstGeom prst="rect">
                <a:avLst/>
              </a:prstGeom>
              <a:blipFill>
                <a:blip r:embed="rId12"/>
                <a:stretch>
                  <a:fillRect/>
                </a:stretch>
              </a:blipFill>
            </p:spPr>
            <p:txBody>
              <a:bodyPr/>
              <a:lstStyle/>
              <a:p>
                <a:r>
                  <a:rPr lang="en-US">
                    <a:noFill/>
                  </a:rPr>
                  <a:t> </a:t>
                </a:r>
              </a:p>
            </p:txBody>
          </p:sp>
        </mc:Fallback>
      </mc:AlternateContent>
      <p:sp>
        <p:nvSpPr>
          <p:cNvPr id="74" name="Right Brace 73">
            <a:extLst>
              <a:ext uri="{FF2B5EF4-FFF2-40B4-BE49-F238E27FC236}">
                <a16:creationId xmlns:a16="http://schemas.microsoft.com/office/drawing/2014/main" id="{E7366B23-9B8C-1547-8DAD-E5B828935793}"/>
              </a:ext>
            </a:extLst>
          </p:cNvPr>
          <p:cNvSpPr/>
          <p:nvPr/>
        </p:nvSpPr>
        <p:spPr>
          <a:xfrm>
            <a:off x="6320021" y="2121616"/>
            <a:ext cx="190650" cy="4763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87290A1F-7F31-CF43-894C-D59942E16540}"/>
              </a:ext>
            </a:extLst>
          </p:cNvPr>
          <p:cNvCxnSpPr>
            <a:cxnSpLocks/>
          </p:cNvCxnSpPr>
          <p:nvPr/>
        </p:nvCxnSpPr>
        <p:spPr>
          <a:xfrm flipV="1">
            <a:off x="6510671" y="2359663"/>
            <a:ext cx="739597" cy="5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8BFFF60-D17F-5349-8F79-AEFE99BDC636}"/>
              </a:ext>
            </a:extLst>
          </p:cNvPr>
          <p:cNvCxnSpPr>
            <a:cxnSpLocks/>
          </p:cNvCxnSpPr>
          <p:nvPr/>
        </p:nvCxnSpPr>
        <p:spPr>
          <a:xfrm flipV="1">
            <a:off x="7325553" y="2395803"/>
            <a:ext cx="5879" cy="1048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1668DB1-E611-4D42-A0D7-1AC90E9A7030}"/>
                  </a:ext>
                </a:extLst>
              </p:cNvPr>
              <p:cNvSpPr txBox="1"/>
              <p:nvPr/>
            </p:nvSpPr>
            <p:spPr>
              <a:xfrm>
                <a:off x="7395907" y="2115409"/>
                <a:ext cx="242938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r>
                        <m:rPr>
                          <m:sty m:val="p"/>
                        </m:rPr>
                        <a:rPr lang="en-US" altLang="zh-CN" sz="1600" b="0" i="0" smtClean="0">
                          <a:latin typeface="Cambria Math" panose="02040503050406030204" pitchFamily="18" charset="0"/>
                        </a:rPr>
                        <m:t>c</m:t>
                      </m:r>
                      <m:r>
                        <a:rPr lang="en-US" altLang="zh-CN" sz="1600" b="0" i="1" smtClean="0">
                          <a:latin typeface="Cambria Math" panose="02040503050406030204" pitchFamily="18" charset="0"/>
                        </a:rPr>
                        <m:t>𝑜𝑠</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𝑠𝑔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𝑧</m:t>
                              </m:r>
                            </m:e>
                          </m:d>
                        </m:e>
                      </m:d>
                      <m:r>
                        <a:rPr lang="en-US" altLang="zh-CN" sz="1600" b="0" i="0" smtClean="0">
                          <a:latin typeface="Cambria Math" panose="02040503050406030204" pitchFamily="18" charset="0"/>
                        </a:rPr>
                        <m:t>,</m:t>
                      </m:r>
                      <m:r>
                        <a:rPr lang="zh-CN" altLang="en-US" sz="1600" b="0" i="0" smtClean="0">
                          <a:latin typeface="Cambria Math" panose="02040503050406030204" pitchFamily="18" charset="0"/>
                        </a:rPr>
                        <m:t> </m:t>
                      </m:r>
                      <m:r>
                        <m:rPr>
                          <m:sty m:val="p"/>
                        </m:rPr>
                        <a:rPr lang="en-US" altLang="zh-CN" sz="1600" b="0" i="0" smtClean="0">
                          <a:latin typeface="Cambria Math" panose="02040503050406030204" pitchFamily="18" charset="0"/>
                        </a:rPr>
                        <m:t>cos</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𝑠𝑔</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m:t>
                      </m:r>
                    </m:oMath>
                  </m:oMathPara>
                </a14:m>
                <a:endParaRPr lang="en-US" sz="1600" dirty="0"/>
              </a:p>
            </p:txBody>
          </p:sp>
        </mc:Choice>
        <mc:Fallback xmlns="">
          <p:sp>
            <p:nvSpPr>
              <p:cNvPr id="83" name="TextBox 82">
                <a:extLst>
                  <a:ext uri="{FF2B5EF4-FFF2-40B4-BE49-F238E27FC236}">
                    <a16:creationId xmlns:a16="http://schemas.microsoft.com/office/drawing/2014/main" id="{D1668DB1-E611-4D42-A0D7-1AC90E9A7030}"/>
                  </a:ext>
                </a:extLst>
              </p:cNvPr>
              <p:cNvSpPr txBox="1">
                <a:spLocks noRot="1" noChangeAspect="1" noMove="1" noResize="1" noEditPoints="1" noAdjustHandles="1" noChangeArrowheads="1" noChangeShapeType="1" noTextEdit="1"/>
              </p:cNvSpPr>
              <p:nvPr/>
            </p:nvSpPr>
            <p:spPr>
              <a:xfrm>
                <a:off x="7395907" y="2115409"/>
                <a:ext cx="2429386" cy="370294"/>
              </a:xfrm>
              <a:prstGeom prst="rect">
                <a:avLst/>
              </a:prstGeom>
              <a:blipFill>
                <a:blip r:embed="rId13"/>
                <a:stretch>
                  <a:fillRect l="-521" r="-17188" b="-10000"/>
                </a:stretch>
              </a:blipFill>
            </p:spPr>
            <p:txBody>
              <a:bodyPr/>
              <a:lstStyle/>
              <a:p>
                <a:r>
                  <a:rPr lang="en-US">
                    <a:noFill/>
                  </a:rPr>
                  <a:t> </a:t>
                </a:r>
              </a:p>
            </p:txBody>
          </p:sp>
        </mc:Fallback>
      </mc:AlternateContent>
      <p:sp>
        <p:nvSpPr>
          <p:cNvPr id="85" name="Rectangle 84">
            <a:extLst>
              <a:ext uri="{FF2B5EF4-FFF2-40B4-BE49-F238E27FC236}">
                <a16:creationId xmlns:a16="http://schemas.microsoft.com/office/drawing/2014/main" id="{B77AC567-1D3F-FD4C-9D82-1DA1F4EC7EF6}"/>
              </a:ext>
            </a:extLst>
          </p:cNvPr>
          <p:cNvSpPr/>
          <p:nvPr/>
        </p:nvSpPr>
        <p:spPr>
          <a:xfrm>
            <a:off x="1101479" y="4048380"/>
            <a:ext cx="415498" cy="369332"/>
          </a:xfrm>
          <a:prstGeom prst="rect">
            <a:avLst/>
          </a:prstGeom>
        </p:spPr>
        <p:txBody>
          <a:bodyPr wrap="square">
            <a:spAutoFit/>
          </a:bodyPr>
          <a:lstStyle/>
          <a:p>
            <a:r>
              <a:rPr lang="zh-CN" altLang="en-US" dirty="0"/>
              <a:t>🙃</a:t>
            </a:r>
            <a:endParaRPr lang="en-US" dirty="0"/>
          </a:p>
        </p:txBody>
      </p:sp>
      <p:sp>
        <p:nvSpPr>
          <p:cNvPr id="86" name="Rectangle 85">
            <a:extLst>
              <a:ext uri="{FF2B5EF4-FFF2-40B4-BE49-F238E27FC236}">
                <a16:creationId xmlns:a16="http://schemas.microsoft.com/office/drawing/2014/main" id="{2FC559DE-9E4C-7846-99F5-E5C9B3CDD56A}"/>
              </a:ext>
            </a:extLst>
          </p:cNvPr>
          <p:cNvSpPr/>
          <p:nvPr/>
        </p:nvSpPr>
        <p:spPr>
          <a:xfrm>
            <a:off x="1101479" y="4367759"/>
            <a:ext cx="415498" cy="369332"/>
          </a:xfrm>
          <a:prstGeom prst="rect">
            <a:avLst/>
          </a:prstGeom>
        </p:spPr>
        <p:txBody>
          <a:bodyPr wrap="square">
            <a:spAutoFit/>
          </a:bodyPr>
          <a:lstStyle/>
          <a:p>
            <a:r>
              <a:rPr lang="zh-CN" altLang="en-US" dirty="0"/>
              <a:t>🙂</a:t>
            </a:r>
            <a:endParaRPr lang="en-US" dirty="0"/>
          </a:p>
        </p:txBody>
      </p:sp>
      <p:cxnSp>
        <p:nvCxnSpPr>
          <p:cNvPr id="88" name="Straight Arrow Connector 87">
            <a:extLst>
              <a:ext uri="{FF2B5EF4-FFF2-40B4-BE49-F238E27FC236}">
                <a16:creationId xmlns:a16="http://schemas.microsoft.com/office/drawing/2014/main" id="{8754208E-102A-DE47-9C73-CAAEA0756A10}"/>
              </a:ext>
            </a:extLst>
          </p:cNvPr>
          <p:cNvCxnSpPr>
            <a:stCxn id="85" idx="0"/>
            <a:endCxn id="25" idx="2"/>
          </p:cNvCxnSpPr>
          <p:nvPr/>
        </p:nvCxnSpPr>
        <p:spPr>
          <a:xfrm flipV="1">
            <a:off x="1309228" y="3690571"/>
            <a:ext cx="0" cy="35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5EC905CB-C17E-6849-BB7E-911989164368}"/>
              </a:ext>
            </a:extLst>
          </p:cNvPr>
          <p:cNvSpPr/>
          <p:nvPr/>
        </p:nvSpPr>
        <p:spPr>
          <a:xfrm>
            <a:off x="9759513" y="4077734"/>
            <a:ext cx="415498" cy="369332"/>
          </a:xfrm>
          <a:prstGeom prst="rect">
            <a:avLst/>
          </a:prstGeom>
        </p:spPr>
        <p:txBody>
          <a:bodyPr wrap="none">
            <a:spAutoFit/>
          </a:bodyPr>
          <a:lstStyle/>
          <a:p>
            <a:r>
              <a:rPr lang="zh-CN" altLang="en-US" dirty="0"/>
              <a:t>🙃</a:t>
            </a:r>
            <a:endParaRPr lang="en-US" dirty="0"/>
          </a:p>
        </p:txBody>
      </p:sp>
      <p:sp>
        <p:nvSpPr>
          <p:cNvPr id="91" name="Rectangle 90">
            <a:extLst>
              <a:ext uri="{FF2B5EF4-FFF2-40B4-BE49-F238E27FC236}">
                <a16:creationId xmlns:a16="http://schemas.microsoft.com/office/drawing/2014/main" id="{1E3DDB4E-3617-3C4C-ACE4-59DBF8E8E6F5}"/>
              </a:ext>
            </a:extLst>
          </p:cNvPr>
          <p:cNvSpPr/>
          <p:nvPr/>
        </p:nvSpPr>
        <p:spPr>
          <a:xfrm>
            <a:off x="9759513" y="4397113"/>
            <a:ext cx="415498" cy="369332"/>
          </a:xfrm>
          <a:prstGeom prst="rect">
            <a:avLst/>
          </a:prstGeom>
        </p:spPr>
        <p:txBody>
          <a:bodyPr wrap="none">
            <a:spAutoFit/>
          </a:bodyPr>
          <a:lstStyle/>
          <a:p>
            <a:r>
              <a:rPr lang="zh-CN" altLang="en-US" dirty="0"/>
              <a:t>🙂</a:t>
            </a:r>
            <a:endParaRPr lang="en-US" dirty="0"/>
          </a:p>
        </p:txBody>
      </p:sp>
      <p:cxnSp>
        <p:nvCxnSpPr>
          <p:cNvPr id="96" name="Straight Arrow Connector 95">
            <a:extLst>
              <a:ext uri="{FF2B5EF4-FFF2-40B4-BE49-F238E27FC236}">
                <a16:creationId xmlns:a16="http://schemas.microsoft.com/office/drawing/2014/main" id="{7345A0BC-D647-9447-9AAB-C8514C24F6DB}"/>
              </a:ext>
            </a:extLst>
          </p:cNvPr>
          <p:cNvCxnSpPr>
            <a:stCxn id="39" idx="2"/>
            <a:endCxn id="90" idx="0"/>
          </p:cNvCxnSpPr>
          <p:nvPr/>
        </p:nvCxnSpPr>
        <p:spPr>
          <a:xfrm>
            <a:off x="9967262" y="3697671"/>
            <a:ext cx="0" cy="38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342CAEC6-567D-7646-ABD6-1A163350DF05}"/>
                  </a:ext>
                </a:extLst>
              </p:cNvPr>
              <p:cNvSpPr/>
              <p:nvPr/>
            </p:nvSpPr>
            <p:spPr>
              <a:xfrm>
                <a:off x="2548926" y="5337180"/>
                <a:ext cx="8266687"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𝑠𝑡𝑦𝑙𝑒</m:t>
                          </m:r>
                        </m:sub>
                      </m:sSub>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𝑖</m:t>
                          </m:r>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𝑖</m:t>
                              </m:r>
                            </m:sub>
                          </m:sSub>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r>
                                        <m:rPr>
                                          <m:sty m:val="p"/>
                                        </m:rPr>
                                        <a:rPr lang="en-US" altLang="zh-CN">
                                          <a:latin typeface="Cambria Math" panose="02040503050406030204" pitchFamily="18" charset="0"/>
                                        </a:rPr>
                                        <m:t>c</m:t>
                                      </m:r>
                                      <m:r>
                                        <a:rPr lang="en-US" altLang="zh-CN" i="1">
                                          <a:latin typeface="Cambria Math" panose="02040503050406030204" pitchFamily="18" charset="0"/>
                                        </a:rPr>
                                        <m:t>𝑜𝑠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𝑠𝑔</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e>
                                  </m:d>
                                </m:e>
                              </m:d>
                            </m:e>
                          </m:func>
                          <m:r>
                            <a:rPr lang="en-US" altLang="zh-CN" b="0" i="1" smtClean="0">
                              <a:latin typeface="Cambria Math" panose="02040503050406030204" pitchFamily="18" charset="0"/>
                              <a:ea typeface="Cambria Math" panose="02040503050406030204" pitchFamily="18" charset="0"/>
                            </a:rPr>
                            <m:t>+(1−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log</m:t>
                          </m:r>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r>
                                <m:rPr>
                                  <m:sty m:val="p"/>
                                </m:rPr>
                                <a:rPr lang="en-US" altLang="zh-CN" smtClean="0">
                                  <a:latin typeface="Cambria Math" panose="02040503050406030204" pitchFamily="18" charset="0"/>
                                </a:rPr>
                                <m:t>c</m:t>
                              </m:r>
                              <m:r>
                                <a:rPr lang="en-US" altLang="zh-CN" i="1">
                                  <a:latin typeface="Cambria Math" panose="02040503050406030204" pitchFamily="18" charset="0"/>
                                </a:rPr>
                                <m:t>𝑜𝑠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𝑠𝑔</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e>
                          </m:d>
                          <m:r>
                            <a:rPr lang="en-US" altLang="zh-CN"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97" name="Rectangle 96">
                <a:extLst>
                  <a:ext uri="{FF2B5EF4-FFF2-40B4-BE49-F238E27FC236}">
                    <a16:creationId xmlns:a16="http://schemas.microsoft.com/office/drawing/2014/main" id="{342CAEC6-567D-7646-ABD6-1A163350DF05}"/>
                  </a:ext>
                </a:extLst>
              </p:cNvPr>
              <p:cNvSpPr>
                <a:spLocks noRot="1" noChangeAspect="1" noMove="1" noResize="1" noEditPoints="1" noAdjustHandles="1" noChangeArrowheads="1" noChangeShapeType="1" noTextEdit="1"/>
              </p:cNvSpPr>
              <p:nvPr/>
            </p:nvSpPr>
            <p:spPr>
              <a:xfrm>
                <a:off x="2548926" y="5337180"/>
                <a:ext cx="8266687" cy="764568"/>
              </a:xfrm>
              <a:prstGeom prst="rect">
                <a:avLst/>
              </a:prstGeom>
              <a:blipFill>
                <a:blip r:embed="rId14"/>
                <a:stretch>
                  <a:fillRect t="-122951" b="-170492"/>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E2173023-C2E4-1241-90F5-1F92B7BF5117}"/>
              </a:ext>
            </a:extLst>
          </p:cNvPr>
          <p:cNvCxnSpPr/>
          <p:nvPr/>
        </p:nvCxnSpPr>
        <p:spPr>
          <a:xfrm>
            <a:off x="3722528" y="2319083"/>
            <a:ext cx="779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47251D1E-A58B-4442-B86E-1EC4CEA0A572}"/>
              </a:ext>
            </a:extLst>
          </p:cNvPr>
          <p:cNvSpPr txBox="1"/>
          <p:nvPr/>
        </p:nvSpPr>
        <p:spPr>
          <a:xfrm>
            <a:off x="1851111" y="2135635"/>
            <a:ext cx="2007073" cy="369332"/>
          </a:xfrm>
          <a:prstGeom prst="rect">
            <a:avLst/>
          </a:prstGeom>
          <a:noFill/>
        </p:spPr>
        <p:txBody>
          <a:bodyPr wrap="square" rtlCol="0">
            <a:spAutoFit/>
          </a:bodyPr>
          <a:lstStyle/>
          <a:p>
            <a:r>
              <a:rPr lang="en-US" altLang="zh-CN" dirty="0"/>
              <a:t>Random</a:t>
            </a:r>
            <a:r>
              <a:rPr lang="zh-CN" altLang="en-US" dirty="0"/>
              <a:t> </a:t>
            </a:r>
            <a:r>
              <a:rPr lang="en-US" altLang="zh-CN" dirty="0"/>
              <a:t>initialized</a:t>
            </a:r>
            <a:endParaRPr lang="en-US" dirty="0"/>
          </a:p>
        </p:txBody>
      </p:sp>
      <p:cxnSp>
        <p:nvCxnSpPr>
          <p:cNvPr id="106" name="Straight Arrow Connector 105">
            <a:extLst>
              <a:ext uri="{FF2B5EF4-FFF2-40B4-BE49-F238E27FC236}">
                <a16:creationId xmlns:a16="http://schemas.microsoft.com/office/drawing/2014/main" id="{181797AD-4797-E644-A6AA-A76FEEE1C852}"/>
              </a:ext>
            </a:extLst>
          </p:cNvPr>
          <p:cNvCxnSpPr>
            <a:stCxn id="83" idx="2"/>
          </p:cNvCxnSpPr>
          <p:nvPr/>
        </p:nvCxnSpPr>
        <p:spPr>
          <a:xfrm>
            <a:off x="8610600" y="2485703"/>
            <a:ext cx="851034" cy="217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62300E3E-EA2A-4341-8932-19D51327338E}"/>
                  </a:ext>
                </a:extLst>
              </p:cNvPr>
              <p:cNvSpPr txBox="1"/>
              <p:nvPr/>
            </p:nvSpPr>
            <p:spPr>
              <a:xfrm>
                <a:off x="9461634" y="2522740"/>
                <a:ext cx="2213810" cy="338554"/>
              </a:xfrm>
              <a:prstGeom prst="rect">
                <a:avLst/>
              </a:prstGeom>
              <a:noFill/>
            </p:spPr>
            <p:txBody>
              <a:bodyPr wrap="square" rtlCol="0">
                <a:spAutoFit/>
              </a:bodyPr>
              <a:lstStyle/>
              <a:p>
                <a14:m>
                  <m:oMath xmlns:m="http://schemas.openxmlformats.org/officeDocument/2006/math">
                    <m:r>
                      <a:rPr lang="en-US" altLang="zh-CN" sz="1600" i="1">
                        <a:latin typeface="Cambria Math" panose="02040503050406030204" pitchFamily="18" charset="0"/>
                      </a:rPr>
                      <m:t>𝑠𝑔</m:t>
                    </m:r>
                  </m:oMath>
                </a14:m>
                <a:r>
                  <a:rPr lang="en-US" altLang="zh-CN" sz="1600" dirty="0"/>
                  <a:t>:</a:t>
                </a:r>
                <a:r>
                  <a:rPr lang="zh-CN" altLang="en-US" sz="1600" dirty="0"/>
                  <a:t> </a:t>
                </a:r>
                <a:r>
                  <a:rPr lang="en-US" altLang="zh-CN" sz="1600" dirty="0"/>
                  <a:t>stop</a:t>
                </a:r>
                <a:r>
                  <a:rPr lang="zh-CN" altLang="en-US" sz="1600" dirty="0"/>
                  <a:t> </a:t>
                </a:r>
                <a:r>
                  <a:rPr lang="en-US" altLang="zh-CN" sz="1600" dirty="0"/>
                  <a:t>gradient</a:t>
                </a:r>
                <a:endParaRPr lang="en-US" sz="1600" dirty="0"/>
              </a:p>
            </p:txBody>
          </p:sp>
        </mc:Choice>
        <mc:Fallback xmlns="">
          <p:sp>
            <p:nvSpPr>
              <p:cNvPr id="107" name="TextBox 106">
                <a:extLst>
                  <a:ext uri="{FF2B5EF4-FFF2-40B4-BE49-F238E27FC236}">
                    <a16:creationId xmlns:a16="http://schemas.microsoft.com/office/drawing/2014/main" id="{62300E3E-EA2A-4341-8932-19D51327338E}"/>
                  </a:ext>
                </a:extLst>
              </p:cNvPr>
              <p:cNvSpPr txBox="1">
                <a:spLocks noRot="1" noChangeAspect="1" noMove="1" noResize="1" noEditPoints="1" noAdjustHandles="1" noChangeArrowheads="1" noChangeShapeType="1" noTextEdit="1"/>
              </p:cNvSpPr>
              <p:nvPr/>
            </p:nvSpPr>
            <p:spPr>
              <a:xfrm>
                <a:off x="9461634" y="2522740"/>
                <a:ext cx="2213810" cy="338554"/>
              </a:xfrm>
              <a:prstGeom prst="rect">
                <a:avLst/>
              </a:prstGeom>
              <a:blipFill>
                <a:blip r:embed="rId18"/>
                <a:stretch>
                  <a:fillRect t="-3571" b="-17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ounded Rectangle 108">
                <a:extLst>
                  <a:ext uri="{FF2B5EF4-FFF2-40B4-BE49-F238E27FC236}">
                    <a16:creationId xmlns:a16="http://schemas.microsoft.com/office/drawing/2014/main" id="{F05CCE7F-85F5-7E40-8B1A-870F122C0BF6}"/>
                  </a:ext>
                </a:extLst>
              </p:cNvPr>
              <p:cNvSpPr/>
              <p:nvPr/>
            </p:nvSpPr>
            <p:spPr>
              <a:xfrm>
                <a:off x="2038351" y="3075741"/>
                <a:ext cx="510575" cy="6901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109" name="Rounded Rectangle 108">
                <a:extLst>
                  <a:ext uri="{FF2B5EF4-FFF2-40B4-BE49-F238E27FC236}">
                    <a16:creationId xmlns:a16="http://schemas.microsoft.com/office/drawing/2014/main" id="{F05CCE7F-85F5-7E40-8B1A-870F122C0BF6}"/>
                  </a:ext>
                </a:extLst>
              </p:cNvPr>
              <p:cNvSpPr>
                <a:spLocks noRot="1" noChangeAspect="1" noMove="1" noResize="1" noEditPoints="1" noAdjustHandles="1" noChangeArrowheads="1" noChangeShapeType="1" noTextEdit="1"/>
              </p:cNvSpPr>
              <p:nvPr/>
            </p:nvSpPr>
            <p:spPr>
              <a:xfrm>
                <a:off x="2038351" y="3075741"/>
                <a:ext cx="510575" cy="690107"/>
              </a:xfrm>
              <a:prstGeom prst="roundRect">
                <a:avLst/>
              </a:prstGeom>
              <a:blipFill>
                <a:blip r:embed="rId19"/>
                <a:stretch>
                  <a:fillRect/>
                </a:stretch>
              </a:blipFill>
            </p:spPr>
            <p:txBody>
              <a:bodyPr/>
              <a:lstStyle/>
              <a:p>
                <a:r>
                  <a:rPr lang="en-US">
                    <a:noFill/>
                  </a:rPr>
                  <a:t> </a:t>
                </a:r>
              </a:p>
            </p:txBody>
          </p:sp>
        </mc:Fallback>
      </mc:AlternateContent>
      <p:cxnSp>
        <p:nvCxnSpPr>
          <p:cNvPr id="112" name="Straight Arrow Connector 111">
            <a:extLst>
              <a:ext uri="{FF2B5EF4-FFF2-40B4-BE49-F238E27FC236}">
                <a16:creationId xmlns:a16="http://schemas.microsoft.com/office/drawing/2014/main" id="{FAD0912C-5750-C24D-BA9E-6F2EAC7A62F2}"/>
              </a:ext>
            </a:extLst>
          </p:cNvPr>
          <p:cNvCxnSpPr>
            <a:stCxn id="109" idx="3"/>
            <a:endCxn id="27" idx="1"/>
          </p:cNvCxnSpPr>
          <p:nvPr/>
        </p:nvCxnSpPr>
        <p:spPr>
          <a:xfrm>
            <a:off x="2548926" y="3420795"/>
            <a:ext cx="4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632D4C6F-F2DD-3844-BC60-BE28053FCF63}"/>
              </a:ext>
            </a:extLst>
          </p:cNvPr>
          <p:cNvSpPr txBox="1"/>
          <p:nvPr/>
        </p:nvSpPr>
        <p:spPr>
          <a:xfrm>
            <a:off x="1718077" y="2648819"/>
            <a:ext cx="1151122"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Encoder</a:t>
            </a:r>
            <a:endParaRPr lang="en-US" sz="1200" dirty="0"/>
          </a:p>
        </p:txBody>
      </p:sp>
      <p:cxnSp>
        <p:nvCxnSpPr>
          <p:cNvPr id="105" name="Straight Arrow Connector 104">
            <a:extLst>
              <a:ext uri="{FF2B5EF4-FFF2-40B4-BE49-F238E27FC236}">
                <a16:creationId xmlns:a16="http://schemas.microsoft.com/office/drawing/2014/main" id="{9897F7EB-EE63-F144-91DC-6E20B003727B}"/>
              </a:ext>
            </a:extLst>
          </p:cNvPr>
          <p:cNvCxnSpPr/>
          <p:nvPr/>
        </p:nvCxnSpPr>
        <p:spPr>
          <a:xfrm flipV="1">
            <a:off x="4389296" y="3142134"/>
            <a:ext cx="488437"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DAA2FF8-1B73-F442-BBE2-D09AF3860DA5}"/>
              </a:ext>
            </a:extLst>
          </p:cNvPr>
          <p:cNvCxnSpPr/>
          <p:nvPr/>
        </p:nvCxnSpPr>
        <p:spPr>
          <a:xfrm>
            <a:off x="4389296" y="3426109"/>
            <a:ext cx="499796"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ounded Rectangle 109">
                <a:extLst>
                  <a:ext uri="{FF2B5EF4-FFF2-40B4-BE49-F238E27FC236}">
                    <a16:creationId xmlns:a16="http://schemas.microsoft.com/office/drawing/2014/main" id="{991D748B-15C9-DB46-A8D5-5FC8EA1B235C}"/>
                  </a:ext>
                </a:extLst>
              </p:cNvPr>
              <p:cNvSpPr/>
              <p:nvPr/>
            </p:nvSpPr>
            <p:spPr>
              <a:xfrm>
                <a:off x="4883411" y="2934785"/>
                <a:ext cx="806490" cy="454360"/>
              </a:xfrm>
              <a:prstGeom prst="round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10" name="Rounded Rectangle 109">
                <a:extLst>
                  <a:ext uri="{FF2B5EF4-FFF2-40B4-BE49-F238E27FC236}">
                    <a16:creationId xmlns:a16="http://schemas.microsoft.com/office/drawing/2014/main" id="{991D748B-15C9-DB46-A8D5-5FC8EA1B235C}"/>
                  </a:ext>
                </a:extLst>
              </p:cNvPr>
              <p:cNvSpPr>
                <a:spLocks noRot="1" noChangeAspect="1" noMove="1" noResize="1" noEditPoints="1" noAdjustHandles="1" noChangeArrowheads="1" noChangeShapeType="1" noTextEdit="1"/>
              </p:cNvSpPr>
              <p:nvPr/>
            </p:nvSpPr>
            <p:spPr>
              <a:xfrm>
                <a:off x="4883411" y="2934785"/>
                <a:ext cx="806490" cy="454360"/>
              </a:xfrm>
              <a:prstGeom prst="round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ounded Rectangle 110">
                <a:extLst>
                  <a:ext uri="{FF2B5EF4-FFF2-40B4-BE49-F238E27FC236}">
                    <a16:creationId xmlns:a16="http://schemas.microsoft.com/office/drawing/2014/main" id="{9051B734-E1C8-1E46-8500-18A0020DDC59}"/>
                  </a:ext>
                </a:extLst>
              </p:cNvPr>
              <p:cNvSpPr/>
              <p:nvPr/>
            </p:nvSpPr>
            <p:spPr>
              <a:xfrm>
                <a:off x="4889093" y="3624892"/>
                <a:ext cx="806490" cy="454360"/>
              </a:xfrm>
              <a:prstGeom prst="roundRect">
                <a:avLst/>
              </a:prstGeom>
              <a:gradFill>
                <a:gsLst>
                  <a:gs pos="0">
                    <a:schemeClr val="accent4">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11" name="Rounded Rectangle 110">
                <a:extLst>
                  <a:ext uri="{FF2B5EF4-FFF2-40B4-BE49-F238E27FC236}">
                    <a16:creationId xmlns:a16="http://schemas.microsoft.com/office/drawing/2014/main" id="{9051B734-E1C8-1E46-8500-18A0020DDC59}"/>
                  </a:ext>
                </a:extLst>
              </p:cNvPr>
              <p:cNvSpPr>
                <a:spLocks noRot="1" noChangeAspect="1" noMove="1" noResize="1" noEditPoints="1" noAdjustHandles="1" noChangeArrowheads="1" noChangeShapeType="1" noTextEdit="1"/>
              </p:cNvSpPr>
              <p:nvPr/>
            </p:nvSpPr>
            <p:spPr>
              <a:xfrm>
                <a:off x="4889093" y="3624892"/>
                <a:ext cx="806490" cy="454360"/>
              </a:xfrm>
              <a:prstGeom prst="roundRect">
                <a:avLst/>
              </a:prstGeom>
              <a:blipFill>
                <a:blip r:embed="rId21"/>
                <a:stretch>
                  <a:fillRect b="-2703"/>
                </a:stretch>
              </a:blipFill>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F33EB8DE-EFD2-7D42-9E91-1357785E71A0}"/>
              </a:ext>
            </a:extLst>
          </p:cNvPr>
          <p:cNvCxnSpPr>
            <a:stCxn id="110" idx="3"/>
          </p:cNvCxnSpPr>
          <p:nvPr/>
        </p:nvCxnSpPr>
        <p:spPr>
          <a:xfrm>
            <a:off x="5689901" y="3161965"/>
            <a:ext cx="460038"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9C01EC3-EE90-8E42-BE6A-B40D85EBBEBB}"/>
              </a:ext>
            </a:extLst>
          </p:cNvPr>
          <p:cNvCxnSpPr>
            <a:stCxn id="111" idx="3"/>
          </p:cNvCxnSpPr>
          <p:nvPr/>
        </p:nvCxnSpPr>
        <p:spPr>
          <a:xfrm flipV="1">
            <a:off x="5695583" y="3482904"/>
            <a:ext cx="460038"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a:extLst>
              <a:ext uri="{FF2B5EF4-FFF2-40B4-BE49-F238E27FC236}">
                <a16:creationId xmlns:a16="http://schemas.microsoft.com/office/drawing/2014/main" id="{EFF503DF-47D2-B74A-AA6F-5962B6C041C3}"/>
              </a:ext>
            </a:extLst>
          </p:cNvPr>
          <p:cNvSpPr/>
          <p:nvPr/>
        </p:nvSpPr>
        <p:spPr>
          <a:xfrm>
            <a:off x="6155621" y="3238685"/>
            <a:ext cx="868964" cy="482758"/>
          </a:xfrm>
          <a:prstGeom prst="roundRect">
            <a:avLst/>
          </a:prstGeom>
          <a:solidFill>
            <a:schemeClr val="accent4">
              <a:lumMod val="60000"/>
              <a:lumOff val="40000"/>
            </a:schemeClr>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Z</a:t>
            </a:r>
            <a:endParaRPr lang="en-US" dirty="0">
              <a:solidFill>
                <a:schemeClr val="tx1"/>
              </a:solidFill>
            </a:endParaRPr>
          </a:p>
        </p:txBody>
      </p:sp>
      <p:cxnSp>
        <p:nvCxnSpPr>
          <p:cNvPr id="117" name="Straight Arrow Connector 116">
            <a:extLst>
              <a:ext uri="{FF2B5EF4-FFF2-40B4-BE49-F238E27FC236}">
                <a16:creationId xmlns:a16="http://schemas.microsoft.com/office/drawing/2014/main" id="{61A4F138-80F3-A54D-9E4E-DD0D1EF427A0}"/>
              </a:ext>
            </a:extLst>
          </p:cNvPr>
          <p:cNvCxnSpPr>
            <a:stCxn id="115" idx="3"/>
          </p:cNvCxnSpPr>
          <p:nvPr/>
        </p:nvCxnSpPr>
        <p:spPr>
          <a:xfrm>
            <a:off x="7024585" y="3480064"/>
            <a:ext cx="670182" cy="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AE408CAF-676F-6E46-9CF3-2B4B00351E1E}"/>
                  </a:ext>
                </a:extLst>
              </p:cNvPr>
              <p:cNvSpPr/>
              <p:nvPr/>
            </p:nvSpPr>
            <p:spPr>
              <a:xfrm>
                <a:off x="7666372" y="3123676"/>
                <a:ext cx="1408517" cy="619066"/>
              </a:xfrm>
              <a:prstGeom prst="rect">
                <a:avLst/>
              </a:prstGeom>
              <a:solidFill>
                <a:schemeClr val="accent6"/>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18" name="Rectangle 117">
                <a:extLst>
                  <a:ext uri="{FF2B5EF4-FFF2-40B4-BE49-F238E27FC236}">
                    <a16:creationId xmlns:a16="http://schemas.microsoft.com/office/drawing/2014/main" id="{AE408CAF-676F-6E46-9CF3-2B4B00351E1E}"/>
                  </a:ext>
                </a:extLst>
              </p:cNvPr>
              <p:cNvSpPr>
                <a:spLocks noRot="1" noChangeAspect="1" noMove="1" noResize="1" noEditPoints="1" noAdjustHandles="1" noChangeArrowheads="1" noChangeShapeType="1" noTextEdit="1"/>
              </p:cNvSpPr>
              <p:nvPr/>
            </p:nvSpPr>
            <p:spPr>
              <a:xfrm>
                <a:off x="7666372" y="3123676"/>
                <a:ext cx="1408517" cy="619066"/>
              </a:xfrm>
              <a:prstGeom prst="rect">
                <a:avLst/>
              </a:prstGeom>
              <a:blipFill>
                <a:blip r:embed="rId22"/>
                <a:stretch>
                  <a:fillRect t="-5882" b="-9804"/>
                </a:stretch>
              </a:blipFill>
              <a:ln>
                <a:solidFill>
                  <a:schemeClr val="accent6"/>
                </a:solidFill>
              </a:ln>
            </p:spPr>
            <p:txBody>
              <a:bodyPr/>
              <a:lstStyle/>
              <a:p>
                <a:r>
                  <a:rPr lang="en-US">
                    <a:noFill/>
                  </a:rPr>
                  <a:t> </a:t>
                </a:r>
              </a:p>
            </p:txBody>
          </p:sp>
        </mc:Fallback>
      </mc:AlternateContent>
      <p:cxnSp>
        <p:nvCxnSpPr>
          <p:cNvPr id="120" name="Straight Connector 119">
            <a:extLst>
              <a:ext uri="{FF2B5EF4-FFF2-40B4-BE49-F238E27FC236}">
                <a16:creationId xmlns:a16="http://schemas.microsoft.com/office/drawing/2014/main" id="{A24EAF57-9A15-2A48-AAFF-368FBC58465C}"/>
              </a:ext>
            </a:extLst>
          </p:cNvPr>
          <p:cNvCxnSpPr>
            <a:stCxn id="115" idx="2"/>
          </p:cNvCxnSpPr>
          <p:nvPr/>
        </p:nvCxnSpPr>
        <p:spPr>
          <a:xfrm>
            <a:off x="6590103" y="3721443"/>
            <a:ext cx="0" cy="4819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00F11B0-1058-FA4A-98D4-BC6EB24003C7}"/>
                  </a:ext>
                </a:extLst>
              </p:cNvPr>
              <p:cNvSpPr txBox="1"/>
              <p:nvPr/>
            </p:nvSpPr>
            <p:spPr>
              <a:xfrm>
                <a:off x="6879847" y="3211772"/>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xmlns="">
          <p:sp>
            <p:nvSpPr>
              <p:cNvPr id="121" name="TextBox 120">
                <a:extLst>
                  <a:ext uri="{FF2B5EF4-FFF2-40B4-BE49-F238E27FC236}">
                    <a16:creationId xmlns:a16="http://schemas.microsoft.com/office/drawing/2014/main" id="{C00F11B0-1058-FA4A-98D4-BC6EB24003C7}"/>
                  </a:ext>
                </a:extLst>
              </p:cNvPr>
              <p:cNvSpPr txBox="1">
                <a:spLocks noRot="1" noChangeAspect="1" noMove="1" noResize="1" noEditPoints="1" noAdjustHandles="1" noChangeArrowheads="1" noChangeShapeType="1" noTextEdit="1"/>
              </p:cNvSpPr>
              <p:nvPr/>
            </p:nvSpPr>
            <p:spPr>
              <a:xfrm>
                <a:off x="6879847" y="3211772"/>
                <a:ext cx="918592" cy="276999"/>
              </a:xfrm>
              <a:prstGeom prst="rect">
                <a:avLst/>
              </a:prstGeom>
              <a:blipFill>
                <a:blip r:embed="rId23"/>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EE671733-6DF6-E448-9B27-DCF22DCF6A70}"/>
                  </a:ext>
                </a:extLst>
              </p:cNvPr>
              <p:cNvSpPr txBox="1"/>
              <p:nvPr/>
            </p:nvSpPr>
            <p:spPr>
              <a:xfrm>
                <a:off x="2765199" y="6206886"/>
                <a:ext cx="7205828" cy="3319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altLang="zh-CN" sz="2000" b="0" i="1" smtClean="0">
                                  <a:latin typeface="Cambria Math" panose="02040503050406030204" pitchFamily="18" charset="0"/>
                                  <a:ea typeface="Cambria Math" panose="02040503050406030204" pitchFamily="18" charset="0"/>
                                </a:rPr>
                                <m:t>𝑙𝑜𝑠𝑠</m:t>
                              </m:r>
                            </m:sub>
                          </m:sSub>
                          <m:r>
                            <a:rPr lang="en-US" altLang="zh-CN"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e>
                        <m:sub>
                          <m:r>
                            <a:rPr lang="en-US" altLang="zh-CN" sz="2000" b="0" i="1" smtClean="0">
                              <a:latin typeface="Cambria Math" panose="02040503050406030204" pitchFamily="18" charset="0"/>
                              <a:ea typeface="Cambria Math" panose="02040503050406030204" pitchFamily="18" charset="0"/>
                            </a:rPr>
                            <m:t>𝑧</m:t>
                          </m:r>
                        </m:sub>
                      </m:sSub>
                      <m:d>
                        <m:dPr>
                          <m:begChr m:val="["/>
                          <m:endChr m:val="]"/>
                          <m:ctrlPr>
                            <a:rPr lang="en-US" altLang="zh-CN" sz="2000" b="0" i="1" smtClean="0">
                              <a:latin typeface="Cambria Math" panose="02040503050406030204" pitchFamily="18" charset="0"/>
                              <a:ea typeface="Cambria Math" panose="02040503050406030204" pitchFamily="18" charset="0"/>
                            </a:rPr>
                          </m:ctrlPr>
                        </m:dPr>
                        <m:e>
                          <m:r>
                            <m:rPr>
                              <m:brk/>
                            </m:rP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𝑙𝑜𝑔</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𝜃</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𝑥</m:t>
                              </m:r>
                            </m:e>
                            <m:e>
                              <m:r>
                                <a:rPr lang="en-US" altLang="zh-CN" sz="2000" i="1">
                                  <a:latin typeface="Cambria Math" panose="02040503050406030204" pitchFamily="18" charset="0"/>
                                  <a:ea typeface="Cambria Math" panose="02040503050406030204" pitchFamily="18" charset="0"/>
                                </a:rPr>
                                <m:t>𝑧</m:t>
                              </m:r>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𝑠𝑔</m:t>
                              </m:r>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𝑠</m:t>
                              </m:r>
                              <m:r>
                                <a:rPr lang="en-US" altLang="zh-CN" sz="2000" i="1">
                                  <a:solidFill>
                                    <a:srgbClr val="FF0000"/>
                                  </a:solidFill>
                                  <a:latin typeface="Cambria Math" panose="02040503050406030204" pitchFamily="18" charset="0"/>
                                  <a:ea typeface="Cambria Math" panose="02040503050406030204" pitchFamily="18" charset="0"/>
                                </a:rPr>
                                <m:t>)</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𝐷</m:t>
                              </m:r>
                            </m:e>
                            <m:sub>
                              <m:r>
                                <a:rPr lang="en-US" altLang="zh-CN" sz="2000" i="1">
                                  <a:latin typeface="Cambria Math" panose="02040503050406030204" pitchFamily="18" charset="0"/>
                                  <a:ea typeface="Cambria Math" panose="02040503050406030204" pitchFamily="18" charset="0"/>
                                </a:rPr>
                                <m:t>𝐾𝐿</m:t>
                              </m:r>
                            </m:sub>
                          </m:sSub>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𝑧</m:t>
                                  </m:r>
                                </m:e>
                                <m:e>
                                  <m:r>
                                    <a:rPr lang="en-US" altLang="zh-CN" sz="2000" i="1">
                                      <a:latin typeface="Cambria Math" panose="02040503050406030204" pitchFamily="18" charset="0"/>
                                      <a:ea typeface="Cambria Math" panose="02040503050406030204" pitchFamily="18" charset="0"/>
                                    </a:rPr>
                                    <m:t>𝑥</m:t>
                                  </m:r>
                                </m:e>
                              </m:d>
                              <m:r>
                                <a:rPr lang="zh-CN" altLang="en-US" sz="2000" i="1">
                                  <a:latin typeface="Cambria Math" panose="02040503050406030204" pitchFamily="18" charset="0"/>
                                  <a:ea typeface="Cambria Math" panose="02040503050406030204" pitchFamily="18" charset="0"/>
                                </a:rPr>
                                <m:t> </m:t>
                              </m:r>
                              <m:d>
                                <m:dPr>
                                  <m:begChr m:val="‖"/>
                                  <m:endChr m:val=""/>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𝜃</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𝑧</m:t>
                                      </m:r>
                                    </m:e>
                                  </m:d>
                                </m:e>
                              </m:d>
                            </m:e>
                          </m:d>
                        </m:e>
                      </m:d>
                      <m:r>
                        <a:rPr lang="en-US" altLang="zh-CN"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ℒ</m:t>
                          </m:r>
                        </m:e>
                        <m:sub>
                          <m:r>
                            <a:rPr lang="en-US" altLang="zh-CN" sz="2000" i="1">
                              <a:latin typeface="Cambria Math" panose="02040503050406030204" pitchFamily="18" charset="0"/>
                              <a:ea typeface="Cambria Math" panose="02040503050406030204" pitchFamily="18" charset="0"/>
                            </a:rPr>
                            <m:t>𝑠𝑡𝑦𝑙𝑒</m:t>
                          </m:r>
                        </m:sub>
                      </m:sSub>
                    </m:oMath>
                  </m:oMathPara>
                </a14:m>
                <a:endParaRPr lang="en-US" sz="2000" dirty="0"/>
              </a:p>
            </p:txBody>
          </p:sp>
        </mc:Choice>
        <mc:Fallback xmlns="">
          <p:sp>
            <p:nvSpPr>
              <p:cNvPr id="75" name="TextBox 74">
                <a:extLst>
                  <a:ext uri="{FF2B5EF4-FFF2-40B4-BE49-F238E27FC236}">
                    <a16:creationId xmlns:a16="http://schemas.microsoft.com/office/drawing/2014/main" id="{EE671733-6DF6-E448-9B27-DCF22DCF6A70}"/>
                  </a:ext>
                </a:extLst>
              </p:cNvPr>
              <p:cNvSpPr txBox="1">
                <a:spLocks noRot="1" noChangeAspect="1" noMove="1" noResize="1" noEditPoints="1" noAdjustHandles="1" noChangeArrowheads="1" noChangeShapeType="1" noTextEdit="1"/>
              </p:cNvSpPr>
              <p:nvPr/>
            </p:nvSpPr>
            <p:spPr>
              <a:xfrm>
                <a:off x="2765199" y="6206886"/>
                <a:ext cx="7205828" cy="331950"/>
              </a:xfrm>
              <a:prstGeom prst="rect">
                <a:avLst/>
              </a:prstGeom>
              <a:blipFill>
                <a:blip r:embed="rId24"/>
                <a:stretch>
                  <a:fillRect l="-703" t="-146429" r="-527" b="-2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6815D1F-8E81-4C45-9EF1-231E02A3A3EC}"/>
                  </a:ext>
                </a:extLst>
              </p:cNvPr>
              <p:cNvSpPr txBox="1"/>
              <p:nvPr/>
            </p:nvSpPr>
            <p:spPr>
              <a:xfrm>
                <a:off x="7423999" y="1849485"/>
                <a:ext cx="3928772" cy="307777"/>
              </a:xfrm>
              <a:prstGeom prst="rect">
                <a:avLst/>
              </a:prstGeom>
              <a:noFill/>
            </p:spPr>
            <p:txBody>
              <a:bodyPr wrap="square" rtlCol="0">
                <a:spAutoFit/>
              </a:bodyPr>
              <a:lstStyle/>
              <a:p>
                <a:r>
                  <a:rPr lang="en-US" altLang="zh-CN" sz="1400" dirty="0"/>
                  <a:t>If</a:t>
                </a:r>
                <a:r>
                  <a:rPr lang="zh-CN" altLang="en-US" sz="1400" dirty="0"/>
                  <a:t> </a:t>
                </a:r>
                <a:r>
                  <a:rPr lang="en-US" altLang="zh-CN" sz="1400" dirty="0"/>
                  <a:t>input</a:t>
                </a:r>
                <a:r>
                  <a:rPr lang="zh-CN" altLang="en-US" sz="1400" dirty="0"/>
                  <a:t> </a:t>
                </a:r>
                <a:r>
                  <a:rPr lang="en-US" altLang="zh-CN" sz="1400" dirty="0"/>
                  <a:t>is</a:t>
                </a:r>
                <a:r>
                  <a:rPr lang="zh-CN" altLang="en-US" sz="1400" dirty="0"/>
                  <a:t> 🙃</a:t>
                </a:r>
                <a:r>
                  <a:rPr lang="en-US" altLang="zh-CN" sz="1400" dirty="0"/>
                  <a:t>,</a:t>
                </a:r>
                <a:r>
                  <a:rPr lang="zh-CN" altLang="en-US" sz="1400" dirty="0"/>
                  <a:t> </a:t>
                </a:r>
                <a:r>
                  <a:rPr lang="en-US" altLang="zh-CN" sz="1400" dirty="0"/>
                  <a:t>the</a:t>
                </a:r>
                <a:r>
                  <a:rPr lang="zh-CN" altLang="en-US" sz="1400" dirty="0"/>
                  <a:t> </a:t>
                </a:r>
                <a:r>
                  <a:rPr lang="en-US" altLang="zh-CN" sz="1400" dirty="0"/>
                  <a:t>target</a:t>
                </a:r>
                <a:r>
                  <a:rPr lang="zh-CN" altLang="en-US" sz="1400" dirty="0"/>
                  <a:t> </a:t>
                </a:r>
                <a:r>
                  <a:rPr lang="en-US" altLang="zh-CN" sz="1400" dirty="0"/>
                  <a:t>distance</a:t>
                </a:r>
                <a:r>
                  <a:rPr lang="zh-CN" altLang="en-US" sz="1400" dirty="0"/>
                  <a:t> </a:t>
                </a:r>
                <a14:m>
                  <m:oMath xmlns:m="http://schemas.openxmlformats.org/officeDocument/2006/math">
                    <m:r>
                      <a:rPr lang="en-US" altLang="zh-CN" sz="1400" b="0" i="1" smtClean="0">
                        <a:latin typeface="Cambria Math" panose="02040503050406030204" pitchFamily="18" charset="0"/>
                      </a:rPr>
                      <m:t>𝑑</m:t>
                    </m:r>
                  </m:oMath>
                </a14:m>
                <a:r>
                  <a:rPr lang="zh-CN" altLang="en-US" sz="1400" dirty="0"/>
                  <a:t> </a:t>
                </a:r>
                <a:r>
                  <a:rPr lang="en-US" altLang="zh-CN" sz="1400" dirty="0"/>
                  <a:t>should</a:t>
                </a:r>
                <a:r>
                  <a:rPr lang="zh-CN" altLang="en-US" sz="1400" dirty="0"/>
                  <a:t> </a:t>
                </a:r>
                <a:r>
                  <a:rPr lang="en-US" altLang="zh-CN" sz="1400" dirty="0"/>
                  <a:t>be</a:t>
                </a:r>
                <a:r>
                  <a:rPr lang="zh-CN" altLang="en-US" sz="1400" dirty="0"/>
                  <a:t> </a:t>
                </a:r>
                <a:r>
                  <a:rPr lang="en-US" altLang="zh-CN" sz="1400" dirty="0"/>
                  <a:t>[1,</a:t>
                </a:r>
                <a:r>
                  <a:rPr lang="zh-CN" altLang="en-US" sz="1400" dirty="0"/>
                  <a:t> </a:t>
                </a:r>
                <a:r>
                  <a:rPr lang="en-US" altLang="zh-CN" sz="1400" dirty="0"/>
                  <a:t>0]</a:t>
                </a:r>
              </a:p>
            </p:txBody>
          </p:sp>
        </mc:Choice>
        <mc:Fallback xmlns="">
          <p:sp>
            <p:nvSpPr>
              <p:cNvPr id="77" name="TextBox 76">
                <a:extLst>
                  <a:ext uri="{FF2B5EF4-FFF2-40B4-BE49-F238E27FC236}">
                    <a16:creationId xmlns:a16="http://schemas.microsoft.com/office/drawing/2014/main" id="{E6815D1F-8E81-4C45-9EF1-231E02A3A3EC}"/>
                  </a:ext>
                </a:extLst>
              </p:cNvPr>
              <p:cNvSpPr txBox="1">
                <a:spLocks noRot="1" noChangeAspect="1" noMove="1" noResize="1" noEditPoints="1" noAdjustHandles="1" noChangeArrowheads="1" noChangeShapeType="1" noTextEdit="1"/>
              </p:cNvSpPr>
              <p:nvPr/>
            </p:nvSpPr>
            <p:spPr>
              <a:xfrm>
                <a:off x="7423999" y="1849485"/>
                <a:ext cx="3928772" cy="307777"/>
              </a:xfrm>
              <a:prstGeom prst="rect">
                <a:avLst/>
              </a:prstGeom>
              <a:blipFill>
                <a:blip r:embed="rId25"/>
                <a:stretch>
                  <a:fillRect l="-323" t="-4000" b="-24000"/>
                </a:stretch>
              </a:blipFill>
            </p:spPr>
            <p:txBody>
              <a:bodyPr/>
              <a:lstStyle/>
              <a:p>
                <a:r>
                  <a:rPr lang="en-US">
                    <a:noFill/>
                  </a:rPr>
                  <a:t> </a:t>
                </a:r>
              </a:p>
            </p:txBody>
          </p:sp>
        </mc:Fallback>
      </mc:AlternateContent>
    </p:spTree>
    <p:extLst>
      <p:ext uri="{BB962C8B-B14F-4D97-AF65-F5344CB8AC3E}">
        <p14:creationId xmlns:p14="http://schemas.microsoft.com/office/powerpoint/2010/main" val="86226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CF40-C3B5-B443-A8A4-B90F10E32535}"/>
              </a:ext>
            </a:extLst>
          </p:cNvPr>
          <p:cNvSpPr>
            <a:spLocks noGrp="1"/>
          </p:cNvSpPr>
          <p:nvPr>
            <p:ph type="title"/>
          </p:nvPr>
        </p:nvSpPr>
        <p:spPr/>
        <p:txBody>
          <a:bodyPr/>
          <a:lstStyle/>
          <a:p>
            <a:r>
              <a:rPr lang="en-US" dirty="0"/>
              <a:t>Proposed Method</a:t>
            </a:r>
            <a:r>
              <a:rPr lang="en-US" altLang="zh-CN" dirty="0"/>
              <a:t>: </a:t>
            </a:r>
            <a:r>
              <a:rPr lang="en-US" altLang="zh-CN" dirty="0" err="1"/>
              <a:t>VAE+Style</a:t>
            </a:r>
            <a:r>
              <a:rPr lang="zh-CN" altLang="en-US" dirty="0"/>
              <a:t> </a:t>
            </a:r>
            <a:r>
              <a:rPr lang="en-US" altLang="zh-CN" dirty="0"/>
              <a:t>Embedding</a:t>
            </a:r>
            <a:endParaRPr lang="en-US" dirty="0"/>
          </a:p>
        </p:txBody>
      </p:sp>
      <p:sp>
        <p:nvSpPr>
          <p:cNvPr id="4" name="Slide Number Placeholder 3">
            <a:extLst>
              <a:ext uri="{FF2B5EF4-FFF2-40B4-BE49-F238E27FC236}">
                <a16:creationId xmlns:a16="http://schemas.microsoft.com/office/drawing/2014/main" id="{9A4662B9-023C-8B43-9A7F-9ADBB11BDA08}"/>
              </a:ext>
            </a:extLst>
          </p:cNvPr>
          <p:cNvSpPr>
            <a:spLocks noGrp="1"/>
          </p:cNvSpPr>
          <p:nvPr>
            <p:ph type="sldNum" sz="quarter" idx="12"/>
          </p:nvPr>
        </p:nvSpPr>
        <p:spPr/>
        <p:txBody>
          <a:bodyPr/>
          <a:lstStyle/>
          <a:p>
            <a:fld id="{681CEFBB-82EA-5143-A295-D24BE597BD51}" type="slidenum">
              <a:rPr lang="en-US" smtClean="0"/>
              <a:t>16</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0F678AF-9FFB-D641-8C77-5D4788E092C4}"/>
                  </a:ext>
                </a:extLst>
              </p:cNvPr>
              <p:cNvSpPr/>
              <p:nvPr/>
            </p:nvSpPr>
            <p:spPr>
              <a:xfrm>
                <a:off x="2981473" y="3111262"/>
                <a:ext cx="1408517" cy="6190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7" name="Rectangle 6">
                <a:extLst>
                  <a:ext uri="{FF2B5EF4-FFF2-40B4-BE49-F238E27FC236}">
                    <a16:creationId xmlns:a16="http://schemas.microsoft.com/office/drawing/2014/main" id="{60F678AF-9FFB-D641-8C77-5D4788E092C4}"/>
                  </a:ext>
                </a:extLst>
              </p:cNvPr>
              <p:cNvSpPr>
                <a:spLocks noRot="1" noChangeAspect="1" noMove="1" noResize="1" noEditPoints="1" noAdjustHandles="1" noChangeArrowheads="1" noChangeShapeType="1" noTextEdit="1"/>
              </p:cNvSpPr>
              <p:nvPr/>
            </p:nvSpPr>
            <p:spPr>
              <a:xfrm>
                <a:off x="2981473" y="3111262"/>
                <a:ext cx="1408517" cy="619066"/>
              </a:xfrm>
              <a:prstGeom prst="rect">
                <a:avLst/>
              </a:prstGeom>
              <a:blipFill>
                <a:blip r:embed="rId2"/>
                <a:stretch>
                  <a:fillRect t="-7843" b="-7843"/>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BFF8CC52-B09A-4B41-948C-D0088B2A47DD}"/>
              </a:ext>
            </a:extLst>
          </p:cNvPr>
          <p:cNvCxnSpPr>
            <a:cxnSpLocks/>
          </p:cNvCxnSpPr>
          <p:nvPr/>
        </p:nvCxnSpPr>
        <p:spPr>
          <a:xfrm>
            <a:off x="9075583" y="3427895"/>
            <a:ext cx="533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FA9C4FD5-8E46-F04B-B5D7-8CD13F80CBB9}"/>
                  </a:ext>
                </a:extLst>
              </p:cNvPr>
              <p:cNvSpPr/>
              <p:nvPr/>
            </p:nvSpPr>
            <p:spPr>
              <a:xfrm>
                <a:off x="9609453" y="31183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xmlns="">
          <p:sp>
            <p:nvSpPr>
              <p:cNvPr id="19" name="Rounded Rectangle 18">
                <a:extLst>
                  <a:ext uri="{FF2B5EF4-FFF2-40B4-BE49-F238E27FC236}">
                    <a16:creationId xmlns:a16="http://schemas.microsoft.com/office/drawing/2014/main" id="{FA9C4FD5-8E46-F04B-B5D7-8CD13F80CBB9}"/>
                  </a:ext>
                </a:extLst>
              </p:cNvPr>
              <p:cNvSpPr>
                <a:spLocks noRot="1" noChangeAspect="1" noMove="1" noResize="1" noEditPoints="1" noAdjustHandles="1" noChangeArrowheads="1" noChangeShapeType="1" noTextEdit="1"/>
              </p:cNvSpPr>
              <p:nvPr/>
            </p:nvSpPr>
            <p:spPr>
              <a:xfrm>
                <a:off x="9609453" y="3118362"/>
                <a:ext cx="715618" cy="579309"/>
              </a:xfrm>
              <a:prstGeom prst="roundRect">
                <a:avLst/>
              </a:prstGeom>
              <a:blipFill>
                <a:blip r:embed="rId3"/>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F400245-3E71-E246-ADF2-A3B70460F4C4}"/>
              </a:ext>
            </a:extLst>
          </p:cNvPr>
          <p:cNvSpPr txBox="1"/>
          <p:nvPr/>
        </p:nvSpPr>
        <p:spPr>
          <a:xfrm>
            <a:off x="2844449" y="2834263"/>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21" name="TextBox 20">
            <a:extLst>
              <a:ext uri="{FF2B5EF4-FFF2-40B4-BE49-F238E27FC236}">
                <a16:creationId xmlns:a16="http://schemas.microsoft.com/office/drawing/2014/main" id="{11BBC798-A265-9C48-A728-9150B083BCDE}"/>
              </a:ext>
            </a:extLst>
          </p:cNvPr>
          <p:cNvSpPr txBox="1"/>
          <p:nvPr/>
        </p:nvSpPr>
        <p:spPr>
          <a:xfrm>
            <a:off x="7478669" y="2817225"/>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23" name="Rounded Rectangle 22">
            <a:extLst>
              <a:ext uri="{FF2B5EF4-FFF2-40B4-BE49-F238E27FC236}">
                <a16:creationId xmlns:a16="http://schemas.microsoft.com/office/drawing/2014/main" id="{38461D63-1496-4149-927D-B358521CEC13}"/>
              </a:ext>
            </a:extLst>
          </p:cNvPr>
          <p:cNvSpPr/>
          <p:nvPr/>
        </p:nvSpPr>
        <p:spPr>
          <a:xfrm>
            <a:off x="4967226" y="2099956"/>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046B8FE4-1FDA-ED40-9A83-9BEE59DBD081}"/>
              </a:ext>
            </a:extLst>
          </p:cNvPr>
          <p:cNvSpPr/>
          <p:nvPr/>
        </p:nvSpPr>
        <p:spPr>
          <a:xfrm>
            <a:off x="5064618"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7254A714-32DA-BE45-BB6B-FD1B8C85FAE0}"/>
              </a:ext>
            </a:extLst>
          </p:cNvPr>
          <p:cNvSpPr/>
          <p:nvPr/>
        </p:nvSpPr>
        <p:spPr>
          <a:xfrm>
            <a:off x="5221527" y="212753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Oval 25">
            <a:extLst>
              <a:ext uri="{FF2B5EF4-FFF2-40B4-BE49-F238E27FC236}">
                <a16:creationId xmlns:a16="http://schemas.microsoft.com/office/drawing/2014/main" id="{D9FB98B1-1057-B54C-8F3A-8CBC1A9C7C72}"/>
              </a:ext>
            </a:extLst>
          </p:cNvPr>
          <p:cNvSpPr/>
          <p:nvPr/>
        </p:nvSpPr>
        <p:spPr>
          <a:xfrm>
            <a:off x="5378436" y="212686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DE9FFA22-0B99-764F-A6B6-042EBC23DBBA}"/>
              </a:ext>
            </a:extLst>
          </p:cNvPr>
          <p:cNvSpPr/>
          <p:nvPr/>
        </p:nvSpPr>
        <p:spPr>
          <a:xfrm>
            <a:off x="5535345"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Oval 27">
            <a:extLst>
              <a:ext uri="{FF2B5EF4-FFF2-40B4-BE49-F238E27FC236}">
                <a16:creationId xmlns:a16="http://schemas.microsoft.com/office/drawing/2014/main" id="{8A24A90A-FD0A-EA4A-8BD7-9ED9AE5EB0F2}"/>
              </a:ext>
            </a:extLst>
          </p:cNvPr>
          <p:cNvSpPr/>
          <p:nvPr/>
        </p:nvSpPr>
        <p:spPr>
          <a:xfrm>
            <a:off x="5692254" y="212161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Oval 28">
            <a:extLst>
              <a:ext uri="{FF2B5EF4-FFF2-40B4-BE49-F238E27FC236}">
                <a16:creationId xmlns:a16="http://schemas.microsoft.com/office/drawing/2014/main" id="{0C458BE6-0F22-0847-BF5F-E6D5CA54F821}"/>
              </a:ext>
            </a:extLst>
          </p:cNvPr>
          <p:cNvSpPr/>
          <p:nvPr/>
        </p:nvSpPr>
        <p:spPr>
          <a:xfrm>
            <a:off x="5849163" y="212195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93F1DA2F-37D6-0A4C-9A46-10EE432097EB}"/>
              </a:ext>
            </a:extLst>
          </p:cNvPr>
          <p:cNvSpPr/>
          <p:nvPr/>
        </p:nvSpPr>
        <p:spPr>
          <a:xfrm>
            <a:off x="4972636" y="2462732"/>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C4FD46CF-E535-E54F-A84A-E88F71A09F8D}"/>
              </a:ext>
            </a:extLst>
          </p:cNvPr>
          <p:cNvSpPr/>
          <p:nvPr/>
        </p:nvSpPr>
        <p:spPr>
          <a:xfrm>
            <a:off x="5070028"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Oval 31">
            <a:extLst>
              <a:ext uri="{FF2B5EF4-FFF2-40B4-BE49-F238E27FC236}">
                <a16:creationId xmlns:a16="http://schemas.microsoft.com/office/drawing/2014/main" id="{02F5CE9D-6737-6F4C-8862-C80F110E9341}"/>
              </a:ext>
            </a:extLst>
          </p:cNvPr>
          <p:cNvSpPr/>
          <p:nvPr/>
        </p:nvSpPr>
        <p:spPr>
          <a:xfrm>
            <a:off x="5226937" y="249030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094BE8A8-EA92-D047-BD4A-CE3352E3382A}"/>
              </a:ext>
            </a:extLst>
          </p:cNvPr>
          <p:cNvSpPr/>
          <p:nvPr/>
        </p:nvSpPr>
        <p:spPr>
          <a:xfrm>
            <a:off x="5383846" y="24896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Oval 33">
            <a:extLst>
              <a:ext uri="{FF2B5EF4-FFF2-40B4-BE49-F238E27FC236}">
                <a16:creationId xmlns:a16="http://schemas.microsoft.com/office/drawing/2014/main" id="{C0E1DDAB-2DDE-4A40-8D24-37D165CE7B40}"/>
              </a:ext>
            </a:extLst>
          </p:cNvPr>
          <p:cNvSpPr/>
          <p:nvPr/>
        </p:nvSpPr>
        <p:spPr>
          <a:xfrm>
            <a:off x="5540755"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587FA0CA-1F4E-CD40-963F-4FE270ADB812}"/>
              </a:ext>
            </a:extLst>
          </p:cNvPr>
          <p:cNvSpPr/>
          <p:nvPr/>
        </p:nvSpPr>
        <p:spPr>
          <a:xfrm>
            <a:off x="5697664" y="24843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Oval 35">
            <a:extLst>
              <a:ext uri="{FF2B5EF4-FFF2-40B4-BE49-F238E27FC236}">
                <a16:creationId xmlns:a16="http://schemas.microsoft.com/office/drawing/2014/main" id="{8F37CB6F-E869-6847-BD0E-E34D5675EB14}"/>
              </a:ext>
            </a:extLst>
          </p:cNvPr>
          <p:cNvSpPr/>
          <p:nvPr/>
        </p:nvSpPr>
        <p:spPr>
          <a:xfrm>
            <a:off x="5854573" y="248472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TextBox 36">
            <a:extLst>
              <a:ext uri="{FF2B5EF4-FFF2-40B4-BE49-F238E27FC236}">
                <a16:creationId xmlns:a16="http://schemas.microsoft.com/office/drawing/2014/main" id="{C1FFCE24-730D-4C41-A4C9-54722998B1D4}"/>
              </a:ext>
            </a:extLst>
          </p:cNvPr>
          <p:cNvSpPr txBox="1"/>
          <p:nvPr/>
        </p:nvSpPr>
        <p:spPr>
          <a:xfrm>
            <a:off x="4664230" y="2016083"/>
            <a:ext cx="189168" cy="369332"/>
          </a:xfrm>
          <a:prstGeom prst="rect">
            <a:avLst/>
          </a:prstGeom>
          <a:noFill/>
        </p:spPr>
        <p:txBody>
          <a:bodyPr wrap="square" rtlCol="0">
            <a:spAutoFit/>
          </a:bodyPr>
          <a:lstStyle/>
          <a:p>
            <a:pPr algn="ctr"/>
            <a:r>
              <a:rPr lang="zh-CN" altLang="en-US" dirty="0"/>
              <a:t>🙃</a:t>
            </a:r>
            <a:endParaRPr lang="en-US" dirty="0"/>
          </a:p>
        </p:txBody>
      </p:sp>
      <p:sp>
        <p:nvSpPr>
          <p:cNvPr id="38" name="TextBox 37">
            <a:extLst>
              <a:ext uri="{FF2B5EF4-FFF2-40B4-BE49-F238E27FC236}">
                <a16:creationId xmlns:a16="http://schemas.microsoft.com/office/drawing/2014/main" id="{680521AD-ACE8-4D4D-9723-77673CA1A5BB}"/>
              </a:ext>
            </a:extLst>
          </p:cNvPr>
          <p:cNvSpPr txBox="1"/>
          <p:nvPr/>
        </p:nvSpPr>
        <p:spPr>
          <a:xfrm>
            <a:off x="4610122" y="2387779"/>
            <a:ext cx="309446" cy="369332"/>
          </a:xfrm>
          <a:prstGeom prst="rect">
            <a:avLst/>
          </a:prstGeom>
          <a:noFill/>
        </p:spPr>
        <p:txBody>
          <a:bodyPr wrap="square" rtlCol="0">
            <a:spAutoFit/>
          </a:bodyPr>
          <a:lstStyle/>
          <a:p>
            <a:pPr algn="ctr"/>
            <a:r>
              <a:rPr lang="zh-CN" altLang="en-US" dirty="0"/>
              <a:t>🙂</a:t>
            </a:r>
            <a:endParaRPr 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6FF00D0-E921-2241-A26F-8A7BE10DF3FD}"/>
                  </a:ext>
                </a:extLst>
              </p:cNvPr>
              <p:cNvSpPr txBox="1"/>
              <p:nvPr/>
            </p:nvSpPr>
            <p:spPr>
              <a:xfrm>
                <a:off x="6036535" y="2011306"/>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0</m:t>
                          </m:r>
                        </m:sub>
                      </m:sSub>
                    </m:oMath>
                  </m:oMathPara>
                </a14:m>
                <a:endParaRPr lang="en-US" sz="1400" dirty="0"/>
              </a:p>
            </p:txBody>
          </p:sp>
        </mc:Choice>
        <mc:Fallback xmlns="">
          <p:sp>
            <p:nvSpPr>
              <p:cNvPr id="39" name="TextBox 38">
                <a:extLst>
                  <a:ext uri="{FF2B5EF4-FFF2-40B4-BE49-F238E27FC236}">
                    <a16:creationId xmlns:a16="http://schemas.microsoft.com/office/drawing/2014/main" id="{B6FF00D0-E921-2241-A26F-8A7BE10DF3FD}"/>
                  </a:ext>
                </a:extLst>
              </p:cNvPr>
              <p:cNvSpPr txBox="1">
                <a:spLocks noRot="1" noChangeAspect="1" noMove="1" noResize="1" noEditPoints="1" noAdjustHandles="1" noChangeArrowheads="1" noChangeShapeType="1" noTextEdit="1"/>
              </p:cNvSpPr>
              <p:nvPr/>
            </p:nvSpPr>
            <p:spPr>
              <a:xfrm>
                <a:off x="6036535" y="2011306"/>
                <a:ext cx="415211"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CF20793-5A4C-3541-88AD-C27464BCE3A6}"/>
                  </a:ext>
                </a:extLst>
              </p:cNvPr>
              <p:cNvSpPr txBox="1"/>
              <p:nvPr/>
            </p:nvSpPr>
            <p:spPr>
              <a:xfrm>
                <a:off x="6047355" y="2395803"/>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1</m:t>
                          </m:r>
                        </m:sub>
                      </m:sSub>
                    </m:oMath>
                  </m:oMathPara>
                </a14:m>
                <a:endParaRPr lang="en-US" sz="1400" dirty="0"/>
              </a:p>
            </p:txBody>
          </p:sp>
        </mc:Choice>
        <mc:Fallback xmlns="">
          <p:sp>
            <p:nvSpPr>
              <p:cNvPr id="40" name="TextBox 39">
                <a:extLst>
                  <a:ext uri="{FF2B5EF4-FFF2-40B4-BE49-F238E27FC236}">
                    <a16:creationId xmlns:a16="http://schemas.microsoft.com/office/drawing/2014/main" id="{9CF20793-5A4C-3541-88AD-C27464BCE3A6}"/>
                  </a:ext>
                </a:extLst>
              </p:cNvPr>
              <p:cNvSpPr txBox="1">
                <a:spLocks noRot="1" noChangeAspect="1" noMove="1" noResize="1" noEditPoints="1" noAdjustHandles="1" noChangeArrowheads="1" noChangeShapeType="1" noTextEdit="1"/>
              </p:cNvSpPr>
              <p:nvPr/>
            </p:nvSpPr>
            <p:spPr>
              <a:xfrm>
                <a:off x="6047355" y="2395803"/>
                <a:ext cx="415211" cy="307777"/>
              </a:xfrm>
              <a:prstGeom prst="rect">
                <a:avLst/>
              </a:prstGeom>
              <a:blipFill>
                <a:blip r:embed="rId9"/>
                <a:stretch>
                  <a:fillRect/>
                </a:stretch>
              </a:blipFill>
            </p:spPr>
            <p:txBody>
              <a:bodyPr/>
              <a:lstStyle/>
              <a:p>
                <a:r>
                  <a:rPr lang="en-US">
                    <a:noFill/>
                  </a:rPr>
                  <a:t> </a:t>
                </a:r>
              </a:p>
            </p:txBody>
          </p:sp>
        </mc:Fallback>
      </mc:AlternateContent>
      <p:sp>
        <p:nvSpPr>
          <p:cNvPr id="41" name="Right Brace 40">
            <a:extLst>
              <a:ext uri="{FF2B5EF4-FFF2-40B4-BE49-F238E27FC236}">
                <a16:creationId xmlns:a16="http://schemas.microsoft.com/office/drawing/2014/main" id="{2B182E3E-DD2F-954B-AB48-B98DDE3E6373}"/>
              </a:ext>
            </a:extLst>
          </p:cNvPr>
          <p:cNvSpPr/>
          <p:nvPr/>
        </p:nvSpPr>
        <p:spPr>
          <a:xfrm>
            <a:off x="6320021" y="2121616"/>
            <a:ext cx="190650" cy="4763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ectangle 47">
            <a:extLst>
              <a:ext uri="{FF2B5EF4-FFF2-40B4-BE49-F238E27FC236}">
                <a16:creationId xmlns:a16="http://schemas.microsoft.com/office/drawing/2014/main" id="{04CB47CF-42F9-4546-B71E-D1626CD37593}"/>
              </a:ext>
            </a:extLst>
          </p:cNvPr>
          <p:cNvSpPr/>
          <p:nvPr/>
        </p:nvSpPr>
        <p:spPr>
          <a:xfrm>
            <a:off x="9759513" y="4077734"/>
            <a:ext cx="415498" cy="646331"/>
          </a:xfrm>
          <a:prstGeom prst="rect">
            <a:avLst/>
          </a:prstGeom>
        </p:spPr>
        <p:txBody>
          <a:bodyPr wrap="none">
            <a:spAutoFit/>
          </a:bodyPr>
          <a:lstStyle/>
          <a:p>
            <a:r>
              <a:rPr lang="zh-CN" altLang="en-US" dirty="0"/>
              <a:t>🙂</a:t>
            </a:r>
            <a:endParaRPr lang="en-US" dirty="0"/>
          </a:p>
          <a:p>
            <a:endParaRPr lang="en-US" dirty="0"/>
          </a:p>
        </p:txBody>
      </p:sp>
      <p:sp>
        <p:nvSpPr>
          <p:cNvPr id="49" name="Rectangle 48">
            <a:extLst>
              <a:ext uri="{FF2B5EF4-FFF2-40B4-BE49-F238E27FC236}">
                <a16:creationId xmlns:a16="http://schemas.microsoft.com/office/drawing/2014/main" id="{7CD4ED58-8D3B-FC4F-A827-E065E4F974F6}"/>
              </a:ext>
            </a:extLst>
          </p:cNvPr>
          <p:cNvSpPr/>
          <p:nvPr/>
        </p:nvSpPr>
        <p:spPr>
          <a:xfrm>
            <a:off x="9759513" y="4397113"/>
            <a:ext cx="415498" cy="369332"/>
          </a:xfrm>
          <a:prstGeom prst="rect">
            <a:avLst/>
          </a:prstGeom>
        </p:spPr>
        <p:txBody>
          <a:bodyPr wrap="none">
            <a:spAutoFit/>
          </a:bodyPr>
          <a:lstStyle/>
          <a:p>
            <a:r>
              <a:rPr lang="zh-CN" altLang="en-US" dirty="0"/>
              <a:t>🙃</a:t>
            </a:r>
            <a:endParaRPr lang="en-US" dirty="0"/>
          </a:p>
        </p:txBody>
      </p:sp>
      <p:cxnSp>
        <p:nvCxnSpPr>
          <p:cNvPr id="50" name="Straight Arrow Connector 49">
            <a:extLst>
              <a:ext uri="{FF2B5EF4-FFF2-40B4-BE49-F238E27FC236}">
                <a16:creationId xmlns:a16="http://schemas.microsoft.com/office/drawing/2014/main" id="{BC4634C4-C996-9A40-B85B-5892455FF373}"/>
              </a:ext>
            </a:extLst>
          </p:cNvPr>
          <p:cNvCxnSpPr>
            <a:stCxn id="19" idx="2"/>
            <a:endCxn id="48" idx="0"/>
          </p:cNvCxnSpPr>
          <p:nvPr/>
        </p:nvCxnSpPr>
        <p:spPr>
          <a:xfrm>
            <a:off x="9967262" y="3697671"/>
            <a:ext cx="0" cy="38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58A4B82-1D64-9849-B115-50E3FE30CDD5}"/>
              </a:ext>
            </a:extLst>
          </p:cNvPr>
          <p:cNvSpPr txBox="1"/>
          <p:nvPr/>
        </p:nvSpPr>
        <p:spPr>
          <a:xfrm>
            <a:off x="838200" y="1404168"/>
            <a:ext cx="5627077" cy="400110"/>
          </a:xfrm>
          <a:prstGeom prst="rect">
            <a:avLst/>
          </a:prstGeom>
          <a:noFill/>
        </p:spPr>
        <p:txBody>
          <a:bodyPr wrap="square" rtlCol="0">
            <a:spAutoFit/>
          </a:bodyPr>
          <a:lstStyle/>
          <a:p>
            <a:r>
              <a:rPr lang="en-US" altLang="zh-CN" sz="2000" dirty="0"/>
              <a:t>Inference</a:t>
            </a:r>
            <a:r>
              <a:rPr lang="zh-CN" altLang="en-US" sz="2000" dirty="0"/>
              <a:t> </a:t>
            </a:r>
            <a:r>
              <a:rPr lang="en-US" altLang="zh-CN" sz="2000" dirty="0"/>
              <a:t>step:</a:t>
            </a:r>
            <a:endParaRPr lang="en-US" sz="2000" dirty="0"/>
          </a:p>
        </p:txBody>
      </p:sp>
      <p:pic>
        <p:nvPicPr>
          <p:cNvPr id="98" name="Picture 97">
            <a:extLst>
              <a:ext uri="{FF2B5EF4-FFF2-40B4-BE49-F238E27FC236}">
                <a16:creationId xmlns:a16="http://schemas.microsoft.com/office/drawing/2014/main" id="{BA551607-EF96-4344-9BFD-765F1CF7380D}"/>
              </a:ext>
            </a:extLst>
          </p:cNvPr>
          <p:cNvPicPr>
            <a:picLocks noChangeAspect="1"/>
          </p:cNvPicPr>
          <p:nvPr/>
        </p:nvPicPr>
        <p:blipFill>
          <a:blip r:embed="rId10"/>
          <a:stretch>
            <a:fillRect/>
          </a:stretch>
        </p:blipFill>
        <p:spPr>
          <a:xfrm>
            <a:off x="5756566" y="4198094"/>
            <a:ext cx="1668462" cy="1129110"/>
          </a:xfrm>
          <a:prstGeom prst="rect">
            <a:avLst/>
          </a:prstGeom>
        </p:spPr>
      </p:pic>
      <p:cxnSp>
        <p:nvCxnSpPr>
          <p:cNvPr id="103" name="Elbow Connector 102">
            <a:extLst>
              <a:ext uri="{FF2B5EF4-FFF2-40B4-BE49-F238E27FC236}">
                <a16:creationId xmlns:a16="http://schemas.microsoft.com/office/drawing/2014/main" id="{A9F23892-604C-B74E-967A-0934CCA16318}"/>
              </a:ext>
            </a:extLst>
          </p:cNvPr>
          <p:cNvCxnSpPr>
            <a:cxnSpLocks/>
            <a:stCxn id="41" idx="1"/>
          </p:cNvCxnSpPr>
          <p:nvPr/>
        </p:nvCxnSpPr>
        <p:spPr>
          <a:xfrm rot="10800000" flipH="1" flipV="1">
            <a:off x="6510671" y="2359798"/>
            <a:ext cx="814882" cy="1084571"/>
          </a:xfrm>
          <a:prstGeom prst="bentConnector4">
            <a:avLst>
              <a:gd name="adj1" fmla="val -3642"/>
              <a:gd name="adj2" fmla="val -15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Rounded Rectangle 153">
                <a:extLst>
                  <a:ext uri="{FF2B5EF4-FFF2-40B4-BE49-F238E27FC236}">
                    <a16:creationId xmlns:a16="http://schemas.microsoft.com/office/drawing/2014/main" id="{200A05E5-CED9-A04B-8B7A-A83725974951}"/>
                  </a:ext>
                </a:extLst>
              </p:cNvPr>
              <p:cNvSpPr/>
              <p:nvPr/>
            </p:nvSpPr>
            <p:spPr>
              <a:xfrm>
                <a:off x="951419" y="31112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xmlns="">
          <p:sp>
            <p:nvSpPr>
              <p:cNvPr id="154" name="Rounded Rectangle 153">
                <a:extLst>
                  <a:ext uri="{FF2B5EF4-FFF2-40B4-BE49-F238E27FC236}">
                    <a16:creationId xmlns:a16="http://schemas.microsoft.com/office/drawing/2014/main" id="{200A05E5-CED9-A04B-8B7A-A83725974951}"/>
                  </a:ext>
                </a:extLst>
              </p:cNvPr>
              <p:cNvSpPr>
                <a:spLocks noRot="1" noChangeAspect="1" noMove="1" noResize="1" noEditPoints="1" noAdjustHandles="1" noChangeArrowheads="1" noChangeShapeType="1" noTextEdit="1"/>
              </p:cNvSpPr>
              <p:nvPr/>
            </p:nvSpPr>
            <p:spPr>
              <a:xfrm>
                <a:off x="951419" y="3111262"/>
                <a:ext cx="715618" cy="579309"/>
              </a:xfrm>
              <a:prstGeom prst="roundRect">
                <a:avLst/>
              </a:prstGeom>
              <a:blipFill>
                <a:blip r:embed="rId11"/>
                <a:stretch>
                  <a:fillRect/>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3EA6A809-546B-9C47-BD5D-E5E514977F19}"/>
              </a:ext>
            </a:extLst>
          </p:cNvPr>
          <p:cNvCxnSpPr>
            <a:cxnSpLocks/>
            <a:stCxn id="154" idx="3"/>
          </p:cNvCxnSpPr>
          <p:nvPr/>
        </p:nvCxnSpPr>
        <p:spPr>
          <a:xfrm flipV="1">
            <a:off x="1667037" y="3400916"/>
            <a:ext cx="378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A00A98B4-AA04-1A48-9EF8-52AE625FDAAD}"/>
              </a:ext>
            </a:extLst>
          </p:cNvPr>
          <p:cNvSpPr/>
          <p:nvPr/>
        </p:nvSpPr>
        <p:spPr>
          <a:xfrm>
            <a:off x="1101479" y="4048380"/>
            <a:ext cx="415498" cy="369332"/>
          </a:xfrm>
          <a:prstGeom prst="rect">
            <a:avLst/>
          </a:prstGeom>
        </p:spPr>
        <p:txBody>
          <a:bodyPr wrap="square">
            <a:spAutoFit/>
          </a:bodyPr>
          <a:lstStyle/>
          <a:p>
            <a:r>
              <a:rPr lang="zh-CN" altLang="en-US" dirty="0"/>
              <a:t>🙃</a:t>
            </a:r>
            <a:endParaRPr lang="en-US" dirty="0"/>
          </a:p>
        </p:txBody>
      </p:sp>
      <p:sp>
        <p:nvSpPr>
          <p:cNvPr id="157" name="Rectangle 156">
            <a:extLst>
              <a:ext uri="{FF2B5EF4-FFF2-40B4-BE49-F238E27FC236}">
                <a16:creationId xmlns:a16="http://schemas.microsoft.com/office/drawing/2014/main" id="{69BA3AC4-DE47-3846-B7C7-3999A722A23E}"/>
              </a:ext>
            </a:extLst>
          </p:cNvPr>
          <p:cNvSpPr/>
          <p:nvPr/>
        </p:nvSpPr>
        <p:spPr>
          <a:xfrm>
            <a:off x="1101479" y="4367759"/>
            <a:ext cx="415498" cy="369332"/>
          </a:xfrm>
          <a:prstGeom prst="rect">
            <a:avLst/>
          </a:prstGeom>
        </p:spPr>
        <p:txBody>
          <a:bodyPr wrap="square">
            <a:spAutoFit/>
          </a:bodyPr>
          <a:lstStyle/>
          <a:p>
            <a:r>
              <a:rPr lang="zh-CN" altLang="en-US" dirty="0"/>
              <a:t>🙂</a:t>
            </a:r>
            <a:endParaRPr lang="en-US" dirty="0"/>
          </a:p>
        </p:txBody>
      </p:sp>
      <p:cxnSp>
        <p:nvCxnSpPr>
          <p:cNvPr id="158" name="Straight Arrow Connector 157">
            <a:extLst>
              <a:ext uri="{FF2B5EF4-FFF2-40B4-BE49-F238E27FC236}">
                <a16:creationId xmlns:a16="http://schemas.microsoft.com/office/drawing/2014/main" id="{88564930-ABCC-7742-A7DB-F87769B717E8}"/>
              </a:ext>
            </a:extLst>
          </p:cNvPr>
          <p:cNvCxnSpPr>
            <a:stCxn id="156" idx="0"/>
            <a:endCxn id="154" idx="2"/>
          </p:cNvCxnSpPr>
          <p:nvPr/>
        </p:nvCxnSpPr>
        <p:spPr>
          <a:xfrm flipV="1">
            <a:off x="1309228" y="3690571"/>
            <a:ext cx="0" cy="35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9" name="Rounded Rectangle 158">
                <a:extLst>
                  <a:ext uri="{FF2B5EF4-FFF2-40B4-BE49-F238E27FC236}">
                    <a16:creationId xmlns:a16="http://schemas.microsoft.com/office/drawing/2014/main" id="{43D1AAEB-9285-0246-B250-B6AB6AC8F147}"/>
                  </a:ext>
                </a:extLst>
              </p:cNvPr>
              <p:cNvSpPr/>
              <p:nvPr/>
            </p:nvSpPr>
            <p:spPr>
              <a:xfrm>
                <a:off x="2038351" y="3075741"/>
                <a:ext cx="510575" cy="6901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159" name="Rounded Rectangle 158">
                <a:extLst>
                  <a:ext uri="{FF2B5EF4-FFF2-40B4-BE49-F238E27FC236}">
                    <a16:creationId xmlns:a16="http://schemas.microsoft.com/office/drawing/2014/main" id="{43D1AAEB-9285-0246-B250-B6AB6AC8F147}"/>
                  </a:ext>
                </a:extLst>
              </p:cNvPr>
              <p:cNvSpPr>
                <a:spLocks noRot="1" noChangeAspect="1" noMove="1" noResize="1" noEditPoints="1" noAdjustHandles="1" noChangeArrowheads="1" noChangeShapeType="1" noTextEdit="1"/>
              </p:cNvSpPr>
              <p:nvPr/>
            </p:nvSpPr>
            <p:spPr>
              <a:xfrm>
                <a:off x="2038351" y="3075741"/>
                <a:ext cx="510575" cy="690107"/>
              </a:xfrm>
              <a:prstGeom prst="roundRect">
                <a:avLst/>
              </a:prstGeom>
              <a:blipFill>
                <a:blip r:embed="rId12"/>
                <a:stretch>
                  <a:fillRect/>
                </a:stretch>
              </a:blipFill>
            </p:spPr>
            <p:txBody>
              <a:bodyPr/>
              <a:lstStyle/>
              <a:p>
                <a:r>
                  <a:rPr lang="en-US">
                    <a:noFill/>
                  </a:rPr>
                  <a:t> </a:t>
                </a:r>
              </a:p>
            </p:txBody>
          </p:sp>
        </mc:Fallback>
      </mc:AlternateContent>
      <p:cxnSp>
        <p:nvCxnSpPr>
          <p:cNvPr id="160" name="Straight Arrow Connector 159">
            <a:extLst>
              <a:ext uri="{FF2B5EF4-FFF2-40B4-BE49-F238E27FC236}">
                <a16:creationId xmlns:a16="http://schemas.microsoft.com/office/drawing/2014/main" id="{CF29DF22-EE04-7F41-9371-162EA30E9DC1}"/>
              </a:ext>
            </a:extLst>
          </p:cNvPr>
          <p:cNvCxnSpPr>
            <a:stCxn id="159" idx="3"/>
          </p:cNvCxnSpPr>
          <p:nvPr/>
        </p:nvCxnSpPr>
        <p:spPr>
          <a:xfrm>
            <a:off x="2548926" y="3420795"/>
            <a:ext cx="4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61975814-9531-4945-B326-B198CDC78B55}"/>
              </a:ext>
            </a:extLst>
          </p:cNvPr>
          <p:cNvSpPr txBox="1"/>
          <p:nvPr/>
        </p:nvSpPr>
        <p:spPr>
          <a:xfrm>
            <a:off x="1718077" y="2648819"/>
            <a:ext cx="1151122"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Encoder</a:t>
            </a:r>
            <a:endParaRPr lang="en-US" sz="1200" dirty="0"/>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E058CDB3-6F6F-E242-875E-C8ADCC1E5FEC}"/>
                  </a:ext>
                </a:extLst>
              </p:cNvPr>
              <p:cNvSpPr txBox="1"/>
              <p:nvPr/>
            </p:nvSpPr>
            <p:spPr>
              <a:xfrm>
                <a:off x="891025" y="5322359"/>
                <a:ext cx="6067594" cy="400110"/>
              </a:xfrm>
              <a:prstGeom prst="rect">
                <a:avLst/>
              </a:prstGeom>
              <a:noFill/>
            </p:spPr>
            <p:txBody>
              <a:bodyPr wrap="square" rtlCol="0">
                <a:spAutoFit/>
              </a:bodyPr>
              <a:lstStyle/>
              <a:p>
                <a:r>
                  <a:rPr lang="en-US" altLang="zh-CN" sz="2000" b="0" dirty="0"/>
                  <a:t>If</a:t>
                </a:r>
                <a:r>
                  <a:rPr lang="zh-CN" altLang="en-US" sz="2000" b="0" dirty="0"/>
                  <a:t> </a:t>
                </a:r>
                <a:r>
                  <a:rPr lang="en-US" altLang="zh-CN" sz="2000" b="0" dirty="0"/>
                  <a:t>input</a:t>
                </a:r>
                <a:r>
                  <a:rPr lang="zh-CN" altLang="en-US" sz="2000" b="0" dirty="0"/>
                  <a:t> </a:t>
                </a:r>
                <a:r>
                  <a:rPr lang="en-US" altLang="zh-CN" sz="2000" b="0" dirty="0"/>
                  <a:t>is</a:t>
                </a:r>
                <a:r>
                  <a:rPr lang="zh-CN" altLang="en-US" sz="2000" b="0" dirty="0"/>
                  <a:t> </a:t>
                </a:r>
                <a:r>
                  <a:rPr lang="zh-CN" altLang="en-US" sz="2000" dirty="0"/>
                  <a:t>🙃</a:t>
                </a:r>
                <a:r>
                  <a:rPr lang="en-US" altLang="zh-CN" sz="2000" dirty="0"/>
                  <a:t>,</a:t>
                </a:r>
                <a:r>
                  <a:rPr lang="zh-CN" altLang="en-US" sz="2000" dirty="0"/>
                  <a: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𝑧</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   (  </m:t>
                    </m:r>
                    <m:r>
                      <a:rPr lang="zh-CN" altLang="en-US" sz="2000" b="0" i="1" smtClean="0">
                        <a:latin typeface="Cambria Math" panose="02040503050406030204" pitchFamily="18" charset="0"/>
                      </a:rPr>
                      <m:t>                      −   </m:t>
                    </m:r>
                    <m:r>
                      <a:rPr lang="zh-CN" altLang="en-US" sz="2000" b="0" i="1" smtClean="0">
                        <a:latin typeface="Cambria Math" panose="02040503050406030204" pitchFamily="18" charset="0"/>
                      </a:rPr>
                      <m:t>                    )</m:t>
                    </m:r>
                  </m:oMath>
                </a14:m>
                <a:endParaRPr lang="en-US" sz="2000" dirty="0"/>
              </a:p>
            </p:txBody>
          </p:sp>
        </mc:Choice>
        <mc:Fallback xmlns="">
          <p:sp>
            <p:nvSpPr>
              <p:cNvPr id="84" name="TextBox 83">
                <a:extLst>
                  <a:ext uri="{FF2B5EF4-FFF2-40B4-BE49-F238E27FC236}">
                    <a16:creationId xmlns:a16="http://schemas.microsoft.com/office/drawing/2014/main" id="{E058CDB3-6F6F-E242-875E-C8ADCC1E5FEC}"/>
                  </a:ext>
                </a:extLst>
              </p:cNvPr>
              <p:cNvSpPr txBox="1">
                <a:spLocks noRot="1" noChangeAspect="1" noMove="1" noResize="1" noEditPoints="1" noAdjustHandles="1" noChangeArrowheads="1" noChangeShapeType="1" noTextEdit="1"/>
              </p:cNvSpPr>
              <p:nvPr/>
            </p:nvSpPr>
            <p:spPr>
              <a:xfrm>
                <a:off x="891025" y="5322359"/>
                <a:ext cx="6067594" cy="400110"/>
              </a:xfrm>
              <a:prstGeom prst="rect">
                <a:avLst/>
              </a:prstGeom>
              <a:blipFill>
                <a:blip r:embed="rId13"/>
                <a:stretch>
                  <a:fillRect l="-1044" t="-1250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6FAA0337-4221-7C44-BA76-FA010B7B7FD0}"/>
                  </a:ext>
                </a:extLst>
              </p:cNvPr>
              <p:cNvSpPr txBox="1"/>
              <p:nvPr/>
            </p:nvSpPr>
            <p:spPr>
              <a:xfrm>
                <a:off x="891025" y="5713351"/>
                <a:ext cx="6067594" cy="400110"/>
              </a:xfrm>
              <a:prstGeom prst="rect">
                <a:avLst/>
              </a:prstGeom>
              <a:noFill/>
            </p:spPr>
            <p:txBody>
              <a:bodyPr wrap="square" rtlCol="0">
                <a:spAutoFit/>
              </a:bodyPr>
              <a:lstStyle/>
              <a:p>
                <a:r>
                  <a:rPr lang="en-US" altLang="zh-CN" sz="2000" b="0" dirty="0"/>
                  <a:t>If</a:t>
                </a:r>
                <a:r>
                  <a:rPr lang="zh-CN" altLang="en-US" sz="2000" b="0" dirty="0"/>
                  <a:t> </a:t>
                </a:r>
                <a:r>
                  <a:rPr lang="en-US" altLang="zh-CN" sz="2000" b="0" dirty="0"/>
                  <a:t>input</a:t>
                </a:r>
                <a:r>
                  <a:rPr lang="zh-CN" altLang="en-US" sz="2000" b="0" dirty="0"/>
                  <a:t> </a:t>
                </a:r>
                <a:r>
                  <a:rPr lang="en-US" altLang="zh-CN" sz="2000" b="0" dirty="0"/>
                  <a:t>is</a:t>
                </a:r>
                <a:r>
                  <a:rPr lang="zh-CN" altLang="en-US" sz="2000" b="0" dirty="0"/>
                  <a:t> </a:t>
                </a:r>
                <a:r>
                  <a:rPr lang="zh-CN" altLang="en-US" sz="2000" dirty="0"/>
                  <a:t>🙂</a:t>
                </a:r>
                <a:r>
                  <a:rPr lang="en-US" altLang="zh-CN" sz="2000" dirty="0"/>
                  <a:t>,</a:t>
                </a:r>
                <a:r>
                  <a:rPr lang="zh-CN" altLang="en-US" sz="2000" dirty="0"/>
                  <a: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𝑧</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   (  </m:t>
                    </m:r>
                    <m:r>
                      <a:rPr lang="zh-CN" altLang="en-US" sz="2000" b="0" i="1" smtClean="0">
                        <a:latin typeface="Cambria Math" panose="02040503050406030204" pitchFamily="18" charset="0"/>
                      </a:rPr>
                      <m:t>                      −   </m:t>
                    </m:r>
                    <m:r>
                      <a:rPr lang="zh-CN" altLang="en-US" sz="2000" b="0" i="1" smtClean="0">
                        <a:latin typeface="Cambria Math" panose="02040503050406030204" pitchFamily="18" charset="0"/>
                      </a:rPr>
                      <m:t>                    )</m:t>
                    </m:r>
                  </m:oMath>
                </a14:m>
                <a:endParaRPr lang="en-US" sz="2000" dirty="0"/>
              </a:p>
            </p:txBody>
          </p:sp>
        </mc:Choice>
        <mc:Fallback xmlns="">
          <p:sp>
            <p:nvSpPr>
              <p:cNvPr id="85" name="TextBox 84">
                <a:extLst>
                  <a:ext uri="{FF2B5EF4-FFF2-40B4-BE49-F238E27FC236}">
                    <a16:creationId xmlns:a16="http://schemas.microsoft.com/office/drawing/2014/main" id="{6FAA0337-4221-7C44-BA76-FA010B7B7FD0}"/>
                  </a:ext>
                </a:extLst>
              </p:cNvPr>
              <p:cNvSpPr txBox="1">
                <a:spLocks noRot="1" noChangeAspect="1" noMove="1" noResize="1" noEditPoints="1" noAdjustHandles="1" noChangeArrowheads="1" noChangeShapeType="1" noTextEdit="1"/>
              </p:cNvSpPr>
              <p:nvPr/>
            </p:nvSpPr>
            <p:spPr>
              <a:xfrm>
                <a:off x="891025" y="5713351"/>
                <a:ext cx="6067594" cy="400110"/>
              </a:xfrm>
              <a:prstGeom prst="rect">
                <a:avLst/>
              </a:prstGeom>
              <a:blipFill>
                <a:blip r:embed="rId14"/>
                <a:stretch>
                  <a:fillRect l="-1044" t="-9091" b="-24242"/>
                </a:stretch>
              </a:blipFill>
            </p:spPr>
            <p:txBody>
              <a:bodyPr/>
              <a:lstStyle/>
              <a:p>
                <a:r>
                  <a:rPr lang="en-US">
                    <a:noFill/>
                  </a:rPr>
                  <a:t> </a:t>
                </a:r>
              </a:p>
            </p:txBody>
          </p:sp>
        </mc:Fallback>
      </mc:AlternateContent>
      <p:sp>
        <p:nvSpPr>
          <p:cNvPr id="86" name="Rounded Rectangle 85">
            <a:extLst>
              <a:ext uri="{FF2B5EF4-FFF2-40B4-BE49-F238E27FC236}">
                <a16:creationId xmlns:a16="http://schemas.microsoft.com/office/drawing/2014/main" id="{541C5968-BF52-5940-89A2-3768E62CAB5F}"/>
              </a:ext>
            </a:extLst>
          </p:cNvPr>
          <p:cNvSpPr/>
          <p:nvPr/>
        </p:nvSpPr>
        <p:spPr>
          <a:xfrm>
            <a:off x="3790859" y="5437599"/>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8EB618C6-EFDB-A143-8F9E-8D082D01EA56}"/>
              </a:ext>
            </a:extLst>
          </p:cNvPr>
          <p:cNvSpPr/>
          <p:nvPr/>
        </p:nvSpPr>
        <p:spPr>
          <a:xfrm>
            <a:off x="3888251"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8" name="Oval 87">
            <a:extLst>
              <a:ext uri="{FF2B5EF4-FFF2-40B4-BE49-F238E27FC236}">
                <a16:creationId xmlns:a16="http://schemas.microsoft.com/office/drawing/2014/main" id="{81EB0DEA-FD6D-B24F-80C5-09A585D46FE3}"/>
              </a:ext>
            </a:extLst>
          </p:cNvPr>
          <p:cNvSpPr/>
          <p:nvPr/>
        </p:nvSpPr>
        <p:spPr>
          <a:xfrm>
            <a:off x="4045160" y="546517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Oval 88">
            <a:extLst>
              <a:ext uri="{FF2B5EF4-FFF2-40B4-BE49-F238E27FC236}">
                <a16:creationId xmlns:a16="http://schemas.microsoft.com/office/drawing/2014/main" id="{4A9F79A7-9DBE-FD41-BE0D-A9BBDCB804AA}"/>
              </a:ext>
            </a:extLst>
          </p:cNvPr>
          <p:cNvSpPr/>
          <p:nvPr/>
        </p:nvSpPr>
        <p:spPr>
          <a:xfrm>
            <a:off x="4202069" y="546450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0" name="Oval 89">
            <a:extLst>
              <a:ext uri="{FF2B5EF4-FFF2-40B4-BE49-F238E27FC236}">
                <a16:creationId xmlns:a16="http://schemas.microsoft.com/office/drawing/2014/main" id="{FD1263D5-E6D2-1947-994B-C657D9E6FA78}"/>
              </a:ext>
            </a:extLst>
          </p:cNvPr>
          <p:cNvSpPr/>
          <p:nvPr/>
        </p:nvSpPr>
        <p:spPr>
          <a:xfrm>
            <a:off x="4358978"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1" name="Oval 90">
            <a:extLst>
              <a:ext uri="{FF2B5EF4-FFF2-40B4-BE49-F238E27FC236}">
                <a16:creationId xmlns:a16="http://schemas.microsoft.com/office/drawing/2014/main" id="{2AABA064-47F9-164C-A999-645D537FA54C}"/>
              </a:ext>
            </a:extLst>
          </p:cNvPr>
          <p:cNvSpPr/>
          <p:nvPr/>
        </p:nvSpPr>
        <p:spPr>
          <a:xfrm>
            <a:off x="4515887" y="545925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2" name="Oval 91">
            <a:extLst>
              <a:ext uri="{FF2B5EF4-FFF2-40B4-BE49-F238E27FC236}">
                <a16:creationId xmlns:a16="http://schemas.microsoft.com/office/drawing/2014/main" id="{32133A36-6C7A-1947-B46E-58EEAF1BD0E2}"/>
              </a:ext>
            </a:extLst>
          </p:cNvPr>
          <p:cNvSpPr/>
          <p:nvPr/>
        </p:nvSpPr>
        <p:spPr>
          <a:xfrm>
            <a:off x="4672796" y="545959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Rounded Rectangle 92">
            <a:extLst>
              <a:ext uri="{FF2B5EF4-FFF2-40B4-BE49-F238E27FC236}">
                <a16:creationId xmlns:a16="http://schemas.microsoft.com/office/drawing/2014/main" id="{EA008350-2A89-4246-B3EB-66C0BB68B16A}"/>
              </a:ext>
            </a:extLst>
          </p:cNvPr>
          <p:cNvSpPr/>
          <p:nvPr/>
        </p:nvSpPr>
        <p:spPr>
          <a:xfrm>
            <a:off x="5232072" y="5437599"/>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27C983E8-93A6-F944-8194-DFE811AECFC1}"/>
              </a:ext>
            </a:extLst>
          </p:cNvPr>
          <p:cNvSpPr/>
          <p:nvPr/>
        </p:nvSpPr>
        <p:spPr>
          <a:xfrm>
            <a:off x="5329464"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5" name="Oval 94">
            <a:extLst>
              <a:ext uri="{FF2B5EF4-FFF2-40B4-BE49-F238E27FC236}">
                <a16:creationId xmlns:a16="http://schemas.microsoft.com/office/drawing/2014/main" id="{B68CF078-9792-D54F-9EEB-4B3199582A2A}"/>
              </a:ext>
            </a:extLst>
          </p:cNvPr>
          <p:cNvSpPr/>
          <p:nvPr/>
        </p:nvSpPr>
        <p:spPr>
          <a:xfrm>
            <a:off x="5486373" y="546517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6" name="Oval 95">
            <a:extLst>
              <a:ext uri="{FF2B5EF4-FFF2-40B4-BE49-F238E27FC236}">
                <a16:creationId xmlns:a16="http://schemas.microsoft.com/office/drawing/2014/main" id="{80FB93D7-E85F-AF4F-9600-8CC8C301A8F7}"/>
              </a:ext>
            </a:extLst>
          </p:cNvPr>
          <p:cNvSpPr/>
          <p:nvPr/>
        </p:nvSpPr>
        <p:spPr>
          <a:xfrm>
            <a:off x="5643282" y="546450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0" name="Oval 99">
            <a:extLst>
              <a:ext uri="{FF2B5EF4-FFF2-40B4-BE49-F238E27FC236}">
                <a16:creationId xmlns:a16="http://schemas.microsoft.com/office/drawing/2014/main" id="{A7BE82E7-4228-1040-A2F0-4FA0371E39C1}"/>
              </a:ext>
            </a:extLst>
          </p:cNvPr>
          <p:cNvSpPr/>
          <p:nvPr/>
        </p:nvSpPr>
        <p:spPr>
          <a:xfrm>
            <a:off x="5800191"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1" name="Oval 100">
            <a:extLst>
              <a:ext uri="{FF2B5EF4-FFF2-40B4-BE49-F238E27FC236}">
                <a16:creationId xmlns:a16="http://schemas.microsoft.com/office/drawing/2014/main" id="{13EA0879-3823-4546-AAAB-6DDC664F51F3}"/>
              </a:ext>
            </a:extLst>
          </p:cNvPr>
          <p:cNvSpPr/>
          <p:nvPr/>
        </p:nvSpPr>
        <p:spPr>
          <a:xfrm>
            <a:off x="5957100" y="545925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2" name="Oval 101">
            <a:extLst>
              <a:ext uri="{FF2B5EF4-FFF2-40B4-BE49-F238E27FC236}">
                <a16:creationId xmlns:a16="http://schemas.microsoft.com/office/drawing/2014/main" id="{2C674810-0366-E34F-880B-41FFC476B041}"/>
              </a:ext>
            </a:extLst>
          </p:cNvPr>
          <p:cNvSpPr/>
          <p:nvPr/>
        </p:nvSpPr>
        <p:spPr>
          <a:xfrm>
            <a:off x="6114009" y="545959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4" name="Rounded Rectangle 103">
            <a:extLst>
              <a:ext uri="{FF2B5EF4-FFF2-40B4-BE49-F238E27FC236}">
                <a16:creationId xmlns:a16="http://schemas.microsoft.com/office/drawing/2014/main" id="{ED49760E-9226-4042-91E8-3D6C0CA15B53}"/>
              </a:ext>
            </a:extLst>
          </p:cNvPr>
          <p:cNvSpPr/>
          <p:nvPr/>
        </p:nvSpPr>
        <p:spPr>
          <a:xfrm>
            <a:off x="3790859" y="5818861"/>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B7F68C12-89E7-F243-8078-02B9CC73B5FD}"/>
              </a:ext>
            </a:extLst>
          </p:cNvPr>
          <p:cNvSpPr/>
          <p:nvPr/>
        </p:nvSpPr>
        <p:spPr>
          <a:xfrm>
            <a:off x="3888251" y="584610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7" name="Oval 106">
            <a:extLst>
              <a:ext uri="{FF2B5EF4-FFF2-40B4-BE49-F238E27FC236}">
                <a16:creationId xmlns:a16="http://schemas.microsoft.com/office/drawing/2014/main" id="{27258693-F950-104C-A573-8AB457BA55DE}"/>
              </a:ext>
            </a:extLst>
          </p:cNvPr>
          <p:cNvSpPr/>
          <p:nvPr/>
        </p:nvSpPr>
        <p:spPr>
          <a:xfrm>
            <a:off x="4045160" y="584643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5" name="Oval 114">
            <a:extLst>
              <a:ext uri="{FF2B5EF4-FFF2-40B4-BE49-F238E27FC236}">
                <a16:creationId xmlns:a16="http://schemas.microsoft.com/office/drawing/2014/main" id="{28F04F87-430C-DE45-B095-1DC07B1BD004}"/>
              </a:ext>
            </a:extLst>
          </p:cNvPr>
          <p:cNvSpPr/>
          <p:nvPr/>
        </p:nvSpPr>
        <p:spPr>
          <a:xfrm>
            <a:off x="4202069" y="584576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6" name="Oval 115">
            <a:extLst>
              <a:ext uri="{FF2B5EF4-FFF2-40B4-BE49-F238E27FC236}">
                <a16:creationId xmlns:a16="http://schemas.microsoft.com/office/drawing/2014/main" id="{039520F6-4C32-D54E-B697-0C7B787FEFFC}"/>
              </a:ext>
            </a:extLst>
          </p:cNvPr>
          <p:cNvSpPr/>
          <p:nvPr/>
        </p:nvSpPr>
        <p:spPr>
          <a:xfrm>
            <a:off x="4358978" y="584610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7" name="Oval 116">
            <a:extLst>
              <a:ext uri="{FF2B5EF4-FFF2-40B4-BE49-F238E27FC236}">
                <a16:creationId xmlns:a16="http://schemas.microsoft.com/office/drawing/2014/main" id="{5BCBAEAB-2F47-8749-BC61-0D1202E52806}"/>
              </a:ext>
            </a:extLst>
          </p:cNvPr>
          <p:cNvSpPr/>
          <p:nvPr/>
        </p:nvSpPr>
        <p:spPr>
          <a:xfrm>
            <a:off x="4515887" y="584052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8" name="Oval 117">
            <a:extLst>
              <a:ext uri="{FF2B5EF4-FFF2-40B4-BE49-F238E27FC236}">
                <a16:creationId xmlns:a16="http://schemas.microsoft.com/office/drawing/2014/main" id="{E8E266A7-DB9F-8A4D-A028-D8F5784D1F0C}"/>
              </a:ext>
            </a:extLst>
          </p:cNvPr>
          <p:cNvSpPr/>
          <p:nvPr/>
        </p:nvSpPr>
        <p:spPr>
          <a:xfrm>
            <a:off x="4672796" y="584085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9" name="Rounded Rectangle 118">
            <a:extLst>
              <a:ext uri="{FF2B5EF4-FFF2-40B4-BE49-F238E27FC236}">
                <a16:creationId xmlns:a16="http://schemas.microsoft.com/office/drawing/2014/main" id="{C3041012-D792-9040-8DF6-77D8274EBACE}"/>
              </a:ext>
            </a:extLst>
          </p:cNvPr>
          <p:cNvSpPr/>
          <p:nvPr/>
        </p:nvSpPr>
        <p:spPr>
          <a:xfrm>
            <a:off x="5232072" y="5818497"/>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81EEB2D0-D303-F54B-9193-247CCD5A9B62}"/>
              </a:ext>
            </a:extLst>
          </p:cNvPr>
          <p:cNvSpPr/>
          <p:nvPr/>
        </p:nvSpPr>
        <p:spPr>
          <a:xfrm>
            <a:off x="5329464" y="58457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1" name="Oval 120">
            <a:extLst>
              <a:ext uri="{FF2B5EF4-FFF2-40B4-BE49-F238E27FC236}">
                <a16:creationId xmlns:a16="http://schemas.microsoft.com/office/drawing/2014/main" id="{B99834D3-C639-F24C-B25F-48AB1E83FC6B}"/>
              </a:ext>
            </a:extLst>
          </p:cNvPr>
          <p:cNvSpPr/>
          <p:nvPr/>
        </p:nvSpPr>
        <p:spPr>
          <a:xfrm>
            <a:off x="5486373" y="58460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4" name="Oval 143">
            <a:extLst>
              <a:ext uri="{FF2B5EF4-FFF2-40B4-BE49-F238E27FC236}">
                <a16:creationId xmlns:a16="http://schemas.microsoft.com/office/drawing/2014/main" id="{72AD64BB-8E92-EB4B-B2A4-BF319BBD28DD}"/>
              </a:ext>
            </a:extLst>
          </p:cNvPr>
          <p:cNvSpPr/>
          <p:nvPr/>
        </p:nvSpPr>
        <p:spPr>
          <a:xfrm>
            <a:off x="5643282" y="584540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5" name="Oval 144">
            <a:extLst>
              <a:ext uri="{FF2B5EF4-FFF2-40B4-BE49-F238E27FC236}">
                <a16:creationId xmlns:a16="http://schemas.microsoft.com/office/drawing/2014/main" id="{E5C3D686-0A04-4E46-9526-607E5DDFCD94}"/>
              </a:ext>
            </a:extLst>
          </p:cNvPr>
          <p:cNvSpPr/>
          <p:nvPr/>
        </p:nvSpPr>
        <p:spPr>
          <a:xfrm>
            <a:off x="5800191" y="58457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6" name="Oval 145">
            <a:extLst>
              <a:ext uri="{FF2B5EF4-FFF2-40B4-BE49-F238E27FC236}">
                <a16:creationId xmlns:a16="http://schemas.microsoft.com/office/drawing/2014/main" id="{1EE9E81C-2D87-4845-93F5-A312A830BC2D}"/>
              </a:ext>
            </a:extLst>
          </p:cNvPr>
          <p:cNvSpPr/>
          <p:nvPr/>
        </p:nvSpPr>
        <p:spPr>
          <a:xfrm>
            <a:off x="5957100" y="584015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7" name="Oval 146">
            <a:extLst>
              <a:ext uri="{FF2B5EF4-FFF2-40B4-BE49-F238E27FC236}">
                <a16:creationId xmlns:a16="http://schemas.microsoft.com/office/drawing/2014/main" id="{07683FE2-19F4-DB49-930B-9797D992D0AC}"/>
              </a:ext>
            </a:extLst>
          </p:cNvPr>
          <p:cNvSpPr/>
          <p:nvPr/>
        </p:nvSpPr>
        <p:spPr>
          <a:xfrm>
            <a:off x="6114009" y="58404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68CD6659-B7FB-A04B-B314-DA135BFF5813}"/>
              </a:ext>
            </a:extLst>
          </p:cNvPr>
          <p:cNvCxnSpPr>
            <a:stCxn id="3" idx="0"/>
          </p:cNvCxnSpPr>
          <p:nvPr/>
        </p:nvCxnSpPr>
        <p:spPr>
          <a:xfrm flipV="1">
            <a:off x="7381875" y="2319083"/>
            <a:ext cx="866775" cy="43802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45FDFA50-FDF4-D746-9C28-ADCD97F4CE5D}"/>
              </a:ext>
            </a:extLst>
          </p:cNvPr>
          <p:cNvSpPr txBox="1"/>
          <p:nvPr/>
        </p:nvSpPr>
        <p:spPr>
          <a:xfrm>
            <a:off x="8248650" y="1772917"/>
            <a:ext cx="2322076" cy="707886"/>
          </a:xfrm>
          <a:prstGeom prst="rect">
            <a:avLst/>
          </a:prstGeom>
          <a:noFill/>
        </p:spPr>
        <p:txBody>
          <a:bodyPr wrap="square" rtlCol="0">
            <a:spAutoFit/>
          </a:bodyPr>
          <a:lstStyle/>
          <a:p>
            <a:r>
              <a:rPr lang="en-US" sz="2000" dirty="0">
                <a:solidFill>
                  <a:srgbClr val="FF0000"/>
                </a:solidFill>
              </a:rPr>
              <a:t>Only</a:t>
            </a:r>
            <a:r>
              <a:rPr lang="zh-CN" altLang="en-US" sz="2000" dirty="0">
                <a:solidFill>
                  <a:srgbClr val="FF0000"/>
                </a:solidFill>
              </a:rPr>
              <a:t> </a:t>
            </a:r>
            <a:r>
              <a:rPr lang="en-US" altLang="zh-CN" sz="2000" dirty="0">
                <a:solidFill>
                  <a:srgbClr val="FF0000"/>
                </a:solidFill>
              </a:rPr>
              <a:t>modify</a:t>
            </a:r>
            <a:r>
              <a:rPr lang="zh-CN" altLang="en-US" sz="2000" dirty="0">
                <a:solidFill>
                  <a:srgbClr val="FF0000"/>
                </a:solidFill>
              </a:rPr>
              <a:t> </a:t>
            </a:r>
            <a:r>
              <a:rPr lang="en-US" altLang="zh-CN" sz="2000" dirty="0">
                <a:solidFill>
                  <a:srgbClr val="FF0000"/>
                </a:solidFill>
              </a:rPr>
              <a:t>the</a:t>
            </a:r>
            <a:r>
              <a:rPr lang="zh-CN" altLang="en-US" sz="2000" dirty="0">
                <a:solidFill>
                  <a:srgbClr val="FF0000"/>
                </a:solidFill>
              </a:rPr>
              <a:t> </a:t>
            </a:r>
            <a:r>
              <a:rPr lang="en-US" altLang="zh-CN" sz="2000" dirty="0">
                <a:solidFill>
                  <a:srgbClr val="FF0000"/>
                </a:solidFill>
              </a:rPr>
              <a:t>latent</a:t>
            </a:r>
            <a:r>
              <a:rPr lang="zh-CN" altLang="en-US" sz="2000" dirty="0">
                <a:solidFill>
                  <a:srgbClr val="FF0000"/>
                </a:solidFill>
              </a:rPr>
              <a:t> </a:t>
            </a:r>
            <a:r>
              <a:rPr lang="en-US" altLang="zh-CN" sz="2000" dirty="0">
                <a:solidFill>
                  <a:srgbClr val="FF0000"/>
                </a:solidFill>
              </a:rPr>
              <a:t>feature!</a:t>
            </a:r>
            <a:endParaRPr lang="en-US" sz="2000" dirty="0">
              <a:solidFill>
                <a:srgbClr val="FF0000"/>
              </a:solidFill>
            </a:endParaRPr>
          </a:p>
        </p:txBody>
      </p:sp>
      <p:cxnSp>
        <p:nvCxnSpPr>
          <p:cNvPr id="168" name="Straight Arrow Connector 167">
            <a:extLst>
              <a:ext uri="{FF2B5EF4-FFF2-40B4-BE49-F238E27FC236}">
                <a16:creationId xmlns:a16="http://schemas.microsoft.com/office/drawing/2014/main" id="{4CB07CB4-22FD-4F40-94E2-7114C4ED5454}"/>
              </a:ext>
            </a:extLst>
          </p:cNvPr>
          <p:cNvCxnSpPr/>
          <p:nvPr/>
        </p:nvCxnSpPr>
        <p:spPr>
          <a:xfrm flipV="1">
            <a:off x="4389296" y="3142134"/>
            <a:ext cx="488437"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ACDF2471-9E13-584E-AC11-6F07B38E88A5}"/>
              </a:ext>
            </a:extLst>
          </p:cNvPr>
          <p:cNvCxnSpPr/>
          <p:nvPr/>
        </p:nvCxnSpPr>
        <p:spPr>
          <a:xfrm>
            <a:off x="4389296" y="3426109"/>
            <a:ext cx="499796"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0" name="Rounded Rectangle 169">
                <a:extLst>
                  <a:ext uri="{FF2B5EF4-FFF2-40B4-BE49-F238E27FC236}">
                    <a16:creationId xmlns:a16="http://schemas.microsoft.com/office/drawing/2014/main" id="{623E78C5-962C-2449-A3CD-C7D79DA6D720}"/>
                  </a:ext>
                </a:extLst>
              </p:cNvPr>
              <p:cNvSpPr/>
              <p:nvPr/>
            </p:nvSpPr>
            <p:spPr>
              <a:xfrm>
                <a:off x="4883411" y="2934785"/>
                <a:ext cx="806490" cy="454360"/>
              </a:xfrm>
              <a:prstGeom prst="round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70" name="Rounded Rectangle 169">
                <a:extLst>
                  <a:ext uri="{FF2B5EF4-FFF2-40B4-BE49-F238E27FC236}">
                    <a16:creationId xmlns:a16="http://schemas.microsoft.com/office/drawing/2014/main" id="{623E78C5-962C-2449-A3CD-C7D79DA6D720}"/>
                  </a:ext>
                </a:extLst>
              </p:cNvPr>
              <p:cNvSpPr>
                <a:spLocks noRot="1" noChangeAspect="1" noMove="1" noResize="1" noEditPoints="1" noAdjustHandles="1" noChangeArrowheads="1" noChangeShapeType="1" noTextEdit="1"/>
              </p:cNvSpPr>
              <p:nvPr/>
            </p:nvSpPr>
            <p:spPr>
              <a:xfrm>
                <a:off x="4883411" y="2934785"/>
                <a:ext cx="806490" cy="454360"/>
              </a:xfrm>
              <a:prstGeom prst="round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Rounded Rectangle 170">
                <a:extLst>
                  <a:ext uri="{FF2B5EF4-FFF2-40B4-BE49-F238E27FC236}">
                    <a16:creationId xmlns:a16="http://schemas.microsoft.com/office/drawing/2014/main" id="{68204A67-0834-7B40-BB0A-7AEB2F2C1488}"/>
                  </a:ext>
                </a:extLst>
              </p:cNvPr>
              <p:cNvSpPr/>
              <p:nvPr/>
            </p:nvSpPr>
            <p:spPr>
              <a:xfrm>
                <a:off x="4889093" y="3624892"/>
                <a:ext cx="806490" cy="454360"/>
              </a:xfrm>
              <a:prstGeom prst="roundRect">
                <a:avLst/>
              </a:prstGeom>
              <a:gradFill>
                <a:gsLst>
                  <a:gs pos="0">
                    <a:schemeClr val="accent4">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71" name="Rounded Rectangle 170">
                <a:extLst>
                  <a:ext uri="{FF2B5EF4-FFF2-40B4-BE49-F238E27FC236}">
                    <a16:creationId xmlns:a16="http://schemas.microsoft.com/office/drawing/2014/main" id="{68204A67-0834-7B40-BB0A-7AEB2F2C1488}"/>
                  </a:ext>
                </a:extLst>
              </p:cNvPr>
              <p:cNvSpPr>
                <a:spLocks noRot="1" noChangeAspect="1" noMove="1" noResize="1" noEditPoints="1" noAdjustHandles="1" noChangeArrowheads="1" noChangeShapeType="1" noTextEdit="1"/>
              </p:cNvSpPr>
              <p:nvPr/>
            </p:nvSpPr>
            <p:spPr>
              <a:xfrm>
                <a:off x="4889093" y="3624892"/>
                <a:ext cx="806490" cy="454360"/>
              </a:xfrm>
              <a:prstGeom prst="roundRect">
                <a:avLst/>
              </a:prstGeom>
              <a:blipFill>
                <a:blip r:embed="rId16"/>
                <a:stretch>
                  <a:fillRect b="-2703"/>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BE5955B4-68D3-014C-96D5-8BFE0257556E}"/>
              </a:ext>
            </a:extLst>
          </p:cNvPr>
          <p:cNvCxnSpPr>
            <a:cxnSpLocks/>
            <a:stCxn id="170" idx="3"/>
          </p:cNvCxnSpPr>
          <p:nvPr/>
        </p:nvCxnSpPr>
        <p:spPr>
          <a:xfrm>
            <a:off x="5689901" y="3161965"/>
            <a:ext cx="460038"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A2AC509E-2D8F-4B44-9E5B-A8FC387D5C03}"/>
              </a:ext>
            </a:extLst>
          </p:cNvPr>
          <p:cNvCxnSpPr>
            <a:cxnSpLocks/>
            <a:stCxn id="171" idx="3"/>
          </p:cNvCxnSpPr>
          <p:nvPr/>
        </p:nvCxnSpPr>
        <p:spPr>
          <a:xfrm flipV="1">
            <a:off x="5695583" y="3482904"/>
            <a:ext cx="460038"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Rounded Rectangle 173">
            <a:extLst>
              <a:ext uri="{FF2B5EF4-FFF2-40B4-BE49-F238E27FC236}">
                <a16:creationId xmlns:a16="http://schemas.microsoft.com/office/drawing/2014/main" id="{A37CDE96-BD3B-464A-8CA2-CE5816C554A0}"/>
              </a:ext>
            </a:extLst>
          </p:cNvPr>
          <p:cNvSpPr/>
          <p:nvPr/>
        </p:nvSpPr>
        <p:spPr>
          <a:xfrm>
            <a:off x="6155621" y="3238685"/>
            <a:ext cx="868964" cy="482758"/>
          </a:xfrm>
          <a:prstGeom prst="roundRect">
            <a:avLst/>
          </a:prstGeom>
          <a:solidFill>
            <a:schemeClr val="accent4">
              <a:lumMod val="60000"/>
              <a:lumOff val="40000"/>
            </a:schemeClr>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Z</a:t>
            </a:r>
            <a:endParaRPr lang="en-US" dirty="0">
              <a:solidFill>
                <a:schemeClr val="tx1"/>
              </a:solidFill>
            </a:endParaRPr>
          </a:p>
        </p:txBody>
      </p:sp>
      <p:cxnSp>
        <p:nvCxnSpPr>
          <p:cNvPr id="175" name="Straight Arrow Connector 174">
            <a:extLst>
              <a:ext uri="{FF2B5EF4-FFF2-40B4-BE49-F238E27FC236}">
                <a16:creationId xmlns:a16="http://schemas.microsoft.com/office/drawing/2014/main" id="{1AE2BE52-8B1E-AD4D-BDFF-A63C25E80713}"/>
              </a:ext>
            </a:extLst>
          </p:cNvPr>
          <p:cNvCxnSpPr>
            <a:cxnSpLocks/>
            <a:stCxn id="174" idx="3"/>
          </p:cNvCxnSpPr>
          <p:nvPr/>
        </p:nvCxnSpPr>
        <p:spPr>
          <a:xfrm>
            <a:off x="7024585" y="3480064"/>
            <a:ext cx="670182" cy="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175">
                <a:extLst>
                  <a:ext uri="{FF2B5EF4-FFF2-40B4-BE49-F238E27FC236}">
                    <a16:creationId xmlns:a16="http://schemas.microsoft.com/office/drawing/2014/main" id="{6AD9D1B1-C4F4-024E-A18C-81A6A5AFA79C}"/>
                  </a:ext>
                </a:extLst>
              </p:cNvPr>
              <p:cNvSpPr/>
              <p:nvPr/>
            </p:nvSpPr>
            <p:spPr>
              <a:xfrm>
                <a:off x="7666372" y="3123676"/>
                <a:ext cx="1408517" cy="619066"/>
              </a:xfrm>
              <a:prstGeom prst="rect">
                <a:avLst/>
              </a:prstGeom>
              <a:solidFill>
                <a:schemeClr val="accent6"/>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76" name="Rectangle 175">
                <a:extLst>
                  <a:ext uri="{FF2B5EF4-FFF2-40B4-BE49-F238E27FC236}">
                    <a16:creationId xmlns:a16="http://schemas.microsoft.com/office/drawing/2014/main" id="{6AD9D1B1-C4F4-024E-A18C-81A6A5AFA79C}"/>
                  </a:ext>
                </a:extLst>
              </p:cNvPr>
              <p:cNvSpPr>
                <a:spLocks noRot="1" noChangeAspect="1" noMove="1" noResize="1" noEditPoints="1" noAdjustHandles="1" noChangeArrowheads="1" noChangeShapeType="1" noTextEdit="1"/>
              </p:cNvSpPr>
              <p:nvPr/>
            </p:nvSpPr>
            <p:spPr>
              <a:xfrm>
                <a:off x="7666372" y="3123676"/>
                <a:ext cx="1408517" cy="619066"/>
              </a:xfrm>
              <a:prstGeom prst="rect">
                <a:avLst/>
              </a:prstGeom>
              <a:blipFill>
                <a:blip r:embed="rId17"/>
                <a:stretch>
                  <a:fillRect t="-5882" b="-9804"/>
                </a:stretch>
              </a:blipFill>
              <a:ln>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D73AFC19-B610-C14E-9464-C25DDB9DA9E6}"/>
                  </a:ext>
                </a:extLst>
              </p:cNvPr>
              <p:cNvSpPr txBox="1"/>
              <p:nvPr/>
            </p:nvSpPr>
            <p:spPr>
              <a:xfrm>
                <a:off x="6879847" y="3211772"/>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xmlns="">
          <p:sp>
            <p:nvSpPr>
              <p:cNvPr id="177" name="TextBox 176">
                <a:extLst>
                  <a:ext uri="{FF2B5EF4-FFF2-40B4-BE49-F238E27FC236}">
                    <a16:creationId xmlns:a16="http://schemas.microsoft.com/office/drawing/2014/main" id="{D73AFC19-B610-C14E-9464-C25DDB9DA9E6}"/>
                  </a:ext>
                </a:extLst>
              </p:cNvPr>
              <p:cNvSpPr txBox="1">
                <a:spLocks noRot="1" noChangeAspect="1" noMove="1" noResize="1" noEditPoints="1" noAdjustHandles="1" noChangeArrowheads="1" noChangeShapeType="1" noTextEdit="1"/>
              </p:cNvSpPr>
              <p:nvPr/>
            </p:nvSpPr>
            <p:spPr>
              <a:xfrm>
                <a:off x="6879847" y="3211772"/>
                <a:ext cx="918592" cy="276999"/>
              </a:xfrm>
              <a:prstGeom prst="rect">
                <a:avLst/>
              </a:prstGeom>
              <a:blipFill>
                <a:blip r:embed="rId18"/>
                <a:stretch>
                  <a:fillRect b="-13043"/>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0932AD46-F788-614D-82AA-16E10FB7A6DD}"/>
              </a:ext>
            </a:extLst>
          </p:cNvPr>
          <p:cNvSpPr/>
          <p:nvPr/>
        </p:nvSpPr>
        <p:spPr>
          <a:xfrm>
            <a:off x="6762750" y="2757111"/>
            <a:ext cx="1238250" cy="1192589"/>
          </a:xfrm>
          <a:prstGeom prst="ellipse">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78" name="Straight Connector 177">
            <a:extLst>
              <a:ext uri="{FF2B5EF4-FFF2-40B4-BE49-F238E27FC236}">
                <a16:creationId xmlns:a16="http://schemas.microsoft.com/office/drawing/2014/main" id="{B84FFE56-5B54-4E4C-A74F-3ECC0D55023D}"/>
              </a:ext>
            </a:extLst>
          </p:cNvPr>
          <p:cNvCxnSpPr/>
          <p:nvPr/>
        </p:nvCxnSpPr>
        <p:spPr>
          <a:xfrm>
            <a:off x="6590103" y="3721443"/>
            <a:ext cx="0" cy="4819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016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CF40-C3B5-B443-A8A4-B90F10E32535}"/>
              </a:ext>
            </a:extLst>
          </p:cNvPr>
          <p:cNvSpPr>
            <a:spLocks noGrp="1"/>
          </p:cNvSpPr>
          <p:nvPr>
            <p:ph type="title"/>
          </p:nvPr>
        </p:nvSpPr>
        <p:spPr/>
        <p:txBody>
          <a:bodyPr/>
          <a:lstStyle/>
          <a:p>
            <a:r>
              <a:rPr lang="en-US" dirty="0"/>
              <a:t>Proposed Method</a:t>
            </a:r>
            <a:r>
              <a:rPr lang="en-US" altLang="zh-CN" dirty="0"/>
              <a:t>: </a:t>
            </a:r>
            <a:r>
              <a:rPr lang="en-US" altLang="zh-CN" dirty="0" err="1"/>
              <a:t>VAE+Style</a:t>
            </a:r>
            <a:r>
              <a:rPr lang="zh-CN" altLang="en-US" dirty="0"/>
              <a:t> </a:t>
            </a:r>
            <a:r>
              <a:rPr lang="en-US" altLang="zh-CN" dirty="0"/>
              <a:t>Embedding</a:t>
            </a:r>
            <a:endParaRPr lang="en-US" dirty="0"/>
          </a:p>
        </p:txBody>
      </p:sp>
      <p:sp>
        <p:nvSpPr>
          <p:cNvPr id="4" name="Slide Number Placeholder 3">
            <a:extLst>
              <a:ext uri="{FF2B5EF4-FFF2-40B4-BE49-F238E27FC236}">
                <a16:creationId xmlns:a16="http://schemas.microsoft.com/office/drawing/2014/main" id="{9A4662B9-023C-8B43-9A7F-9ADBB11BDA08}"/>
              </a:ext>
            </a:extLst>
          </p:cNvPr>
          <p:cNvSpPr>
            <a:spLocks noGrp="1"/>
          </p:cNvSpPr>
          <p:nvPr>
            <p:ph type="sldNum" sz="quarter" idx="12"/>
          </p:nvPr>
        </p:nvSpPr>
        <p:spPr/>
        <p:txBody>
          <a:bodyPr/>
          <a:lstStyle/>
          <a:p>
            <a:fld id="{681CEFBB-82EA-5143-A295-D24BE597BD51}" type="slidenum">
              <a:rPr lang="en-US" smtClean="0"/>
              <a:t>17</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0F678AF-9FFB-D641-8C77-5D4788E092C4}"/>
                  </a:ext>
                </a:extLst>
              </p:cNvPr>
              <p:cNvSpPr/>
              <p:nvPr/>
            </p:nvSpPr>
            <p:spPr>
              <a:xfrm>
                <a:off x="2981473" y="3111262"/>
                <a:ext cx="1408517" cy="6190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7" name="Rectangle 6">
                <a:extLst>
                  <a:ext uri="{FF2B5EF4-FFF2-40B4-BE49-F238E27FC236}">
                    <a16:creationId xmlns:a16="http://schemas.microsoft.com/office/drawing/2014/main" id="{60F678AF-9FFB-D641-8C77-5D4788E092C4}"/>
                  </a:ext>
                </a:extLst>
              </p:cNvPr>
              <p:cNvSpPr>
                <a:spLocks noRot="1" noChangeAspect="1" noMove="1" noResize="1" noEditPoints="1" noAdjustHandles="1" noChangeArrowheads="1" noChangeShapeType="1" noTextEdit="1"/>
              </p:cNvSpPr>
              <p:nvPr/>
            </p:nvSpPr>
            <p:spPr>
              <a:xfrm>
                <a:off x="2981473" y="3111262"/>
                <a:ext cx="1408517" cy="619066"/>
              </a:xfrm>
              <a:prstGeom prst="rect">
                <a:avLst/>
              </a:prstGeom>
              <a:blipFill>
                <a:blip r:embed="rId2"/>
                <a:stretch>
                  <a:fillRect t="-7843" b="-7843"/>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BFF8CC52-B09A-4B41-948C-D0088B2A47DD}"/>
              </a:ext>
            </a:extLst>
          </p:cNvPr>
          <p:cNvCxnSpPr>
            <a:cxnSpLocks/>
          </p:cNvCxnSpPr>
          <p:nvPr/>
        </p:nvCxnSpPr>
        <p:spPr>
          <a:xfrm>
            <a:off x="9075583" y="3427895"/>
            <a:ext cx="533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FA9C4FD5-8E46-F04B-B5D7-8CD13F80CBB9}"/>
                  </a:ext>
                </a:extLst>
              </p:cNvPr>
              <p:cNvSpPr/>
              <p:nvPr/>
            </p:nvSpPr>
            <p:spPr>
              <a:xfrm>
                <a:off x="9609453" y="31183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xmlns="">
          <p:sp>
            <p:nvSpPr>
              <p:cNvPr id="19" name="Rounded Rectangle 18">
                <a:extLst>
                  <a:ext uri="{FF2B5EF4-FFF2-40B4-BE49-F238E27FC236}">
                    <a16:creationId xmlns:a16="http://schemas.microsoft.com/office/drawing/2014/main" id="{FA9C4FD5-8E46-F04B-B5D7-8CD13F80CBB9}"/>
                  </a:ext>
                </a:extLst>
              </p:cNvPr>
              <p:cNvSpPr>
                <a:spLocks noRot="1" noChangeAspect="1" noMove="1" noResize="1" noEditPoints="1" noAdjustHandles="1" noChangeArrowheads="1" noChangeShapeType="1" noTextEdit="1"/>
              </p:cNvSpPr>
              <p:nvPr/>
            </p:nvSpPr>
            <p:spPr>
              <a:xfrm>
                <a:off x="9609453" y="3118362"/>
                <a:ext cx="715618" cy="579309"/>
              </a:xfrm>
              <a:prstGeom prst="roundRect">
                <a:avLst/>
              </a:prstGeom>
              <a:blipFill>
                <a:blip r:embed="rId3"/>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F400245-3E71-E246-ADF2-A3B70460F4C4}"/>
              </a:ext>
            </a:extLst>
          </p:cNvPr>
          <p:cNvSpPr txBox="1"/>
          <p:nvPr/>
        </p:nvSpPr>
        <p:spPr>
          <a:xfrm>
            <a:off x="2844449" y="2834263"/>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21" name="TextBox 20">
            <a:extLst>
              <a:ext uri="{FF2B5EF4-FFF2-40B4-BE49-F238E27FC236}">
                <a16:creationId xmlns:a16="http://schemas.microsoft.com/office/drawing/2014/main" id="{11BBC798-A265-9C48-A728-9150B083BCDE}"/>
              </a:ext>
            </a:extLst>
          </p:cNvPr>
          <p:cNvSpPr txBox="1"/>
          <p:nvPr/>
        </p:nvSpPr>
        <p:spPr>
          <a:xfrm>
            <a:off x="7478669" y="2817225"/>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23" name="Rounded Rectangle 22">
            <a:extLst>
              <a:ext uri="{FF2B5EF4-FFF2-40B4-BE49-F238E27FC236}">
                <a16:creationId xmlns:a16="http://schemas.microsoft.com/office/drawing/2014/main" id="{38461D63-1496-4149-927D-B358521CEC13}"/>
              </a:ext>
            </a:extLst>
          </p:cNvPr>
          <p:cNvSpPr/>
          <p:nvPr/>
        </p:nvSpPr>
        <p:spPr>
          <a:xfrm>
            <a:off x="4967226" y="2099956"/>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046B8FE4-1FDA-ED40-9A83-9BEE59DBD081}"/>
              </a:ext>
            </a:extLst>
          </p:cNvPr>
          <p:cNvSpPr/>
          <p:nvPr/>
        </p:nvSpPr>
        <p:spPr>
          <a:xfrm>
            <a:off x="5064618"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7254A714-32DA-BE45-BB6B-FD1B8C85FAE0}"/>
              </a:ext>
            </a:extLst>
          </p:cNvPr>
          <p:cNvSpPr/>
          <p:nvPr/>
        </p:nvSpPr>
        <p:spPr>
          <a:xfrm>
            <a:off x="5221527" y="212753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Oval 25">
            <a:extLst>
              <a:ext uri="{FF2B5EF4-FFF2-40B4-BE49-F238E27FC236}">
                <a16:creationId xmlns:a16="http://schemas.microsoft.com/office/drawing/2014/main" id="{D9FB98B1-1057-B54C-8F3A-8CBC1A9C7C72}"/>
              </a:ext>
            </a:extLst>
          </p:cNvPr>
          <p:cNvSpPr/>
          <p:nvPr/>
        </p:nvSpPr>
        <p:spPr>
          <a:xfrm>
            <a:off x="5378436" y="212686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DE9FFA22-0B99-764F-A6B6-042EBC23DBBA}"/>
              </a:ext>
            </a:extLst>
          </p:cNvPr>
          <p:cNvSpPr/>
          <p:nvPr/>
        </p:nvSpPr>
        <p:spPr>
          <a:xfrm>
            <a:off x="5535345"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Oval 27">
            <a:extLst>
              <a:ext uri="{FF2B5EF4-FFF2-40B4-BE49-F238E27FC236}">
                <a16:creationId xmlns:a16="http://schemas.microsoft.com/office/drawing/2014/main" id="{8A24A90A-FD0A-EA4A-8BD7-9ED9AE5EB0F2}"/>
              </a:ext>
            </a:extLst>
          </p:cNvPr>
          <p:cNvSpPr/>
          <p:nvPr/>
        </p:nvSpPr>
        <p:spPr>
          <a:xfrm>
            <a:off x="5692254" y="212161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Oval 28">
            <a:extLst>
              <a:ext uri="{FF2B5EF4-FFF2-40B4-BE49-F238E27FC236}">
                <a16:creationId xmlns:a16="http://schemas.microsoft.com/office/drawing/2014/main" id="{0C458BE6-0F22-0847-BF5F-E6D5CA54F821}"/>
              </a:ext>
            </a:extLst>
          </p:cNvPr>
          <p:cNvSpPr/>
          <p:nvPr/>
        </p:nvSpPr>
        <p:spPr>
          <a:xfrm>
            <a:off x="5849163" y="212195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93F1DA2F-37D6-0A4C-9A46-10EE432097EB}"/>
              </a:ext>
            </a:extLst>
          </p:cNvPr>
          <p:cNvSpPr/>
          <p:nvPr/>
        </p:nvSpPr>
        <p:spPr>
          <a:xfrm>
            <a:off x="4972636" y="2462732"/>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C4FD46CF-E535-E54F-A84A-E88F71A09F8D}"/>
              </a:ext>
            </a:extLst>
          </p:cNvPr>
          <p:cNvSpPr/>
          <p:nvPr/>
        </p:nvSpPr>
        <p:spPr>
          <a:xfrm>
            <a:off x="5070028"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Oval 31">
            <a:extLst>
              <a:ext uri="{FF2B5EF4-FFF2-40B4-BE49-F238E27FC236}">
                <a16:creationId xmlns:a16="http://schemas.microsoft.com/office/drawing/2014/main" id="{02F5CE9D-6737-6F4C-8862-C80F110E9341}"/>
              </a:ext>
            </a:extLst>
          </p:cNvPr>
          <p:cNvSpPr/>
          <p:nvPr/>
        </p:nvSpPr>
        <p:spPr>
          <a:xfrm>
            <a:off x="5226937" y="249030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094BE8A8-EA92-D047-BD4A-CE3352E3382A}"/>
              </a:ext>
            </a:extLst>
          </p:cNvPr>
          <p:cNvSpPr/>
          <p:nvPr/>
        </p:nvSpPr>
        <p:spPr>
          <a:xfrm>
            <a:off x="5383846" y="24896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Oval 33">
            <a:extLst>
              <a:ext uri="{FF2B5EF4-FFF2-40B4-BE49-F238E27FC236}">
                <a16:creationId xmlns:a16="http://schemas.microsoft.com/office/drawing/2014/main" id="{C0E1DDAB-2DDE-4A40-8D24-37D165CE7B40}"/>
              </a:ext>
            </a:extLst>
          </p:cNvPr>
          <p:cNvSpPr/>
          <p:nvPr/>
        </p:nvSpPr>
        <p:spPr>
          <a:xfrm>
            <a:off x="5540755"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587FA0CA-1F4E-CD40-963F-4FE270ADB812}"/>
              </a:ext>
            </a:extLst>
          </p:cNvPr>
          <p:cNvSpPr/>
          <p:nvPr/>
        </p:nvSpPr>
        <p:spPr>
          <a:xfrm>
            <a:off x="5697664" y="24843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Oval 35">
            <a:extLst>
              <a:ext uri="{FF2B5EF4-FFF2-40B4-BE49-F238E27FC236}">
                <a16:creationId xmlns:a16="http://schemas.microsoft.com/office/drawing/2014/main" id="{8F37CB6F-E869-6847-BD0E-E34D5675EB14}"/>
              </a:ext>
            </a:extLst>
          </p:cNvPr>
          <p:cNvSpPr/>
          <p:nvPr/>
        </p:nvSpPr>
        <p:spPr>
          <a:xfrm>
            <a:off x="5854573" y="248472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TextBox 36">
            <a:extLst>
              <a:ext uri="{FF2B5EF4-FFF2-40B4-BE49-F238E27FC236}">
                <a16:creationId xmlns:a16="http://schemas.microsoft.com/office/drawing/2014/main" id="{C1FFCE24-730D-4C41-A4C9-54722998B1D4}"/>
              </a:ext>
            </a:extLst>
          </p:cNvPr>
          <p:cNvSpPr txBox="1"/>
          <p:nvPr/>
        </p:nvSpPr>
        <p:spPr>
          <a:xfrm>
            <a:off x="4664230" y="2016083"/>
            <a:ext cx="189168" cy="369332"/>
          </a:xfrm>
          <a:prstGeom prst="rect">
            <a:avLst/>
          </a:prstGeom>
          <a:noFill/>
        </p:spPr>
        <p:txBody>
          <a:bodyPr wrap="square" rtlCol="0">
            <a:spAutoFit/>
          </a:bodyPr>
          <a:lstStyle/>
          <a:p>
            <a:pPr algn="ctr"/>
            <a:r>
              <a:rPr lang="zh-CN" altLang="en-US" dirty="0"/>
              <a:t>🙃</a:t>
            </a:r>
            <a:endParaRPr lang="en-US" dirty="0"/>
          </a:p>
        </p:txBody>
      </p:sp>
      <p:sp>
        <p:nvSpPr>
          <p:cNvPr id="38" name="TextBox 37">
            <a:extLst>
              <a:ext uri="{FF2B5EF4-FFF2-40B4-BE49-F238E27FC236}">
                <a16:creationId xmlns:a16="http://schemas.microsoft.com/office/drawing/2014/main" id="{680521AD-ACE8-4D4D-9723-77673CA1A5BB}"/>
              </a:ext>
            </a:extLst>
          </p:cNvPr>
          <p:cNvSpPr txBox="1"/>
          <p:nvPr/>
        </p:nvSpPr>
        <p:spPr>
          <a:xfrm>
            <a:off x="4610122" y="2387779"/>
            <a:ext cx="309446" cy="369332"/>
          </a:xfrm>
          <a:prstGeom prst="rect">
            <a:avLst/>
          </a:prstGeom>
          <a:noFill/>
        </p:spPr>
        <p:txBody>
          <a:bodyPr wrap="square" rtlCol="0">
            <a:spAutoFit/>
          </a:bodyPr>
          <a:lstStyle/>
          <a:p>
            <a:pPr algn="ctr"/>
            <a:r>
              <a:rPr lang="zh-CN" altLang="en-US" dirty="0"/>
              <a:t>🙂</a:t>
            </a:r>
            <a:endParaRPr 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6FF00D0-E921-2241-A26F-8A7BE10DF3FD}"/>
                  </a:ext>
                </a:extLst>
              </p:cNvPr>
              <p:cNvSpPr txBox="1"/>
              <p:nvPr/>
            </p:nvSpPr>
            <p:spPr>
              <a:xfrm>
                <a:off x="6036535" y="2011306"/>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0</m:t>
                          </m:r>
                        </m:sub>
                      </m:sSub>
                    </m:oMath>
                  </m:oMathPara>
                </a14:m>
                <a:endParaRPr lang="en-US" sz="1400" dirty="0"/>
              </a:p>
            </p:txBody>
          </p:sp>
        </mc:Choice>
        <mc:Fallback xmlns="">
          <p:sp>
            <p:nvSpPr>
              <p:cNvPr id="39" name="TextBox 38">
                <a:extLst>
                  <a:ext uri="{FF2B5EF4-FFF2-40B4-BE49-F238E27FC236}">
                    <a16:creationId xmlns:a16="http://schemas.microsoft.com/office/drawing/2014/main" id="{B6FF00D0-E921-2241-A26F-8A7BE10DF3FD}"/>
                  </a:ext>
                </a:extLst>
              </p:cNvPr>
              <p:cNvSpPr txBox="1">
                <a:spLocks noRot="1" noChangeAspect="1" noMove="1" noResize="1" noEditPoints="1" noAdjustHandles="1" noChangeArrowheads="1" noChangeShapeType="1" noTextEdit="1"/>
              </p:cNvSpPr>
              <p:nvPr/>
            </p:nvSpPr>
            <p:spPr>
              <a:xfrm>
                <a:off x="6036535" y="2011306"/>
                <a:ext cx="415211"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CF20793-5A4C-3541-88AD-C27464BCE3A6}"/>
                  </a:ext>
                </a:extLst>
              </p:cNvPr>
              <p:cNvSpPr txBox="1"/>
              <p:nvPr/>
            </p:nvSpPr>
            <p:spPr>
              <a:xfrm>
                <a:off x="6047355" y="2395803"/>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1</m:t>
                          </m:r>
                        </m:sub>
                      </m:sSub>
                    </m:oMath>
                  </m:oMathPara>
                </a14:m>
                <a:endParaRPr lang="en-US" sz="1400" dirty="0"/>
              </a:p>
            </p:txBody>
          </p:sp>
        </mc:Choice>
        <mc:Fallback xmlns="">
          <p:sp>
            <p:nvSpPr>
              <p:cNvPr id="40" name="TextBox 39">
                <a:extLst>
                  <a:ext uri="{FF2B5EF4-FFF2-40B4-BE49-F238E27FC236}">
                    <a16:creationId xmlns:a16="http://schemas.microsoft.com/office/drawing/2014/main" id="{9CF20793-5A4C-3541-88AD-C27464BCE3A6}"/>
                  </a:ext>
                </a:extLst>
              </p:cNvPr>
              <p:cNvSpPr txBox="1">
                <a:spLocks noRot="1" noChangeAspect="1" noMove="1" noResize="1" noEditPoints="1" noAdjustHandles="1" noChangeArrowheads="1" noChangeShapeType="1" noTextEdit="1"/>
              </p:cNvSpPr>
              <p:nvPr/>
            </p:nvSpPr>
            <p:spPr>
              <a:xfrm>
                <a:off x="6047355" y="2395803"/>
                <a:ext cx="415211" cy="307777"/>
              </a:xfrm>
              <a:prstGeom prst="rect">
                <a:avLst/>
              </a:prstGeom>
              <a:blipFill>
                <a:blip r:embed="rId9"/>
                <a:stretch>
                  <a:fillRect/>
                </a:stretch>
              </a:blipFill>
            </p:spPr>
            <p:txBody>
              <a:bodyPr/>
              <a:lstStyle/>
              <a:p>
                <a:r>
                  <a:rPr lang="en-US">
                    <a:noFill/>
                  </a:rPr>
                  <a:t> </a:t>
                </a:r>
              </a:p>
            </p:txBody>
          </p:sp>
        </mc:Fallback>
      </mc:AlternateContent>
      <p:sp>
        <p:nvSpPr>
          <p:cNvPr id="41" name="Right Brace 40">
            <a:extLst>
              <a:ext uri="{FF2B5EF4-FFF2-40B4-BE49-F238E27FC236}">
                <a16:creationId xmlns:a16="http://schemas.microsoft.com/office/drawing/2014/main" id="{2B182E3E-DD2F-954B-AB48-B98DDE3E6373}"/>
              </a:ext>
            </a:extLst>
          </p:cNvPr>
          <p:cNvSpPr/>
          <p:nvPr/>
        </p:nvSpPr>
        <p:spPr>
          <a:xfrm>
            <a:off x="6320021" y="2121616"/>
            <a:ext cx="190650" cy="4763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ectangle 47">
            <a:extLst>
              <a:ext uri="{FF2B5EF4-FFF2-40B4-BE49-F238E27FC236}">
                <a16:creationId xmlns:a16="http://schemas.microsoft.com/office/drawing/2014/main" id="{04CB47CF-42F9-4546-B71E-D1626CD37593}"/>
              </a:ext>
            </a:extLst>
          </p:cNvPr>
          <p:cNvSpPr/>
          <p:nvPr/>
        </p:nvSpPr>
        <p:spPr>
          <a:xfrm>
            <a:off x="9759513" y="4077734"/>
            <a:ext cx="415498" cy="646331"/>
          </a:xfrm>
          <a:prstGeom prst="rect">
            <a:avLst/>
          </a:prstGeom>
        </p:spPr>
        <p:txBody>
          <a:bodyPr wrap="none">
            <a:spAutoFit/>
          </a:bodyPr>
          <a:lstStyle/>
          <a:p>
            <a:r>
              <a:rPr lang="zh-CN" altLang="en-US" dirty="0"/>
              <a:t>🙂</a:t>
            </a:r>
            <a:endParaRPr lang="en-US" dirty="0"/>
          </a:p>
          <a:p>
            <a:endParaRPr lang="en-US" dirty="0"/>
          </a:p>
        </p:txBody>
      </p:sp>
      <p:sp>
        <p:nvSpPr>
          <p:cNvPr id="49" name="Rectangle 48">
            <a:extLst>
              <a:ext uri="{FF2B5EF4-FFF2-40B4-BE49-F238E27FC236}">
                <a16:creationId xmlns:a16="http://schemas.microsoft.com/office/drawing/2014/main" id="{7CD4ED58-8D3B-FC4F-A827-E065E4F974F6}"/>
              </a:ext>
            </a:extLst>
          </p:cNvPr>
          <p:cNvSpPr/>
          <p:nvPr/>
        </p:nvSpPr>
        <p:spPr>
          <a:xfrm>
            <a:off x="9759513" y="4397113"/>
            <a:ext cx="415498" cy="369332"/>
          </a:xfrm>
          <a:prstGeom prst="rect">
            <a:avLst/>
          </a:prstGeom>
        </p:spPr>
        <p:txBody>
          <a:bodyPr wrap="none">
            <a:spAutoFit/>
          </a:bodyPr>
          <a:lstStyle/>
          <a:p>
            <a:r>
              <a:rPr lang="zh-CN" altLang="en-US" dirty="0"/>
              <a:t>🙃</a:t>
            </a:r>
            <a:endParaRPr lang="en-US" dirty="0"/>
          </a:p>
        </p:txBody>
      </p:sp>
      <p:cxnSp>
        <p:nvCxnSpPr>
          <p:cNvPr id="50" name="Straight Arrow Connector 49">
            <a:extLst>
              <a:ext uri="{FF2B5EF4-FFF2-40B4-BE49-F238E27FC236}">
                <a16:creationId xmlns:a16="http://schemas.microsoft.com/office/drawing/2014/main" id="{BC4634C4-C996-9A40-B85B-5892455FF373}"/>
              </a:ext>
            </a:extLst>
          </p:cNvPr>
          <p:cNvCxnSpPr>
            <a:stCxn id="19" idx="2"/>
            <a:endCxn id="48" idx="0"/>
          </p:cNvCxnSpPr>
          <p:nvPr/>
        </p:nvCxnSpPr>
        <p:spPr>
          <a:xfrm>
            <a:off x="9967262" y="3697671"/>
            <a:ext cx="0" cy="38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58A4B82-1D64-9849-B115-50E3FE30CDD5}"/>
              </a:ext>
            </a:extLst>
          </p:cNvPr>
          <p:cNvSpPr txBox="1"/>
          <p:nvPr/>
        </p:nvSpPr>
        <p:spPr>
          <a:xfrm>
            <a:off x="838200" y="1404168"/>
            <a:ext cx="5627077" cy="400110"/>
          </a:xfrm>
          <a:prstGeom prst="rect">
            <a:avLst/>
          </a:prstGeom>
          <a:noFill/>
        </p:spPr>
        <p:txBody>
          <a:bodyPr wrap="square" rtlCol="0">
            <a:spAutoFit/>
          </a:bodyPr>
          <a:lstStyle/>
          <a:p>
            <a:r>
              <a:rPr lang="en-US" altLang="zh-CN" sz="2000" dirty="0"/>
              <a:t>Inference</a:t>
            </a:r>
            <a:r>
              <a:rPr lang="zh-CN" altLang="en-US" sz="2000" dirty="0"/>
              <a:t> </a:t>
            </a:r>
            <a:r>
              <a:rPr lang="en-US" altLang="zh-CN" sz="2000" dirty="0"/>
              <a:t>step:</a:t>
            </a:r>
            <a:endParaRPr lang="en-US" sz="2000" dirty="0"/>
          </a:p>
        </p:txBody>
      </p:sp>
      <p:pic>
        <p:nvPicPr>
          <p:cNvPr id="98" name="Picture 97">
            <a:extLst>
              <a:ext uri="{FF2B5EF4-FFF2-40B4-BE49-F238E27FC236}">
                <a16:creationId xmlns:a16="http://schemas.microsoft.com/office/drawing/2014/main" id="{BA551607-EF96-4344-9BFD-765F1CF7380D}"/>
              </a:ext>
            </a:extLst>
          </p:cNvPr>
          <p:cNvPicPr>
            <a:picLocks noChangeAspect="1"/>
          </p:cNvPicPr>
          <p:nvPr/>
        </p:nvPicPr>
        <p:blipFill>
          <a:blip r:embed="rId10"/>
          <a:stretch>
            <a:fillRect/>
          </a:stretch>
        </p:blipFill>
        <p:spPr>
          <a:xfrm>
            <a:off x="5756566" y="4198094"/>
            <a:ext cx="1668462" cy="1129110"/>
          </a:xfrm>
          <a:prstGeom prst="rect">
            <a:avLst/>
          </a:prstGeom>
        </p:spPr>
      </p:pic>
      <p:cxnSp>
        <p:nvCxnSpPr>
          <p:cNvPr id="103" name="Elbow Connector 102">
            <a:extLst>
              <a:ext uri="{FF2B5EF4-FFF2-40B4-BE49-F238E27FC236}">
                <a16:creationId xmlns:a16="http://schemas.microsoft.com/office/drawing/2014/main" id="{A9F23892-604C-B74E-967A-0934CCA16318}"/>
              </a:ext>
            </a:extLst>
          </p:cNvPr>
          <p:cNvCxnSpPr>
            <a:cxnSpLocks/>
            <a:stCxn id="41" idx="1"/>
          </p:cNvCxnSpPr>
          <p:nvPr/>
        </p:nvCxnSpPr>
        <p:spPr>
          <a:xfrm rot="10800000" flipH="1" flipV="1">
            <a:off x="6510671" y="2359798"/>
            <a:ext cx="814882" cy="1084571"/>
          </a:xfrm>
          <a:prstGeom prst="bentConnector4">
            <a:avLst>
              <a:gd name="adj1" fmla="val -3642"/>
              <a:gd name="adj2" fmla="val -15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Rounded Rectangle 153">
                <a:extLst>
                  <a:ext uri="{FF2B5EF4-FFF2-40B4-BE49-F238E27FC236}">
                    <a16:creationId xmlns:a16="http://schemas.microsoft.com/office/drawing/2014/main" id="{200A05E5-CED9-A04B-8B7A-A83725974951}"/>
                  </a:ext>
                </a:extLst>
              </p:cNvPr>
              <p:cNvSpPr/>
              <p:nvPr/>
            </p:nvSpPr>
            <p:spPr>
              <a:xfrm>
                <a:off x="951419" y="31112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xmlns="">
          <p:sp>
            <p:nvSpPr>
              <p:cNvPr id="154" name="Rounded Rectangle 153">
                <a:extLst>
                  <a:ext uri="{FF2B5EF4-FFF2-40B4-BE49-F238E27FC236}">
                    <a16:creationId xmlns:a16="http://schemas.microsoft.com/office/drawing/2014/main" id="{200A05E5-CED9-A04B-8B7A-A83725974951}"/>
                  </a:ext>
                </a:extLst>
              </p:cNvPr>
              <p:cNvSpPr>
                <a:spLocks noRot="1" noChangeAspect="1" noMove="1" noResize="1" noEditPoints="1" noAdjustHandles="1" noChangeArrowheads="1" noChangeShapeType="1" noTextEdit="1"/>
              </p:cNvSpPr>
              <p:nvPr/>
            </p:nvSpPr>
            <p:spPr>
              <a:xfrm>
                <a:off x="951419" y="3111262"/>
                <a:ext cx="715618" cy="579309"/>
              </a:xfrm>
              <a:prstGeom prst="roundRect">
                <a:avLst/>
              </a:prstGeom>
              <a:blipFill>
                <a:blip r:embed="rId11"/>
                <a:stretch>
                  <a:fillRect/>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3EA6A809-546B-9C47-BD5D-E5E514977F19}"/>
              </a:ext>
            </a:extLst>
          </p:cNvPr>
          <p:cNvCxnSpPr>
            <a:cxnSpLocks/>
            <a:stCxn id="154" idx="3"/>
          </p:cNvCxnSpPr>
          <p:nvPr/>
        </p:nvCxnSpPr>
        <p:spPr>
          <a:xfrm flipV="1">
            <a:off x="1667037" y="3400916"/>
            <a:ext cx="378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A00A98B4-AA04-1A48-9EF8-52AE625FDAAD}"/>
              </a:ext>
            </a:extLst>
          </p:cNvPr>
          <p:cNvSpPr/>
          <p:nvPr/>
        </p:nvSpPr>
        <p:spPr>
          <a:xfrm>
            <a:off x="1101479" y="4048380"/>
            <a:ext cx="415498" cy="369332"/>
          </a:xfrm>
          <a:prstGeom prst="rect">
            <a:avLst/>
          </a:prstGeom>
        </p:spPr>
        <p:txBody>
          <a:bodyPr wrap="square">
            <a:spAutoFit/>
          </a:bodyPr>
          <a:lstStyle/>
          <a:p>
            <a:r>
              <a:rPr lang="zh-CN" altLang="en-US" dirty="0"/>
              <a:t>🙃</a:t>
            </a:r>
            <a:endParaRPr lang="en-US" dirty="0"/>
          </a:p>
        </p:txBody>
      </p:sp>
      <p:sp>
        <p:nvSpPr>
          <p:cNvPr id="157" name="Rectangle 156">
            <a:extLst>
              <a:ext uri="{FF2B5EF4-FFF2-40B4-BE49-F238E27FC236}">
                <a16:creationId xmlns:a16="http://schemas.microsoft.com/office/drawing/2014/main" id="{69BA3AC4-DE47-3846-B7C7-3999A722A23E}"/>
              </a:ext>
            </a:extLst>
          </p:cNvPr>
          <p:cNvSpPr/>
          <p:nvPr/>
        </p:nvSpPr>
        <p:spPr>
          <a:xfrm>
            <a:off x="1101479" y="4367759"/>
            <a:ext cx="415498" cy="369332"/>
          </a:xfrm>
          <a:prstGeom prst="rect">
            <a:avLst/>
          </a:prstGeom>
        </p:spPr>
        <p:txBody>
          <a:bodyPr wrap="square">
            <a:spAutoFit/>
          </a:bodyPr>
          <a:lstStyle/>
          <a:p>
            <a:r>
              <a:rPr lang="zh-CN" altLang="en-US" dirty="0"/>
              <a:t>🙂</a:t>
            </a:r>
            <a:endParaRPr lang="en-US" dirty="0"/>
          </a:p>
        </p:txBody>
      </p:sp>
      <p:cxnSp>
        <p:nvCxnSpPr>
          <p:cNvPr id="158" name="Straight Arrow Connector 157">
            <a:extLst>
              <a:ext uri="{FF2B5EF4-FFF2-40B4-BE49-F238E27FC236}">
                <a16:creationId xmlns:a16="http://schemas.microsoft.com/office/drawing/2014/main" id="{88564930-ABCC-7742-A7DB-F87769B717E8}"/>
              </a:ext>
            </a:extLst>
          </p:cNvPr>
          <p:cNvCxnSpPr>
            <a:stCxn id="156" idx="0"/>
            <a:endCxn id="154" idx="2"/>
          </p:cNvCxnSpPr>
          <p:nvPr/>
        </p:nvCxnSpPr>
        <p:spPr>
          <a:xfrm flipV="1">
            <a:off x="1309228" y="3690571"/>
            <a:ext cx="0" cy="35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9" name="Rounded Rectangle 158">
                <a:extLst>
                  <a:ext uri="{FF2B5EF4-FFF2-40B4-BE49-F238E27FC236}">
                    <a16:creationId xmlns:a16="http://schemas.microsoft.com/office/drawing/2014/main" id="{43D1AAEB-9285-0246-B250-B6AB6AC8F147}"/>
                  </a:ext>
                </a:extLst>
              </p:cNvPr>
              <p:cNvSpPr/>
              <p:nvPr/>
            </p:nvSpPr>
            <p:spPr>
              <a:xfrm>
                <a:off x="2038351" y="3075741"/>
                <a:ext cx="510575" cy="6901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159" name="Rounded Rectangle 158">
                <a:extLst>
                  <a:ext uri="{FF2B5EF4-FFF2-40B4-BE49-F238E27FC236}">
                    <a16:creationId xmlns:a16="http://schemas.microsoft.com/office/drawing/2014/main" id="{43D1AAEB-9285-0246-B250-B6AB6AC8F147}"/>
                  </a:ext>
                </a:extLst>
              </p:cNvPr>
              <p:cNvSpPr>
                <a:spLocks noRot="1" noChangeAspect="1" noMove="1" noResize="1" noEditPoints="1" noAdjustHandles="1" noChangeArrowheads="1" noChangeShapeType="1" noTextEdit="1"/>
              </p:cNvSpPr>
              <p:nvPr/>
            </p:nvSpPr>
            <p:spPr>
              <a:xfrm>
                <a:off x="2038351" y="3075741"/>
                <a:ext cx="510575" cy="690107"/>
              </a:xfrm>
              <a:prstGeom prst="roundRect">
                <a:avLst/>
              </a:prstGeom>
              <a:blipFill>
                <a:blip r:embed="rId12"/>
                <a:stretch>
                  <a:fillRect/>
                </a:stretch>
              </a:blipFill>
            </p:spPr>
            <p:txBody>
              <a:bodyPr/>
              <a:lstStyle/>
              <a:p>
                <a:r>
                  <a:rPr lang="en-US">
                    <a:noFill/>
                  </a:rPr>
                  <a:t> </a:t>
                </a:r>
              </a:p>
            </p:txBody>
          </p:sp>
        </mc:Fallback>
      </mc:AlternateContent>
      <p:cxnSp>
        <p:nvCxnSpPr>
          <p:cNvPr id="160" name="Straight Arrow Connector 159">
            <a:extLst>
              <a:ext uri="{FF2B5EF4-FFF2-40B4-BE49-F238E27FC236}">
                <a16:creationId xmlns:a16="http://schemas.microsoft.com/office/drawing/2014/main" id="{CF29DF22-EE04-7F41-9371-162EA30E9DC1}"/>
              </a:ext>
            </a:extLst>
          </p:cNvPr>
          <p:cNvCxnSpPr>
            <a:stCxn id="159" idx="3"/>
          </p:cNvCxnSpPr>
          <p:nvPr/>
        </p:nvCxnSpPr>
        <p:spPr>
          <a:xfrm>
            <a:off x="2548926" y="3420795"/>
            <a:ext cx="4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61975814-9531-4945-B326-B198CDC78B55}"/>
              </a:ext>
            </a:extLst>
          </p:cNvPr>
          <p:cNvSpPr txBox="1"/>
          <p:nvPr/>
        </p:nvSpPr>
        <p:spPr>
          <a:xfrm>
            <a:off x="1718077" y="2648819"/>
            <a:ext cx="1151122"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Encoder</a:t>
            </a:r>
            <a:endParaRPr lang="en-US" sz="1200" dirty="0"/>
          </a:p>
        </p:txBody>
      </p:sp>
      <p:cxnSp>
        <p:nvCxnSpPr>
          <p:cNvPr id="6" name="Straight Arrow Connector 5">
            <a:extLst>
              <a:ext uri="{FF2B5EF4-FFF2-40B4-BE49-F238E27FC236}">
                <a16:creationId xmlns:a16="http://schemas.microsoft.com/office/drawing/2014/main" id="{68CD6659-B7FB-A04B-B314-DA135BFF5813}"/>
              </a:ext>
            </a:extLst>
          </p:cNvPr>
          <p:cNvCxnSpPr>
            <a:stCxn id="3" idx="0"/>
          </p:cNvCxnSpPr>
          <p:nvPr/>
        </p:nvCxnSpPr>
        <p:spPr>
          <a:xfrm flipV="1">
            <a:off x="7381875" y="2319083"/>
            <a:ext cx="866775" cy="43802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45FDFA50-FDF4-D746-9C28-ADCD97F4CE5D}"/>
              </a:ext>
            </a:extLst>
          </p:cNvPr>
          <p:cNvSpPr txBox="1"/>
          <p:nvPr/>
        </p:nvSpPr>
        <p:spPr>
          <a:xfrm>
            <a:off x="8248650" y="1772917"/>
            <a:ext cx="2322076" cy="707886"/>
          </a:xfrm>
          <a:prstGeom prst="rect">
            <a:avLst/>
          </a:prstGeom>
          <a:noFill/>
        </p:spPr>
        <p:txBody>
          <a:bodyPr wrap="square" rtlCol="0">
            <a:spAutoFit/>
          </a:bodyPr>
          <a:lstStyle/>
          <a:p>
            <a:r>
              <a:rPr lang="en-US" sz="2000" dirty="0">
                <a:solidFill>
                  <a:srgbClr val="FF0000"/>
                </a:solidFill>
              </a:rPr>
              <a:t>Only</a:t>
            </a:r>
            <a:r>
              <a:rPr lang="zh-CN" altLang="en-US" sz="2000" dirty="0">
                <a:solidFill>
                  <a:srgbClr val="FF0000"/>
                </a:solidFill>
              </a:rPr>
              <a:t> </a:t>
            </a:r>
            <a:r>
              <a:rPr lang="en-US" altLang="zh-CN" sz="2000" dirty="0">
                <a:solidFill>
                  <a:srgbClr val="FF0000"/>
                </a:solidFill>
              </a:rPr>
              <a:t>modify</a:t>
            </a:r>
            <a:r>
              <a:rPr lang="zh-CN" altLang="en-US" sz="2000" dirty="0">
                <a:solidFill>
                  <a:srgbClr val="FF0000"/>
                </a:solidFill>
              </a:rPr>
              <a:t> </a:t>
            </a:r>
            <a:r>
              <a:rPr lang="en-US" altLang="zh-CN" sz="2000" dirty="0">
                <a:solidFill>
                  <a:srgbClr val="FF0000"/>
                </a:solidFill>
              </a:rPr>
              <a:t>the</a:t>
            </a:r>
            <a:r>
              <a:rPr lang="zh-CN" altLang="en-US" sz="2000" dirty="0">
                <a:solidFill>
                  <a:srgbClr val="FF0000"/>
                </a:solidFill>
              </a:rPr>
              <a:t> </a:t>
            </a:r>
            <a:r>
              <a:rPr lang="en-US" altLang="zh-CN" sz="2000" dirty="0">
                <a:solidFill>
                  <a:srgbClr val="FF0000"/>
                </a:solidFill>
              </a:rPr>
              <a:t>latent</a:t>
            </a:r>
            <a:r>
              <a:rPr lang="zh-CN" altLang="en-US" sz="2000" dirty="0">
                <a:solidFill>
                  <a:srgbClr val="FF0000"/>
                </a:solidFill>
              </a:rPr>
              <a:t> </a:t>
            </a:r>
            <a:r>
              <a:rPr lang="en-US" altLang="zh-CN" sz="2000" dirty="0">
                <a:solidFill>
                  <a:srgbClr val="FF0000"/>
                </a:solidFill>
              </a:rPr>
              <a:t>feature!</a:t>
            </a:r>
            <a:endParaRPr lang="en-US" sz="2000" dirty="0">
              <a:solidFill>
                <a:srgbClr val="FF0000"/>
              </a:solidFill>
            </a:endParaRPr>
          </a:p>
        </p:txBody>
      </p:sp>
      <p:cxnSp>
        <p:nvCxnSpPr>
          <p:cNvPr id="168" name="Straight Arrow Connector 167">
            <a:extLst>
              <a:ext uri="{FF2B5EF4-FFF2-40B4-BE49-F238E27FC236}">
                <a16:creationId xmlns:a16="http://schemas.microsoft.com/office/drawing/2014/main" id="{4CB07CB4-22FD-4F40-94E2-7114C4ED5454}"/>
              </a:ext>
            </a:extLst>
          </p:cNvPr>
          <p:cNvCxnSpPr/>
          <p:nvPr/>
        </p:nvCxnSpPr>
        <p:spPr>
          <a:xfrm flipV="1">
            <a:off x="4389296" y="3142134"/>
            <a:ext cx="488437"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ACDF2471-9E13-584E-AC11-6F07B38E88A5}"/>
              </a:ext>
            </a:extLst>
          </p:cNvPr>
          <p:cNvCxnSpPr/>
          <p:nvPr/>
        </p:nvCxnSpPr>
        <p:spPr>
          <a:xfrm>
            <a:off x="4389296" y="3426109"/>
            <a:ext cx="499796"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0" name="Rounded Rectangle 169">
                <a:extLst>
                  <a:ext uri="{FF2B5EF4-FFF2-40B4-BE49-F238E27FC236}">
                    <a16:creationId xmlns:a16="http://schemas.microsoft.com/office/drawing/2014/main" id="{623E78C5-962C-2449-A3CD-C7D79DA6D720}"/>
                  </a:ext>
                </a:extLst>
              </p:cNvPr>
              <p:cNvSpPr/>
              <p:nvPr/>
            </p:nvSpPr>
            <p:spPr>
              <a:xfrm>
                <a:off x="4883411" y="2934785"/>
                <a:ext cx="806490" cy="454360"/>
              </a:xfrm>
              <a:prstGeom prst="round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70" name="Rounded Rectangle 169">
                <a:extLst>
                  <a:ext uri="{FF2B5EF4-FFF2-40B4-BE49-F238E27FC236}">
                    <a16:creationId xmlns:a16="http://schemas.microsoft.com/office/drawing/2014/main" id="{623E78C5-962C-2449-A3CD-C7D79DA6D720}"/>
                  </a:ext>
                </a:extLst>
              </p:cNvPr>
              <p:cNvSpPr>
                <a:spLocks noRot="1" noChangeAspect="1" noMove="1" noResize="1" noEditPoints="1" noAdjustHandles="1" noChangeArrowheads="1" noChangeShapeType="1" noTextEdit="1"/>
              </p:cNvSpPr>
              <p:nvPr/>
            </p:nvSpPr>
            <p:spPr>
              <a:xfrm>
                <a:off x="4883411" y="2934785"/>
                <a:ext cx="806490" cy="454360"/>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Rounded Rectangle 170">
                <a:extLst>
                  <a:ext uri="{FF2B5EF4-FFF2-40B4-BE49-F238E27FC236}">
                    <a16:creationId xmlns:a16="http://schemas.microsoft.com/office/drawing/2014/main" id="{68204A67-0834-7B40-BB0A-7AEB2F2C1488}"/>
                  </a:ext>
                </a:extLst>
              </p:cNvPr>
              <p:cNvSpPr/>
              <p:nvPr/>
            </p:nvSpPr>
            <p:spPr>
              <a:xfrm>
                <a:off x="4889093" y="3624892"/>
                <a:ext cx="806490" cy="454360"/>
              </a:xfrm>
              <a:prstGeom prst="roundRect">
                <a:avLst/>
              </a:prstGeom>
              <a:gradFill>
                <a:gsLst>
                  <a:gs pos="0">
                    <a:schemeClr val="accent4">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71" name="Rounded Rectangle 170">
                <a:extLst>
                  <a:ext uri="{FF2B5EF4-FFF2-40B4-BE49-F238E27FC236}">
                    <a16:creationId xmlns:a16="http://schemas.microsoft.com/office/drawing/2014/main" id="{68204A67-0834-7B40-BB0A-7AEB2F2C1488}"/>
                  </a:ext>
                </a:extLst>
              </p:cNvPr>
              <p:cNvSpPr>
                <a:spLocks noRot="1" noChangeAspect="1" noMove="1" noResize="1" noEditPoints="1" noAdjustHandles="1" noChangeArrowheads="1" noChangeShapeType="1" noTextEdit="1"/>
              </p:cNvSpPr>
              <p:nvPr/>
            </p:nvSpPr>
            <p:spPr>
              <a:xfrm>
                <a:off x="4889093" y="3624892"/>
                <a:ext cx="806490" cy="454360"/>
              </a:xfrm>
              <a:prstGeom prst="roundRect">
                <a:avLst/>
              </a:prstGeom>
              <a:blipFill>
                <a:blip r:embed="rId14"/>
                <a:stretch>
                  <a:fillRect b="-2703"/>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BE5955B4-68D3-014C-96D5-8BFE0257556E}"/>
              </a:ext>
            </a:extLst>
          </p:cNvPr>
          <p:cNvCxnSpPr>
            <a:cxnSpLocks/>
            <a:stCxn id="170" idx="3"/>
          </p:cNvCxnSpPr>
          <p:nvPr/>
        </p:nvCxnSpPr>
        <p:spPr>
          <a:xfrm>
            <a:off x="5689901" y="3161965"/>
            <a:ext cx="460038"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A2AC509E-2D8F-4B44-9E5B-A8FC387D5C03}"/>
              </a:ext>
            </a:extLst>
          </p:cNvPr>
          <p:cNvCxnSpPr>
            <a:cxnSpLocks/>
            <a:stCxn id="171" idx="3"/>
          </p:cNvCxnSpPr>
          <p:nvPr/>
        </p:nvCxnSpPr>
        <p:spPr>
          <a:xfrm flipV="1">
            <a:off x="5695583" y="3482904"/>
            <a:ext cx="460038"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Rounded Rectangle 173">
            <a:extLst>
              <a:ext uri="{FF2B5EF4-FFF2-40B4-BE49-F238E27FC236}">
                <a16:creationId xmlns:a16="http://schemas.microsoft.com/office/drawing/2014/main" id="{A37CDE96-BD3B-464A-8CA2-CE5816C554A0}"/>
              </a:ext>
            </a:extLst>
          </p:cNvPr>
          <p:cNvSpPr/>
          <p:nvPr/>
        </p:nvSpPr>
        <p:spPr>
          <a:xfrm>
            <a:off x="6155621" y="3238685"/>
            <a:ext cx="868964" cy="482758"/>
          </a:xfrm>
          <a:prstGeom prst="roundRect">
            <a:avLst/>
          </a:prstGeom>
          <a:solidFill>
            <a:schemeClr val="accent4">
              <a:lumMod val="60000"/>
              <a:lumOff val="40000"/>
            </a:schemeClr>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Z</a:t>
            </a:r>
            <a:endParaRPr lang="en-US" dirty="0">
              <a:solidFill>
                <a:schemeClr val="tx1"/>
              </a:solidFill>
            </a:endParaRPr>
          </a:p>
        </p:txBody>
      </p:sp>
      <p:cxnSp>
        <p:nvCxnSpPr>
          <p:cNvPr id="175" name="Straight Arrow Connector 174">
            <a:extLst>
              <a:ext uri="{FF2B5EF4-FFF2-40B4-BE49-F238E27FC236}">
                <a16:creationId xmlns:a16="http://schemas.microsoft.com/office/drawing/2014/main" id="{1AE2BE52-8B1E-AD4D-BDFF-A63C25E80713}"/>
              </a:ext>
            </a:extLst>
          </p:cNvPr>
          <p:cNvCxnSpPr>
            <a:cxnSpLocks/>
            <a:stCxn id="174" idx="3"/>
          </p:cNvCxnSpPr>
          <p:nvPr/>
        </p:nvCxnSpPr>
        <p:spPr>
          <a:xfrm>
            <a:off x="7024585" y="3480064"/>
            <a:ext cx="670182" cy="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175">
                <a:extLst>
                  <a:ext uri="{FF2B5EF4-FFF2-40B4-BE49-F238E27FC236}">
                    <a16:creationId xmlns:a16="http://schemas.microsoft.com/office/drawing/2014/main" id="{6AD9D1B1-C4F4-024E-A18C-81A6A5AFA79C}"/>
                  </a:ext>
                </a:extLst>
              </p:cNvPr>
              <p:cNvSpPr/>
              <p:nvPr/>
            </p:nvSpPr>
            <p:spPr>
              <a:xfrm>
                <a:off x="7666372" y="3123676"/>
                <a:ext cx="1408517" cy="619066"/>
              </a:xfrm>
              <a:prstGeom prst="rect">
                <a:avLst/>
              </a:prstGeom>
              <a:solidFill>
                <a:schemeClr val="accent6"/>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76" name="Rectangle 175">
                <a:extLst>
                  <a:ext uri="{FF2B5EF4-FFF2-40B4-BE49-F238E27FC236}">
                    <a16:creationId xmlns:a16="http://schemas.microsoft.com/office/drawing/2014/main" id="{6AD9D1B1-C4F4-024E-A18C-81A6A5AFA79C}"/>
                  </a:ext>
                </a:extLst>
              </p:cNvPr>
              <p:cNvSpPr>
                <a:spLocks noRot="1" noChangeAspect="1" noMove="1" noResize="1" noEditPoints="1" noAdjustHandles="1" noChangeArrowheads="1" noChangeShapeType="1" noTextEdit="1"/>
              </p:cNvSpPr>
              <p:nvPr/>
            </p:nvSpPr>
            <p:spPr>
              <a:xfrm>
                <a:off x="7666372" y="3123676"/>
                <a:ext cx="1408517" cy="619066"/>
              </a:xfrm>
              <a:prstGeom prst="rect">
                <a:avLst/>
              </a:prstGeom>
              <a:blipFill>
                <a:blip r:embed="rId15"/>
                <a:stretch>
                  <a:fillRect t="-5882" b="-9804"/>
                </a:stretch>
              </a:blipFill>
              <a:ln>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D73AFC19-B610-C14E-9464-C25DDB9DA9E6}"/>
                  </a:ext>
                </a:extLst>
              </p:cNvPr>
              <p:cNvSpPr txBox="1"/>
              <p:nvPr/>
            </p:nvSpPr>
            <p:spPr>
              <a:xfrm>
                <a:off x="6879847" y="3211772"/>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xmlns="">
          <p:sp>
            <p:nvSpPr>
              <p:cNvPr id="177" name="TextBox 176">
                <a:extLst>
                  <a:ext uri="{FF2B5EF4-FFF2-40B4-BE49-F238E27FC236}">
                    <a16:creationId xmlns:a16="http://schemas.microsoft.com/office/drawing/2014/main" id="{D73AFC19-B610-C14E-9464-C25DDB9DA9E6}"/>
                  </a:ext>
                </a:extLst>
              </p:cNvPr>
              <p:cNvSpPr txBox="1">
                <a:spLocks noRot="1" noChangeAspect="1" noMove="1" noResize="1" noEditPoints="1" noAdjustHandles="1" noChangeArrowheads="1" noChangeShapeType="1" noTextEdit="1"/>
              </p:cNvSpPr>
              <p:nvPr/>
            </p:nvSpPr>
            <p:spPr>
              <a:xfrm>
                <a:off x="6879847" y="3211772"/>
                <a:ext cx="918592" cy="276999"/>
              </a:xfrm>
              <a:prstGeom prst="rect">
                <a:avLst/>
              </a:prstGeom>
              <a:blipFill>
                <a:blip r:embed="rId16"/>
                <a:stretch>
                  <a:fillRect b="-13043"/>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0932AD46-F788-614D-82AA-16E10FB7A6DD}"/>
              </a:ext>
            </a:extLst>
          </p:cNvPr>
          <p:cNvSpPr/>
          <p:nvPr/>
        </p:nvSpPr>
        <p:spPr>
          <a:xfrm>
            <a:off x="6762750" y="2757111"/>
            <a:ext cx="1238250" cy="1192589"/>
          </a:xfrm>
          <a:prstGeom prst="ellipse">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78" name="Straight Connector 177">
            <a:extLst>
              <a:ext uri="{FF2B5EF4-FFF2-40B4-BE49-F238E27FC236}">
                <a16:creationId xmlns:a16="http://schemas.microsoft.com/office/drawing/2014/main" id="{B84FFE56-5B54-4E4C-A74F-3ECC0D55023D}"/>
              </a:ext>
            </a:extLst>
          </p:cNvPr>
          <p:cNvCxnSpPr/>
          <p:nvPr/>
        </p:nvCxnSpPr>
        <p:spPr>
          <a:xfrm>
            <a:off x="6590103" y="3721443"/>
            <a:ext cx="0" cy="4819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4D840A82-681A-E24F-B209-0E8EFF43303D}"/>
                  </a:ext>
                </a:extLst>
              </p:cNvPr>
              <p:cNvSpPr txBox="1"/>
              <p:nvPr/>
            </p:nvSpPr>
            <p:spPr>
              <a:xfrm>
                <a:off x="891025" y="5322359"/>
                <a:ext cx="6067594" cy="400110"/>
              </a:xfrm>
              <a:prstGeom prst="rect">
                <a:avLst/>
              </a:prstGeom>
              <a:noFill/>
            </p:spPr>
            <p:txBody>
              <a:bodyPr wrap="square" rtlCol="0">
                <a:spAutoFit/>
              </a:bodyPr>
              <a:lstStyle/>
              <a:p>
                <a:r>
                  <a:rPr lang="en-US" altLang="zh-CN" sz="2000" b="0" dirty="0"/>
                  <a:t>If</a:t>
                </a:r>
                <a:r>
                  <a:rPr lang="zh-CN" altLang="en-US" sz="2000" b="0" dirty="0"/>
                  <a:t> </a:t>
                </a:r>
                <a:r>
                  <a:rPr lang="en-US" altLang="zh-CN" sz="2000" b="0" dirty="0"/>
                  <a:t>input</a:t>
                </a:r>
                <a:r>
                  <a:rPr lang="zh-CN" altLang="en-US" sz="2000" b="0" dirty="0"/>
                  <a:t> </a:t>
                </a:r>
                <a:r>
                  <a:rPr lang="en-US" altLang="zh-CN" sz="2000" b="0" dirty="0"/>
                  <a:t>is</a:t>
                </a:r>
                <a:r>
                  <a:rPr lang="zh-CN" altLang="en-US" sz="2000" b="0" dirty="0"/>
                  <a:t> </a:t>
                </a:r>
                <a:r>
                  <a:rPr lang="zh-CN" altLang="en-US" sz="2000" dirty="0"/>
                  <a:t>🙃</a:t>
                </a:r>
                <a:r>
                  <a:rPr lang="en-US" altLang="zh-CN" sz="2000" dirty="0"/>
                  <a:t>,</a:t>
                </a:r>
                <a:r>
                  <a:rPr lang="zh-CN" altLang="en-US" sz="2000" dirty="0"/>
                  <a: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𝑧</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            −                       </m:t>
                    </m:r>
                    <m:r>
                      <a:rPr lang="en-US" altLang="zh-CN" sz="2000" b="0" i="1" smtClean="0">
                        <a:latin typeface="Cambria Math" panose="02040503050406030204" pitchFamily="18" charset="0"/>
                      </a:rPr>
                      <m:t>)</m:t>
                    </m:r>
                  </m:oMath>
                </a14:m>
                <a:endParaRPr lang="en-US" sz="2000" dirty="0"/>
              </a:p>
            </p:txBody>
          </p:sp>
        </mc:Choice>
        <mc:Fallback xmlns="">
          <p:sp>
            <p:nvSpPr>
              <p:cNvPr id="112" name="TextBox 111">
                <a:extLst>
                  <a:ext uri="{FF2B5EF4-FFF2-40B4-BE49-F238E27FC236}">
                    <a16:creationId xmlns:a16="http://schemas.microsoft.com/office/drawing/2014/main" id="{4D840A82-681A-E24F-B209-0E8EFF43303D}"/>
                  </a:ext>
                </a:extLst>
              </p:cNvPr>
              <p:cNvSpPr txBox="1">
                <a:spLocks noRot="1" noChangeAspect="1" noMove="1" noResize="1" noEditPoints="1" noAdjustHandles="1" noChangeArrowheads="1" noChangeShapeType="1" noTextEdit="1"/>
              </p:cNvSpPr>
              <p:nvPr/>
            </p:nvSpPr>
            <p:spPr>
              <a:xfrm>
                <a:off x="891025" y="5322359"/>
                <a:ext cx="6067594" cy="400110"/>
              </a:xfrm>
              <a:prstGeom prst="rect">
                <a:avLst/>
              </a:prstGeom>
              <a:blipFill>
                <a:blip r:embed="rId17"/>
                <a:stretch>
                  <a:fillRect l="-1044" t="-12500" b="-25000"/>
                </a:stretch>
              </a:blipFill>
            </p:spPr>
            <p:txBody>
              <a:bodyPr/>
              <a:lstStyle/>
              <a:p>
                <a:r>
                  <a:rPr lang="en-US">
                    <a:noFill/>
                  </a:rPr>
                  <a:t> </a:t>
                </a:r>
              </a:p>
            </p:txBody>
          </p:sp>
        </mc:Fallback>
      </mc:AlternateContent>
      <p:sp>
        <p:nvSpPr>
          <p:cNvPr id="113" name="Rounded Rectangle 112">
            <a:extLst>
              <a:ext uri="{FF2B5EF4-FFF2-40B4-BE49-F238E27FC236}">
                <a16:creationId xmlns:a16="http://schemas.microsoft.com/office/drawing/2014/main" id="{6C76B713-5F5B-CF44-B8E3-FB1C0A98DA24}"/>
              </a:ext>
            </a:extLst>
          </p:cNvPr>
          <p:cNvSpPr/>
          <p:nvPr/>
        </p:nvSpPr>
        <p:spPr>
          <a:xfrm>
            <a:off x="3790859" y="5437599"/>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00CCC8E8-C8E7-3849-9C53-0DA515EB8F62}"/>
              </a:ext>
            </a:extLst>
          </p:cNvPr>
          <p:cNvSpPr/>
          <p:nvPr/>
        </p:nvSpPr>
        <p:spPr>
          <a:xfrm>
            <a:off x="3888251"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2" name="Oval 121">
            <a:extLst>
              <a:ext uri="{FF2B5EF4-FFF2-40B4-BE49-F238E27FC236}">
                <a16:creationId xmlns:a16="http://schemas.microsoft.com/office/drawing/2014/main" id="{9477336A-770E-C64D-8579-F14033053B2D}"/>
              </a:ext>
            </a:extLst>
          </p:cNvPr>
          <p:cNvSpPr/>
          <p:nvPr/>
        </p:nvSpPr>
        <p:spPr>
          <a:xfrm>
            <a:off x="4045160" y="546517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3" name="Oval 122">
            <a:extLst>
              <a:ext uri="{FF2B5EF4-FFF2-40B4-BE49-F238E27FC236}">
                <a16:creationId xmlns:a16="http://schemas.microsoft.com/office/drawing/2014/main" id="{F5934789-765E-174F-B1A8-E4FBC7E0591A}"/>
              </a:ext>
            </a:extLst>
          </p:cNvPr>
          <p:cNvSpPr/>
          <p:nvPr/>
        </p:nvSpPr>
        <p:spPr>
          <a:xfrm>
            <a:off x="4202069" y="546450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4" name="Oval 123">
            <a:extLst>
              <a:ext uri="{FF2B5EF4-FFF2-40B4-BE49-F238E27FC236}">
                <a16:creationId xmlns:a16="http://schemas.microsoft.com/office/drawing/2014/main" id="{795211B0-B251-114B-A9B4-DF1DB2460747}"/>
              </a:ext>
            </a:extLst>
          </p:cNvPr>
          <p:cNvSpPr/>
          <p:nvPr/>
        </p:nvSpPr>
        <p:spPr>
          <a:xfrm>
            <a:off x="4358978"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Oval 124">
            <a:extLst>
              <a:ext uri="{FF2B5EF4-FFF2-40B4-BE49-F238E27FC236}">
                <a16:creationId xmlns:a16="http://schemas.microsoft.com/office/drawing/2014/main" id="{EB26AE80-FA79-3843-8C41-DE5A7D9BA3EC}"/>
              </a:ext>
            </a:extLst>
          </p:cNvPr>
          <p:cNvSpPr/>
          <p:nvPr/>
        </p:nvSpPr>
        <p:spPr>
          <a:xfrm>
            <a:off x="4515887" y="545925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6" name="Oval 125">
            <a:extLst>
              <a:ext uri="{FF2B5EF4-FFF2-40B4-BE49-F238E27FC236}">
                <a16:creationId xmlns:a16="http://schemas.microsoft.com/office/drawing/2014/main" id="{5F51293C-FFF0-7B4D-9B66-AC4B4FF15C40}"/>
              </a:ext>
            </a:extLst>
          </p:cNvPr>
          <p:cNvSpPr/>
          <p:nvPr/>
        </p:nvSpPr>
        <p:spPr>
          <a:xfrm>
            <a:off x="4672796" y="545959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7" name="Rounded Rectangle 126">
            <a:extLst>
              <a:ext uri="{FF2B5EF4-FFF2-40B4-BE49-F238E27FC236}">
                <a16:creationId xmlns:a16="http://schemas.microsoft.com/office/drawing/2014/main" id="{2B3C1860-58CD-EC4A-9CC8-75440592B025}"/>
              </a:ext>
            </a:extLst>
          </p:cNvPr>
          <p:cNvSpPr/>
          <p:nvPr/>
        </p:nvSpPr>
        <p:spPr>
          <a:xfrm>
            <a:off x="5232072" y="5437599"/>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C61983DE-B53E-6944-990A-9D114A18DF94}"/>
              </a:ext>
            </a:extLst>
          </p:cNvPr>
          <p:cNvSpPr/>
          <p:nvPr/>
        </p:nvSpPr>
        <p:spPr>
          <a:xfrm>
            <a:off x="5329464"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9" name="Oval 128">
            <a:extLst>
              <a:ext uri="{FF2B5EF4-FFF2-40B4-BE49-F238E27FC236}">
                <a16:creationId xmlns:a16="http://schemas.microsoft.com/office/drawing/2014/main" id="{1D7A43DF-3378-C84D-B82A-1F449375DBA7}"/>
              </a:ext>
            </a:extLst>
          </p:cNvPr>
          <p:cNvSpPr/>
          <p:nvPr/>
        </p:nvSpPr>
        <p:spPr>
          <a:xfrm>
            <a:off x="5486373" y="546517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0" name="Oval 129">
            <a:extLst>
              <a:ext uri="{FF2B5EF4-FFF2-40B4-BE49-F238E27FC236}">
                <a16:creationId xmlns:a16="http://schemas.microsoft.com/office/drawing/2014/main" id="{EC1CBF68-5C2A-F846-9DC4-8C1706755AE6}"/>
              </a:ext>
            </a:extLst>
          </p:cNvPr>
          <p:cNvSpPr/>
          <p:nvPr/>
        </p:nvSpPr>
        <p:spPr>
          <a:xfrm>
            <a:off x="5643282" y="546450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1" name="Oval 130">
            <a:extLst>
              <a:ext uri="{FF2B5EF4-FFF2-40B4-BE49-F238E27FC236}">
                <a16:creationId xmlns:a16="http://schemas.microsoft.com/office/drawing/2014/main" id="{0100FA55-25A7-744F-AC0B-404A424E6A4B}"/>
              </a:ext>
            </a:extLst>
          </p:cNvPr>
          <p:cNvSpPr/>
          <p:nvPr/>
        </p:nvSpPr>
        <p:spPr>
          <a:xfrm>
            <a:off x="5800191"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2" name="Oval 131">
            <a:extLst>
              <a:ext uri="{FF2B5EF4-FFF2-40B4-BE49-F238E27FC236}">
                <a16:creationId xmlns:a16="http://schemas.microsoft.com/office/drawing/2014/main" id="{DC7382AB-771B-3543-9AE2-CF1750E76520}"/>
              </a:ext>
            </a:extLst>
          </p:cNvPr>
          <p:cNvSpPr/>
          <p:nvPr/>
        </p:nvSpPr>
        <p:spPr>
          <a:xfrm>
            <a:off x="5957100" y="545925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3" name="Oval 132">
            <a:extLst>
              <a:ext uri="{FF2B5EF4-FFF2-40B4-BE49-F238E27FC236}">
                <a16:creationId xmlns:a16="http://schemas.microsoft.com/office/drawing/2014/main" id="{213F4BB3-4D43-6740-B2C7-E5EB4A653EF4}"/>
              </a:ext>
            </a:extLst>
          </p:cNvPr>
          <p:cNvSpPr/>
          <p:nvPr/>
        </p:nvSpPr>
        <p:spPr>
          <a:xfrm>
            <a:off x="6114009" y="545959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81688B0B-A196-D149-80A5-F64770D4237E}"/>
                  </a:ext>
                </a:extLst>
              </p:cNvPr>
              <p:cNvSpPr txBox="1"/>
              <p:nvPr/>
            </p:nvSpPr>
            <p:spPr>
              <a:xfrm>
                <a:off x="891025" y="5713351"/>
                <a:ext cx="6067594" cy="400110"/>
              </a:xfrm>
              <a:prstGeom prst="rect">
                <a:avLst/>
              </a:prstGeom>
              <a:noFill/>
            </p:spPr>
            <p:txBody>
              <a:bodyPr wrap="square" rtlCol="0">
                <a:spAutoFit/>
              </a:bodyPr>
              <a:lstStyle/>
              <a:p>
                <a:r>
                  <a:rPr lang="en-US" altLang="zh-CN" sz="2000" b="0" dirty="0"/>
                  <a:t>If</a:t>
                </a:r>
                <a:r>
                  <a:rPr lang="zh-CN" altLang="en-US" sz="2000" b="0" dirty="0"/>
                  <a:t> </a:t>
                </a:r>
                <a:r>
                  <a:rPr lang="en-US" altLang="zh-CN" sz="2000" b="0" dirty="0"/>
                  <a:t>input</a:t>
                </a:r>
                <a:r>
                  <a:rPr lang="zh-CN" altLang="en-US" sz="2000" b="0" dirty="0"/>
                  <a:t> </a:t>
                </a:r>
                <a:r>
                  <a:rPr lang="en-US" altLang="zh-CN" sz="2000" b="0" dirty="0"/>
                  <a:t>is</a:t>
                </a:r>
                <a:r>
                  <a:rPr lang="zh-CN" altLang="en-US" sz="2000" b="0" dirty="0"/>
                  <a:t> </a:t>
                </a:r>
                <a:r>
                  <a:rPr lang="zh-CN" altLang="en-US" sz="2000" dirty="0"/>
                  <a:t>🙂</a:t>
                </a:r>
                <a:r>
                  <a:rPr lang="en-US" altLang="zh-CN" sz="2000" dirty="0"/>
                  <a:t>,</a:t>
                </a:r>
                <a:r>
                  <a:rPr lang="zh-CN" altLang="en-US" sz="2000" dirty="0"/>
                  <a: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𝑧</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            −                       </m:t>
                    </m:r>
                    <m:r>
                      <a:rPr lang="en-US" altLang="zh-CN" sz="2000" b="0" i="1" smtClean="0">
                        <a:latin typeface="Cambria Math" panose="02040503050406030204" pitchFamily="18" charset="0"/>
                      </a:rPr>
                      <m:t>)</m:t>
                    </m:r>
                  </m:oMath>
                </a14:m>
                <a:endParaRPr lang="en-US" sz="2000" dirty="0"/>
              </a:p>
            </p:txBody>
          </p:sp>
        </mc:Choice>
        <mc:Fallback xmlns="">
          <p:sp>
            <p:nvSpPr>
              <p:cNvPr id="134" name="TextBox 133">
                <a:extLst>
                  <a:ext uri="{FF2B5EF4-FFF2-40B4-BE49-F238E27FC236}">
                    <a16:creationId xmlns:a16="http://schemas.microsoft.com/office/drawing/2014/main" id="{81688B0B-A196-D149-80A5-F64770D4237E}"/>
                  </a:ext>
                </a:extLst>
              </p:cNvPr>
              <p:cNvSpPr txBox="1">
                <a:spLocks noRot="1" noChangeAspect="1" noMove="1" noResize="1" noEditPoints="1" noAdjustHandles="1" noChangeArrowheads="1" noChangeShapeType="1" noTextEdit="1"/>
              </p:cNvSpPr>
              <p:nvPr/>
            </p:nvSpPr>
            <p:spPr>
              <a:xfrm>
                <a:off x="891025" y="5713351"/>
                <a:ext cx="6067594" cy="400110"/>
              </a:xfrm>
              <a:prstGeom prst="rect">
                <a:avLst/>
              </a:prstGeom>
              <a:blipFill>
                <a:blip r:embed="rId18"/>
                <a:stretch>
                  <a:fillRect l="-1044" t="-9091" b="-24242"/>
                </a:stretch>
              </a:blipFill>
            </p:spPr>
            <p:txBody>
              <a:bodyPr/>
              <a:lstStyle/>
              <a:p>
                <a:r>
                  <a:rPr lang="en-US">
                    <a:noFill/>
                  </a:rPr>
                  <a:t> </a:t>
                </a:r>
              </a:p>
            </p:txBody>
          </p:sp>
        </mc:Fallback>
      </mc:AlternateContent>
      <p:sp>
        <p:nvSpPr>
          <p:cNvPr id="135" name="Rounded Rectangle 134">
            <a:extLst>
              <a:ext uri="{FF2B5EF4-FFF2-40B4-BE49-F238E27FC236}">
                <a16:creationId xmlns:a16="http://schemas.microsoft.com/office/drawing/2014/main" id="{1156CE9C-1DCF-8547-A3D1-1E2CA5A23AB9}"/>
              </a:ext>
            </a:extLst>
          </p:cNvPr>
          <p:cNvSpPr/>
          <p:nvPr/>
        </p:nvSpPr>
        <p:spPr>
          <a:xfrm>
            <a:off x="3790859" y="5818861"/>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36" name="Oval 135">
            <a:extLst>
              <a:ext uri="{FF2B5EF4-FFF2-40B4-BE49-F238E27FC236}">
                <a16:creationId xmlns:a16="http://schemas.microsoft.com/office/drawing/2014/main" id="{9701AD6B-8C31-3540-AE1C-600C791FA383}"/>
              </a:ext>
            </a:extLst>
          </p:cNvPr>
          <p:cNvSpPr/>
          <p:nvPr/>
        </p:nvSpPr>
        <p:spPr>
          <a:xfrm>
            <a:off x="3888251" y="584610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7" name="Oval 136">
            <a:extLst>
              <a:ext uri="{FF2B5EF4-FFF2-40B4-BE49-F238E27FC236}">
                <a16:creationId xmlns:a16="http://schemas.microsoft.com/office/drawing/2014/main" id="{8DCB3EE1-6456-4348-8A2B-A8A9862C44A4}"/>
              </a:ext>
            </a:extLst>
          </p:cNvPr>
          <p:cNvSpPr/>
          <p:nvPr/>
        </p:nvSpPr>
        <p:spPr>
          <a:xfrm>
            <a:off x="4045160" y="584643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8" name="Oval 137">
            <a:extLst>
              <a:ext uri="{FF2B5EF4-FFF2-40B4-BE49-F238E27FC236}">
                <a16:creationId xmlns:a16="http://schemas.microsoft.com/office/drawing/2014/main" id="{DCD57EB1-019D-7C48-8B4C-B2DFC8CBFDE2}"/>
              </a:ext>
            </a:extLst>
          </p:cNvPr>
          <p:cNvSpPr/>
          <p:nvPr/>
        </p:nvSpPr>
        <p:spPr>
          <a:xfrm>
            <a:off x="4202069" y="584576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9" name="Oval 138">
            <a:extLst>
              <a:ext uri="{FF2B5EF4-FFF2-40B4-BE49-F238E27FC236}">
                <a16:creationId xmlns:a16="http://schemas.microsoft.com/office/drawing/2014/main" id="{CA7D3D40-2AAF-C145-872E-F108D979D071}"/>
              </a:ext>
            </a:extLst>
          </p:cNvPr>
          <p:cNvSpPr/>
          <p:nvPr/>
        </p:nvSpPr>
        <p:spPr>
          <a:xfrm>
            <a:off x="4358978" y="584610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0" name="Oval 139">
            <a:extLst>
              <a:ext uri="{FF2B5EF4-FFF2-40B4-BE49-F238E27FC236}">
                <a16:creationId xmlns:a16="http://schemas.microsoft.com/office/drawing/2014/main" id="{319A82F8-E4B9-3F45-9836-2B1B14D13B0F}"/>
              </a:ext>
            </a:extLst>
          </p:cNvPr>
          <p:cNvSpPr/>
          <p:nvPr/>
        </p:nvSpPr>
        <p:spPr>
          <a:xfrm>
            <a:off x="4515887" y="584052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1" name="Oval 140">
            <a:extLst>
              <a:ext uri="{FF2B5EF4-FFF2-40B4-BE49-F238E27FC236}">
                <a16:creationId xmlns:a16="http://schemas.microsoft.com/office/drawing/2014/main" id="{71148ED9-323E-6E40-ACA6-D5D66DF2B180}"/>
              </a:ext>
            </a:extLst>
          </p:cNvPr>
          <p:cNvSpPr/>
          <p:nvPr/>
        </p:nvSpPr>
        <p:spPr>
          <a:xfrm>
            <a:off x="4672796" y="584085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2" name="Rounded Rectangle 141">
            <a:extLst>
              <a:ext uri="{FF2B5EF4-FFF2-40B4-BE49-F238E27FC236}">
                <a16:creationId xmlns:a16="http://schemas.microsoft.com/office/drawing/2014/main" id="{F43DB490-04FF-0C4D-BDD4-B59A5F73F2D5}"/>
              </a:ext>
            </a:extLst>
          </p:cNvPr>
          <p:cNvSpPr/>
          <p:nvPr/>
        </p:nvSpPr>
        <p:spPr>
          <a:xfrm>
            <a:off x="5232072" y="5818497"/>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3" name="Oval 142">
            <a:extLst>
              <a:ext uri="{FF2B5EF4-FFF2-40B4-BE49-F238E27FC236}">
                <a16:creationId xmlns:a16="http://schemas.microsoft.com/office/drawing/2014/main" id="{A71CC59D-9204-2F4A-A6DE-A6AD815CE6E9}"/>
              </a:ext>
            </a:extLst>
          </p:cNvPr>
          <p:cNvSpPr/>
          <p:nvPr/>
        </p:nvSpPr>
        <p:spPr>
          <a:xfrm>
            <a:off x="5329464" y="58457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8" name="Oval 147">
            <a:extLst>
              <a:ext uri="{FF2B5EF4-FFF2-40B4-BE49-F238E27FC236}">
                <a16:creationId xmlns:a16="http://schemas.microsoft.com/office/drawing/2014/main" id="{8DA5BB73-B269-EE47-90AE-C9458D1DDB6C}"/>
              </a:ext>
            </a:extLst>
          </p:cNvPr>
          <p:cNvSpPr/>
          <p:nvPr/>
        </p:nvSpPr>
        <p:spPr>
          <a:xfrm>
            <a:off x="5486373" y="58460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9" name="Oval 148">
            <a:extLst>
              <a:ext uri="{FF2B5EF4-FFF2-40B4-BE49-F238E27FC236}">
                <a16:creationId xmlns:a16="http://schemas.microsoft.com/office/drawing/2014/main" id="{94531FD6-803F-1148-9926-7C3D320E92C0}"/>
              </a:ext>
            </a:extLst>
          </p:cNvPr>
          <p:cNvSpPr/>
          <p:nvPr/>
        </p:nvSpPr>
        <p:spPr>
          <a:xfrm>
            <a:off x="5643282" y="584540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0" name="Oval 149">
            <a:extLst>
              <a:ext uri="{FF2B5EF4-FFF2-40B4-BE49-F238E27FC236}">
                <a16:creationId xmlns:a16="http://schemas.microsoft.com/office/drawing/2014/main" id="{CF6F3993-D595-E748-8A49-7FBDFCE1FB5A}"/>
              </a:ext>
            </a:extLst>
          </p:cNvPr>
          <p:cNvSpPr/>
          <p:nvPr/>
        </p:nvSpPr>
        <p:spPr>
          <a:xfrm>
            <a:off x="5800191" y="58457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1" name="Oval 150">
            <a:extLst>
              <a:ext uri="{FF2B5EF4-FFF2-40B4-BE49-F238E27FC236}">
                <a16:creationId xmlns:a16="http://schemas.microsoft.com/office/drawing/2014/main" id="{7DB804D7-F5E3-3D4F-B914-93BA467EABA9}"/>
              </a:ext>
            </a:extLst>
          </p:cNvPr>
          <p:cNvSpPr/>
          <p:nvPr/>
        </p:nvSpPr>
        <p:spPr>
          <a:xfrm>
            <a:off x="5957100" y="584015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2" name="Oval 151">
            <a:extLst>
              <a:ext uri="{FF2B5EF4-FFF2-40B4-BE49-F238E27FC236}">
                <a16:creationId xmlns:a16="http://schemas.microsoft.com/office/drawing/2014/main" id="{C457EBE8-9F24-C94E-AC22-E504FBFF1F53}"/>
              </a:ext>
            </a:extLst>
          </p:cNvPr>
          <p:cNvSpPr/>
          <p:nvPr/>
        </p:nvSpPr>
        <p:spPr>
          <a:xfrm>
            <a:off x="6114009" y="58404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C9227314-0540-4744-A951-28EB66122F32}"/>
                  </a:ext>
                </a:extLst>
              </p:cNvPr>
              <p:cNvSpPr txBox="1"/>
              <p:nvPr/>
            </p:nvSpPr>
            <p:spPr>
              <a:xfrm>
                <a:off x="567114" y="6185177"/>
                <a:ext cx="5117199"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𝑧</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zh-CN" altLang="en-US" sz="2000" b="0" i="1" smtClean="0">
                                  <a:latin typeface="Cambria Math" panose="02040503050406030204" pitchFamily="18" charset="0"/>
                                </a:rPr>
                                <m:t>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=1)</m:t>
                              </m:r>
                            </m:sup>
                          </m:sSup>
                          <m:sSub>
                            <m:sSubPr>
                              <m:ctrlPr>
                                <a:rPr lang="en-US"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0</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zh-CN" altLang="en-US" sz="2000" b="0" i="1" smtClean="0">
                                  <a:latin typeface="Cambria Math" panose="02040503050406030204" pitchFamily="18" charset="0"/>
                                </a:rPr>
                                <m:t>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=0)</m:t>
                              </m:r>
                            </m:sup>
                          </m:sSup>
                          <m:sSub>
                            <m:sSubPr>
                              <m:ctrlPr>
                                <a:rPr lang="en-US"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1</m:t>
                              </m:r>
                            </m:sub>
                          </m:sSub>
                        </m:e>
                      </m:d>
                    </m:oMath>
                  </m:oMathPara>
                </a14:m>
                <a:endParaRPr lang="en-US" sz="2000" dirty="0"/>
              </a:p>
            </p:txBody>
          </p:sp>
        </mc:Choice>
        <mc:Fallback xmlns="">
          <p:sp>
            <p:nvSpPr>
              <p:cNvPr id="153" name="TextBox 152">
                <a:extLst>
                  <a:ext uri="{FF2B5EF4-FFF2-40B4-BE49-F238E27FC236}">
                    <a16:creationId xmlns:a16="http://schemas.microsoft.com/office/drawing/2014/main" id="{C9227314-0540-4744-A951-28EB66122F32}"/>
                  </a:ext>
                </a:extLst>
              </p:cNvPr>
              <p:cNvSpPr txBox="1">
                <a:spLocks noRot="1" noChangeAspect="1" noMove="1" noResize="1" noEditPoints="1" noAdjustHandles="1" noChangeArrowheads="1" noChangeShapeType="1" noTextEdit="1"/>
              </p:cNvSpPr>
              <p:nvPr/>
            </p:nvSpPr>
            <p:spPr>
              <a:xfrm>
                <a:off x="567114" y="6185177"/>
                <a:ext cx="5117199" cy="55297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9C07A635-9552-6D41-B691-ADC85B5055EB}"/>
                  </a:ext>
                </a:extLst>
              </p:cNvPr>
              <p:cNvSpPr txBox="1"/>
              <p:nvPr/>
            </p:nvSpPr>
            <p:spPr>
              <a:xfrm>
                <a:off x="5670632" y="6231617"/>
                <a:ext cx="4421802" cy="400110"/>
              </a:xfrm>
              <a:prstGeom prst="rect">
                <a:avLst/>
              </a:prstGeom>
              <a:noFill/>
            </p:spPr>
            <p:txBody>
              <a:bodyPr wrap="square" rtlCol="0">
                <a:spAutoFit/>
              </a:bodyPr>
              <a:lstStyle/>
              <a:p>
                <a:r>
                  <a:rPr lang="en-US" altLang="zh-CN" sz="2000" dirty="0"/>
                  <a:t>where</a:t>
                </a:r>
                <a14:m>
                  <m:oMath xmlns:m="http://schemas.openxmlformats.org/officeDocument/2006/math">
                    <m:r>
                      <a:rPr lang="zh-CN" altLang="en-US" sz="2000" b="0" i="0" smtClean="0">
                        <a:latin typeface="Cambria Math" panose="02040503050406030204" pitchFamily="18" charset="0"/>
                      </a:rPr>
                      <m:t> </m:t>
                    </m:r>
                    <m:r>
                      <a:rPr lang="zh-CN" altLang="en-US" sz="2000" b="0" i="1" smtClean="0">
                        <a:latin typeface="Cambria Math" panose="02040503050406030204" pitchFamily="18" charset="0"/>
                      </a:rPr>
                      <m:t>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 </m:t>
                    </m:r>
                  </m:oMath>
                </a14:m>
                <a:r>
                  <a:rPr lang="en-US" altLang="zh-CN" sz="2000" dirty="0"/>
                  <a:t>is</a:t>
                </a:r>
                <a:r>
                  <a:rPr lang="zh-CN" altLang="en-US" sz="2000" dirty="0"/>
                  <a:t> </a:t>
                </a:r>
                <a:r>
                  <a:rPr lang="en-US" altLang="zh-CN" sz="2000" dirty="0"/>
                  <a:t>the</a:t>
                </a:r>
                <a:r>
                  <a:rPr lang="zh-CN" altLang="en-US" sz="2000" dirty="0"/>
                  <a:t> </a:t>
                </a:r>
                <a:r>
                  <a:rPr lang="en-US" sz="2000" dirty="0"/>
                  <a:t>indicator function</a:t>
                </a:r>
              </a:p>
            </p:txBody>
          </p:sp>
        </mc:Choice>
        <mc:Fallback xmlns="">
          <p:sp>
            <p:nvSpPr>
              <p:cNvPr id="162" name="TextBox 161">
                <a:extLst>
                  <a:ext uri="{FF2B5EF4-FFF2-40B4-BE49-F238E27FC236}">
                    <a16:creationId xmlns:a16="http://schemas.microsoft.com/office/drawing/2014/main" id="{9C07A635-9552-6D41-B691-ADC85B5055EB}"/>
                  </a:ext>
                </a:extLst>
              </p:cNvPr>
              <p:cNvSpPr txBox="1">
                <a:spLocks noRot="1" noChangeAspect="1" noMove="1" noResize="1" noEditPoints="1" noAdjustHandles="1" noChangeArrowheads="1" noChangeShapeType="1" noTextEdit="1"/>
              </p:cNvSpPr>
              <p:nvPr/>
            </p:nvSpPr>
            <p:spPr>
              <a:xfrm>
                <a:off x="5670632" y="6231617"/>
                <a:ext cx="4421802" cy="400110"/>
              </a:xfrm>
              <a:prstGeom prst="rect">
                <a:avLst/>
              </a:prstGeom>
              <a:blipFill>
                <a:blip r:embed="rId20"/>
                <a:stretch>
                  <a:fillRect l="-1433" t="-6061" b="-24242"/>
                </a:stretch>
              </a:blipFill>
            </p:spPr>
            <p:txBody>
              <a:bodyPr/>
              <a:lstStyle/>
              <a:p>
                <a:r>
                  <a:rPr lang="en-US">
                    <a:noFill/>
                  </a:rPr>
                  <a:t> </a:t>
                </a:r>
              </a:p>
            </p:txBody>
          </p:sp>
        </mc:Fallback>
      </mc:AlternateContent>
    </p:spTree>
    <p:extLst>
      <p:ext uri="{BB962C8B-B14F-4D97-AF65-F5344CB8AC3E}">
        <p14:creationId xmlns:p14="http://schemas.microsoft.com/office/powerpoint/2010/main" val="174375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D5EB-E52D-FD4B-9CAF-3DEB5DF223AD}"/>
              </a:ext>
            </a:extLst>
          </p:cNvPr>
          <p:cNvSpPr>
            <a:spLocks noGrp="1"/>
          </p:cNvSpPr>
          <p:nvPr>
            <p:ph type="title"/>
          </p:nvPr>
        </p:nvSpPr>
        <p:spPr>
          <a:xfrm>
            <a:off x="838200" y="365125"/>
            <a:ext cx="11032574" cy="1325563"/>
          </a:xfrm>
        </p:spPr>
        <p:txBody>
          <a:bodyPr/>
          <a:lstStyle/>
          <a:p>
            <a:r>
              <a:rPr lang="en-US" dirty="0"/>
              <a:t>Proposed Method</a:t>
            </a:r>
            <a:r>
              <a:rPr lang="en-US" altLang="zh-CN" dirty="0"/>
              <a:t>:</a:t>
            </a:r>
            <a:r>
              <a:rPr lang="zh-CN" altLang="en-US" dirty="0"/>
              <a:t> </a:t>
            </a:r>
            <a:r>
              <a:rPr lang="en-US" altLang="zh-CN" dirty="0"/>
              <a:t>Pivot</a:t>
            </a:r>
            <a:r>
              <a:rPr lang="zh-CN" altLang="en-US" dirty="0"/>
              <a:t> </a:t>
            </a:r>
            <a:r>
              <a:rPr lang="en-US" altLang="zh-CN" dirty="0"/>
              <a:t>Word</a:t>
            </a:r>
            <a:r>
              <a:rPr lang="zh-CN" altLang="en-US" dirty="0"/>
              <a:t> </a:t>
            </a:r>
            <a:r>
              <a:rPr lang="en-US" altLang="zh-CN" dirty="0"/>
              <a:t>Masking</a:t>
            </a:r>
            <a:r>
              <a:rPr lang="zh-CN" altLang="en-US" dirty="0"/>
              <a:t> </a:t>
            </a:r>
            <a:r>
              <a:rPr lang="en-US" altLang="zh-CN" dirty="0"/>
              <a:t>Training</a:t>
            </a:r>
            <a:endParaRPr lang="en-US" dirty="0"/>
          </a:p>
        </p:txBody>
      </p:sp>
      <p:sp>
        <p:nvSpPr>
          <p:cNvPr id="4" name="Slide Number Placeholder 3">
            <a:extLst>
              <a:ext uri="{FF2B5EF4-FFF2-40B4-BE49-F238E27FC236}">
                <a16:creationId xmlns:a16="http://schemas.microsoft.com/office/drawing/2014/main" id="{74AD2EE3-B92D-E24C-9CA8-27368C92EF64}"/>
              </a:ext>
            </a:extLst>
          </p:cNvPr>
          <p:cNvSpPr>
            <a:spLocks noGrp="1"/>
          </p:cNvSpPr>
          <p:nvPr>
            <p:ph type="sldNum" sz="quarter" idx="12"/>
          </p:nvPr>
        </p:nvSpPr>
        <p:spPr/>
        <p:txBody>
          <a:bodyPr/>
          <a:lstStyle/>
          <a:p>
            <a:fld id="{681CEFBB-82EA-5143-A295-D24BE597BD51}" type="slidenum">
              <a:rPr lang="en-US" smtClean="0"/>
              <a:t>18</a:t>
            </a:fld>
            <a:endParaRPr lang="en-US"/>
          </a:p>
        </p:txBody>
      </p:sp>
      <p:sp>
        <p:nvSpPr>
          <p:cNvPr id="5" name="TextBox 4">
            <a:extLst>
              <a:ext uri="{FF2B5EF4-FFF2-40B4-BE49-F238E27FC236}">
                <a16:creationId xmlns:a16="http://schemas.microsoft.com/office/drawing/2014/main" id="{508E62F2-7CBA-444B-8F2C-C294EEA60D77}"/>
              </a:ext>
            </a:extLst>
          </p:cNvPr>
          <p:cNvSpPr txBox="1"/>
          <p:nvPr/>
        </p:nvSpPr>
        <p:spPr>
          <a:xfrm>
            <a:off x="838200" y="2929321"/>
            <a:ext cx="9844402" cy="1384995"/>
          </a:xfrm>
          <a:prstGeom prst="rect">
            <a:avLst/>
          </a:prstGeom>
          <a:noFill/>
        </p:spPr>
        <p:txBody>
          <a:bodyPr wrap="square" rtlCol="0">
            <a:spAutoFit/>
          </a:bodyPr>
          <a:lstStyle/>
          <a:p>
            <a:r>
              <a:rPr lang="en-US" altLang="zh-CN" sz="2000" dirty="0"/>
              <a:t>e.g.</a:t>
            </a:r>
            <a:r>
              <a:rPr lang="zh-CN" altLang="en-US" sz="2000" dirty="0"/>
              <a:t>   </a:t>
            </a:r>
            <a:r>
              <a:rPr lang="en-US" altLang="zh-CN" sz="2000" dirty="0"/>
              <a:t>I</a:t>
            </a:r>
            <a:r>
              <a:rPr lang="zh-CN" altLang="en-US" sz="2000" dirty="0"/>
              <a:t> </a:t>
            </a:r>
            <a:r>
              <a:rPr lang="en-US" altLang="zh-CN" sz="2000" dirty="0"/>
              <a:t>am</a:t>
            </a:r>
            <a:r>
              <a:rPr lang="zh-CN" altLang="en-US" sz="2000" dirty="0"/>
              <a:t> </a:t>
            </a:r>
            <a:r>
              <a:rPr lang="en-US" altLang="zh-CN" sz="2000" dirty="0">
                <a:solidFill>
                  <a:srgbClr val="00B050"/>
                </a:solidFill>
              </a:rPr>
              <a:t>disappointed</a:t>
            </a:r>
            <a:r>
              <a:rPr lang="zh-CN" altLang="en-US" sz="2000" dirty="0"/>
              <a:t> </a:t>
            </a:r>
            <a:r>
              <a:rPr lang="en-US" altLang="zh-CN" sz="2000" dirty="0"/>
              <a:t>with</a:t>
            </a:r>
            <a:r>
              <a:rPr lang="zh-CN" altLang="en-US" sz="2000" dirty="0"/>
              <a:t> </a:t>
            </a:r>
            <a:r>
              <a:rPr lang="en-US" altLang="zh-CN" sz="2000" dirty="0"/>
              <a:t>the</a:t>
            </a:r>
            <a:r>
              <a:rPr lang="zh-CN" altLang="en-US" sz="2000" dirty="0"/>
              <a:t> </a:t>
            </a:r>
            <a:r>
              <a:rPr lang="en-US" altLang="zh-CN" sz="2000" dirty="0"/>
              <a:t>restaurant.</a:t>
            </a:r>
          </a:p>
          <a:p>
            <a:endParaRPr lang="en-US" altLang="zh-CN" sz="2000" dirty="0"/>
          </a:p>
          <a:p>
            <a:r>
              <a:rPr lang="zh-CN" altLang="en-US" sz="2000" dirty="0"/>
              <a:t>          </a:t>
            </a:r>
            <a:r>
              <a:rPr lang="en-US" altLang="zh-CN" sz="2000" dirty="0"/>
              <a:t>I</a:t>
            </a:r>
            <a:r>
              <a:rPr lang="zh-CN" altLang="en-US" sz="2000" dirty="0"/>
              <a:t> </a:t>
            </a:r>
            <a:r>
              <a:rPr lang="en-US" altLang="zh-CN" sz="2000" dirty="0"/>
              <a:t>am</a:t>
            </a:r>
            <a:r>
              <a:rPr lang="zh-CN" altLang="en-US" sz="2000" dirty="0"/>
              <a:t> </a:t>
            </a:r>
            <a:r>
              <a:rPr lang="en-US" altLang="zh-CN" sz="2000" dirty="0">
                <a:solidFill>
                  <a:srgbClr val="FF0000"/>
                </a:solidFill>
              </a:rPr>
              <a:t>happy</a:t>
            </a:r>
            <a:r>
              <a:rPr lang="zh-CN" altLang="en-US" sz="2000" dirty="0"/>
              <a:t> </a:t>
            </a:r>
            <a:r>
              <a:rPr lang="en-US" altLang="zh-CN" sz="2000" dirty="0"/>
              <a:t>with</a:t>
            </a:r>
            <a:r>
              <a:rPr lang="zh-CN" altLang="en-US" sz="2000" dirty="0"/>
              <a:t> </a:t>
            </a:r>
            <a:r>
              <a:rPr lang="en-US" altLang="zh-CN" sz="2000" dirty="0"/>
              <a:t>the</a:t>
            </a:r>
            <a:r>
              <a:rPr lang="zh-CN" altLang="en-US" sz="2000" dirty="0"/>
              <a:t> </a:t>
            </a:r>
            <a:r>
              <a:rPr lang="en-US" altLang="zh-CN" sz="2000" dirty="0"/>
              <a:t>restaurant.</a:t>
            </a:r>
            <a:r>
              <a:rPr lang="zh-CN" altLang="en-US" sz="2000" dirty="0"/>
              <a:t>    </a:t>
            </a:r>
            <a:endParaRPr lang="en-US" altLang="zh-CN" sz="2000" dirty="0"/>
          </a:p>
          <a:p>
            <a:endParaRPr lang="en-US" altLang="zh-CN" sz="2400" dirty="0"/>
          </a:p>
        </p:txBody>
      </p:sp>
      <p:sp>
        <p:nvSpPr>
          <p:cNvPr id="6" name="Rectangle 5">
            <a:extLst>
              <a:ext uri="{FF2B5EF4-FFF2-40B4-BE49-F238E27FC236}">
                <a16:creationId xmlns:a16="http://schemas.microsoft.com/office/drawing/2014/main" id="{1FF1D2C2-9FB9-AE47-871A-526615F3FF99}"/>
              </a:ext>
            </a:extLst>
          </p:cNvPr>
          <p:cNvSpPr/>
          <p:nvPr/>
        </p:nvSpPr>
        <p:spPr>
          <a:xfrm>
            <a:off x="838200" y="1690688"/>
            <a:ext cx="10739181" cy="1015663"/>
          </a:xfrm>
          <a:prstGeom prst="rect">
            <a:avLst/>
          </a:prstGeom>
        </p:spPr>
        <p:txBody>
          <a:bodyPr wrap="square">
            <a:spAutoFit/>
          </a:bodyPr>
          <a:lstStyle/>
          <a:p>
            <a:r>
              <a:rPr lang="en-US" altLang="zh-CN" sz="2000" dirty="0"/>
              <a:t>S</a:t>
            </a:r>
            <a:r>
              <a:rPr lang="en-US" sz="2000" dirty="0"/>
              <a:t>ome entity names or prepositions</a:t>
            </a:r>
            <a:r>
              <a:rPr lang="zh-CN" altLang="en-US" sz="2000" dirty="0"/>
              <a:t> </a:t>
            </a:r>
            <a:r>
              <a:rPr lang="en-US" altLang="zh-CN" sz="2000" dirty="0"/>
              <a:t>(non-pivot</a:t>
            </a:r>
            <a:r>
              <a:rPr lang="zh-CN" altLang="en-US" sz="2000" dirty="0"/>
              <a:t> </a:t>
            </a:r>
            <a:r>
              <a:rPr lang="en-US" altLang="zh-CN" sz="2000" dirty="0"/>
              <a:t>words)</a:t>
            </a:r>
            <a:r>
              <a:rPr lang="zh-CN" altLang="en-US" sz="2000" dirty="0"/>
              <a:t> </a:t>
            </a:r>
            <a:r>
              <a:rPr lang="en-US" sz="2000" dirty="0"/>
              <a:t>may not require a rewrite</a:t>
            </a:r>
            <a:r>
              <a:rPr lang="en-US" altLang="zh-CN" sz="2000" dirty="0"/>
              <a:t>.</a:t>
            </a:r>
            <a:r>
              <a:rPr lang="zh-CN" altLang="en-US" sz="2000" dirty="0"/>
              <a:t> </a:t>
            </a:r>
            <a:r>
              <a:rPr lang="en-US" altLang="zh-CN" sz="2000" dirty="0"/>
              <a:t>We</a:t>
            </a:r>
            <a:r>
              <a:rPr lang="zh-CN" altLang="en-US" sz="2000" dirty="0"/>
              <a:t> </a:t>
            </a:r>
            <a:r>
              <a:rPr lang="en-US" altLang="zh-CN" sz="2000" dirty="0"/>
              <a:t>only</a:t>
            </a:r>
            <a:r>
              <a:rPr lang="zh-CN" altLang="en-US" sz="2000" dirty="0"/>
              <a:t> </a:t>
            </a:r>
            <a:r>
              <a:rPr lang="en-US" altLang="zh-CN" sz="2000" dirty="0"/>
              <a:t>need</a:t>
            </a:r>
            <a:r>
              <a:rPr lang="zh-CN" altLang="en-US" sz="2000" dirty="0"/>
              <a:t> </a:t>
            </a:r>
            <a:r>
              <a:rPr lang="en-US" altLang="zh-CN" sz="2000" dirty="0"/>
              <a:t>to</a:t>
            </a:r>
            <a:r>
              <a:rPr lang="zh-CN" altLang="en-US" sz="2000" dirty="0"/>
              <a:t> </a:t>
            </a:r>
            <a:r>
              <a:rPr lang="en-US" altLang="zh-CN" sz="2000" dirty="0"/>
              <a:t>rewrite</a:t>
            </a:r>
            <a:r>
              <a:rPr lang="zh-CN" altLang="en-US" sz="2000" dirty="0"/>
              <a:t> </a:t>
            </a:r>
            <a:r>
              <a:rPr lang="en-US" altLang="zh-CN" sz="2000" dirty="0"/>
              <a:t>words</a:t>
            </a:r>
            <a:r>
              <a:rPr lang="zh-CN" altLang="en-US" sz="2000" dirty="0"/>
              <a:t> </a:t>
            </a:r>
            <a:r>
              <a:rPr lang="en-US" altLang="zh-CN" sz="2000" dirty="0"/>
              <a:t>which</a:t>
            </a:r>
            <a:r>
              <a:rPr lang="zh-CN" altLang="en-US" sz="2000" dirty="0"/>
              <a:t> </a:t>
            </a:r>
            <a:r>
              <a:rPr lang="en-US" altLang="zh-CN" sz="2000" dirty="0"/>
              <a:t>can</a:t>
            </a:r>
            <a:r>
              <a:rPr lang="zh-CN" altLang="en-US" sz="2000" dirty="0"/>
              <a:t> </a:t>
            </a:r>
            <a:r>
              <a:rPr lang="en-US" altLang="zh-CN" sz="2000" dirty="0"/>
              <a:t>determine</a:t>
            </a:r>
            <a:r>
              <a:rPr lang="zh-CN" altLang="en-US" sz="2000" dirty="0"/>
              <a:t> </a:t>
            </a:r>
            <a:r>
              <a:rPr lang="en-US" altLang="zh-CN" sz="2000" dirty="0"/>
              <a:t>the</a:t>
            </a:r>
            <a:r>
              <a:rPr lang="zh-CN" altLang="en-US" sz="2000" dirty="0"/>
              <a:t> </a:t>
            </a:r>
            <a:r>
              <a:rPr lang="en-US" altLang="zh-CN" sz="2000" dirty="0"/>
              <a:t>style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sentence</a:t>
            </a:r>
            <a:r>
              <a:rPr lang="zh-CN" altLang="en-US" sz="2000" dirty="0"/>
              <a:t> </a:t>
            </a:r>
            <a:r>
              <a:rPr lang="en-US" altLang="zh-CN" sz="2000" dirty="0"/>
              <a:t>(pivot</a:t>
            </a:r>
            <a:r>
              <a:rPr lang="zh-CN" altLang="en-US" sz="2000" dirty="0"/>
              <a:t> </a:t>
            </a:r>
            <a:r>
              <a:rPr lang="en-US" altLang="zh-CN" sz="2000" dirty="0"/>
              <a:t>words).</a:t>
            </a:r>
            <a:endParaRPr lang="en-US" sz="2000" dirty="0"/>
          </a:p>
          <a:p>
            <a:endParaRPr lang="en-US" altLang="zh-CN" sz="2000" dirty="0"/>
          </a:p>
        </p:txBody>
      </p:sp>
      <p:sp>
        <p:nvSpPr>
          <p:cNvPr id="7" name="Rectangle 6">
            <a:extLst>
              <a:ext uri="{FF2B5EF4-FFF2-40B4-BE49-F238E27FC236}">
                <a16:creationId xmlns:a16="http://schemas.microsoft.com/office/drawing/2014/main" id="{980A5746-93F3-3349-9EE7-B30E779A26AA}"/>
              </a:ext>
            </a:extLst>
          </p:cNvPr>
          <p:cNvSpPr/>
          <p:nvPr/>
        </p:nvSpPr>
        <p:spPr>
          <a:xfrm>
            <a:off x="838200" y="4798001"/>
            <a:ext cx="9844402" cy="369332"/>
          </a:xfrm>
          <a:prstGeom prst="rect">
            <a:avLst/>
          </a:prstGeom>
        </p:spPr>
        <p:txBody>
          <a:bodyPr wrap="square">
            <a:spAutoFit/>
          </a:bodyPr>
          <a:lstStyle/>
          <a:p>
            <a:r>
              <a:rPr lang="en-US" altLang="zh-CN" dirty="0"/>
              <a:t>Thus,</a:t>
            </a:r>
            <a:r>
              <a:rPr lang="zh-CN" altLang="en-US" dirty="0"/>
              <a:t> </a:t>
            </a:r>
            <a:r>
              <a:rPr lang="en-US" dirty="0"/>
              <a:t>we propose </a:t>
            </a:r>
            <a:r>
              <a:rPr lang="en-US" b="1" dirty="0"/>
              <a:t>pivot word masking training</a:t>
            </a:r>
            <a:r>
              <a:rPr lang="zh-CN" altLang="en-US" dirty="0"/>
              <a:t> </a:t>
            </a:r>
            <a:r>
              <a:rPr lang="en-US" dirty="0"/>
              <a:t>to enforce the model to focus on pivot words</a:t>
            </a:r>
            <a:r>
              <a:rPr lang="en-US" altLang="zh-CN" dirty="0"/>
              <a:t>.</a:t>
            </a:r>
            <a:endParaRPr lang="en-US" dirty="0"/>
          </a:p>
        </p:txBody>
      </p:sp>
    </p:spTree>
    <p:extLst>
      <p:ext uri="{BB962C8B-B14F-4D97-AF65-F5344CB8AC3E}">
        <p14:creationId xmlns:p14="http://schemas.microsoft.com/office/powerpoint/2010/main" val="206887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8FB5-4A7D-7249-B7CA-69ECFB389D64}"/>
              </a:ext>
            </a:extLst>
          </p:cNvPr>
          <p:cNvSpPr>
            <a:spLocks noGrp="1"/>
          </p:cNvSpPr>
          <p:nvPr>
            <p:ph type="title"/>
          </p:nvPr>
        </p:nvSpPr>
        <p:spPr>
          <a:xfrm>
            <a:off x="838200" y="365125"/>
            <a:ext cx="10928350" cy="1325563"/>
          </a:xfrm>
        </p:spPr>
        <p:txBody>
          <a:bodyPr/>
          <a:lstStyle/>
          <a:p>
            <a:r>
              <a:rPr lang="en-US" dirty="0"/>
              <a:t>Proposed Method</a:t>
            </a:r>
            <a:r>
              <a:rPr lang="en-US" altLang="zh-CN" dirty="0"/>
              <a:t>:</a:t>
            </a:r>
            <a:r>
              <a:rPr lang="zh-CN" altLang="en-US" dirty="0"/>
              <a:t> </a:t>
            </a:r>
            <a:r>
              <a:rPr lang="en-US" altLang="zh-CN" dirty="0"/>
              <a:t>Pivot</a:t>
            </a:r>
            <a:r>
              <a:rPr lang="zh-CN" altLang="en-US" dirty="0"/>
              <a:t> </a:t>
            </a:r>
            <a:r>
              <a:rPr lang="en-US" altLang="zh-CN" dirty="0"/>
              <a:t>Word</a:t>
            </a:r>
            <a:r>
              <a:rPr lang="zh-CN" altLang="en-US" dirty="0"/>
              <a:t> </a:t>
            </a:r>
            <a:r>
              <a:rPr lang="en-US" altLang="zh-CN" dirty="0"/>
              <a:t>Masking</a:t>
            </a:r>
            <a:r>
              <a:rPr lang="zh-CN" altLang="en-US" dirty="0"/>
              <a:t> </a:t>
            </a:r>
            <a:r>
              <a:rPr lang="en-US" altLang="zh-CN" dirty="0"/>
              <a:t>Training</a:t>
            </a:r>
            <a:endParaRPr lang="en-US" dirty="0"/>
          </a:p>
        </p:txBody>
      </p:sp>
      <p:sp>
        <p:nvSpPr>
          <p:cNvPr id="4" name="Slide Number Placeholder 3">
            <a:extLst>
              <a:ext uri="{FF2B5EF4-FFF2-40B4-BE49-F238E27FC236}">
                <a16:creationId xmlns:a16="http://schemas.microsoft.com/office/drawing/2014/main" id="{7DC6C949-665C-3A4B-8948-E56D8E58EE05}"/>
              </a:ext>
            </a:extLst>
          </p:cNvPr>
          <p:cNvSpPr>
            <a:spLocks noGrp="1"/>
          </p:cNvSpPr>
          <p:nvPr>
            <p:ph type="sldNum" sz="quarter" idx="12"/>
          </p:nvPr>
        </p:nvSpPr>
        <p:spPr/>
        <p:txBody>
          <a:bodyPr/>
          <a:lstStyle/>
          <a:p>
            <a:fld id="{681CEFBB-82EA-5143-A295-D24BE597BD51}" type="slidenum">
              <a:rPr lang="en-US" smtClean="0"/>
              <a:t>19</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A63390C-5007-F84F-B21F-A0AD6FCF88E6}"/>
                  </a:ext>
                </a:extLst>
              </p:cNvPr>
              <p:cNvSpPr/>
              <p:nvPr/>
            </p:nvSpPr>
            <p:spPr>
              <a:xfrm>
                <a:off x="3432323" y="3429000"/>
                <a:ext cx="1408517" cy="6190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5" name="Rectangle 4">
                <a:extLst>
                  <a:ext uri="{FF2B5EF4-FFF2-40B4-BE49-F238E27FC236}">
                    <a16:creationId xmlns:a16="http://schemas.microsoft.com/office/drawing/2014/main" id="{AA63390C-5007-F84F-B21F-A0AD6FCF88E6}"/>
                  </a:ext>
                </a:extLst>
              </p:cNvPr>
              <p:cNvSpPr>
                <a:spLocks noRot="1" noChangeAspect="1" noMove="1" noResize="1" noEditPoints="1" noAdjustHandles="1" noChangeArrowheads="1" noChangeShapeType="1" noTextEdit="1"/>
              </p:cNvSpPr>
              <p:nvPr/>
            </p:nvSpPr>
            <p:spPr>
              <a:xfrm>
                <a:off x="3432323" y="3429000"/>
                <a:ext cx="1408517" cy="619066"/>
              </a:xfrm>
              <a:prstGeom prst="rect">
                <a:avLst/>
              </a:prstGeom>
              <a:blipFill>
                <a:blip r:embed="rId3"/>
                <a:stretch>
                  <a:fillRect t="-7843" b="-784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BFA2F67-B0A4-2A4C-9C1B-E99A0E068D0A}"/>
              </a:ext>
            </a:extLst>
          </p:cNvPr>
          <p:cNvCxnSpPr>
            <a:stCxn id="5" idx="3"/>
          </p:cNvCxnSpPr>
          <p:nvPr/>
        </p:nvCxnSpPr>
        <p:spPr>
          <a:xfrm flipV="1">
            <a:off x="4840840" y="3454558"/>
            <a:ext cx="488437"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05722B-83AF-7B49-A563-6B798C19D686}"/>
              </a:ext>
            </a:extLst>
          </p:cNvPr>
          <p:cNvCxnSpPr>
            <a:stCxn id="5" idx="3"/>
          </p:cNvCxnSpPr>
          <p:nvPr/>
        </p:nvCxnSpPr>
        <p:spPr>
          <a:xfrm>
            <a:off x="4840840" y="3738533"/>
            <a:ext cx="499796"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044AD1F4-9A4D-184D-B72C-066A405914BB}"/>
                  </a:ext>
                </a:extLst>
              </p:cNvPr>
              <p:cNvSpPr/>
              <p:nvPr/>
            </p:nvSpPr>
            <p:spPr>
              <a:xfrm>
                <a:off x="5334955" y="3247209"/>
                <a:ext cx="806490" cy="4543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8" name="Rounded Rectangle 7">
                <a:extLst>
                  <a:ext uri="{FF2B5EF4-FFF2-40B4-BE49-F238E27FC236}">
                    <a16:creationId xmlns:a16="http://schemas.microsoft.com/office/drawing/2014/main" id="{044AD1F4-9A4D-184D-B72C-066A405914BB}"/>
                  </a:ext>
                </a:extLst>
              </p:cNvPr>
              <p:cNvSpPr>
                <a:spLocks noRot="1" noChangeAspect="1" noMove="1" noResize="1" noEditPoints="1" noAdjustHandles="1" noChangeArrowheads="1" noChangeShapeType="1" noTextEdit="1"/>
              </p:cNvSpPr>
              <p:nvPr/>
            </p:nvSpPr>
            <p:spPr>
              <a:xfrm>
                <a:off x="5334955" y="3247209"/>
                <a:ext cx="806490" cy="454360"/>
              </a:xfrm>
              <a:prstGeom prst="roundRect">
                <a:avLst/>
              </a:prstGeom>
              <a:blipFill>
                <a:blip r:embed="rId4"/>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D42BCDD2-4F3D-2849-82E1-7B23AB8D387C}"/>
                  </a:ext>
                </a:extLst>
              </p:cNvPr>
              <p:cNvSpPr/>
              <p:nvPr/>
            </p:nvSpPr>
            <p:spPr>
              <a:xfrm>
                <a:off x="5340637" y="3937316"/>
                <a:ext cx="806490" cy="4543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9" name="Rounded Rectangle 8">
                <a:extLst>
                  <a:ext uri="{FF2B5EF4-FFF2-40B4-BE49-F238E27FC236}">
                    <a16:creationId xmlns:a16="http://schemas.microsoft.com/office/drawing/2014/main" id="{D42BCDD2-4F3D-2849-82E1-7B23AB8D387C}"/>
                  </a:ext>
                </a:extLst>
              </p:cNvPr>
              <p:cNvSpPr>
                <a:spLocks noRot="1" noChangeAspect="1" noMove="1" noResize="1" noEditPoints="1" noAdjustHandles="1" noChangeArrowheads="1" noChangeShapeType="1" noTextEdit="1"/>
              </p:cNvSpPr>
              <p:nvPr/>
            </p:nvSpPr>
            <p:spPr>
              <a:xfrm>
                <a:off x="5340637" y="3937316"/>
                <a:ext cx="806490" cy="454360"/>
              </a:xfrm>
              <a:prstGeom prst="roundRect">
                <a:avLst/>
              </a:prstGeom>
              <a:blipFill>
                <a:blip r:embed="rId5"/>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D7A6523-4D06-DD4E-A4DA-D3817F8BD4D7}"/>
              </a:ext>
            </a:extLst>
          </p:cNvPr>
          <p:cNvCxnSpPr>
            <a:stCxn id="8" idx="3"/>
          </p:cNvCxnSpPr>
          <p:nvPr/>
        </p:nvCxnSpPr>
        <p:spPr>
          <a:xfrm>
            <a:off x="6141445" y="3474389"/>
            <a:ext cx="460038"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BA1376-8C57-2F4F-865D-9C9930530CB0}"/>
              </a:ext>
            </a:extLst>
          </p:cNvPr>
          <p:cNvCxnSpPr>
            <a:stCxn id="9" idx="3"/>
          </p:cNvCxnSpPr>
          <p:nvPr/>
        </p:nvCxnSpPr>
        <p:spPr>
          <a:xfrm flipV="1">
            <a:off x="6147127" y="3795328"/>
            <a:ext cx="460038"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AA184E43-77C5-DC48-882C-E2B420AFAB66}"/>
              </a:ext>
            </a:extLst>
          </p:cNvPr>
          <p:cNvSpPr/>
          <p:nvPr/>
        </p:nvSpPr>
        <p:spPr>
          <a:xfrm>
            <a:off x="6607165" y="3551109"/>
            <a:ext cx="868964" cy="48275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Z</a:t>
            </a:r>
            <a:endParaRPr lang="en-US" dirty="0"/>
          </a:p>
        </p:txBody>
      </p:sp>
      <p:cxnSp>
        <p:nvCxnSpPr>
          <p:cNvPr id="13" name="Straight Arrow Connector 12">
            <a:extLst>
              <a:ext uri="{FF2B5EF4-FFF2-40B4-BE49-F238E27FC236}">
                <a16:creationId xmlns:a16="http://schemas.microsoft.com/office/drawing/2014/main" id="{B0A7FFCE-2DB5-1C48-9155-4EF514C5E040}"/>
              </a:ext>
            </a:extLst>
          </p:cNvPr>
          <p:cNvCxnSpPr>
            <a:stCxn id="12" idx="3"/>
          </p:cNvCxnSpPr>
          <p:nvPr/>
        </p:nvCxnSpPr>
        <p:spPr>
          <a:xfrm>
            <a:off x="7476129" y="3792488"/>
            <a:ext cx="670182" cy="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1E7CB7-697E-CA40-A20C-38E417173704}"/>
                  </a:ext>
                </a:extLst>
              </p:cNvPr>
              <p:cNvSpPr txBox="1"/>
              <p:nvPr/>
            </p:nvSpPr>
            <p:spPr>
              <a:xfrm>
                <a:off x="7317107" y="3485109"/>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xmlns="">
          <p:sp>
            <p:nvSpPr>
              <p:cNvPr id="14" name="TextBox 13">
                <a:extLst>
                  <a:ext uri="{FF2B5EF4-FFF2-40B4-BE49-F238E27FC236}">
                    <a16:creationId xmlns:a16="http://schemas.microsoft.com/office/drawing/2014/main" id="{801E7CB7-697E-CA40-A20C-38E417173704}"/>
                  </a:ext>
                </a:extLst>
              </p:cNvPr>
              <p:cNvSpPr txBox="1">
                <a:spLocks noRot="1" noChangeAspect="1" noMove="1" noResize="1" noEditPoints="1" noAdjustHandles="1" noChangeArrowheads="1" noChangeShapeType="1" noTextEdit="1"/>
              </p:cNvSpPr>
              <p:nvPr/>
            </p:nvSpPr>
            <p:spPr>
              <a:xfrm>
                <a:off x="7317107" y="3485109"/>
                <a:ext cx="918592" cy="276999"/>
              </a:xfrm>
              <a:prstGeom prst="rect">
                <a:avLst/>
              </a:prstGeom>
              <a:blipFill>
                <a:blip r:embed="rId6"/>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A4BEA89-1D82-7947-8A8F-A88A4E3D2FBE}"/>
                  </a:ext>
                </a:extLst>
              </p:cNvPr>
              <p:cNvSpPr/>
              <p:nvPr/>
            </p:nvSpPr>
            <p:spPr>
              <a:xfrm>
                <a:off x="8117916" y="3436100"/>
                <a:ext cx="1408517" cy="619066"/>
              </a:xfrm>
              <a:prstGeom prst="rect">
                <a:avLst/>
              </a:prstGeom>
              <a:solidFill>
                <a:schemeClr val="accent6"/>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5" name="Rectangle 14">
                <a:extLst>
                  <a:ext uri="{FF2B5EF4-FFF2-40B4-BE49-F238E27FC236}">
                    <a16:creationId xmlns:a16="http://schemas.microsoft.com/office/drawing/2014/main" id="{6A4BEA89-1D82-7947-8A8F-A88A4E3D2FBE}"/>
                  </a:ext>
                </a:extLst>
              </p:cNvPr>
              <p:cNvSpPr>
                <a:spLocks noRot="1" noChangeAspect="1" noMove="1" noResize="1" noEditPoints="1" noAdjustHandles="1" noChangeArrowheads="1" noChangeShapeType="1" noTextEdit="1"/>
              </p:cNvSpPr>
              <p:nvPr/>
            </p:nvSpPr>
            <p:spPr>
              <a:xfrm>
                <a:off x="8117916" y="3436100"/>
                <a:ext cx="1408517" cy="619066"/>
              </a:xfrm>
              <a:prstGeom prst="rect">
                <a:avLst/>
              </a:prstGeom>
              <a:blipFill>
                <a:blip r:embed="rId7"/>
                <a:stretch>
                  <a:fillRect t="-6000" b="-10000"/>
                </a:stretch>
              </a:blipFill>
              <a:ln>
                <a:solidFill>
                  <a:schemeClr val="accent6"/>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9C57E818-9DE7-0941-931F-647D0136D49F}"/>
              </a:ext>
            </a:extLst>
          </p:cNvPr>
          <p:cNvCxnSpPr>
            <a:stCxn id="15" idx="3"/>
          </p:cNvCxnSpPr>
          <p:nvPr/>
        </p:nvCxnSpPr>
        <p:spPr>
          <a:xfrm>
            <a:off x="9526433" y="3745633"/>
            <a:ext cx="533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ounded Rectangle 16">
                <a:extLst>
                  <a:ext uri="{FF2B5EF4-FFF2-40B4-BE49-F238E27FC236}">
                    <a16:creationId xmlns:a16="http://schemas.microsoft.com/office/drawing/2014/main" id="{1D669EF7-209B-5341-B1EB-AA2480A294EB}"/>
                  </a:ext>
                </a:extLst>
              </p:cNvPr>
              <p:cNvSpPr/>
              <p:nvPr/>
            </p:nvSpPr>
            <p:spPr>
              <a:xfrm>
                <a:off x="10060303" y="3436100"/>
                <a:ext cx="715618" cy="579309"/>
              </a:xfrm>
              <a:prstGeom prst="roundRect">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xmlns="">
          <p:sp>
            <p:nvSpPr>
              <p:cNvPr id="17" name="Rounded Rectangle 16">
                <a:extLst>
                  <a:ext uri="{FF2B5EF4-FFF2-40B4-BE49-F238E27FC236}">
                    <a16:creationId xmlns:a16="http://schemas.microsoft.com/office/drawing/2014/main" id="{1D669EF7-209B-5341-B1EB-AA2480A294EB}"/>
                  </a:ext>
                </a:extLst>
              </p:cNvPr>
              <p:cNvSpPr>
                <a:spLocks noRot="1" noChangeAspect="1" noMove="1" noResize="1" noEditPoints="1" noAdjustHandles="1" noChangeArrowheads="1" noChangeShapeType="1" noTextEdit="1"/>
              </p:cNvSpPr>
              <p:nvPr/>
            </p:nvSpPr>
            <p:spPr>
              <a:xfrm>
                <a:off x="10060303" y="3436100"/>
                <a:ext cx="715618" cy="579309"/>
              </a:xfrm>
              <a:prstGeom prst="roundRect">
                <a:avLst/>
              </a:prstGeom>
              <a:blipFill>
                <a:blip r:embed="rId8"/>
                <a:stretch>
                  <a:fillRect/>
                </a:stretch>
              </a:blipFill>
              <a:ln>
                <a:solidFill>
                  <a:schemeClr val="accent6"/>
                </a:solidFill>
              </a:ln>
            </p:spPr>
            <p:txBody>
              <a:bodyPr/>
              <a:lstStyle/>
              <a:p>
                <a:r>
                  <a:rPr lang="en-US">
                    <a:noFill/>
                  </a:rPr>
                  <a:t> </a:t>
                </a:r>
              </a:p>
            </p:txBody>
          </p:sp>
        </mc:Fallback>
      </mc:AlternateContent>
      <p:sp>
        <p:nvSpPr>
          <p:cNvPr id="18" name="TextBox 17">
            <a:extLst>
              <a:ext uri="{FF2B5EF4-FFF2-40B4-BE49-F238E27FC236}">
                <a16:creationId xmlns:a16="http://schemas.microsoft.com/office/drawing/2014/main" id="{7EB9126F-7195-E04D-B59D-D1F0083D47EE}"/>
              </a:ext>
            </a:extLst>
          </p:cNvPr>
          <p:cNvSpPr txBox="1"/>
          <p:nvPr/>
        </p:nvSpPr>
        <p:spPr>
          <a:xfrm>
            <a:off x="3295299" y="3152001"/>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19" name="TextBox 18">
            <a:extLst>
              <a:ext uri="{FF2B5EF4-FFF2-40B4-BE49-F238E27FC236}">
                <a16:creationId xmlns:a16="http://schemas.microsoft.com/office/drawing/2014/main" id="{DF1AA2A0-8B8D-EB46-96BC-F9D2B0170F49}"/>
              </a:ext>
            </a:extLst>
          </p:cNvPr>
          <p:cNvSpPr txBox="1"/>
          <p:nvPr/>
        </p:nvSpPr>
        <p:spPr>
          <a:xfrm>
            <a:off x="7929519" y="3134963"/>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21" name="Rounded Rectangle 20">
            <a:extLst>
              <a:ext uri="{FF2B5EF4-FFF2-40B4-BE49-F238E27FC236}">
                <a16:creationId xmlns:a16="http://schemas.microsoft.com/office/drawing/2014/main" id="{36EBE46D-4AF2-B344-9D5A-DE08591ADACD}"/>
              </a:ext>
            </a:extLst>
          </p:cNvPr>
          <p:cNvSpPr/>
          <p:nvPr/>
        </p:nvSpPr>
        <p:spPr>
          <a:xfrm>
            <a:off x="5418076" y="2417694"/>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9DFE188-957B-7E4E-819F-BECAF339845B}"/>
              </a:ext>
            </a:extLst>
          </p:cNvPr>
          <p:cNvSpPr/>
          <p:nvPr/>
        </p:nvSpPr>
        <p:spPr>
          <a:xfrm>
            <a:off x="5515468" y="244493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Oval 22">
            <a:extLst>
              <a:ext uri="{FF2B5EF4-FFF2-40B4-BE49-F238E27FC236}">
                <a16:creationId xmlns:a16="http://schemas.microsoft.com/office/drawing/2014/main" id="{52E6AC69-9841-F940-90E3-FDA9DC9DDA64}"/>
              </a:ext>
            </a:extLst>
          </p:cNvPr>
          <p:cNvSpPr/>
          <p:nvPr/>
        </p:nvSpPr>
        <p:spPr>
          <a:xfrm>
            <a:off x="5672377" y="244526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Oval 23">
            <a:extLst>
              <a:ext uri="{FF2B5EF4-FFF2-40B4-BE49-F238E27FC236}">
                <a16:creationId xmlns:a16="http://schemas.microsoft.com/office/drawing/2014/main" id="{5989A481-29E2-584E-98F6-0EC72802985B}"/>
              </a:ext>
            </a:extLst>
          </p:cNvPr>
          <p:cNvSpPr/>
          <p:nvPr/>
        </p:nvSpPr>
        <p:spPr>
          <a:xfrm>
            <a:off x="5829286" y="244459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F075558B-D9EA-564F-9DFA-5419911A6C17}"/>
              </a:ext>
            </a:extLst>
          </p:cNvPr>
          <p:cNvSpPr/>
          <p:nvPr/>
        </p:nvSpPr>
        <p:spPr>
          <a:xfrm>
            <a:off x="5986195" y="244493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Oval 25">
            <a:extLst>
              <a:ext uri="{FF2B5EF4-FFF2-40B4-BE49-F238E27FC236}">
                <a16:creationId xmlns:a16="http://schemas.microsoft.com/office/drawing/2014/main" id="{0336AC7A-55D4-EB4D-870E-18E7DF2FB11D}"/>
              </a:ext>
            </a:extLst>
          </p:cNvPr>
          <p:cNvSpPr/>
          <p:nvPr/>
        </p:nvSpPr>
        <p:spPr>
          <a:xfrm>
            <a:off x="6143104" y="243935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9642454D-3C5D-224C-BE71-11368A3C0323}"/>
              </a:ext>
            </a:extLst>
          </p:cNvPr>
          <p:cNvSpPr/>
          <p:nvPr/>
        </p:nvSpPr>
        <p:spPr>
          <a:xfrm>
            <a:off x="6300013" y="243968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6AB98061-1CCD-834F-8169-EFB1299FA2C1}"/>
              </a:ext>
            </a:extLst>
          </p:cNvPr>
          <p:cNvSpPr/>
          <p:nvPr/>
        </p:nvSpPr>
        <p:spPr>
          <a:xfrm>
            <a:off x="5423486" y="2780470"/>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E8D5615D-479F-D349-A95A-4ECCA846D020}"/>
              </a:ext>
            </a:extLst>
          </p:cNvPr>
          <p:cNvSpPr/>
          <p:nvPr/>
        </p:nvSpPr>
        <p:spPr>
          <a:xfrm>
            <a:off x="5520878" y="280770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Oval 29">
            <a:extLst>
              <a:ext uri="{FF2B5EF4-FFF2-40B4-BE49-F238E27FC236}">
                <a16:creationId xmlns:a16="http://schemas.microsoft.com/office/drawing/2014/main" id="{BDCF34B7-18BE-EC43-A14C-7F76A2208F01}"/>
              </a:ext>
            </a:extLst>
          </p:cNvPr>
          <p:cNvSpPr/>
          <p:nvPr/>
        </p:nvSpPr>
        <p:spPr>
          <a:xfrm>
            <a:off x="5677787" y="280804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Oval 30">
            <a:extLst>
              <a:ext uri="{FF2B5EF4-FFF2-40B4-BE49-F238E27FC236}">
                <a16:creationId xmlns:a16="http://schemas.microsoft.com/office/drawing/2014/main" id="{837F36A2-B32F-984D-813E-9FF51BD0D116}"/>
              </a:ext>
            </a:extLst>
          </p:cNvPr>
          <p:cNvSpPr/>
          <p:nvPr/>
        </p:nvSpPr>
        <p:spPr>
          <a:xfrm>
            <a:off x="5834696" y="280737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Oval 31">
            <a:extLst>
              <a:ext uri="{FF2B5EF4-FFF2-40B4-BE49-F238E27FC236}">
                <a16:creationId xmlns:a16="http://schemas.microsoft.com/office/drawing/2014/main" id="{1E02842C-CA73-4B48-B879-B2206DE9C115}"/>
              </a:ext>
            </a:extLst>
          </p:cNvPr>
          <p:cNvSpPr/>
          <p:nvPr/>
        </p:nvSpPr>
        <p:spPr>
          <a:xfrm>
            <a:off x="5991605" y="280770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C6B3D8DA-BCF3-E044-AEDD-ED34D0DEA493}"/>
              </a:ext>
            </a:extLst>
          </p:cNvPr>
          <p:cNvSpPr/>
          <p:nvPr/>
        </p:nvSpPr>
        <p:spPr>
          <a:xfrm>
            <a:off x="6148514" y="280213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Oval 33">
            <a:extLst>
              <a:ext uri="{FF2B5EF4-FFF2-40B4-BE49-F238E27FC236}">
                <a16:creationId xmlns:a16="http://schemas.microsoft.com/office/drawing/2014/main" id="{3E8110C6-9284-EC44-9145-52D375AD14A9}"/>
              </a:ext>
            </a:extLst>
          </p:cNvPr>
          <p:cNvSpPr/>
          <p:nvPr/>
        </p:nvSpPr>
        <p:spPr>
          <a:xfrm>
            <a:off x="6305423" y="280246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TextBox 34">
            <a:extLst>
              <a:ext uri="{FF2B5EF4-FFF2-40B4-BE49-F238E27FC236}">
                <a16:creationId xmlns:a16="http://schemas.microsoft.com/office/drawing/2014/main" id="{0DAD0A11-87B9-8547-9127-A5217F3C2440}"/>
              </a:ext>
            </a:extLst>
          </p:cNvPr>
          <p:cNvSpPr txBox="1"/>
          <p:nvPr/>
        </p:nvSpPr>
        <p:spPr>
          <a:xfrm>
            <a:off x="5115080" y="2333821"/>
            <a:ext cx="189168" cy="369332"/>
          </a:xfrm>
          <a:prstGeom prst="rect">
            <a:avLst/>
          </a:prstGeom>
          <a:noFill/>
        </p:spPr>
        <p:txBody>
          <a:bodyPr wrap="square" rtlCol="0">
            <a:spAutoFit/>
          </a:bodyPr>
          <a:lstStyle/>
          <a:p>
            <a:pPr algn="ctr"/>
            <a:r>
              <a:rPr lang="zh-CN" altLang="en-US" dirty="0"/>
              <a:t>🙃</a:t>
            </a:r>
            <a:endParaRPr lang="en-US" dirty="0"/>
          </a:p>
        </p:txBody>
      </p:sp>
      <p:sp>
        <p:nvSpPr>
          <p:cNvPr id="36" name="TextBox 35">
            <a:extLst>
              <a:ext uri="{FF2B5EF4-FFF2-40B4-BE49-F238E27FC236}">
                <a16:creationId xmlns:a16="http://schemas.microsoft.com/office/drawing/2014/main" id="{C1EA92DD-AED4-D04F-BCCE-83F184CF1C58}"/>
              </a:ext>
            </a:extLst>
          </p:cNvPr>
          <p:cNvSpPr txBox="1"/>
          <p:nvPr/>
        </p:nvSpPr>
        <p:spPr>
          <a:xfrm>
            <a:off x="5060972" y="2705517"/>
            <a:ext cx="309446" cy="369332"/>
          </a:xfrm>
          <a:prstGeom prst="rect">
            <a:avLst/>
          </a:prstGeom>
          <a:noFill/>
        </p:spPr>
        <p:txBody>
          <a:bodyPr wrap="square" rtlCol="0">
            <a:spAutoFit/>
          </a:bodyPr>
          <a:lstStyle/>
          <a:p>
            <a:pPr algn="ctr"/>
            <a:r>
              <a:rPr lang="zh-CN" altLang="en-US" dirty="0"/>
              <a:t>🙂</a:t>
            </a:r>
            <a:endParaRPr lang="en-US"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7E1AB0-1F3E-FE47-A265-0F1D5D3B6A8E}"/>
                  </a:ext>
                </a:extLst>
              </p:cNvPr>
              <p:cNvSpPr txBox="1"/>
              <p:nvPr/>
            </p:nvSpPr>
            <p:spPr>
              <a:xfrm>
                <a:off x="6487385" y="2329044"/>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0</m:t>
                          </m:r>
                        </m:sub>
                      </m:sSub>
                    </m:oMath>
                  </m:oMathPara>
                </a14:m>
                <a:endParaRPr lang="en-US" sz="1400" dirty="0"/>
              </a:p>
            </p:txBody>
          </p:sp>
        </mc:Choice>
        <mc:Fallback xmlns="">
          <p:sp>
            <p:nvSpPr>
              <p:cNvPr id="37" name="TextBox 36">
                <a:extLst>
                  <a:ext uri="{FF2B5EF4-FFF2-40B4-BE49-F238E27FC236}">
                    <a16:creationId xmlns:a16="http://schemas.microsoft.com/office/drawing/2014/main" id="{2C7E1AB0-1F3E-FE47-A265-0F1D5D3B6A8E}"/>
                  </a:ext>
                </a:extLst>
              </p:cNvPr>
              <p:cNvSpPr txBox="1">
                <a:spLocks noRot="1" noChangeAspect="1" noMove="1" noResize="1" noEditPoints="1" noAdjustHandles="1" noChangeArrowheads="1" noChangeShapeType="1" noTextEdit="1"/>
              </p:cNvSpPr>
              <p:nvPr/>
            </p:nvSpPr>
            <p:spPr>
              <a:xfrm>
                <a:off x="6487385" y="2329044"/>
                <a:ext cx="415211"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8A609EB-12C3-0E45-BD13-19E49F7FCD67}"/>
                  </a:ext>
                </a:extLst>
              </p:cNvPr>
              <p:cNvSpPr txBox="1"/>
              <p:nvPr/>
            </p:nvSpPr>
            <p:spPr>
              <a:xfrm>
                <a:off x="6498205" y="2713541"/>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1</m:t>
                          </m:r>
                        </m:sub>
                      </m:sSub>
                    </m:oMath>
                  </m:oMathPara>
                </a14:m>
                <a:endParaRPr lang="en-US" sz="1400" dirty="0"/>
              </a:p>
            </p:txBody>
          </p:sp>
        </mc:Choice>
        <mc:Fallback xmlns="">
          <p:sp>
            <p:nvSpPr>
              <p:cNvPr id="38" name="TextBox 37">
                <a:extLst>
                  <a:ext uri="{FF2B5EF4-FFF2-40B4-BE49-F238E27FC236}">
                    <a16:creationId xmlns:a16="http://schemas.microsoft.com/office/drawing/2014/main" id="{68A609EB-12C3-0E45-BD13-19E49F7FCD67}"/>
                  </a:ext>
                </a:extLst>
              </p:cNvPr>
              <p:cNvSpPr txBox="1">
                <a:spLocks noRot="1" noChangeAspect="1" noMove="1" noResize="1" noEditPoints="1" noAdjustHandles="1" noChangeArrowheads="1" noChangeShapeType="1" noTextEdit="1"/>
              </p:cNvSpPr>
              <p:nvPr/>
            </p:nvSpPr>
            <p:spPr>
              <a:xfrm>
                <a:off x="6498205" y="2713541"/>
                <a:ext cx="415211" cy="307777"/>
              </a:xfrm>
              <a:prstGeom prst="rect">
                <a:avLst/>
              </a:prstGeom>
              <a:blipFill>
                <a:blip r:embed="rId10"/>
                <a:stretch>
                  <a:fillRect/>
                </a:stretch>
              </a:blipFill>
            </p:spPr>
            <p:txBody>
              <a:bodyPr/>
              <a:lstStyle/>
              <a:p>
                <a:r>
                  <a:rPr lang="en-US">
                    <a:noFill/>
                  </a:rPr>
                  <a:t> </a:t>
                </a:r>
              </a:p>
            </p:txBody>
          </p:sp>
        </mc:Fallback>
      </mc:AlternateContent>
      <p:sp>
        <p:nvSpPr>
          <p:cNvPr id="39" name="Right Brace 38">
            <a:extLst>
              <a:ext uri="{FF2B5EF4-FFF2-40B4-BE49-F238E27FC236}">
                <a16:creationId xmlns:a16="http://schemas.microsoft.com/office/drawing/2014/main" id="{F563381A-3A12-8B44-9667-5E5890938355}"/>
              </a:ext>
            </a:extLst>
          </p:cNvPr>
          <p:cNvSpPr/>
          <p:nvPr/>
        </p:nvSpPr>
        <p:spPr>
          <a:xfrm>
            <a:off x="6770871" y="2439354"/>
            <a:ext cx="190650" cy="4763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58CF7F49-C238-8340-996C-F2566F7554B2}"/>
              </a:ext>
            </a:extLst>
          </p:cNvPr>
          <p:cNvCxnSpPr>
            <a:cxnSpLocks/>
            <a:stCxn id="17" idx="2"/>
          </p:cNvCxnSpPr>
          <p:nvPr/>
        </p:nvCxnSpPr>
        <p:spPr>
          <a:xfrm>
            <a:off x="10418112" y="4015409"/>
            <a:ext cx="0" cy="38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CA74E36A-7385-494D-A205-0D9E78598A9B}"/>
              </a:ext>
            </a:extLst>
          </p:cNvPr>
          <p:cNvCxnSpPr>
            <a:cxnSpLocks/>
            <a:stCxn id="39" idx="1"/>
            <a:endCxn id="14" idx="2"/>
          </p:cNvCxnSpPr>
          <p:nvPr/>
        </p:nvCxnSpPr>
        <p:spPr>
          <a:xfrm rot="10800000" flipH="1" flipV="1">
            <a:off x="6961521" y="2677536"/>
            <a:ext cx="814882" cy="1084571"/>
          </a:xfrm>
          <a:prstGeom prst="bentConnector4">
            <a:avLst>
              <a:gd name="adj1" fmla="val -3642"/>
              <a:gd name="adj2" fmla="val -15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ounded Rectangle 43">
                <a:extLst>
                  <a:ext uri="{FF2B5EF4-FFF2-40B4-BE49-F238E27FC236}">
                    <a16:creationId xmlns:a16="http://schemas.microsoft.com/office/drawing/2014/main" id="{E86BFD72-2B82-3B47-BE71-FB18D6912FF5}"/>
                  </a:ext>
                </a:extLst>
              </p:cNvPr>
              <p:cNvSpPr/>
              <p:nvPr/>
            </p:nvSpPr>
            <p:spPr>
              <a:xfrm>
                <a:off x="1402269" y="3429000"/>
                <a:ext cx="715618" cy="579309"/>
              </a:xfrm>
              <a:prstGeom prst="roundRect">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xmlns="">
          <p:sp>
            <p:nvSpPr>
              <p:cNvPr id="44" name="Rounded Rectangle 43">
                <a:extLst>
                  <a:ext uri="{FF2B5EF4-FFF2-40B4-BE49-F238E27FC236}">
                    <a16:creationId xmlns:a16="http://schemas.microsoft.com/office/drawing/2014/main" id="{E86BFD72-2B82-3B47-BE71-FB18D6912FF5}"/>
                  </a:ext>
                </a:extLst>
              </p:cNvPr>
              <p:cNvSpPr>
                <a:spLocks noRot="1" noChangeAspect="1" noMove="1" noResize="1" noEditPoints="1" noAdjustHandles="1" noChangeArrowheads="1" noChangeShapeType="1" noTextEdit="1"/>
              </p:cNvSpPr>
              <p:nvPr/>
            </p:nvSpPr>
            <p:spPr>
              <a:xfrm>
                <a:off x="1402269" y="3429000"/>
                <a:ext cx="715618" cy="579309"/>
              </a:xfrm>
              <a:prstGeom prst="roundRect">
                <a:avLst/>
              </a:prstGeom>
              <a:blipFill>
                <a:blip r:embed="rId11"/>
                <a:stretch>
                  <a:fillRect/>
                </a:stretch>
              </a:blipFill>
              <a:ln>
                <a:solidFill>
                  <a:schemeClr val="accent6"/>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FAC5C819-25CD-BF44-BE01-55CD8656D99E}"/>
              </a:ext>
            </a:extLst>
          </p:cNvPr>
          <p:cNvCxnSpPr>
            <a:cxnSpLocks/>
            <a:stCxn id="44" idx="3"/>
          </p:cNvCxnSpPr>
          <p:nvPr/>
        </p:nvCxnSpPr>
        <p:spPr>
          <a:xfrm flipV="1">
            <a:off x="2117887" y="3718654"/>
            <a:ext cx="378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8B2BECA-5A36-9645-B368-50E093B54C7E}"/>
              </a:ext>
            </a:extLst>
          </p:cNvPr>
          <p:cNvCxnSpPr>
            <a:cxnSpLocks/>
            <a:endCxn id="44" idx="2"/>
          </p:cNvCxnSpPr>
          <p:nvPr/>
        </p:nvCxnSpPr>
        <p:spPr>
          <a:xfrm flipV="1">
            <a:off x="1760078" y="4008309"/>
            <a:ext cx="0" cy="35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ounded Rectangle 48">
                <a:extLst>
                  <a:ext uri="{FF2B5EF4-FFF2-40B4-BE49-F238E27FC236}">
                    <a16:creationId xmlns:a16="http://schemas.microsoft.com/office/drawing/2014/main" id="{F261E4C9-ACCF-A24C-B2BC-537AEB85BB69}"/>
                  </a:ext>
                </a:extLst>
              </p:cNvPr>
              <p:cNvSpPr/>
              <p:nvPr/>
            </p:nvSpPr>
            <p:spPr>
              <a:xfrm>
                <a:off x="2489201" y="3393479"/>
                <a:ext cx="510575" cy="690107"/>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49" name="Rounded Rectangle 48">
                <a:extLst>
                  <a:ext uri="{FF2B5EF4-FFF2-40B4-BE49-F238E27FC236}">
                    <a16:creationId xmlns:a16="http://schemas.microsoft.com/office/drawing/2014/main" id="{F261E4C9-ACCF-A24C-B2BC-537AEB85BB69}"/>
                  </a:ext>
                </a:extLst>
              </p:cNvPr>
              <p:cNvSpPr>
                <a:spLocks noRot="1" noChangeAspect="1" noMove="1" noResize="1" noEditPoints="1" noAdjustHandles="1" noChangeArrowheads="1" noChangeShapeType="1" noTextEdit="1"/>
              </p:cNvSpPr>
              <p:nvPr/>
            </p:nvSpPr>
            <p:spPr>
              <a:xfrm>
                <a:off x="2489201" y="3393479"/>
                <a:ext cx="510575" cy="690107"/>
              </a:xfrm>
              <a:prstGeom prst="roundRect">
                <a:avLst/>
              </a:prstGeom>
              <a:blipFill>
                <a:blip r:embed="rId12"/>
                <a:stretch>
                  <a:fillRect/>
                </a:stretch>
              </a:blipFill>
              <a:ln>
                <a:solidFill>
                  <a:schemeClr val="accent6"/>
                </a:solidFill>
              </a:ln>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681BC4EE-D84F-4546-9EB5-D43D8CD58956}"/>
              </a:ext>
            </a:extLst>
          </p:cNvPr>
          <p:cNvCxnSpPr>
            <a:stCxn id="49" idx="3"/>
          </p:cNvCxnSpPr>
          <p:nvPr/>
        </p:nvCxnSpPr>
        <p:spPr>
          <a:xfrm>
            <a:off x="2999776" y="3738533"/>
            <a:ext cx="4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1FF211E-BD57-4246-9F04-3ED0E45634D1}"/>
              </a:ext>
            </a:extLst>
          </p:cNvPr>
          <p:cNvSpPr txBox="1"/>
          <p:nvPr/>
        </p:nvSpPr>
        <p:spPr>
          <a:xfrm>
            <a:off x="2168927" y="2966557"/>
            <a:ext cx="1151122"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Encoder</a:t>
            </a:r>
            <a:endParaRPr lang="en-US" sz="1200" dirty="0"/>
          </a:p>
        </p:txBody>
      </p:sp>
      <p:sp>
        <p:nvSpPr>
          <p:cNvPr id="52" name="Rectangle 51">
            <a:extLst>
              <a:ext uri="{FF2B5EF4-FFF2-40B4-BE49-F238E27FC236}">
                <a16:creationId xmlns:a16="http://schemas.microsoft.com/office/drawing/2014/main" id="{E146485C-A556-6C46-A584-59B1699677F7}"/>
              </a:ext>
            </a:extLst>
          </p:cNvPr>
          <p:cNvSpPr/>
          <p:nvPr/>
        </p:nvSpPr>
        <p:spPr>
          <a:xfrm>
            <a:off x="19378" y="6154321"/>
            <a:ext cx="3481400" cy="338554"/>
          </a:xfrm>
          <a:prstGeom prst="rect">
            <a:avLst/>
          </a:prstGeom>
        </p:spPr>
        <p:txBody>
          <a:bodyPr wrap="square">
            <a:spAutoFit/>
          </a:bodyPr>
          <a:lstStyle/>
          <a:p>
            <a:pPr algn="ctr"/>
            <a:r>
              <a:rPr lang="en-US" altLang="zh-CN" sz="1600" dirty="0"/>
              <a:t>I</a:t>
            </a:r>
            <a:r>
              <a:rPr lang="zh-CN" altLang="en-US" sz="1600" dirty="0"/>
              <a:t> </a:t>
            </a:r>
            <a:r>
              <a:rPr lang="en-US" altLang="zh-CN" sz="1600" dirty="0"/>
              <a:t>am</a:t>
            </a:r>
            <a:r>
              <a:rPr lang="zh-CN" altLang="en-US" sz="1600" dirty="0"/>
              <a:t> </a:t>
            </a:r>
            <a:r>
              <a:rPr lang="en-US" altLang="zh-CN" sz="1600" dirty="0">
                <a:solidFill>
                  <a:srgbClr val="00B050"/>
                </a:solidFill>
              </a:rPr>
              <a:t>disappointed</a:t>
            </a:r>
            <a:r>
              <a:rPr lang="zh-CN" altLang="en-US" sz="1600" dirty="0"/>
              <a:t> </a:t>
            </a:r>
            <a:r>
              <a:rPr lang="en-US" altLang="zh-CN" sz="1600" dirty="0"/>
              <a:t>with</a:t>
            </a:r>
            <a:r>
              <a:rPr lang="zh-CN" altLang="en-US" sz="1600" dirty="0"/>
              <a:t> </a:t>
            </a:r>
            <a:r>
              <a:rPr lang="en-US" altLang="zh-CN" sz="1600" dirty="0"/>
              <a:t>the</a:t>
            </a:r>
            <a:r>
              <a:rPr lang="zh-CN" altLang="en-US" sz="1600" dirty="0"/>
              <a:t> </a:t>
            </a:r>
            <a:r>
              <a:rPr lang="en-US" altLang="zh-CN" sz="1600" dirty="0"/>
              <a:t>restaurant.</a:t>
            </a:r>
            <a:r>
              <a:rPr lang="zh-CN" altLang="en-US" sz="1600" dirty="0"/>
              <a:t> </a:t>
            </a:r>
            <a:endParaRPr lang="en-US" sz="1600" dirty="0"/>
          </a:p>
        </p:txBody>
      </p:sp>
      <p:sp>
        <p:nvSpPr>
          <p:cNvPr id="53" name="Rectangle 52">
            <a:extLst>
              <a:ext uri="{FF2B5EF4-FFF2-40B4-BE49-F238E27FC236}">
                <a16:creationId xmlns:a16="http://schemas.microsoft.com/office/drawing/2014/main" id="{733D98D2-1747-0F45-99B3-F7695E1A4F45}"/>
              </a:ext>
            </a:extLst>
          </p:cNvPr>
          <p:cNvSpPr/>
          <p:nvPr/>
        </p:nvSpPr>
        <p:spPr>
          <a:xfrm>
            <a:off x="850740" y="5074197"/>
            <a:ext cx="1818676" cy="541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Pivot</a:t>
            </a:r>
            <a:r>
              <a:rPr lang="zh-CN" altLang="en-US" dirty="0"/>
              <a:t> </a:t>
            </a:r>
            <a:r>
              <a:rPr lang="en-US" altLang="zh-CN" dirty="0"/>
              <a:t>Word</a:t>
            </a:r>
            <a:r>
              <a:rPr lang="zh-CN" altLang="en-US" dirty="0"/>
              <a:t> </a:t>
            </a:r>
            <a:r>
              <a:rPr lang="en-US" altLang="zh-CN" dirty="0"/>
              <a:t>Masking</a:t>
            </a:r>
            <a:endParaRPr lang="en-US" dirty="0"/>
          </a:p>
        </p:txBody>
      </p:sp>
      <p:cxnSp>
        <p:nvCxnSpPr>
          <p:cNvPr id="55" name="Straight Arrow Connector 54">
            <a:extLst>
              <a:ext uri="{FF2B5EF4-FFF2-40B4-BE49-F238E27FC236}">
                <a16:creationId xmlns:a16="http://schemas.microsoft.com/office/drawing/2014/main" id="{2E474030-98EE-F74E-9F49-F0986A5C3103}"/>
              </a:ext>
            </a:extLst>
          </p:cNvPr>
          <p:cNvCxnSpPr>
            <a:stCxn id="52" idx="0"/>
            <a:endCxn id="53" idx="2"/>
          </p:cNvCxnSpPr>
          <p:nvPr/>
        </p:nvCxnSpPr>
        <p:spPr>
          <a:xfrm flipV="1">
            <a:off x="1760078" y="5615206"/>
            <a:ext cx="0" cy="539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BE59B5A-909D-DB4F-8034-93CDB95A1EB1}"/>
              </a:ext>
            </a:extLst>
          </p:cNvPr>
          <p:cNvSpPr/>
          <p:nvPr/>
        </p:nvSpPr>
        <p:spPr>
          <a:xfrm>
            <a:off x="19378" y="4426734"/>
            <a:ext cx="3481400" cy="338554"/>
          </a:xfrm>
          <a:prstGeom prst="rect">
            <a:avLst/>
          </a:prstGeom>
        </p:spPr>
        <p:txBody>
          <a:bodyPr wrap="square">
            <a:spAutoFit/>
          </a:bodyPr>
          <a:lstStyle/>
          <a:p>
            <a:pPr algn="ctr"/>
            <a:r>
              <a:rPr lang="en-US" altLang="zh-CN" sz="1600" dirty="0"/>
              <a:t>I</a:t>
            </a:r>
            <a:r>
              <a:rPr lang="zh-CN" altLang="en-US" sz="1600" dirty="0"/>
              <a:t> </a:t>
            </a:r>
            <a:r>
              <a:rPr lang="en-US" altLang="zh-CN" sz="1600" dirty="0"/>
              <a:t>am</a:t>
            </a:r>
            <a:r>
              <a:rPr lang="zh-CN" altLang="en-US" sz="1600" dirty="0"/>
              <a:t> </a:t>
            </a:r>
            <a:r>
              <a:rPr lang="en-US" altLang="zh-CN" sz="1600" dirty="0">
                <a:solidFill>
                  <a:srgbClr val="00B050"/>
                </a:solidFill>
              </a:rPr>
              <a:t>&lt;mask&gt;</a:t>
            </a:r>
            <a:r>
              <a:rPr lang="zh-CN" altLang="en-US" sz="1600" dirty="0"/>
              <a:t> </a:t>
            </a:r>
            <a:r>
              <a:rPr lang="en-US" altLang="zh-CN" sz="1600" dirty="0"/>
              <a:t>with</a:t>
            </a:r>
            <a:r>
              <a:rPr lang="zh-CN" altLang="en-US" sz="1600" dirty="0"/>
              <a:t> </a:t>
            </a:r>
            <a:r>
              <a:rPr lang="en-US" altLang="zh-CN" sz="1600" dirty="0"/>
              <a:t>the</a:t>
            </a:r>
            <a:r>
              <a:rPr lang="zh-CN" altLang="en-US" sz="1600" dirty="0"/>
              <a:t> </a:t>
            </a:r>
            <a:r>
              <a:rPr lang="en-US" altLang="zh-CN" sz="1600" dirty="0"/>
              <a:t>restaurant.</a:t>
            </a:r>
            <a:r>
              <a:rPr lang="zh-CN" altLang="en-US" sz="1600" dirty="0"/>
              <a:t> </a:t>
            </a:r>
            <a:endParaRPr lang="en-US" sz="1600" dirty="0"/>
          </a:p>
        </p:txBody>
      </p:sp>
      <p:cxnSp>
        <p:nvCxnSpPr>
          <p:cNvPr id="63" name="Straight Arrow Connector 62">
            <a:extLst>
              <a:ext uri="{FF2B5EF4-FFF2-40B4-BE49-F238E27FC236}">
                <a16:creationId xmlns:a16="http://schemas.microsoft.com/office/drawing/2014/main" id="{8E0E92C9-99B3-F041-9495-2E0C31F0E8C1}"/>
              </a:ext>
            </a:extLst>
          </p:cNvPr>
          <p:cNvCxnSpPr>
            <a:stCxn id="53" idx="0"/>
            <a:endCxn id="61" idx="2"/>
          </p:cNvCxnSpPr>
          <p:nvPr/>
        </p:nvCxnSpPr>
        <p:spPr>
          <a:xfrm flipV="1">
            <a:off x="1760078" y="4765288"/>
            <a:ext cx="0" cy="308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4E27F04E-61D4-AE45-928E-516E78A825FD}"/>
              </a:ext>
            </a:extLst>
          </p:cNvPr>
          <p:cNvSpPr/>
          <p:nvPr/>
        </p:nvSpPr>
        <p:spPr>
          <a:xfrm>
            <a:off x="8610600" y="4426734"/>
            <a:ext cx="3481400" cy="338554"/>
          </a:xfrm>
          <a:prstGeom prst="rect">
            <a:avLst/>
          </a:prstGeom>
        </p:spPr>
        <p:txBody>
          <a:bodyPr wrap="square">
            <a:spAutoFit/>
          </a:bodyPr>
          <a:lstStyle/>
          <a:p>
            <a:pPr algn="ctr"/>
            <a:r>
              <a:rPr lang="en-US" altLang="zh-CN" sz="1600" dirty="0"/>
              <a:t>I</a:t>
            </a:r>
            <a:r>
              <a:rPr lang="zh-CN" altLang="en-US" sz="1600" dirty="0"/>
              <a:t> </a:t>
            </a:r>
            <a:r>
              <a:rPr lang="en-US" altLang="zh-CN" sz="1600" dirty="0"/>
              <a:t>am</a:t>
            </a:r>
            <a:r>
              <a:rPr lang="zh-CN" altLang="en-US" sz="1600" dirty="0"/>
              <a:t> </a:t>
            </a:r>
            <a:r>
              <a:rPr lang="en-US" altLang="zh-CN" sz="1600" dirty="0">
                <a:solidFill>
                  <a:srgbClr val="00B050"/>
                </a:solidFill>
              </a:rPr>
              <a:t>disappointed</a:t>
            </a:r>
            <a:r>
              <a:rPr lang="zh-CN" altLang="en-US" sz="1600" dirty="0"/>
              <a:t> </a:t>
            </a:r>
            <a:r>
              <a:rPr lang="en-US" altLang="zh-CN" sz="1600" dirty="0"/>
              <a:t>with</a:t>
            </a:r>
            <a:r>
              <a:rPr lang="zh-CN" altLang="en-US" sz="1600" dirty="0"/>
              <a:t> </a:t>
            </a:r>
            <a:r>
              <a:rPr lang="en-US" altLang="zh-CN" sz="1600" dirty="0"/>
              <a:t>the</a:t>
            </a:r>
            <a:r>
              <a:rPr lang="zh-CN" altLang="en-US" sz="1600" dirty="0"/>
              <a:t> </a:t>
            </a:r>
            <a:r>
              <a:rPr lang="en-US" altLang="zh-CN" sz="1600" dirty="0"/>
              <a:t>restaurant.</a:t>
            </a:r>
            <a:r>
              <a:rPr lang="zh-CN" altLang="en-US" sz="1600" dirty="0"/>
              <a:t> </a:t>
            </a:r>
            <a:endParaRPr lang="en-US" sz="1600" dirty="0"/>
          </a:p>
        </p:txBody>
      </p:sp>
    </p:spTree>
    <p:extLst>
      <p:ext uri="{BB962C8B-B14F-4D97-AF65-F5344CB8AC3E}">
        <p14:creationId xmlns:p14="http://schemas.microsoft.com/office/powerpoint/2010/main" val="260208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209F-0B0F-8249-A066-A6081DC4EFE5}"/>
              </a:ext>
            </a:extLst>
          </p:cNvPr>
          <p:cNvSpPr>
            <a:spLocks noGrp="1"/>
          </p:cNvSpPr>
          <p:nvPr>
            <p:ph type="title"/>
          </p:nvPr>
        </p:nvSpPr>
        <p:spPr/>
        <p:txBody>
          <a:bodyPr/>
          <a:lstStyle/>
          <a:p>
            <a:r>
              <a:rPr lang="en-US" altLang="zh-CN" dirty="0"/>
              <a:t>Menu</a:t>
            </a:r>
            <a:endParaRPr lang="en-US" dirty="0"/>
          </a:p>
        </p:txBody>
      </p:sp>
      <p:sp>
        <p:nvSpPr>
          <p:cNvPr id="3" name="Content Placeholder 2">
            <a:extLst>
              <a:ext uri="{FF2B5EF4-FFF2-40B4-BE49-F238E27FC236}">
                <a16:creationId xmlns:a16="http://schemas.microsoft.com/office/drawing/2014/main" id="{95C1FF68-6AD3-CA40-A5A6-7D8C51628C44}"/>
              </a:ext>
            </a:extLst>
          </p:cNvPr>
          <p:cNvSpPr>
            <a:spLocks noGrp="1"/>
          </p:cNvSpPr>
          <p:nvPr>
            <p:ph idx="1"/>
          </p:nvPr>
        </p:nvSpPr>
        <p:spPr/>
        <p:txBody>
          <a:bodyPr>
            <a:normAutofit/>
          </a:bodyPr>
          <a:lstStyle/>
          <a:p>
            <a:pPr>
              <a:spcAft>
                <a:spcPts val="2400"/>
              </a:spcAft>
            </a:pPr>
            <a:r>
              <a:rPr lang="en-US" dirty="0"/>
              <a:t>Introduction</a:t>
            </a:r>
          </a:p>
          <a:p>
            <a:pPr>
              <a:spcAft>
                <a:spcPts val="2400"/>
              </a:spcAft>
            </a:pPr>
            <a:r>
              <a:rPr lang="en-US" altLang="zh-CN" dirty="0"/>
              <a:t>Related</a:t>
            </a:r>
            <a:r>
              <a:rPr lang="zh-CN" altLang="en-US" dirty="0"/>
              <a:t> </a:t>
            </a:r>
            <a:r>
              <a:rPr lang="en-US" altLang="zh-CN" dirty="0"/>
              <a:t>Works</a:t>
            </a:r>
            <a:r>
              <a:rPr lang="zh-CN" altLang="en-US" dirty="0"/>
              <a:t> </a:t>
            </a:r>
            <a:r>
              <a:rPr lang="en-US" altLang="zh-CN" dirty="0"/>
              <a:t>&amp;</a:t>
            </a:r>
            <a:r>
              <a:rPr lang="zh-CN" altLang="en-US" dirty="0"/>
              <a:t> </a:t>
            </a:r>
            <a:r>
              <a:rPr lang="en-US" altLang="zh-CN" dirty="0"/>
              <a:t>Background</a:t>
            </a:r>
            <a:endParaRPr lang="en-US" dirty="0"/>
          </a:p>
          <a:p>
            <a:pPr>
              <a:spcAft>
                <a:spcPts val="2400"/>
              </a:spcAft>
            </a:pPr>
            <a:r>
              <a:rPr lang="en-US" dirty="0"/>
              <a:t>Proposed Method</a:t>
            </a:r>
          </a:p>
          <a:p>
            <a:pPr>
              <a:spcAft>
                <a:spcPts val="2400"/>
              </a:spcAft>
            </a:pPr>
            <a:r>
              <a:rPr lang="en-US" dirty="0"/>
              <a:t>Experimen</a:t>
            </a:r>
            <a:r>
              <a:rPr lang="en-US" altLang="zh-CN" dirty="0"/>
              <a:t>ts</a:t>
            </a:r>
            <a:endParaRPr lang="en-US" dirty="0"/>
          </a:p>
          <a:p>
            <a:pPr>
              <a:spcAft>
                <a:spcPts val="2400"/>
              </a:spcAft>
            </a:pPr>
            <a:r>
              <a:rPr lang="en-US" altLang="zh-CN" dirty="0"/>
              <a:t>Conclusion</a:t>
            </a:r>
            <a:endParaRPr lang="en-US" dirty="0"/>
          </a:p>
        </p:txBody>
      </p:sp>
      <p:sp>
        <p:nvSpPr>
          <p:cNvPr id="4" name="Slide Number Placeholder 3">
            <a:extLst>
              <a:ext uri="{FF2B5EF4-FFF2-40B4-BE49-F238E27FC236}">
                <a16:creationId xmlns:a16="http://schemas.microsoft.com/office/drawing/2014/main" id="{CB0BC743-ACD0-B04B-8ABA-8BF3B57AE935}"/>
              </a:ext>
            </a:extLst>
          </p:cNvPr>
          <p:cNvSpPr>
            <a:spLocks noGrp="1"/>
          </p:cNvSpPr>
          <p:nvPr>
            <p:ph type="sldNum" sz="quarter" idx="12"/>
          </p:nvPr>
        </p:nvSpPr>
        <p:spPr/>
        <p:txBody>
          <a:bodyPr/>
          <a:lstStyle/>
          <a:p>
            <a:fld id="{681CEFBB-82EA-5143-A295-D24BE597BD51}" type="slidenum">
              <a:rPr lang="en-US" smtClean="0"/>
              <a:t>2</a:t>
            </a:fld>
            <a:endParaRPr lang="en-US"/>
          </a:p>
        </p:txBody>
      </p:sp>
    </p:spTree>
    <p:extLst>
      <p:ext uri="{BB962C8B-B14F-4D97-AF65-F5344CB8AC3E}">
        <p14:creationId xmlns:p14="http://schemas.microsoft.com/office/powerpoint/2010/main" val="1987260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8FB5-4A7D-7249-B7CA-69ECFB389D64}"/>
              </a:ext>
            </a:extLst>
          </p:cNvPr>
          <p:cNvSpPr>
            <a:spLocks noGrp="1"/>
          </p:cNvSpPr>
          <p:nvPr>
            <p:ph type="title"/>
          </p:nvPr>
        </p:nvSpPr>
        <p:spPr>
          <a:xfrm>
            <a:off x="838200" y="365125"/>
            <a:ext cx="10928350" cy="1325563"/>
          </a:xfrm>
        </p:spPr>
        <p:txBody>
          <a:bodyPr/>
          <a:lstStyle/>
          <a:p>
            <a:r>
              <a:rPr lang="en-US" dirty="0"/>
              <a:t>Proposed Method</a:t>
            </a:r>
            <a:r>
              <a:rPr lang="en-US" altLang="zh-CN" dirty="0"/>
              <a:t>:</a:t>
            </a:r>
            <a:r>
              <a:rPr lang="zh-CN" altLang="en-US" dirty="0"/>
              <a:t> </a:t>
            </a:r>
            <a:r>
              <a:rPr lang="en-US" altLang="zh-CN" dirty="0"/>
              <a:t>Pivot</a:t>
            </a:r>
            <a:r>
              <a:rPr lang="zh-CN" altLang="en-US" dirty="0"/>
              <a:t> </a:t>
            </a:r>
            <a:r>
              <a:rPr lang="en-US" altLang="zh-CN" dirty="0"/>
              <a:t>Word</a:t>
            </a:r>
            <a:r>
              <a:rPr lang="zh-CN" altLang="en-US" dirty="0"/>
              <a:t> </a:t>
            </a:r>
            <a:r>
              <a:rPr lang="en-US" altLang="zh-CN" dirty="0"/>
              <a:t>Masking</a:t>
            </a:r>
            <a:r>
              <a:rPr lang="zh-CN" altLang="en-US" dirty="0"/>
              <a:t> </a:t>
            </a:r>
            <a:r>
              <a:rPr lang="en-US" altLang="zh-CN" dirty="0"/>
              <a:t>Training</a:t>
            </a:r>
            <a:endParaRPr lang="en-US" dirty="0"/>
          </a:p>
        </p:txBody>
      </p:sp>
      <p:sp>
        <p:nvSpPr>
          <p:cNvPr id="4" name="Slide Number Placeholder 3">
            <a:extLst>
              <a:ext uri="{FF2B5EF4-FFF2-40B4-BE49-F238E27FC236}">
                <a16:creationId xmlns:a16="http://schemas.microsoft.com/office/drawing/2014/main" id="{7DC6C949-665C-3A4B-8948-E56D8E58EE05}"/>
              </a:ext>
            </a:extLst>
          </p:cNvPr>
          <p:cNvSpPr>
            <a:spLocks noGrp="1"/>
          </p:cNvSpPr>
          <p:nvPr>
            <p:ph type="sldNum" sz="quarter" idx="12"/>
          </p:nvPr>
        </p:nvSpPr>
        <p:spPr/>
        <p:txBody>
          <a:bodyPr/>
          <a:lstStyle/>
          <a:p>
            <a:fld id="{681CEFBB-82EA-5143-A295-D24BE597BD51}" type="slidenum">
              <a:rPr lang="en-US" smtClean="0"/>
              <a:t>20</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A63390C-5007-F84F-B21F-A0AD6FCF88E6}"/>
                  </a:ext>
                </a:extLst>
              </p:cNvPr>
              <p:cNvSpPr/>
              <p:nvPr/>
            </p:nvSpPr>
            <p:spPr>
              <a:xfrm>
                <a:off x="3432323" y="3429000"/>
                <a:ext cx="1408517" cy="6190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5" name="Rectangle 4">
                <a:extLst>
                  <a:ext uri="{FF2B5EF4-FFF2-40B4-BE49-F238E27FC236}">
                    <a16:creationId xmlns:a16="http://schemas.microsoft.com/office/drawing/2014/main" id="{AA63390C-5007-F84F-B21F-A0AD6FCF88E6}"/>
                  </a:ext>
                </a:extLst>
              </p:cNvPr>
              <p:cNvSpPr>
                <a:spLocks noRot="1" noChangeAspect="1" noMove="1" noResize="1" noEditPoints="1" noAdjustHandles="1" noChangeArrowheads="1" noChangeShapeType="1" noTextEdit="1"/>
              </p:cNvSpPr>
              <p:nvPr/>
            </p:nvSpPr>
            <p:spPr>
              <a:xfrm>
                <a:off x="3432323" y="3429000"/>
                <a:ext cx="1408517" cy="619066"/>
              </a:xfrm>
              <a:prstGeom prst="rect">
                <a:avLst/>
              </a:prstGeom>
              <a:blipFill>
                <a:blip r:embed="rId3"/>
                <a:stretch>
                  <a:fillRect t="-7843" b="-784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BFA2F67-B0A4-2A4C-9C1B-E99A0E068D0A}"/>
              </a:ext>
            </a:extLst>
          </p:cNvPr>
          <p:cNvCxnSpPr>
            <a:stCxn id="5" idx="3"/>
          </p:cNvCxnSpPr>
          <p:nvPr/>
        </p:nvCxnSpPr>
        <p:spPr>
          <a:xfrm flipV="1">
            <a:off x="4840840" y="3454558"/>
            <a:ext cx="488437"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05722B-83AF-7B49-A563-6B798C19D686}"/>
              </a:ext>
            </a:extLst>
          </p:cNvPr>
          <p:cNvCxnSpPr>
            <a:stCxn id="5" idx="3"/>
          </p:cNvCxnSpPr>
          <p:nvPr/>
        </p:nvCxnSpPr>
        <p:spPr>
          <a:xfrm>
            <a:off x="4840840" y="3738533"/>
            <a:ext cx="499796"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044AD1F4-9A4D-184D-B72C-066A405914BB}"/>
                  </a:ext>
                </a:extLst>
              </p:cNvPr>
              <p:cNvSpPr/>
              <p:nvPr/>
            </p:nvSpPr>
            <p:spPr>
              <a:xfrm>
                <a:off x="5334955" y="3247209"/>
                <a:ext cx="806490" cy="4543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8" name="Rounded Rectangle 7">
                <a:extLst>
                  <a:ext uri="{FF2B5EF4-FFF2-40B4-BE49-F238E27FC236}">
                    <a16:creationId xmlns:a16="http://schemas.microsoft.com/office/drawing/2014/main" id="{044AD1F4-9A4D-184D-B72C-066A405914BB}"/>
                  </a:ext>
                </a:extLst>
              </p:cNvPr>
              <p:cNvSpPr>
                <a:spLocks noRot="1" noChangeAspect="1" noMove="1" noResize="1" noEditPoints="1" noAdjustHandles="1" noChangeArrowheads="1" noChangeShapeType="1" noTextEdit="1"/>
              </p:cNvSpPr>
              <p:nvPr/>
            </p:nvSpPr>
            <p:spPr>
              <a:xfrm>
                <a:off x="5334955" y="3247209"/>
                <a:ext cx="806490" cy="454360"/>
              </a:xfrm>
              <a:prstGeom prst="roundRect">
                <a:avLst/>
              </a:prstGeom>
              <a:blipFill>
                <a:blip r:embed="rId4"/>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D42BCDD2-4F3D-2849-82E1-7B23AB8D387C}"/>
                  </a:ext>
                </a:extLst>
              </p:cNvPr>
              <p:cNvSpPr/>
              <p:nvPr/>
            </p:nvSpPr>
            <p:spPr>
              <a:xfrm>
                <a:off x="5340637" y="3937316"/>
                <a:ext cx="806490" cy="4543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9" name="Rounded Rectangle 8">
                <a:extLst>
                  <a:ext uri="{FF2B5EF4-FFF2-40B4-BE49-F238E27FC236}">
                    <a16:creationId xmlns:a16="http://schemas.microsoft.com/office/drawing/2014/main" id="{D42BCDD2-4F3D-2849-82E1-7B23AB8D387C}"/>
                  </a:ext>
                </a:extLst>
              </p:cNvPr>
              <p:cNvSpPr>
                <a:spLocks noRot="1" noChangeAspect="1" noMove="1" noResize="1" noEditPoints="1" noAdjustHandles="1" noChangeArrowheads="1" noChangeShapeType="1" noTextEdit="1"/>
              </p:cNvSpPr>
              <p:nvPr/>
            </p:nvSpPr>
            <p:spPr>
              <a:xfrm>
                <a:off x="5340637" y="3937316"/>
                <a:ext cx="806490" cy="454360"/>
              </a:xfrm>
              <a:prstGeom prst="roundRect">
                <a:avLst/>
              </a:prstGeom>
              <a:blipFill>
                <a:blip r:embed="rId5"/>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D7A6523-4D06-DD4E-A4DA-D3817F8BD4D7}"/>
              </a:ext>
            </a:extLst>
          </p:cNvPr>
          <p:cNvCxnSpPr>
            <a:stCxn id="8" idx="3"/>
          </p:cNvCxnSpPr>
          <p:nvPr/>
        </p:nvCxnSpPr>
        <p:spPr>
          <a:xfrm>
            <a:off x="6141445" y="3474389"/>
            <a:ext cx="460038"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BA1376-8C57-2F4F-865D-9C9930530CB0}"/>
              </a:ext>
            </a:extLst>
          </p:cNvPr>
          <p:cNvCxnSpPr>
            <a:stCxn id="9" idx="3"/>
          </p:cNvCxnSpPr>
          <p:nvPr/>
        </p:nvCxnSpPr>
        <p:spPr>
          <a:xfrm flipV="1">
            <a:off x="6147127" y="3795328"/>
            <a:ext cx="460038"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AA184E43-77C5-DC48-882C-E2B420AFAB66}"/>
              </a:ext>
            </a:extLst>
          </p:cNvPr>
          <p:cNvSpPr/>
          <p:nvPr/>
        </p:nvSpPr>
        <p:spPr>
          <a:xfrm>
            <a:off x="6607165" y="3551109"/>
            <a:ext cx="868964" cy="48275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Z</a:t>
            </a:r>
            <a:endParaRPr lang="en-US" dirty="0"/>
          </a:p>
        </p:txBody>
      </p:sp>
      <p:cxnSp>
        <p:nvCxnSpPr>
          <p:cNvPr id="13" name="Straight Arrow Connector 12">
            <a:extLst>
              <a:ext uri="{FF2B5EF4-FFF2-40B4-BE49-F238E27FC236}">
                <a16:creationId xmlns:a16="http://schemas.microsoft.com/office/drawing/2014/main" id="{B0A7FFCE-2DB5-1C48-9155-4EF514C5E040}"/>
              </a:ext>
            </a:extLst>
          </p:cNvPr>
          <p:cNvCxnSpPr>
            <a:stCxn id="12" idx="3"/>
          </p:cNvCxnSpPr>
          <p:nvPr/>
        </p:nvCxnSpPr>
        <p:spPr>
          <a:xfrm>
            <a:off x="7476129" y="3792488"/>
            <a:ext cx="670182" cy="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1E7CB7-697E-CA40-A20C-38E417173704}"/>
                  </a:ext>
                </a:extLst>
              </p:cNvPr>
              <p:cNvSpPr txBox="1"/>
              <p:nvPr/>
            </p:nvSpPr>
            <p:spPr>
              <a:xfrm>
                <a:off x="7317107" y="3485109"/>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xmlns="">
          <p:sp>
            <p:nvSpPr>
              <p:cNvPr id="14" name="TextBox 13">
                <a:extLst>
                  <a:ext uri="{FF2B5EF4-FFF2-40B4-BE49-F238E27FC236}">
                    <a16:creationId xmlns:a16="http://schemas.microsoft.com/office/drawing/2014/main" id="{801E7CB7-697E-CA40-A20C-38E417173704}"/>
                  </a:ext>
                </a:extLst>
              </p:cNvPr>
              <p:cNvSpPr txBox="1">
                <a:spLocks noRot="1" noChangeAspect="1" noMove="1" noResize="1" noEditPoints="1" noAdjustHandles="1" noChangeArrowheads="1" noChangeShapeType="1" noTextEdit="1"/>
              </p:cNvSpPr>
              <p:nvPr/>
            </p:nvSpPr>
            <p:spPr>
              <a:xfrm>
                <a:off x="7317107" y="3485109"/>
                <a:ext cx="918592" cy="276999"/>
              </a:xfrm>
              <a:prstGeom prst="rect">
                <a:avLst/>
              </a:prstGeom>
              <a:blipFill>
                <a:blip r:embed="rId6"/>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A4BEA89-1D82-7947-8A8F-A88A4E3D2FBE}"/>
                  </a:ext>
                </a:extLst>
              </p:cNvPr>
              <p:cNvSpPr/>
              <p:nvPr/>
            </p:nvSpPr>
            <p:spPr>
              <a:xfrm>
                <a:off x="8117916" y="3436100"/>
                <a:ext cx="1408517" cy="619066"/>
              </a:xfrm>
              <a:prstGeom prst="rect">
                <a:avLst/>
              </a:prstGeom>
              <a:solidFill>
                <a:schemeClr val="accent6"/>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5" name="Rectangle 14">
                <a:extLst>
                  <a:ext uri="{FF2B5EF4-FFF2-40B4-BE49-F238E27FC236}">
                    <a16:creationId xmlns:a16="http://schemas.microsoft.com/office/drawing/2014/main" id="{6A4BEA89-1D82-7947-8A8F-A88A4E3D2FBE}"/>
                  </a:ext>
                </a:extLst>
              </p:cNvPr>
              <p:cNvSpPr>
                <a:spLocks noRot="1" noChangeAspect="1" noMove="1" noResize="1" noEditPoints="1" noAdjustHandles="1" noChangeArrowheads="1" noChangeShapeType="1" noTextEdit="1"/>
              </p:cNvSpPr>
              <p:nvPr/>
            </p:nvSpPr>
            <p:spPr>
              <a:xfrm>
                <a:off x="8117916" y="3436100"/>
                <a:ext cx="1408517" cy="619066"/>
              </a:xfrm>
              <a:prstGeom prst="rect">
                <a:avLst/>
              </a:prstGeom>
              <a:blipFill>
                <a:blip r:embed="rId7"/>
                <a:stretch>
                  <a:fillRect t="-6000" b="-10000"/>
                </a:stretch>
              </a:blipFill>
              <a:ln>
                <a:solidFill>
                  <a:schemeClr val="accent6"/>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9C57E818-9DE7-0941-931F-647D0136D49F}"/>
              </a:ext>
            </a:extLst>
          </p:cNvPr>
          <p:cNvCxnSpPr>
            <a:stCxn id="15" idx="3"/>
          </p:cNvCxnSpPr>
          <p:nvPr/>
        </p:nvCxnSpPr>
        <p:spPr>
          <a:xfrm>
            <a:off x="9526433" y="3745633"/>
            <a:ext cx="533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ounded Rectangle 16">
                <a:extLst>
                  <a:ext uri="{FF2B5EF4-FFF2-40B4-BE49-F238E27FC236}">
                    <a16:creationId xmlns:a16="http://schemas.microsoft.com/office/drawing/2014/main" id="{1D669EF7-209B-5341-B1EB-AA2480A294EB}"/>
                  </a:ext>
                </a:extLst>
              </p:cNvPr>
              <p:cNvSpPr/>
              <p:nvPr/>
            </p:nvSpPr>
            <p:spPr>
              <a:xfrm>
                <a:off x="10060303" y="3436100"/>
                <a:ext cx="715618" cy="579309"/>
              </a:xfrm>
              <a:prstGeom prst="roundRect">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xmlns="">
          <p:sp>
            <p:nvSpPr>
              <p:cNvPr id="17" name="Rounded Rectangle 16">
                <a:extLst>
                  <a:ext uri="{FF2B5EF4-FFF2-40B4-BE49-F238E27FC236}">
                    <a16:creationId xmlns:a16="http://schemas.microsoft.com/office/drawing/2014/main" id="{1D669EF7-209B-5341-B1EB-AA2480A294EB}"/>
                  </a:ext>
                </a:extLst>
              </p:cNvPr>
              <p:cNvSpPr>
                <a:spLocks noRot="1" noChangeAspect="1" noMove="1" noResize="1" noEditPoints="1" noAdjustHandles="1" noChangeArrowheads="1" noChangeShapeType="1" noTextEdit="1"/>
              </p:cNvSpPr>
              <p:nvPr/>
            </p:nvSpPr>
            <p:spPr>
              <a:xfrm>
                <a:off x="10060303" y="3436100"/>
                <a:ext cx="715618" cy="579309"/>
              </a:xfrm>
              <a:prstGeom prst="roundRect">
                <a:avLst/>
              </a:prstGeom>
              <a:blipFill>
                <a:blip r:embed="rId8"/>
                <a:stretch>
                  <a:fillRect/>
                </a:stretch>
              </a:blipFill>
              <a:ln>
                <a:solidFill>
                  <a:schemeClr val="accent6"/>
                </a:solidFill>
              </a:ln>
            </p:spPr>
            <p:txBody>
              <a:bodyPr/>
              <a:lstStyle/>
              <a:p>
                <a:r>
                  <a:rPr lang="en-US">
                    <a:noFill/>
                  </a:rPr>
                  <a:t> </a:t>
                </a:r>
              </a:p>
            </p:txBody>
          </p:sp>
        </mc:Fallback>
      </mc:AlternateContent>
      <p:sp>
        <p:nvSpPr>
          <p:cNvPr id="18" name="TextBox 17">
            <a:extLst>
              <a:ext uri="{FF2B5EF4-FFF2-40B4-BE49-F238E27FC236}">
                <a16:creationId xmlns:a16="http://schemas.microsoft.com/office/drawing/2014/main" id="{7EB9126F-7195-E04D-B59D-D1F0083D47EE}"/>
              </a:ext>
            </a:extLst>
          </p:cNvPr>
          <p:cNvSpPr txBox="1"/>
          <p:nvPr/>
        </p:nvSpPr>
        <p:spPr>
          <a:xfrm>
            <a:off x="3295299" y="3152001"/>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19" name="TextBox 18">
            <a:extLst>
              <a:ext uri="{FF2B5EF4-FFF2-40B4-BE49-F238E27FC236}">
                <a16:creationId xmlns:a16="http://schemas.microsoft.com/office/drawing/2014/main" id="{DF1AA2A0-8B8D-EB46-96BC-F9D2B0170F49}"/>
              </a:ext>
            </a:extLst>
          </p:cNvPr>
          <p:cNvSpPr txBox="1"/>
          <p:nvPr/>
        </p:nvSpPr>
        <p:spPr>
          <a:xfrm>
            <a:off x="7929519" y="3134963"/>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21" name="Rounded Rectangle 20">
            <a:extLst>
              <a:ext uri="{FF2B5EF4-FFF2-40B4-BE49-F238E27FC236}">
                <a16:creationId xmlns:a16="http://schemas.microsoft.com/office/drawing/2014/main" id="{36EBE46D-4AF2-B344-9D5A-DE08591ADACD}"/>
              </a:ext>
            </a:extLst>
          </p:cNvPr>
          <p:cNvSpPr/>
          <p:nvPr/>
        </p:nvSpPr>
        <p:spPr>
          <a:xfrm>
            <a:off x="5418076" y="2417694"/>
            <a:ext cx="1076720" cy="156909"/>
          </a:xfrm>
          <a:prstGeom prst="roundRect">
            <a:avLst/>
          </a:prstGeom>
          <a:solidFill>
            <a:schemeClr val="tx1">
              <a:lumMod val="65000"/>
              <a:lumOff val="35000"/>
            </a:schemeClr>
          </a:solidFill>
          <a:ln>
            <a:solidFill>
              <a:schemeClr val="bg2">
                <a:lumMod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9DFE188-957B-7E4E-819F-BECAF339845B}"/>
              </a:ext>
            </a:extLst>
          </p:cNvPr>
          <p:cNvSpPr/>
          <p:nvPr/>
        </p:nvSpPr>
        <p:spPr>
          <a:xfrm>
            <a:off x="5515468" y="244493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Oval 22">
            <a:extLst>
              <a:ext uri="{FF2B5EF4-FFF2-40B4-BE49-F238E27FC236}">
                <a16:creationId xmlns:a16="http://schemas.microsoft.com/office/drawing/2014/main" id="{52E6AC69-9841-F940-90E3-FDA9DC9DDA64}"/>
              </a:ext>
            </a:extLst>
          </p:cNvPr>
          <p:cNvSpPr/>
          <p:nvPr/>
        </p:nvSpPr>
        <p:spPr>
          <a:xfrm>
            <a:off x="5672377" y="244526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Oval 23">
            <a:extLst>
              <a:ext uri="{FF2B5EF4-FFF2-40B4-BE49-F238E27FC236}">
                <a16:creationId xmlns:a16="http://schemas.microsoft.com/office/drawing/2014/main" id="{5989A481-29E2-584E-98F6-0EC72802985B}"/>
              </a:ext>
            </a:extLst>
          </p:cNvPr>
          <p:cNvSpPr/>
          <p:nvPr/>
        </p:nvSpPr>
        <p:spPr>
          <a:xfrm>
            <a:off x="5829286" y="244459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F075558B-D9EA-564F-9DFA-5419911A6C17}"/>
              </a:ext>
            </a:extLst>
          </p:cNvPr>
          <p:cNvSpPr/>
          <p:nvPr/>
        </p:nvSpPr>
        <p:spPr>
          <a:xfrm>
            <a:off x="5986195" y="244493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Oval 25">
            <a:extLst>
              <a:ext uri="{FF2B5EF4-FFF2-40B4-BE49-F238E27FC236}">
                <a16:creationId xmlns:a16="http://schemas.microsoft.com/office/drawing/2014/main" id="{0336AC7A-55D4-EB4D-870E-18E7DF2FB11D}"/>
              </a:ext>
            </a:extLst>
          </p:cNvPr>
          <p:cNvSpPr/>
          <p:nvPr/>
        </p:nvSpPr>
        <p:spPr>
          <a:xfrm>
            <a:off x="6143104" y="243935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9642454D-3C5D-224C-BE71-11368A3C0323}"/>
              </a:ext>
            </a:extLst>
          </p:cNvPr>
          <p:cNvSpPr/>
          <p:nvPr/>
        </p:nvSpPr>
        <p:spPr>
          <a:xfrm>
            <a:off x="6300013" y="243968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6AB98061-1CCD-834F-8169-EFB1299FA2C1}"/>
              </a:ext>
            </a:extLst>
          </p:cNvPr>
          <p:cNvSpPr/>
          <p:nvPr/>
        </p:nvSpPr>
        <p:spPr>
          <a:xfrm>
            <a:off x="5423486" y="2780470"/>
            <a:ext cx="1076720" cy="156909"/>
          </a:xfrm>
          <a:prstGeom prst="roundRect">
            <a:avLst/>
          </a:prstGeom>
          <a:solidFill>
            <a:schemeClr val="tx1">
              <a:lumMod val="85000"/>
              <a:lumOff val="15000"/>
            </a:schemeClr>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E8D5615D-479F-D349-A95A-4ECCA846D020}"/>
              </a:ext>
            </a:extLst>
          </p:cNvPr>
          <p:cNvSpPr/>
          <p:nvPr/>
        </p:nvSpPr>
        <p:spPr>
          <a:xfrm>
            <a:off x="5520878" y="280770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Oval 29">
            <a:extLst>
              <a:ext uri="{FF2B5EF4-FFF2-40B4-BE49-F238E27FC236}">
                <a16:creationId xmlns:a16="http://schemas.microsoft.com/office/drawing/2014/main" id="{BDCF34B7-18BE-EC43-A14C-7F76A2208F01}"/>
              </a:ext>
            </a:extLst>
          </p:cNvPr>
          <p:cNvSpPr/>
          <p:nvPr/>
        </p:nvSpPr>
        <p:spPr>
          <a:xfrm>
            <a:off x="5677787" y="280804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Oval 30">
            <a:extLst>
              <a:ext uri="{FF2B5EF4-FFF2-40B4-BE49-F238E27FC236}">
                <a16:creationId xmlns:a16="http://schemas.microsoft.com/office/drawing/2014/main" id="{837F36A2-B32F-984D-813E-9FF51BD0D116}"/>
              </a:ext>
            </a:extLst>
          </p:cNvPr>
          <p:cNvSpPr/>
          <p:nvPr/>
        </p:nvSpPr>
        <p:spPr>
          <a:xfrm>
            <a:off x="5834696" y="280737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Oval 31">
            <a:extLst>
              <a:ext uri="{FF2B5EF4-FFF2-40B4-BE49-F238E27FC236}">
                <a16:creationId xmlns:a16="http://schemas.microsoft.com/office/drawing/2014/main" id="{1E02842C-CA73-4B48-B879-B2206DE9C115}"/>
              </a:ext>
            </a:extLst>
          </p:cNvPr>
          <p:cNvSpPr/>
          <p:nvPr/>
        </p:nvSpPr>
        <p:spPr>
          <a:xfrm>
            <a:off x="5991605" y="280770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C6B3D8DA-BCF3-E044-AEDD-ED34D0DEA493}"/>
              </a:ext>
            </a:extLst>
          </p:cNvPr>
          <p:cNvSpPr/>
          <p:nvPr/>
        </p:nvSpPr>
        <p:spPr>
          <a:xfrm>
            <a:off x="6148514" y="280213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Oval 33">
            <a:extLst>
              <a:ext uri="{FF2B5EF4-FFF2-40B4-BE49-F238E27FC236}">
                <a16:creationId xmlns:a16="http://schemas.microsoft.com/office/drawing/2014/main" id="{3E8110C6-9284-EC44-9145-52D375AD14A9}"/>
              </a:ext>
            </a:extLst>
          </p:cNvPr>
          <p:cNvSpPr/>
          <p:nvPr/>
        </p:nvSpPr>
        <p:spPr>
          <a:xfrm>
            <a:off x="6305423" y="280246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TextBox 34">
            <a:extLst>
              <a:ext uri="{FF2B5EF4-FFF2-40B4-BE49-F238E27FC236}">
                <a16:creationId xmlns:a16="http://schemas.microsoft.com/office/drawing/2014/main" id="{0DAD0A11-87B9-8547-9127-A5217F3C2440}"/>
              </a:ext>
            </a:extLst>
          </p:cNvPr>
          <p:cNvSpPr txBox="1"/>
          <p:nvPr/>
        </p:nvSpPr>
        <p:spPr>
          <a:xfrm>
            <a:off x="5115080" y="2333821"/>
            <a:ext cx="189168" cy="369332"/>
          </a:xfrm>
          <a:prstGeom prst="rect">
            <a:avLst/>
          </a:prstGeom>
          <a:noFill/>
        </p:spPr>
        <p:txBody>
          <a:bodyPr wrap="square" rtlCol="0">
            <a:spAutoFit/>
          </a:bodyPr>
          <a:lstStyle/>
          <a:p>
            <a:pPr algn="ctr"/>
            <a:r>
              <a:rPr lang="zh-CN" altLang="en-US" dirty="0"/>
              <a:t>🙃</a:t>
            </a:r>
            <a:endParaRPr lang="en-US" dirty="0"/>
          </a:p>
        </p:txBody>
      </p:sp>
      <p:sp>
        <p:nvSpPr>
          <p:cNvPr id="36" name="TextBox 35">
            <a:extLst>
              <a:ext uri="{FF2B5EF4-FFF2-40B4-BE49-F238E27FC236}">
                <a16:creationId xmlns:a16="http://schemas.microsoft.com/office/drawing/2014/main" id="{C1EA92DD-AED4-D04F-BCCE-83F184CF1C58}"/>
              </a:ext>
            </a:extLst>
          </p:cNvPr>
          <p:cNvSpPr txBox="1"/>
          <p:nvPr/>
        </p:nvSpPr>
        <p:spPr>
          <a:xfrm>
            <a:off x="5060972" y="2705517"/>
            <a:ext cx="309446" cy="369332"/>
          </a:xfrm>
          <a:prstGeom prst="rect">
            <a:avLst/>
          </a:prstGeom>
          <a:noFill/>
        </p:spPr>
        <p:txBody>
          <a:bodyPr wrap="square" rtlCol="0">
            <a:spAutoFit/>
          </a:bodyPr>
          <a:lstStyle/>
          <a:p>
            <a:pPr algn="ctr"/>
            <a:r>
              <a:rPr lang="zh-CN" altLang="en-US" dirty="0"/>
              <a:t>🙂</a:t>
            </a:r>
            <a:endParaRPr lang="en-US"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7E1AB0-1F3E-FE47-A265-0F1D5D3B6A8E}"/>
                  </a:ext>
                </a:extLst>
              </p:cNvPr>
              <p:cNvSpPr txBox="1"/>
              <p:nvPr/>
            </p:nvSpPr>
            <p:spPr>
              <a:xfrm>
                <a:off x="6487385" y="2329044"/>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0</m:t>
                          </m:r>
                        </m:sub>
                      </m:sSub>
                    </m:oMath>
                  </m:oMathPara>
                </a14:m>
                <a:endParaRPr lang="en-US" sz="1400" dirty="0"/>
              </a:p>
            </p:txBody>
          </p:sp>
        </mc:Choice>
        <mc:Fallback xmlns="">
          <p:sp>
            <p:nvSpPr>
              <p:cNvPr id="37" name="TextBox 36">
                <a:extLst>
                  <a:ext uri="{FF2B5EF4-FFF2-40B4-BE49-F238E27FC236}">
                    <a16:creationId xmlns:a16="http://schemas.microsoft.com/office/drawing/2014/main" id="{2C7E1AB0-1F3E-FE47-A265-0F1D5D3B6A8E}"/>
                  </a:ext>
                </a:extLst>
              </p:cNvPr>
              <p:cNvSpPr txBox="1">
                <a:spLocks noRot="1" noChangeAspect="1" noMove="1" noResize="1" noEditPoints="1" noAdjustHandles="1" noChangeArrowheads="1" noChangeShapeType="1" noTextEdit="1"/>
              </p:cNvSpPr>
              <p:nvPr/>
            </p:nvSpPr>
            <p:spPr>
              <a:xfrm>
                <a:off x="6487385" y="2329044"/>
                <a:ext cx="415211"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8A609EB-12C3-0E45-BD13-19E49F7FCD67}"/>
                  </a:ext>
                </a:extLst>
              </p:cNvPr>
              <p:cNvSpPr txBox="1"/>
              <p:nvPr/>
            </p:nvSpPr>
            <p:spPr>
              <a:xfrm>
                <a:off x="6498205" y="2713541"/>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1</m:t>
                          </m:r>
                        </m:sub>
                      </m:sSub>
                    </m:oMath>
                  </m:oMathPara>
                </a14:m>
                <a:endParaRPr lang="en-US" sz="1400" dirty="0"/>
              </a:p>
            </p:txBody>
          </p:sp>
        </mc:Choice>
        <mc:Fallback xmlns="">
          <p:sp>
            <p:nvSpPr>
              <p:cNvPr id="38" name="TextBox 37">
                <a:extLst>
                  <a:ext uri="{FF2B5EF4-FFF2-40B4-BE49-F238E27FC236}">
                    <a16:creationId xmlns:a16="http://schemas.microsoft.com/office/drawing/2014/main" id="{68A609EB-12C3-0E45-BD13-19E49F7FCD67}"/>
                  </a:ext>
                </a:extLst>
              </p:cNvPr>
              <p:cNvSpPr txBox="1">
                <a:spLocks noRot="1" noChangeAspect="1" noMove="1" noResize="1" noEditPoints="1" noAdjustHandles="1" noChangeArrowheads="1" noChangeShapeType="1" noTextEdit="1"/>
              </p:cNvSpPr>
              <p:nvPr/>
            </p:nvSpPr>
            <p:spPr>
              <a:xfrm>
                <a:off x="6498205" y="2713541"/>
                <a:ext cx="415211" cy="307777"/>
              </a:xfrm>
              <a:prstGeom prst="rect">
                <a:avLst/>
              </a:prstGeom>
              <a:blipFill>
                <a:blip r:embed="rId10"/>
                <a:stretch>
                  <a:fillRect/>
                </a:stretch>
              </a:blipFill>
            </p:spPr>
            <p:txBody>
              <a:bodyPr/>
              <a:lstStyle/>
              <a:p>
                <a:r>
                  <a:rPr lang="en-US">
                    <a:noFill/>
                  </a:rPr>
                  <a:t> </a:t>
                </a:r>
              </a:p>
            </p:txBody>
          </p:sp>
        </mc:Fallback>
      </mc:AlternateContent>
      <p:sp>
        <p:nvSpPr>
          <p:cNvPr id="39" name="Right Brace 38">
            <a:extLst>
              <a:ext uri="{FF2B5EF4-FFF2-40B4-BE49-F238E27FC236}">
                <a16:creationId xmlns:a16="http://schemas.microsoft.com/office/drawing/2014/main" id="{F563381A-3A12-8B44-9667-5E5890938355}"/>
              </a:ext>
            </a:extLst>
          </p:cNvPr>
          <p:cNvSpPr/>
          <p:nvPr/>
        </p:nvSpPr>
        <p:spPr>
          <a:xfrm>
            <a:off x="6770871" y="2439354"/>
            <a:ext cx="190650" cy="4763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58CF7F49-C238-8340-996C-F2566F7554B2}"/>
              </a:ext>
            </a:extLst>
          </p:cNvPr>
          <p:cNvCxnSpPr>
            <a:cxnSpLocks/>
            <a:stCxn id="17" idx="2"/>
          </p:cNvCxnSpPr>
          <p:nvPr/>
        </p:nvCxnSpPr>
        <p:spPr>
          <a:xfrm>
            <a:off x="10418112" y="4015409"/>
            <a:ext cx="0" cy="38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CA74E36A-7385-494D-A205-0D9E78598A9B}"/>
              </a:ext>
            </a:extLst>
          </p:cNvPr>
          <p:cNvCxnSpPr>
            <a:cxnSpLocks/>
            <a:stCxn id="39" idx="1"/>
            <a:endCxn id="14" idx="2"/>
          </p:cNvCxnSpPr>
          <p:nvPr/>
        </p:nvCxnSpPr>
        <p:spPr>
          <a:xfrm rot="10800000" flipH="1" flipV="1">
            <a:off x="6961521" y="2677536"/>
            <a:ext cx="814882" cy="1084571"/>
          </a:xfrm>
          <a:prstGeom prst="bentConnector4">
            <a:avLst>
              <a:gd name="adj1" fmla="val -3642"/>
              <a:gd name="adj2" fmla="val -15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ounded Rectangle 43">
                <a:extLst>
                  <a:ext uri="{FF2B5EF4-FFF2-40B4-BE49-F238E27FC236}">
                    <a16:creationId xmlns:a16="http://schemas.microsoft.com/office/drawing/2014/main" id="{E86BFD72-2B82-3B47-BE71-FB18D6912FF5}"/>
                  </a:ext>
                </a:extLst>
              </p:cNvPr>
              <p:cNvSpPr/>
              <p:nvPr/>
            </p:nvSpPr>
            <p:spPr>
              <a:xfrm>
                <a:off x="1402269" y="3429000"/>
                <a:ext cx="715618" cy="579309"/>
              </a:xfrm>
              <a:prstGeom prst="roundRect">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xmlns="">
          <p:sp>
            <p:nvSpPr>
              <p:cNvPr id="44" name="Rounded Rectangle 43">
                <a:extLst>
                  <a:ext uri="{FF2B5EF4-FFF2-40B4-BE49-F238E27FC236}">
                    <a16:creationId xmlns:a16="http://schemas.microsoft.com/office/drawing/2014/main" id="{E86BFD72-2B82-3B47-BE71-FB18D6912FF5}"/>
                  </a:ext>
                </a:extLst>
              </p:cNvPr>
              <p:cNvSpPr>
                <a:spLocks noRot="1" noChangeAspect="1" noMove="1" noResize="1" noEditPoints="1" noAdjustHandles="1" noChangeArrowheads="1" noChangeShapeType="1" noTextEdit="1"/>
              </p:cNvSpPr>
              <p:nvPr/>
            </p:nvSpPr>
            <p:spPr>
              <a:xfrm>
                <a:off x="1402269" y="3429000"/>
                <a:ext cx="715618" cy="579309"/>
              </a:xfrm>
              <a:prstGeom prst="roundRect">
                <a:avLst/>
              </a:prstGeom>
              <a:blipFill>
                <a:blip r:embed="rId11"/>
                <a:stretch>
                  <a:fillRect/>
                </a:stretch>
              </a:blipFill>
              <a:ln>
                <a:solidFill>
                  <a:schemeClr val="accent6"/>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FAC5C819-25CD-BF44-BE01-55CD8656D99E}"/>
              </a:ext>
            </a:extLst>
          </p:cNvPr>
          <p:cNvCxnSpPr>
            <a:cxnSpLocks/>
            <a:stCxn id="44" idx="3"/>
          </p:cNvCxnSpPr>
          <p:nvPr/>
        </p:nvCxnSpPr>
        <p:spPr>
          <a:xfrm flipV="1">
            <a:off x="2117887" y="3718654"/>
            <a:ext cx="378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8B2BECA-5A36-9645-B368-50E093B54C7E}"/>
              </a:ext>
            </a:extLst>
          </p:cNvPr>
          <p:cNvCxnSpPr>
            <a:cxnSpLocks/>
            <a:endCxn id="44" idx="2"/>
          </p:cNvCxnSpPr>
          <p:nvPr/>
        </p:nvCxnSpPr>
        <p:spPr>
          <a:xfrm flipV="1">
            <a:off x="1760078" y="4008309"/>
            <a:ext cx="0" cy="35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ounded Rectangle 48">
                <a:extLst>
                  <a:ext uri="{FF2B5EF4-FFF2-40B4-BE49-F238E27FC236}">
                    <a16:creationId xmlns:a16="http://schemas.microsoft.com/office/drawing/2014/main" id="{F261E4C9-ACCF-A24C-B2BC-537AEB85BB69}"/>
                  </a:ext>
                </a:extLst>
              </p:cNvPr>
              <p:cNvSpPr/>
              <p:nvPr/>
            </p:nvSpPr>
            <p:spPr>
              <a:xfrm>
                <a:off x="2489201" y="3393479"/>
                <a:ext cx="510575" cy="690107"/>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49" name="Rounded Rectangle 48">
                <a:extLst>
                  <a:ext uri="{FF2B5EF4-FFF2-40B4-BE49-F238E27FC236}">
                    <a16:creationId xmlns:a16="http://schemas.microsoft.com/office/drawing/2014/main" id="{F261E4C9-ACCF-A24C-B2BC-537AEB85BB69}"/>
                  </a:ext>
                </a:extLst>
              </p:cNvPr>
              <p:cNvSpPr>
                <a:spLocks noRot="1" noChangeAspect="1" noMove="1" noResize="1" noEditPoints="1" noAdjustHandles="1" noChangeArrowheads="1" noChangeShapeType="1" noTextEdit="1"/>
              </p:cNvSpPr>
              <p:nvPr/>
            </p:nvSpPr>
            <p:spPr>
              <a:xfrm>
                <a:off x="2489201" y="3393479"/>
                <a:ext cx="510575" cy="690107"/>
              </a:xfrm>
              <a:prstGeom prst="roundRect">
                <a:avLst/>
              </a:prstGeom>
              <a:blipFill>
                <a:blip r:embed="rId12"/>
                <a:stretch>
                  <a:fillRect/>
                </a:stretch>
              </a:blipFill>
              <a:ln>
                <a:solidFill>
                  <a:schemeClr val="accent6"/>
                </a:solidFill>
              </a:ln>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681BC4EE-D84F-4546-9EB5-D43D8CD58956}"/>
              </a:ext>
            </a:extLst>
          </p:cNvPr>
          <p:cNvCxnSpPr>
            <a:stCxn id="49" idx="3"/>
          </p:cNvCxnSpPr>
          <p:nvPr/>
        </p:nvCxnSpPr>
        <p:spPr>
          <a:xfrm>
            <a:off x="2999776" y="3738533"/>
            <a:ext cx="4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1FF211E-BD57-4246-9F04-3ED0E45634D1}"/>
              </a:ext>
            </a:extLst>
          </p:cNvPr>
          <p:cNvSpPr txBox="1"/>
          <p:nvPr/>
        </p:nvSpPr>
        <p:spPr>
          <a:xfrm>
            <a:off x="2168927" y="2966557"/>
            <a:ext cx="1151122"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Encoder</a:t>
            </a:r>
            <a:endParaRPr lang="en-US" sz="1200" dirty="0"/>
          </a:p>
        </p:txBody>
      </p:sp>
      <p:sp>
        <p:nvSpPr>
          <p:cNvPr id="52" name="Rectangle 51">
            <a:extLst>
              <a:ext uri="{FF2B5EF4-FFF2-40B4-BE49-F238E27FC236}">
                <a16:creationId xmlns:a16="http://schemas.microsoft.com/office/drawing/2014/main" id="{E146485C-A556-6C46-A584-59B1699677F7}"/>
              </a:ext>
            </a:extLst>
          </p:cNvPr>
          <p:cNvSpPr/>
          <p:nvPr/>
        </p:nvSpPr>
        <p:spPr>
          <a:xfrm>
            <a:off x="19378" y="6154321"/>
            <a:ext cx="3481400" cy="338554"/>
          </a:xfrm>
          <a:prstGeom prst="rect">
            <a:avLst/>
          </a:prstGeom>
        </p:spPr>
        <p:txBody>
          <a:bodyPr wrap="square">
            <a:spAutoFit/>
          </a:bodyPr>
          <a:lstStyle/>
          <a:p>
            <a:pPr algn="ctr"/>
            <a:r>
              <a:rPr lang="en-US" altLang="zh-CN" sz="1600" dirty="0"/>
              <a:t>I</a:t>
            </a:r>
            <a:r>
              <a:rPr lang="zh-CN" altLang="en-US" sz="1600" dirty="0"/>
              <a:t> </a:t>
            </a:r>
            <a:r>
              <a:rPr lang="en-US" altLang="zh-CN" sz="1600" dirty="0"/>
              <a:t>am</a:t>
            </a:r>
            <a:r>
              <a:rPr lang="zh-CN" altLang="en-US" sz="1600" dirty="0"/>
              <a:t> </a:t>
            </a:r>
            <a:r>
              <a:rPr lang="en-US" altLang="zh-CN" sz="1600" dirty="0">
                <a:solidFill>
                  <a:srgbClr val="00B050"/>
                </a:solidFill>
              </a:rPr>
              <a:t>disappointed</a:t>
            </a:r>
            <a:r>
              <a:rPr lang="zh-CN" altLang="en-US" sz="1600" dirty="0"/>
              <a:t> </a:t>
            </a:r>
            <a:r>
              <a:rPr lang="en-US" altLang="zh-CN" sz="1600" dirty="0"/>
              <a:t>with</a:t>
            </a:r>
            <a:r>
              <a:rPr lang="zh-CN" altLang="en-US" sz="1600" dirty="0"/>
              <a:t> </a:t>
            </a:r>
            <a:r>
              <a:rPr lang="en-US" altLang="zh-CN" sz="1600" dirty="0"/>
              <a:t>the</a:t>
            </a:r>
            <a:r>
              <a:rPr lang="zh-CN" altLang="en-US" sz="1600" dirty="0"/>
              <a:t> </a:t>
            </a:r>
            <a:r>
              <a:rPr lang="en-US" altLang="zh-CN" sz="1600" dirty="0"/>
              <a:t>restaurant.</a:t>
            </a:r>
            <a:r>
              <a:rPr lang="zh-CN" altLang="en-US" sz="1600" dirty="0"/>
              <a:t> </a:t>
            </a:r>
            <a:endParaRPr lang="en-US" sz="1600" dirty="0"/>
          </a:p>
        </p:txBody>
      </p:sp>
      <p:sp>
        <p:nvSpPr>
          <p:cNvPr id="53" name="Rectangle 52">
            <a:extLst>
              <a:ext uri="{FF2B5EF4-FFF2-40B4-BE49-F238E27FC236}">
                <a16:creationId xmlns:a16="http://schemas.microsoft.com/office/drawing/2014/main" id="{733D98D2-1747-0F45-99B3-F7695E1A4F45}"/>
              </a:ext>
            </a:extLst>
          </p:cNvPr>
          <p:cNvSpPr/>
          <p:nvPr/>
        </p:nvSpPr>
        <p:spPr>
          <a:xfrm>
            <a:off x="850740" y="5074197"/>
            <a:ext cx="1818676" cy="5410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Pivot</a:t>
            </a:r>
            <a:r>
              <a:rPr lang="zh-CN" altLang="en-US" dirty="0"/>
              <a:t> </a:t>
            </a:r>
            <a:r>
              <a:rPr lang="en-US" altLang="zh-CN" dirty="0"/>
              <a:t>Word</a:t>
            </a:r>
            <a:r>
              <a:rPr lang="zh-CN" altLang="en-US" dirty="0"/>
              <a:t> </a:t>
            </a:r>
            <a:r>
              <a:rPr lang="en-US" altLang="zh-CN" dirty="0"/>
              <a:t>Masking</a:t>
            </a:r>
            <a:endParaRPr lang="en-US" dirty="0"/>
          </a:p>
        </p:txBody>
      </p:sp>
      <p:cxnSp>
        <p:nvCxnSpPr>
          <p:cNvPr id="55" name="Straight Arrow Connector 54">
            <a:extLst>
              <a:ext uri="{FF2B5EF4-FFF2-40B4-BE49-F238E27FC236}">
                <a16:creationId xmlns:a16="http://schemas.microsoft.com/office/drawing/2014/main" id="{2E474030-98EE-F74E-9F49-F0986A5C3103}"/>
              </a:ext>
            </a:extLst>
          </p:cNvPr>
          <p:cNvCxnSpPr>
            <a:stCxn id="52" idx="0"/>
            <a:endCxn id="53" idx="2"/>
          </p:cNvCxnSpPr>
          <p:nvPr/>
        </p:nvCxnSpPr>
        <p:spPr>
          <a:xfrm flipV="1">
            <a:off x="1760078" y="5615206"/>
            <a:ext cx="0" cy="539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BE59B5A-909D-DB4F-8034-93CDB95A1EB1}"/>
              </a:ext>
            </a:extLst>
          </p:cNvPr>
          <p:cNvSpPr/>
          <p:nvPr/>
        </p:nvSpPr>
        <p:spPr>
          <a:xfrm>
            <a:off x="19378" y="4426734"/>
            <a:ext cx="3481400" cy="338554"/>
          </a:xfrm>
          <a:prstGeom prst="rect">
            <a:avLst/>
          </a:prstGeom>
        </p:spPr>
        <p:txBody>
          <a:bodyPr wrap="square">
            <a:spAutoFit/>
          </a:bodyPr>
          <a:lstStyle/>
          <a:p>
            <a:pPr algn="ctr"/>
            <a:r>
              <a:rPr lang="en-US" altLang="zh-CN" sz="1600" dirty="0"/>
              <a:t>I</a:t>
            </a:r>
            <a:r>
              <a:rPr lang="zh-CN" altLang="en-US" sz="1600" dirty="0"/>
              <a:t> </a:t>
            </a:r>
            <a:r>
              <a:rPr lang="en-US" altLang="zh-CN" sz="1600" dirty="0"/>
              <a:t>am</a:t>
            </a:r>
            <a:r>
              <a:rPr lang="zh-CN" altLang="en-US" sz="1600" dirty="0"/>
              <a:t> </a:t>
            </a:r>
            <a:r>
              <a:rPr lang="en-US" altLang="zh-CN" sz="1600" dirty="0">
                <a:solidFill>
                  <a:srgbClr val="00B050"/>
                </a:solidFill>
              </a:rPr>
              <a:t>&lt;mask&gt;</a:t>
            </a:r>
            <a:r>
              <a:rPr lang="zh-CN" altLang="en-US" sz="1600" dirty="0"/>
              <a:t> </a:t>
            </a:r>
            <a:r>
              <a:rPr lang="en-US" altLang="zh-CN" sz="1600" dirty="0"/>
              <a:t>with</a:t>
            </a:r>
            <a:r>
              <a:rPr lang="zh-CN" altLang="en-US" sz="1600" dirty="0"/>
              <a:t> </a:t>
            </a:r>
            <a:r>
              <a:rPr lang="en-US" altLang="zh-CN" sz="1600" dirty="0"/>
              <a:t>the</a:t>
            </a:r>
            <a:r>
              <a:rPr lang="zh-CN" altLang="en-US" sz="1600" dirty="0"/>
              <a:t> </a:t>
            </a:r>
            <a:r>
              <a:rPr lang="en-US" altLang="zh-CN" sz="1600" dirty="0"/>
              <a:t>restaurant.</a:t>
            </a:r>
            <a:r>
              <a:rPr lang="zh-CN" altLang="en-US" sz="1600" dirty="0"/>
              <a:t> </a:t>
            </a:r>
            <a:endParaRPr lang="en-US" sz="1600" dirty="0"/>
          </a:p>
        </p:txBody>
      </p:sp>
      <p:cxnSp>
        <p:nvCxnSpPr>
          <p:cNvPr id="63" name="Straight Arrow Connector 62">
            <a:extLst>
              <a:ext uri="{FF2B5EF4-FFF2-40B4-BE49-F238E27FC236}">
                <a16:creationId xmlns:a16="http://schemas.microsoft.com/office/drawing/2014/main" id="{8E0E92C9-99B3-F041-9495-2E0C31F0E8C1}"/>
              </a:ext>
            </a:extLst>
          </p:cNvPr>
          <p:cNvCxnSpPr>
            <a:stCxn id="53" idx="0"/>
            <a:endCxn id="61" idx="2"/>
          </p:cNvCxnSpPr>
          <p:nvPr/>
        </p:nvCxnSpPr>
        <p:spPr>
          <a:xfrm flipV="1">
            <a:off x="1760078" y="4765288"/>
            <a:ext cx="0" cy="308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4E27F04E-61D4-AE45-928E-516E78A825FD}"/>
              </a:ext>
            </a:extLst>
          </p:cNvPr>
          <p:cNvSpPr/>
          <p:nvPr/>
        </p:nvSpPr>
        <p:spPr>
          <a:xfrm>
            <a:off x="8610600" y="4426734"/>
            <a:ext cx="3481400" cy="338554"/>
          </a:xfrm>
          <a:prstGeom prst="rect">
            <a:avLst/>
          </a:prstGeom>
        </p:spPr>
        <p:txBody>
          <a:bodyPr wrap="square">
            <a:spAutoFit/>
          </a:bodyPr>
          <a:lstStyle/>
          <a:p>
            <a:pPr algn="ctr"/>
            <a:r>
              <a:rPr lang="en-US" altLang="zh-CN" sz="1600" dirty="0"/>
              <a:t>I</a:t>
            </a:r>
            <a:r>
              <a:rPr lang="zh-CN" altLang="en-US" sz="1600" dirty="0"/>
              <a:t> </a:t>
            </a:r>
            <a:r>
              <a:rPr lang="en-US" altLang="zh-CN" sz="1600" dirty="0"/>
              <a:t>am</a:t>
            </a:r>
            <a:r>
              <a:rPr lang="zh-CN" altLang="en-US" sz="1600" dirty="0"/>
              <a:t> </a:t>
            </a:r>
            <a:r>
              <a:rPr lang="en-US" altLang="zh-CN" sz="1600" dirty="0">
                <a:solidFill>
                  <a:srgbClr val="00B050"/>
                </a:solidFill>
              </a:rPr>
              <a:t>disappointed</a:t>
            </a:r>
            <a:r>
              <a:rPr lang="zh-CN" altLang="en-US" sz="1600" dirty="0"/>
              <a:t> </a:t>
            </a:r>
            <a:r>
              <a:rPr lang="en-US" altLang="zh-CN" sz="1600" dirty="0"/>
              <a:t>with</a:t>
            </a:r>
            <a:r>
              <a:rPr lang="zh-CN" altLang="en-US" sz="1600" dirty="0"/>
              <a:t> </a:t>
            </a:r>
            <a:r>
              <a:rPr lang="en-US" altLang="zh-CN" sz="1600" dirty="0"/>
              <a:t>the</a:t>
            </a:r>
            <a:r>
              <a:rPr lang="zh-CN" altLang="en-US" sz="1600" dirty="0"/>
              <a:t> </a:t>
            </a:r>
            <a:r>
              <a:rPr lang="en-US" altLang="zh-CN" sz="1600" dirty="0"/>
              <a:t>restaurant.</a:t>
            </a:r>
            <a:r>
              <a:rPr lang="zh-CN" altLang="en-US" sz="1600" dirty="0"/>
              <a:t> </a:t>
            </a:r>
            <a:endParaRPr lang="en-US" sz="1600" dirty="0"/>
          </a:p>
        </p:txBody>
      </p:sp>
      <p:sp>
        <p:nvSpPr>
          <p:cNvPr id="65" name="Rectangle 64">
            <a:extLst>
              <a:ext uri="{FF2B5EF4-FFF2-40B4-BE49-F238E27FC236}">
                <a16:creationId xmlns:a16="http://schemas.microsoft.com/office/drawing/2014/main" id="{A2311961-44FE-8A4F-9F88-2F2C79968685}"/>
              </a:ext>
            </a:extLst>
          </p:cNvPr>
          <p:cNvSpPr/>
          <p:nvPr/>
        </p:nvSpPr>
        <p:spPr>
          <a:xfrm>
            <a:off x="4719459" y="2220479"/>
            <a:ext cx="2453802" cy="854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6" name="TextBox 65">
            <a:extLst>
              <a:ext uri="{FF2B5EF4-FFF2-40B4-BE49-F238E27FC236}">
                <a16:creationId xmlns:a16="http://schemas.microsoft.com/office/drawing/2014/main" id="{AE8A2CEA-EF6F-C640-B607-295B5112AB1E}"/>
              </a:ext>
            </a:extLst>
          </p:cNvPr>
          <p:cNvSpPr txBox="1"/>
          <p:nvPr/>
        </p:nvSpPr>
        <p:spPr>
          <a:xfrm>
            <a:off x="7678907" y="1435214"/>
            <a:ext cx="3541544" cy="830997"/>
          </a:xfrm>
          <a:prstGeom prst="rect">
            <a:avLst/>
          </a:prstGeom>
          <a:noFill/>
        </p:spPr>
        <p:txBody>
          <a:bodyPr wrap="square" rtlCol="0">
            <a:spAutoFit/>
          </a:bodyPr>
          <a:lstStyle/>
          <a:p>
            <a:r>
              <a:rPr lang="en-US" altLang="zh-CN" sz="1600" dirty="0">
                <a:solidFill>
                  <a:srgbClr val="FF0000"/>
                </a:solidFill>
              </a:rPr>
              <a:t>Frozen!</a:t>
            </a:r>
            <a:r>
              <a:rPr lang="zh-CN" altLang="en-US" sz="1600" dirty="0">
                <a:solidFill>
                  <a:srgbClr val="FF0000"/>
                </a:solidFill>
              </a:rPr>
              <a:t> </a:t>
            </a:r>
            <a:r>
              <a:rPr lang="en-US" altLang="zh-CN" sz="1600" dirty="0">
                <a:solidFill>
                  <a:srgbClr val="FF0000"/>
                </a:solidFill>
              </a:rPr>
              <a:t>We</a:t>
            </a:r>
            <a:r>
              <a:rPr lang="zh-CN" altLang="en-US" sz="1600" dirty="0">
                <a:solidFill>
                  <a:srgbClr val="FF0000"/>
                </a:solidFill>
              </a:rPr>
              <a:t> </a:t>
            </a:r>
            <a:r>
              <a:rPr lang="en-US" altLang="zh-CN" sz="1600" dirty="0">
                <a:solidFill>
                  <a:srgbClr val="FF0000"/>
                </a:solidFill>
              </a:rPr>
              <a:t>don’t</a:t>
            </a:r>
            <a:r>
              <a:rPr lang="zh-CN" altLang="en-US" sz="1600" dirty="0">
                <a:solidFill>
                  <a:srgbClr val="FF0000"/>
                </a:solidFill>
              </a:rPr>
              <a:t> </a:t>
            </a:r>
            <a:r>
              <a:rPr lang="en-US" altLang="zh-CN" sz="1600" dirty="0">
                <a:solidFill>
                  <a:srgbClr val="FF0000"/>
                </a:solidFill>
              </a:rPr>
              <a:t>train</a:t>
            </a:r>
            <a:r>
              <a:rPr lang="zh-CN" altLang="en-US" sz="1600" dirty="0">
                <a:solidFill>
                  <a:srgbClr val="FF0000"/>
                </a:solidFill>
              </a:rPr>
              <a:t> </a:t>
            </a:r>
            <a:r>
              <a:rPr lang="en-US" altLang="zh-CN" sz="1600" dirty="0">
                <a:solidFill>
                  <a:srgbClr val="FF0000"/>
                </a:solidFill>
              </a:rPr>
              <a:t>style</a:t>
            </a:r>
            <a:r>
              <a:rPr lang="zh-CN" altLang="en-US" sz="1600" dirty="0">
                <a:solidFill>
                  <a:srgbClr val="FF0000"/>
                </a:solidFill>
              </a:rPr>
              <a:t> </a:t>
            </a:r>
            <a:r>
              <a:rPr lang="en-US" altLang="zh-CN" sz="1600" dirty="0">
                <a:solidFill>
                  <a:srgbClr val="FF0000"/>
                </a:solidFill>
              </a:rPr>
              <a:t>embeddings</a:t>
            </a:r>
            <a:r>
              <a:rPr lang="zh-CN" altLang="en-US" sz="1600" dirty="0">
                <a:solidFill>
                  <a:srgbClr val="FF0000"/>
                </a:solidFill>
              </a:rPr>
              <a:t> </a:t>
            </a:r>
            <a:r>
              <a:rPr lang="en-US" altLang="zh-CN" sz="1600" dirty="0">
                <a:solidFill>
                  <a:srgbClr val="FF0000"/>
                </a:solidFill>
              </a:rPr>
              <a:t>in</a:t>
            </a:r>
            <a:r>
              <a:rPr lang="zh-CN" altLang="en-US" sz="1600" dirty="0">
                <a:solidFill>
                  <a:srgbClr val="FF0000"/>
                </a:solidFill>
              </a:rPr>
              <a:t> </a:t>
            </a:r>
            <a:r>
              <a:rPr lang="en-US" altLang="zh-CN" sz="1600" dirty="0">
                <a:solidFill>
                  <a:srgbClr val="FF0000"/>
                </a:solidFill>
              </a:rPr>
              <a:t>this</a:t>
            </a:r>
            <a:r>
              <a:rPr lang="zh-CN" altLang="en-US" sz="1600" dirty="0">
                <a:solidFill>
                  <a:srgbClr val="FF0000"/>
                </a:solidFill>
              </a:rPr>
              <a:t> </a:t>
            </a:r>
            <a:r>
              <a:rPr lang="en-US" altLang="zh-CN" sz="1600" dirty="0">
                <a:solidFill>
                  <a:srgbClr val="FF0000"/>
                </a:solidFill>
              </a:rPr>
              <a:t>step</a:t>
            </a:r>
            <a:r>
              <a:rPr lang="zh-CN" altLang="en-US" sz="1600" dirty="0">
                <a:solidFill>
                  <a:srgbClr val="FF0000"/>
                </a:solidFill>
              </a:rPr>
              <a:t> </a:t>
            </a:r>
            <a:r>
              <a:rPr lang="en-US" altLang="zh-CN" sz="1600" dirty="0">
                <a:solidFill>
                  <a:srgbClr val="FF0000"/>
                </a:solidFill>
              </a:rPr>
              <a:t>because</a:t>
            </a:r>
            <a:r>
              <a:rPr lang="zh-CN" altLang="en-US" sz="1600" dirty="0">
                <a:solidFill>
                  <a:srgbClr val="FF0000"/>
                </a:solidFill>
              </a:rPr>
              <a:t> </a:t>
            </a:r>
            <a:r>
              <a:rPr lang="en-US" altLang="zh-CN" sz="1600" dirty="0">
                <a:solidFill>
                  <a:srgbClr val="FF0000"/>
                </a:solidFill>
              </a:rPr>
              <a:t>masked</a:t>
            </a:r>
            <a:r>
              <a:rPr lang="zh-CN" altLang="en-US" sz="1600" dirty="0">
                <a:solidFill>
                  <a:srgbClr val="FF0000"/>
                </a:solidFill>
              </a:rPr>
              <a:t> </a:t>
            </a:r>
            <a:r>
              <a:rPr lang="en-US" altLang="zh-CN" sz="1600" dirty="0">
                <a:solidFill>
                  <a:srgbClr val="FF0000"/>
                </a:solidFill>
              </a:rPr>
              <a:t>sentences</a:t>
            </a:r>
            <a:r>
              <a:rPr lang="zh-CN" altLang="en-US" sz="1600" dirty="0">
                <a:solidFill>
                  <a:srgbClr val="FF0000"/>
                </a:solidFill>
              </a:rPr>
              <a:t> </a:t>
            </a:r>
            <a:r>
              <a:rPr lang="en-US" altLang="zh-CN" sz="1600" dirty="0">
                <a:solidFill>
                  <a:srgbClr val="FF0000"/>
                </a:solidFill>
              </a:rPr>
              <a:t>don’t</a:t>
            </a:r>
            <a:r>
              <a:rPr lang="zh-CN" altLang="en-US" sz="1600" dirty="0">
                <a:solidFill>
                  <a:srgbClr val="FF0000"/>
                </a:solidFill>
              </a:rPr>
              <a:t> </a:t>
            </a:r>
            <a:r>
              <a:rPr lang="en-US" altLang="zh-CN" sz="1600" dirty="0">
                <a:solidFill>
                  <a:srgbClr val="FF0000"/>
                </a:solidFill>
              </a:rPr>
              <a:t>contain</a:t>
            </a:r>
            <a:r>
              <a:rPr lang="zh-CN" altLang="en-US" sz="1600" dirty="0">
                <a:solidFill>
                  <a:srgbClr val="FF0000"/>
                </a:solidFill>
              </a:rPr>
              <a:t> </a:t>
            </a:r>
            <a:r>
              <a:rPr lang="en-US" altLang="zh-CN" sz="1600" dirty="0">
                <a:solidFill>
                  <a:srgbClr val="FF0000"/>
                </a:solidFill>
              </a:rPr>
              <a:t>style</a:t>
            </a:r>
            <a:r>
              <a:rPr lang="zh-CN" altLang="en-US" sz="1600" dirty="0">
                <a:solidFill>
                  <a:srgbClr val="FF0000"/>
                </a:solidFill>
              </a:rPr>
              <a:t> </a:t>
            </a:r>
            <a:r>
              <a:rPr lang="en-US" altLang="zh-CN" sz="1600" dirty="0">
                <a:solidFill>
                  <a:srgbClr val="FF0000"/>
                </a:solidFill>
              </a:rPr>
              <a:t>information</a:t>
            </a:r>
            <a:endParaRPr lang="en-US" sz="1600" dirty="0">
              <a:solidFill>
                <a:srgbClr val="FF0000"/>
              </a:solidFill>
            </a:endParaRPr>
          </a:p>
        </p:txBody>
      </p:sp>
      <p:cxnSp>
        <p:nvCxnSpPr>
          <p:cNvPr id="68" name="Straight Arrow Connector 67">
            <a:extLst>
              <a:ext uri="{FF2B5EF4-FFF2-40B4-BE49-F238E27FC236}">
                <a16:creationId xmlns:a16="http://schemas.microsoft.com/office/drawing/2014/main" id="{6CB2B0B3-40C8-F948-A964-E67174D9B698}"/>
              </a:ext>
            </a:extLst>
          </p:cNvPr>
          <p:cNvCxnSpPr>
            <a:stCxn id="66" idx="1"/>
          </p:cNvCxnSpPr>
          <p:nvPr/>
        </p:nvCxnSpPr>
        <p:spPr>
          <a:xfrm flipH="1">
            <a:off x="6300013" y="1850713"/>
            <a:ext cx="1378894" cy="3507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7D76683-583F-7D40-8F60-B523DA8A697E}"/>
                  </a:ext>
                </a:extLst>
              </p:cNvPr>
              <p:cNvSpPr txBox="1"/>
              <p:nvPr/>
            </p:nvSpPr>
            <p:spPr>
              <a:xfrm>
                <a:off x="3069551" y="5913416"/>
                <a:ext cx="8023441" cy="2809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𝑙𝑜𝑠𝑠</m:t>
                              </m:r>
                            </m:sub>
                          </m:sSub>
                          <m:r>
                            <a:rPr lang="en-US" altLang="zh-CN"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e>
                        <m:sub>
                          <m:r>
                            <a:rPr lang="en-US" altLang="zh-CN" b="0" i="1" smtClean="0">
                              <a:latin typeface="Cambria Math" panose="02040503050406030204" pitchFamily="18" charset="0"/>
                              <a:ea typeface="Cambria Math" panose="02040503050406030204" pitchFamily="18" charset="0"/>
                            </a:rPr>
                            <m:t>𝑧</m:t>
                          </m:r>
                        </m:sub>
                      </m:sSub>
                      <m:d>
                        <m:dPr>
                          <m:begChr m:val="["/>
                          <m:endChr m:val="]"/>
                          <m:ctrlPr>
                            <a:rPr lang="en-US" altLang="zh-CN" b="0" i="1" smtClean="0">
                              <a:latin typeface="Cambria Math" panose="02040503050406030204" pitchFamily="18" charset="0"/>
                              <a:ea typeface="Cambria Math" panose="02040503050406030204" pitchFamily="18" charset="0"/>
                            </a:rPr>
                          </m:ctrlPr>
                        </m:dPr>
                        <m:e>
                          <m:r>
                            <m:rPr>
                              <m:brk/>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𝑙𝑜𝑔</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𝜃</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e>
                              <m:r>
                                <a:rPr lang="en-US" altLang="zh-CN" i="1">
                                  <a:latin typeface="Cambria Math" panose="02040503050406030204" pitchFamily="18" charset="0"/>
                                  <a:ea typeface="Cambria Math" panose="02040503050406030204" pitchFamily="18" charset="0"/>
                                </a:rPr>
                                <m:t>𝑧</m:t>
                              </m:r>
                              <m:r>
                                <a:rPr lang="en-US" altLang="zh-CN" i="1">
                                  <a:solidFill>
                                    <a:srgbClr val="FF0000"/>
                                  </a:solidFill>
                                  <a:latin typeface="Cambria Math" panose="02040503050406030204" pitchFamily="18" charset="0"/>
                                  <a:ea typeface="Cambria Math" panose="02040503050406030204" pitchFamily="18" charset="0"/>
                                </a:rPr>
                                <m:t>+</m:t>
                              </m:r>
                              <m:r>
                                <m:rPr>
                                  <m:sty m:val="p"/>
                                </m:rPr>
                                <a:rPr lang="en-US" altLang="zh-CN" i="1">
                                  <a:solidFill>
                                    <a:srgbClr val="FF0000"/>
                                  </a:solidFill>
                                  <a:latin typeface="Cambria Math" panose="02040503050406030204" pitchFamily="18" charset="0"/>
                                  <a:ea typeface="Cambria Math" panose="02040503050406030204" pitchFamily="18" charset="0"/>
                                </a:rPr>
                                <m:t>s</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𝐷</m:t>
                              </m:r>
                            </m:e>
                            <m:sub>
                              <m:r>
                                <a:rPr lang="en-US" altLang="zh-CN" i="1">
                                  <a:latin typeface="Cambria Math" panose="02040503050406030204" pitchFamily="18" charset="0"/>
                                  <a:ea typeface="Cambria Math" panose="02040503050406030204" pitchFamily="18" charset="0"/>
                                </a:rPr>
                                <m:t>𝐾𝐿</m:t>
                              </m:r>
                            </m:sub>
                          </m:sSub>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𝑧</m:t>
                                  </m:r>
                                </m:e>
                                <m:e>
                                  <m:r>
                                    <a:rPr lang="en-US" altLang="zh-CN" i="1">
                                      <a:latin typeface="Cambria Math" panose="02040503050406030204" pitchFamily="18" charset="0"/>
                                      <a:ea typeface="Cambria Math" panose="02040503050406030204" pitchFamily="18" charset="0"/>
                                    </a:rPr>
                                    <m:t>𝑥</m:t>
                                  </m:r>
                                </m:e>
                              </m:d>
                              <m:r>
                                <a:rPr lang="zh-CN" altLang="en-US" i="1">
                                  <a:latin typeface="Cambria Math" panose="02040503050406030204" pitchFamily="18" charset="0"/>
                                  <a:ea typeface="Cambria Math" panose="02040503050406030204" pitchFamily="18" charset="0"/>
                                </a:rPr>
                                <m:t> </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𝜃</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𝑧</m:t>
                                      </m:r>
                                    </m:e>
                                  </m:d>
                                </m:e>
                              </m:d>
                            </m:e>
                          </m:d>
                        </m:e>
                      </m:d>
                    </m:oMath>
                  </m:oMathPara>
                </a14:m>
                <a:endParaRPr lang="en-US" dirty="0"/>
              </a:p>
            </p:txBody>
          </p:sp>
        </mc:Choice>
        <mc:Fallback xmlns="">
          <p:sp>
            <p:nvSpPr>
              <p:cNvPr id="69" name="TextBox 68">
                <a:extLst>
                  <a:ext uri="{FF2B5EF4-FFF2-40B4-BE49-F238E27FC236}">
                    <a16:creationId xmlns:a16="http://schemas.microsoft.com/office/drawing/2014/main" id="{67D76683-583F-7D40-8F60-B523DA8A697E}"/>
                  </a:ext>
                </a:extLst>
              </p:cNvPr>
              <p:cNvSpPr txBox="1">
                <a:spLocks noRot="1" noChangeAspect="1" noMove="1" noResize="1" noEditPoints="1" noAdjustHandles="1" noChangeArrowheads="1" noChangeShapeType="1" noTextEdit="1"/>
              </p:cNvSpPr>
              <p:nvPr/>
            </p:nvSpPr>
            <p:spPr>
              <a:xfrm>
                <a:off x="3069551" y="5913416"/>
                <a:ext cx="8023441" cy="280974"/>
              </a:xfrm>
              <a:prstGeom prst="rect">
                <a:avLst/>
              </a:prstGeom>
              <a:blipFill>
                <a:blip r:embed="rId13"/>
                <a:stretch>
                  <a:fillRect t="-160870" b="-230435"/>
                </a:stretch>
              </a:blipFill>
            </p:spPr>
            <p:txBody>
              <a:bodyPr/>
              <a:lstStyle/>
              <a:p>
                <a:r>
                  <a:rPr lang="en-US">
                    <a:noFill/>
                  </a:rPr>
                  <a:t> </a:t>
                </a:r>
              </a:p>
            </p:txBody>
          </p:sp>
        </mc:Fallback>
      </mc:AlternateContent>
    </p:spTree>
    <p:extLst>
      <p:ext uri="{BB962C8B-B14F-4D97-AF65-F5344CB8AC3E}">
        <p14:creationId xmlns:p14="http://schemas.microsoft.com/office/powerpoint/2010/main" val="31631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9CC8-15E1-8248-BA36-44A9841A848D}"/>
              </a:ext>
            </a:extLst>
          </p:cNvPr>
          <p:cNvSpPr>
            <a:spLocks noGrp="1"/>
          </p:cNvSpPr>
          <p:nvPr>
            <p:ph type="title"/>
          </p:nvPr>
        </p:nvSpPr>
        <p:spPr>
          <a:xfrm>
            <a:off x="838200" y="365125"/>
            <a:ext cx="10928540" cy="1325563"/>
          </a:xfrm>
        </p:spPr>
        <p:txBody>
          <a:bodyPr/>
          <a:lstStyle/>
          <a:p>
            <a:r>
              <a:rPr lang="en-US" dirty="0"/>
              <a:t>Proposed Method</a:t>
            </a:r>
            <a:r>
              <a:rPr lang="en-US" altLang="zh-CN" dirty="0"/>
              <a:t>:</a:t>
            </a:r>
            <a:r>
              <a:rPr lang="zh-CN" altLang="en-US" dirty="0"/>
              <a:t> </a:t>
            </a:r>
            <a:r>
              <a:rPr lang="en-US" altLang="zh-CN" dirty="0"/>
              <a:t>Pivot</a:t>
            </a:r>
            <a:r>
              <a:rPr lang="zh-CN" altLang="en-US" dirty="0"/>
              <a:t> </a:t>
            </a:r>
            <a:r>
              <a:rPr lang="en-US" altLang="zh-CN" dirty="0"/>
              <a:t>Word</a:t>
            </a:r>
            <a:r>
              <a:rPr lang="zh-CN" altLang="en-US" dirty="0"/>
              <a:t> </a:t>
            </a:r>
            <a:r>
              <a:rPr lang="en-US" altLang="zh-CN" dirty="0"/>
              <a:t>Masking</a:t>
            </a:r>
            <a:r>
              <a:rPr lang="zh-CN" altLang="en-US" dirty="0"/>
              <a:t> </a:t>
            </a:r>
            <a:r>
              <a:rPr lang="en-US" altLang="zh-CN" dirty="0"/>
              <a:t>Training</a:t>
            </a:r>
            <a:endParaRPr lang="en-US" dirty="0"/>
          </a:p>
        </p:txBody>
      </p:sp>
      <p:sp>
        <p:nvSpPr>
          <p:cNvPr id="4" name="Slide Number Placeholder 3">
            <a:extLst>
              <a:ext uri="{FF2B5EF4-FFF2-40B4-BE49-F238E27FC236}">
                <a16:creationId xmlns:a16="http://schemas.microsoft.com/office/drawing/2014/main" id="{D62C0C86-22B1-D445-9A27-78ABBE7480AA}"/>
              </a:ext>
            </a:extLst>
          </p:cNvPr>
          <p:cNvSpPr>
            <a:spLocks noGrp="1"/>
          </p:cNvSpPr>
          <p:nvPr>
            <p:ph type="sldNum" sz="quarter" idx="12"/>
          </p:nvPr>
        </p:nvSpPr>
        <p:spPr/>
        <p:txBody>
          <a:bodyPr/>
          <a:lstStyle/>
          <a:p>
            <a:fld id="{681CEFBB-82EA-5143-A295-D24BE597BD51}" type="slidenum">
              <a:rPr lang="en-US" smtClean="0"/>
              <a:t>21</a:t>
            </a:fld>
            <a:endParaRPr lang="en-US"/>
          </a:p>
        </p:txBody>
      </p:sp>
      <p:sp>
        <p:nvSpPr>
          <p:cNvPr id="5" name="TextBox 4">
            <a:extLst>
              <a:ext uri="{FF2B5EF4-FFF2-40B4-BE49-F238E27FC236}">
                <a16:creationId xmlns:a16="http://schemas.microsoft.com/office/drawing/2014/main" id="{1FD2EB0E-8981-4A43-AB0A-980ABFB99987}"/>
              </a:ext>
            </a:extLst>
          </p:cNvPr>
          <p:cNvSpPr txBox="1"/>
          <p:nvPr/>
        </p:nvSpPr>
        <p:spPr>
          <a:xfrm>
            <a:off x="897974" y="1540259"/>
            <a:ext cx="9560134" cy="707886"/>
          </a:xfrm>
          <a:prstGeom prst="rect">
            <a:avLst/>
          </a:prstGeom>
          <a:noFill/>
        </p:spPr>
        <p:txBody>
          <a:bodyPr wrap="square" rtlCol="0">
            <a:spAutoFit/>
          </a:bodyPr>
          <a:lstStyle/>
          <a:p>
            <a:r>
              <a:rPr lang="en-US" sz="2000" dirty="0"/>
              <a:t>Ho</a:t>
            </a:r>
            <a:r>
              <a:rPr lang="en-US" altLang="zh-CN" sz="2000" dirty="0"/>
              <a:t>w</a:t>
            </a:r>
            <a:r>
              <a:rPr lang="zh-CN" altLang="en-US" sz="2000" dirty="0"/>
              <a:t> </a:t>
            </a:r>
            <a:r>
              <a:rPr lang="en-US" altLang="zh-CN" sz="2000" dirty="0"/>
              <a:t>to</a:t>
            </a:r>
            <a:r>
              <a:rPr lang="zh-CN" altLang="en-US" sz="2000" dirty="0"/>
              <a:t> </a:t>
            </a:r>
            <a:r>
              <a:rPr lang="en-US" altLang="zh-CN" sz="2000" dirty="0"/>
              <a:t>derive</a:t>
            </a:r>
            <a:r>
              <a:rPr lang="zh-CN" altLang="en-US" sz="2000" dirty="0"/>
              <a:t> </a:t>
            </a:r>
            <a:r>
              <a:rPr lang="en-US" altLang="zh-CN" sz="2000" dirty="0"/>
              <a:t>pivot</a:t>
            </a:r>
            <a:r>
              <a:rPr lang="zh-CN" altLang="en-US" sz="2000" dirty="0"/>
              <a:t> </a:t>
            </a:r>
            <a:r>
              <a:rPr lang="en-US" altLang="zh-CN" sz="2000" dirty="0"/>
              <a:t>words?</a:t>
            </a:r>
          </a:p>
          <a:p>
            <a:r>
              <a:rPr lang="en-US" altLang="zh-CN" sz="2000" dirty="0"/>
              <a:t>We</a:t>
            </a:r>
            <a:r>
              <a:rPr lang="zh-CN" altLang="en-US" sz="2000" dirty="0"/>
              <a:t> </a:t>
            </a:r>
            <a:r>
              <a:rPr lang="en-US" altLang="zh-CN" sz="2000" dirty="0"/>
              <a:t>utilize</a:t>
            </a:r>
            <a:r>
              <a:rPr lang="zh-CN" altLang="en-US" sz="2000" dirty="0"/>
              <a:t> </a:t>
            </a:r>
            <a:r>
              <a:rPr lang="en-US" altLang="zh-CN" sz="2000" dirty="0"/>
              <a:t>attention</a:t>
            </a:r>
            <a:r>
              <a:rPr lang="zh-CN" altLang="en-US" sz="2000" dirty="0"/>
              <a:t> </a:t>
            </a:r>
            <a:r>
              <a:rPr lang="en-US" altLang="zh-CN" sz="2000" dirty="0"/>
              <a:t>weights</a:t>
            </a:r>
            <a:r>
              <a:rPr lang="zh-CN" altLang="en-US" sz="2000" dirty="0"/>
              <a:t> </a:t>
            </a:r>
            <a:r>
              <a:rPr lang="en-US" altLang="zh-CN" sz="2000" dirty="0"/>
              <a:t>to</a:t>
            </a:r>
            <a:r>
              <a:rPr lang="zh-CN" altLang="en-US" sz="2000" dirty="0"/>
              <a:t> </a:t>
            </a:r>
            <a:r>
              <a:rPr lang="en-US" altLang="zh-CN" sz="2000" dirty="0"/>
              <a:t>describe</a:t>
            </a:r>
            <a:r>
              <a:rPr lang="zh-CN" altLang="en-US" sz="2000" dirty="0"/>
              <a:t> </a:t>
            </a:r>
            <a:r>
              <a:rPr lang="en-US" altLang="zh-CN" sz="2000" dirty="0"/>
              <a:t>the</a:t>
            </a:r>
            <a:r>
              <a:rPr lang="zh-CN" altLang="en-US" sz="2000" dirty="0"/>
              <a:t> </a:t>
            </a:r>
            <a:r>
              <a:rPr lang="en-US" altLang="zh-CN" sz="2000" dirty="0"/>
              <a:t>importance</a:t>
            </a:r>
            <a:r>
              <a:rPr lang="zh-CN" altLang="en-US" sz="2000" dirty="0"/>
              <a:t> </a:t>
            </a:r>
            <a:r>
              <a:rPr lang="en-US" altLang="zh-CN" sz="2000" dirty="0"/>
              <a:t>of</a:t>
            </a:r>
            <a:r>
              <a:rPr lang="zh-CN" altLang="en-US" sz="2000" dirty="0"/>
              <a:t> </a:t>
            </a:r>
            <a:r>
              <a:rPr lang="en-US" altLang="zh-CN" sz="2000" dirty="0"/>
              <a:t>words!</a:t>
            </a:r>
            <a:endParaRPr lang="en-US" sz="2000" dirty="0"/>
          </a:p>
        </p:txBody>
      </p:sp>
      <p:sp>
        <p:nvSpPr>
          <p:cNvPr id="6" name="Rectangle 5">
            <a:extLst>
              <a:ext uri="{FF2B5EF4-FFF2-40B4-BE49-F238E27FC236}">
                <a16:creationId xmlns:a16="http://schemas.microsoft.com/office/drawing/2014/main" id="{9C7EBC4F-F951-F843-AC1D-07241A2227F0}"/>
              </a:ext>
            </a:extLst>
          </p:cNvPr>
          <p:cNvSpPr/>
          <p:nvPr/>
        </p:nvSpPr>
        <p:spPr>
          <a:xfrm>
            <a:off x="897974" y="4327304"/>
            <a:ext cx="3882094" cy="1719291"/>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CB146E45-CC3F-6644-8364-3FE41415572F}"/>
              </a:ext>
            </a:extLst>
          </p:cNvPr>
          <p:cNvSpPr/>
          <p:nvPr/>
        </p:nvSpPr>
        <p:spPr>
          <a:xfrm>
            <a:off x="1697390" y="5634930"/>
            <a:ext cx="2283262" cy="294162"/>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bg1"/>
                </a:solidFill>
              </a:rPr>
              <a:t>Pre-Trained</a:t>
            </a:r>
            <a:r>
              <a:rPr lang="zh-CN" altLang="en-US" dirty="0">
                <a:solidFill>
                  <a:schemeClr val="bg1"/>
                </a:solidFill>
              </a:rPr>
              <a:t> </a:t>
            </a:r>
            <a:r>
              <a:rPr lang="en-US" altLang="zh-CN" dirty="0">
                <a:solidFill>
                  <a:schemeClr val="bg1"/>
                </a:solidFill>
              </a:rPr>
              <a:t>Encoder</a:t>
            </a:r>
            <a:endParaRPr lang="en-US" dirty="0">
              <a:solidFill>
                <a:schemeClr val="bg1"/>
              </a:solidFill>
            </a:endParaRPr>
          </a:p>
        </p:txBody>
      </p:sp>
      <p:sp>
        <p:nvSpPr>
          <p:cNvPr id="9" name="Rectangle 8">
            <a:extLst>
              <a:ext uri="{FF2B5EF4-FFF2-40B4-BE49-F238E27FC236}">
                <a16:creationId xmlns:a16="http://schemas.microsoft.com/office/drawing/2014/main" id="{8E17AE79-87B7-C04A-A080-A9F5B6B07A6C}"/>
              </a:ext>
            </a:extLst>
          </p:cNvPr>
          <p:cNvSpPr/>
          <p:nvPr/>
        </p:nvSpPr>
        <p:spPr>
          <a:xfrm>
            <a:off x="1104900" y="4613611"/>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8CB8858-1200-114B-9CD5-011ECA4EE6F5}"/>
              </a:ext>
            </a:extLst>
          </p:cNvPr>
          <p:cNvSpPr/>
          <p:nvPr/>
        </p:nvSpPr>
        <p:spPr>
          <a:xfrm>
            <a:off x="1974850" y="4625257"/>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18DA69-B0C3-8840-9B2C-309451015A29}"/>
              </a:ext>
            </a:extLst>
          </p:cNvPr>
          <p:cNvSpPr/>
          <p:nvPr/>
        </p:nvSpPr>
        <p:spPr>
          <a:xfrm>
            <a:off x="3006725" y="4629226"/>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6D0D884-B400-F943-8F35-2FBAAD88CC71}"/>
              </a:ext>
            </a:extLst>
          </p:cNvPr>
          <p:cNvSpPr/>
          <p:nvPr/>
        </p:nvSpPr>
        <p:spPr>
          <a:xfrm>
            <a:off x="4038600" y="4609642"/>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1B4A9E4-41FD-F74D-B924-282447CB7882}"/>
              </a:ext>
            </a:extLst>
          </p:cNvPr>
          <p:cNvSpPr/>
          <p:nvPr/>
        </p:nvSpPr>
        <p:spPr>
          <a:xfrm>
            <a:off x="1104900" y="5072661"/>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3D084BB-BC1A-3644-80B0-56034E63EB3D}"/>
              </a:ext>
            </a:extLst>
          </p:cNvPr>
          <p:cNvSpPr/>
          <p:nvPr/>
        </p:nvSpPr>
        <p:spPr>
          <a:xfrm>
            <a:off x="1974850" y="5084307"/>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20D8F70-0363-064C-A17D-F130E45947BE}"/>
              </a:ext>
            </a:extLst>
          </p:cNvPr>
          <p:cNvSpPr/>
          <p:nvPr/>
        </p:nvSpPr>
        <p:spPr>
          <a:xfrm>
            <a:off x="3006725" y="5088276"/>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BD1F1DB-BA71-7644-80FB-BFBD8F1B3A3D}"/>
              </a:ext>
            </a:extLst>
          </p:cNvPr>
          <p:cNvSpPr/>
          <p:nvPr/>
        </p:nvSpPr>
        <p:spPr>
          <a:xfrm>
            <a:off x="4038600" y="5068692"/>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D3FE7F3B-9D03-1F4A-A5CC-E8380D9768E7}"/>
              </a:ext>
            </a:extLst>
          </p:cNvPr>
          <p:cNvCxnSpPr>
            <a:cxnSpLocks/>
            <a:stCxn id="14" idx="0"/>
            <a:endCxn id="9" idx="2"/>
          </p:cNvCxnSpPr>
          <p:nvPr/>
        </p:nvCxnSpPr>
        <p:spPr>
          <a:xfrm flipV="1">
            <a:off x="1358900" y="4861261"/>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2E8BB87C-98ED-2143-A065-275BA8CD63C2}"/>
              </a:ext>
            </a:extLst>
          </p:cNvPr>
          <p:cNvCxnSpPr>
            <a:cxnSpLocks/>
            <a:stCxn id="14" idx="0"/>
          </p:cNvCxnSpPr>
          <p:nvPr/>
        </p:nvCxnSpPr>
        <p:spPr>
          <a:xfrm flipV="1">
            <a:off x="1358900" y="4872907"/>
            <a:ext cx="869950" cy="199754"/>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D7C14569-0197-D447-BC6E-054A67626A0A}"/>
              </a:ext>
            </a:extLst>
          </p:cNvPr>
          <p:cNvCxnSpPr>
            <a:cxnSpLocks/>
            <a:stCxn id="14" idx="0"/>
          </p:cNvCxnSpPr>
          <p:nvPr/>
        </p:nvCxnSpPr>
        <p:spPr>
          <a:xfrm flipV="1">
            <a:off x="1358900" y="4885209"/>
            <a:ext cx="1901824" cy="187452"/>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EC3F6B97-81B7-C64C-B024-EBF31A19EA85}"/>
              </a:ext>
            </a:extLst>
          </p:cNvPr>
          <p:cNvCxnSpPr>
            <a:cxnSpLocks/>
            <a:stCxn id="14" idx="0"/>
          </p:cNvCxnSpPr>
          <p:nvPr/>
        </p:nvCxnSpPr>
        <p:spPr>
          <a:xfrm flipV="1">
            <a:off x="1358900" y="4867412"/>
            <a:ext cx="2933700" cy="20524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614B7D31-D408-6645-A220-0948E090D8AE}"/>
              </a:ext>
            </a:extLst>
          </p:cNvPr>
          <p:cNvCxnSpPr>
            <a:cxnSpLocks/>
            <a:stCxn id="15" idx="0"/>
            <a:endCxn id="9" idx="2"/>
          </p:cNvCxnSpPr>
          <p:nvPr/>
        </p:nvCxnSpPr>
        <p:spPr>
          <a:xfrm flipH="1" flipV="1">
            <a:off x="1358900" y="4861261"/>
            <a:ext cx="869950" cy="223046"/>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954D9CE6-3CE6-4741-8448-C4213AB0848F}"/>
              </a:ext>
            </a:extLst>
          </p:cNvPr>
          <p:cNvCxnSpPr>
            <a:cxnSpLocks/>
            <a:stCxn id="15" idx="0"/>
          </p:cNvCxnSpPr>
          <p:nvPr/>
        </p:nvCxnSpPr>
        <p:spPr>
          <a:xfrm flipH="1" flipV="1">
            <a:off x="2228849" y="4855438"/>
            <a:ext cx="1" cy="22886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0EC9A480-39A7-9F47-9245-A2377BEA1EC4}"/>
              </a:ext>
            </a:extLst>
          </p:cNvPr>
          <p:cNvCxnSpPr>
            <a:cxnSpLocks/>
            <a:stCxn id="15" idx="0"/>
          </p:cNvCxnSpPr>
          <p:nvPr/>
        </p:nvCxnSpPr>
        <p:spPr>
          <a:xfrm flipV="1">
            <a:off x="2228850" y="4885209"/>
            <a:ext cx="1031874" cy="199098"/>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A85CAAD1-5CBE-FB42-9390-3CEF0C922A50}"/>
              </a:ext>
            </a:extLst>
          </p:cNvPr>
          <p:cNvCxnSpPr>
            <a:cxnSpLocks/>
            <a:stCxn id="15" idx="0"/>
          </p:cNvCxnSpPr>
          <p:nvPr/>
        </p:nvCxnSpPr>
        <p:spPr>
          <a:xfrm flipV="1">
            <a:off x="2228850" y="4875220"/>
            <a:ext cx="2063750" cy="209087"/>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B8ADDE85-C4FF-DF44-9747-DC2E1D471A71}"/>
              </a:ext>
            </a:extLst>
          </p:cNvPr>
          <p:cNvCxnSpPr>
            <a:cxnSpLocks/>
            <a:stCxn id="16" idx="0"/>
          </p:cNvCxnSpPr>
          <p:nvPr/>
        </p:nvCxnSpPr>
        <p:spPr>
          <a:xfrm flipH="1" flipV="1">
            <a:off x="1358899" y="4866256"/>
            <a:ext cx="1901826" cy="22202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7E25FE3F-C9AE-0842-AE93-FB52AAECE654}"/>
              </a:ext>
            </a:extLst>
          </p:cNvPr>
          <p:cNvCxnSpPr>
            <a:cxnSpLocks/>
            <a:stCxn id="16" idx="0"/>
            <a:endCxn id="12" idx="2"/>
          </p:cNvCxnSpPr>
          <p:nvPr/>
        </p:nvCxnSpPr>
        <p:spPr>
          <a:xfrm flipV="1">
            <a:off x="3260725" y="4876876"/>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7A3A3291-ECA1-864B-810E-DA1375A79CE4}"/>
              </a:ext>
            </a:extLst>
          </p:cNvPr>
          <p:cNvCxnSpPr>
            <a:cxnSpLocks/>
            <a:stCxn id="16" idx="0"/>
            <a:endCxn id="11" idx="2"/>
          </p:cNvCxnSpPr>
          <p:nvPr/>
        </p:nvCxnSpPr>
        <p:spPr>
          <a:xfrm flipH="1" flipV="1">
            <a:off x="2228850" y="4872907"/>
            <a:ext cx="1031875" cy="21536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563CFB15-D4FE-F146-A5DD-1E85B4F7DE55}"/>
              </a:ext>
            </a:extLst>
          </p:cNvPr>
          <p:cNvCxnSpPr>
            <a:cxnSpLocks/>
            <a:stCxn id="16" idx="0"/>
          </p:cNvCxnSpPr>
          <p:nvPr/>
        </p:nvCxnSpPr>
        <p:spPr>
          <a:xfrm flipV="1">
            <a:off x="3260725" y="4861261"/>
            <a:ext cx="1031874" cy="227015"/>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37816CC4-6EF8-384B-816D-87BDEF160D12}"/>
              </a:ext>
            </a:extLst>
          </p:cNvPr>
          <p:cNvCxnSpPr>
            <a:cxnSpLocks/>
            <a:stCxn id="17" idx="0"/>
            <a:endCxn id="9" idx="2"/>
          </p:cNvCxnSpPr>
          <p:nvPr/>
        </p:nvCxnSpPr>
        <p:spPr>
          <a:xfrm flipH="1" flipV="1">
            <a:off x="1358900" y="4861261"/>
            <a:ext cx="2933700" cy="207431"/>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A171EA3B-AD1F-CD44-964B-3B251948AD88}"/>
              </a:ext>
            </a:extLst>
          </p:cNvPr>
          <p:cNvCxnSpPr>
            <a:cxnSpLocks/>
            <a:stCxn id="17" idx="0"/>
          </p:cNvCxnSpPr>
          <p:nvPr/>
        </p:nvCxnSpPr>
        <p:spPr>
          <a:xfrm flipH="1" flipV="1">
            <a:off x="2228849" y="4891032"/>
            <a:ext cx="2063751" cy="17766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CEEBC5DA-55C2-1143-9236-A92CFA4E3C8F}"/>
              </a:ext>
            </a:extLst>
          </p:cNvPr>
          <p:cNvCxnSpPr>
            <a:cxnSpLocks/>
            <a:stCxn id="17" idx="0"/>
          </p:cNvCxnSpPr>
          <p:nvPr/>
        </p:nvCxnSpPr>
        <p:spPr>
          <a:xfrm flipH="1" flipV="1">
            <a:off x="3260724" y="4892287"/>
            <a:ext cx="1031876" cy="176405"/>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4E5ED1FC-19AF-224B-9778-255C25C08BFF}"/>
              </a:ext>
            </a:extLst>
          </p:cNvPr>
          <p:cNvCxnSpPr>
            <a:cxnSpLocks/>
            <a:stCxn id="17" idx="0"/>
            <a:endCxn id="13" idx="2"/>
          </p:cNvCxnSpPr>
          <p:nvPr/>
        </p:nvCxnSpPr>
        <p:spPr>
          <a:xfrm flipV="1">
            <a:off x="4292600" y="4857292"/>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64" name="TextBox 63">
            <a:extLst>
              <a:ext uri="{FF2B5EF4-FFF2-40B4-BE49-F238E27FC236}">
                <a16:creationId xmlns:a16="http://schemas.microsoft.com/office/drawing/2014/main" id="{15F467F7-9096-AB40-8923-CBCFB9704DA0}"/>
              </a:ext>
            </a:extLst>
          </p:cNvPr>
          <p:cNvSpPr txBox="1"/>
          <p:nvPr/>
        </p:nvSpPr>
        <p:spPr>
          <a:xfrm>
            <a:off x="2114074" y="6276776"/>
            <a:ext cx="229550" cy="307777"/>
          </a:xfrm>
          <a:prstGeom prst="rect">
            <a:avLst/>
          </a:prstGeom>
          <a:noFill/>
        </p:spPr>
        <p:txBody>
          <a:bodyPr wrap="none" rtlCol="0">
            <a:spAutoFit/>
          </a:bodyPr>
          <a:lstStyle/>
          <a:p>
            <a:pPr algn="ctr"/>
            <a:r>
              <a:rPr lang="en-US" altLang="zh-CN" sz="1400" dirty="0"/>
              <a:t>I</a:t>
            </a:r>
            <a:endParaRPr lang="en-US" sz="1400" dirty="0"/>
          </a:p>
        </p:txBody>
      </p:sp>
      <p:sp>
        <p:nvSpPr>
          <p:cNvPr id="65" name="TextBox 64">
            <a:extLst>
              <a:ext uri="{FF2B5EF4-FFF2-40B4-BE49-F238E27FC236}">
                <a16:creationId xmlns:a16="http://schemas.microsoft.com/office/drawing/2014/main" id="{1FE95219-4FBD-4A47-93F5-813A82B10A59}"/>
              </a:ext>
            </a:extLst>
          </p:cNvPr>
          <p:cNvSpPr txBox="1"/>
          <p:nvPr/>
        </p:nvSpPr>
        <p:spPr>
          <a:xfrm>
            <a:off x="3053776" y="6276776"/>
            <a:ext cx="413895" cy="307777"/>
          </a:xfrm>
          <a:prstGeom prst="rect">
            <a:avLst/>
          </a:prstGeom>
          <a:noFill/>
        </p:spPr>
        <p:txBody>
          <a:bodyPr wrap="none" rtlCol="0">
            <a:spAutoFit/>
          </a:bodyPr>
          <a:lstStyle/>
          <a:p>
            <a:pPr algn="ctr"/>
            <a:r>
              <a:rPr lang="en-US" altLang="zh-CN" sz="1400" dirty="0"/>
              <a:t>am</a:t>
            </a:r>
            <a:endParaRPr lang="en-US" sz="1400" dirty="0"/>
          </a:p>
        </p:txBody>
      </p:sp>
      <p:sp>
        <p:nvSpPr>
          <p:cNvPr id="66" name="TextBox 65">
            <a:extLst>
              <a:ext uri="{FF2B5EF4-FFF2-40B4-BE49-F238E27FC236}">
                <a16:creationId xmlns:a16="http://schemas.microsoft.com/office/drawing/2014/main" id="{2C71D7CE-AFA3-524E-88A3-1A254EB97441}"/>
              </a:ext>
            </a:extLst>
          </p:cNvPr>
          <p:cNvSpPr txBox="1"/>
          <p:nvPr/>
        </p:nvSpPr>
        <p:spPr>
          <a:xfrm>
            <a:off x="3663861" y="6276305"/>
            <a:ext cx="1263103" cy="307777"/>
          </a:xfrm>
          <a:prstGeom prst="rect">
            <a:avLst/>
          </a:prstGeom>
          <a:noFill/>
        </p:spPr>
        <p:txBody>
          <a:bodyPr wrap="none" rtlCol="0">
            <a:spAutoFit/>
          </a:bodyPr>
          <a:lstStyle/>
          <a:p>
            <a:pPr algn="ctr"/>
            <a:r>
              <a:rPr lang="en-US" altLang="zh-CN" sz="1400" dirty="0"/>
              <a:t>disappointed…</a:t>
            </a:r>
            <a:endParaRPr lang="en-US" sz="1400" dirty="0"/>
          </a:p>
        </p:txBody>
      </p:sp>
      <p:pic>
        <p:nvPicPr>
          <p:cNvPr id="71" name="Picture 70">
            <a:extLst>
              <a:ext uri="{FF2B5EF4-FFF2-40B4-BE49-F238E27FC236}">
                <a16:creationId xmlns:a16="http://schemas.microsoft.com/office/drawing/2014/main" id="{77D47C3F-1C7F-C440-95E7-A6528A855C1B}"/>
              </a:ext>
            </a:extLst>
          </p:cNvPr>
          <p:cNvPicPr>
            <a:picLocks noChangeAspect="1"/>
          </p:cNvPicPr>
          <p:nvPr/>
        </p:nvPicPr>
        <p:blipFill>
          <a:blip r:embed="rId3"/>
          <a:stretch>
            <a:fillRect/>
          </a:stretch>
        </p:blipFill>
        <p:spPr>
          <a:xfrm>
            <a:off x="6589968" y="3240957"/>
            <a:ext cx="4343400" cy="2768600"/>
          </a:xfrm>
          <a:prstGeom prst="rect">
            <a:avLst/>
          </a:prstGeom>
        </p:spPr>
      </p:pic>
      <p:sp>
        <p:nvSpPr>
          <p:cNvPr id="72" name="TextBox 71">
            <a:extLst>
              <a:ext uri="{FF2B5EF4-FFF2-40B4-BE49-F238E27FC236}">
                <a16:creationId xmlns:a16="http://schemas.microsoft.com/office/drawing/2014/main" id="{175CCCC5-0387-CF4A-9C17-A692EAD6210F}"/>
              </a:ext>
            </a:extLst>
          </p:cNvPr>
          <p:cNvSpPr txBox="1"/>
          <p:nvPr/>
        </p:nvSpPr>
        <p:spPr>
          <a:xfrm>
            <a:off x="1141532" y="6276776"/>
            <a:ext cx="434734" cy="307777"/>
          </a:xfrm>
          <a:prstGeom prst="rect">
            <a:avLst/>
          </a:prstGeom>
          <a:noFill/>
        </p:spPr>
        <p:txBody>
          <a:bodyPr wrap="none" rtlCol="0">
            <a:spAutoFit/>
          </a:bodyPr>
          <a:lstStyle/>
          <a:p>
            <a:pPr algn="ctr"/>
            <a:r>
              <a:rPr lang="en-US" altLang="zh-CN" sz="1400" dirty="0"/>
              <a:t>&lt;s&gt;</a:t>
            </a:r>
            <a:endParaRPr lang="en-US" sz="1400" dirty="0"/>
          </a:p>
        </p:txBody>
      </p:sp>
      <p:cxnSp>
        <p:nvCxnSpPr>
          <p:cNvPr id="74" name="Straight Arrow Connector 73">
            <a:extLst>
              <a:ext uri="{FF2B5EF4-FFF2-40B4-BE49-F238E27FC236}">
                <a16:creationId xmlns:a16="http://schemas.microsoft.com/office/drawing/2014/main" id="{99C71E40-F58A-7346-BB39-2D82108BBF38}"/>
              </a:ext>
            </a:extLst>
          </p:cNvPr>
          <p:cNvCxnSpPr>
            <a:cxnSpLocks/>
            <a:stCxn id="72" idx="0"/>
            <a:endCxn id="14" idx="2"/>
          </p:cNvCxnSpPr>
          <p:nvPr/>
        </p:nvCxnSpPr>
        <p:spPr>
          <a:xfrm flipV="1">
            <a:off x="1358899" y="5320311"/>
            <a:ext cx="1" cy="9564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a:extLst>
              <a:ext uri="{FF2B5EF4-FFF2-40B4-BE49-F238E27FC236}">
                <a16:creationId xmlns:a16="http://schemas.microsoft.com/office/drawing/2014/main" id="{54FFA6A4-3A8D-8046-AEB4-FB409214A6B3}"/>
              </a:ext>
            </a:extLst>
          </p:cNvPr>
          <p:cNvCxnSpPr>
            <a:cxnSpLocks/>
            <a:stCxn id="64" idx="0"/>
          </p:cNvCxnSpPr>
          <p:nvPr/>
        </p:nvCxnSpPr>
        <p:spPr>
          <a:xfrm flipV="1">
            <a:off x="2228849" y="5300727"/>
            <a:ext cx="0" cy="9760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9" name="Straight Arrow Connector 78">
            <a:extLst>
              <a:ext uri="{FF2B5EF4-FFF2-40B4-BE49-F238E27FC236}">
                <a16:creationId xmlns:a16="http://schemas.microsoft.com/office/drawing/2014/main" id="{4ADEE544-9A0D-524B-A6DF-9F96A4CD4DAF}"/>
              </a:ext>
            </a:extLst>
          </p:cNvPr>
          <p:cNvCxnSpPr>
            <a:cxnSpLocks/>
            <a:stCxn id="65" idx="0"/>
            <a:endCxn id="16" idx="2"/>
          </p:cNvCxnSpPr>
          <p:nvPr/>
        </p:nvCxnSpPr>
        <p:spPr>
          <a:xfrm flipV="1">
            <a:off x="3260724" y="5335926"/>
            <a:ext cx="1" cy="9408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BC5B597F-B9AA-6047-8AA7-2FAA477C7219}"/>
              </a:ext>
            </a:extLst>
          </p:cNvPr>
          <p:cNvCxnSpPr>
            <a:cxnSpLocks/>
            <a:stCxn id="66" idx="0"/>
            <a:endCxn id="17" idx="2"/>
          </p:cNvCxnSpPr>
          <p:nvPr/>
        </p:nvCxnSpPr>
        <p:spPr>
          <a:xfrm flipH="1" flipV="1">
            <a:off x="4292600" y="5316342"/>
            <a:ext cx="2813" cy="9599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3" name="Rectangle 82">
            <a:extLst>
              <a:ext uri="{FF2B5EF4-FFF2-40B4-BE49-F238E27FC236}">
                <a16:creationId xmlns:a16="http://schemas.microsoft.com/office/drawing/2014/main" id="{F855F663-E54E-1C45-AE4F-B63F9FCD7168}"/>
              </a:ext>
            </a:extLst>
          </p:cNvPr>
          <p:cNvSpPr/>
          <p:nvPr/>
        </p:nvSpPr>
        <p:spPr>
          <a:xfrm>
            <a:off x="1104900" y="3865639"/>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f</a:t>
            </a:r>
            <a:r>
              <a:rPr lang="en-US" altLang="zh-CN" sz="1400" baseline="-25000" dirty="0">
                <a:solidFill>
                  <a:schemeClr val="tx1"/>
                </a:solidFill>
              </a:rPr>
              <a:t>&lt;s&gt;</a:t>
            </a:r>
            <a:endParaRPr lang="en-US" sz="1400" dirty="0">
              <a:solidFill>
                <a:schemeClr val="tx1"/>
              </a:solidFill>
            </a:endParaRPr>
          </a:p>
        </p:txBody>
      </p:sp>
      <p:cxnSp>
        <p:nvCxnSpPr>
          <p:cNvPr id="85" name="Straight Arrow Connector 84">
            <a:extLst>
              <a:ext uri="{FF2B5EF4-FFF2-40B4-BE49-F238E27FC236}">
                <a16:creationId xmlns:a16="http://schemas.microsoft.com/office/drawing/2014/main" id="{DC2A0328-B5EB-B34B-A2BC-171EA2C20C15}"/>
              </a:ext>
            </a:extLst>
          </p:cNvPr>
          <p:cNvCxnSpPr>
            <a:stCxn id="9" idx="0"/>
            <a:endCxn id="83" idx="2"/>
          </p:cNvCxnSpPr>
          <p:nvPr/>
        </p:nvCxnSpPr>
        <p:spPr>
          <a:xfrm flipV="1">
            <a:off x="1358900" y="4113289"/>
            <a:ext cx="0" cy="5003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0" name="Straight Arrow Connector 89">
            <a:extLst>
              <a:ext uri="{FF2B5EF4-FFF2-40B4-BE49-F238E27FC236}">
                <a16:creationId xmlns:a16="http://schemas.microsoft.com/office/drawing/2014/main" id="{0779B7BE-80C9-D741-8A5B-1FDE12DAD979}"/>
              </a:ext>
            </a:extLst>
          </p:cNvPr>
          <p:cNvCxnSpPr>
            <a:stCxn id="83" idx="0"/>
          </p:cNvCxnSpPr>
          <p:nvPr/>
        </p:nvCxnSpPr>
        <p:spPr>
          <a:xfrm flipH="1" flipV="1">
            <a:off x="1358899" y="3556000"/>
            <a:ext cx="1" cy="3096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1" name="Rectangle 90">
            <a:extLst>
              <a:ext uri="{FF2B5EF4-FFF2-40B4-BE49-F238E27FC236}">
                <a16:creationId xmlns:a16="http://schemas.microsoft.com/office/drawing/2014/main" id="{A649188D-BFAB-004F-97B6-A0BA08C41788}"/>
              </a:ext>
            </a:extLst>
          </p:cNvPr>
          <p:cNvSpPr/>
          <p:nvPr/>
        </p:nvSpPr>
        <p:spPr>
          <a:xfrm>
            <a:off x="838200" y="2899787"/>
            <a:ext cx="1330875" cy="658075"/>
          </a:xfrm>
          <a:prstGeom prst="rect">
            <a:avLst/>
          </a:prstGeom>
          <a:no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Linear</a:t>
            </a:r>
            <a:r>
              <a:rPr lang="zh-CN" altLang="en-US" dirty="0">
                <a:solidFill>
                  <a:schemeClr val="tx1"/>
                </a:solidFill>
              </a:rPr>
              <a:t> </a:t>
            </a:r>
            <a:r>
              <a:rPr lang="en-US" altLang="zh-CN" dirty="0">
                <a:solidFill>
                  <a:schemeClr val="tx1"/>
                </a:solidFill>
              </a:rPr>
              <a:t>Layer</a:t>
            </a:r>
            <a:r>
              <a:rPr lang="zh-CN" altLang="en-US" dirty="0">
                <a:solidFill>
                  <a:schemeClr val="tx1"/>
                </a:solidFill>
              </a:rPr>
              <a:t> </a:t>
            </a:r>
            <a:r>
              <a:rPr lang="en-US" altLang="zh-CN" dirty="0">
                <a:solidFill>
                  <a:schemeClr val="tx1"/>
                </a:solidFill>
              </a:rPr>
              <a:t>&amp;</a:t>
            </a:r>
            <a:r>
              <a:rPr lang="zh-CN" altLang="en-US" dirty="0">
                <a:solidFill>
                  <a:schemeClr val="tx1"/>
                </a:solidFill>
              </a:rPr>
              <a:t> </a:t>
            </a:r>
            <a:r>
              <a:rPr lang="en-US" altLang="zh-CN" dirty="0" err="1">
                <a:solidFill>
                  <a:schemeClr val="tx1"/>
                </a:solidFill>
              </a:rPr>
              <a:t>Softmax</a:t>
            </a:r>
            <a:endParaRPr lang="en-US" dirty="0">
              <a:solidFill>
                <a:schemeClr val="tx1"/>
              </a:solidFill>
            </a:endParaRPr>
          </a:p>
        </p:txBody>
      </p:sp>
      <p:sp>
        <p:nvSpPr>
          <p:cNvPr id="94" name="TextBox 93">
            <a:extLst>
              <a:ext uri="{FF2B5EF4-FFF2-40B4-BE49-F238E27FC236}">
                <a16:creationId xmlns:a16="http://schemas.microsoft.com/office/drawing/2014/main" id="{958DF3D5-859F-5F49-AC61-6BF3454EEFAD}"/>
              </a:ext>
            </a:extLst>
          </p:cNvPr>
          <p:cNvSpPr txBox="1"/>
          <p:nvPr/>
        </p:nvSpPr>
        <p:spPr>
          <a:xfrm>
            <a:off x="897974" y="2507690"/>
            <a:ext cx="309446" cy="369332"/>
          </a:xfrm>
          <a:prstGeom prst="rect">
            <a:avLst/>
          </a:prstGeom>
          <a:noFill/>
        </p:spPr>
        <p:txBody>
          <a:bodyPr wrap="square" rtlCol="0">
            <a:spAutoFit/>
          </a:bodyPr>
          <a:lstStyle/>
          <a:p>
            <a:pPr algn="ctr"/>
            <a:r>
              <a:rPr lang="zh-CN" altLang="en-US" dirty="0"/>
              <a:t>🙂</a:t>
            </a:r>
            <a:endParaRPr lang="en-US" dirty="0"/>
          </a:p>
        </p:txBody>
      </p:sp>
      <p:sp>
        <p:nvSpPr>
          <p:cNvPr id="95" name="TextBox 94">
            <a:extLst>
              <a:ext uri="{FF2B5EF4-FFF2-40B4-BE49-F238E27FC236}">
                <a16:creationId xmlns:a16="http://schemas.microsoft.com/office/drawing/2014/main" id="{CA1F913B-4876-714E-BA58-B33F9C07DDCD}"/>
              </a:ext>
            </a:extLst>
          </p:cNvPr>
          <p:cNvSpPr txBox="1"/>
          <p:nvPr/>
        </p:nvSpPr>
        <p:spPr>
          <a:xfrm>
            <a:off x="1785682" y="2502670"/>
            <a:ext cx="189168" cy="369332"/>
          </a:xfrm>
          <a:prstGeom prst="rect">
            <a:avLst/>
          </a:prstGeom>
          <a:noFill/>
        </p:spPr>
        <p:txBody>
          <a:bodyPr wrap="square" rtlCol="0">
            <a:spAutoFit/>
          </a:bodyPr>
          <a:lstStyle/>
          <a:p>
            <a:pPr algn="ctr"/>
            <a:r>
              <a:rPr lang="zh-CN" altLang="en-US" dirty="0"/>
              <a:t>🙃</a:t>
            </a:r>
            <a:endParaRPr lang="en-US" dirty="0"/>
          </a:p>
        </p:txBody>
      </p:sp>
      <p:sp>
        <p:nvSpPr>
          <p:cNvPr id="96" name="TextBox 95">
            <a:extLst>
              <a:ext uri="{FF2B5EF4-FFF2-40B4-BE49-F238E27FC236}">
                <a16:creationId xmlns:a16="http://schemas.microsoft.com/office/drawing/2014/main" id="{DFFA2F98-3837-574F-B5E7-8C7B68BB70CE}"/>
              </a:ext>
            </a:extLst>
          </p:cNvPr>
          <p:cNvSpPr txBox="1"/>
          <p:nvPr/>
        </p:nvSpPr>
        <p:spPr>
          <a:xfrm>
            <a:off x="1207420" y="2466345"/>
            <a:ext cx="489970" cy="369332"/>
          </a:xfrm>
          <a:prstGeom prst="rect">
            <a:avLst/>
          </a:prstGeom>
          <a:noFill/>
        </p:spPr>
        <p:txBody>
          <a:bodyPr wrap="square" rtlCol="0">
            <a:spAutoFit/>
          </a:bodyPr>
          <a:lstStyle/>
          <a:p>
            <a:pPr algn="ctr"/>
            <a:r>
              <a:rPr lang="en-US" altLang="zh-CN" dirty="0"/>
              <a:t>?</a:t>
            </a:r>
            <a:endParaRPr lang="en-US" dirty="0"/>
          </a:p>
        </p:txBody>
      </p:sp>
      <p:cxnSp>
        <p:nvCxnSpPr>
          <p:cNvPr id="98" name="Straight Arrow Connector 97">
            <a:extLst>
              <a:ext uri="{FF2B5EF4-FFF2-40B4-BE49-F238E27FC236}">
                <a16:creationId xmlns:a16="http://schemas.microsoft.com/office/drawing/2014/main" id="{F8B4C9F0-5497-6B4D-85A1-7DA038426F3F}"/>
              </a:ext>
            </a:extLst>
          </p:cNvPr>
          <p:cNvCxnSpPr>
            <a:stCxn id="9" idx="0"/>
            <a:endCxn id="71" idx="1"/>
          </p:cNvCxnSpPr>
          <p:nvPr/>
        </p:nvCxnSpPr>
        <p:spPr>
          <a:xfrm>
            <a:off x="1358900" y="4613611"/>
            <a:ext cx="5231068" cy="11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9E0D7C32-B53A-F549-A49D-1DDDC2FC2132}"/>
              </a:ext>
            </a:extLst>
          </p:cNvPr>
          <p:cNvSpPr txBox="1"/>
          <p:nvPr/>
        </p:nvSpPr>
        <p:spPr>
          <a:xfrm>
            <a:off x="4729269" y="4609642"/>
            <a:ext cx="2527299" cy="369332"/>
          </a:xfrm>
          <a:prstGeom prst="rect">
            <a:avLst/>
          </a:prstGeom>
          <a:noFill/>
        </p:spPr>
        <p:txBody>
          <a:bodyPr wrap="square" rtlCol="0">
            <a:spAutoFit/>
          </a:bodyPr>
          <a:lstStyle/>
          <a:p>
            <a:r>
              <a:rPr lang="en-US" dirty="0"/>
              <a:t>Atten</a:t>
            </a:r>
            <a:r>
              <a:rPr lang="en-US" altLang="zh-CN" dirty="0"/>
              <a:t>tion</a:t>
            </a:r>
            <a:r>
              <a:rPr lang="zh-CN" altLang="en-US" dirty="0"/>
              <a:t> </a:t>
            </a:r>
            <a:r>
              <a:rPr lang="en-US" altLang="zh-CN" dirty="0"/>
              <a:t>weights</a:t>
            </a:r>
            <a:endParaRPr lang="en-US" dirty="0"/>
          </a:p>
        </p:txBody>
      </p:sp>
      <p:cxnSp>
        <p:nvCxnSpPr>
          <p:cNvPr id="111" name="Straight Arrow Connector 110">
            <a:extLst>
              <a:ext uri="{FF2B5EF4-FFF2-40B4-BE49-F238E27FC236}">
                <a16:creationId xmlns:a16="http://schemas.microsoft.com/office/drawing/2014/main" id="{4C2DE15F-230A-4444-A370-740D51D35AC1}"/>
              </a:ext>
            </a:extLst>
          </p:cNvPr>
          <p:cNvCxnSpPr>
            <a:stCxn id="11" idx="0"/>
          </p:cNvCxnSpPr>
          <p:nvPr/>
        </p:nvCxnSpPr>
        <p:spPr>
          <a:xfrm flipH="1" flipV="1">
            <a:off x="1358899" y="4484914"/>
            <a:ext cx="869951" cy="140343"/>
          </a:xfrm>
          <a:prstGeom prst="straightConnector1">
            <a:avLst/>
          </a:prstGeom>
          <a:ln w="3175">
            <a:tailEnd type="triangle"/>
          </a:ln>
        </p:spPr>
        <p:style>
          <a:lnRef idx="1">
            <a:schemeClr val="accent2"/>
          </a:lnRef>
          <a:fillRef idx="0">
            <a:schemeClr val="accent2"/>
          </a:fillRef>
          <a:effectRef idx="0">
            <a:schemeClr val="accent2"/>
          </a:effectRef>
          <a:fontRef idx="minor">
            <a:schemeClr val="tx1"/>
          </a:fontRef>
        </p:style>
      </p:cxnSp>
      <p:cxnSp>
        <p:nvCxnSpPr>
          <p:cNvPr id="113" name="Straight Arrow Connector 112">
            <a:extLst>
              <a:ext uri="{FF2B5EF4-FFF2-40B4-BE49-F238E27FC236}">
                <a16:creationId xmlns:a16="http://schemas.microsoft.com/office/drawing/2014/main" id="{B9FF3C5D-4D12-4A4E-890F-43FB382C21EE}"/>
              </a:ext>
            </a:extLst>
          </p:cNvPr>
          <p:cNvCxnSpPr>
            <a:stCxn id="12" idx="0"/>
          </p:cNvCxnSpPr>
          <p:nvPr/>
        </p:nvCxnSpPr>
        <p:spPr>
          <a:xfrm flipH="1" flipV="1">
            <a:off x="1358899" y="4484914"/>
            <a:ext cx="1901826" cy="1443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5" name="Straight Arrow Connector 114">
            <a:extLst>
              <a:ext uri="{FF2B5EF4-FFF2-40B4-BE49-F238E27FC236}">
                <a16:creationId xmlns:a16="http://schemas.microsoft.com/office/drawing/2014/main" id="{4A470101-C4CE-0C45-BC04-B3B492867FA3}"/>
              </a:ext>
            </a:extLst>
          </p:cNvPr>
          <p:cNvCxnSpPr>
            <a:stCxn id="13" idx="0"/>
          </p:cNvCxnSpPr>
          <p:nvPr/>
        </p:nvCxnSpPr>
        <p:spPr>
          <a:xfrm flipH="1" flipV="1">
            <a:off x="1358899" y="4484914"/>
            <a:ext cx="2933701" cy="1247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7" name="Straight Arrow Connector 116">
            <a:extLst>
              <a:ext uri="{FF2B5EF4-FFF2-40B4-BE49-F238E27FC236}">
                <a16:creationId xmlns:a16="http://schemas.microsoft.com/office/drawing/2014/main" id="{DAF12DBC-28B3-B345-B3F3-863D59D3AC6F}"/>
              </a:ext>
            </a:extLst>
          </p:cNvPr>
          <p:cNvCxnSpPr>
            <a:stCxn id="13" idx="0"/>
          </p:cNvCxnSpPr>
          <p:nvPr/>
        </p:nvCxnSpPr>
        <p:spPr>
          <a:xfrm flipH="1" flipV="1">
            <a:off x="1358899" y="4484914"/>
            <a:ext cx="2933701" cy="124728"/>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18" name="Rectangle 117">
            <a:extLst>
              <a:ext uri="{FF2B5EF4-FFF2-40B4-BE49-F238E27FC236}">
                <a16:creationId xmlns:a16="http://schemas.microsoft.com/office/drawing/2014/main" id="{FCBC7E66-B620-9145-87F1-862BF5BE7384}"/>
              </a:ext>
            </a:extLst>
          </p:cNvPr>
          <p:cNvSpPr/>
          <p:nvPr/>
        </p:nvSpPr>
        <p:spPr>
          <a:xfrm>
            <a:off x="320566" y="2753710"/>
            <a:ext cx="5549462" cy="4051738"/>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40E4712F-C10A-3042-B4A6-2D0539B607A4}"/>
              </a:ext>
            </a:extLst>
          </p:cNvPr>
          <p:cNvSpPr txBox="1"/>
          <p:nvPr/>
        </p:nvSpPr>
        <p:spPr>
          <a:xfrm>
            <a:off x="3974434" y="2902926"/>
            <a:ext cx="1710700" cy="369332"/>
          </a:xfrm>
          <a:prstGeom prst="rect">
            <a:avLst/>
          </a:prstGeom>
          <a:noFill/>
        </p:spPr>
        <p:txBody>
          <a:bodyPr wrap="square" rtlCol="0">
            <a:spAutoFit/>
          </a:bodyPr>
          <a:lstStyle/>
          <a:p>
            <a:r>
              <a:rPr lang="en-US" altLang="zh-CN" dirty="0"/>
              <a:t>Classifier</a:t>
            </a:r>
            <a:endParaRPr lang="en-US" dirty="0"/>
          </a:p>
        </p:txBody>
      </p:sp>
      <p:sp>
        <p:nvSpPr>
          <p:cNvPr id="120" name="TextBox 119">
            <a:extLst>
              <a:ext uri="{FF2B5EF4-FFF2-40B4-BE49-F238E27FC236}">
                <a16:creationId xmlns:a16="http://schemas.microsoft.com/office/drawing/2014/main" id="{5BDE4D54-7E20-CC4B-8599-2FB8E69871B5}"/>
              </a:ext>
            </a:extLst>
          </p:cNvPr>
          <p:cNvSpPr txBox="1"/>
          <p:nvPr/>
        </p:nvSpPr>
        <p:spPr>
          <a:xfrm>
            <a:off x="1697390" y="3861475"/>
            <a:ext cx="4009953" cy="307777"/>
          </a:xfrm>
          <a:prstGeom prst="rect">
            <a:avLst/>
          </a:prstGeom>
          <a:noFill/>
        </p:spPr>
        <p:txBody>
          <a:bodyPr wrap="square" rtlCol="0">
            <a:spAutoFit/>
          </a:bodyPr>
          <a:lstStyle/>
          <a:p>
            <a:r>
              <a:rPr lang="en-US" altLang="zh-CN" sz="1400" dirty="0"/>
              <a:t>f</a:t>
            </a:r>
            <a:r>
              <a:rPr lang="en-US" altLang="zh-CN" sz="1400" baseline="-25000" dirty="0"/>
              <a:t>&lt;s&gt;</a:t>
            </a:r>
            <a:r>
              <a:rPr lang="zh-CN" altLang="en-US" sz="1400" baseline="-25000" dirty="0"/>
              <a:t> </a:t>
            </a:r>
            <a:r>
              <a:rPr lang="en-US" altLang="zh-CN" sz="1400" dirty="0"/>
              <a:t>=</a:t>
            </a:r>
            <a:r>
              <a:rPr lang="zh-CN" altLang="en-US" sz="1400" dirty="0"/>
              <a:t> </a:t>
            </a:r>
            <a:r>
              <a:rPr lang="en-US" altLang="zh-CN" sz="1400" dirty="0"/>
              <a:t>w</a:t>
            </a:r>
            <a:r>
              <a:rPr lang="en-US" altLang="zh-CN" sz="1400" baseline="-25000" dirty="0"/>
              <a:t>1</a:t>
            </a:r>
            <a:r>
              <a:rPr lang="en-US" altLang="zh-CN" sz="1400" dirty="0"/>
              <a:t>f</a:t>
            </a:r>
            <a:r>
              <a:rPr lang="en-US" altLang="zh-CN" sz="1400" baseline="-25000" dirty="0"/>
              <a:t>&lt;s&gt;</a:t>
            </a:r>
            <a:r>
              <a:rPr lang="en-US" altLang="zh-CN" sz="1400" dirty="0"/>
              <a:t>+</a:t>
            </a:r>
            <a:r>
              <a:rPr lang="zh-CN" altLang="en-US" sz="1400" dirty="0"/>
              <a:t> </a:t>
            </a:r>
            <a:r>
              <a:rPr lang="en-US" altLang="zh-CN" sz="1400" dirty="0"/>
              <a:t>w</a:t>
            </a:r>
            <a:r>
              <a:rPr lang="en-US" altLang="zh-CN" sz="1400" baseline="-25000" dirty="0"/>
              <a:t>2</a:t>
            </a:r>
            <a:r>
              <a:rPr lang="en-US" altLang="zh-CN" sz="1400" dirty="0"/>
              <a:t>f</a:t>
            </a:r>
            <a:r>
              <a:rPr lang="en-US" altLang="zh-CN" sz="1400" baseline="-25000" dirty="0"/>
              <a:t>I</a:t>
            </a:r>
            <a:r>
              <a:rPr lang="zh-CN" altLang="en-US" sz="1400" baseline="-25000" dirty="0"/>
              <a:t> </a:t>
            </a:r>
            <a:r>
              <a:rPr lang="en-US" altLang="zh-CN" sz="1400" dirty="0"/>
              <a:t>+</a:t>
            </a:r>
            <a:r>
              <a:rPr lang="zh-CN" altLang="en-US" sz="1400" dirty="0"/>
              <a:t> </a:t>
            </a:r>
            <a:r>
              <a:rPr lang="en-US" altLang="zh-CN" sz="1400" dirty="0"/>
              <a:t>w</a:t>
            </a:r>
            <a:r>
              <a:rPr lang="en-US" altLang="zh-CN" sz="1400" baseline="-25000" dirty="0"/>
              <a:t>3</a:t>
            </a:r>
            <a:r>
              <a:rPr lang="en-US" altLang="zh-CN" sz="1400" dirty="0"/>
              <a:t>f</a:t>
            </a:r>
            <a:r>
              <a:rPr lang="en-US" altLang="zh-CN" sz="1400" baseline="-25000" dirty="0"/>
              <a:t>am</a:t>
            </a:r>
            <a:r>
              <a:rPr lang="zh-CN" altLang="en-US" sz="1400" baseline="-25000" dirty="0"/>
              <a:t> </a:t>
            </a:r>
            <a:r>
              <a:rPr lang="en-US" altLang="zh-CN" sz="1400" dirty="0"/>
              <a:t>+</a:t>
            </a:r>
            <a:r>
              <a:rPr lang="zh-CN" altLang="en-US" sz="1400" dirty="0"/>
              <a:t> </a:t>
            </a:r>
            <a:r>
              <a:rPr lang="en-US" altLang="zh-CN" sz="1400" dirty="0"/>
              <a:t>w</a:t>
            </a:r>
            <a:r>
              <a:rPr lang="en-US" altLang="zh-CN" sz="1400" baseline="-25000" dirty="0"/>
              <a:t>4</a:t>
            </a:r>
            <a:r>
              <a:rPr lang="en-US" altLang="zh-CN" sz="1400" dirty="0"/>
              <a:t>f</a:t>
            </a:r>
            <a:r>
              <a:rPr lang="en-US" altLang="zh-CN" sz="1400" baseline="-25000" dirty="0"/>
              <a:t>disappointed</a:t>
            </a:r>
            <a:endParaRPr lang="en-US" sz="1400" dirty="0"/>
          </a:p>
        </p:txBody>
      </p:sp>
      <p:sp>
        <p:nvSpPr>
          <p:cNvPr id="121" name="TextBox 120">
            <a:extLst>
              <a:ext uri="{FF2B5EF4-FFF2-40B4-BE49-F238E27FC236}">
                <a16:creationId xmlns:a16="http://schemas.microsoft.com/office/drawing/2014/main" id="{60FEE556-3752-8D41-9481-2C2FACF4D612}"/>
              </a:ext>
            </a:extLst>
          </p:cNvPr>
          <p:cNvSpPr txBox="1"/>
          <p:nvPr/>
        </p:nvSpPr>
        <p:spPr>
          <a:xfrm>
            <a:off x="1697390" y="3813586"/>
            <a:ext cx="3121603" cy="369332"/>
          </a:xfrm>
          <a:prstGeom prst="rect">
            <a:avLst/>
          </a:prstGeom>
          <a:noFill/>
        </p:spPr>
        <p:txBody>
          <a:bodyPr wrap="square" rtlCol="0">
            <a:spAutoFit/>
          </a:bodyPr>
          <a:lstStyle/>
          <a:p>
            <a:r>
              <a:rPr lang="en-US" altLang="zh-CN" sz="1400" dirty="0"/>
              <a:t>f</a:t>
            </a:r>
            <a:r>
              <a:rPr lang="en-US" altLang="zh-CN" sz="1400" baseline="-25000" dirty="0"/>
              <a:t>&lt;s&gt;</a:t>
            </a:r>
            <a:r>
              <a:rPr lang="zh-CN" altLang="en-US" sz="1400" baseline="-25000" dirty="0"/>
              <a:t> </a:t>
            </a:r>
            <a:r>
              <a:rPr lang="en-US" altLang="zh-CN" sz="1400" dirty="0"/>
              <a:t>=</a:t>
            </a:r>
            <a:r>
              <a:rPr lang="zh-CN" altLang="en-US" sz="1400" dirty="0"/>
              <a:t> </a:t>
            </a:r>
            <a:r>
              <a:rPr lang="en-US" altLang="zh-CN" sz="1400" dirty="0"/>
              <a:t>w</a:t>
            </a:r>
            <a:r>
              <a:rPr lang="en-US" altLang="zh-CN" sz="1400" baseline="-25000" dirty="0"/>
              <a:t>1</a:t>
            </a:r>
            <a:r>
              <a:rPr lang="en-US" altLang="zh-CN" sz="1400" dirty="0"/>
              <a:t>f</a:t>
            </a:r>
            <a:r>
              <a:rPr lang="en-US" altLang="zh-CN" sz="1400" baseline="-25000" dirty="0"/>
              <a:t>&lt;s&gt;</a:t>
            </a:r>
            <a:r>
              <a:rPr lang="en-US" altLang="zh-CN" sz="1400" dirty="0"/>
              <a:t>+</a:t>
            </a:r>
            <a:r>
              <a:rPr lang="zh-CN" altLang="en-US" sz="1400" dirty="0"/>
              <a:t> </a:t>
            </a:r>
            <a:r>
              <a:rPr lang="en-US" altLang="zh-CN" sz="1400" dirty="0"/>
              <a:t>w</a:t>
            </a:r>
            <a:r>
              <a:rPr lang="en-US" altLang="zh-CN" sz="1400" baseline="-25000" dirty="0"/>
              <a:t>2</a:t>
            </a:r>
            <a:r>
              <a:rPr lang="en-US" altLang="zh-CN" sz="1400" dirty="0"/>
              <a:t>f</a:t>
            </a:r>
            <a:r>
              <a:rPr lang="en-US" altLang="zh-CN" sz="1400" baseline="-25000" dirty="0"/>
              <a:t>I</a:t>
            </a:r>
            <a:r>
              <a:rPr lang="zh-CN" altLang="en-US" sz="1400" baseline="-25000" dirty="0"/>
              <a:t> </a:t>
            </a:r>
            <a:r>
              <a:rPr lang="en-US" altLang="zh-CN" sz="1400" dirty="0"/>
              <a:t>+</a:t>
            </a:r>
            <a:r>
              <a:rPr lang="zh-CN" altLang="en-US" sz="1400" dirty="0"/>
              <a:t> </a:t>
            </a:r>
            <a:r>
              <a:rPr lang="en-US" altLang="zh-CN" sz="1400" dirty="0"/>
              <a:t>w</a:t>
            </a:r>
            <a:r>
              <a:rPr lang="en-US" altLang="zh-CN" sz="1400" baseline="-25000" dirty="0"/>
              <a:t>3</a:t>
            </a:r>
            <a:r>
              <a:rPr lang="en-US" altLang="zh-CN" sz="1400" dirty="0"/>
              <a:t>f</a:t>
            </a:r>
            <a:r>
              <a:rPr lang="en-US" altLang="zh-CN" sz="1400" baseline="-25000" dirty="0"/>
              <a:t>am</a:t>
            </a:r>
            <a:r>
              <a:rPr lang="zh-CN" altLang="en-US" sz="1400" baseline="-25000" dirty="0"/>
              <a:t> </a:t>
            </a:r>
            <a:r>
              <a:rPr lang="en-US" altLang="zh-CN" sz="1400" dirty="0"/>
              <a:t>+</a:t>
            </a:r>
            <a:r>
              <a:rPr lang="zh-CN" altLang="en-US" sz="1400" dirty="0"/>
              <a:t> </a:t>
            </a:r>
            <a:r>
              <a:rPr lang="en-US" altLang="zh-CN" b="1" dirty="0"/>
              <a:t>w</a:t>
            </a:r>
            <a:r>
              <a:rPr lang="en-US" altLang="zh-CN" b="1" baseline="-25000" dirty="0"/>
              <a:t>4</a:t>
            </a:r>
            <a:r>
              <a:rPr lang="en-US" altLang="zh-CN" sz="1400" dirty="0"/>
              <a:t>f</a:t>
            </a:r>
            <a:r>
              <a:rPr lang="en-US" altLang="zh-CN" sz="1400" baseline="-25000" dirty="0"/>
              <a:t>disappointed</a:t>
            </a:r>
            <a:endParaRPr lang="en-US" sz="1400" dirty="0"/>
          </a:p>
        </p:txBody>
      </p:sp>
    </p:spTree>
    <p:extLst>
      <p:ext uri="{BB962C8B-B14F-4D97-AF65-F5344CB8AC3E}">
        <p14:creationId xmlns:p14="http://schemas.microsoft.com/office/powerpoint/2010/main" val="327420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1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115"/>
                                        </p:tgtEl>
                                        <p:attrNameLst>
                                          <p:attrName>style.visibility</p:attrName>
                                        </p:attrNameLst>
                                      </p:cBhvr>
                                      <p:to>
                                        <p:strVal val="hidden"/>
                                      </p:to>
                                    </p:set>
                                  </p:childTnLst>
                                </p:cTn>
                              </p:par>
                              <p:par>
                                <p:cTn id="107" presetID="1" presetClass="entr" presetSubtype="0" fill="hold" nodeType="withEffect">
                                  <p:stCondLst>
                                    <p:cond delay="0"/>
                                  </p:stCondLst>
                                  <p:childTnLst>
                                    <p:set>
                                      <p:cBhvr>
                                        <p:cTn id="108" dur="1" fill="hold">
                                          <p:stCondLst>
                                            <p:cond delay="0"/>
                                          </p:stCondLst>
                                        </p:cTn>
                                        <p:tgtEl>
                                          <p:spTgt spid="1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0"/>
                                        </p:tgtEl>
                                        <p:attrNameLst>
                                          <p:attrName>style.visibility</p:attrName>
                                        </p:attrNameLst>
                                      </p:cBhvr>
                                      <p:to>
                                        <p:strVal val="hidden"/>
                                      </p:to>
                                    </p:set>
                                  </p:childTnLst>
                                </p:cTn>
                              </p:par>
                              <p:par>
                                <p:cTn id="113" presetID="1" presetClass="entr" presetSubtype="0" fill="hold" grpId="1" nodeType="withEffect">
                                  <p:stCondLst>
                                    <p:cond delay="0"/>
                                  </p:stCondLst>
                                  <p:childTnLst>
                                    <p:set>
                                      <p:cBhvr>
                                        <p:cTn id="114" dur="1" fill="hold">
                                          <p:stCondLst>
                                            <p:cond delay="0"/>
                                          </p:stCondLst>
                                        </p:cTn>
                                        <p:tgtEl>
                                          <p:spTgt spid="1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2" grpId="0" animBg="1"/>
      <p:bldP spid="13" grpId="0" animBg="1"/>
      <p:bldP spid="14" grpId="0" animBg="1"/>
      <p:bldP spid="15" grpId="0" animBg="1"/>
      <p:bldP spid="16" grpId="0" animBg="1"/>
      <p:bldP spid="17" grpId="0" animBg="1"/>
      <p:bldP spid="64" grpId="0"/>
      <p:bldP spid="65" grpId="0"/>
      <p:bldP spid="66" grpId="0"/>
      <p:bldP spid="72" grpId="0"/>
      <p:bldP spid="83" grpId="0" animBg="1"/>
      <p:bldP spid="91" grpId="0" animBg="1"/>
      <p:bldP spid="94" grpId="0"/>
      <p:bldP spid="95" grpId="0"/>
      <p:bldP spid="96" grpId="0"/>
      <p:bldP spid="99" grpId="0"/>
      <p:bldP spid="118" grpId="0" animBg="1"/>
      <p:bldP spid="119" grpId="0"/>
      <p:bldP spid="120" grpId="0"/>
      <p:bldP spid="120" grpId="1"/>
      <p:bldP spid="121" grpId="0"/>
      <p:bldP spid="121"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61A9-9C82-D945-A8C2-FD77E5DD7658}"/>
              </a:ext>
            </a:extLst>
          </p:cNvPr>
          <p:cNvSpPr>
            <a:spLocks noGrp="1"/>
          </p:cNvSpPr>
          <p:nvPr>
            <p:ph type="title"/>
          </p:nvPr>
        </p:nvSpPr>
        <p:spPr>
          <a:xfrm>
            <a:off x="838200" y="365125"/>
            <a:ext cx="10909300" cy="1325563"/>
          </a:xfrm>
        </p:spPr>
        <p:txBody>
          <a:bodyPr/>
          <a:lstStyle/>
          <a:p>
            <a:r>
              <a:rPr lang="en-US" dirty="0"/>
              <a:t>Proposed Method</a:t>
            </a:r>
            <a:r>
              <a:rPr lang="en-US" altLang="zh-CN" dirty="0"/>
              <a:t>:</a:t>
            </a:r>
            <a:r>
              <a:rPr lang="zh-CN" altLang="en-US" dirty="0"/>
              <a:t> </a:t>
            </a:r>
            <a:r>
              <a:rPr lang="en-US" altLang="zh-CN" dirty="0"/>
              <a:t>Pivot</a:t>
            </a:r>
            <a:r>
              <a:rPr lang="zh-CN" altLang="en-US" dirty="0"/>
              <a:t> </a:t>
            </a:r>
            <a:r>
              <a:rPr lang="en-US" altLang="zh-CN" dirty="0"/>
              <a:t>Word</a:t>
            </a:r>
            <a:r>
              <a:rPr lang="zh-CN" altLang="en-US" dirty="0"/>
              <a:t> </a:t>
            </a:r>
            <a:r>
              <a:rPr lang="en-US" altLang="zh-CN" dirty="0"/>
              <a:t>Masking</a:t>
            </a:r>
            <a:r>
              <a:rPr lang="zh-CN" altLang="en-US" dirty="0"/>
              <a:t> </a:t>
            </a:r>
            <a:r>
              <a:rPr lang="en-US" altLang="zh-CN" dirty="0"/>
              <a:t>Training</a:t>
            </a:r>
            <a:endParaRPr lang="en-US" dirty="0"/>
          </a:p>
        </p:txBody>
      </p:sp>
      <p:sp>
        <p:nvSpPr>
          <p:cNvPr id="4" name="Slide Number Placeholder 3">
            <a:extLst>
              <a:ext uri="{FF2B5EF4-FFF2-40B4-BE49-F238E27FC236}">
                <a16:creationId xmlns:a16="http://schemas.microsoft.com/office/drawing/2014/main" id="{32A454DC-BD38-1E46-A73E-8E6ABC367B91}"/>
              </a:ext>
            </a:extLst>
          </p:cNvPr>
          <p:cNvSpPr>
            <a:spLocks noGrp="1"/>
          </p:cNvSpPr>
          <p:nvPr>
            <p:ph type="sldNum" sz="quarter" idx="12"/>
          </p:nvPr>
        </p:nvSpPr>
        <p:spPr/>
        <p:txBody>
          <a:bodyPr/>
          <a:lstStyle/>
          <a:p>
            <a:fld id="{681CEFBB-82EA-5143-A295-D24BE597BD51}" type="slidenum">
              <a:rPr lang="en-US" smtClean="0"/>
              <a:t>22</a:t>
            </a:fld>
            <a:endParaRPr lang="en-US"/>
          </a:p>
        </p:txBody>
      </p:sp>
      <p:pic>
        <p:nvPicPr>
          <p:cNvPr id="5" name="Picture 4">
            <a:extLst>
              <a:ext uri="{FF2B5EF4-FFF2-40B4-BE49-F238E27FC236}">
                <a16:creationId xmlns:a16="http://schemas.microsoft.com/office/drawing/2014/main" id="{CABCA745-1182-4B4D-8DBD-AC33F896EA75}"/>
              </a:ext>
            </a:extLst>
          </p:cNvPr>
          <p:cNvPicPr>
            <a:picLocks noChangeAspect="1"/>
          </p:cNvPicPr>
          <p:nvPr/>
        </p:nvPicPr>
        <p:blipFill>
          <a:blip r:embed="rId2"/>
          <a:stretch>
            <a:fillRect/>
          </a:stretch>
        </p:blipFill>
        <p:spPr>
          <a:xfrm>
            <a:off x="4075367" y="2228199"/>
            <a:ext cx="3492500" cy="7366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BC5380-8675-264A-9C61-B4D9D89B909F}"/>
                  </a:ext>
                </a:extLst>
              </p:cNvPr>
              <p:cNvSpPr txBox="1"/>
              <p:nvPr/>
            </p:nvSpPr>
            <p:spPr>
              <a:xfrm>
                <a:off x="1109366" y="1488394"/>
                <a:ext cx="9821067" cy="400110"/>
              </a:xfrm>
              <a:prstGeom prst="rect">
                <a:avLst/>
              </a:prstGeom>
              <a:noFill/>
            </p:spPr>
            <p:txBody>
              <a:bodyPr wrap="square" rtlCol="0">
                <a:spAutoFit/>
              </a:bodyPr>
              <a:lstStyle/>
              <a:p>
                <a:r>
                  <a:rPr lang="en-US" altLang="zh-CN" sz="2000" dirty="0"/>
                  <a:t>Formally</a:t>
                </a:r>
                <a:r>
                  <a:rPr lang="zh-CN" altLang="en-US" sz="2000" dirty="0"/>
                  <a:t> </a:t>
                </a:r>
                <a:r>
                  <a:rPr lang="en-US" altLang="zh-CN" sz="2000" dirty="0"/>
                  <a:t>speaking,</a:t>
                </a:r>
                <a:r>
                  <a:rPr lang="zh-CN" altLang="en-US" sz="2000" dirty="0"/>
                  <a:t> </a:t>
                </a:r>
                <a:r>
                  <a:rPr lang="en-US" altLang="zh-CN" sz="2000" dirty="0"/>
                  <a:t>the</a:t>
                </a:r>
                <a:r>
                  <a:rPr lang="zh-CN" altLang="en-US" sz="2000" dirty="0"/>
                  <a:t> </a:t>
                </a:r>
                <a:r>
                  <a:rPr lang="en-US" altLang="zh-CN" sz="2000" dirty="0"/>
                  <a:t>formula</a:t>
                </a:r>
                <a:r>
                  <a:rPr lang="zh-CN" altLang="en-US" sz="2000" dirty="0"/>
                  <a:t> </a:t>
                </a:r>
                <a:r>
                  <a:rPr lang="en-US" altLang="zh-CN" sz="2000" dirty="0"/>
                  <a:t>of</a:t>
                </a:r>
                <a:r>
                  <a:rPr lang="zh-CN" altLang="en-US" sz="2000" dirty="0"/>
                  <a:t> </a:t>
                </a:r>
                <a:r>
                  <a:rPr lang="en-US" altLang="zh-CN" sz="2000" dirty="0"/>
                  <a:t>an</a:t>
                </a:r>
                <a:r>
                  <a:rPr lang="zh-CN" altLang="en-US" sz="2000" dirty="0"/>
                  <a:t> </a:t>
                </a:r>
                <a:r>
                  <a:rPr lang="en-US" altLang="zh-CN" sz="2000" dirty="0"/>
                  <a:t>attention</a:t>
                </a:r>
                <a:r>
                  <a:rPr lang="zh-CN" altLang="en-US" sz="2000" dirty="0"/>
                  <a:t> </a:t>
                </a:r>
                <a:r>
                  <a:rPr lang="en-US" altLang="zh-CN" sz="2000" dirty="0"/>
                  <a:t>weight</a:t>
                </a:r>
                <a:r>
                  <a:rPr lang="zh-CN" altLang="en-US" sz="2000" dirty="0"/>
                  <a:t> </a:t>
                </a:r>
                <a:r>
                  <a:rPr lang="en-US" altLang="zh-CN" sz="2000" dirty="0"/>
                  <a:t>of</a:t>
                </a:r>
                <a:r>
                  <a:rPr lang="zh-CN" altLang="en-US" sz="2000" dirty="0"/>
                  <a:t> </a:t>
                </a:r>
                <a:r>
                  <a:rPr lang="en-US" altLang="zh-CN" sz="2000" dirty="0"/>
                  <a:t>a</a:t>
                </a:r>
                <a:r>
                  <a:rPr lang="zh-CN" altLang="en-US" sz="2000" dirty="0"/>
                  <a:t> </a:t>
                </a:r>
                <a:r>
                  <a:rPr lang="en-US" altLang="zh-CN" sz="2000" dirty="0"/>
                  <a:t>word</a:t>
                </a:r>
                <a:r>
                  <a:rPr lang="zh-CN" altLang="en-US" sz="2000" dirty="0"/>
                  <a:t> </a:t>
                </a:r>
                <a14:m>
                  <m:oMath xmlns:m="http://schemas.openxmlformats.org/officeDocument/2006/math">
                    <m:r>
                      <a:rPr lang="en-US" altLang="zh-CN" sz="2000" i="1" dirty="0" smtClean="0">
                        <a:latin typeface="Cambria Math" panose="02040503050406030204" pitchFamily="18" charset="0"/>
                      </a:rPr>
                      <m:t>𝑤</m:t>
                    </m:r>
                  </m:oMath>
                </a14:m>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written</a:t>
                </a:r>
                <a:r>
                  <a:rPr lang="zh-CN" altLang="en-US" sz="2000" dirty="0"/>
                  <a:t> </a:t>
                </a:r>
                <a:r>
                  <a:rPr lang="en-US" altLang="zh-CN" sz="2000" dirty="0"/>
                  <a:t>as</a:t>
                </a:r>
                <a:r>
                  <a:rPr lang="zh-CN" altLang="en-US" sz="2000" dirty="0"/>
                  <a:t> </a:t>
                </a:r>
                <a:r>
                  <a:rPr lang="en-US" altLang="zh-CN" sz="2000" dirty="0"/>
                  <a:t>follows</a:t>
                </a:r>
                <a:r>
                  <a:rPr lang="zh-CN" altLang="en-US" sz="2000" dirty="0"/>
                  <a:t>  </a:t>
                </a:r>
                <a:endParaRPr lang="en-US" sz="2000" dirty="0"/>
              </a:p>
            </p:txBody>
          </p:sp>
        </mc:Choice>
        <mc:Fallback xmlns="">
          <p:sp>
            <p:nvSpPr>
              <p:cNvPr id="7" name="TextBox 6">
                <a:extLst>
                  <a:ext uri="{FF2B5EF4-FFF2-40B4-BE49-F238E27FC236}">
                    <a16:creationId xmlns:a16="http://schemas.microsoft.com/office/drawing/2014/main" id="{74BC5380-8675-264A-9C61-B4D9D89B909F}"/>
                  </a:ext>
                </a:extLst>
              </p:cNvPr>
              <p:cNvSpPr txBox="1">
                <a:spLocks noRot="1" noChangeAspect="1" noMove="1" noResize="1" noEditPoints="1" noAdjustHandles="1" noChangeArrowheads="1" noChangeShapeType="1" noTextEdit="1"/>
              </p:cNvSpPr>
              <p:nvPr/>
            </p:nvSpPr>
            <p:spPr>
              <a:xfrm>
                <a:off x="1109366" y="1488394"/>
                <a:ext cx="9821067" cy="400110"/>
              </a:xfrm>
              <a:prstGeom prst="rect">
                <a:avLst/>
              </a:prstGeom>
              <a:blipFill>
                <a:blip r:embed="rId3"/>
                <a:stretch>
                  <a:fillRect l="-646" t="-937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ECFDD3-5EE4-2541-B0BE-73EF53908B93}"/>
                  </a:ext>
                </a:extLst>
              </p:cNvPr>
              <p:cNvSpPr txBox="1"/>
              <p:nvPr/>
            </p:nvSpPr>
            <p:spPr>
              <a:xfrm>
                <a:off x="1109366" y="3358929"/>
                <a:ext cx="2609850" cy="707886"/>
              </a:xfrm>
              <a:prstGeom prst="rect">
                <a:avLst/>
              </a:prstGeom>
              <a:noFill/>
            </p:spPr>
            <p:txBody>
              <a:bodyPr wrap="square" rtlCol="0">
                <a:spAutoFit/>
              </a:bodyPr>
              <a:lstStyle/>
              <a:p>
                <a14:m>
                  <m:oMath xmlns:m="http://schemas.openxmlformats.org/officeDocument/2006/math">
                    <m:r>
                      <a:rPr lang="en-US" sz="2000" i="1" dirty="0" smtClean="0">
                        <a:latin typeface="Cambria Math" panose="02040503050406030204" pitchFamily="18" charset="0"/>
                      </a:rPr>
                      <m:t>𝐿</m:t>
                    </m:r>
                  </m:oMath>
                </a14:m>
                <a:r>
                  <a:rPr lang="en-US" sz="2000" dirty="0"/>
                  <a:t> is the number of attention heads</a:t>
                </a:r>
              </a:p>
            </p:txBody>
          </p:sp>
        </mc:Choice>
        <mc:Fallback xmlns="">
          <p:sp>
            <p:nvSpPr>
              <p:cNvPr id="8" name="TextBox 7">
                <a:extLst>
                  <a:ext uri="{FF2B5EF4-FFF2-40B4-BE49-F238E27FC236}">
                    <a16:creationId xmlns:a16="http://schemas.microsoft.com/office/drawing/2014/main" id="{D3ECFDD3-5EE4-2541-B0BE-73EF53908B93}"/>
                  </a:ext>
                </a:extLst>
              </p:cNvPr>
              <p:cNvSpPr txBox="1">
                <a:spLocks noRot="1" noChangeAspect="1" noMove="1" noResize="1" noEditPoints="1" noAdjustHandles="1" noChangeArrowheads="1" noChangeShapeType="1" noTextEdit="1"/>
              </p:cNvSpPr>
              <p:nvPr/>
            </p:nvSpPr>
            <p:spPr>
              <a:xfrm>
                <a:off x="1109366" y="3358929"/>
                <a:ext cx="2609850" cy="707886"/>
              </a:xfrm>
              <a:prstGeom prst="rect">
                <a:avLst/>
              </a:prstGeom>
              <a:blipFill>
                <a:blip r:embed="rId4"/>
                <a:stretch>
                  <a:fillRect l="-2427" t="-3509" b="-14035"/>
                </a:stretch>
              </a:blipFill>
            </p:spPr>
            <p:txBody>
              <a:bodyPr/>
              <a:lstStyle/>
              <a:p>
                <a:r>
                  <a:rPr lang="en-US">
                    <a:noFill/>
                  </a:rPr>
                  <a:t> </a:t>
                </a:r>
              </a:p>
            </p:txBody>
          </p:sp>
        </mc:Fallback>
      </mc:AlternateContent>
      <p:grpSp>
        <p:nvGrpSpPr>
          <p:cNvPr id="138" name="Group 137">
            <a:extLst>
              <a:ext uri="{FF2B5EF4-FFF2-40B4-BE49-F238E27FC236}">
                <a16:creationId xmlns:a16="http://schemas.microsoft.com/office/drawing/2014/main" id="{C21E54F2-C7E5-F74A-BAC5-5B01C4B81095}"/>
              </a:ext>
            </a:extLst>
          </p:cNvPr>
          <p:cNvGrpSpPr/>
          <p:nvPr/>
        </p:nvGrpSpPr>
        <p:grpSpPr>
          <a:xfrm>
            <a:off x="168551" y="4130998"/>
            <a:ext cx="3692250" cy="1869748"/>
            <a:chOff x="168551" y="4130997"/>
            <a:chExt cx="4200058" cy="1914869"/>
          </a:xfrm>
        </p:grpSpPr>
        <p:grpSp>
          <p:nvGrpSpPr>
            <p:cNvPr id="35" name="Group 34">
              <a:extLst>
                <a:ext uri="{FF2B5EF4-FFF2-40B4-BE49-F238E27FC236}">
                  <a16:creationId xmlns:a16="http://schemas.microsoft.com/office/drawing/2014/main" id="{739C39E0-89F7-9A4D-B259-7A45626DC7F6}"/>
                </a:ext>
              </a:extLst>
            </p:cNvPr>
            <p:cNvGrpSpPr/>
            <p:nvPr/>
          </p:nvGrpSpPr>
          <p:grpSpPr>
            <a:xfrm>
              <a:off x="243881" y="4326575"/>
              <a:ext cx="3882094" cy="1719291"/>
              <a:chOff x="497924" y="4213004"/>
              <a:chExt cx="3882094" cy="1719291"/>
            </a:xfrm>
          </p:grpSpPr>
          <p:sp>
            <p:nvSpPr>
              <p:cNvPr id="9" name="Rectangle 8">
                <a:extLst>
                  <a:ext uri="{FF2B5EF4-FFF2-40B4-BE49-F238E27FC236}">
                    <a16:creationId xmlns:a16="http://schemas.microsoft.com/office/drawing/2014/main" id="{1ADD9467-5F2A-574D-8ADB-16022AE516F3}"/>
                  </a:ext>
                </a:extLst>
              </p:cNvPr>
              <p:cNvSpPr/>
              <p:nvPr/>
            </p:nvSpPr>
            <p:spPr>
              <a:xfrm>
                <a:off x="497924" y="4213004"/>
                <a:ext cx="3882094" cy="1719291"/>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17F9CC-37B0-D744-8056-7E0E6304EF61}"/>
                  </a:ext>
                </a:extLst>
              </p:cNvPr>
              <p:cNvSpPr/>
              <p:nvPr/>
            </p:nvSpPr>
            <p:spPr>
              <a:xfrm>
                <a:off x="1297340" y="5520630"/>
                <a:ext cx="2283262" cy="294162"/>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bg1"/>
                    </a:solidFill>
                  </a:rPr>
                  <a:t>Pre-Trained</a:t>
                </a:r>
                <a:r>
                  <a:rPr lang="zh-CN" altLang="en-US" dirty="0">
                    <a:solidFill>
                      <a:schemeClr val="bg1"/>
                    </a:solidFill>
                  </a:rPr>
                  <a:t> </a:t>
                </a:r>
                <a:r>
                  <a:rPr lang="en-US" altLang="zh-CN" dirty="0">
                    <a:solidFill>
                      <a:schemeClr val="bg1"/>
                    </a:solidFill>
                  </a:rPr>
                  <a:t>Encoder</a:t>
                </a:r>
                <a:endParaRPr lang="en-US" dirty="0">
                  <a:solidFill>
                    <a:schemeClr val="bg1"/>
                  </a:solidFill>
                </a:endParaRPr>
              </a:p>
            </p:txBody>
          </p:sp>
          <p:sp>
            <p:nvSpPr>
              <p:cNvPr id="11" name="Rectangle 10">
                <a:extLst>
                  <a:ext uri="{FF2B5EF4-FFF2-40B4-BE49-F238E27FC236}">
                    <a16:creationId xmlns:a16="http://schemas.microsoft.com/office/drawing/2014/main" id="{B092EF32-8AA3-D843-B156-855DC3E0F6A9}"/>
                  </a:ext>
                </a:extLst>
              </p:cNvPr>
              <p:cNvSpPr/>
              <p:nvPr/>
            </p:nvSpPr>
            <p:spPr>
              <a:xfrm>
                <a:off x="704850" y="4499311"/>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20CAFD7-A21F-FB40-9110-4AD4C0F59F03}"/>
                  </a:ext>
                </a:extLst>
              </p:cNvPr>
              <p:cNvSpPr/>
              <p:nvPr/>
            </p:nvSpPr>
            <p:spPr>
              <a:xfrm>
                <a:off x="1574800" y="4510957"/>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22C83B1-8BAB-4946-9285-7D9C071A8239}"/>
                  </a:ext>
                </a:extLst>
              </p:cNvPr>
              <p:cNvSpPr/>
              <p:nvPr/>
            </p:nvSpPr>
            <p:spPr>
              <a:xfrm>
                <a:off x="2606675" y="4514926"/>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B3133DF-A851-5042-BA9F-546DE964CE21}"/>
                  </a:ext>
                </a:extLst>
              </p:cNvPr>
              <p:cNvSpPr/>
              <p:nvPr/>
            </p:nvSpPr>
            <p:spPr>
              <a:xfrm>
                <a:off x="3638550" y="4495342"/>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D75E2B9-672A-E54B-AEA5-D57FBD000EB4}"/>
                  </a:ext>
                </a:extLst>
              </p:cNvPr>
              <p:cNvSpPr/>
              <p:nvPr/>
            </p:nvSpPr>
            <p:spPr>
              <a:xfrm>
                <a:off x="704850" y="4958361"/>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FB50675-20CB-FE48-AADF-881DB25DF438}"/>
                  </a:ext>
                </a:extLst>
              </p:cNvPr>
              <p:cNvSpPr/>
              <p:nvPr/>
            </p:nvSpPr>
            <p:spPr>
              <a:xfrm>
                <a:off x="1574800" y="4970007"/>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7839E4-9055-B343-ABBD-8A8FC213C70B}"/>
                  </a:ext>
                </a:extLst>
              </p:cNvPr>
              <p:cNvSpPr/>
              <p:nvPr/>
            </p:nvSpPr>
            <p:spPr>
              <a:xfrm>
                <a:off x="2606675" y="4973976"/>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E0E5182-82BA-E24A-BCA9-9F14418D1BFA}"/>
                  </a:ext>
                </a:extLst>
              </p:cNvPr>
              <p:cNvSpPr/>
              <p:nvPr/>
            </p:nvSpPr>
            <p:spPr>
              <a:xfrm>
                <a:off x="3638550" y="4954392"/>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7B5A5515-1B20-1E47-85A9-7F7C3DE59169}"/>
                  </a:ext>
                </a:extLst>
              </p:cNvPr>
              <p:cNvCxnSpPr>
                <a:cxnSpLocks/>
                <a:stCxn id="15" idx="0"/>
                <a:endCxn id="11" idx="2"/>
              </p:cNvCxnSpPr>
              <p:nvPr/>
            </p:nvCxnSpPr>
            <p:spPr>
              <a:xfrm flipV="1">
                <a:off x="958850" y="4746961"/>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E827B6BB-2ED9-2A47-B74B-BE9EB10B65FF}"/>
                  </a:ext>
                </a:extLst>
              </p:cNvPr>
              <p:cNvCxnSpPr>
                <a:cxnSpLocks/>
                <a:stCxn id="15" idx="0"/>
              </p:cNvCxnSpPr>
              <p:nvPr/>
            </p:nvCxnSpPr>
            <p:spPr>
              <a:xfrm flipV="1">
                <a:off x="958850" y="4758607"/>
                <a:ext cx="869950" cy="199754"/>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C7C586C6-8A52-8E41-9BDD-C00A30009466}"/>
                  </a:ext>
                </a:extLst>
              </p:cNvPr>
              <p:cNvCxnSpPr>
                <a:cxnSpLocks/>
                <a:stCxn id="15" idx="0"/>
              </p:cNvCxnSpPr>
              <p:nvPr/>
            </p:nvCxnSpPr>
            <p:spPr>
              <a:xfrm flipV="1">
                <a:off x="958850" y="4770909"/>
                <a:ext cx="1901824" cy="187452"/>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D3DD5AB-3D93-2B4C-9D18-DEFBF96DB515}"/>
                  </a:ext>
                </a:extLst>
              </p:cNvPr>
              <p:cNvCxnSpPr>
                <a:cxnSpLocks/>
                <a:stCxn id="15" idx="0"/>
              </p:cNvCxnSpPr>
              <p:nvPr/>
            </p:nvCxnSpPr>
            <p:spPr>
              <a:xfrm flipV="1">
                <a:off x="958850" y="4753112"/>
                <a:ext cx="2933700" cy="20524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3E107445-9DEF-B847-852A-0EBEC140FA68}"/>
                  </a:ext>
                </a:extLst>
              </p:cNvPr>
              <p:cNvCxnSpPr>
                <a:cxnSpLocks/>
                <a:stCxn id="16" idx="0"/>
                <a:endCxn id="11" idx="2"/>
              </p:cNvCxnSpPr>
              <p:nvPr/>
            </p:nvCxnSpPr>
            <p:spPr>
              <a:xfrm flipH="1" flipV="1">
                <a:off x="958850" y="4746961"/>
                <a:ext cx="869950" cy="223046"/>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1BEA8164-0863-074A-8B0E-79D5BFD05639}"/>
                  </a:ext>
                </a:extLst>
              </p:cNvPr>
              <p:cNvCxnSpPr>
                <a:cxnSpLocks/>
                <a:stCxn id="16" idx="0"/>
              </p:cNvCxnSpPr>
              <p:nvPr/>
            </p:nvCxnSpPr>
            <p:spPr>
              <a:xfrm flipH="1" flipV="1">
                <a:off x="1828799" y="4741138"/>
                <a:ext cx="1" cy="22886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0CC1A99A-7BBC-E840-A456-6FB15C50001E}"/>
                  </a:ext>
                </a:extLst>
              </p:cNvPr>
              <p:cNvCxnSpPr>
                <a:cxnSpLocks/>
                <a:stCxn id="16" idx="0"/>
              </p:cNvCxnSpPr>
              <p:nvPr/>
            </p:nvCxnSpPr>
            <p:spPr>
              <a:xfrm flipV="1">
                <a:off x="1828800" y="4770909"/>
                <a:ext cx="1031874" cy="199098"/>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8EE93F82-E2A5-7B44-AD5F-F4B4A86F54D5}"/>
                  </a:ext>
                </a:extLst>
              </p:cNvPr>
              <p:cNvCxnSpPr>
                <a:cxnSpLocks/>
                <a:stCxn id="16" idx="0"/>
              </p:cNvCxnSpPr>
              <p:nvPr/>
            </p:nvCxnSpPr>
            <p:spPr>
              <a:xfrm flipV="1">
                <a:off x="1828800" y="4760920"/>
                <a:ext cx="2063750" cy="209087"/>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EDF37CD3-0F4E-BE41-8DF9-A30E5AE8E403}"/>
                  </a:ext>
                </a:extLst>
              </p:cNvPr>
              <p:cNvCxnSpPr>
                <a:cxnSpLocks/>
                <a:stCxn id="17" idx="0"/>
              </p:cNvCxnSpPr>
              <p:nvPr/>
            </p:nvCxnSpPr>
            <p:spPr>
              <a:xfrm flipH="1" flipV="1">
                <a:off x="958849" y="4751956"/>
                <a:ext cx="1901826" cy="22202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DC3D42D8-1B9F-BB40-9245-B80521260FA7}"/>
                  </a:ext>
                </a:extLst>
              </p:cNvPr>
              <p:cNvCxnSpPr>
                <a:cxnSpLocks/>
                <a:stCxn id="17" idx="0"/>
                <a:endCxn id="13" idx="2"/>
              </p:cNvCxnSpPr>
              <p:nvPr/>
            </p:nvCxnSpPr>
            <p:spPr>
              <a:xfrm flipV="1">
                <a:off x="2860675" y="4762576"/>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C4A25BA0-D9D7-4D44-BDDE-7F9D9D9E1C04}"/>
                  </a:ext>
                </a:extLst>
              </p:cNvPr>
              <p:cNvCxnSpPr>
                <a:cxnSpLocks/>
                <a:stCxn id="17" idx="0"/>
                <a:endCxn id="12" idx="2"/>
              </p:cNvCxnSpPr>
              <p:nvPr/>
            </p:nvCxnSpPr>
            <p:spPr>
              <a:xfrm flipH="1" flipV="1">
                <a:off x="1828800" y="4758607"/>
                <a:ext cx="1031875" cy="21536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15D9D297-0061-6549-94CE-80A27D6E28E0}"/>
                  </a:ext>
                </a:extLst>
              </p:cNvPr>
              <p:cNvCxnSpPr>
                <a:cxnSpLocks/>
                <a:stCxn id="17" idx="0"/>
              </p:cNvCxnSpPr>
              <p:nvPr/>
            </p:nvCxnSpPr>
            <p:spPr>
              <a:xfrm flipV="1">
                <a:off x="2860675" y="4746961"/>
                <a:ext cx="1031874" cy="227015"/>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B92A275E-8BE0-8D42-BD1A-F056B86D9271}"/>
                  </a:ext>
                </a:extLst>
              </p:cNvPr>
              <p:cNvCxnSpPr>
                <a:cxnSpLocks/>
                <a:stCxn id="18" idx="0"/>
                <a:endCxn id="11" idx="2"/>
              </p:cNvCxnSpPr>
              <p:nvPr/>
            </p:nvCxnSpPr>
            <p:spPr>
              <a:xfrm flipH="1" flipV="1">
                <a:off x="958850" y="4746961"/>
                <a:ext cx="2933700" cy="207431"/>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B7DAE28E-F60F-B04A-B9B6-23480FFBD566}"/>
                  </a:ext>
                </a:extLst>
              </p:cNvPr>
              <p:cNvCxnSpPr>
                <a:cxnSpLocks/>
                <a:stCxn id="18" idx="0"/>
              </p:cNvCxnSpPr>
              <p:nvPr/>
            </p:nvCxnSpPr>
            <p:spPr>
              <a:xfrm flipH="1" flipV="1">
                <a:off x="1828799" y="4776732"/>
                <a:ext cx="2063751" cy="17766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1981EFF6-1974-A845-B9B6-38DE64A7AE17}"/>
                  </a:ext>
                </a:extLst>
              </p:cNvPr>
              <p:cNvCxnSpPr>
                <a:cxnSpLocks/>
                <a:stCxn id="18" idx="0"/>
              </p:cNvCxnSpPr>
              <p:nvPr/>
            </p:nvCxnSpPr>
            <p:spPr>
              <a:xfrm flipH="1" flipV="1">
                <a:off x="2860674" y="4777987"/>
                <a:ext cx="1031876" cy="176405"/>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504AD1EB-B909-DC47-B56A-5184D619AE39}"/>
                  </a:ext>
                </a:extLst>
              </p:cNvPr>
              <p:cNvCxnSpPr>
                <a:cxnSpLocks/>
                <a:stCxn id="18" idx="0"/>
                <a:endCxn id="14" idx="2"/>
              </p:cNvCxnSpPr>
              <p:nvPr/>
            </p:nvCxnSpPr>
            <p:spPr>
              <a:xfrm flipV="1">
                <a:off x="3892550" y="4742992"/>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nvGrpSpPr>
            <p:cNvPr id="37" name="Group 36">
              <a:extLst>
                <a:ext uri="{FF2B5EF4-FFF2-40B4-BE49-F238E27FC236}">
                  <a16:creationId xmlns:a16="http://schemas.microsoft.com/office/drawing/2014/main" id="{E9CD7708-7ACB-0C47-A495-7A9BAE8C9851}"/>
                </a:ext>
              </a:extLst>
            </p:cNvPr>
            <p:cNvGrpSpPr/>
            <p:nvPr/>
          </p:nvGrpSpPr>
          <p:grpSpPr>
            <a:xfrm>
              <a:off x="365198" y="4245286"/>
              <a:ext cx="3882094" cy="1719291"/>
              <a:chOff x="497924" y="4213004"/>
              <a:chExt cx="3882094" cy="1719291"/>
            </a:xfrm>
          </p:grpSpPr>
          <p:sp>
            <p:nvSpPr>
              <p:cNvPr id="38" name="Rectangle 37">
                <a:extLst>
                  <a:ext uri="{FF2B5EF4-FFF2-40B4-BE49-F238E27FC236}">
                    <a16:creationId xmlns:a16="http://schemas.microsoft.com/office/drawing/2014/main" id="{2096E073-4E0A-F848-B901-A0ECDAB849CB}"/>
                  </a:ext>
                </a:extLst>
              </p:cNvPr>
              <p:cNvSpPr/>
              <p:nvPr/>
            </p:nvSpPr>
            <p:spPr>
              <a:xfrm>
                <a:off x="497924" y="4213004"/>
                <a:ext cx="3882094" cy="1719291"/>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9" name="Rectangle 38">
                <a:extLst>
                  <a:ext uri="{FF2B5EF4-FFF2-40B4-BE49-F238E27FC236}">
                    <a16:creationId xmlns:a16="http://schemas.microsoft.com/office/drawing/2014/main" id="{4826A0B1-E314-F24B-BF21-4D263BD6A1FC}"/>
                  </a:ext>
                </a:extLst>
              </p:cNvPr>
              <p:cNvSpPr/>
              <p:nvPr/>
            </p:nvSpPr>
            <p:spPr>
              <a:xfrm>
                <a:off x="1297340" y="5520630"/>
                <a:ext cx="2283262" cy="294162"/>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bg1"/>
                    </a:solidFill>
                  </a:rPr>
                  <a:t>Pre-Trained</a:t>
                </a:r>
                <a:r>
                  <a:rPr lang="zh-CN" altLang="en-US" dirty="0">
                    <a:solidFill>
                      <a:schemeClr val="bg1"/>
                    </a:solidFill>
                  </a:rPr>
                  <a:t> </a:t>
                </a:r>
                <a:r>
                  <a:rPr lang="en-US" altLang="zh-CN" dirty="0">
                    <a:solidFill>
                      <a:schemeClr val="bg1"/>
                    </a:solidFill>
                  </a:rPr>
                  <a:t>Encoder</a:t>
                </a:r>
                <a:endParaRPr lang="en-US" dirty="0">
                  <a:solidFill>
                    <a:schemeClr val="bg1"/>
                  </a:solidFill>
                </a:endParaRPr>
              </a:p>
            </p:txBody>
          </p:sp>
          <p:sp>
            <p:nvSpPr>
              <p:cNvPr id="40" name="Rectangle 39">
                <a:extLst>
                  <a:ext uri="{FF2B5EF4-FFF2-40B4-BE49-F238E27FC236}">
                    <a16:creationId xmlns:a16="http://schemas.microsoft.com/office/drawing/2014/main" id="{CF9DE3F9-67E5-DC4F-9B4D-59453CAC3E2A}"/>
                  </a:ext>
                </a:extLst>
              </p:cNvPr>
              <p:cNvSpPr/>
              <p:nvPr/>
            </p:nvSpPr>
            <p:spPr>
              <a:xfrm>
                <a:off x="704850" y="4499311"/>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E10D46B7-246B-994D-AEC3-0775F3131288}"/>
                  </a:ext>
                </a:extLst>
              </p:cNvPr>
              <p:cNvSpPr/>
              <p:nvPr/>
            </p:nvSpPr>
            <p:spPr>
              <a:xfrm>
                <a:off x="1574800" y="4510957"/>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F175015-5592-F340-A3CC-8556705D5648}"/>
                  </a:ext>
                </a:extLst>
              </p:cNvPr>
              <p:cNvSpPr/>
              <p:nvPr/>
            </p:nvSpPr>
            <p:spPr>
              <a:xfrm>
                <a:off x="2606675" y="4514926"/>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CEF2D35E-6287-D14E-B11D-CD7FC35658C0}"/>
                  </a:ext>
                </a:extLst>
              </p:cNvPr>
              <p:cNvSpPr/>
              <p:nvPr/>
            </p:nvSpPr>
            <p:spPr>
              <a:xfrm>
                <a:off x="3638550" y="4495342"/>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69C3879-8CBB-7A4D-926D-75EC8236C356}"/>
                  </a:ext>
                </a:extLst>
              </p:cNvPr>
              <p:cNvSpPr/>
              <p:nvPr/>
            </p:nvSpPr>
            <p:spPr>
              <a:xfrm>
                <a:off x="704850" y="4958361"/>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8BBD5CEF-FA35-DD41-88F5-2A9A9A71DBF8}"/>
                  </a:ext>
                </a:extLst>
              </p:cNvPr>
              <p:cNvSpPr/>
              <p:nvPr/>
            </p:nvSpPr>
            <p:spPr>
              <a:xfrm>
                <a:off x="1574800" y="4970007"/>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1E23688C-5EEA-1B41-B05F-6BDC133F3D91}"/>
                  </a:ext>
                </a:extLst>
              </p:cNvPr>
              <p:cNvSpPr/>
              <p:nvPr/>
            </p:nvSpPr>
            <p:spPr>
              <a:xfrm>
                <a:off x="2606675" y="4973976"/>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C3FBC13-F92D-D740-9952-D2430F4697B1}"/>
                  </a:ext>
                </a:extLst>
              </p:cNvPr>
              <p:cNvSpPr/>
              <p:nvPr/>
            </p:nvSpPr>
            <p:spPr>
              <a:xfrm>
                <a:off x="3638550" y="4954392"/>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a:extLst>
                  <a:ext uri="{FF2B5EF4-FFF2-40B4-BE49-F238E27FC236}">
                    <a16:creationId xmlns:a16="http://schemas.microsoft.com/office/drawing/2014/main" id="{3FD9051D-0AB0-524E-95BE-27D8DFCC69CC}"/>
                  </a:ext>
                </a:extLst>
              </p:cNvPr>
              <p:cNvCxnSpPr>
                <a:cxnSpLocks/>
                <a:stCxn id="44" idx="0"/>
                <a:endCxn id="40" idx="2"/>
              </p:cNvCxnSpPr>
              <p:nvPr/>
            </p:nvCxnSpPr>
            <p:spPr>
              <a:xfrm flipV="1">
                <a:off x="958850" y="4746961"/>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3EE3A8AF-80D0-0C45-B92D-AAE230059ACD}"/>
                  </a:ext>
                </a:extLst>
              </p:cNvPr>
              <p:cNvCxnSpPr>
                <a:cxnSpLocks/>
                <a:stCxn id="44" idx="0"/>
              </p:cNvCxnSpPr>
              <p:nvPr/>
            </p:nvCxnSpPr>
            <p:spPr>
              <a:xfrm flipV="1">
                <a:off x="958850" y="4758607"/>
                <a:ext cx="869950" cy="199754"/>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DDB4F66C-8395-154E-AA68-41C10484EEFA}"/>
                  </a:ext>
                </a:extLst>
              </p:cNvPr>
              <p:cNvCxnSpPr>
                <a:cxnSpLocks/>
                <a:stCxn id="44" idx="0"/>
              </p:cNvCxnSpPr>
              <p:nvPr/>
            </p:nvCxnSpPr>
            <p:spPr>
              <a:xfrm flipV="1">
                <a:off x="958850" y="4770909"/>
                <a:ext cx="1901824" cy="187452"/>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0FDEEA12-97F9-B046-9CED-8B13EE1C9BBC}"/>
                  </a:ext>
                </a:extLst>
              </p:cNvPr>
              <p:cNvCxnSpPr>
                <a:cxnSpLocks/>
                <a:stCxn id="44" idx="0"/>
              </p:cNvCxnSpPr>
              <p:nvPr/>
            </p:nvCxnSpPr>
            <p:spPr>
              <a:xfrm flipV="1">
                <a:off x="958850" y="4753112"/>
                <a:ext cx="2933700" cy="20524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A1C95FF8-F582-6141-B5DD-B13613718D92}"/>
                  </a:ext>
                </a:extLst>
              </p:cNvPr>
              <p:cNvCxnSpPr>
                <a:cxnSpLocks/>
                <a:stCxn id="45" idx="0"/>
                <a:endCxn id="40" idx="2"/>
              </p:cNvCxnSpPr>
              <p:nvPr/>
            </p:nvCxnSpPr>
            <p:spPr>
              <a:xfrm flipH="1" flipV="1">
                <a:off x="958850" y="4746961"/>
                <a:ext cx="869950" cy="223046"/>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9C32E56B-E623-4B42-93B1-E6A8541F91ED}"/>
                  </a:ext>
                </a:extLst>
              </p:cNvPr>
              <p:cNvCxnSpPr>
                <a:cxnSpLocks/>
                <a:stCxn id="45" idx="0"/>
              </p:cNvCxnSpPr>
              <p:nvPr/>
            </p:nvCxnSpPr>
            <p:spPr>
              <a:xfrm flipH="1" flipV="1">
                <a:off x="1828799" y="4741138"/>
                <a:ext cx="1" cy="22886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3408C87E-8438-474A-9AFD-140710D7ADE4}"/>
                  </a:ext>
                </a:extLst>
              </p:cNvPr>
              <p:cNvCxnSpPr>
                <a:cxnSpLocks/>
                <a:stCxn id="45" idx="0"/>
              </p:cNvCxnSpPr>
              <p:nvPr/>
            </p:nvCxnSpPr>
            <p:spPr>
              <a:xfrm flipV="1">
                <a:off x="1828800" y="4770909"/>
                <a:ext cx="1031874" cy="199098"/>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4B18C8DC-B789-574E-838E-16FD4C94C449}"/>
                  </a:ext>
                </a:extLst>
              </p:cNvPr>
              <p:cNvCxnSpPr>
                <a:cxnSpLocks/>
                <a:stCxn id="45" idx="0"/>
              </p:cNvCxnSpPr>
              <p:nvPr/>
            </p:nvCxnSpPr>
            <p:spPr>
              <a:xfrm flipV="1">
                <a:off x="1828800" y="4760920"/>
                <a:ext cx="2063750" cy="209087"/>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5DEC9AB1-91AE-8C4A-8276-60909B06FC90}"/>
                  </a:ext>
                </a:extLst>
              </p:cNvPr>
              <p:cNvCxnSpPr>
                <a:cxnSpLocks/>
                <a:stCxn id="46" idx="0"/>
              </p:cNvCxnSpPr>
              <p:nvPr/>
            </p:nvCxnSpPr>
            <p:spPr>
              <a:xfrm flipH="1" flipV="1">
                <a:off x="958849" y="4751956"/>
                <a:ext cx="1901826" cy="22202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C889EA11-0AD5-F944-BA89-4D623B2213AE}"/>
                  </a:ext>
                </a:extLst>
              </p:cNvPr>
              <p:cNvCxnSpPr>
                <a:cxnSpLocks/>
                <a:stCxn id="46" idx="0"/>
                <a:endCxn id="42" idx="2"/>
              </p:cNvCxnSpPr>
              <p:nvPr/>
            </p:nvCxnSpPr>
            <p:spPr>
              <a:xfrm flipV="1">
                <a:off x="2860675" y="4762576"/>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7D3DCDEA-3857-144B-9760-709CAA150471}"/>
                  </a:ext>
                </a:extLst>
              </p:cNvPr>
              <p:cNvCxnSpPr>
                <a:cxnSpLocks/>
                <a:stCxn id="46" idx="0"/>
                <a:endCxn id="41" idx="2"/>
              </p:cNvCxnSpPr>
              <p:nvPr/>
            </p:nvCxnSpPr>
            <p:spPr>
              <a:xfrm flipH="1" flipV="1">
                <a:off x="1828800" y="4758607"/>
                <a:ext cx="1031875" cy="21536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6B141506-64F3-7C4C-ABD2-D324A81D95B0}"/>
                  </a:ext>
                </a:extLst>
              </p:cNvPr>
              <p:cNvCxnSpPr>
                <a:cxnSpLocks/>
                <a:stCxn id="46" idx="0"/>
              </p:cNvCxnSpPr>
              <p:nvPr/>
            </p:nvCxnSpPr>
            <p:spPr>
              <a:xfrm flipV="1">
                <a:off x="2860675" y="4746961"/>
                <a:ext cx="1031874" cy="227015"/>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B052200E-3276-AF4A-A6AD-CA2100673070}"/>
                  </a:ext>
                </a:extLst>
              </p:cNvPr>
              <p:cNvCxnSpPr>
                <a:cxnSpLocks/>
                <a:stCxn id="47" idx="0"/>
                <a:endCxn id="40" idx="2"/>
              </p:cNvCxnSpPr>
              <p:nvPr/>
            </p:nvCxnSpPr>
            <p:spPr>
              <a:xfrm flipH="1" flipV="1">
                <a:off x="958850" y="4746961"/>
                <a:ext cx="2933700" cy="207431"/>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D9662372-B590-E94D-BDC2-EF02E8879534}"/>
                  </a:ext>
                </a:extLst>
              </p:cNvPr>
              <p:cNvCxnSpPr>
                <a:cxnSpLocks/>
                <a:stCxn id="47" idx="0"/>
              </p:cNvCxnSpPr>
              <p:nvPr/>
            </p:nvCxnSpPr>
            <p:spPr>
              <a:xfrm flipH="1" flipV="1">
                <a:off x="1828799" y="4776732"/>
                <a:ext cx="2063751" cy="17766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id="{805131AF-A515-A346-B228-9281704BB3D4}"/>
                  </a:ext>
                </a:extLst>
              </p:cNvPr>
              <p:cNvCxnSpPr>
                <a:cxnSpLocks/>
                <a:stCxn id="47" idx="0"/>
              </p:cNvCxnSpPr>
              <p:nvPr/>
            </p:nvCxnSpPr>
            <p:spPr>
              <a:xfrm flipH="1" flipV="1">
                <a:off x="2860674" y="4777987"/>
                <a:ext cx="1031876" cy="176405"/>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7D77BF8E-3ADE-9A4C-B9AB-662373BA88D6}"/>
                  </a:ext>
                </a:extLst>
              </p:cNvPr>
              <p:cNvCxnSpPr>
                <a:cxnSpLocks/>
                <a:stCxn id="47" idx="0"/>
                <a:endCxn id="43" idx="2"/>
              </p:cNvCxnSpPr>
              <p:nvPr/>
            </p:nvCxnSpPr>
            <p:spPr>
              <a:xfrm flipV="1">
                <a:off x="3892550" y="4742992"/>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nvGrpSpPr>
            <p:cNvPr id="64" name="Group 63">
              <a:extLst>
                <a:ext uri="{FF2B5EF4-FFF2-40B4-BE49-F238E27FC236}">
                  <a16:creationId xmlns:a16="http://schemas.microsoft.com/office/drawing/2014/main" id="{5E790EE2-9CA3-B749-B310-75B90F309A78}"/>
                </a:ext>
              </a:extLst>
            </p:cNvPr>
            <p:cNvGrpSpPr/>
            <p:nvPr/>
          </p:nvGrpSpPr>
          <p:grpSpPr>
            <a:xfrm>
              <a:off x="486515" y="4130997"/>
              <a:ext cx="3882094" cy="1719291"/>
              <a:chOff x="497924" y="4213004"/>
              <a:chExt cx="3882094" cy="1719291"/>
            </a:xfrm>
          </p:grpSpPr>
          <p:sp>
            <p:nvSpPr>
              <p:cNvPr id="65" name="Rectangle 64">
                <a:extLst>
                  <a:ext uri="{FF2B5EF4-FFF2-40B4-BE49-F238E27FC236}">
                    <a16:creationId xmlns:a16="http://schemas.microsoft.com/office/drawing/2014/main" id="{405AC01A-E237-5248-9C95-EC173B1A09F1}"/>
                  </a:ext>
                </a:extLst>
              </p:cNvPr>
              <p:cNvSpPr/>
              <p:nvPr/>
            </p:nvSpPr>
            <p:spPr>
              <a:xfrm>
                <a:off x="497924" y="4213004"/>
                <a:ext cx="3882094" cy="1719291"/>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8F9EDA9D-AFD9-7F4B-B508-D463714571CD}"/>
                  </a:ext>
                </a:extLst>
              </p:cNvPr>
              <p:cNvSpPr/>
              <p:nvPr/>
            </p:nvSpPr>
            <p:spPr>
              <a:xfrm>
                <a:off x="1297340" y="5520630"/>
                <a:ext cx="2283262" cy="294162"/>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solidFill>
                      <a:schemeClr val="bg1"/>
                    </a:solidFill>
                  </a:rPr>
                  <a:t>Pre-Trained</a:t>
                </a:r>
                <a:r>
                  <a:rPr lang="zh-CN" altLang="en-US" sz="1400" dirty="0">
                    <a:solidFill>
                      <a:schemeClr val="bg1"/>
                    </a:solidFill>
                  </a:rPr>
                  <a:t> </a:t>
                </a:r>
                <a:r>
                  <a:rPr lang="en-US" altLang="zh-CN" sz="1400" dirty="0">
                    <a:solidFill>
                      <a:schemeClr val="bg1"/>
                    </a:solidFill>
                  </a:rPr>
                  <a:t>Encoder</a:t>
                </a:r>
                <a:endParaRPr lang="en-US" sz="1400" dirty="0">
                  <a:solidFill>
                    <a:schemeClr val="bg1"/>
                  </a:solidFill>
                </a:endParaRPr>
              </a:p>
            </p:txBody>
          </p:sp>
          <p:sp>
            <p:nvSpPr>
              <p:cNvPr id="67" name="Rectangle 66">
                <a:extLst>
                  <a:ext uri="{FF2B5EF4-FFF2-40B4-BE49-F238E27FC236}">
                    <a16:creationId xmlns:a16="http://schemas.microsoft.com/office/drawing/2014/main" id="{D1F6B47E-4C1E-294A-89A7-97D004346A13}"/>
                  </a:ext>
                </a:extLst>
              </p:cNvPr>
              <p:cNvSpPr/>
              <p:nvPr/>
            </p:nvSpPr>
            <p:spPr>
              <a:xfrm>
                <a:off x="704850" y="4499311"/>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F9D29E1A-3F01-6947-9538-E1D34F23AD52}"/>
                  </a:ext>
                </a:extLst>
              </p:cNvPr>
              <p:cNvSpPr/>
              <p:nvPr/>
            </p:nvSpPr>
            <p:spPr>
              <a:xfrm>
                <a:off x="1574800" y="4510957"/>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57C71381-9FA8-324B-9CC3-04249319D81F}"/>
                  </a:ext>
                </a:extLst>
              </p:cNvPr>
              <p:cNvSpPr/>
              <p:nvPr/>
            </p:nvSpPr>
            <p:spPr>
              <a:xfrm>
                <a:off x="2606675" y="4514926"/>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BF3FBD5E-90D6-E740-ABCC-372C4B67ED2F}"/>
                  </a:ext>
                </a:extLst>
              </p:cNvPr>
              <p:cNvSpPr/>
              <p:nvPr/>
            </p:nvSpPr>
            <p:spPr>
              <a:xfrm>
                <a:off x="3638550" y="4495342"/>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AD61811-9CE3-8A46-B49E-B2246E2A3D20}"/>
                  </a:ext>
                </a:extLst>
              </p:cNvPr>
              <p:cNvSpPr/>
              <p:nvPr/>
            </p:nvSpPr>
            <p:spPr>
              <a:xfrm>
                <a:off x="704850" y="4958361"/>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178F13BE-4511-3D4B-9462-3120870DFB92}"/>
                  </a:ext>
                </a:extLst>
              </p:cNvPr>
              <p:cNvSpPr/>
              <p:nvPr/>
            </p:nvSpPr>
            <p:spPr>
              <a:xfrm>
                <a:off x="1574800" y="4970007"/>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3F4BF7B-27CA-BB49-A64A-E8524A184166}"/>
                  </a:ext>
                </a:extLst>
              </p:cNvPr>
              <p:cNvSpPr/>
              <p:nvPr/>
            </p:nvSpPr>
            <p:spPr>
              <a:xfrm>
                <a:off x="2606675" y="4973976"/>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78FF270-9AC8-8247-A841-86B47EE5FF0F}"/>
                  </a:ext>
                </a:extLst>
              </p:cNvPr>
              <p:cNvSpPr/>
              <p:nvPr/>
            </p:nvSpPr>
            <p:spPr>
              <a:xfrm>
                <a:off x="3638550" y="4954392"/>
                <a:ext cx="508000" cy="247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23DE9471-8A8D-EC4D-98C4-412E3FA60F1B}"/>
                  </a:ext>
                </a:extLst>
              </p:cNvPr>
              <p:cNvCxnSpPr>
                <a:cxnSpLocks/>
                <a:stCxn id="71" idx="0"/>
                <a:endCxn id="67" idx="2"/>
              </p:cNvCxnSpPr>
              <p:nvPr/>
            </p:nvCxnSpPr>
            <p:spPr>
              <a:xfrm flipV="1">
                <a:off x="958850" y="4746961"/>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7E478AAB-D830-5348-9B41-916779A70D4B}"/>
                  </a:ext>
                </a:extLst>
              </p:cNvPr>
              <p:cNvCxnSpPr>
                <a:cxnSpLocks/>
                <a:stCxn id="71" idx="0"/>
              </p:cNvCxnSpPr>
              <p:nvPr/>
            </p:nvCxnSpPr>
            <p:spPr>
              <a:xfrm flipV="1">
                <a:off x="958850" y="4758607"/>
                <a:ext cx="869950" cy="199754"/>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7" name="Straight Connector 76">
                <a:extLst>
                  <a:ext uri="{FF2B5EF4-FFF2-40B4-BE49-F238E27FC236}">
                    <a16:creationId xmlns:a16="http://schemas.microsoft.com/office/drawing/2014/main" id="{AFC7244F-C76F-E644-B267-3931456B3FC3}"/>
                  </a:ext>
                </a:extLst>
              </p:cNvPr>
              <p:cNvCxnSpPr>
                <a:cxnSpLocks/>
                <a:stCxn id="71" idx="0"/>
              </p:cNvCxnSpPr>
              <p:nvPr/>
            </p:nvCxnSpPr>
            <p:spPr>
              <a:xfrm flipV="1">
                <a:off x="958850" y="4770909"/>
                <a:ext cx="1901824" cy="187452"/>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8" name="Straight Connector 77">
                <a:extLst>
                  <a:ext uri="{FF2B5EF4-FFF2-40B4-BE49-F238E27FC236}">
                    <a16:creationId xmlns:a16="http://schemas.microsoft.com/office/drawing/2014/main" id="{4C6CB6E8-485F-C645-B227-C7208F9DE575}"/>
                  </a:ext>
                </a:extLst>
              </p:cNvPr>
              <p:cNvCxnSpPr>
                <a:cxnSpLocks/>
                <a:stCxn id="71" idx="0"/>
              </p:cNvCxnSpPr>
              <p:nvPr/>
            </p:nvCxnSpPr>
            <p:spPr>
              <a:xfrm flipV="1">
                <a:off x="958850" y="4753112"/>
                <a:ext cx="2933700" cy="20524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0B000E36-72F1-0E46-91B6-C75876F9AF85}"/>
                  </a:ext>
                </a:extLst>
              </p:cNvPr>
              <p:cNvCxnSpPr>
                <a:cxnSpLocks/>
                <a:stCxn id="72" idx="0"/>
                <a:endCxn id="67" idx="2"/>
              </p:cNvCxnSpPr>
              <p:nvPr/>
            </p:nvCxnSpPr>
            <p:spPr>
              <a:xfrm flipH="1" flipV="1">
                <a:off x="958850" y="4746961"/>
                <a:ext cx="869950" cy="223046"/>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7CE8325F-90EE-D742-8215-DEACF43D7F4D}"/>
                  </a:ext>
                </a:extLst>
              </p:cNvPr>
              <p:cNvCxnSpPr>
                <a:cxnSpLocks/>
                <a:stCxn id="72" idx="0"/>
              </p:cNvCxnSpPr>
              <p:nvPr/>
            </p:nvCxnSpPr>
            <p:spPr>
              <a:xfrm flipH="1" flipV="1">
                <a:off x="1828799" y="4741138"/>
                <a:ext cx="1" cy="22886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C646E232-B2A1-6447-850D-8A7E6934451B}"/>
                  </a:ext>
                </a:extLst>
              </p:cNvPr>
              <p:cNvCxnSpPr>
                <a:cxnSpLocks/>
                <a:stCxn id="72" idx="0"/>
              </p:cNvCxnSpPr>
              <p:nvPr/>
            </p:nvCxnSpPr>
            <p:spPr>
              <a:xfrm flipV="1">
                <a:off x="1828800" y="4770909"/>
                <a:ext cx="1031874" cy="199098"/>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93E769F1-11C1-BA4A-A8F0-D131A147905F}"/>
                  </a:ext>
                </a:extLst>
              </p:cNvPr>
              <p:cNvCxnSpPr>
                <a:cxnSpLocks/>
                <a:stCxn id="72" idx="0"/>
              </p:cNvCxnSpPr>
              <p:nvPr/>
            </p:nvCxnSpPr>
            <p:spPr>
              <a:xfrm flipV="1">
                <a:off x="1828800" y="4760920"/>
                <a:ext cx="2063750" cy="209087"/>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ED43BF38-E619-C64D-877D-E315DE002C2D}"/>
                  </a:ext>
                </a:extLst>
              </p:cNvPr>
              <p:cNvCxnSpPr>
                <a:cxnSpLocks/>
                <a:stCxn id="73" idx="0"/>
              </p:cNvCxnSpPr>
              <p:nvPr/>
            </p:nvCxnSpPr>
            <p:spPr>
              <a:xfrm flipH="1" flipV="1">
                <a:off x="958849" y="4751956"/>
                <a:ext cx="1901826" cy="22202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164F12BD-1606-3649-8746-DD055F529B71}"/>
                  </a:ext>
                </a:extLst>
              </p:cNvPr>
              <p:cNvCxnSpPr>
                <a:cxnSpLocks/>
                <a:stCxn id="73" idx="0"/>
                <a:endCxn id="69" idx="2"/>
              </p:cNvCxnSpPr>
              <p:nvPr/>
            </p:nvCxnSpPr>
            <p:spPr>
              <a:xfrm flipV="1">
                <a:off x="2860675" y="4762576"/>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539392F5-8827-F54D-AB70-42CCF0D18796}"/>
                  </a:ext>
                </a:extLst>
              </p:cNvPr>
              <p:cNvCxnSpPr>
                <a:cxnSpLocks/>
                <a:stCxn id="73" idx="0"/>
                <a:endCxn id="68" idx="2"/>
              </p:cNvCxnSpPr>
              <p:nvPr/>
            </p:nvCxnSpPr>
            <p:spPr>
              <a:xfrm flipH="1" flipV="1">
                <a:off x="1828800" y="4758607"/>
                <a:ext cx="1031875" cy="215369"/>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BC2877EA-764B-9645-A571-362F29E36453}"/>
                  </a:ext>
                </a:extLst>
              </p:cNvPr>
              <p:cNvCxnSpPr>
                <a:cxnSpLocks/>
                <a:stCxn id="73" idx="0"/>
              </p:cNvCxnSpPr>
              <p:nvPr/>
            </p:nvCxnSpPr>
            <p:spPr>
              <a:xfrm flipV="1">
                <a:off x="2860675" y="4746961"/>
                <a:ext cx="1031874" cy="227015"/>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AAE3714C-BEB1-044C-BF05-5E37B26B793B}"/>
                  </a:ext>
                </a:extLst>
              </p:cNvPr>
              <p:cNvCxnSpPr>
                <a:cxnSpLocks/>
                <a:stCxn id="74" idx="0"/>
                <a:endCxn id="67" idx="2"/>
              </p:cNvCxnSpPr>
              <p:nvPr/>
            </p:nvCxnSpPr>
            <p:spPr>
              <a:xfrm flipH="1" flipV="1">
                <a:off x="958850" y="4746961"/>
                <a:ext cx="2933700" cy="207431"/>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CEACF0A3-0434-C145-906E-E2D93D25F2CF}"/>
                  </a:ext>
                </a:extLst>
              </p:cNvPr>
              <p:cNvCxnSpPr>
                <a:cxnSpLocks/>
                <a:stCxn id="74" idx="0"/>
              </p:cNvCxnSpPr>
              <p:nvPr/>
            </p:nvCxnSpPr>
            <p:spPr>
              <a:xfrm flipH="1" flipV="1">
                <a:off x="1828799" y="4776732"/>
                <a:ext cx="2063751" cy="17766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9" name="Straight Connector 88">
                <a:extLst>
                  <a:ext uri="{FF2B5EF4-FFF2-40B4-BE49-F238E27FC236}">
                    <a16:creationId xmlns:a16="http://schemas.microsoft.com/office/drawing/2014/main" id="{111C5D98-A8AC-5447-8703-15BEE835D7B4}"/>
                  </a:ext>
                </a:extLst>
              </p:cNvPr>
              <p:cNvCxnSpPr>
                <a:cxnSpLocks/>
                <a:stCxn id="74" idx="0"/>
              </p:cNvCxnSpPr>
              <p:nvPr/>
            </p:nvCxnSpPr>
            <p:spPr>
              <a:xfrm flipH="1" flipV="1">
                <a:off x="2860674" y="4777987"/>
                <a:ext cx="1031876" cy="176405"/>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EC1AF5B9-B22A-0E41-BE08-E680479C5348}"/>
                  </a:ext>
                </a:extLst>
              </p:cNvPr>
              <p:cNvCxnSpPr>
                <a:cxnSpLocks/>
                <a:stCxn id="74" idx="0"/>
                <a:endCxn id="70" idx="2"/>
              </p:cNvCxnSpPr>
              <p:nvPr/>
            </p:nvCxnSpPr>
            <p:spPr>
              <a:xfrm flipV="1">
                <a:off x="3892550" y="4742992"/>
                <a:ext cx="0" cy="211400"/>
              </a:xfrm>
              <a:prstGeom prst="line">
                <a:avLst/>
              </a:prstGeom>
              <a:ln>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grpSp>
        <p:sp>
          <p:nvSpPr>
            <p:cNvPr id="91" name="TextBox 90">
              <a:extLst>
                <a:ext uri="{FF2B5EF4-FFF2-40B4-BE49-F238E27FC236}">
                  <a16:creationId xmlns:a16="http://schemas.microsoft.com/office/drawing/2014/main" id="{75849909-1F49-5D41-94FD-D6A8F006400B}"/>
                </a:ext>
              </a:extLst>
            </p:cNvPr>
            <p:cNvSpPr txBox="1"/>
            <p:nvPr/>
          </p:nvSpPr>
          <p:spPr>
            <a:xfrm>
              <a:off x="168551" y="4134248"/>
              <a:ext cx="1339298" cy="276999"/>
            </a:xfrm>
            <a:prstGeom prst="rect">
              <a:avLst/>
            </a:prstGeom>
            <a:noFill/>
          </p:spPr>
          <p:txBody>
            <a:bodyPr wrap="square" rtlCol="0">
              <a:spAutoFit/>
            </a:bodyPr>
            <a:lstStyle/>
            <a:p>
              <a:r>
                <a:rPr lang="en-US" altLang="zh-CN" sz="1200" dirty="0">
                  <a:solidFill>
                    <a:schemeClr val="accent2"/>
                  </a:solidFill>
                </a:rPr>
                <a:t>Multiple</a:t>
              </a:r>
              <a:r>
                <a:rPr lang="zh-CN" altLang="en-US" sz="1200" dirty="0">
                  <a:solidFill>
                    <a:schemeClr val="accent2"/>
                  </a:solidFill>
                </a:rPr>
                <a:t> </a:t>
              </a:r>
              <a:r>
                <a:rPr lang="en-US" altLang="zh-CN" sz="1200" dirty="0">
                  <a:solidFill>
                    <a:schemeClr val="accent2"/>
                  </a:solidFill>
                </a:rPr>
                <a:t>heads!</a:t>
              </a:r>
              <a:endParaRPr lang="en-US" sz="1200" dirty="0">
                <a:solidFill>
                  <a:schemeClr val="accent2"/>
                </a:solidFill>
              </a:endParaRPr>
            </a:p>
          </p:txBody>
        </p:sp>
      </p:grpSp>
      <p:cxnSp>
        <p:nvCxnSpPr>
          <p:cNvPr id="94" name="Straight Arrow Connector 93">
            <a:extLst>
              <a:ext uri="{FF2B5EF4-FFF2-40B4-BE49-F238E27FC236}">
                <a16:creationId xmlns:a16="http://schemas.microsoft.com/office/drawing/2014/main" id="{8E777A80-83E6-EE47-A1A3-83D1DD3554B1}"/>
              </a:ext>
            </a:extLst>
          </p:cNvPr>
          <p:cNvCxnSpPr>
            <a:stCxn id="8" idx="2"/>
          </p:cNvCxnSpPr>
          <p:nvPr/>
        </p:nvCxnSpPr>
        <p:spPr>
          <a:xfrm flipV="1">
            <a:off x="2414291" y="2736850"/>
            <a:ext cx="2545059" cy="1329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3251C79F-6A4A-BE41-92ED-42FF214867C8}"/>
                  </a:ext>
                </a:extLst>
              </p:cNvPr>
              <p:cNvSpPr/>
              <p:nvPr/>
            </p:nvSpPr>
            <p:spPr>
              <a:xfrm>
                <a:off x="4154953" y="3671970"/>
                <a:ext cx="3882094" cy="400110"/>
              </a:xfrm>
              <a:prstGeom prst="rect">
                <a:avLst/>
              </a:prstGeom>
            </p:spPr>
            <p:txBody>
              <a:bodyPr wrap="square">
                <a:spAutoFit/>
              </a:bodyPr>
              <a:lstStyle/>
              <a:p>
                <a14:m>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rPr>
                      <m:t>,</m:t>
                    </m:r>
                    <m:r>
                      <a:rPr lang="en-US" altLang="zh-CN" sz="2000" i="1">
                        <a:latin typeface="Cambria Math" panose="02040503050406030204" pitchFamily="18" charset="0"/>
                      </a:rPr>
                      <m:t>𝐾</m:t>
                    </m:r>
                  </m:oMath>
                </a14:m>
                <a:r>
                  <a:rPr lang="en-US" sz="2000" dirty="0"/>
                  <a:t> are query and key</a:t>
                </a:r>
                <a:r>
                  <a:rPr lang="zh-CN" altLang="en-US" sz="2000" dirty="0"/>
                  <a:t> </a:t>
                </a:r>
                <a:r>
                  <a:rPr lang="en-US" altLang="zh-CN" sz="2000" dirty="0"/>
                  <a:t>matrices.</a:t>
                </a:r>
                <a:r>
                  <a:rPr lang="zh-CN" altLang="en-US" sz="2000" dirty="0"/>
                  <a:t> </a:t>
                </a:r>
                <a:endParaRPr lang="en-US" sz="2000" dirty="0"/>
              </a:p>
            </p:txBody>
          </p:sp>
        </mc:Choice>
        <mc:Fallback xmlns="">
          <p:sp>
            <p:nvSpPr>
              <p:cNvPr id="95" name="Rectangle 94">
                <a:extLst>
                  <a:ext uri="{FF2B5EF4-FFF2-40B4-BE49-F238E27FC236}">
                    <a16:creationId xmlns:a16="http://schemas.microsoft.com/office/drawing/2014/main" id="{3251C79F-6A4A-BE41-92ED-42FF214867C8}"/>
                  </a:ext>
                </a:extLst>
              </p:cNvPr>
              <p:cNvSpPr>
                <a:spLocks noRot="1" noChangeAspect="1" noMove="1" noResize="1" noEditPoints="1" noAdjustHandles="1" noChangeArrowheads="1" noChangeShapeType="1" noTextEdit="1"/>
              </p:cNvSpPr>
              <p:nvPr/>
            </p:nvSpPr>
            <p:spPr>
              <a:xfrm>
                <a:off x="4154953" y="3671970"/>
                <a:ext cx="3882094" cy="400110"/>
              </a:xfrm>
              <a:prstGeom prst="rect">
                <a:avLst/>
              </a:prstGeom>
              <a:blipFill>
                <a:blip r:embed="rId5"/>
                <a:stretch>
                  <a:fillRect l="-654" t="-6061" b="-24242"/>
                </a:stretch>
              </a:blipFill>
            </p:spPr>
            <p:txBody>
              <a:bodyPr/>
              <a:lstStyle/>
              <a:p>
                <a:r>
                  <a:rPr lang="en-US">
                    <a:noFill/>
                  </a:rPr>
                  <a:t> </a:t>
                </a:r>
              </a:p>
            </p:txBody>
          </p:sp>
        </mc:Fallback>
      </mc:AlternateContent>
      <p:sp>
        <p:nvSpPr>
          <p:cNvPr id="96" name="TextBox 95">
            <a:extLst>
              <a:ext uri="{FF2B5EF4-FFF2-40B4-BE49-F238E27FC236}">
                <a16:creationId xmlns:a16="http://schemas.microsoft.com/office/drawing/2014/main" id="{A0BB5C31-B987-1647-8E2C-8FCA61C3E887}"/>
              </a:ext>
            </a:extLst>
          </p:cNvPr>
          <p:cNvSpPr txBox="1"/>
          <p:nvPr/>
        </p:nvSpPr>
        <p:spPr>
          <a:xfrm>
            <a:off x="5767187" y="3872025"/>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3121D404-B31B-4B44-B5FB-EC5263827951}"/>
                  </a:ext>
                </a:extLst>
              </p:cNvPr>
              <p:cNvSpPr txBox="1"/>
              <p:nvPr/>
            </p:nvSpPr>
            <p:spPr>
              <a:xfrm>
                <a:off x="5011199" y="5708895"/>
                <a:ext cx="542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&lt;</m:t>
                          </m:r>
                          <m:r>
                            <a:rPr lang="en-US" altLang="zh-CN" b="0" i="1" smtClean="0">
                              <a:latin typeface="Cambria Math" panose="02040503050406030204" pitchFamily="18" charset="0"/>
                            </a:rPr>
                            <m:t>𝑠</m:t>
                          </m:r>
                          <m:r>
                            <a:rPr lang="en-US" altLang="zh-CN" b="0" i="1" smtClean="0">
                              <a:latin typeface="Cambria Math" panose="02040503050406030204" pitchFamily="18" charset="0"/>
                            </a:rPr>
                            <m:t>&gt;</m:t>
                          </m:r>
                        </m:sub>
                      </m:sSub>
                    </m:oMath>
                  </m:oMathPara>
                </a14:m>
                <a:endParaRPr lang="en-US" dirty="0"/>
              </a:p>
            </p:txBody>
          </p:sp>
        </mc:Choice>
        <mc:Fallback xmlns="">
          <p:sp>
            <p:nvSpPr>
              <p:cNvPr id="122" name="TextBox 121">
                <a:extLst>
                  <a:ext uri="{FF2B5EF4-FFF2-40B4-BE49-F238E27FC236}">
                    <a16:creationId xmlns:a16="http://schemas.microsoft.com/office/drawing/2014/main" id="{3121D404-B31B-4B44-B5FB-EC5263827951}"/>
                  </a:ext>
                </a:extLst>
              </p:cNvPr>
              <p:cNvSpPr txBox="1">
                <a:spLocks noRot="1" noChangeAspect="1" noMove="1" noResize="1" noEditPoints="1" noAdjustHandles="1" noChangeArrowheads="1" noChangeShapeType="1" noTextEdit="1"/>
              </p:cNvSpPr>
              <p:nvPr/>
            </p:nvSpPr>
            <p:spPr>
              <a:xfrm>
                <a:off x="5011199" y="5708895"/>
                <a:ext cx="542713" cy="276999"/>
              </a:xfrm>
              <a:prstGeom prst="rect">
                <a:avLst/>
              </a:prstGeom>
              <a:blipFill>
                <a:blip r:embed="rId6"/>
                <a:stretch>
                  <a:fillRect l="-11364" r="-2273" b="-26087"/>
                </a:stretch>
              </a:blipFill>
            </p:spPr>
            <p:txBody>
              <a:bodyPr/>
              <a:lstStyle/>
              <a:p>
                <a:r>
                  <a:rPr lang="en-US">
                    <a:noFill/>
                  </a:rPr>
                  <a:t> </a:t>
                </a:r>
              </a:p>
            </p:txBody>
          </p:sp>
        </mc:Fallback>
      </mc:AlternateContent>
      <p:grpSp>
        <p:nvGrpSpPr>
          <p:cNvPr id="155" name="Group 154">
            <a:extLst>
              <a:ext uri="{FF2B5EF4-FFF2-40B4-BE49-F238E27FC236}">
                <a16:creationId xmlns:a16="http://schemas.microsoft.com/office/drawing/2014/main" id="{3B07B45A-9CBA-9045-ADD5-AD4FBCC85399}"/>
              </a:ext>
            </a:extLst>
          </p:cNvPr>
          <p:cNvGrpSpPr/>
          <p:nvPr/>
        </p:nvGrpSpPr>
        <p:grpSpPr>
          <a:xfrm rot="5400000">
            <a:off x="5666711" y="4685847"/>
            <a:ext cx="2913987" cy="1397910"/>
            <a:chOff x="4179191" y="4444223"/>
            <a:chExt cx="2996623" cy="1208182"/>
          </a:xfrm>
        </p:grpSpPr>
        <p:sp>
          <p:nvSpPr>
            <p:cNvPr id="97" name="Rectangle 96">
              <a:extLst>
                <a:ext uri="{FF2B5EF4-FFF2-40B4-BE49-F238E27FC236}">
                  <a16:creationId xmlns:a16="http://schemas.microsoft.com/office/drawing/2014/main" id="{A5557D32-A3A5-3343-B27B-A2C0FA532873}"/>
                </a:ext>
              </a:extLst>
            </p:cNvPr>
            <p:cNvSpPr/>
            <p:nvPr/>
          </p:nvSpPr>
          <p:spPr>
            <a:xfrm>
              <a:off x="4883876" y="4444223"/>
              <a:ext cx="2254055" cy="1165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5392850-9295-D447-9365-55F27FC59C4E}"/>
                </a:ext>
              </a:extLst>
            </p:cNvPr>
            <p:cNvCxnSpPr>
              <a:cxnSpLocks/>
            </p:cNvCxnSpPr>
            <p:nvPr/>
          </p:nvCxnSpPr>
          <p:spPr>
            <a:xfrm>
              <a:off x="4921525" y="4740752"/>
              <a:ext cx="2254289" cy="0"/>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A4CA49C3-0A87-5D4C-9EDD-D2ECD2A3B44C}"/>
                </a:ext>
              </a:extLst>
            </p:cNvPr>
            <p:cNvCxnSpPr>
              <a:cxnSpLocks/>
              <a:endCxn id="97" idx="3"/>
            </p:cNvCxnSpPr>
            <p:nvPr/>
          </p:nvCxnSpPr>
          <p:spPr>
            <a:xfrm>
              <a:off x="4883642" y="5010928"/>
              <a:ext cx="2254289" cy="16232"/>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a:extLst>
                <a:ext uri="{FF2B5EF4-FFF2-40B4-BE49-F238E27FC236}">
                  <a16:creationId xmlns:a16="http://schemas.microsoft.com/office/drawing/2014/main" id="{24E96A2D-DDD9-3644-A3AF-49FB32BC53BB}"/>
                </a:ext>
              </a:extLst>
            </p:cNvPr>
            <p:cNvCxnSpPr>
              <a:cxnSpLocks/>
            </p:cNvCxnSpPr>
            <p:nvPr/>
          </p:nvCxnSpPr>
          <p:spPr>
            <a:xfrm>
              <a:off x="4921525" y="5354972"/>
              <a:ext cx="2254289" cy="0"/>
            </a:xfrm>
            <a:prstGeom prst="line">
              <a:avLst/>
            </a:prstGeom>
          </p:spPr>
          <p:style>
            <a:lnRef idx="3">
              <a:schemeClr val="dk1"/>
            </a:lnRef>
            <a:fillRef idx="0">
              <a:schemeClr val="dk1"/>
            </a:fillRef>
            <a:effectRef idx="2">
              <a:schemeClr val="dk1"/>
            </a:effectRef>
            <a:fontRef idx="minor">
              <a:schemeClr val="tx1"/>
            </a:fontRef>
          </p:style>
        </p:cxnSp>
        <p:cxnSp>
          <p:nvCxnSpPr>
            <p:cNvPr id="106" name="Straight Connector 105">
              <a:extLst>
                <a:ext uri="{FF2B5EF4-FFF2-40B4-BE49-F238E27FC236}">
                  <a16:creationId xmlns:a16="http://schemas.microsoft.com/office/drawing/2014/main" id="{57E04D08-4189-DD44-AD63-98016EC4B455}"/>
                </a:ext>
              </a:extLst>
            </p:cNvPr>
            <p:cNvCxnSpPr>
              <a:cxnSpLocks/>
            </p:cNvCxnSpPr>
            <p:nvPr/>
          </p:nvCxnSpPr>
          <p:spPr>
            <a:xfrm>
              <a:off x="5255648" y="4466054"/>
              <a:ext cx="0" cy="1165876"/>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a:extLst>
                <a:ext uri="{FF2B5EF4-FFF2-40B4-BE49-F238E27FC236}">
                  <a16:creationId xmlns:a16="http://schemas.microsoft.com/office/drawing/2014/main" id="{0CC31FDF-A82A-BB45-8352-656D3EB89736}"/>
                </a:ext>
              </a:extLst>
            </p:cNvPr>
            <p:cNvCxnSpPr>
              <a:cxnSpLocks/>
            </p:cNvCxnSpPr>
            <p:nvPr/>
          </p:nvCxnSpPr>
          <p:spPr>
            <a:xfrm>
              <a:off x="5569268" y="4469529"/>
              <a:ext cx="0" cy="1165876"/>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a:extLst>
                <a:ext uri="{FF2B5EF4-FFF2-40B4-BE49-F238E27FC236}">
                  <a16:creationId xmlns:a16="http://schemas.microsoft.com/office/drawing/2014/main" id="{ACB84D3C-A5D4-5E4E-9B17-209A45576805}"/>
                </a:ext>
              </a:extLst>
            </p:cNvPr>
            <p:cNvCxnSpPr>
              <a:cxnSpLocks/>
            </p:cNvCxnSpPr>
            <p:nvPr/>
          </p:nvCxnSpPr>
          <p:spPr>
            <a:xfrm>
              <a:off x="5893118" y="4456755"/>
              <a:ext cx="0" cy="1165876"/>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CE4F2B4F-593A-784F-95D3-83F4A5D5C6DB}"/>
                </a:ext>
              </a:extLst>
            </p:cNvPr>
            <p:cNvCxnSpPr>
              <a:cxnSpLocks/>
            </p:cNvCxnSpPr>
            <p:nvPr/>
          </p:nvCxnSpPr>
          <p:spPr>
            <a:xfrm>
              <a:off x="6229668" y="4456755"/>
              <a:ext cx="0" cy="1165876"/>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a:extLst>
                <a:ext uri="{FF2B5EF4-FFF2-40B4-BE49-F238E27FC236}">
                  <a16:creationId xmlns:a16="http://schemas.microsoft.com/office/drawing/2014/main" id="{1B7D3EB4-1CAB-584D-A849-537A0CEC4830}"/>
                </a:ext>
              </a:extLst>
            </p:cNvPr>
            <p:cNvCxnSpPr>
              <a:cxnSpLocks/>
            </p:cNvCxnSpPr>
            <p:nvPr/>
          </p:nvCxnSpPr>
          <p:spPr>
            <a:xfrm>
              <a:off x="6566218" y="4456755"/>
              <a:ext cx="0" cy="1165876"/>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a:extLst>
                <a:ext uri="{FF2B5EF4-FFF2-40B4-BE49-F238E27FC236}">
                  <a16:creationId xmlns:a16="http://schemas.microsoft.com/office/drawing/2014/main" id="{404CBBB5-C72A-124E-B249-30AB1A702025}"/>
                </a:ext>
              </a:extLst>
            </p:cNvPr>
            <p:cNvCxnSpPr>
              <a:cxnSpLocks/>
            </p:cNvCxnSpPr>
            <p:nvPr/>
          </p:nvCxnSpPr>
          <p:spPr>
            <a:xfrm>
              <a:off x="6901435" y="4456755"/>
              <a:ext cx="0" cy="1165876"/>
            </a:xfrm>
            <a:prstGeom prst="line">
              <a:avLst/>
            </a:prstGeom>
          </p:spPr>
          <p:style>
            <a:lnRef idx="3">
              <a:schemeClr val="dk1"/>
            </a:lnRef>
            <a:fillRef idx="0">
              <a:schemeClr val="dk1"/>
            </a:fillRef>
            <a:effectRef idx="2">
              <a:schemeClr val="dk1"/>
            </a:effectRef>
            <a:fontRef idx="minor">
              <a:schemeClr val="tx1"/>
            </a:fontRef>
          </p:style>
        </p:cxnSp>
        <p:sp>
          <p:nvSpPr>
            <p:cNvPr id="123" name="TextBox 122">
              <a:extLst>
                <a:ext uri="{FF2B5EF4-FFF2-40B4-BE49-F238E27FC236}">
                  <a16:creationId xmlns:a16="http://schemas.microsoft.com/office/drawing/2014/main" id="{F79BAE4E-152A-8C44-B146-0474D9F34D0C}"/>
                </a:ext>
              </a:extLst>
            </p:cNvPr>
            <p:cNvSpPr txBox="1"/>
            <p:nvPr/>
          </p:nvSpPr>
          <p:spPr>
            <a:xfrm>
              <a:off x="4524066" y="4459040"/>
              <a:ext cx="458368" cy="307777"/>
            </a:xfrm>
            <a:prstGeom prst="rect">
              <a:avLst/>
            </a:prstGeom>
            <a:noFill/>
          </p:spPr>
          <p:txBody>
            <a:bodyPr wrap="square" rtlCol="0">
              <a:spAutoFit/>
            </a:bodyPr>
            <a:lstStyle/>
            <a:p>
              <a:r>
                <a:rPr lang="en-US" altLang="zh-CN" sz="1400" dirty="0"/>
                <a:t>&lt;s&gt;</a:t>
              </a:r>
              <a:endParaRPr lang="en-US" sz="1400" dirty="0"/>
            </a:p>
          </p:txBody>
        </p:sp>
        <p:sp>
          <p:nvSpPr>
            <p:cNvPr id="124" name="TextBox 123">
              <a:extLst>
                <a:ext uri="{FF2B5EF4-FFF2-40B4-BE49-F238E27FC236}">
                  <a16:creationId xmlns:a16="http://schemas.microsoft.com/office/drawing/2014/main" id="{3DDAE69D-F268-D245-B24C-BAC24B6A0DC7}"/>
                </a:ext>
              </a:extLst>
            </p:cNvPr>
            <p:cNvSpPr txBox="1"/>
            <p:nvPr/>
          </p:nvSpPr>
          <p:spPr>
            <a:xfrm>
              <a:off x="4612770" y="4698704"/>
              <a:ext cx="229550" cy="307777"/>
            </a:xfrm>
            <a:prstGeom prst="rect">
              <a:avLst/>
            </a:prstGeom>
            <a:noFill/>
          </p:spPr>
          <p:txBody>
            <a:bodyPr wrap="none" rtlCol="0">
              <a:spAutoFit/>
            </a:bodyPr>
            <a:lstStyle/>
            <a:p>
              <a:r>
                <a:rPr lang="en-US" altLang="zh-CN" sz="1400" dirty="0"/>
                <a:t>I</a:t>
              </a:r>
              <a:endParaRPr lang="en-US" sz="1400" dirty="0"/>
            </a:p>
          </p:txBody>
        </p:sp>
        <p:sp>
          <p:nvSpPr>
            <p:cNvPr id="125" name="TextBox 124">
              <a:extLst>
                <a:ext uri="{FF2B5EF4-FFF2-40B4-BE49-F238E27FC236}">
                  <a16:creationId xmlns:a16="http://schemas.microsoft.com/office/drawing/2014/main" id="{19BC1A86-C76E-FB49-AA1E-114FFD257AE5}"/>
                </a:ext>
              </a:extLst>
            </p:cNvPr>
            <p:cNvSpPr txBox="1"/>
            <p:nvPr/>
          </p:nvSpPr>
          <p:spPr>
            <a:xfrm>
              <a:off x="4524066" y="5040729"/>
              <a:ext cx="413896" cy="307777"/>
            </a:xfrm>
            <a:prstGeom prst="rect">
              <a:avLst/>
            </a:prstGeom>
            <a:noFill/>
          </p:spPr>
          <p:txBody>
            <a:bodyPr wrap="none" rtlCol="0">
              <a:spAutoFit/>
            </a:bodyPr>
            <a:lstStyle/>
            <a:p>
              <a:r>
                <a:rPr lang="en-US" altLang="zh-CN" sz="1400" dirty="0"/>
                <a:t>am</a:t>
              </a:r>
              <a:endParaRPr lang="en-US" sz="1400" dirty="0"/>
            </a:p>
          </p:txBody>
        </p:sp>
        <p:sp>
          <p:nvSpPr>
            <p:cNvPr id="126" name="TextBox 125">
              <a:extLst>
                <a:ext uri="{FF2B5EF4-FFF2-40B4-BE49-F238E27FC236}">
                  <a16:creationId xmlns:a16="http://schemas.microsoft.com/office/drawing/2014/main" id="{FFA1723D-A0C4-8D47-B62F-42FA6C9C7B7F}"/>
                </a:ext>
              </a:extLst>
            </p:cNvPr>
            <p:cNvSpPr txBox="1"/>
            <p:nvPr/>
          </p:nvSpPr>
          <p:spPr>
            <a:xfrm>
              <a:off x="4179191" y="5344628"/>
              <a:ext cx="1139671" cy="307777"/>
            </a:xfrm>
            <a:prstGeom prst="rect">
              <a:avLst/>
            </a:prstGeom>
            <a:noFill/>
          </p:spPr>
          <p:txBody>
            <a:bodyPr wrap="none" rtlCol="0">
              <a:spAutoFit/>
            </a:bodyPr>
            <a:lstStyle/>
            <a:p>
              <a:r>
                <a:rPr lang="en-US" altLang="zh-CN" sz="1400" dirty="0"/>
                <a:t>disappointed</a:t>
              </a:r>
              <a:endParaRPr lang="en-US" sz="1400" dirty="0"/>
            </a:p>
          </p:txBody>
        </p:sp>
      </p:grpSp>
      <p:cxnSp>
        <p:nvCxnSpPr>
          <p:cNvPr id="128" name="Straight Arrow Connector 127">
            <a:extLst>
              <a:ext uri="{FF2B5EF4-FFF2-40B4-BE49-F238E27FC236}">
                <a16:creationId xmlns:a16="http://schemas.microsoft.com/office/drawing/2014/main" id="{8BBC0F0D-2B57-604C-86F3-3821250F5650}"/>
              </a:ext>
            </a:extLst>
          </p:cNvPr>
          <p:cNvCxnSpPr>
            <a:cxnSpLocks/>
          </p:cNvCxnSpPr>
          <p:nvPr/>
        </p:nvCxnSpPr>
        <p:spPr>
          <a:xfrm flipV="1">
            <a:off x="5999732" y="2502717"/>
            <a:ext cx="400716" cy="12663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43AD3FFB-F82A-E84F-8B41-40C538D5E592}"/>
                  </a:ext>
                </a:extLst>
              </p:cNvPr>
              <p:cNvSpPr/>
              <p:nvPr/>
            </p:nvSpPr>
            <p:spPr>
              <a:xfrm>
                <a:off x="8457573" y="2198221"/>
                <a:ext cx="3171120" cy="1323439"/>
              </a:xfrm>
              <a:prstGeom prst="rect">
                <a:avLst/>
              </a:prstGeom>
            </p:spPr>
            <p:txBody>
              <a:bodyPr wrap="square">
                <a:spAutoFit/>
              </a:bodyPr>
              <a:lstStyle/>
              <a:p>
                <a14:m>
                  <m:oMath xmlns:m="http://schemas.openxmlformats.org/officeDocument/2006/math">
                    <m:r>
                      <a:rPr lang="zh-CN" altLang="en-US" sz="2000" i="1">
                        <a:latin typeface="Cambria Math" panose="02040503050406030204" pitchFamily="18" charset="0"/>
                      </a:rPr>
                      <m:t>𝛾</m:t>
                    </m:r>
                  </m:oMath>
                </a14:m>
                <a:r>
                  <a:rPr lang="zh-CN" altLang="en-US" sz="2000" dirty="0"/>
                  <a:t> </a:t>
                </a:r>
                <a:r>
                  <a:rPr lang="en-US" altLang="zh-CN" sz="2000" dirty="0"/>
                  <a:t>is a hyperparameter ranging in (0,1) to adjust the sharpness of the score distribution</a:t>
                </a:r>
                <a:endParaRPr lang="en-US" sz="2000" dirty="0"/>
              </a:p>
            </p:txBody>
          </p:sp>
        </mc:Choice>
        <mc:Fallback xmlns="">
          <p:sp>
            <p:nvSpPr>
              <p:cNvPr id="129" name="Rectangle 128">
                <a:extLst>
                  <a:ext uri="{FF2B5EF4-FFF2-40B4-BE49-F238E27FC236}">
                    <a16:creationId xmlns:a16="http://schemas.microsoft.com/office/drawing/2014/main" id="{43AD3FFB-F82A-E84F-8B41-40C538D5E592}"/>
                  </a:ext>
                </a:extLst>
              </p:cNvPr>
              <p:cNvSpPr>
                <a:spLocks noRot="1" noChangeAspect="1" noMove="1" noResize="1" noEditPoints="1" noAdjustHandles="1" noChangeArrowheads="1" noChangeShapeType="1" noTextEdit="1"/>
              </p:cNvSpPr>
              <p:nvPr/>
            </p:nvSpPr>
            <p:spPr>
              <a:xfrm>
                <a:off x="8457573" y="2198221"/>
                <a:ext cx="3171120" cy="1323439"/>
              </a:xfrm>
              <a:prstGeom prst="rect">
                <a:avLst/>
              </a:prstGeom>
              <a:blipFill>
                <a:blip r:embed="rId7"/>
                <a:stretch>
                  <a:fillRect l="-1992" t="-2857" r="-1594" b="-7619"/>
                </a:stretch>
              </a:blipFill>
            </p:spPr>
            <p:txBody>
              <a:bodyPr/>
              <a:lstStyle/>
              <a:p>
                <a:r>
                  <a:rPr lang="en-US">
                    <a:noFill/>
                  </a:rPr>
                  <a:t> </a:t>
                </a:r>
              </a:p>
            </p:txBody>
          </p:sp>
        </mc:Fallback>
      </mc:AlternateContent>
      <p:pic>
        <p:nvPicPr>
          <p:cNvPr id="137" name="Picture 136">
            <a:extLst>
              <a:ext uri="{FF2B5EF4-FFF2-40B4-BE49-F238E27FC236}">
                <a16:creationId xmlns:a16="http://schemas.microsoft.com/office/drawing/2014/main" id="{9ED9E907-3845-294E-A2B4-D0ED4A5B3A70}"/>
              </a:ext>
            </a:extLst>
          </p:cNvPr>
          <p:cNvPicPr>
            <a:picLocks noChangeAspect="1"/>
          </p:cNvPicPr>
          <p:nvPr/>
        </p:nvPicPr>
        <p:blipFill>
          <a:blip r:embed="rId8"/>
          <a:stretch>
            <a:fillRect/>
          </a:stretch>
        </p:blipFill>
        <p:spPr>
          <a:xfrm>
            <a:off x="8660067" y="3443252"/>
            <a:ext cx="2607069" cy="1633252"/>
          </a:xfrm>
          <a:prstGeom prst="rect">
            <a:avLst/>
          </a:prstGeom>
        </p:spPr>
      </p:pic>
      <mc:AlternateContent xmlns:mc="http://schemas.openxmlformats.org/markup-compatibility/2006" xmlns:a14="http://schemas.microsoft.com/office/drawing/2010/main">
        <mc:Choice Requires="a14">
          <p:sp>
            <p:nvSpPr>
              <p:cNvPr id="140" name="Rectangle 139">
                <a:extLst>
                  <a:ext uri="{FF2B5EF4-FFF2-40B4-BE49-F238E27FC236}">
                    <a16:creationId xmlns:a16="http://schemas.microsoft.com/office/drawing/2014/main" id="{0B4FB79D-AC17-7B4A-9CC7-52ED254772EB}"/>
                  </a:ext>
                </a:extLst>
              </p:cNvPr>
              <p:cNvSpPr/>
              <p:nvPr/>
            </p:nvSpPr>
            <p:spPr>
              <a:xfrm>
                <a:off x="9581445" y="4786165"/>
                <a:ext cx="89357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𝛾</m:t>
                      </m:r>
                      <m:r>
                        <a:rPr lang="en-US" altLang="zh-CN" sz="1400" b="0" i="1" smtClean="0">
                          <a:latin typeface="Cambria Math" panose="02040503050406030204" pitchFamily="18" charset="0"/>
                        </a:rPr>
                        <m:t>=0.03</m:t>
                      </m:r>
                    </m:oMath>
                  </m:oMathPara>
                </a14:m>
                <a:endParaRPr lang="en-US" sz="1400" dirty="0"/>
              </a:p>
            </p:txBody>
          </p:sp>
        </mc:Choice>
        <mc:Fallback xmlns="">
          <p:sp>
            <p:nvSpPr>
              <p:cNvPr id="140" name="Rectangle 139">
                <a:extLst>
                  <a:ext uri="{FF2B5EF4-FFF2-40B4-BE49-F238E27FC236}">
                    <a16:creationId xmlns:a16="http://schemas.microsoft.com/office/drawing/2014/main" id="{0B4FB79D-AC17-7B4A-9CC7-52ED254772EB}"/>
                  </a:ext>
                </a:extLst>
              </p:cNvPr>
              <p:cNvSpPr>
                <a:spLocks noRot="1" noChangeAspect="1" noMove="1" noResize="1" noEditPoints="1" noAdjustHandles="1" noChangeArrowheads="1" noChangeShapeType="1" noTextEdit="1"/>
              </p:cNvSpPr>
              <p:nvPr/>
            </p:nvSpPr>
            <p:spPr>
              <a:xfrm>
                <a:off x="9581445" y="4786165"/>
                <a:ext cx="893578" cy="307777"/>
              </a:xfrm>
              <a:prstGeom prst="rect">
                <a:avLst/>
              </a:prstGeom>
              <a:blipFill>
                <a:blip r:embed="rId9"/>
                <a:stretch>
                  <a:fillRect/>
                </a:stretch>
              </a:blipFill>
            </p:spPr>
            <p:txBody>
              <a:bodyPr/>
              <a:lstStyle/>
              <a:p>
                <a:r>
                  <a:rPr lang="en-US">
                    <a:noFill/>
                  </a:rPr>
                  <a:t> </a:t>
                </a:r>
              </a:p>
            </p:txBody>
          </p:sp>
        </mc:Fallback>
      </mc:AlternateContent>
      <p:pic>
        <p:nvPicPr>
          <p:cNvPr id="141" name="Picture 140">
            <a:extLst>
              <a:ext uri="{FF2B5EF4-FFF2-40B4-BE49-F238E27FC236}">
                <a16:creationId xmlns:a16="http://schemas.microsoft.com/office/drawing/2014/main" id="{56BB239D-5EA0-9447-8D82-0C20FDFD4E33}"/>
              </a:ext>
            </a:extLst>
          </p:cNvPr>
          <p:cNvPicPr>
            <a:picLocks noChangeAspect="1"/>
          </p:cNvPicPr>
          <p:nvPr/>
        </p:nvPicPr>
        <p:blipFill>
          <a:blip r:embed="rId10"/>
          <a:stretch>
            <a:fillRect/>
          </a:stretch>
        </p:blipFill>
        <p:spPr>
          <a:xfrm>
            <a:off x="8679730" y="5161356"/>
            <a:ext cx="2567571" cy="1636638"/>
          </a:xfrm>
          <a:prstGeom prst="rect">
            <a:avLst/>
          </a:prstGeom>
        </p:spPr>
      </p:pic>
      <mc:AlternateContent xmlns:mc="http://schemas.openxmlformats.org/markup-compatibility/2006" xmlns:a14="http://schemas.microsoft.com/office/drawing/2010/main">
        <mc:Choice Requires="a14">
          <p:sp>
            <p:nvSpPr>
              <p:cNvPr id="142" name="Rectangle 141">
                <a:extLst>
                  <a:ext uri="{FF2B5EF4-FFF2-40B4-BE49-F238E27FC236}">
                    <a16:creationId xmlns:a16="http://schemas.microsoft.com/office/drawing/2014/main" id="{EA7CEE5B-F274-7141-8E04-7605FEC91505}"/>
                  </a:ext>
                </a:extLst>
              </p:cNvPr>
              <p:cNvSpPr/>
              <p:nvPr/>
            </p:nvSpPr>
            <p:spPr>
              <a:xfrm>
                <a:off x="9594628" y="6440924"/>
                <a:ext cx="99296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𝛾</m:t>
                      </m:r>
                      <m:r>
                        <a:rPr lang="en-US" altLang="zh-CN" sz="1400" b="0" i="1" smtClean="0">
                          <a:latin typeface="Cambria Math" panose="02040503050406030204" pitchFamily="18" charset="0"/>
                        </a:rPr>
                        <m:t>=0.003</m:t>
                      </m:r>
                    </m:oMath>
                  </m:oMathPara>
                </a14:m>
                <a:endParaRPr lang="en-US" sz="1400" dirty="0"/>
              </a:p>
            </p:txBody>
          </p:sp>
        </mc:Choice>
        <mc:Fallback xmlns="">
          <p:sp>
            <p:nvSpPr>
              <p:cNvPr id="142" name="Rectangle 141">
                <a:extLst>
                  <a:ext uri="{FF2B5EF4-FFF2-40B4-BE49-F238E27FC236}">
                    <a16:creationId xmlns:a16="http://schemas.microsoft.com/office/drawing/2014/main" id="{EA7CEE5B-F274-7141-8E04-7605FEC91505}"/>
                  </a:ext>
                </a:extLst>
              </p:cNvPr>
              <p:cNvSpPr>
                <a:spLocks noRot="1" noChangeAspect="1" noMove="1" noResize="1" noEditPoints="1" noAdjustHandles="1" noChangeArrowheads="1" noChangeShapeType="1" noTextEdit="1"/>
              </p:cNvSpPr>
              <p:nvPr/>
            </p:nvSpPr>
            <p:spPr>
              <a:xfrm>
                <a:off x="9594628" y="6440924"/>
                <a:ext cx="992964" cy="307777"/>
              </a:xfrm>
              <a:prstGeom prst="rect">
                <a:avLst/>
              </a:prstGeom>
              <a:blipFill>
                <a:blip r:embed="rId11"/>
                <a:stretch>
                  <a:fillRect/>
                </a:stretch>
              </a:blipFill>
            </p:spPr>
            <p:txBody>
              <a:bodyPr/>
              <a:lstStyle/>
              <a:p>
                <a:r>
                  <a:rPr lang="en-US">
                    <a:noFill/>
                  </a:rPr>
                  <a:t> </a:t>
                </a:r>
              </a:p>
            </p:txBody>
          </p:sp>
        </mc:Fallback>
      </mc:AlternateContent>
      <p:cxnSp>
        <p:nvCxnSpPr>
          <p:cNvPr id="144" name="Straight Arrow Connector 143">
            <a:extLst>
              <a:ext uri="{FF2B5EF4-FFF2-40B4-BE49-F238E27FC236}">
                <a16:creationId xmlns:a16="http://schemas.microsoft.com/office/drawing/2014/main" id="{096F4EAE-9793-5E4B-A6AE-37B5364D692F}"/>
              </a:ext>
            </a:extLst>
          </p:cNvPr>
          <p:cNvCxnSpPr>
            <a:stCxn id="129" idx="1"/>
          </p:cNvCxnSpPr>
          <p:nvPr/>
        </p:nvCxnSpPr>
        <p:spPr>
          <a:xfrm flipH="1" flipV="1">
            <a:off x="6845301" y="2736850"/>
            <a:ext cx="1612272" cy="123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57" name="Picture 156">
            <a:extLst>
              <a:ext uri="{FF2B5EF4-FFF2-40B4-BE49-F238E27FC236}">
                <a16:creationId xmlns:a16="http://schemas.microsoft.com/office/drawing/2014/main" id="{A564BB33-D8E2-7A44-A146-1A41A15EC0DB}"/>
              </a:ext>
            </a:extLst>
          </p:cNvPr>
          <p:cNvPicPr>
            <a:picLocks noChangeAspect="1"/>
          </p:cNvPicPr>
          <p:nvPr/>
        </p:nvPicPr>
        <p:blipFill>
          <a:blip r:embed="rId12"/>
          <a:stretch>
            <a:fillRect/>
          </a:stretch>
        </p:blipFill>
        <p:spPr>
          <a:xfrm rot="16200000">
            <a:off x="5079534" y="4574110"/>
            <a:ext cx="291531" cy="2040717"/>
          </a:xfrm>
          <a:prstGeom prst="rect">
            <a:avLst/>
          </a:prstGeom>
        </p:spPr>
      </p:pic>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D0F033DE-D5C8-CA4F-968A-DADD397191D1}"/>
                  </a:ext>
                </a:extLst>
              </p:cNvPr>
              <p:cNvSpPr txBox="1"/>
              <p:nvPr/>
            </p:nvSpPr>
            <p:spPr>
              <a:xfrm>
                <a:off x="7879351" y="5644374"/>
                <a:ext cx="3456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oMath>
                  </m:oMathPara>
                </a14:m>
                <a:endParaRPr lang="en-US" dirty="0"/>
              </a:p>
            </p:txBody>
          </p:sp>
        </mc:Choice>
        <mc:Fallback xmlns="">
          <p:sp>
            <p:nvSpPr>
              <p:cNvPr id="158" name="TextBox 157">
                <a:extLst>
                  <a:ext uri="{FF2B5EF4-FFF2-40B4-BE49-F238E27FC236}">
                    <a16:creationId xmlns:a16="http://schemas.microsoft.com/office/drawing/2014/main" id="{D0F033DE-D5C8-CA4F-968A-DADD397191D1}"/>
                  </a:ext>
                </a:extLst>
              </p:cNvPr>
              <p:cNvSpPr txBox="1">
                <a:spLocks noRot="1" noChangeAspect="1" noMove="1" noResize="1" noEditPoints="1" noAdjustHandles="1" noChangeArrowheads="1" noChangeShapeType="1" noTextEdit="1"/>
              </p:cNvSpPr>
              <p:nvPr/>
            </p:nvSpPr>
            <p:spPr>
              <a:xfrm>
                <a:off x="7879351" y="5644374"/>
                <a:ext cx="345672" cy="276999"/>
              </a:xfrm>
              <a:prstGeom prst="rect">
                <a:avLst/>
              </a:prstGeom>
              <a:blipFill>
                <a:blip r:embed="rId13"/>
                <a:stretch>
                  <a:fillRect l="-14286" t="-4348" r="-3571" b="-4348"/>
                </a:stretch>
              </a:blipFill>
            </p:spPr>
            <p:txBody>
              <a:bodyPr/>
              <a:lstStyle/>
              <a:p>
                <a:r>
                  <a:rPr lang="en-US">
                    <a:noFill/>
                  </a:rPr>
                  <a:t> </a:t>
                </a:r>
              </a:p>
            </p:txBody>
          </p:sp>
        </mc:Fallback>
      </mc:AlternateContent>
    </p:spTree>
    <p:extLst>
      <p:ext uri="{BB962C8B-B14F-4D97-AF65-F5344CB8AC3E}">
        <p14:creationId xmlns:p14="http://schemas.microsoft.com/office/powerpoint/2010/main" val="382957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8"/>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5" grpId="0"/>
      <p:bldP spid="122" grpId="0"/>
      <p:bldP spid="122" grpId="1"/>
      <p:bldP spid="129" grpId="0"/>
      <p:bldP spid="140" grpId="0"/>
      <p:bldP spid="142" grpId="0"/>
      <p:bldP spid="158" grpId="0"/>
      <p:bldP spid="15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3C42-155A-D240-8D4C-A65CB97EA87B}"/>
              </a:ext>
            </a:extLst>
          </p:cNvPr>
          <p:cNvSpPr>
            <a:spLocks noGrp="1"/>
          </p:cNvSpPr>
          <p:nvPr>
            <p:ph type="title"/>
          </p:nvPr>
        </p:nvSpPr>
        <p:spPr>
          <a:xfrm>
            <a:off x="838200" y="365125"/>
            <a:ext cx="11150600" cy="1325563"/>
          </a:xfrm>
        </p:spPr>
        <p:txBody>
          <a:bodyPr/>
          <a:lstStyle/>
          <a:p>
            <a:r>
              <a:rPr lang="en-US" dirty="0"/>
              <a:t>Proposed Method</a:t>
            </a:r>
            <a:r>
              <a:rPr lang="en-US" altLang="zh-CN" dirty="0"/>
              <a:t>:</a:t>
            </a:r>
            <a:r>
              <a:rPr lang="zh-CN" altLang="en-US" dirty="0"/>
              <a:t> </a:t>
            </a:r>
            <a:r>
              <a:rPr lang="en-US" altLang="zh-CN" dirty="0"/>
              <a:t>Pivot</a:t>
            </a:r>
            <a:r>
              <a:rPr lang="zh-CN" altLang="en-US" dirty="0"/>
              <a:t> </a:t>
            </a:r>
            <a:r>
              <a:rPr lang="en-US" altLang="zh-CN" dirty="0"/>
              <a:t>Word</a:t>
            </a:r>
            <a:r>
              <a:rPr lang="zh-CN" altLang="en-US" dirty="0"/>
              <a:t> </a:t>
            </a:r>
            <a:r>
              <a:rPr lang="en-US" altLang="zh-CN" dirty="0"/>
              <a:t>Masking</a:t>
            </a:r>
            <a:r>
              <a:rPr lang="zh-CN" altLang="en-US" dirty="0"/>
              <a:t> </a:t>
            </a:r>
            <a:r>
              <a:rPr lang="en-US" altLang="zh-CN" dirty="0"/>
              <a:t>Training</a:t>
            </a:r>
            <a:endParaRPr lang="en-US" dirty="0"/>
          </a:p>
        </p:txBody>
      </p:sp>
      <p:sp>
        <p:nvSpPr>
          <p:cNvPr id="4" name="Slide Number Placeholder 3">
            <a:extLst>
              <a:ext uri="{FF2B5EF4-FFF2-40B4-BE49-F238E27FC236}">
                <a16:creationId xmlns:a16="http://schemas.microsoft.com/office/drawing/2014/main" id="{C22A870F-8903-DF4E-9681-C3CCB7B2B305}"/>
              </a:ext>
            </a:extLst>
          </p:cNvPr>
          <p:cNvSpPr>
            <a:spLocks noGrp="1"/>
          </p:cNvSpPr>
          <p:nvPr>
            <p:ph type="sldNum" sz="quarter" idx="12"/>
          </p:nvPr>
        </p:nvSpPr>
        <p:spPr/>
        <p:txBody>
          <a:bodyPr/>
          <a:lstStyle/>
          <a:p>
            <a:fld id="{681CEFBB-82EA-5143-A295-D24BE597BD51}" type="slidenum">
              <a:rPr lang="en-US" smtClean="0"/>
              <a:t>23</a:t>
            </a:fld>
            <a:endParaRPr lang="en-US"/>
          </a:p>
        </p:txBody>
      </p:sp>
      <p:sp>
        <p:nvSpPr>
          <p:cNvPr id="5" name="TextBox 4">
            <a:extLst>
              <a:ext uri="{FF2B5EF4-FFF2-40B4-BE49-F238E27FC236}">
                <a16:creationId xmlns:a16="http://schemas.microsoft.com/office/drawing/2014/main" id="{EDAD0981-B1EC-7346-BCE9-20F5C7347428}"/>
              </a:ext>
            </a:extLst>
          </p:cNvPr>
          <p:cNvSpPr txBox="1"/>
          <p:nvPr/>
        </p:nvSpPr>
        <p:spPr>
          <a:xfrm>
            <a:off x="965200" y="1878104"/>
            <a:ext cx="4292600" cy="400110"/>
          </a:xfrm>
          <a:prstGeom prst="rect">
            <a:avLst/>
          </a:prstGeom>
          <a:noFill/>
        </p:spPr>
        <p:txBody>
          <a:bodyPr wrap="square" rtlCol="0">
            <a:spAutoFit/>
          </a:bodyPr>
          <a:lstStyle/>
          <a:p>
            <a:r>
              <a:rPr lang="en-US" altLang="zh-CN" sz="2000" dirty="0"/>
              <a:t>Pivot</a:t>
            </a:r>
            <a:r>
              <a:rPr lang="zh-CN" altLang="en-US" sz="2000" dirty="0"/>
              <a:t> </a:t>
            </a:r>
            <a:r>
              <a:rPr lang="en-US" altLang="zh-CN" sz="2000" dirty="0"/>
              <a:t>Word</a:t>
            </a:r>
            <a:r>
              <a:rPr lang="zh-CN" altLang="en-US" sz="2000" dirty="0"/>
              <a:t> </a:t>
            </a:r>
            <a:r>
              <a:rPr lang="en-US" altLang="zh-CN" sz="2000" dirty="0"/>
              <a:t>Masking</a:t>
            </a:r>
            <a:r>
              <a:rPr lang="zh-CN" altLang="en-US" sz="2000" dirty="0"/>
              <a:t> </a:t>
            </a:r>
            <a:r>
              <a:rPr lang="en-US" altLang="zh-CN" sz="2000" dirty="0"/>
              <a:t>Scheme:</a:t>
            </a:r>
            <a:endParaRPr lang="en-US" sz="2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5CFEA9A-E23E-8B46-962F-D85BE63BA35B}"/>
                  </a:ext>
                </a:extLst>
              </p:cNvPr>
              <p:cNvSpPr txBox="1"/>
              <p:nvPr/>
            </p:nvSpPr>
            <p:spPr>
              <a:xfrm>
                <a:off x="965199" y="2324100"/>
                <a:ext cx="9592441" cy="707886"/>
              </a:xfrm>
              <a:prstGeom prst="rect">
                <a:avLst/>
              </a:prstGeom>
              <a:noFill/>
            </p:spPr>
            <p:txBody>
              <a:bodyPr wrap="square" rtlCol="0">
                <a:spAutoFit/>
              </a:bodyPr>
              <a:lstStyle/>
              <a:p>
                <a:r>
                  <a:rPr lang="en-US" altLang="zh-CN" sz="2000" dirty="0"/>
                  <a:t>Based</a:t>
                </a:r>
                <a:r>
                  <a:rPr lang="zh-CN" altLang="en-US" sz="2000" dirty="0"/>
                  <a:t> </a:t>
                </a:r>
                <a:r>
                  <a:rPr lang="en-US" altLang="zh-CN" sz="2000" dirty="0"/>
                  <a:t>on</a:t>
                </a:r>
                <a:r>
                  <a:rPr lang="zh-CN" altLang="en-US" sz="2000" dirty="0"/>
                  <a:t> </a:t>
                </a:r>
                <a:r>
                  <a:rPr lang="en-US" altLang="zh-CN" sz="2000" dirty="0"/>
                  <a:t>the</a:t>
                </a:r>
                <a:r>
                  <a:rPr lang="zh-CN" altLang="en-US" sz="2000" dirty="0"/>
                  <a:t> </a:t>
                </a:r>
                <a:r>
                  <a:rPr lang="en-US" altLang="zh-CN" sz="2000" dirty="0"/>
                  <a:t>formula,</a:t>
                </a:r>
                <a:r>
                  <a:rPr lang="zh-CN" altLang="en-US" sz="2000" dirty="0"/>
                  <a:t> </a:t>
                </a:r>
                <a:r>
                  <a:rPr lang="en-US" altLang="zh-CN" sz="2000" dirty="0"/>
                  <a:t>every</a:t>
                </a:r>
                <a:r>
                  <a:rPr lang="zh-CN" altLang="en-US" sz="2000" dirty="0"/>
                  <a:t> </a:t>
                </a:r>
                <a:r>
                  <a:rPr lang="en-US" altLang="zh-CN" sz="2000" dirty="0"/>
                  <a:t>token</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sentence</a:t>
                </a:r>
                <a:r>
                  <a:rPr lang="zh-CN" altLang="en-US" sz="2000" dirty="0"/>
                  <a:t> </a:t>
                </a:r>
                <a:r>
                  <a:rPr lang="en-US" altLang="zh-CN" sz="2000" dirty="0"/>
                  <a:t>can</a:t>
                </a:r>
                <a:r>
                  <a:rPr lang="zh-CN" altLang="en-US" sz="2000" dirty="0"/>
                  <a:t> </a:t>
                </a:r>
                <a:r>
                  <a:rPr lang="en-US" altLang="zh-CN" sz="2000" dirty="0"/>
                  <a:t>have</a:t>
                </a:r>
                <a:r>
                  <a:rPr lang="zh-CN" altLang="en-US" sz="2000" dirty="0"/>
                  <a:t> </a:t>
                </a:r>
                <a:r>
                  <a:rPr lang="en-US" altLang="zh-CN" sz="2000" dirty="0"/>
                  <a:t>an</a:t>
                </a:r>
                <a:r>
                  <a:rPr lang="zh-CN" altLang="en-US" sz="2000" dirty="0"/>
                  <a:t> </a:t>
                </a:r>
                <a:r>
                  <a:rPr lang="en-US" altLang="zh-CN" sz="2000" dirty="0"/>
                  <a:t>attention</a:t>
                </a:r>
                <a:r>
                  <a:rPr lang="zh-CN" altLang="en-US" sz="2000" dirty="0"/>
                  <a:t> </a:t>
                </a:r>
                <a:r>
                  <a:rPr lang="en-US" altLang="zh-CN" sz="2000" dirty="0"/>
                  <a:t>weight</a:t>
                </a:r>
                <a:r>
                  <a:rPr lang="zh-CN" altLang="en-US"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𝛼</m:t>
                        </m:r>
                      </m:e>
                      <m:sub>
                        <m:r>
                          <a:rPr lang="en-US" altLang="zh-CN" sz="2000" b="0" i="1" smtClean="0">
                            <a:latin typeface="Cambria Math" panose="02040503050406030204" pitchFamily="18" charset="0"/>
                          </a:rPr>
                          <m:t>𝑖</m:t>
                        </m:r>
                      </m:sub>
                    </m:sSub>
                  </m:oMath>
                </a14:m>
                <a:r>
                  <a:rPr lang="en-US" altLang="zh-CN" sz="2000" dirty="0"/>
                  <a:t>.</a:t>
                </a:r>
                <a:r>
                  <a:rPr lang="zh-CN" altLang="en-US" sz="2000" dirty="0"/>
                  <a:t> </a:t>
                </a:r>
                <a:r>
                  <a:rPr lang="en-US" altLang="zh-CN" sz="2000" dirty="0"/>
                  <a:t>We</a:t>
                </a:r>
                <a:r>
                  <a:rPr lang="zh-CN" altLang="en-US" sz="2000" dirty="0"/>
                  <a:t> </a:t>
                </a:r>
                <a:r>
                  <a:rPr lang="en-US" altLang="zh-CN" sz="2000" dirty="0"/>
                  <a:t>also</a:t>
                </a:r>
                <a:r>
                  <a:rPr lang="zh-CN" altLang="en-US" sz="2000" dirty="0"/>
                  <a:t> </a:t>
                </a:r>
                <a:r>
                  <a:rPr lang="en-US" altLang="zh-CN" sz="2000" dirty="0"/>
                  <a:t>assign</a:t>
                </a:r>
                <a:r>
                  <a:rPr lang="zh-CN" altLang="en-US" sz="2000" dirty="0"/>
                  <a:t> </a:t>
                </a:r>
                <a:r>
                  <a:rPr lang="en-US" altLang="zh-CN" sz="2000" dirty="0"/>
                  <a:t>a</a:t>
                </a:r>
                <a:r>
                  <a:rPr lang="zh-CN" altLang="en-US" sz="2000" dirty="0"/>
                  <a:t> </a:t>
                </a:r>
                <a:r>
                  <a:rPr lang="en-US" altLang="zh-CN" sz="2000" dirty="0"/>
                  <a:t>random</a:t>
                </a:r>
                <a:r>
                  <a:rPr lang="zh-CN" altLang="en-US" sz="2000" dirty="0"/>
                  <a:t> </a:t>
                </a:r>
                <a:r>
                  <a:rPr lang="en-US" altLang="zh-CN" sz="2000" dirty="0"/>
                  <a:t>number</a:t>
                </a:r>
                <a:r>
                  <a:rPr lang="zh-CN" altLang="en-US" sz="2000" dirty="0"/>
                  <a:t>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𝑝</m:t>
                        </m:r>
                      </m:e>
                      <m:sub>
                        <m:r>
                          <a:rPr lang="en-US" altLang="zh-CN" sz="2000" b="0" i="1" dirty="0" smtClean="0">
                            <a:latin typeface="Cambria Math" panose="02040503050406030204" pitchFamily="18" charset="0"/>
                          </a:rPr>
                          <m:t>𝑖</m:t>
                        </m:r>
                      </m:sub>
                    </m:sSub>
                    <m:r>
                      <a:rPr lang="en-US" altLang="zh-CN" sz="2000" i="1" dirty="0" smtClean="0">
                        <a:latin typeface="Cambria Math" panose="02040503050406030204" pitchFamily="18" charset="0"/>
                      </a:rPr>
                      <m:t>~</m:t>
                    </m:r>
                  </m:oMath>
                </a14:m>
                <a:r>
                  <a:rPr lang="zh-CN" altLang="en-US" sz="2000" dirty="0"/>
                  <a:t> </a:t>
                </a:r>
                <a:r>
                  <a:rPr lang="en-US" altLang="zh-CN" sz="2000" dirty="0"/>
                  <a:t>uniform[0,1].</a:t>
                </a:r>
                <a:r>
                  <a:rPr lang="zh-CN" altLang="en-US" sz="2000" dirty="0"/>
                  <a:t> </a:t>
                </a:r>
                <a:r>
                  <a:rPr lang="en-US" altLang="zh-CN" sz="2000" dirty="0"/>
                  <a:t>A</a:t>
                </a:r>
                <a:r>
                  <a:rPr lang="zh-CN" altLang="en-US" sz="2000" dirty="0"/>
                  <a:t> </a:t>
                </a:r>
                <a:r>
                  <a:rPr lang="en-US" altLang="zh-CN" sz="2000" dirty="0"/>
                  <a:t>word</a:t>
                </a:r>
                <a:r>
                  <a:rPr lang="zh-CN" altLang="en-US" sz="2000" dirty="0"/>
                  <a:t> </a:t>
                </a:r>
                <a:r>
                  <a:rPr lang="en-US" altLang="zh-CN" sz="2000" dirty="0"/>
                  <a:t>will</a:t>
                </a:r>
                <a:r>
                  <a:rPr lang="zh-CN" altLang="en-US" sz="2000" dirty="0"/>
                  <a:t> </a:t>
                </a:r>
                <a:r>
                  <a:rPr lang="en-US" altLang="zh-CN" sz="2000" dirty="0"/>
                  <a:t>be</a:t>
                </a:r>
                <a:r>
                  <a:rPr lang="zh-CN" altLang="en-US" sz="2000" dirty="0"/>
                  <a:t> </a:t>
                </a:r>
                <a:r>
                  <a:rPr lang="en-US" altLang="zh-CN" sz="2000" dirty="0"/>
                  <a:t>masked</a:t>
                </a:r>
                <a:r>
                  <a:rPr lang="zh-CN" altLang="en-US" sz="2000" dirty="0"/>
                  <a:t> </a:t>
                </a:r>
                <a:r>
                  <a:rPr lang="en-US" altLang="zh-CN" sz="2000" dirty="0"/>
                  <a:t>if</a:t>
                </a:r>
                <a:r>
                  <a:rPr lang="zh-CN" altLang="en-US" sz="2000" dirty="0"/>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𝑝</m:t>
                        </m:r>
                      </m:e>
                      <m:sub>
                        <m:r>
                          <a:rPr lang="en-US" altLang="zh-CN" sz="2000" i="1" dirty="0">
                            <a:latin typeface="Cambria Math" panose="02040503050406030204" pitchFamily="18" charset="0"/>
                          </a:rPr>
                          <m:t>𝑖</m:t>
                        </m:r>
                      </m:sub>
                    </m:sSub>
                    <m:r>
                      <a:rPr lang="en-US" altLang="zh-CN" sz="2000" b="0" i="1" dirty="0" smtClean="0">
                        <a:latin typeface="Cambria Math" panose="02040503050406030204" pitchFamily="18" charset="0"/>
                      </a:rPr>
                      <m:t>&lt;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𝛼</m:t>
                        </m:r>
                      </m:e>
                      <m:sub>
                        <m:r>
                          <a:rPr lang="en-US" altLang="zh-CN" sz="2000" i="1">
                            <a:latin typeface="Cambria Math" panose="02040503050406030204" pitchFamily="18" charset="0"/>
                          </a:rPr>
                          <m:t>𝑖</m:t>
                        </m:r>
                      </m:sub>
                    </m:sSub>
                  </m:oMath>
                </a14:m>
                <a:r>
                  <a:rPr lang="en-US" altLang="zh-CN" sz="2000" dirty="0"/>
                  <a:t>.</a:t>
                </a:r>
              </a:p>
            </p:txBody>
          </p:sp>
        </mc:Choice>
        <mc:Fallback xmlns="">
          <p:sp>
            <p:nvSpPr>
              <p:cNvPr id="6" name="TextBox 5">
                <a:extLst>
                  <a:ext uri="{FF2B5EF4-FFF2-40B4-BE49-F238E27FC236}">
                    <a16:creationId xmlns:a16="http://schemas.microsoft.com/office/drawing/2014/main" id="{25CFEA9A-E23E-8B46-962F-D85BE63BA35B}"/>
                  </a:ext>
                </a:extLst>
              </p:cNvPr>
              <p:cNvSpPr txBox="1">
                <a:spLocks noRot="1" noChangeAspect="1" noMove="1" noResize="1" noEditPoints="1" noAdjustHandles="1" noChangeArrowheads="1" noChangeShapeType="1" noTextEdit="1"/>
              </p:cNvSpPr>
              <p:nvPr/>
            </p:nvSpPr>
            <p:spPr>
              <a:xfrm>
                <a:off x="965199" y="2324100"/>
                <a:ext cx="9592441" cy="707886"/>
              </a:xfrm>
              <a:prstGeom prst="rect">
                <a:avLst/>
              </a:prstGeom>
              <a:blipFill>
                <a:blip r:embed="rId2"/>
                <a:stretch>
                  <a:fillRect l="-528" t="-3509" b="-1403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D14BF60-5680-C944-B79E-E1B3FC5C98BD}"/>
              </a:ext>
            </a:extLst>
          </p:cNvPr>
          <p:cNvSpPr/>
          <p:nvPr/>
        </p:nvSpPr>
        <p:spPr>
          <a:xfrm>
            <a:off x="2279650" y="3530939"/>
            <a:ext cx="7227812" cy="1200329"/>
          </a:xfrm>
          <a:prstGeom prst="rect">
            <a:avLst/>
          </a:prstGeom>
        </p:spPr>
        <p:txBody>
          <a:bodyPr wrap="none">
            <a:spAutoFit/>
          </a:bodyPr>
          <a:lstStyle/>
          <a:p>
            <a:r>
              <a:rPr lang="en-US" altLang="zh-CN" dirty="0"/>
              <a:t>&lt;s&gt;</a:t>
            </a:r>
            <a:r>
              <a:rPr lang="zh-CN" altLang="en-US" dirty="0"/>
              <a:t>       </a:t>
            </a:r>
            <a:r>
              <a:rPr lang="en-US" altLang="zh-CN" dirty="0"/>
              <a:t>I</a:t>
            </a:r>
            <a:r>
              <a:rPr lang="zh-CN" altLang="en-US" dirty="0"/>
              <a:t>       </a:t>
            </a:r>
            <a:r>
              <a:rPr lang="en-US" altLang="zh-CN" dirty="0"/>
              <a:t>am</a:t>
            </a:r>
            <a:r>
              <a:rPr lang="zh-CN" altLang="en-US" dirty="0"/>
              <a:t>       </a:t>
            </a:r>
            <a:r>
              <a:rPr lang="en-US" altLang="zh-CN" dirty="0">
                <a:solidFill>
                  <a:srgbClr val="00B050"/>
                </a:solidFill>
              </a:rPr>
              <a:t>disappointed</a:t>
            </a:r>
            <a:r>
              <a:rPr lang="zh-CN" altLang="en-US" dirty="0">
                <a:solidFill>
                  <a:srgbClr val="00B050"/>
                </a:solidFill>
              </a:rPr>
              <a:t>       </a:t>
            </a:r>
            <a:r>
              <a:rPr lang="en-US" altLang="zh-CN" dirty="0"/>
              <a:t>with</a:t>
            </a:r>
            <a:r>
              <a:rPr lang="zh-CN" altLang="en-US" dirty="0"/>
              <a:t>       </a:t>
            </a:r>
            <a:r>
              <a:rPr lang="en-US" altLang="zh-CN" dirty="0"/>
              <a:t>the</a:t>
            </a:r>
            <a:r>
              <a:rPr lang="zh-CN" altLang="en-US" dirty="0"/>
              <a:t>       </a:t>
            </a:r>
            <a:r>
              <a:rPr lang="en-US" altLang="zh-CN" dirty="0"/>
              <a:t>restaurant</a:t>
            </a:r>
            <a:r>
              <a:rPr lang="zh-CN" altLang="en-US" dirty="0"/>
              <a:t>       </a:t>
            </a:r>
            <a:r>
              <a:rPr lang="en-US" altLang="zh-CN" dirty="0"/>
              <a:t>&lt;/s&gt;</a:t>
            </a:r>
          </a:p>
          <a:p>
            <a:r>
              <a:rPr lang="en-US" altLang="zh-CN" dirty="0"/>
              <a:t>0.01</a:t>
            </a:r>
            <a:r>
              <a:rPr lang="zh-CN" altLang="en-US" dirty="0"/>
              <a:t>   </a:t>
            </a:r>
            <a:r>
              <a:rPr lang="en-US" altLang="zh-CN" dirty="0"/>
              <a:t>0.01</a:t>
            </a:r>
            <a:r>
              <a:rPr lang="zh-CN" altLang="en-US" dirty="0"/>
              <a:t>   </a:t>
            </a:r>
            <a:r>
              <a:rPr lang="en-US" altLang="zh-CN" dirty="0"/>
              <a:t>0.1</a:t>
            </a:r>
            <a:r>
              <a:rPr lang="zh-CN" altLang="en-US" dirty="0"/>
              <a:t>               </a:t>
            </a:r>
            <a:r>
              <a:rPr lang="en-US" altLang="zh-CN" dirty="0">
                <a:solidFill>
                  <a:srgbClr val="00B050"/>
                </a:solidFill>
              </a:rPr>
              <a:t>0.8</a:t>
            </a:r>
            <a:r>
              <a:rPr lang="zh-CN" altLang="en-US" dirty="0"/>
              <a:t>                 </a:t>
            </a:r>
            <a:r>
              <a:rPr lang="en-US" altLang="zh-CN" dirty="0"/>
              <a:t>0.02</a:t>
            </a:r>
            <a:r>
              <a:rPr lang="zh-CN" altLang="en-US" dirty="0"/>
              <a:t>      </a:t>
            </a:r>
            <a:r>
              <a:rPr lang="en-US" altLang="zh-CN" dirty="0"/>
              <a:t>0.02</a:t>
            </a:r>
            <a:r>
              <a:rPr lang="zh-CN" altLang="en-US" dirty="0"/>
              <a:t>           </a:t>
            </a:r>
            <a:r>
              <a:rPr lang="en-US" altLang="zh-CN" dirty="0"/>
              <a:t>0.02</a:t>
            </a:r>
            <a:r>
              <a:rPr lang="zh-CN" altLang="en-US" dirty="0"/>
              <a:t>             </a:t>
            </a:r>
            <a:r>
              <a:rPr lang="en-US" altLang="zh-CN" dirty="0"/>
              <a:t>0.02</a:t>
            </a:r>
          </a:p>
          <a:p>
            <a:r>
              <a:rPr lang="en-US" altLang="zh-CN" dirty="0"/>
              <a:t>0.6</a:t>
            </a:r>
            <a:r>
              <a:rPr lang="zh-CN" altLang="en-US" dirty="0"/>
              <a:t>      </a:t>
            </a:r>
            <a:r>
              <a:rPr lang="en-US" altLang="zh-CN" dirty="0"/>
              <a:t>0.7</a:t>
            </a:r>
            <a:r>
              <a:rPr lang="zh-CN" altLang="en-US" dirty="0"/>
              <a:t>     </a:t>
            </a:r>
            <a:r>
              <a:rPr lang="en-US" altLang="zh-CN" dirty="0"/>
              <a:t>0.2</a:t>
            </a:r>
            <a:r>
              <a:rPr lang="zh-CN" altLang="en-US" dirty="0"/>
              <a:t>              </a:t>
            </a:r>
            <a:r>
              <a:rPr lang="en-US" altLang="zh-CN" dirty="0">
                <a:solidFill>
                  <a:srgbClr val="00B050"/>
                </a:solidFill>
              </a:rPr>
              <a:t>0.4</a:t>
            </a:r>
            <a:r>
              <a:rPr lang="zh-CN" altLang="en-US" dirty="0"/>
              <a:t>                  </a:t>
            </a:r>
            <a:r>
              <a:rPr lang="en-US" altLang="zh-CN" dirty="0"/>
              <a:t>0.1</a:t>
            </a:r>
            <a:r>
              <a:rPr lang="zh-CN" altLang="en-US" dirty="0"/>
              <a:t>         </a:t>
            </a:r>
            <a:r>
              <a:rPr lang="en-US" altLang="zh-CN" dirty="0"/>
              <a:t>0.2</a:t>
            </a:r>
            <a:r>
              <a:rPr lang="zh-CN" altLang="en-US" dirty="0"/>
              <a:t>              </a:t>
            </a:r>
            <a:r>
              <a:rPr lang="en-US" altLang="zh-CN" dirty="0"/>
              <a:t>0.9</a:t>
            </a:r>
            <a:r>
              <a:rPr lang="zh-CN" altLang="en-US" dirty="0"/>
              <a:t>              </a:t>
            </a:r>
            <a:r>
              <a:rPr lang="en-US" altLang="zh-CN" dirty="0"/>
              <a:t>0.2</a:t>
            </a:r>
            <a:r>
              <a:rPr lang="zh-CN" altLang="en-US" dirty="0"/>
              <a:t> </a:t>
            </a:r>
            <a:endParaRPr lang="en-US" altLang="zh-CN" dirty="0"/>
          </a:p>
          <a:p>
            <a:r>
              <a:rPr lang="en-US" altLang="zh-CN" dirty="0"/>
              <a:t>&lt;s&gt;</a:t>
            </a:r>
            <a:r>
              <a:rPr lang="zh-CN" altLang="en-US" dirty="0"/>
              <a:t>       </a:t>
            </a:r>
            <a:r>
              <a:rPr lang="en-US" altLang="zh-CN" dirty="0"/>
              <a:t>I</a:t>
            </a:r>
            <a:r>
              <a:rPr lang="zh-CN" altLang="en-US" dirty="0"/>
              <a:t>       </a:t>
            </a:r>
            <a:r>
              <a:rPr lang="en-US" altLang="zh-CN" dirty="0"/>
              <a:t>am</a:t>
            </a:r>
            <a:r>
              <a:rPr lang="zh-CN" altLang="en-US" dirty="0"/>
              <a:t>       </a:t>
            </a:r>
            <a:r>
              <a:rPr lang="zh-CN" altLang="en-US" dirty="0">
                <a:solidFill>
                  <a:srgbClr val="00B050"/>
                </a:solidFill>
              </a:rPr>
              <a:t>     </a:t>
            </a:r>
            <a:r>
              <a:rPr lang="en-US" altLang="zh-CN" dirty="0">
                <a:solidFill>
                  <a:srgbClr val="00B050"/>
                </a:solidFill>
              </a:rPr>
              <a:t>&lt;mask&gt;</a:t>
            </a:r>
            <a:r>
              <a:rPr lang="zh-CN" altLang="en-US" dirty="0">
                <a:solidFill>
                  <a:srgbClr val="00B050"/>
                </a:solidFill>
              </a:rPr>
              <a:t>            </a:t>
            </a:r>
            <a:r>
              <a:rPr lang="en-US" altLang="zh-CN" dirty="0"/>
              <a:t>with</a:t>
            </a:r>
            <a:r>
              <a:rPr lang="zh-CN" altLang="en-US" dirty="0"/>
              <a:t>       </a:t>
            </a:r>
            <a:r>
              <a:rPr lang="en-US" altLang="zh-CN" dirty="0"/>
              <a:t>the</a:t>
            </a:r>
            <a:r>
              <a:rPr lang="zh-CN" altLang="en-US" dirty="0"/>
              <a:t>       </a:t>
            </a:r>
            <a:r>
              <a:rPr lang="en-US" altLang="zh-CN" dirty="0"/>
              <a:t>restaurant</a:t>
            </a:r>
            <a:r>
              <a:rPr lang="zh-CN" altLang="en-US" dirty="0"/>
              <a:t>       </a:t>
            </a:r>
            <a:r>
              <a:rPr lang="en-US" altLang="zh-CN" dirty="0"/>
              <a:t>&lt;/s&gt;</a:t>
            </a:r>
            <a:r>
              <a:rPr lang="zh-CN" altLang="en-US" dirty="0"/>
              <a:t>        </a:t>
            </a: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A6853A-96E4-B044-9CEC-C4BA896E2F0F}"/>
                  </a:ext>
                </a:extLst>
              </p:cNvPr>
              <p:cNvSpPr txBox="1"/>
              <p:nvPr/>
            </p:nvSpPr>
            <p:spPr>
              <a:xfrm>
                <a:off x="1339942" y="3530939"/>
                <a:ext cx="850900" cy="1200329"/>
              </a:xfrm>
              <a:prstGeom prst="rect">
                <a:avLst/>
              </a:prstGeom>
              <a:noFill/>
            </p:spPr>
            <p:txBody>
              <a:bodyPr wrap="square" rtlCol="0">
                <a:spAutoFit/>
              </a:bodyPr>
              <a:lstStyle/>
              <a:p>
                <a:pPr algn="ctr"/>
                <a:r>
                  <a:rPr lang="en-US" altLang="zh-CN" dirty="0"/>
                  <a:t>Input:</a:t>
                </a:r>
              </a:p>
              <a:p>
                <a:pPr algn="ct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altLang="zh-CN" dirty="0">
                    <a:ea typeface="Cambria Math" panose="02040503050406030204" pitchFamily="18" charset="0"/>
                  </a:rPr>
                  <a:t>:</a:t>
                </a:r>
                <a:endParaRPr lang="en-US" dirty="0">
                  <a:ea typeface="Cambria Math" panose="02040503050406030204" pitchFamily="18" charset="0"/>
                </a:endParaRPr>
              </a:p>
              <a:p>
                <a:pPr algn="ctr"/>
                <a14:m>
                  <m:oMath xmlns:m="http://schemas.openxmlformats.org/officeDocument/2006/math">
                    <m:r>
                      <a:rPr lang="en-US" altLang="zh-CN" b="0" i="1" smtClean="0">
                        <a:latin typeface="Cambria Math" panose="02040503050406030204" pitchFamily="18" charset="0"/>
                      </a:rPr>
                      <m:t>𝑝</m:t>
                    </m:r>
                  </m:oMath>
                </a14:m>
                <a:r>
                  <a:rPr lang="en-US" altLang="zh-CN" dirty="0"/>
                  <a:t>:</a:t>
                </a:r>
                <a:endParaRPr lang="en-US" dirty="0"/>
              </a:p>
              <a:p>
                <a:pPr algn="ctr"/>
                <a:r>
                  <a:rPr lang="en-US" altLang="zh-CN" dirty="0"/>
                  <a:t>Output:</a:t>
                </a:r>
                <a:endParaRPr lang="en-US" dirty="0"/>
              </a:p>
            </p:txBody>
          </p:sp>
        </mc:Choice>
        <mc:Fallback xmlns="">
          <p:sp>
            <p:nvSpPr>
              <p:cNvPr id="9" name="TextBox 8">
                <a:extLst>
                  <a:ext uri="{FF2B5EF4-FFF2-40B4-BE49-F238E27FC236}">
                    <a16:creationId xmlns:a16="http://schemas.microsoft.com/office/drawing/2014/main" id="{7DA6853A-96E4-B044-9CEC-C4BA896E2F0F}"/>
                  </a:ext>
                </a:extLst>
              </p:cNvPr>
              <p:cNvSpPr txBox="1">
                <a:spLocks noRot="1" noChangeAspect="1" noMove="1" noResize="1" noEditPoints="1" noAdjustHandles="1" noChangeArrowheads="1" noChangeShapeType="1" noTextEdit="1"/>
              </p:cNvSpPr>
              <p:nvPr/>
            </p:nvSpPr>
            <p:spPr>
              <a:xfrm>
                <a:off x="1339942" y="3530939"/>
                <a:ext cx="850900" cy="1200329"/>
              </a:xfrm>
              <a:prstGeom prst="rect">
                <a:avLst/>
              </a:prstGeom>
              <a:blipFill>
                <a:blip r:embed="rId3"/>
                <a:stretch>
                  <a:fillRect l="-8824" t="-1042" r="-10294" b="-7292"/>
                </a:stretch>
              </a:blipFill>
            </p:spPr>
            <p:txBody>
              <a:bodyPr/>
              <a:lstStyle/>
              <a:p>
                <a:r>
                  <a:rPr lang="en-US">
                    <a:noFill/>
                  </a:rPr>
                  <a:t> </a:t>
                </a:r>
              </a:p>
            </p:txBody>
          </p:sp>
        </mc:Fallback>
      </mc:AlternateContent>
    </p:spTree>
    <p:extLst>
      <p:ext uri="{BB962C8B-B14F-4D97-AF65-F5344CB8AC3E}">
        <p14:creationId xmlns:p14="http://schemas.microsoft.com/office/powerpoint/2010/main" val="51959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CF40-C3B5-B443-A8A4-B90F10E32535}"/>
              </a:ext>
            </a:extLst>
          </p:cNvPr>
          <p:cNvSpPr>
            <a:spLocks noGrp="1"/>
          </p:cNvSpPr>
          <p:nvPr>
            <p:ph type="title"/>
          </p:nvPr>
        </p:nvSpPr>
        <p:spPr>
          <a:xfrm>
            <a:off x="838200" y="365125"/>
            <a:ext cx="11064766" cy="1325563"/>
          </a:xfrm>
        </p:spPr>
        <p:txBody>
          <a:bodyPr/>
          <a:lstStyle/>
          <a:p>
            <a:r>
              <a:rPr lang="en-US" dirty="0"/>
              <a:t>Proposed Method</a:t>
            </a:r>
            <a:r>
              <a:rPr lang="en-US" altLang="zh-CN" dirty="0"/>
              <a:t>: Pivot</a:t>
            </a:r>
            <a:r>
              <a:rPr lang="zh-CN" altLang="en-US" dirty="0"/>
              <a:t> </a:t>
            </a:r>
            <a:r>
              <a:rPr lang="en-US" altLang="zh-CN" dirty="0"/>
              <a:t>Word</a:t>
            </a:r>
            <a:r>
              <a:rPr lang="zh-CN" altLang="en-US" dirty="0"/>
              <a:t> </a:t>
            </a:r>
            <a:r>
              <a:rPr lang="en-US" altLang="zh-CN" dirty="0"/>
              <a:t>Masking</a:t>
            </a:r>
            <a:r>
              <a:rPr lang="zh-CN" altLang="en-US" dirty="0"/>
              <a:t> </a:t>
            </a:r>
            <a:r>
              <a:rPr lang="en-US" altLang="zh-CN" dirty="0"/>
              <a:t>Training</a:t>
            </a:r>
            <a:endParaRPr lang="en-US" dirty="0"/>
          </a:p>
        </p:txBody>
      </p:sp>
      <p:sp>
        <p:nvSpPr>
          <p:cNvPr id="4" name="Slide Number Placeholder 3">
            <a:extLst>
              <a:ext uri="{FF2B5EF4-FFF2-40B4-BE49-F238E27FC236}">
                <a16:creationId xmlns:a16="http://schemas.microsoft.com/office/drawing/2014/main" id="{9A4662B9-023C-8B43-9A7F-9ADBB11BDA08}"/>
              </a:ext>
            </a:extLst>
          </p:cNvPr>
          <p:cNvSpPr>
            <a:spLocks noGrp="1"/>
          </p:cNvSpPr>
          <p:nvPr>
            <p:ph type="sldNum" sz="quarter" idx="12"/>
          </p:nvPr>
        </p:nvSpPr>
        <p:spPr/>
        <p:txBody>
          <a:bodyPr/>
          <a:lstStyle/>
          <a:p>
            <a:fld id="{681CEFBB-82EA-5143-A295-D24BE597BD51}" type="slidenum">
              <a:rPr lang="en-US" smtClean="0"/>
              <a:t>24</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0F678AF-9FFB-D641-8C77-5D4788E092C4}"/>
                  </a:ext>
                </a:extLst>
              </p:cNvPr>
              <p:cNvSpPr/>
              <p:nvPr/>
            </p:nvSpPr>
            <p:spPr>
              <a:xfrm>
                <a:off x="2981473" y="3111262"/>
                <a:ext cx="1408517" cy="6190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7" name="Rectangle 6">
                <a:extLst>
                  <a:ext uri="{FF2B5EF4-FFF2-40B4-BE49-F238E27FC236}">
                    <a16:creationId xmlns:a16="http://schemas.microsoft.com/office/drawing/2014/main" id="{60F678AF-9FFB-D641-8C77-5D4788E092C4}"/>
                  </a:ext>
                </a:extLst>
              </p:cNvPr>
              <p:cNvSpPr>
                <a:spLocks noRot="1" noChangeAspect="1" noMove="1" noResize="1" noEditPoints="1" noAdjustHandles="1" noChangeArrowheads="1" noChangeShapeType="1" noTextEdit="1"/>
              </p:cNvSpPr>
              <p:nvPr/>
            </p:nvSpPr>
            <p:spPr>
              <a:xfrm>
                <a:off x="2981473" y="3111262"/>
                <a:ext cx="1408517" cy="619066"/>
              </a:xfrm>
              <a:prstGeom prst="rect">
                <a:avLst/>
              </a:prstGeom>
              <a:blipFill>
                <a:blip r:embed="rId2"/>
                <a:stretch>
                  <a:fillRect t="-7843" b="-7843"/>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BFF8CC52-B09A-4B41-948C-D0088B2A47DD}"/>
              </a:ext>
            </a:extLst>
          </p:cNvPr>
          <p:cNvCxnSpPr>
            <a:cxnSpLocks/>
          </p:cNvCxnSpPr>
          <p:nvPr/>
        </p:nvCxnSpPr>
        <p:spPr>
          <a:xfrm>
            <a:off x="9075583" y="3427895"/>
            <a:ext cx="533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FA9C4FD5-8E46-F04B-B5D7-8CD13F80CBB9}"/>
                  </a:ext>
                </a:extLst>
              </p:cNvPr>
              <p:cNvSpPr/>
              <p:nvPr/>
            </p:nvSpPr>
            <p:spPr>
              <a:xfrm>
                <a:off x="9609453" y="31183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xmlns="">
          <p:sp>
            <p:nvSpPr>
              <p:cNvPr id="19" name="Rounded Rectangle 18">
                <a:extLst>
                  <a:ext uri="{FF2B5EF4-FFF2-40B4-BE49-F238E27FC236}">
                    <a16:creationId xmlns:a16="http://schemas.microsoft.com/office/drawing/2014/main" id="{FA9C4FD5-8E46-F04B-B5D7-8CD13F80CBB9}"/>
                  </a:ext>
                </a:extLst>
              </p:cNvPr>
              <p:cNvSpPr>
                <a:spLocks noRot="1" noChangeAspect="1" noMove="1" noResize="1" noEditPoints="1" noAdjustHandles="1" noChangeArrowheads="1" noChangeShapeType="1" noTextEdit="1"/>
              </p:cNvSpPr>
              <p:nvPr/>
            </p:nvSpPr>
            <p:spPr>
              <a:xfrm>
                <a:off x="9609453" y="3118362"/>
                <a:ext cx="715618" cy="579309"/>
              </a:xfrm>
              <a:prstGeom prst="roundRect">
                <a:avLst/>
              </a:prstGeom>
              <a:blipFill>
                <a:blip r:embed="rId3"/>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F400245-3E71-E246-ADF2-A3B70460F4C4}"/>
              </a:ext>
            </a:extLst>
          </p:cNvPr>
          <p:cNvSpPr txBox="1"/>
          <p:nvPr/>
        </p:nvSpPr>
        <p:spPr>
          <a:xfrm>
            <a:off x="2844449" y="2834263"/>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21" name="TextBox 20">
            <a:extLst>
              <a:ext uri="{FF2B5EF4-FFF2-40B4-BE49-F238E27FC236}">
                <a16:creationId xmlns:a16="http://schemas.microsoft.com/office/drawing/2014/main" id="{11BBC798-A265-9C48-A728-9150B083BCDE}"/>
              </a:ext>
            </a:extLst>
          </p:cNvPr>
          <p:cNvSpPr txBox="1"/>
          <p:nvPr/>
        </p:nvSpPr>
        <p:spPr>
          <a:xfrm>
            <a:off x="7478669" y="2817225"/>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23" name="Rounded Rectangle 22">
            <a:extLst>
              <a:ext uri="{FF2B5EF4-FFF2-40B4-BE49-F238E27FC236}">
                <a16:creationId xmlns:a16="http://schemas.microsoft.com/office/drawing/2014/main" id="{38461D63-1496-4149-927D-B358521CEC13}"/>
              </a:ext>
            </a:extLst>
          </p:cNvPr>
          <p:cNvSpPr/>
          <p:nvPr/>
        </p:nvSpPr>
        <p:spPr>
          <a:xfrm>
            <a:off x="4967226" y="2099956"/>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046B8FE4-1FDA-ED40-9A83-9BEE59DBD081}"/>
              </a:ext>
            </a:extLst>
          </p:cNvPr>
          <p:cNvSpPr/>
          <p:nvPr/>
        </p:nvSpPr>
        <p:spPr>
          <a:xfrm>
            <a:off x="5064618"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7254A714-32DA-BE45-BB6B-FD1B8C85FAE0}"/>
              </a:ext>
            </a:extLst>
          </p:cNvPr>
          <p:cNvSpPr/>
          <p:nvPr/>
        </p:nvSpPr>
        <p:spPr>
          <a:xfrm>
            <a:off x="5221527" y="212753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Oval 25">
            <a:extLst>
              <a:ext uri="{FF2B5EF4-FFF2-40B4-BE49-F238E27FC236}">
                <a16:creationId xmlns:a16="http://schemas.microsoft.com/office/drawing/2014/main" id="{D9FB98B1-1057-B54C-8F3A-8CBC1A9C7C72}"/>
              </a:ext>
            </a:extLst>
          </p:cNvPr>
          <p:cNvSpPr/>
          <p:nvPr/>
        </p:nvSpPr>
        <p:spPr>
          <a:xfrm>
            <a:off x="5378436" y="212686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DE9FFA22-0B99-764F-A6B6-042EBC23DBBA}"/>
              </a:ext>
            </a:extLst>
          </p:cNvPr>
          <p:cNvSpPr/>
          <p:nvPr/>
        </p:nvSpPr>
        <p:spPr>
          <a:xfrm>
            <a:off x="5535345" y="21271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Oval 27">
            <a:extLst>
              <a:ext uri="{FF2B5EF4-FFF2-40B4-BE49-F238E27FC236}">
                <a16:creationId xmlns:a16="http://schemas.microsoft.com/office/drawing/2014/main" id="{8A24A90A-FD0A-EA4A-8BD7-9ED9AE5EB0F2}"/>
              </a:ext>
            </a:extLst>
          </p:cNvPr>
          <p:cNvSpPr/>
          <p:nvPr/>
        </p:nvSpPr>
        <p:spPr>
          <a:xfrm>
            <a:off x="5692254" y="212161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Oval 28">
            <a:extLst>
              <a:ext uri="{FF2B5EF4-FFF2-40B4-BE49-F238E27FC236}">
                <a16:creationId xmlns:a16="http://schemas.microsoft.com/office/drawing/2014/main" id="{0C458BE6-0F22-0847-BF5F-E6D5CA54F821}"/>
              </a:ext>
            </a:extLst>
          </p:cNvPr>
          <p:cNvSpPr/>
          <p:nvPr/>
        </p:nvSpPr>
        <p:spPr>
          <a:xfrm>
            <a:off x="5849163" y="212195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93F1DA2F-37D6-0A4C-9A46-10EE432097EB}"/>
              </a:ext>
            </a:extLst>
          </p:cNvPr>
          <p:cNvSpPr/>
          <p:nvPr/>
        </p:nvSpPr>
        <p:spPr>
          <a:xfrm>
            <a:off x="4972636" y="2462732"/>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C4FD46CF-E535-E54F-A84A-E88F71A09F8D}"/>
              </a:ext>
            </a:extLst>
          </p:cNvPr>
          <p:cNvSpPr/>
          <p:nvPr/>
        </p:nvSpPr>
        <p:spPr>
          <a:xfrm>
            <a:off x="5070028"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Oval 31">
            <a:extLst>
              <a:ext uri="{FF2B5EF4-FFF2-40B4-BE49-F238E27FC236}">
                <a16:creationId xmlns:a16="http://schemas.microsoft.com/office/drawing/2014/main" id="{02F5CE9D-6737-6F4C-8862-C80F110E9341}"/>
              </a:ext>
            </a:extLst>
          </p:cNvPr>
          <p:cNvSpPr/>
          <p:nvPr/>
        </p:nvSpPr>
        <p:spPr>
          <a:xfrm>
            <a:off x="5226937" y="249030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094BE8A8-EA92-D047-BD4A-CE3352E3382A}"/>
              </a:ext>
            </a:extLst>
          </p:cNvPr>
          <p:cNvSpPr/>
          <p:nvPr/>
        </p:nvSpPr>
        <p:spPr>
          <a:xfrm>
            <a:off x="5383846" y="24896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Oval 33">
            <a:extLst>
              <a:ext uri="{FF2B5EF4-FFF2-40B4-BE49-F238E27FC236}">
                <a16:creationId xmlns:a16="http://schemas.microsoft.com/office/drawing/2014/main" id="{C0E1DDAB-2DDE-4A40-8D24-37D165CE7B40}"/>
              </a:ext>
            </a:extLst>
          </p:cNvPr>
          <p:cNvSpPr/>
          <p:nvPr/>
        </p:nvSpPr>
        <p:spPr>
          <a:xfrm>
            <a:off x="5540755" y="24899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587FA0CA-1F4E-CD40-963F-4FE270ADB812}"/>
              </a:ext>
            </a:extLst>
          </p:cNvPr>
          <p:cNvSpPr/>
          <p:nvPr/>
        </p:nvSpPr>
        <p:spPr>
          <a:xfrm>
            <a:off x="5697664" y="24843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Oval 35">
            <a:extLst>
              <a:ext uri="{FF2B5EF4-FFF2-40B4-BE49-F238E27FC236}">
                <a16:creationId xmlns:a16="http://schemas.microsoft.com/office/drawing/2014/main" id="{8F37CB6F-E869-6847-BD0E-E34D5675EB14}"/>
              </a:ext>
            </a:extLst>
          </p:cNvPr>
          <p:cNvSpPr/>
          <p:nvPr/>
        </p:nvSpPr>
        <p:spPr>
          <a:xfrm>
            <a:off x="5854573" y="248472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TextBox 36">
            <a:extLst>
              <a:ext uri="{FF2B5EF4-FFF2-40B4-BE49-F238E27FC236}">
                <a16:creationId xmlns:a16="http://schemas.microsoft.com/office/drawing/2014/main" id="{C1FFCE24-730D-4C41-A4C9-54722998B1D4}"/>
              </a:ext>
            </a:extLst>
          </p:cNvPr>
          <p:cNvSpPr txBox="1"/>
          <p:nvPr/>
        </p:nvSpPr>
        <p:spPr>
          <a:xfrm>
            <a:off x="4664230" y="2016083"/>
            <a:ext cx="189168" cy="369332"/>
          </a:xfrm>
          <a:prstGeom prst="rect">
            <a:avLst/>
          </a:prstGeom>
          <a:noFill/>
        </p:spPr>
        <p:txBody>
          <a:bodyPr wrap="square" rtlCol="0">
            <a:spAutoFit/>
          </a:bodyPr>
          <a:lstStyle/>
          <a:p>
            <a:pPr algn="ctr"/>
            <a:r>
              <a:rPr lang="zh-CN" altLang="en-US" dirty="0"/>
              <a:t>🙃</a:t>
            </a:r>
            <a:endParaRPr lang="en-US" dirty="0"/>
          </a:p>
        </p:txBody>
      </p:sp>
      <p:sp>
        <p:nvSpPr>
          <p:cNvPr id="38" name="TextBox 37">
            <a:extLst>
              <a:ext uri="{FF2B5EF4-FFF2-40B4-BE49-F238E27FC236}">
                <a16:creationId xmlns:a16="http://schemas.microsoft.com/office/drawing/2014/main" id="{680521AD-ACE8-4D4D-9723-77673CA1A5BB}"/>
              </a:ext>
            </a:extLst>
          </p:cNvPr>
          <p:cNvSpPr txBox="1"/>
          <p:nvPr/>
        </p:nvSpPr>
        <p:spPr>
          <a:xfrm>
            <a:off x="4610122" y="2387779"/>
            <a:ext cx="309446" cy="369332"/>
          </a:xfrm>
          <a:prstGeom prst="rect">
            <a:avLst/>
          </a:prstGeom>
          <a:noFill/>
        </p:spPr>
        <p:txBody>
          <a:bodyPr wrap="square" rtlCol="0">
            <a:spAutoFit/>
          </a:bodyPr>
          <a:lstStyle/>
          <a:p>
            <a:pPr algn="ctr"/>
            <a:r>
              <a:rPr lang="zh-CN" altLang="en-US" dirty="0"/>
              <a:t>🙂</a:t>
            </a:r>
            <a:endParaRPr 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6FF00D0-E921-2241-A26F-8A7BE10DF3FD}"/>
                  </a:ext>
                </a:extLst>
              </p:cNvPr>
              <p:cNvSpPr txBox="1"/>
              <p:nvPr/>
            </p:nvSpPr>
            <p:spPr>
              <a:xfrm>
                <a:off x="6036535" y="2011306"/>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0</m:t>
                          </m:r>
                        </m:sub>
                      </m:sSub>
                    </m:oMath>
                  </m:oMathPara>
                </a14:m>
                <a:endParaRPr lang="en-US" sz="1400" dirty="0"/>
              </a:p>
            </p:txBody>
          </p:sp>
        </mc:Choice>
        <mc:Fallback xmlns="">
          <p:sp>
            <p:nvSpPr>
              <p:cNvPr id="39" name="TextBox 38">
                <a:extLst>
                  <a:ext uri="{FF2B5EF4-FFF2-40B4-BE49-F238E27FC236}">
                    <a16:creationId xmlns:a16="http://schemas.microsoft.com/office/drawing/2014/main" id="{B6FF00D0-E921-2241-A26F-8A7BE10DF3FD}"/>
                  </a:ext>
                </a:extLst>
              </p:cNvPr>
              <p:cNvSpPr txBox="1">
                <a:spLocks noRot="1" noChangeAspect="1" noMove="1" noResize="1" noEditPoints="1" noAdjustHandles="1" noChangeArrowheads="1" noChangeShapeType="1" noTextEdit="1"/>
              </p:cNvSpPr>
              <p:nvPr/>
            </p:nvSpPr>
            <p:spPr>
              <a:xfrm>
                <a:off x="6036535" y="2011306"/>
                <a:ext cx="415211"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CF20793-5A4C-3541-88AD-C27464BCE3A6}"/>
                  </a:ext>
                </a:extLst>
              </p:cNvPr>
              <p:cNvSpPr txBox="1"/>
              <p:nvPr/>
            </p:nvSpPr>
            <p:spPr>
              <a:xfrm>
                <a:off x="6047355" y="2395803"/>
                <a:ext cx="4152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1</m:t>
                          </m:r>
                        </m:sub>
                      </m:sSub>
                    </m:oMath>
                  </m:oMathPara>
                </a14:m>
                <a:endParaRPr lang="en-US" sz="1400" dirty="0"/>
              </a:p>
            </p:txBody>
          </p:sp>
        </mc:Choice>
        <mc:Fallback xmlns="">
          <p:sp>
            <p:nvSpPr>
              <p:cNvPr id="40" name="TextBox 39">
                <a:extLst>
                  <a:ext uri="{FF2B5EF4-FFF2-40B4-BE49-F238E27FC236}">
                    <a16:creationId xmlns:a16="http://schemas.microsoft.com/office/drawing/2014/main" id="{9CF20793-5A4C-3541-88AD-C27464BCE3A6}"/>
                  </a:ext>
                </a:extLst>
              </p:cNvPr>
              <p:cNvSpPr txBox="1">
                <a:spLocks noRot="1" noChangeAspect="1" noMove="1" noResize="1" noEditPoints="1" noAdjustHandles="1" noChangeArrowheads="1" noChangeShapeType="1" noTextEdit="1"/>
              </p:cNvSpPr>
              <p:nvPr/>
            </p:nvSpPr>
            <p:spPr>
              <a:xfrm>
                <a:off x="6047355" y="2395803"/>
                <a:ext cx="415211" cy="307777"/>
              </a:xfrm>
              <a:prstGeom prst="rect">
                <a:avLst/>
              </a:prstGeom>
              <a:blipFill>
                <a:blip r:embed="rId9"/>
                <a:stretch>
                  <a:fillRect/>
                </a:stretch>
              </a:blipFill>
            </p:spPr>
            <p:txBody>
              <a:bodyPr/>
              <a:lstStyle/>
              <a:p>
                <a:r>
                  <a:rPr lang="en-US">
                    <a:noFill/>
                  </a:rPr>
                  <a:t> </a:t>
                </a:r>
              </a:p>
            </p:txBody>
          </p:sp>
        </mc:Fallback>
      </mc:AlternateContent>
      <p:sp>
        <p:nvSpPr>
          <p:cNvPr id="41" name="Right Brace 40">
            <a:extLst>
              <a:ext uri="{FF2B5EF4-FFF2-40B4-BE49-F238E27FC236}">
                <a16:creationId xmlns:a16="http://schemas.microsoft.com/office/drawing/2014/main" id="{2B182E3E-DD2F-954B-AB48-B98DDE3E6373}"/>
              </a:ext>
            </a:extLst>
          </p:cNvPr>
          <p:cNvSpPr/>
          <p:nvPr/>
        </p:nvSpPr>
        <p:spPr>
          <a:xfrm>
            <a:off x="6320021" y="2121616"/>
            <a:ext cx="190650" cy="4763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ectangle 47">
            <a:extLst>
              <a:ext uri="{FF2B5EF4-FFF2-40B4-BE49-F238E27FC236}">
                <a16:creationId xmlns:a16="http://schemas.microsoft.com/office/drawing/2014/main" id="{04CB47CF-42F9-4546-B71E-D1626CD37593}"/>
              </a:ext>
            </a:extLst>
          </p:cNvPr>
          <p:cNvSpPr/>
          <p:nvPr/>
        </p:nvSpPr>
        <p:spPr>
          <a:xfrm>
            <a:off x="9759513" y="4077734"/>
            <a:ext cx="415498" cy="646331"/>
          </a:xfrm>
          <a:prstGeom prst="rect">
            <a:avLst/>
          </a:prstGeom>
        </p:spPr>
        <p:txBody>
          <a:bodyPr wrap="none">
            <a:spAutoFit/>
          </a:bodyPr>
          <a:lstStyle/>
          <a:p>
            <a:r>
              <a:rPr lang="zh-CN" altLang="en-US" dirty="0"/>
              <a:t>🙂</a:t>
            </a:r>
            <a:endParaRPr lang="en-US" dirty="0"/>
          </a:p>
          <a:p>
            <a:endParaRPr lang="en-US" dirty="0"/>
          </a:p>
        </p:txBody>
      </p:sp>
      <p:sp>
        <p:nvSpPr>
          <p:cNvPr id="49" name="Rectangle 48">
            <a:extLst>
              <a:ext uri="{FF2B5EF4-FFF2-40B4-BE49-F238E27FC236}">
                <a16:creationId xmlns:a16="http://schemas.microsoft.com/office/drawing/2014/main" id="{7CD4ED58-8D3B-FC4F-A827-E065E4F974F6}"/>
              </a:ext>
            </a:extLst>
          </p:cNvPr>
          <p:cNvSpPr/>
          <p:nvPr/>
        </p:nvSpPr>
        <p:spPr>
          <a:xfrm>
            <a:off x="9759513" y="4397113"/>
            <a:ext cx="415498" cy="369332"/>
          </a:xfrm>
          <a:prstGeom prst="rect">
            <a:avLst/>
          </a:prstGeom>
        </p:spPr>
        <p:txBody>
          <a:bodyPr wrap="none">
            <a:spAutoFit/>
          </a:bodyPr>
          <a:lstStyle/>
          <a:p>
            <a:r>
              <a:rPr lang="zh-CN" altLang="en-US" dirty="0"/>
              <a:t>🙃</a:t>
            </a:r>
            <a:endParaRPr lang="en-US" dirty="0"/>
          </a:p>
        </p:txBody>
      </p:sp>
      <p:cxnSp>
        <p:nvCxnSpPr>
          <p:cNvPr id="50" name="Straight Arrow Connector 49">
            <a:extLst>
              <a:ext uri="{FF2B5EF4-FFF2-40B4-BE49-F238E27FC236}">
                <a16:creationId xmlns:a16="http://schemas.microsoft.com/office/drawing/2014/main" id="{BC4634C4-C996-9A40-B85B-5892455FF373}"/>
              </a:ext>
            </a:extLst>
          </p:cNvPr>
          <p:cNvCxnSpPr>
            <a:stCxn id="19" idx="2"/>
            <a:endCxn id="48" idx="0"/>
          </p:cNvCxnSpPr>
          <p:nvPr/>
        </p:nvCxnSpPr>
        <p:spPr>
          <a:xfrm>
            <a:off x="9967262" y="3697671"/>
            <a:ext cx="0" cy="38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58A4B82-1D64-9849-B115-50E3FE30CDD5}"/>
              </a:ext>
            </a:extLst>
          </p:cNvPr>
          <p:cNvSpPr txBox="1"/>
          <p:nvPr/>
        </p:nvSpPr>
        <p:spPr>
          <a:xfrm>
            <a:off x="838200" y="1404168"/>
            <a:ext cx="5627077" cy="400110"/>
          </a:xfrm>
          <a:prstGeom prst="rect">
            <a:avLst/>
          </a:prstGeom>
          <a:noFill/>
        </p:spPr>
        <p:txBody>
          <a:bodyPr wrap="square" rtlCol="0">
            <a:spAutoFit/>
          </a:bodyPr>
          <a:lstStyle/>
          <a:p>
            <a:r>
              <a:rPr lang="en-US" altLang="zh-CN" sz="2000" dirty="0"/>
              <a:t>Inference</a:t>
            </a:r>
            <a:r>
              <a:rPr lang="zh-CN" altLang="en-US" sz="2000" dirty="0"/>
              <a:t> </a:t>
            </a:r>
            <a:r>
              <a:rPr lang="en-US" altLang="zh-CN" sz="2000" dirty="0"/>
              <a:t>step</a:t>
            </a:r>
            <a:r>
              <a:rPr lang="zh-CN" altLang="en-US" sz="2000" dirty="0"/>
              <a:t> </a:t>
            </a:r>
            <a:r>
              <a:rPr lang="en-US" altLang="zh-CN" sz="2000" dirty="0"/>
              <a:t>is</a:t>
            </a:r>
            <a:r>
              <a:rPr lang="zh-CN" altLang="en-US" sz="2000" dirty="0"/>
              <a:t> </a:t>
            </a:r>
            <a:r>
              <a:rPr lang="en-US" altLang="zh-CN" sz="2000" dirty="0"/>
              <a:t>still</a:t>
            </a:r>
            <a:r>
              <a:rPr lang="zh-CN" altLang="en-US" sz="2000" dirty="0"/>
              <a:t> </a:t>
            </a:r>
            <a:r>
              <a:rPr lang="en-US" altLang="zh-CN" sz="2000" dirty="0"/>
              <a:t>the</a:t>
            </a:r>
            <a:r>
              <a:rPr lang="zh-CN" altLang="en-US" sz="2000" dirty="0"/>
              <a:t> </a:t>
            </a:r>
            <a:r>
              <a:rPr lang="en-US" altLang="zh-CN" sz="2000" dirty="0"/>
              <a:t>same!</a:t>
            </a:r>
            <a:endParaRPr lang="en-US" sz="2000" dirty="0"/>
          </a:p>
        </p:txBody>
      </p:sp>
      <p:pic>
        <p:nvPicPr>
          <p:cNvPr id="98" name="Picture 97">
            <a:extLst>
              <a:ext uri="{FF2B5EF4-FFF2-40B4-BE49-F238E27FC236}">
                <a16:creationId xmlns:a16="http://schemas.microsoft.com/office/drawing/2014/main" id="{BA551607-EF96-4344-9BFD-765F1CF7380D}"/>
              </a:ext>
            </a:extLst>
          </p:cNvPr>
          <p:cNvPicPr>
            <a:picLocks noChangeAspect="1"/>
          </p:cNvPicPr>
          <p:nvPr/>
        </p:nvPicPr>
        <p:blipFill>
          <a:blip r:embed="rId10"/>
          <a:stretch>
            <a:fillRect/>
          </a:stretch>
        </p:blipFill>
        <p:spPr>
          <a:xfrm>
            <a:off x="5756566" y="4198094"/>
            <a:ext cx="1668462" cy="1129110"/>
          </a:xfrm>
          <a:prstGeom prst="rect">
            <a:avLst/>
          </a:prstGeom>
        </p:spPr>
      </p:pic>
      <p:cxnSp>
        <p:nvCxnSpPr>
          <p:cNvPr id="103" name="Elbow Connector 102">
            <a:extLst>
              <a:ext uri="{FF2B5EF4-FFF2-40B4-BE49-F238E27FC236}">
                <a16:creationId xmlns:a16="http://schemas.microsoft.com/office/drawing/2014/main" id="{A9F23892-604C-B74E-967A-0934CCA16318}"/>
              </a:ext>
            </a:extLst>
          </p:cNvPr>
          <p:cNvCxnSpPr>
            <a:cxnSpLocks/>
            <a:stCxn id="41" idx="1"/>
          </p:cNvCxnSpPr>
          <p:nvPr/>
        </p:nvCxnSpPr>
        <p:spPr>
          <a:xfrm rot="10800000" flipH="1" flipV="1">
            <a:off x="6510671" y="2359798"/>
            <a:ext cx="814882" cy="1084571"/>
          </a:xfrm>
          <a:prstGeom prst="bentConnector4">
            <a:avLst>
              <a:gd name="adj1" fmla="val -3642"/>
              <a:gd name="adj2" fmla="val -15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Rounded Rectangle 153">
                <a:extLst>
                  <a:ext uri="{FF2B5EF4-FFF2-40B4-BE49-F238E27FC236}">
                    <a16:creationId xmlns:a16="http://schemas.microsoft.com/office/drawing/2014/main" id="{200A05E5-CED9-A04B-8B7A-A83725974951}"/>
                  </a:ext>
                </a:extLst>
              </p:cNvPr>
              <p:cNvSpPr/>
              <p:nvPr/>
            </p:nvSpPr>
            <p:spPr>
              <a:xfrm>
                <a:off x="951419" y="311126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xmlns="">
          <p:sp>
            <p:nvSpPr>
              <p:cNvPr id="154" name="Rounded Rectangle 153">
                <a:extLst>
                  <a:ext uri="{FF2B5EF4-FFF2-40B4-BE49-F238E27FC236}">
                    <a16:creationId xmlns:a16="http://schemas.microsoft.com/office/drawing/2014/main" id="{200A05E5-CED9-A04B-8B7A-A83725974951}"/>
                  </a:ext>
                </a:extLst>
              </p:cNvPr>
              <p:cNvSpPr>
                <a:spLocks noRot="1" noChangeAspect="1" noMove="1" noResize="1" noEditPoints="1" noAdjustHandles="1" noChangeArrowheads="1" noChangeShapeType="1" noTextEdit="1"/>
              </p:cNvSpPr>
              <p:nvPr/>
            </p:nvSpPr>
            <p:spPr>
              <a:xfrm>
                <a:off x="951419" y="3111262"/>
                <a:ext cx="715618" cy="579309"/>
              </a:xfrm>
              <a:prstGeom prst="roundRect">
                <a:avLst/>
              </a:prstGeom>
              <a:blipFill>
                <a:blip r:embed="rId11"/>
                <a:stretch>
                  <a:fillRect/>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3EA6A809-546B-9C47-BD5D-E5E514977F19}"/>
              </a:ext>
            </a:extLst>
          </p:cNvPr>
          <p:cNvCxnSpPr>
            <a:cxnSpLocks/>
            <a:stCxn id="154" idx="3"/>
          </p:cNvCxnSpPr>
          <p:nvPr/>
        </p:nvCxnSpPr>
        <p:spPr>
          <a:xfrm flipV="1">
            <a:off x="1667037" y="3400916"/>
            <a:ext cx="378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A00A98B4-AA04-1A48-9EF8-52AE625FDAAD}"/>
              </a:ext>
            </a:extLst>
          </p:cNvPr>
          <p:cNvSpPr/>
          <p:nvPr/>
        </p:nvSpPr>
        <p:spPr>
          <a:xfrm>
            <a:off x="1101479" y="4048380"/>
            <a:ext cx="415498" cy="369332"/>
          </a:xfrm>
          <a:prstGeom prst="rect">
            <a:avLst/>
          </a:prstGeom>
        </p:spPr>
        <p:txBody>
          <a:bodyPr wrap="square">
            <a:spAutoFit/>
          </a:bodyPr>
          <a:lstStyle/>
          <a:p>
            <a:r>
              <a:rPr lang="zh-CN" altLang="en-US" dirty="0"/>
              <a:t>🙃</a:t>
            </a:r>
            <a:endParaRPr lang="en-US" dirty="0"/>
          </a:p>
        </p:txBody>
      </p:sp>
      <p:sp>
        <p:nvSpPr>
          <p:cNvPr id="157" name="Rectangle 156">
            <a:extLst>
              <a:ext uri="{FF2B5EF4-FFF2-40B4-BE49-F238E27FC236}">
                <a16:creationId xmlns:a16="http://schemas.microsoft.com/office/drawing/2014/main" id="{69BA3AC4-DE47-3846-B7C7-3999A722A23E}"/>
              </a:ext>
            </a:extLst>
          </p:cNvPr>
          <p:cNvSpPr/>
          <p:nvPr/>
        </p:nvSpPr>
        <p:spPr>
          <a:xfrm>
            <a:off x="1101479" y="4367759"/>
            <a:ext cx="415498" cy="369332"/>
          </a:xfrm>
          <a:prstGeom prst="rect">
            <a:avLst/>
          </a:prstGeom>
        </p:spPr>
        <p:txBody>
          <a:bodyPr wrap="square">
            <a:spAutoFit/>
          </a:bodyPr>
          <a:lstStyle/>
          <a:p>
            <a:r>
              <a:rPr lang="zh-CN" altLang="en-US" dirty="0"/>
              <a:t>🙂</a:t>
            </a:r>
            <a:endParaRPr lang="en-US" dirty="0"/>
          </a:p>
        </p:txBody>
      </p:sp>
      <p:cxnSp>
        <p:nvCxnSpPr>
          <p:cNvPr id="158" name="Straight Arrow Connector 157">
            <a:extLst>
              <a:ext uri="{FF2B5EF4-FFF2-40B4-BE49-F238E27FC236}">
                <a16:creationId xmlns:a16="http://schemas.microsoft.com/office/drawing/2014/main" id="{88564930-ABCC-7742-A7DB-F87769B717E8}"/>
              </a:ext>
            </a:extLst>
          </p:cNvPr>
          <p:cNvCxnSpPr>
            <a:stCxn id="156" idx="0"/>
            <a:endCxn id="154" idx="2"/>
          </p:cNvCxnSpPr>
          <p:nvPr/>
        </p:nvCxnSpPr>
        <p:spPr>
          <a:xfrm flipV="1">
            <a:off x="1309228" y="3690571"/>
            <a:ext cx="0" cy="35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9" name="Rounded Rectangle 158">
                <a:extLst>
                  <a:ext uri="{FF2B5EF4-FFF2-40B4-BE49-F238E27FC236}">
                    <a16:creationId xmlns:a16="http://schemas.microsoft.com/office/drawing/2014/main" id="{43D1AAEB-9285-0246-B250-B6AB6AC8F147}"/>
                  </a:ext>
                </a:extLst>
              </p:cNvPr>
              <p:cNvSpPr/>
              <p:nvPr/>
            </p:nvSpPr>
            <p:spPr>
              <a:xfrm>
                <a:off x="2038351" y="3075741"/>
                <a:ext cx="510575" cy="6901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159" name="Rounded Rectangle 158">
                <a:extLst>
                  <a:ext uri="{FF2B5EF4-FFF2-40B4-BE49-F238E27FC236}">
                    <a16:creationId xmlns:a16="http://schemas.microsoft.com/office/drawing/2014/main" id="{43D1AAEB-9285-0246-B250-B6AB6AC8F147}"/>
                  </a:ext>
                </a:extLst>
              </p:cNvPr>
              <p:cNvSpPr>
                <a:spLocks noRot="1" noChangeAspect="1" noMove="1" noResize="1" noEditPoints="1" noAdjustHandles="1" noChangeArrowheads="1" noChangeShapeType="1" noTextEdit="1"/>
              </p:cNvSpPr>
              <p:nvPr/>
            </p:nvSpPr>
            <p:spPr>
              <a:xfrm>
                <a:off x="2038351" y="3075741"/>
                <a:ext cx="510575" cy="690107"/>
              </a:xfrm>
              <a:prstGeom prst="roundRect">
                <a:avLst/>
              </a:prstGeom>
              <a:blipFill>
                <a:blip r:embed="rId12"/>
                <a:stretch>
                  <a:fillRect/>
                </a:stretch>
              </a:blipFill>
            </p:spPr>
            <p:txBody>
              <a:bodyPr/>
              <a:lstStyle/>
              <a:p>
                <a:r>
                  <a:rPr lang="en-US">
                    <a:noFill/>
                  </a:rPr>
                  <a:t> </a:t>
                </a:r>
              </a:p>
            </p:txBody>
          </p:sp>
        </mc:Fallback>
      </mc:AlternateContent>
      <p:cxnSp>
        <p:nvCxnSpPr>
          <p:cNvPr id="160" name="Straight Arrow Connector 159">
            <a:extLst>
              <a:ext uri="{FF2B5EF4-FFF2-40B4-BE49-F238E27FC236}">
                <a16:creationId xmlns:a16="http://schemas.microsoft.com/office/drawing/2014/main" id="{CF29DF22-EE04-7F41-9371-162EA30E9DC1}"/>
              </a:ext>
            </a:extLst>
          </p:cNvPr>
          <p:cNvCxnSpPr>
            <a:stCxn id="159" idx="3"/>
          </p:cNvCxnSpPr>
          <p:nvPr/>
        </p:nvCxnSpPr>
        <p:spPr>
          <a:xfrm>
            <a:off x="2548926" y="3420795"/>
            <a:ext cx="4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61975814-9531-4945-B326-B198CDC78B55}"/>
              </a:ext>
            </a:extLst>
          </p:cNvPr>
          <p:cNvSpPr txBox="1"/>
          <p:nvPr/>
        </p:nvSpPr>
        <p:spPr>
          <a:xfrm>
            <a:off x="1718077" y="2648819"/>
            <a:ext cx="1151122"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Encoder</a:t>
            </a:r>
            <a:endParaRPr lang="en-US" sz="1200" dirty="0"/>
          </a:p>
        </p:txBody>
      </p:sp>
      <p:cxnSp>
        <p:nvCxnSpPr>
          <p:cNvPr id="6" name="Straight Arrow Connector 5">
            <a:extLst>
              <a:ext uri="{FF2B5EF4-FFF2-40B4-BE49-F238E27FC236}">
                <a16:creationId xmlns:a16="http://schemas.microsoft.com/office/drawing/2014/main" id="{68CD6659-B7FB-A04B-B314-DA135BFF5813}"/>
              </a:ext>
            </a:extLst>
          </p:cNvPr>
          <p:cNvCxnSpPr>
            <a:stCxn id="3" idx="0"/>
          </p:cNvCxnSpPr>
          <p:nvPr/>
        </p:nvCxnSpPr>
        <p:spPr>
          <a:xfrm flipV="1">
            <a:off x="7381875" y="2319083"/>
            <a:ext cx="866775" cy="43802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45FDFA50-FDF4-D746-9C28-ADCD97F4CE5D}"/>
              </a:ext>
            </a:extLst>
          </p:cNvPr>
          <p:cNvSpPr txBox="1"/>
          <p:nvPr/>
        </p:nvSpPr>
        <p:spPr>
          <a:xfrm>
            <a:off x="8248650" y="1772917"/>
            <a:ext cx="2322076" cy="707886"/>
          </a:xfrm>
          <a:prstGeom prst="rect">
            <a:avLst/>
          </a:prstGeom>
          <a:noFill/>
        </p:spPr>
        <p:txBody>
          <a:bodyPr wrap="square" rtlCol="0">
            <a:spAutoFit/>
          </a:bodyPr>
          <a:lstStyle/>
          <a:p>
            <a:r>
              <a:rPr lang="en-US" sz="2000" dirty="0">
                <a:solidFill>
                  <a:srgbClr val="FF0000"/>
                </a:solidFill>
              </a:rPr>
              <a:t>Only</a:t>
            </a:r>
            <a:r>
              <a:rPr lang="zh-CN" altLang="en-US" sz="2000" dirty="0">
                <a:solidFill>
                  <a:srgbClr val="FF0000"/>
                </a:solidFill>
              </a:rPr>
              <a:t> </a:t>
            </a:r>
            <a:r>
              <a:rPr lang="en-US" altLang="zh-CN" sz="2000" dirty="0">
                <a:solidFill>
                  <a:srgbClr val="FF0000"/>
                </a:solidFill>
              </a:rPr>
              <a:t>modify</a:t>
            </a:r>
            <a:r>
              <a:rPr lang="zh-CN" altLang="en-US" sz="2000" dirty="0">
                <a:solidFill>
                  <a:srgbClr val="FF0000"/>
                </a:solidFill>
              </a:rPr>
              <a:t> </a:t>
            </a:r>
            <a:r>
              <a:rPr lang="en-US" altLang="zh-CN" sz="2000" dirty="0">
                <a:solidFill>
                  <a:srgbClr val="FF0000"/>
                </a:solidFill>
              </a:rPr>
              <a:t>the</a:t>
            </a:r>
            <a:r>
              <a:rPr lang="zh-CN" altLang="en-US" sz="2000" dirty="0">
                <a:solidFill>
                  <a:srgbClr val="FF0000"/>
                </a:solidFill>
              </a:rPr>
              <a:t> </a:t>
            </a:r>
            <a:r>
              <a:rPr lang="en-US" altLang="zh-CN" sz="2000" dirty="0">
                <a:solidFill>
                  <a:srgbClr val="FF0000"/>
                </a:solidFill>
              </a:rPr>
              <a:t>latent</a:t>
            </a:r>
            <a:r>
              <a:rPr lang="zh-CN" altLang="en-US" sz="2000" dirty="0">
                <a:solidFill>
                  <a:srgbClr val="FF0000"/>
                </a:solidFill>
              </a:rPr>
              <a:t> </a:t>
            </a:r>
            <a:r>
              <a:rPr lang="en-US" altLang="zh-CN" sz="2000" dirty="0">
                <a:solidFill>
                  <a:srgbClr val="FF0000"/>
                </a:solidFill>
              </a:rPr>
              <a:t>feature!</a:t>
            </a:r>
            <a:endParaRPr lang="en-US" sz="2000" dirty="0">
              <a:solidFill>
                <a:srgbClr val="FF0000"/>
              </a:solidFill>
            </a:endParaRPr>
          </a:p>
        </p:txBody>
      </p:sp>
      <p:cxnSp>
        <p:nvCxnSpPr>
          <p:cNvPr id="168" name="Straight Arrow Connector 167">
            <a:extLst>
              <a:ext uri="{FF2B5EF4-FFF2-40B4-BE49-F238E27FC236}">
                <a16:creationId xmlns:a16="http://schemas.microsoft.com/office/drawing/2014/main" id="{4CB07CB4-22FD-4F40-94E2-7114C4ED5454}"/>
              </a:ext>
            </a:extLst>
          </p:cNvPr>
          <p:cNvCxnSpPr/>
          <p:nvPr/>
        </p:nvCxnSpPr>
        <p:spPr>
          <a:xfrm flipV="1">
            <a:off x="4389296" y="3142134"/>
            <a:ext cx="488437"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ACDF2471-9E13-584E-AC11-6F07B38E88A5}"/>
              </a:ext>
            </a:extLst>
          </p:cNvPr>
          <p:cNvCxnSpPr/>
          <p:nvPr/>
        </p:nvCxnSpPr>
        <p:spPr>
          <a:xfrm>
            <a:off x="4389296" y="3426109"/>
            <a:ext cx="499796"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0" name="Rounded Rectangle 169">
                <a:extLst>
                  <a:ext uri="{FF2B5EF4-FFF2-40B4-BE49-F238E27FC236}">
                    <a16:creationId xmlns:a16="http://schemas.microsoft.com/office/drawing/2014/main" id="{623E78C5-962C-2449-A3CD-C7D79DA6D720}"/>
                  </a:ext>
                </a:extLst>
              </p:cNvPr>
              <p:cNvSpPr/>
              <p:nvPr/>
            </p:nvSpPr>
            <p:spPr>
              <a:xfrm>
                <a:off x="4883411" y="2934785"/>
                <a:ext cx="806490" cy="454360"/>
              </a:xfrm>
              <a:prstGeom prst="round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70" name="Rounded Rectangle 169">
                <a:extLst>
                  <a:ext uri="{FF2B5EF4-FFF2-40B4-BE49-F238E27FC236}">
                    <a16:creationId xmlns:a16="http://schemas.microsoft.com/office/drawing/2014/main" id="{623E78C5-962C-2449-A3CD-C7D79DA6D720}"/>
                  </a:ext>
                </a:extLst>
              </p:cNvPr>
              <p:cNvSpPr>
                <a:spLocks noRot="1" noChangeAspect="1" noMove="1" noResize="1" noEditPoints="1" noAdjustHandles="1" noChangeArrowheads="1" noChangeShapeType="1" noTextEdit="1"/>
              </p:cNvSpPr>
              <p:nvPr/>
            </p:nvSpPr>
            <p:spPr>
              <a:xfrm>
                <a:off x="4883411" y="2934785"/>
                <a:ext cx="806490" cy="454360"/>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Rounded Rectangle 170">
                <a:extLst>
                  <a:ext uri="{FF2B5EF4-FFF2-40B4-BE49-F238E27FC236}">
                    <a16:creationId xmlns:a16="http://schemas.microsoft.com/office/drawing/2014/main" id="{68204A67-0834-7B40-BB0A-7AEB2F2C1488}"/>
                  </a:ext>
                </a:extLst>
              </p:cNvPr>
              <p:cNvSpPr/>
              <p:nvPr/>
            </p:nvSpPr>
            <p:spPr>
              <a:xfrm>
                <a:off x="4889093" y="3624892"/>
                <a:ext cx="806490" cy="454360"/>
              </a:xfrm>
              <a:prstGeom prst="roundRect">
                <a:avLst/>
              </a:prstGeom>
              <a:gradFill>
                <a:gsLst>
                  <a:gs pos="0">
                    <a:schemeClr val="accent4">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71" name="Rounded Rectangle 170">
                <a:extLst>
                  <a:ext uri="{FF2B5EF4-FFF2-40B4-BE49-F238E27FC236}">
                    <a16:creationId xmlns:a16="http://schemas.microsoft.com/office/drawing/2014/main" id="{68204A67-0834-7B40-BB0A-7AEB2F2C1488}"/>
                  </a:ext>
                </a:extLst>
              </p:cNvPr>
              <p:cNvSpPr>
                <a:spLocks noRot="1" noChangeAspect="1" noMove="1" noResize="1" noEditPoints="1" noAdjustHandles="1" noChangeArrowheads="1" noChangeShapeType="1" noTextEdit="1"/>
              </p:cNvSpPr>
              <p:nvPr/>
            </p:nvSpPr>
            <p:spPr>
              <a:xfrm>
                <a:off x="4889093" y="3624892"/>
                <a:ext cx="806490" cy="454360"/>
              </a:xfrm>
              <a:prstGeom prst="roundRect">
                <a:avLst/>
              </a:prstGeom>
              <a:blipFill>
                <a:blip r:embed="rId14"/>
                <a:stretch>
                  <a:fillRect b="-2703"/>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BE5955B4-68D3-014C-96D5-8BFE0257556E}"/>
              </a:ext>
            </a:extLst>
          </p:cNvPr>
          <p:cNvCxnSpPr>
            <a:cxnSpLocks/>
            <a:stCxn id="170" idx="3"/>
          </p:cNvCxnSpPr>
          <p:nvPr/>
        </p:nvCxnSpPr>
        <p:spPr>
          <a:xfrm>
            <a:off x="5689901" y="3161965"/>
            <a:ext cx="460038"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A2AC509E-2D8F-4B44-9E5B-A8FC387D5C03}"/>
              </a:ext>
            </a:extLst>
          </p:cNvPr>
          <p:cNvCxnSpPr>
            <a:cxnSpLocks/>
            <a:stCxn id="171" idx="3"/>
          </p:cNvCxnSpPr>
          <p:nvPr/>
        </p:nvCxnSpPr>
        <p:spPr>
          <a:xfrm flipV="1">
            <a:off x="5695583" y="3482904"/>
            <a:ext cx="460038"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Rounded Rectangle 173">
            <a:extLst>
              <a:ext uri="{FF2B5EF4-FFF2-40B4-BE49-F238E27FC236}">
                <a16:creationId xmlns:a16="http://schemas.microsoft.com/office/drawing/2014/main" id="{A37CDE96-BD3B-464A-8CA2-CE5816C554A0}"/>
              </a:ext>
            </a:extLst>
          </p:cNvPr>
          <p:cNvSpPr/>
          <p:nvPr/>
        </p:nvSpPr>
        <p:spPr>
          <a:xfrm>
            <a:off x="6155621" y="3238685"/>
            <a:ext cx="868964" cy="482758"/>
          </a:xfrm>
          <a:prstGeom prst="roundRect">
            <a:avLst/>
          </a:prstGeom>
          <a:solidFill>
            <a:schemeClr val="accent4">
              <a:lumMod val="60000"/>
              <a:lumOff val="40000"/>
            </a:schemeClr>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Z</a:t>
            </a:r>
            <a:endParaRPr lang="en-US" dirty="0">
              <a:solidFill>
                <a:schemeClr val="tx1"/>
              </a:solidFill>
            </a:endParaRPr>
          </a:p>
        </p:txBody>
      </p:sp>
      <p:cxnSp>
        <p:nvCxnSpPr>
          <p:cNvPr id="175" name="Straight Arrow Connector 174">
            <a:extLst>
              <a:ext uri="{FF2B5EF4-FFF2-40B4-BE49-F238E27FC236}">
                <a16:creationId xmlns:a16="http://schemas.microsoft.com/office/drawing/2014/main" id="{1AE2BE52-8B1E-AD4D-BDFF-A63C25E80713}"/>
              </a:ext>
            </a:extLst>
          </p:cNvPr>
          <p:cNvCxnSpPr>
            <a:cxnSpLocks/>
            <a:stCxn id="174" idx="3"/>
          </p:cNvCxnSpPr>
          <p:nvPr/>
        </p:nvCxnSpPr>
        <p:spPr>
          <a:xfrm>
            <a:off x="7024585" y="3480064"/>
            <a:ext cx="670182" cy="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175">
                <a:extLst>
                  <a:ext uri="{FF2B5EF4-FFF2-40B4-BE49-F238E27FC236}">
                    <a16:creationId xmlns:a16="http://schemas.microsoft.com/office/drawing/2014/main" id="{6AD9D1B1-C4F4-024E-A18C-81A6A5AFA79C}"/>
                  </a:ext>
                </a:extLst>
              </p:cNvPr>
              <p:cNvSpPr/>
              <p:nvPr/>
            </p:nvSpPr>
            <p:spPr>
              <a:xfrm>
                <a:off x="7666372" y="3123676"/>
                <a:ext cx="1408517" cy="619066"/>
              </a:xfrm>
              <a:prstGeom prst="rect">
                <a:avLst/>
              </a:prstGeom>
              <a:solidFill>
                <a:schemeClr val="accent6"/>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76" name="Rectangle 175">
                <a:extLst>
                  <a:ext uri="{FF2B5EF4-FFF2-40B4-BE49-F238E27FC236}">
                    <a16:creationId xmlns:a16="http://schemas.microsoft.com/office/drawing/2014/main" id="{6AD9D1B1-C4F4-024E-A18C-81A6A5AFA79C}"/>
                  </a:ext>
                </a:extLst>
              </p:cNvPr>
              <p:cNvSpPr>
                <a:spLocks noRot="1" noChangeAspect="1" noMove="1" noResize="1" noEditPoints="1" noAdjustHandles="1" noChangeArrowheads="1" noChangeShapeType="1" noTextEdit="1"/>
              </p:cNvSpPr>
              <p:nvPr/>
            </p:nvSpPr>
            <p:spPr>
              <a:xfrm>
                <a:off x="7666372" y="3123676"/>
                <a:ext cx="1408517" cy="619066"/>
              </a:xfrm>
              <a:prstGeom prst="rect">
                <a:avLst/>
              </a:prstGeom>
              <a:blipFill>
                <a:blip r:embed="rId15"/>
                <a:stretch>
                  <a:fillRect t="-5882" b="-9804"/>
                </a:stretch>
              </a:blipFill>
              <a:ln>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D73AFC19-B610-C14E-9464-C25DDB9DA9E6}"/>
                  </a:ext>
                </a:extLst>
              </p:cNvPr>
              <p:cNvSpPr txBox="1"/>
              <p:nvPr/>
            </p:nvSpPr>
            <p:spPr>
              <a:xfrm>
                <a:off x="6879847" y="3211772"/>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xmlns="">
          <p:sp>
            <p:nvSpPr>
              <p:cNvPr id="177" name="TextBox 176">
                <a:extLst>
                  <a:ext uri="{FF2B5EF4-FFF2-40B4-BE49-F238E27FC236}">
                    <a16:creationId xmlns:a16="http://schemas.microsoft.com/office/drawing/2014/main" id="{D73AFC19-B610-C14E-9464-C25DDB9DA9E6}"/>
                  </a:ext>
                </a:extLst>
              </p:cNvPr>
              <p:cNvSpPr txBox="1">
                <a:spLocks noRot="1" noChangeAspect="1" noMove="1" noResize="1" noEditPoints="1" noAdjustHandles="1" noChangeArrowheads="1" noChangeShapeType="1" noTextEdit="1"/>
              </p:cNvSpPr>
              <p:nvPr/>
            </p:nvSpPr>
            <p:spPr>
              <a:xfrm>
                <a:off x="6879847" y="3211772"/>
                <a:ext cx="918592" cy="276999"/>
              </a:xfrm>
              <a:prstGeom prst="rect">
                <a:avLst/>
              </a:prstGeom>
              <a:blipFill>
                <a:blip r:embed="rId16"/>
                <a:stretch>
                  <a:fillRect b="-13043"/>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0932AD46-F788-614D-82AA-16E10FB7A6DD}"/>
              </a:ext>
            </a:extLst>
          </p:cNvPr>
          <p:cNvSpPr/>
          <p:nvPr/>
        </p:nvSpPr>
        <p:spPr>
          <a:xfrm>
            <a:off x="6762750" y="2757111"/>
            <a:ext cx="1238250" cy="1192589"/>
          </a:xfrm>
          <a:prstGeom prst="ellipse">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78" name="Straight Connector 177">
            <a:extLst>
              <a:ext uri="{FF2B5EF4-FFF2-40B4-BE49-F238E27FC236}">
                <a16:creationId xmlns:a16="http://schemas.microsoft.com/office/drawing/2014/main" id="{B84FFE56-5B54-4E4C-A74F-3ECC0D55023D}"/>
              </a:ext>
            </a:extLst>
          </p:cNvPr>
          <p:cNvCxnSpPr/>
          <p:nvPr/>
        </p:nvCxnSpPr>
        <p:spPr>
          <a:xfrm>
            <a:off x="6590103" y="3721443"/>
            <a:ext cx="0" cy="4819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4D840A82-681A-E24F-B209-0E8EFF43303D}"/>
                  </a:ext>
                </a:extLst>
              </p:cNvPr>
              <p:cNvSpPr txBox="1"/>
              <p:nvPr/>
            </p:nvSpPr>
            <p:spPr>
              <a:xfrm>
                <a:off x="891025" y="5322359"/>
                <a:ext cx="6067594" cy="400110"/>
              </a:xfrm>
              <a:prstGeom prst="rect">
                <a:avLst/>
              </a:prstGeom>
              <a:noFill/>
            </p:spPr>
            <p:txBody>
              <a:bodyPr wrap="square" rtlCol="0">
                <a:spAutoFit/>
              </a:bodyPr>
              <a:lstStyle/>
              <a:p>
                <a:r>
                  <a:rPr lang="en-US" altLang="zh-CN" sz="2000" b="0" dirty="0"/>
                  <a:t>If</a:t>
                </a:r>
                <a:r>
                  <a:rPr lang="zh-CN" altLang="en-US" sz="2000" b="0" dirty="0"/>
                  <a:t> </a:t>
                </a:r>
                <a:r>
                  <a:rPr lang="en-US" altLang="zh-CN" sz="2000" b="0" dirty="0"/>
                  <a:t>input</a:t>
                </a:r>
                <a:r>
                  <a:rPr lang="zh-CN" altLang="en-US" sz="2000" b="0" dirty="0"/>
                  <a:t> </a:t>
                </a:r>
                <a:r>
                  <a:rPr lang="en-US" altLang="zh-CN" sz="2000" b="0" dirty="0"/>
                  <a:t>is</a:t>
                </a:r>
                <a:r>
                  <a:rPr lang="zh-CN" altLang="en-US" sz="2000" b="0" dirty="0"/>
                  <a:t> </a:t>
                </a:r>
                <a:r>
                  <a:rPr lang="zh-CN" altLang="en-US" sz="2000" dirty="0"/>
                  <a:t>🙃</a:t>
                </a:r>
                <a:r>
                  <a:rPr lang="en-US" altLang="zh-CN" sz="2000" dirty="0"/>
                  <a:t>,</a:t>
                </a:r>
                <a:r>
                  <a:rPr lang="zh-CN" altLang="en-US" sz="2000" dirty="0"/>
                  <a: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𝑧</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            −                       </m:t>
                    </m:r>
                    <m:r>
                      <a:rPr lang="en-US" altLang="zh-CN" sz="2000" b="0" i="1" smtClean="0">
                        <a:latin typeface="Cambria Math" panose="02040503050406030204" pitchFamily="18" charset="0"/>
                      </a:rPr>
                      <m:t>)</m:t>
                    </m:r>
                  </m:oMath>
                </a14:m>
                <a:endParaRPr lang="en-US" sz="2000" dirty="0"/>
              </a:p>
            </p:txBody>
          </p:sp>
        </mc:Choice>
        <mc:Fallback xmlns="">
          <p:sp>
            <p:nvSpPr>
              <p:cNvPr id="112" name="TextBox 111">
                <a:extLst>
                  <a:ext uri="{FF2B5EF4-FFF2-40B4-BE49-F238E27FC236}">
                    <a16:creationId xmlns:a16="http://schemas.microsoft.com/office/drawing/2014/main" id="{4D840A82-681A-E24F-B209-0E8EFF43303D}"/>
                  </a:ext>
                </a:extLst>
              </p:cNvPr>
              <p:cNvSpPr txBox="1">
                <a:spLocks noRot="1" noChangeAspect="1" noMove="1" noResize="1" noEditPoints="1" noAdjustHandles="1" noChangeArrowheads="1" noChangeShapeType="1" noTextEdit="1"/>
              </p:cNvSpPr>
              <p:nvPr/>
            </p:nvSpPr>
            <p:spPr>
              <a:xfrm>
                <a:off x="891025" y="5322359"/>
                <a:ext cx="6067594" cy="400110"/>
              </a:xfrm>
              <a:prstGeom prst="rect">
                <a:avLst/>
              </a:prstGeom>
              <a:blipFill>
                <a:blip r:embed="rId17"/>
                <a:stretch>
                  <a:fillRect l="-1044" t="-12500" b="-25000"/>
                </a:stretch>
              </a:blipFill>
            </p:spPr>
            <p:txBody>
              <a:bodyPr/>
              <a:lstStyle/>
              <a:p>
                <a:r>
                  <a:rPr lang="en-US">
                    <a:noFill/>
                  </a:rPr>
                  <a:t> </a:t>
                </a:r>
              </a:p>
            </p:txBody>
          </p:sp>
        </mc:Fallback>
      </mc:AlternateContent>
      <p:sp>
        <p:nvSpPr>
          <p:cNvPr id="113" name="Rounded Rectangle 112">
            <a:extLst>
              <a:ext uri="{FF2B5EF4-FFF2-40B4-BE49-F238E27FC236}">
                <a16:creationId xmlns:a16="http://schemas.microsoft.com/office/drawing/2014/main" id="{6C76B713-5F5B-CF44-B8E3-FB1C0A98DA24}"/>
              </a:ext>
            </a:extLst>
          </p:cNvPr>
          <p:cNvSpPr/>
          <p:nvPr/>
        </p:nvSpPr>
        <p:spPr>
          <a:xfrm>
            <a:off x="3790859" y="5437599"/>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00CCC8E8-C8E7-3849-9C53-0DA515EB8F62}"/>
              </a:ext>
            </a:extLst>
          </p:cNvPr>
          <p:cNvSpPr/>
          <p:nvPr/>
        </p:nvSpPr>
        <p:spPr>
          <a:xfrm>
            <a:off x="3888251"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2" name="Oval 121">
            <a:extLst>
              <a:ext uri="{FF2B5EF4-FFF2-40B4-BE49-F238E27FC236}">
                <a16:creationId xmlns:a16="http://schemas.microsoft.com/office/drawing/2014/main" id="{9477336A-770E-C64D-8579-F14033053B2D}"/>
              </a:ext>
            </a:extLst>
          </p:cNvPr>
          <p:cNvSpPr/>
          <p:nvPr/>
        </p:nvSpPr>
        <p:spPr>
          <a:xfrm>
            <a:off x="4045160" y="546517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3" name="Oval 122">
            <a:extLst>
              <a:ext uri="{FF2B5EF4-FFF2-40B4-BE49-F238E27FC236}">
                <a16:creationId xmlns:a16="http://schemas.microsoft.com/office/drawing/2014/main" id="{F5934789-765E-174F-B1A8-E4FBC7E0591A}"/>
              </a:ext>
            </a:extLst>
          </p:cNvPr>
          <p:cNvSpPr/>
          <p:nvPr/>
        </p:nvSpPr>
        <p:spPr>
          <a:xfrm>
            <a:off x="4202069" y="546450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4" name="Oval 123">
            <a:extLst>
              <a:ext uri="{FF2B5EF4-FFF2-40B4-BE49-F238E27FC236}">
                <a16:creationId xmlns:a16="http://schemas.microsoft.com/office/drawing/2014/main" id="{795211B0-B251-114B-A9B4-DF1DB2460747}"/>
              </a:ext>
            </a:extLst>
          </p:cNvPr>
          <p:cNvSpPr/>
          <p:nvPr/>
        </p:nvSpPr>
        <p:spPr>
          <a:xfrm>
            <a:off x="4358978"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Oval 124">
            <a:extLst>
              <a:ext uri="{FF2B5EF4-FFF2-40B4-BE49-F238E27FC236}">
                <a16:creationId xmlns:a16="http://schemas.microsoft.com/office/drawing/2014/main" id="{EB26AE80-FA79-3843-8C41-DE5A7D9BA3EC}"/>
              </a:ext>
            </a:extLst>
          </p:cNvPr>
          <p:cNvSpPr/>
          <p:nvPr/>
        </p:nvSpPr>
        <p:spPr>
          <a:xfrm>
            <a:off x="4515887" y="545925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6" name="Oval 125">
            <a:extLst>
              <a:ext uri="{FF2B5EF4-FFF2-40B4-BE49-F238E27FC236}">
                <a16:creationId xmlns:a16="http://schemas.microsoft.com/office/drawing/2014/main" id="{5F51293C-FFF0-7B4D-9B66-AC4B4FF15C40}"/>
              </a:ext>
            </a:extLst>
          </p:cNvPr>
          <p:cNvSpPr/>
          <p:nvPr/>
        </p:nvSpPr>
        <p:spPr>
          <a:xfrm>
            <a:off x="4672796" y="545959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7" name="Rounded Rectangle 126">
            <a:extLst>
              <a:ext uri="{FF2B5EF4-FFF2-40B4-BE49-F238E27FC236}">
                <a16:creationId xmlns:a16="http://schemas.microsoft.com/office/drawing/2014/main" id="{2B3C1860-58CD-EC4A-9CC8-75440592B025}"/>
              </a:ext>
            </a:extLst>
          </p:cNvPr>
          <p:cNvSpPr/>
          <p:nvPr/>
        </p:nvSpPr>
        <p:spPr>
          <a:xfrm>
            <a:off x="5232072" y="5437599"/>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C61983DE-B53E-6944-990A-9D114A18DF94}"/>
              </a:ext>
            </a:extLst>
          </p:cNvPr>
          <p:cNvSpPr/>
          <p:nvPr/>
        </p:nvSpPr>
        <p:spPr>
          <a:xfrm>
            <a:off x="5329464"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9" name="Oval 128">
            <a:extLst>
              <a:ext uri="{FF2B5EF4-FFF2-40B4-BE49-F238E27FC236}">
                <a16:creationId xmlns:a16="http://schemas.microsoft.com/office/drawing/2014/main" id="{1D7A43DF-3378-C84D-B82A-1F449375DBA7}"/>
              </a:ext>
            </a:extLst>
          </p:cNvPr>
          <p:cNvSpPr/>
          <p:nvPr/>
        </p:nvSpPr>
        <p:spPr>
          <a:xfrm>
            <a:off x="5486373" y="546517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0" name="Oval 129">
            <a:extLst>
              <a:ext uri="{FF2B5EF4-FFF2-40B4-BE49-F238E27FC236}">
                <a16:creationId xmlns:a16="http://schemas.microsoft.com/office/drawing/2014/main" id="{EC1CBF68-5C2A-F846-9DC4-8C1706755AE6}"/>
              </a:ext>
            </a:extLst>
          </p:cNvPr>
          <p:cNvSpPr/>
          <p:nvPr/>
        </p:nvSpPr>
        <p:spPr>
          <a:xfrm>
            <a:off x="5643282" y="546450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1" name="Oval 130">
            <a:extLst>
              <a:ext uri="{FF2B5EF4-FFF2-40B4-BE49-F238E27FC236}">
                <a16:creationId xmlns:a16="http://schemas.microsoft.com/office/drawing/2014/main" id="{0100FA55-25A7-744F-AC0B-404A424E6A4B}"/>
              </a:ext>
            </a:extLst>
          </p:cNvPr>
          <p:cNvSpPr/>
          <p:nvPr/>
        </p:nvSpPr>
        <p:spPr>
          <a:xfrm>
            <a:off x="5800191" y="5464838"/>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2" name="Oval 131">
            <a:extLst>
              <a:ext uri="{FF2B5EF4-FFF2-40B4-BE49-F238E27FC236}">
                <a16:creationId xmlns:a16="http://schemas.microsoft.com/office/drawing/2014/main" id="{DC7382AB-771B-3543-9AE2-CF1750E76520}"/>
              </a:ext>
            </a:extLst>
          </p:cNvPr>
          <p:cNvSpPr/>
          <p:nvPr/>
        </p:nvSpPr>
        <p:spPr>
          <a:xfrm>
            <a:off x="5957100" y="545925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3" name="Oval 132">
            <a:extLst>
              <a:ext uri="{FF2B5EF4-FFF2-40B4-BE49-F238E27FC236}">
                <a16:creationId xmlns:a16="http://schemas.microsoft.com/office/drawing/2014/main" id="{213F4BB3-4D43-6740-B2C7-E5EB4A653EF4}"/>
              </a:ext>
            </a:extLst>
          </p:cNvPr>
          <p:cNvSpPr/>
          <p:nvPr/>
        </p:nvSpPr>
        <p:spPr>
          <a:xfrm>
            <a:off x="6114009" y="5459594"/>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81688B0B-A196-D149-80A5-F64770D4237E}"/>
                  </a:ext>
                </a:extLst>
              </p:cNvPr>
              <p:cNvSpPr txBox="1"/>
              <p:nvPr/>
            </p:nvSpPr>
            <p:spPr>
              <a:xfrm>
                <a:off x="891025" y="5713351"/>
                <a:ext cx="6067594" cy="400110"/>
              </a:xfrm>
              <a:prstGeom prst="rect">
                <a:avLst/>
              </a:prstGeom>
              <a:noFill/>
            </p:spPr>
            <p:txBody>
              <a:bodyPr wrap="square" rtlCol="0">
                <a:spAutoFit/>
              </a:bodyPr>
              <a:lstStyle/>
              <a:p>
                <a:r>
                  <a:rPr lang="en-US" altLang="zh-CN" sz="2000" b="0" dirty="0"/>
                  <a:t>If</a:t>
                </a:r>
                <a:r>
                  <a:rPr lang="zh-CN" altLang="en-US" sz="2000" b="0" dirty="0"/>
                  <a:t> </a:t>
                </a:r>
                <a:r>
                  <a:rPr lang="en-US" altLang="zh-CN" sz="2000" b="0" dirty="0"/>
                  <a:t>input</a:t>
                </a:r>
                <a:r>
                  <a:rPr lang="zh-CN" altLang="en-US" sz="2000" b="0" dirty="0"/>
                  <a:t> </a:t>
                </a:r>
                <a:r>
                  <a:rPr lang="en-US" altLang="zh-CN" sz="2000" b="0" dirty="0"/>
                  <a:t>is</a:t>
                </a:r>
                <a:r>
                  <a:rPr lang="zh-CN" altLang="en-US" sz="2000" b="0" dirty="0"/>
                  <a:t> </a:t>
                </a:r>
                <a:r>
                  <a:rPr lang="zh-CN" altLang="en-US" sz="2000" dirty="0"/>
                  <a:t>🙂</a:t>
                </a:r>
                <a:r>
                  <a:rPr lang="en-US" altLang="zh-CN" sz="2000" dirty="0"/>
                  <a:t>,</a:t>
                </a:r>
                <a:r>
                  <a:rPr lang="zh-CN" altLang="en-US" sz="2000" dirty="0"/>
                  <a: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𝑧</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            −                       </m:t>
                    </m:r>
                    <m:r>
                      <a:rPr lang="en-US" altLang="zh-CN" sz="2000" b="0" i="1" smtClean="0">
                        <a:latin typeface="Cambria Math" panose="02040503050406030204" pitchFamily="18" charset="0"/>
                      </a:rPr>
                      <m:t>)</m:t>
                    </m:r>
                  </m:oMath>
                </a14:m>
                <a:endParaRPr lang="en-US" sz="2000" dirty="0"/>
              </a:p>
            </p:txBody>
          </p:sp>
        </mc:Choice>
        <mc:Fallback xmlns="">
          <p:sp>
            <p:nvSpPr>
              <p:cNvPr id="134" name="TextBox 133">
                <a:extLst>
                  <a:ext uri="{FF2B5EF4-FFF2-40B4-BE49-F238E27FC236}">
                    <a16:creationId xmlns:a16="http://schemas.microsoft.com/office/drawing/2014/main" id="{81688B0B-A196-D149-80A5-F64770D4237E}"/>
                  </a:ext>
                </a:extLst>
              </p:cNvPr>
              <p:cNvSpPr txBox="1">
                <a:spLocks noRot="1" noChangeAspect="1" noMove="1" noResize="1" noEditPoints="1" noAdjustHandles="1" noChangeArrowheads="1" noChangeShapeType="1" noTextEdit="1"/>
              </p:cNvSpPr>
              <p:nvPr/>
            </p:nvSpPr>
            <p:spPr>
              <a:xfrm>
                <a:off x="891025" y="5713351"/>
                <a:ext cx="6067594" cy="400110"/>
              </a:xfrm>
              <a:prstGeom prst="rect">
                <a:avLst/>
              </a:prstGeom>
              <a:blipFill>
                <a:blip r:embed="rId18"/>
                <a:stretch>
                  <a:fillRect l="-1044" t="-9091" b="-24242"/>
                </a:stretch>
              </a:blipFill>
            </p:spPr>
            <p:txBody>
              <a:bodyPr/>
              <a:lstStyle/>
              <a:p>
                <a:r>
                  <a:rPr lang="en-US">
                    <a:noFill/>
                  </a:rPr>
                  <a:t> </a:t>
                </a:r>
              </a:p>
            </p:txBody>
          </p:sp>
        </mc:Fallback>
      </mc:AlternateContent>
      <p:sp>
        <p:nvSpPr>
          <p:cNvPr id="135" name="Rounded Rectangle 134">
            <a:extLst>
              <a:ext uri="{FF2B5EF4-FFF2-40B4-BE49-F238E27FC236}">
                <a16:creationId xmlns:a16="http://schemas.microsoft.com/office/drawing/2014/main" id="{1156CE9C-1DCF-8547-A3D1-1E2CA5A23AB9}"/>
              </a:ext>
            </a:extLst>
          </p:cNvPr>
          <p:cNvSpPr/>
          <p:nvPr/>
        </p:nvSpPr>
        <p:spPr>
          <a:xfrm>
            <a:off x="3790859" y="5818861"/>
            <a:ext cx="1076720" cy="15690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36" name="Oval 135">
            <a:extLst>
              <a:ext uri="{FF2B5EF4-FFF2-40B4-BE49-F238E27FC236}">
                <a16:creationId xmlns:a16="http://schemas.microsoft.com/office/drawing/2014/main" id="{9701AD6B-8C31-3540-AE1C-600C791FA383}"/>
              </a:ext>
            </a:extLst>
          </p:cNvPr>
          <p:cNvSpPr/>
          <p:nvPr/>
        </p:nvSpPr>
        <p:spPr>
          <a:xfrm>
            <a:off x="3888251" y="584610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7" name="Oval 136">
            <a:extLst>
              <a:ext uri="{FF2B5EF4-FFF2-40B4-BE49-F238E27FC236}">
                <a16:creationId xmlns:a16="http://schemas.microsoft.com/office/drawing/2014/main" id="{8DCB3EE1-6456-4348-8A2B-A8A9862C44A4}"/>
              </a:ext>
            </a:extLst>
          </p:cNvPr>
          <p:cNvSpPr/>
          <p:nvPr/>
        </p:nvSpPr>
        <p:spPr>
          <a:xfrm>
            <a:off x="4045160" y="584643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8" name="Oval 137">
            <a:extLst>
              <a:ext uri="{FF2B5EF4-FFF2-40B4-BE49-F238E27FC236}">
                <a16:creationId xmlns:a16="http://schemas.microsoft.com/office/drawing/2014/main" id="{DCD57EB1-019D-7C48-8B4C-B2DFC8CBFDE2}"/>
              </a:ext>
            </a:extLst>
          </p:cNvPr>
          <p:cNvSpPr/>
          <p:nvPr/>
        </p:nvSpPr>
        <p:spPr>
          <a:xfrm>
            <a:off x="4202069" y="584576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9" name="Oval 138">
            <a:extLst>
              <a:ext uri="{FF2B5EF4-FFF2-40B4-BE49-F238E27FC236}">
                <a16:creationId xmlns:a16="http://schemas.microsoft.com/office/drawing/2014/main" id="{CA7D3D40-2AAF-C145-872E-F108D979D071}"/>
              </a:ext>
            </a:extLst>
          </p:cNvPr>
          <p:cNvSpPr/>
          <p:nvPr/>
        </p:nvSpPr>
        <p:spPr>
          <a:xfrm>
            <a:off x="4358978" y="584610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0" name="Oval 139">
            <a:extLst>
              <a:ext uri="{FF2B5EF4-FFF2-40B4-BE49-F238E27FC236}">
                <a16:creationId xmlns:a16="http://schemas.microsoft.com/office/drawing/2014/main" id="{319A82F8-E4B9-3F45-9836-2B1B14D13B0F}"/>
              </a:ext>
            </a:extLst>
          </p:cNvPr>
          <p:cNvSpPr/>
          <p:nvPr/>
        </p:nvSpPr>
        <p:spPr>
          <a:xfrm>
            <a:off x="4515887" y="584052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1" name="Oval 140">
            <a:extLst>
              <a:ext uri="{FF2B5EF4-FFF2-40B4-BE49-F238E27FC236}">
                <a16:creationId xmlns:a16="http://schemas.microsoft.com/office/drawing/2014/main" id="{71148ED9-323E-6E40-ACA6-D5D66DF2B180}"/>
              </a:ext>
            </a:extLst>
          </p:cNvPr>
          <p:cNvSpPr/>
          <p:nvPr/>
        </p:nvSpPr>
        <p:spPr>
          <a:xfrm>
            <a:off x="4672796" y="584085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2" name="Rounded Rectangle 141">
            <a:extLst>
              <a:ext uri="{FF2B5EF4-FFF2-40B4-BE49-F238E27FC236}">
                <a16:creationId xmlns:a16="http://schemas.microsoft.com/office/drawing/2014/main" id="{F43DB490-04FF-0C4D-BDD4-B59A5F73F2D5}"/>
              </a:ext>
            </a:extLst>
          </p:cNvPr>
          <p:cNvSpPr/>
          <p:nvPr/>
        </p:nvSpPr>
        <p:spPr>
          <a:xfrm>
            <a:off x="5232072" y="5818497"/>
            <a:ext cx="1076720" cy="156909"/>
          </a:xfrm>
          <a:prstGeom prst="roundRect">
            <a:avLst/>
          </a:prstGeom>
          <a:solidFill>
            <a:schemeClr val="accent2">
              <a:lumMod val="60000"/>
              <a:lumOff val="40000"/>
            </a:schemeClr>
          </a:solidFill>
          <a:ln>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3" name="Oval 142">
            <a:extLst>
              <a:ext uri="{FF2B5EF4-FFF2-40B4-BE49-F238E27FC236}">
                <a16:creationId xmlns:a16="http://schemas.microsoft.com/office/drawing/2014/main" id="{A71CC59D-9204-2F4A-A6DE-A6AD815CE6E9}"/>
              </a:ext>
            </a:extLst>
          </p:cNvPr>
          <p:cNvSpPr/>
          <p:nvPr/>
        </p:nvSpPr>
        <p:spPr>
          <a:xfrm>
            <a:off x="5329464" y="58457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8" name="Oval 147">
            <a:extLst>
              <a:ext uri="{FF2B5EF4-FFF2-40B4-BE49-F238E27FC236}">
                <a16:creationId xmlns:a16="http://schemas.microsoft.com/office/drawing/2014/main" id="{8DA5BB73-B269-EE47-90AE-C9458D1DDB6C}"/>
              </a:ext>
            </a:extLst>
          </p:cNvPr>
          <p:cNvSpPr/>
          <p:nvPr/>
        </p:nvSpPr>
        <p:spPr>
          <a:xfrm>
            <a:off x="5486373" y="58460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9" name="Oval 148">
            <a:extLst>
              <a:ext uri="{FF2B5EF4-FFF2-40B4-BE49-F238E27FC236}">
                <a16:creationId xmlns:a16="http://schemas.microsoft.com/office/drawing/2014/main" id="{94531FD6-803F-1148-9926-7C3D320E92C0}"/>
              </a:ext>
            </a:extLst>
          </p:cNvPr>
          <p:cNvSpPr/>
          <p:nvPr/>
        </p:nvSpPr>
        <p:spPr>
          <a:xfrm>
            <a:off x="5643282" y="584540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0" name="Oval 149">
            <a:extLst>
              <a:ext uri="{FF2B5EF4-FFF2-40B4-BE49-F238E27FC236}">
                <a16:creationId xmlns:a16="http://schemas.microsoft.com/office/drawing/2014/main" id="{CF6F3993-D595-E748-8A49-7FBDFCE1FB5A}"/>
              </a:ext>
            </a:extLst>
          </p:cNvPr>
          <p:cNvSpPr/>
          <p:nvPr/>
        </p:nvSpPr>
        <p:spPr>
          <a:xfrm>
            <a:off x="5800191" y="584573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1" name="Oval 150">
            <a:extLst>
              <a:ext uri="{FF2B5EF4-FFF2-40B4-BE49-F238E27FC236}">
                <a16:creationId xmlns:a16="http://schemas.microsoft.com/office/drawing/2014/main" id="{7DB804D7-F5E3-3D4F-B914-93BA467EABA9}"/>
              </a:ext>
            </a:extLst>
          </p:cNvPr>
          <p:cNvSpPr/>
          <p:nvPr/>
        </p:nvSpPr>
        <p:spPr>
          <a:xfrm>
            <a:off x="5957100" y="584015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2" name="Oval 151">
            <a:extLst>
              <a:ext uri="{FF2B5EF4-FFF2-40B4-BE49-F238E27FC236}">
                <a16:creationId xmlns:a16="http://schemas.microsoft.com/office/drawing/2014/main" id="{C457EBE8-9F24-C94E-AC22-E504FBFF1F53}"/>
              </a:ext>
            </a:extLst>
          </p:cNvPr>
          <p:cNvSpPr/>
          <p:nvPr/>
        </p:nvSpPr>
        <p:spPr>
          <a:xfrm>
            <a:off x="6114009" y="58404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C9227314-0540-4744-A951-28EB66122F32}"/>
                  </a:ext>
                </a:extLst>
              </p:cNvPr>
              <p:cNvSpPr txBox="1"/>
              <p:nvPr/>
            </p:nvSpPr>
            <p:spPr>
              <a:xfrm>
                <a:off x="567114" y="6185177"/>
                <a:ext cx="5117199"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𝑧</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zh-CN" altLang="en-US" sz="2000" b="0" i="1" smtClean="0">
                                  <a:latin typeface="Cambria Math" panose="02040503050406030204" pitchFamily="18" charset="0"/>
                                </a:rPr>
                                <m:t>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=1)</m:t>
                              </m:r>
                            </m:sup>
                          </m:sSup>
                          <m:sSub>
                            <m:sSubPr>
                              <m:ctrlPr>
                                <a:rPr lang="en-US"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0</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zh-CN" altLang="en-US" sz="2000" b="0" i="1" smtClean="0">
                                  <a:latin typeface="Cambria Math" panose="02040503050406030204" pitchFamily="18" charset="0"/>
                                </a:rPr>
                                <m:t>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=0)</m:t>
                              </m:r>
                            </m:sup>
                          </m:sSup>
                          <m:sSub>
                            <m:sSubPr>
                              <m:ctrlPr>
                                <a:rPr lang="en-US"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1</m:t>
                              </m:r>
                            </m:sub>
                          </m:sSub>
                        </m:e>
                      </m:d>
                    </m:oMath>
                  </m:oMathPara>
                </a14:m>
                <a:endParaRPr lang="en-US" sz="2000" dirty="0"/>
              </a:p>
            </p:txBody>
          </p:sp>
        </mc:Choice>
        <mc:Fallback xmlns="">
          <p:sp>
            <p:nvSpPr>
              <p:cNvPr id="153" name="TextBox 152">
                <a:extLst>
                  <a:ext uri="{FF2B5EF4-FFF2-40B4-BE49-F238E27FC236}">
                    <a16:creationId xmlns:a16="http://schemas.microsoft.com/office/drawing/2014/main" id="{C9227314-0540-4744-A951-28EB66122F32}"/>
                  </a:ext>
                </a:extLst>
              </p:cNvPr>
              <p:cNvSpPr txBox="1">
                <a:spLocks noRot="1" noChangeAspect="1" noMove="1" noResize="1" noEditPoints="1" noAdjustHandles="1" noChangeArrowheads="1" noChangeShapeType="1" noTextEdit="1"/>
              </p:cNvSpPr>
              <p:nvPr/>
            </p:nvSpPr>
            <p:spPr>
              <a:xfrm>
                <a:off x="567114" y="6185177"/>
                <a:ext cx="5117199" cy="55297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9C07A635-9552-6D41-B691-ADC85B5055EB}"/>
                  </a:ext>
                </a:extLst>
              </p:cNvPr>
              <p:cNvSpPr txBox="1"/>
              <p:nvPr/>
            </p:nvSpPr>
            <p:spPr>
              <a:xfrm>
                <a:off x="5670632" y="6231617"/>
                <a:ext cx="4421802" cy="400110"/>
              </a:xfrm>
              <a:prstGeom prst="rect">
                <a:avLst/>
              </a:prstGeom>
              <a:noFill/>
            </p:spPr>
            <p:txBody>
              <a:bodyPr wrap="square" rtlCol="0">
                <a:spAutoFit/>
              </a:bodyPr>
              <a:lstStyle/>
              <a:p>
                <a:r>
                  <a:rPr lang="en-US" altLang="zh-CN" sz="2000" dirty="0"/>
                  <a:t>where</a:t>
                </a:r>
                <a14:m>
                  <m:oMath xmlns:m="http://schemas.openxmlformats.org/officeDocument/2006/math">
                    <m:r>
                      <a:rPr lang="zh-CN" altLang="en-US" sz="2000" b="0" i="0" smtClean="0">
                        <a:latin typeface="Cambria Math" panose="02040503050406030204" pitchFamily="18" charset="0"/>
                      </a:rPr>
                      <m:t> </m:t>
                    </m:r>
                    <m:r>
                      <a:rPr lang="zh-CN" altLang="en-US" sz="2000" b="0" i="1" smtClean="0">
                        <a:latin typeface="Cambria Math" panose="02040503050406030204" pitchFamily="18" charset="0"/>
                      </a:rPr>
                      <m:t>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 </m:t>
                    </m:r>
                  </m:oMath>
                </a14:m>
                <a:r>
                  <a:rPr lang="en-US" altLang="zh-CN" sz="2000" dirty="0"/>
                  <a:t>is</a:t>
                </a:r>
                <a:r>
                  <a:rPr lang="zh-CN" altLang="en-US" sz="2000" dirty="0"/>
                  <a:t> </a:t>
                </a:r>
                <a:r>
                  <a:rPr lang="en-US" altLang="zh-CN" sz="2000" dirty="0"/>
                  <a:t>the</a:t>
                </a:r>
                <a:r>
                  <a:rPr lang="zh-CN" altLang="en-US" sz="2000" dirty="0"/>
                  <a:t> </a:t>
                </a:r>
                <a:r>
                  <a:rPr lang="en-US" sz="2000" dirty="0"/>
                  <a:t>indicator function</a:t>
                </a:r>
              </a:p>
            </p:txBody>
          </p:sp>
        </mc:Choice>
        <mc:Fallback xmlns="">
          <p:sp>
            <p:nvSpPr>
              <p:cNvPr id="162" name="TextBox 161">
                <a:extLst>
                  <a:ext uri="{FF2B5EF4-FFF2-40B4-BE49-F238E27FC236}">
                    <a16:creationId xmlns:a16="http://schemas.microsoft.com/office/drawing/2014/main" id="{9C07A635-9552-6D41-B691-ADC85B5055EB}"/>
                  </a:ext>
                </a:extLst>
              </p:cNvPr>
              <p:cNvSpPr txBox="1">
                <a:spLocks noRot="1" noChangeAspect="1" noMove="1" noResize="1" noEditPoints="1" noAdjustHandles="1" noChangeArrowheads="1" noChangeShapeType="1" noTextEdit="1"/>
              </p:cNvSpPr>
              <p:nvPr/>
            </p:nvSpPr>
            <p:spPr>
              <a:xfrm>
                <a:off x="5670632" y="6231617"/>
                <a:ext cx="4421802" cy="400110"/>
              </a:xfrm>
              <a:prstGeom prst="rect">
                <a:avLst/>
              </a:prstGeom>
              <a:blipFill>
                <a:blip r:embed="rId20"/>
                <a:stretch>
                  <a:fillRect l="-1433" t="-6061" b="-24242"/>
                </a:stretch>
              </a:blipFill>
            </p:spPr>
            <p:txBody>
              <a:bodyPr/>
              <a:lstStyle/>
              <a:p>
                <a:r>
                  <a:rPr lang="en-US">
                    <a:noFill/>
                  </a:rPr>
                  <a:t> </a:t>
                </a:r>
              </a:p>
            </p:txBody>
          </p:sp>
        </mc:Fallback>
      </mc:AlternateContent>
    </p:spTree>
    <p:extLst>
      <p:ext uri="{BB962C8B-B14F-4D97-AF65-F5344CB8AC3E}">
        <p14:creationId xmlns:p14="http://schemas.microsoft.com/office/powerpoint/2010/main" val="402950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470A-0227-C645-90C5-86BE972ED9BD}"/>
              </a:ext>
            </a:extLst>
          </p:cNvPr>
          <p:cNvSpPr>
            <a:spLocks noGrp="1"/>
          </p:cNvSpPr>
          <p:nvPr>
            <p:ph type="title"/>
          </p:nvPr>
        </p:nvSpPr>
        <p:spPr>
          <a:xfrm>
            <a:off x="838200" y="2870256"/>
            <a:ext cx="10515600" cy="1325563"/>
          </a:xfrm>
        </p:spPr>
        <p:txBody>
          <a:bodyPr>
            <a:normAutofit/>
          </a:bodyPr>
          <a:lstStyle/>
          <a:p>
            <a:pPr algn="ctr"/>
            <a:r>
              <a:rPr lang="en-US" dirty="0"/>
              <a:t>Experimen</a:t>
            </a:r>
            <a:r>
              <a:rPr lang="en-US" altLang="zh-CN" dirty="0"/>
              <a:t>ts</a:t>
            </a:r>
            <a:br>
              <a:rPr lang="en-US" dirty="0"/>
            </a:br>
            <a:endParaRPr lang="en-US" dirty="0"/>
          </a:p>
        </p:txBody>
      </p:sp>
      <p:sp>
        <p:nvSpPr>
          <p:cNvPr id="4" name="Slide Number Placeholder 3">
            <a:extLst>
              <a:ext uri="{FF2B5EF4-FFF2-40B4-BE49-F238E27FC236}">
                <a16:creationId xmlns:a16="http://schemas.microsoft.com/office/drawing/2014/main" id="{78FAEE58-5270-694C-8130-114D9D3FB193}"/>
              </a:ext>
            </a:extLst>
          </p:cNvPr>
          <p:cNvSpPr>
            <a:spLocks noGrp="1"/>
          </p:cNvSpPr>
          <p:nvPr>
            <p:ph type="sldNum" sz="quarter" idx="12"/>
          </p:nvPr>
        </p:nvSpPr>
        <p:spPr/>
        <p:txBody>
          <a:bodyPr/>
          <a:lstStyle/>
          <a:p>
            <a:fld id="{681CEFBB-82EA-5143-A295-D24BE597BD51}" type="slidenum">
              <a:rPr lang="en-US" smtClean="0"/>
              <a:t>25</a:t>
            </a:fld>
            <a:endParaRPr lang="en-US"/>
          </a:p>
        </p:txBody>
      </p:sp>
    </p:spTree>
    <p:extLst>
      <p:ext uri="{BB962C8B-B14F-4D97-AF65-F5344CB8AC3E}">
        <p14:creationId xmlns:p14="http://schemas.microsoft.com/office/powerpoint/2010/main" val="292506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0B44-817E-E642-A2CB-8046DA522C86}"/>
              </a:ext>
            </a:extLst>
          </p:cNvPr>
          <p:cNvSpPr>
            <a:spLocks noGrp="1"/>
          </p:cNvSpPr>
          <p:nvPr>
            <p:ph type="title"/>
          </p:nvPr>
        </p:nvSpPr>
        <p:spPr/>
        <p:txBody>
          <a:bodyPr/>
          <a:lstStyle/>
          <a:p>
            <a:pPr>
              <a:spcAft>
                <a:spcPts val="2400"/>
              </a:spcAft>
            </a:pPr>
            <a:r>
              <a:rPr lang="en-US" dirty="0"/>
              <a:t>Experimen</a:t>
            </a:r>
            <a:r>
              <a:rPr lang="en-US" altLang="zh-CN" dirty="0"/>
              <a:t>ts</a:t>
            </a:r>
            <a:endParaRPr lang="en-US" dirty="0"/>
          </a:p>
        </p:txBody>
      </p:sp>
      <p:sp>
        <p:nvSpPr>
          <p:cNvPr id="3" name="Content Placeholder 2">
            <a:extLst>
              <a:ext uri="{FF2B5EF4-FFF2-40B4-BE49-F238E27FC236}">
                <a16:creationId xmlns:a16="http://schemas.microsoft.com/office/drawing/2014/main" id="{121E0223-6710-154F-A7B0-8837A4C22B0B}"/>
              </a:ext>
            </a:extLst>
          </p:cNvPr>
          <p:cNvSpPr>
            <a:spLocks noGrp="1"/>
          </p:cNvSpPr>
          <p:nvPr>
            <p:ph idx="1"/>
          </p:nvPr>
        </p:nvSpPr>
        <p:spPr/>
        <p:txBody>
          <a:bodyPr/>
          <a:lstStyle/>
          <a:p>
            <a:pPr marL="0" indent="0">
              <a:buNone/>
            </a:pPr>
            <a:r>
              <a:rPr lang="en-US" altLang="zh-CN" dirty="0"/>
              <a:t>Three</a:t>
            </a:r>
            <a:r>
              <a:rPr lang="zh-CN" altLang="en-US" dirty="0"/>
              <a:t> </a:t>
            </a:r>
            <a:r>
              <a:rPr lang="en-US" altLang="zh-CN" dirty="0"/>
              <a:t>style</a:t>
            </a:r>
            <a:r>
              <a:rPr lang="zh-CN" altLang="en-US" dirty="0"/>
              <a:t> </a:t>
            </a:r>
            <a:r>
              <a:rPr lang="en-US" altLang="zh-CN" dirty="0"/>
              <a:t>transfer</a:t>
            </a:r>
            <a:r>
              <a:rPr lang="zh-CN" altLang="en-US" dirty="0"/>
              <a:t> </a:t>
            </a:r>
            <a:r>
              <a:rPr lang="en-US" altLang="zh-CN" dirty="0"/>
              <a:t>experiments:</a:t>
            </a:r>
          </a:p>
          <a:p>
            <a:pPr marL="514350" indent="-514350">
              <a:buFont typeface="+mj-lt"/>
              <a:buAutoNum type="arabicPeriod"/>
            </a:pPr>
            <a:r>
              <a:rPr lang="en-US" altLang="zh-CN" sz="2000" dirty="0"/>
              <a:t>Sentiment</a:t>
            </a:r>
            <a:r>
              <a:rPr lang="zh-CN" altLang="en-US" sz="2000" dirty="0"/>
              <a:t> </a:t>
            </a:r>
            <a:r>
              <a:rPr lang="en-US" altLang="zh-CN" sz="2000" dirty="0"/>
              <a:t>Style</a:t>
            </a:r>
            <a:r>
              <a:rPr lang="zh-CN" altLang="en-US" sz="2000" dirty="0"/>
              <a:t> </a:t>
            </a:r>
            <a:r>
              <a:rPr lang="en-US" altLang="zh-CN" sz="2000" dirty="0"/>
              <a:t>Transfer</a:t>
            </a:r>
            <a:r>
              <a:rPr lang="zh-CN" altLang="en-US" sz="2000" dirty="0"/>
              <a:t>  </a:t>
            </a:r>
            <a:r>
              <a:rPr lang="en-US" altLang="zh-CN" sz="2000" dirty="0"/>
              <a:t>(Yelp)</a:t>
            </a:r>
          </a:p>
          <a:p>
            <a:pPr marL="514350" indent="-514350">
              <a:buFont typeface="+mj-lt"/>
              <a:buAutoNum type="arabicPeriod"/>
            </a:pPr>
            <a:r>
              <a:rPr lang="en-US" altLang="zh-CN" sz="2000" dirty="0"/>
              <a:t>Formality</a:t>
            </a:r>
            <a:r>
              <a:rPr lang="zh-CN" altLang="en-US" sz="2000" dirty="0"/>
              <a:t> </a:t>
            </a:r>
            <a:r>
              <a:rPr lang="en-US" altLang="zh-CN" sz="2000" dirty="0"/>
              <a:t>Style</a:t>
            </a:r>
            <a:r>
              <a:rPr lang="zh-CN" altLang="en-US" sz="2000" dirty="0"/>
              <a:t> </a:t>
            </a:r>
            <a:r>
              <a:rPr lang="en-US" altLang="zh-CN" sz="2000" dirty="0"/>
              <a:t>Transfer</a:t>
            </a:r>
            <a:r>
              <a:rPr lang="zh-CN" altLang="en-US" sz="2000" dirty="0"/>
              <a:t> </a:t>
            </a:r>
            <a:r>
              <a:rPr lang="en-US" altLang="zh-CN" sz="2000" dirty="0"/>
              <a:t>(GYAFC)</a:t>
            </a:r>
          </a:p>
          <a:p>
            <a:pPr marL="514350" indent="-514350">
              <a:buFont typeface="+mj-lt"/>
              <a:buAutoNum type="arabicPeriod"/>
            </a:pPr>
            <a:r>
              <a:rPr lang="en-US" altLang="zh-CN" sz="2000" dirty="0"/>
              <a:t>Hindi</a:t>
            </a:r>
            <a:r>
              <a:rPr lang="zh-CN" altLang="en-US" sz="2000" dirty="0"/>
              <a:t> </a:t>
            </a:r>
            <a:r>
              <a:rPr lang="en-US" altLang="zh-CN" sz="2000" dirty="0"/>
              <a:t>to</a:t>
            </a:r>
            <a:r>
              <a:rPr lang="zh-CN" altLang="en-US" sz="2000" dirty="0"/>
              <a:t> </a:t>
            </a:r>
            <a:r>
              <a:rPr lang="en-US" altLang="zh-CN" sz="2000" dirty="0"/>
              <a:t>Hinglish</a:t>
            </a:r>
            <a:r>
              <a:rPr lang="zh-CN" altLang="en-US" sz="2000" dirty="0"/>
              <a:t> </a:t>
            </a:r>
            <a:r>
              <a:rPr lang="en-US" altLang="zh-CN" sz="2000" dirty="0"/>
              <a:t>Code-Switching</a:t>
            </a:r>
            <a:r>
              <a:rPr lang="zh-CN" altLang="en-US" sz="2000" dirty="0"/>
              <a:t> </a:t>
            </a:r>
            <a:r>
              <a:rPr lang="en-US" altLang="zh-CN" sz="2000" dirty="0"/>
              <a:t>Style</a:t>
            </a:r>
            <a:r>
              <a:rPr lang="zh-CN" altLang="en-US" sz="2000" dirty="0"/>
              <a:t> </a:t>
            </a:r>
            <a:r>
              <a:rPr lang="en-US" altLang="zh-CN" sz="2000" dirty="0"/>
              <a:t>Transfer</a:t>
            </a:r>
            <a:r>
              <a:rPr lang="zh-CN" altLang="en-US" sz="2000" dirty="0"/>
              <a:t> </a:t>
            </a:r>
            <a:r>
              <a:rPr lang="en-US" altLang="zh-CN" sz="2000" dirty="0"/>
              <a:t>(</a:t>
            </a:r>
            <a:r>
              <a:rPr lang="en-US" altLang="zh-CN" sz="2000" dirty="0" err="1"/>
              <a:t>LinCE</a:t>
            </a:r>
            <a:r>
              <a:rPr lang="en-US" altLang="zh-CN" sz="2000" baseline="30000" dirty="0"/>
              <a:t>[1]</a:t>
            </a:r>
            <a:r>
              <a:rPr lang="en-US" altLang="zh-CN" sz="2000" dirty="0"/>
              <a:t>)</a:t>
            </a:r>
          </a:p>
        </p:txBody>
      </p:sp>
      <p:sp>
        <p:nvSpPr>
          <p:cNvPr id="4" name="Slide Number Placeholder 3">
            <a:extLst>
              <a:ext uri="{FF2B5EF4-FFF2-40B4-BE49-F238E27FC236}">
                <a16:creationId xmlns:a16="http://schemas.microsoft.com/office/drawing/2014/main" id="{256A8198-2846-C34B-AD83-10DA322EC841}"/>
              </a:ext>
            </a:extLst>
          </p:cNvPr>
          <p:cNvSpPr>
            <a:spLocks noGrp="1"/>
          </p:cNvSpPr>
          <p:nvPr>
            <p:ph type="sldNum" sz="quarter" idx="12"/>
          </p:nvPr>
        </p:nvSpPr>
        <p:spPr/>
        <p:txBody>
          <a:bodyPr/>
          <a:lstStyle/>
          <a:p>
            <a:fld id="{681CEFBB-82EA-5143-A295-D24BE597BD51}" type="slidenum">
              <a:rPr lang="en-US" smtClean="0"/>
              <a:t>26</a:t>
            </a:fld>
            <a:endParaRPr lang="en-US"/>
          </a:p>
        </p:txBody>
      </p:sp>
      <p:pic>
        <p:nvPicPr>
          <p:cNvPr id="9" name="Picture 8">
            <a:extLst>
              <a:ext uri="{FF2B5EF4-FFF2-40B4-BE49-F238E27FC236}">
                <a16:creationId xmlns:a16="http://schemas.microsoft.com/office/drawing/2014/main" id="{CBCA27F2-1E82-F346-882C-26D2C861E973}"/>
              </a:ext>
            </a:extLst>
          </p:cNvPr>
          <p:cNvPicPr>
            <a:picLocks noChangeAspect="1"/>
          </p:cNvPicPr>
          <p:nvPr/>
        </p:nvPicPr>
        <p:blipFill>
          <a:blip r:embed="rId3"/>
          <a:stretch>
            <a:fillRect/>
          </a:stretch>
        </p:blipFill>
        <p:spPr>
          <a:xfrm>
            <a:off x="1209490" y="3875908"/>
            <a:ext cx="9852392" cy="1395029"/>
          </a:xfrm>
          <a:prstGeom prst="rect">
            <a:avLst/>
          </a:prstGeom>
        </p:spPr>
      </p:pic>
      <p:sp>
        <p:nvSpPr>
          <p:cNvPr id="10" name="Rectangle 9">
            <a:extLst>
              <a:ext uri="{FF2B5EF4-FFF2-40B4-BE49-F238E27FC236}">
                <a16:creationId xmlns:a16="http://schemas.microsoft.com/office/drawing/2014/main" id="{0E0208E9-6F67-7F4B-B997-4D2CB95834C3}"/>
              </a:ext>
            </a:extLst>
          </p:cNvPr>
          <p:cNvSpPr/>
          <p:nvPr/>
        </p:nvSpPr>
        <p:spPr>
          <a:xfrm>
            <a:off x="6416566" y="4256690"/>
            <a:ext cx="1524000" cy="27326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032102-50CC-6B40-A420-9D97A2B76AD5}"/>
              </a:ext>
            </a:extLst>
          </p:cNvPr>
          <p:cNvSpPr/>
          <p:nvPr/>
        </p:nvSpPr>
        <p:spPr>
          <a:xfrm>
            <a:off x="6416566" y="4529959"/>
            <a:ext cx="1524000" cy="27326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0D585C-1897-414D-A44D-EB4E28692830}"/>
              </a:ext>
            </a:extLst>
          </p:cNvPr>
          <p:cNvSpPr/>
          <p:nvPr/>
        </p:nvSpPr>
        <p:spPr>
          <a:xfrm>
            <a:off x="6416566" y="4801530"/>
            <a:ext cx="1524000" cy="27326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42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1B13-809F-1748-914B-9BF21B8F22BA}"/>
              </a:ext>
            </a:extLst>
          </p:cNvPr>
          <p:cNvSpPr>
            <a:spLocks noGrp="1"/>
          </p:cNvSpPr>
          <p:nvPr>
            <p:ph type="title"/>
          </p:nvPr>
        </p:nvSpPr>
        <p:spPr/>
        <p:txBody>
          <a:bodyPr/>
          <a:lstStyle/>
          <a:p>
            <a:r>
              <a:rPr lang="en-US" dirty="0"/>
              <a:t>Experimen</a:t>
            </a:r>
            <a:r>
              <a:rPr lang="en-US" altLang="zh-CN" dirty="0"/>
              <a:t>ts</a:t>
            </a:r>
            <a:endParaRPr lang="en-US" dirty="0"/>
          </a:p>
        </p:txBody>
      </p:sp>
      <p:sp>
        <p:nvSpPr>
          <p:cNvPr id="4" name="Slide Number Placeholder 3">
            <a:extLst>
              <a:ext uri="{FF2B5EF4-FFF2-40B4-BE49-F238E27FC236}">
                <a16:creationId xmlns:a16="http://schemas.microsoft.com/office/drawing/2014/main" id="{4A67ED7D-CB69-4A42-AA58-17C34D03AF82}"/>
              </a:ext>
            </a:extLst>
          </p:cNvPr>
          <p:cNvSpPr>
            <a:spLocks noGrp="1"/>
          </p:cNvSpPr>
          <p:nvPr>
            <p:ph type="sldNum" sz="quarter" idx="12"/>
          </p:nvPr>
        </p:nvSpPr>
        <p:spPr/>
        <p:txBody>
          <a:bodyPr/>
          <a:lstStyle/>
          <a:p>
            <a:fld id="{681CEFBB-82EA-5143-A295-D24BE597BD51}" type="slidenum">
              <a:rPr lang="en-US" smtClean="0"/>
              <a:t>27</a:t>
            </a:fld>
            <a:endParaRPr lang="en-US"/>
          </a:p>
        </p:txBody>
      </p:sp>
      <p:sp>
        <p:nvSpPr>
          <p:cNvPr id="16" name="TextBox 15">
            <a:extLst>
              <a:ext uri="{FF2B5EF4-FFF2-40B4-BE49-F238E27FC236}">
                <a16:creationId xmlns:a16="http://schemas.microsoft.com/office/drawing/2014/main" id="{DE6667FA-210A-FF48-BC3E-7EF329FBA55A}"/>
              </a:ext>
            </a:extLst>
          </p:cNvPr>
          <p:cNvSpPr txBox="1"/>
          <p:nvPr/>
        </p:nvSpPr>
        <p:spPr>
          <a:xfrm>
            <a:off x="838200" y="1647369"/>
            <a:ext cx="11648090" cy="4093428"/>
          </a:xfrm>
          <a:prstGeom prst="rect">
            <a:avLst/>
          </a:prstGeom>
          <a:noFill/>
        </p:spPr>
        <p:txBody>
          <a:bodyPr wrap="square" rtlCol="0">
            <a:spAutoFit/>
          </a:bodyPr>
          <a:lstStyle/>
          <a:p>
            <a:r>
              <a:rPr lang="en-US" altLang="zh-CN" sz="2000" dirty="0"/>
              <a:t>Evaluation Metrics:</a:t>
            </a:r>
          </a:p>
          <a:p>
            <a:endParaRPr lang="en-US" sz="2000" dirty="0"/>
          </a:p>
          <a:p>
            <a:pPr marL="285750" indent="-285750">
              <a:buFont typeface="Arial" panose="020B0604020202020204" pitchFamily="34" charset="0"/>
              <a:buChar char="•"/>
            </a:pPr>
            <a:r>
              <a:rPr lang="en-US" altLang="zh-CN" sz="2000" dirty="0"/>
              <a:t>Accuracy</a:t>
            </a:r>
            <a:r>
              <a:rPr lang="zh-CN" altLang="en-US" sz="2000" dirty="0"/>
              <a:t> </a:t>
            </a:r>
            <a:r>
              <a:rPr lang="en-US" altLang="zh-CN" sz="2000" dirty="0"/>
              <a:t>(Acc):</a:t>
            </a:r>
            <a:r>
              <a:rPr lang="zh-CN" altLang="en-US" sz="2000" dirty="0"/>
              <a:t>                                                                                             </a:t>
            </a:r>
            <a:r>
              <a:rPr lang="en-US" altLang="zh-CN" sz="2000" i="1" dirty="0"/>
              <a:t>(higher</a:t>
            </a:r>
            <a:r>
              <a:rPr lang="zh-CN" altLang="en-US" sz="2000" i="1" dirty="0"/>
              <a:t> </a:t>
            </a:r>
            <a:r>
              <a:rPr lang="en-US" altLang="zh-CN" sz="2000" i="1" dirty="0"/>
              <a:t>is</a:t>
            </a:r>
            <a:r>
              <a:rPr lang="zh-CN" altLang="en-US" sz="2000" i="1" dirty="0"/>
              <a:t> </a:t>
            </a:r>
            <a:r>
              <a:rPr lang="en-US" altLang="zh-CN" sz="2000" i="1" dirty="0"/>
              <a:t>better)</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Perplexity</a:t>
            </a:r>
            <a:r>
              <a:rPr lang="zh-CN" altLang="en-US" sz="2000" dirty="0"/>
              <a:t> </a:t>
            </a:r>
            <a:r>
              <a:rPr lang="en-US" altLang="zh-CN" sz="2000" dirty="0"/>
              <a:t>(PPL):</a:t>
            </a:r>
            <a:r>
              <a:rPr lang="zh-CN" altLang="en-US" sz="2000" dirty="0"/>
              <a:t>        </a:t>
            </a:r>
            <a:r>
              <a:rPr lang="en-US" altLang="zh-CN" sz="2000" dirty="0"/>
              <a:t>PPL(w)</a:t>
            </a:r>
            <a:r>
              <a:rPr lang="zh-CN" altLang="en-US" sz="2000" dirty="0"/>
              <a:t> </a:t>
            </a:r>
            <a:r>
              <a:rPr lang="en-US" altLang="zh-CN" sz="2000" dirty="0"/>
              <a:t>=</a:t>
            </a:r>
            <a:r>
              <a:rPr lang="zh-CN" altLang="en-US" sz="2000" dirty="0"/>
              <a:t> </a:t>
            </a:r>
            <a:r>
              <a:rPr lang="en-US" altLang="zh-CN" sz="2000" dirty="0"/>
              <a:t>P(w)</a:t>
            </a:r>
            <a:r>
              <a:rPr lang="en-US" altLang="zh-CN" sz="2000" baseline="30000" dirty="0"/>
              <a:t>-1/N</a:t>
            </a:r>
            <a:r>
              <a:rPr lang="zh-CN" altLang="en-US" sz="2000" baseline="30000" dirty="0"/>
              <a:t>     </a:t>
            </a:r>
            <a:r>
              <a:rPr lang="zh-CN" altLang="en-US" sz="2000" dirty="0"/>
              <a:t>    </a:t>
            </a:r>
            <a:r>
              <a:rPr lang="en-US" altLang="zh-CN" sz="2000" i="1" dirty="0"/>
              <a:t>(lower</a:t>
            </a:r>
            <a:r>
              <a:rPr lang="zh-CN" altLang="en-US" sz="2000" i="1" dirty="0"/>
              <a:t> </a:t>
            </a:r>
            <a:r>
              <a:rPr lang="en-US" altLang="zh-CN" sz="2000" i="1" dirty="0"/>
              <a:t>is</a:t>
            </a:r>
            <a:r>
              <a:rPr lang="zh-CN" altLang="en-US" sz="2000" i="1" dirty="0"/>
              <a:t> </a:t>
            </a:r>
            <a:r>
              <a:rPr lang="en-US" altLang="zh-CN" sz="2000" i="1" dirty="0"/>
              <a:t>better)</a:t>
            </a:r>
            <a:r>
              <a:rPr lang="zh-CN" altLang="en-US" sz="2000" i="1" dirty="0"/>
              <a:t>  </a:t>
            </a:r>
            <a:endParaRPr lang="en-US" altLang="zh-CN" sz="2000" i="1" dirty="0"/>
          </a:p>
          <a:p>
            <a:pPr marL="742950" lvl="1" indent="-285750">
              <a:buFont typeface="Arial" panose="020B0604020202020204" pitchFamily="34" charset="0"/>
              <a:buChar char="•"/>
            </a:pPr>
            <a:r>
              <a:rPr lang="en-US" altLang="zh-CN" sz="2000" dirty="0"/>
              <a:t>Evaluated</a:t>
            </a:r>
            <a:r>
              <a:rPr lang="zh-CN" altLang="en-US" sz="2000" dirty="0"/>
              <a:t> </a:t>
            </a:r>
            <a:r>
              <a:rPr lang="en-US" altLang="zh-CN" sz="2000" dirty="0"/>
              <a:t>by</a:t>
            </a:r>
            <a:r>
              <a:rPr lang="zh-CN" altLang="en-US" sz="2000" dirty="0"/>
              <a:t> </a:t>
            </a:r>
            <a:r>
              <a:rPr lang="en-US" altLang="zh-CN" sz="2000" dirty="0"/>
              <a:t>GPT2</a:t>
            </a:r>
            <a:r>
              <a:rPr lang="zh-CN" altLang="en-US" sz="2000" dirty="0"/>
              <a:t> </a:t>
            </a:r>
            <a:r>
              <a:rPr lang="en-US" altLang="zh-CN" sz="2000" dirty="0"/>
              <a:t>for</a:t>
            </a:r>
            <a:r>
              <a:rPr lang="zh-CN" altLang="en-US" sz="2000" dirty="0"/>
              <a:t> </a:t>
            </a:r>
            <a:r>
              <a:rPr lang="en-US" altLang="zh-CN" sz="2000" dirty="0"/>
              <a:t>sentiment</a:t>
            </a:r>
            <a:r>
              <a:rPr lang="zh-CN" altLang="en-US" sz="2000" dirty="0"/>
              <a:t> </a:t>
            </a:r>
            <a:r>
              <a:rPr lang="en-US" altLang="zh-CN" sz="2000" dirty="0"/>
              <a:t>and</a:t>
            </a:r>
            <a:r>
              <a:rPr lang="zh-CN" altLang="en-US" sz="2000" dirty="0"/>
              <a:t> </a:t>
            </a:r>
            <a:r>
              <a:rPr lang="en-US" altLang="zh-CN" sz="2000" dirty="0"/>
              <a:t>formality</a:t>
            </a:r>
            <a:r>
              <a:rPr lang="zh-CN" altLang="en-US" sz="2000" dirty="0"/>
              <a:t> </a:t>
            </a:r>
            <a:r>
              <a:rPr lang="en-US" altLang="zh-CN" sz="2000" dirty="0"/>
              <a:t>transfer</a:t>
            </a:r>
          </a:p>
          <a:p>
            <a:pPr marL="742950" lvl="1" indent="-285750">
              <a:buFont typeface="Arial" panose="020B0604020202020204" pitchFamily="34" charset="0"/>
              <a:buChar char="•"/>
            </a:pPr>
            <a:r>
              <a:rPr lang="en-US" altLang="zh-CN" sz="2000" dirty="0"/>
              <a:t>Evaluated</a:t>
            </a:r>
            <a:r>
              <a:rPr lang="zh-CN" altLang="en-US" sz="2000" dirty="0"/>
              <a:t> </a:t>
            </a:r>
            <a:r>
              <a:rPr lang="en-US" altLang="zh-CN" sz="2000" dirty="0"/>
              <a:t>by</a:t>
            </a:r>
            <a:r>
              <a:rPr lang="zh-CN" altLang="en-US" sz="2000" dirty="0"/>
              <a:t> </a:t>
            </a:r>
            <a:r>
              <a:rPr lang="en-US" altLang="zh-CN" sz="2000" dirty="0"/>
              <a:t>LSTM</a:t>
            </a:r>
            <a:r>
              <a:rPr lang="zh-CN" altLang="en-US" sz="2000" dirty="0"/>
              <a:t> </a:t>
            </a:r>
            <a:r>
              <a:rPr lang="en-US" altLang="zh-CN" sz="2000" dirty="0"/>
              <a:t>language</a:t>
            </a:r>
            <a:r>
              <a:rPr lang="zh-CN" altLang="en-US" sz="2000" dirty="0"/>
              <a:t> </a:t>
            </a:r>
            <a:r>
              <a:rPr lang="en-US" altLang="zh-CN" sz="2000" dirty="0"/>
              <a:t>model</a:t>
            </a:r>
            <a:r>
              <a:rPr lang="en-US" altLang="zh-CN" sz="2000" baseline="30000" dirty="0"/>
              <a:t>[1]</a:t>
            </a:r>
            <a:r>
              <a:rPr lang="zh-CN" altLang="en-US" sz="2000" dirty="0"/>
              <a:t> </a:t>
            </a:r>
            <a:r>
              <a:rPr lang="en-US" altLang="zh-CN" sz="2000" dirty="0"/>
              <a:t>for</a:t>
            </a:r>
            <a:r>
              <a:rPr lang="zh-CN" altLang="en-US" sz="2000" dirty="0"/>
              <a:t> </a:t>
            </a:r>
            <a:r>
              <a:rPr lang="en-US" altLang="zh-CN" sz="2000" dirty="0"/>
              <a:t>code-switching</a:t>
            </a:r>
            <a:r>
              <a:rPr lang="zh-CN" altLang="en-US" sz="2000" dirty="0"/>
              <a:t> </a:t>
            </a:r>
            <a:r>
              <a:rPr lang="en-US" altLang="zh-CN" sz="2000" dirty="0"/>
              <a:t>transfer</a:t>
            </a:r>
          </a:p>
          <a:p>
            <a:endParaRPr lang="en-US" sz="2000" dirty="0"/>
          </a:p>
          <a:p>
            <a:pPr marL="285750" indent="-285750">
              <a:buFont typeface="Arial" panose="020B0604020202020204" pitchFamily="34" charset="0"/>
              <a:buChar char="•"/>
            </a:pPr>
            <a:r>
              <a:rPr lang="en-US" altLang="zh-CN" sz="2000" dirty="0"/>
              <a:t>Self-BLEU:</a:t>
            </a:r>
            <a:r>
              <a:rPr lang="zh-CN" altLang="en-US" sz="2000" dirty="0"/>
              <a:t> </a:t>
            </a:r>
            <a:r>
              <a:rPr lang="en-US" altLang="zh-CN" sz="2000" dirty="0"/>
              <a:t>BLEU</a:t>
            </a:r>
            <a:r>
              <a:rPr lang="zh-CN" altLang="en-US" sz="2000" dirty="0"/>
              <a:t> </a:t>
            </a:r>
            <a:r>
              <a:rPr lang="en-US" altLang="zh-CN" sz="2000" dirty="0"/>
              <a:t>scores</a:t>
            </a:r>
            <a:r>
              <a:rPr lang="zh-CN" altLang="en-US" sz="2000" dirty="0"/>
              <a:t> </a:t>
            </a:r>
            <a:r>
              <a:rPr lang="en-US" altLang="zh-CN" sz="2000" dirty="0"/>
              <a:t>between</a:t>
            </a:r>
            <a:r>
              <a:rPr lang="zh-CN" altLang="en-US" sz="2000" dirty="0"/>
              <a:t> </a:t>
            </a:r>
            <a:r>
              <a:rPr lang="en-US" altLang="zh-CN" sz="2000" dirty="0"/>
              <a:t>transferred</a:t>
            </a:r>
            <a:r>
              <a:rPr lang="zh-CN" altLang="en-US" sz="2000" dirty="0"/>
              <a:t> </a:t>
            </a:r>
            <a:r>
              <a:rPr lang="en-US" altLang="zh-CN" sz="2000" dirty="0"/>
              <a:t>sentences</a:t>
            </a:r>
            <a:r>
              <a:rPr lang="zh-CN" altLang="en-US" sz="2000" dirty="0"/>
              <a:t> </a:t>
            </a:r>
            <a:r>
              <a:rPr lang="en-US" altLang="zh-CN" sz="2000" dirty="0"/>
              <a:t>and</a:t>
            </a:r>
            <a:r>
              <a:rPr lang="zh-CN" altLang="en-US" sz="2000" dirty="0"/>
              <a:t> </a:t>
            </a:r>
            <a:r>
              <a:rPr lang="en-US" altLang="zh-CN" sz="2000" dirty="0"/>
              <a:t>original</a:t>
            </a:r>
            <a:r>
              <a:rPr lang="zh-CN" altLang="en-US" sz="2000" dirty="0"/>
              <a:t> </a:t>
            </a:r>
            <a:r>
              <a:rPr lang="en-US" altLang="zh-CN" sz="2000" dirty="0"/>
              <a:t>sentences. </a:t>
            </a:r>
            <a:r>
              <a:rPr lang="en-US" altLang="zh-CN" sz="2000" i="1" dirty="0"/>
              <a:t>(higher</a:t>
            </a:r>
            <a:r>
              <a:rPr lang="zh-CN" altLang="en-US" sz="2000" i="1" dirty="0"/>
              <a:t> </a:t>
            </a:r>
            <a:r>
              <a:rPr lang="en-US" altLang="zh-CN" sz="2000" i="1" dirty="0"/>
              <a:t>is</a:t>
            </a:r>
            <a:r>
              <a:rPr lang="zh-CN" altLang="en-US" sz="2000" i="1" dirty="0"/>
              <a:t> </a:t>
            </a:r>
            <a:r>
              <a:rPr lang="en-US" altLang="zh-CN" sz="2000" i="1" dirty="0"/>
              <a:t>better)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altLang="zh-CN" sz="2000" dirty="0"/>
              <a:t>Ref-BLEU:</a:t>
            </a:r>
            <a:r>
              <a:rPr lang="zh-CN" altLang="en-US" sz="2000" dirty="0"/>
              <a:t> </a:t>
            </a:r>
            <a:r>
              <a:rPr lang="en-US" altLang="zh-CN" sz="2000" dirty="0"/>
              <a:t>BLEU</a:t>
            </a:r>
            <a:r>
              <a:rPr lang="zh-CN" altLang="en-US" sz="2000" dirty="0"/>
              <a:t> </a:t>
            </a:r>
            <a:r>
              <a:rPr lang="en-US" altLang="zh-CN" sz="2000" dirty="0"/>
              <a:t>scores</a:t>
            </a:r>
            <a:r>
              <a:rPr lang="zh-CN" altLang="en-US" sz="2000" dirty="0"/>
              <a:t> </a:t>
            </a:r>
            <a:r>
              <a:rPr lang="en-US" altLang="zh-CN" sz="2000" dirty="0"/>
              <a:t>between</a:t>
            </a:r>
            <a:r>
              <a:rPr lang="zh-CN" altLang="en-US" sz="2000" dirty="0"/>
              <a:t> </a:t>
            </a:r>
            <a:r>
              <a:rPr lang="en-US" altLang="zh-CN" sz="2000" dirty="0"/>
              <a:t>transferred</a:t>
            </a:r>
            <a:r>
              <a:rPr lang="zh-CN" altLang="en-US" sz="2000" dirty="0"/>
              <a:t> </a:t>
            </a:r>
            <a:r>
              <a:rPr lang="en-US" altLang="zh-CN" sz="2000" dirty="0"/>
              <a:t>sentences</a:t>
            </a:r>
            <a:r>
              <a:rPr lang="zh-CN" altLang="en-US" sz="2000" dirty="0"/>
              <a:t> </a:t>
            </a:r>
            <a:r>
              <a:rPr lang="en-US" altLang="zh-CN" sz="2000" dirty="0"/>
              <a:t>and</a:t>
            </a:r>
            <a:r>
              <a:rPr lang="zh-CN" altLang="en-US" sz="2000" dirty="0"/>
              <a:t> </a:t>
            </a:r>
            <a:r>
              <a:rPr lang="en-US" altLang="zh-CN" sz="2000" dirty="0"/>
              <a:t>reference</a:t>
            </a:r>
            <a:r>
              <a:rPr lang="zh-CN" altLang="en-US" sz="2000" dirty="0"/>
              <a:t> </a:t>
            </a:r>
            <a:r>
              <a:rPr lang="en-US" altLang="zh-CN" sz="2000" dirty="0"/>
              <a:t>sentences. </a:t>
            </a:r>
            <a:r>
              <a:rPr lang="en-US" altLang="zh-CN" sz="2000" i="1" dirty="0"/>
              <a:t>(higher</a:t>
            </a:r>
            <a:r>
              <a:rPr lang="zh-CN" altLang="en-US" sz="2000" i="1" dirty="0"/>
              <a:t> </a:t>
            </a:r>
            <a:r>
              <a:rPr lang="en-US" altLang="zh-CN" sz="2000" i="1" dirty="0"/>
              <a:t>is</a:t>
            </a:r>
            <a:r>
              <a:rPr lang="zh-CN" altLang="en-US" sz="2000" i="1" dirty="0"/>
              <a:t> </a:t>
            </a:r>
            <a:r>
              <a:rPr lang="en-US" altLang="zh-CN" sz="2000" i="1" dirty="0"/>
              <a:t>better)</a:t>
            </a:r>
          </a:p>
          <a:p>
            <a:pPr marL="285750" indent="-285750">
              <a:buFont typeface="Arial" panose="020B0604020202020204" pitchFamily="34" charset="0"/>
              <a:buChar char="•"/>
            </a:pPr>
            <a:endParaRPr lang="en-US" sz="200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0D0DC2-5F3D-9249-8D1B-89A19C391D0C}"/>
                  </a:ext>
                </a:extLst>
              </p:cNvPr>
              <p:cNvSpPr txBox="1"/>
              <p:nvPr/>
            </p:nvSpPr>
            <p:spPr>
              <a:xfrm>
                <a:off x="3134171" y="2057736"/>
                <a:ext cx="4837926" cy="673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sz="2000" dirty="0" smtClean="0"/>
                        <m:t>Acc</m:t>
                      </m:r>
                      <m:r>
                        <a:rPr lang="en-US" altLang="zh-CN" sz="2000" b="0" i="1" dirty="0" smtClean="0">
                          <a:latin typeface="Cambria Math" panose="02040503050406030204" pitchFamily="18" charset="0"/>
                        </a:rPr>
                        <m:t>=</m:t>
                      </m:r>
                      <m:f>
                        <m:fPr>
                          <m:ctrlPr>
                            <a:rPr lang="en-US" altLang="zh-CN" sz="2000" i="1" smtClean="0">
                              <a:latin typeface="Cambria Math" panose="02040503050406030204" pitchFamily="18" charset="0"/>
                            </a:rPr>
                          </m:ctrlPr>
                        </m:fPr>
                        <m:num>
                          <m:r>
                            <m:rPr>
                              <m:nor/>
                            </m:rPr>
                            <a:rPr lang="en-US" altLang="zh-CN" sz="2000" dirty="0" smtClean="0"/>
                            <m:t>#</m:t>
                          </m:r>
                          <m:r>
                            <m:rPr>
                              <m:nor/>
                            </m:rPr>
                            <a:rPr lang="zh-CN" altLang="en-US" sz="2000" dirty="0" smtClean="0"/>
                            <m:t> </m:t>
                          </m:r>
                          <m:r>
                            <m:rPr>
                              <m:nor/>
                            </m:rPr>
                            <a:rPr lang="en-US" altLang="zh-CN" sz="2000" dirty="0" smtClean="0"/>
                            <m:t>successfully</m:t>
                          </m:r>
                          <m:r>
                            <m:rPr>
                              <m:nor/>
                            </m:rPr>
                            <a:rPr lang="zh-CN" altLang="en-US" sz="2000" dirty="0" smtClean="0"/>
                            <m:t> </m:t>
                          </m:r>
                          <m:r>
                            <m:rPr>
                              <m:nor/>
                            </m:rPr>
                            <a:rPr lang="en-US" altLang="zh-CN" sz="2000" dirty="0" smtClean="0"/>
                            <m:t>transferred</m:t>
                          </m:r>
                          <m:r>
                            <m:rPr>
                              <m:nor/>
                            </m:rPr>
                            <a:rPr lang="zh-CN" altLang="en-US" sz="2000" b="0" i="0" dirty="0" smtClean="0"/>
                            <m:t> </m:t>
                          </m:r>
                          <m:r>
                            <m:rPr>
                              <m:nor/>
                            </m:rPr>
                            <a:rPr lang="en-US" altLang="zh-CN" sz="2000" dirty="0" smtClean="0"/>
                            <m:t>sentences</m:t>
                          </m:r>
                        </m:num>
                        <m:den>
                          <m:r>
                            <m:rPr>
                              <m:nor/>
                            </m:rPr>
                            <a:rPr lang="en-US" altLang="zh-CN" sz="2000" dirty="0" smtClean="0"/>
                            <m:t>total</m:t>
                          </m:r>
                          <m:r>
                            <m:rPr>
                              <m:nor/>
                            </m:rPr>
                            <a:rPr lang="zh-CN" altLang="en-US" sz="2000" dirty="0" smtClean="0"/>
                            <m:t> </m:t>
                          </m:r>
                          <m:r>
                            <m:rPr>
                              <m:nor/>
                            </m:rPr>
                            <a:rPr lang="en-US" altLang="zh-CN" sz="2000" dirty="0" smtClean="0"/>
                            <m:t>#</m:t>
                          </m:r>
                          <m:r>
                            <m:rPr>
                              <m:nor/>
                            </m:rPr>
                            <a:rPr lang="zh-CN" altLang="en-US" sz="2000" dirty="0" smtClean="0"/>
                            <m:t> </m:t>
                          </m:r>
                          <m:r>
                            <m:rPr>
                              <m:nor/>
                            </m:rPr>
                            <a:rPr lang="en-US" altLang="zh-CN" sz="2000" dirty="0" smtClean="0"/>
                            <m:t>sentences</m:t>
                          </m:r>
                        </m:den>
                      </m:f>
                    </m:oMath>
                  </m:oMathPara>
                </a14:m>
                <a:endParaRPr lang="en-US" sz="2000" dirty="0"/>
              </a:p>
            </p:txBody>
          </p:sp>
        </mc:Choice>
        <mc:Fallback xmlns="">
          <p:sp>
            <p:nvSpPr>
              <p:cNvPr id="17" name="TextBox 16">
                <a:extLst>
                  <a:ext uri="{FF2B5EF4-FFF2-40B4-BE49-F238E27FC236}">
                    <a16:creationId xmlns:a16="http://schemas.microsoft.com/office/drawing/2014/main" id="{9A0D0DC2-5F3D-9249-8D1B-89A19C391D0C}"/>
                  </a:ext>
                </a:extLst>
              </p:cNvPr>
              <p:cNvSpPr txBox="1">
                <a:spLocks noRot="1" noChangeAspect="1" noMove="1" noResize="1" noEditPoints="1" noAdjustHandles="1" noChangeArrowheads="1" noChangeShapeType="1" noTextEdit="1"/>
              </p:cNvSpPr>
              <p:nvPr/>
            </p:nvSpPr>
            <p:spPr>
              <a:xfrm>
                <a:off x="3134171" y="2057736"/>
                <a:ext cx="4837926" cy="673261"/>
              </a:xfrm>
              <a:prstGeom prst="rect">
                <a:avLst/>
              </a:prstGeom>
              <a:blipFill>
                <a:blip r:embed="rId3"/>
                <a:stretch>
                  <a:fillRect t="-7407" b="-2037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7683394B-AA55-3B44-9C8B-B827D9172006}"/>
              </a:ext>
            </a:extLst>
          </p:cNvPr>
          <p:cNvSpPr txBox="1"/>
          <p:nvPr/>
        </p:nvSpPr>
        <p:spPr>
          <a:xfrm>
            <a:off x="838200" y="6444476"/>
            <a:ext cx="6184374" cy="276999"/>
          </a:xfrm>
          <a:prstGeom prst="rect">
            <a:avLst/>
          </a:prstGeom>
          <a:noFill/>
        </p:spPr>
        <p:txBody>
          <a:bodyPr wrap="square" rtlCol="0">
            <a:spAutoFit/>
          </a:bodyPr>
          <a:lstStyle/>
          <a:p>
            <a:r>
              <a:rPr lang="en-US" altLang="zh-CN" sz="1200" dirty="0">
                <a:solidFill>
                  <a:schemeClr val="bg1">
                    <a:lumMod val="65000"/>
                  </a:schemeClr>
                </a:solidFill>
              </a:rPr>
              <a:t>[1]</a:t>
            </a:r>
            <a:r>
              <a:rPr lang="en-US" sz="1200" dirty="0">
                <a:solidFill>
                  <a:schemeClr val="bg1">
                    <a:lumMod val="65000"/>
                  </a:schemeClr>
                </a:solidFill>
              </a:rPr>
              <a:t> A Deep Generative Model for Code-Switched Text</a:t>
            </a:r>
          </a:p>
        </p:txBody>
      </p:sp>
      <p:cxnSp>
        <p:nvCxnSpPr>
          <p:cNvPr id="20" name="Straight Arrow Connector 19">
            <a:extLst>
              <a:ext uri="{FF2B5EF4-FFF2-40B4-BE49-F238E27FC236}">
                <a16:creationId xmlns:a16="http://schemas.microsoft.com/office/drawing/2014/main" id="{A872C95D-E5F6-B647-9461-5E05C906CFF0}"/>
              </a:ext>
            </a:extLst>
          </p:cNvPr>
          <p:cNvCxnSpPr>
            <a:cxnSpLocks/>
          </p:cNvCxnSpPr>
          <p:nvPr/>
        </p:nvCxnSpPr>
        <p:spPr>
          <a:xfrm flipV="1">
            <a:off x="6467475" y="1508234"/>
            <a:ext cx="1835697" cy="54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215C12-4D53-3844-BEDA-BBEA37DBB1B7}"/>
              </a:ext>
            </a:extLst>
          </p:cNvPr>
          <p:cNvSpPr txBox="1"/>
          <p:nvPr/>
        </p:nvSpPr>
        <p:spPr>
          <a:xfrm>
            <a:off x="8245364" y="1154927"/>
            <a:ext cx="2506717" cy="369332"/>
          </a:xfrm>
          <a:prstGeom prst="rect">
            <a:avLst/>
          </a:prstGeom>
          <a:noFill/>
        </p:spPr>
        <p:txBody>
          <a:bodyPr wrap="square" rtlCol="0">
            <a:spAutoFit/>
          </a:bodyPr>
          <a:lstStyle/>
          <a:p>
            <a:r>
              <a:rPr lang="en-US" altLang="zh-CN" dirty="0"/>
              <a:t>Evaluated</a:t>
            </a:r>
            <a:r>
              <a:rPr lang="zh-CN" altLang="en-US" dirty="0"/>
              <a:t> </a:t>
            </a:r>
            <a:r>
              <a:rPr lang="en-US" altLang="zh-CN" dirty="0"/>
              <a:t>by</a:t>
            </a:r>
            <a:r>
              <a:rPr lang="zh-CN" altLang="en-US" dirty="0"/>
              <a:t> </a:t>
            </a:r>
            <a:r>
              <a:rPr lang="en-US" altLang="zh-CN" dirty="0"/>
              <a:t>a</a:t>
            </a:r>
            <a:r>
              <a:rPr lang="zh-CN" altLang="en-US" dirty="0"/>
              <a:t> </a:t>
            </a:r>
            <a:r>
              <a:rPr lang="en-US" altLang="zh-CN" dirty="0"/>
              <a:t>classifier</a:t>
            </a:r>
            <a:endParaRPr lang="en-US" dirty="0"/>
          </a:p>
        </p:txBody>
      </p:sp>
    </p:spTree>
    <p:extLst>
      <p:ext uri="{BB962C8B-B14F-4D97-AF65-F5344CB8AC3E}">
        <p14:creationId xmlns:p14="http://schemas.microsoft.com/office/powerpoint/2010/main" val="423178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8FB8-5DF6-4D4D-87E4-8FDDA2B74DEC}"/>
              </a:ext>
            </a:extLst>
          </p:cNvPr>
          <p:cNvSpPr>
            <a:spLocks noGrp="1"/>
          </p:cNvSpPr>
          <p:nvPr>
            <p:ph type="title"/>
          </p:nvPr>
        </p:nvSpPr>
        <p:spPr/>
        <p:txBody>
          <a:bodyPr/>
          <a:lstStyle/>
          <a:p>
            <a:r>
              <a:rPr lang="en-US" dirty="0"/>
              <a:t>Experimen</a:t>
            </a:r>
            <a:r>
              <a:rPr lang="en-US" altLang="zh-CN" dirty="0"/>
              <a:t>ts:</a:t>
            </a:r>
            <a:r>
              <a:rPr lang="zh-CN" altLang="en-US" dirty="0"/>
              <a:t> </a:t>
            </a:r>
            <a:r>
              <a:rPr lang="en-US" altLang="zh-CN" dirty="0"/>
              <a:t>Sentiment</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0F085618-2C7E-D24F-83B8-941A4372CFEF}"/>
              </a:ext>
            </a:extLst>
          </p:cNvPr>
          <p:cNvSpPr>
            <a:spLocks noGrp="1"/>
          </p:cNvSpPr>
          <p:nvPr>
            <p:ph type="sldNum" sz="quarter" idx="12"/>
          </p:nvPr>
        </p:nvSpPr>
        <p:spPr/>
        <p:txBody>
          <a:bodyPr/>
          <a:lstStyle/>
          <a:p>
            <a:fld id="{681CEFBB-82EA-5143-A295-D24BE597BD51}" type="slidenum">
              <a:rPr lang="en-US" smtClean="0"/>
              <a:t>28</a:t>
            </a:fld>
            <a:endParaRPr lang="en-US"/>
          </a:p>
        </p:txBody>
      </p:sp>
      <p:graphicFrame>
        <p:nvGraphicFramePr>
          <p:cNvPr id="5" name="Table 4">
            <a:extLst>
              <a:ext uri="{FF2B5EF4-FFF2-40B4-BE49-F238E27FC236}">
                <a16:creationId xmlns:a16="http://schemas.microsoft.com/office/drawing/2014/main" id="{7693440D-F504-2145-94BE-57C809BEA49F}"/>
              </a:ext>
            </a:extLst>
          </p:cNvPr>
          <p:cNvGraphicFramePr>
            <a:graphicFrameLocks noGrp="1"/>
          </p:cNvGraphicFramePr>
          <p:nvPr>
            <p:extLst>
              <p:ext uri="{D42A27DB-BD31-4B8C-83A1-F6EECF244321}">
                <p14:modId xmlns:p14="http://schemas.microsoft.com/office/powerpoint/2010/main" val="2136062081"/>
              </p:ext>
            </p:extLst>
          </p:nvPr>
        </p:nvGraphicFramePr>
        <p:xfrm>
          <a:off x="990600" y="1893140"/>
          <a:ext cx="9623217" cy="4463210"/>
        </p:xfrm>
        <a:graphic>
          <a:graphicData uri="http://schemas.openxmlformats.org/drawingml/2006/table">
            <a:tbl>
              <a:tblPr firstRow="1" bandRow="1">
                <a:tableStyleId>{5C22544A-7EE6-4342-B048-85BDC9FD1C3A}</a:tableStyleId>
              </a:tblPr>
              <a:tblGrid>
                <a:gridCol w="2646001">
                  <a:extLst>
                    <a:ext uri="{9D8B030D-6E8A-4147-A177-3AD203B41FA5}">
                      <a16:colId xmlns:a16="http://schemas.microsoft.com/office/drawing/2014/main" val="2307903225"/>
                    </a:ext>
                  </a:extLst>
                </a:gridCol>
                <a:gridCol w="1529072">
                  <a:extLst>
                    <a:ext uri="{9D8B030D-6E8A-4147-A177-3AD203B41FA5}">
                      <a16:colId xmlns:a16="http://schemas.microsoft.com/office/drawing/2014/main" val="3690417809"/>
                    </a:ext>
                  </a:extLst>
                </a:gridCol>
                <a:gridCol w="1645908">
                  <a:extLst>
                    <a:ext uri="{9D8B030D-6E8A-4147-A177-3AD203B41FA5}">
                      <a16:colId xmlns:a16="http://schemas.microsoft.com/office/drawing/2014/main" val="2231121313"/>
                    </a:ext>
                  </a:extLst>
                </a:gridCol>
                <a:gridCol w="1640823">
                  <a:extLst>
                    <a:ext uri="{9D8B030D-6E8A-4147-A177-3AD203B41FA5}">
                      <a16:colId xmlns:a16="http://schemas.microsoft.com/office/drawing/2014/main" val="1545435397"/>
                    </a:ext>
                  </a:extLst>
                </a:gridCol>
                <a:gridCol w="2161413">
                  <a:extLst>
                    <a:ext uri="{9D8B030D-6E8A-4147-A177-3AD203B41FA5}">
                      <a16:colId xmlns:a16="http://schemas.microsoft.com/office/drawing/2014/main" val="4198285405"/>
                    </a:ext>
                  </a:extLst>
                </a:gridCol>
              </a:tblGrid>
              <a:tr h="501185">
                <a:tc>
                  <a:txBody>
                    <a:bodyPr/>
                    <a:lstStyle/>
                    <a:p>
                      <a:endParaRPr lang="en-US" dirty="0"/>
                    </a:p>
                  </a:txBody>
                  <a:tcPr/>
                </a:tc>
                <a:tc>
                  <a:txBody>
                    <a:bodyPr/>
                    <a:lstStyle/>
                    <a:p>
                      <a:pPr algn="ctr"/>
                      <a:r>
                        <a:rPr lang="en-US" altLang="zh-CN" dirty="0"/>
                        <a:t>Acc</a:t>
                      </a:r>
                      <a:endParaRPr lang="en-US" dirty="0"/>
                    </a:p>
                  </a:txBody>
                  <a:tcPr/>
                </a:tc>
                <a:tc>
                  <a:txBody>
                    <a:bodyPr/>
                    <a:lstStyle/>
                    <a:p>
                      <a:pPr algn="ctr"/>
                      <a:r>
                        <a:rPr lang="en-US" altLang="zh-CN" dirty="0"/>
                        <a:t>PPL</a:t>
                      </a:r>
                      <a:endParaRPr lang="en-US" dirty="0"/>
                    </a:p>
                  </a:txBody>
                  <a:tcPr/>
                </a:tc>
                <a:tc>
                  <a:txBody>
                    <a:bodyPr/>
                    <a:lstStyle/>
                    <a:p>
                      <a:pPr algn="ctr"/>
                      <a:r>
                        <a:rPr lang="en-US" altLang="zh-CN" dirty="0"/>
                        <a:t>Self-BLEU</a:t>
                      </a:r>
                      <a:endParaRPr lang="en-US" dirty="0"/>
                    </a:p>
                  </a:txBody>
                  <a:tcPr/>
                </a:tc>
                <a:tc>
                  <a:txBody>
                    <a:bodyPr/>
                    <a:lstStyle/>
                    <a:p>
                      <a:pPr algn="ctr"/>
                      <a:r>
                        <a:rPr lang="en-US" altLang="zh-CN" dirty="0"/>
                        <a:t>Ref-BLEU</a:t>
                      </a:r>
                      <a:endParaRPr lang="en-US" dirty="0"/>
                    </a:p>
                  </a:txBody>
                  <a:tcPr/>
                </a:tc>
                <a:extLst>
                  <a:ext uri="{0D108BD9-81ED-4DB2-BD59-A6C34878D82A}">
                    <a16:rowId xmlns:a16="http://schemas.microsoft.com/office/drawing/2014/main" val="1128008260"/>
                  </a:ext>
                </a:extLst>
              </a:tr>
              <a:tr h="501185">
                <a:tc>
                  <a:txBody>
                    <a:bodyPr/>
                    <a:lstStyle/>
                    <a:p>
                      <a:r>
                        <a:rPr lang="en-US" altLang="zh-CN" sz="1400" dirty="0"/>
                        <a:t>Raw</a:t>
                      </a:r>
                      <a:r>
                        <a:rPr lang="zh-CN" altLang="en-US" sz="1400" dirty="0"/>
                        <a:t> </a:t>
                      </a:r>
                      <a:r>
                        <a:rPr lang="en-US" altLang="zh-CN" sz="1400" dirty="0"/>
                        <a:t>test</a:t>
                      </a:r>
                      <a:r>
                        <a:rPr lang="zh-CN" altLang="en-US" sz="1400" dirty="0"/>
                        <a:t> </a:t>
                      </a:r>
                      <a:r>
                        <a:rPr lang="en-US" altLang="zh-CN" sz="1400" dirty="0"/>
                        <a:t>data</a:t>
                      </a:r>
                      <a:endParaRPr lang="en-US" sz="1400" dirty="0"/>
                    </a:p>
                  </a:txBody>
                  <a:tcPr anchor="ctr"/>
                </a:tc>
                <a:tc>
                  <a:txBody>
                    <a:bodyPr/>
                    <a:lstStyle/>
                    <a:p>
                      <a:pPr algn="ctr"/>
                      <a:r>
                        <a:rPr lang="en-US" sz="1400" dirty="0">
                          <a:effectLst/>
                        </a:rPr>
                        <a:t>2.4</a:t>
                      </a:r>
                      <a:r>
                        <a:rPr lang="en-US" altLang="zh-CN" sz="1400" dirty="0">
                          <a:effectLst/>
                        </a:rPr>
                        <a:t>%</a:t>
                      </a:r>
                      <a:endParaRPr lang="en-US" sz="1400" dirty="0">
                        <a:effectLst/>
                      </a:endParaRPr>
                    </a:p>
                  </a:txBody>
                  <a:tcPr anchor="ctr"/>
                </a:tc>
                <a:tc>
                  <a:txBody>
                    <a:bodyPr/>
                    <a:lstStyle/>
                    <a:p>
                      <a:pPr algn="ctr"/>
                      <a:r>
                        <a:rPr lang="en-US" sz="1400" dirty="0">
                          <a:effectLst/>
                        </a:rPr>
                        <a:t>23.40</a:t>
                      </a:r>
                    </a:p>
                  </a:txBody>
                  <a:tcPr anchor="ctr"/>
                </a:tc>
                <a:tc>
                  <a:txBody>
                    <a:bodyPr/>
                    <a:lstStyle/>
                    <a:p>
                      <a:pPr algn="ctr"/>
                      <a:r>
                        <a:rPr lang="en-US" sz="1400" dirty="0">
                          <a:effectLst/>
                        </a:rPr>
                        <a:t>100</a:t>
                      </a:r>
                    </a:p>
                  </a:txBody>
                  <a:tcPr anchor="ctr"/>
                </a:tc>
                <a:tc>
                  <a:txBody>
                    <a:bodyPr/>
                    <a:lstStyle/>
                    <a:p>
                      <a:pPr algn="ctr"/>
                      <a:r>
                        <a:rPr lang="en-US" sz="1400" dirty="0">
                          <a:effectLst/>
                        </a:rPr>
                        <a:t>31.84</a:t>
                      </a:r>
                    </a:p>
                  </a:txBody>
                  <a:tcPr anchor="ctr"/>
                </a:tc>
                <a:extLst>
                  <a:ext uri="{0D108BD9-81ED-4DB2-BD59-A6C34878D82A}">
                    <a16:rowId xmlns:a16="http://schemas.microsoft.com/office/drawing/2014/main" val="4103362562"/>
                  </a:ext>
                </a:extLst>
              </a:tr>
              <a:tr h="501185">
                <a:tc>
                  <a:txBody>
                    <a:bodyPr/>
                    <a:lstStyle/>
                    <a:p>
                      <a:r>
                        <a:rPr lang="en-US" sz="1400" dirty="0"/>
                        <a:t>Human</a:t>
                      </a:r>
                      <a:r>
                        <a:rPr lang="zh-CN" altLang="en-US" sz="1400" dirty="0"/>
                        <a:t> </a:t>
                      </a:r>
                      <a:r>
                        <a:rPr lang="en-US" altLang="zh-CN" sz="1400" dirty="0"/>
                        <a:t>reference</a:t>
                      </a:r>
                      <a:endParaRPr lang="en-US" sz="1400" dirty="0"/>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74.1</a:t>
                      </a:r>
                      <a:r>
                        <a:rPr lang="en-US" altLang="zh-CN" sz="1400" kern="1200" dirty="0">
                          <a:solidFill>
                            <a:schemeClr val="dk1"/>
                          </a:solidFill>
                          <a:effectLst/>
                          <a:latin typeface="+mn-lt"/>
                          <a:ea typeface="+mn-ea"/>
                          <a:cs typeface="+mn-cs"/>
                        </a:rPr>
                        <a:t>%</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27.40</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31.84</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100</a:t>
                      </a:r>
                    </a:p>
                  </a:txBody>
                  <a:tcPr anchor="ctr"/>
                </a:tc>
                <a:extLst>
                  <a:ext uri="{0D108BD9-81ED-4DB2-BD59-A6C34878D82A}">
                    <a16:rowId xmlns:a16="http://schemas.microsoft.com/office/drawing/2014/main" val="3104756196"/>
                  </a:ext>
                </a:extLst>
              </a:tr>
              <a:tr h="488299">
                <a:tc>
                  <a:txBody>
                    <a:bodyPr/>
                    <a:lstStyle/>
                    <a:p>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effectLst/>
                          <a:latin typeface="+mn-lt"/>
                          <a:ea typeface="+mn-ea"/>
                          <a:cs typeface="+mn-cs"/>
                        </a:rPr>
                        <a:t>63.3%</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29.74</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63.48</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26.29</a:t>
                      </a:r>
                    </a:p>
                  </a:txBody>
                  <a:tcPr anchor="ctr"/>
                </a:tc>
                <a:extLst>
                  <a:ext uri="{0D108BD9-81ED-4DB2-BD59-A6C34878D82A}">
                    <a16:rowId xmlns:a16="http://schemas.microsoft.com/office/drawing/2014/main" val="1859737074"/>
                  </a:ext>
                </a:extLst>
              </a:tr>
              <a:tr h="488299">
                <a:tc>
                  <a:txBody>
                    <a:bodyPr/>
                    <a:lstStyle/>
                    <a:p>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27060698"/>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3)</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82.2</a:t>
                      </a:r>
                      <a:r>
                        <a:rPr lang="en-US" altLang="zh-CN" sz="1400" kern="1200" dirty="0">
                          <a:solidFill>
                            <a:schemeClr val="dk1"/>
                          </a:solidFill>
                          <a:effectLst/>
                          <a:latin typeface="+mn-lt"/>
                          <a:ea typeface="+mn-ea"/>
                          <a:cs typeface="+mn-cs"/>
                        </a:rPr>
                        <a:t>%</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33.63</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48.62</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22.72</a:t>
                      </a:r>
                    </a:p>
                  </a:txBody>
                  <a:tcPr anchor="ctr"/>
                </a:tc>
                <a:extLst>
                  <a:ext uri="{0D108BD9-81ED-4DB2-BD59-A6C34878D82A}">
                    <a16:rowId xmlns:a16="http://schemas.microsoft.com/office/drawing/2014/main" val="2980104257"/>
                  </a:ext>
                </a:extLst>
              </a:tr>
              <a:tr h="488299">
                <a:tc>
                  <a:txBody>
                    <a:bodyPr/>
                    <a:lstStyle/>
                    <a:p>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867956629"/>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4)</a:t>
                      </a:r>
                      <a:endParaRPr lang="en-US" sz="1400" kern="1200" dirty="0">
                        <a:solidFill>
                          <a:schemeClr val="dk1"/>
                        </a:solidFill>
                        <a:latin typeface="+mn-lt"/>
                        <a:ea typeface="+mn-ea"/>
                        <a:cs typeface="+mn-cs"/>
                      </a:endParaRPr>
                    </a:p>
                    <a:p>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91.7</a:t>
                      </a:r>
                      <a:r>
                        <a:rPr lang="en-US" altLang="zh-CN" sz="1400" kern="1200" dirty="0">
                          <a:solidFill>
                            <a:schemeClr val="dk1"/>
                          </a:solidFill>
                          <a:effectLst/>
                          <a:latin typeface="+mn-lt"/>
                          <a:ea typeface="+mn-ea"/>
                          <a:cs typeface="+mn-cs"/>
                        </a:rPr>
                        <a:t>%</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38.35</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37.10</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18.5</a:t>
                      </a:r>
                    </a:p>
                  </a:txBody>
                  <a:tcPr anchor="ctr"/>
                </a:tc>
                <a:extLst>
                  <a:ext uri="{0D108BD9-81ED-4DB2-BD59-A6C34878D82A}">
                    <a16:rowId xmlns:a16="http://schemas.microsoft.com/office/drawing/2014/main" val="2612913635"/>
                  </a:ext>
                </a:extLst>
              </a:tr>
              <a:tr h="488299">
                <a:tc>
                  <a:txBody>
                    <a:bodyPr/>
                    <a:lstStyle/>
                    <a:p>
                      <a:endParaRPr lang="en-US" sz="1400" dirty="0"/>
                    </a:p>
                  </a:txBody>
                  <a:tcPr anchor="ctr"/>
                </a:tc>
                <a:tc>
                  <a:txBody>
                    <a:bodyPr/>
                    <a:lstStyle/>
                    <a:p>
                      <a:pPr algn="ctr"/>
                      <a:endParaRPr lang="en-US" sz="1400" b="1" dirty="0">
                        <a:effectLst/>
                      </a:endParaRPr>
                    </a:p>
                  </a:txBody>
                  <a:tcPr anchor="ctr"/>
                </a:tc>
                <a:tc>
                  <a:txBody>
                    <a:bodyPr/>
                    <a:lstStyle/>
                    <a:p>
                      <a:pPr algn="ctr"/>
                      <a:endParaRPr lang="en-US" sz="1400" b="1" dirty="0">
                        <a:effectLst/>
                      </a:endParaRPr>
                    </a:p>
                  </a:txBody>
                  <a:tcPr anchor="ctr"/>
                </a:tc>
                <a:tc>
                  <a:txBody>
                    <a:bodyPr/>
                    <a:lstStyle/>
                    <a:p>
                      <a:pPr algn="ctr"/>
                      <a:endParaRPr lang="en-US" sz="1400" dirty="0">
                        <a:effectLst/>
                      </a:endParaRPr>
                    </a:p>
                  </a:txBody>
                  <a:tcPr anchor="ctr"/>
                </a:tc>
                <a:tc>
                  <a:txBody>
                    <a:bodyPr/>
                    <a:lstStyle/>
                    <a:p>
                      <a:pPr algn="ctr"/>
                      <a:endParaRPr lang="en-US" sz="1400" dirty="0">
                        <a:effectLst/>
                      </a:endParaRPr>
                    </a:p>
                  </a:txBody>
                  <a:tcPr anchor="ctr"/>
                </a:tc>
                <a:extLst>
                  <a:ext uri="{0D108BD9-81ED-4DB2-BD59-A6C34878D82A}">
                    <a16:rowId xmlns:a16="http://schemas.microsoft.com/office/drawing/2014/main" val="1746182156"/>
                  </a:ext>
                </a:extLst>
              </a:tr>
            </a:tbl>
          </a:graphicData>
        </a:graphic>
      </p:graphicFrame>
      <p:cxnSp>
        <p:nvCxnSpPr>
          <p:cNvPr id="8" name="Straight Arrow Connector 7">
            <a:extLst>
              <a:ext uri="{FF2B5EF4-FFF2-40B4-BE49-F238E27FC236}">
                <a16:creationId xmlns:a16="http://schemas.microsoft.com/office/drawing/2014/main" id="{91805064-259D-FD41-B2A1-F61347C71EB3}"/>
              </a:ext>
            </a:extLst>
          </p:cNvPr>
          <p:cNvCxnSpPr>
            <a:cxnSpLocks/>
          </p:cNvCxnSpPr>
          <p:nvPr/>
        </p:nvCxnSpPr>
        <p:spPr>
          <a:xfrm flipH="1" flipV="1">
            <a:off x="3214790" y="1753705"/>
            <a:ext cx="906774" cy="777856"/>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C9DB96F-07D7-E745-89AA-2ED944612F90}"/>
                  </a:ext>
                </a:extLst>
              </p:cNvPr>
              <p:cNvSpPr txBox="1"/>
              <p:nvPr/>
            </p:nvSpPr>
            <p:spPr>
              <a:xfrm>
                <a:off x="5424177" y="1385322"/>
                <a:ext cx="1301447" cy="369332"/>
              </a:xfrm>
              <a:prstGeom prst="rect">
                <a:avLst/>
              </a:prstGeom>
              <a:noFill/>
            </p:spPr>
            <p:txBody>
              <a:bodyPr wrap="none" rtlCol="0">
                <a:spAutoFit/>
              </a:bodyPr>
              <a:lstStyle/>
              <a:p>
                <a:r>
                  <a:rPr lang="en-US" altLang="zh-CN" dirty="0"/>
                  <a:t>Effect</a:t>
                </a:r>
                <a:r>
                  <a:rPr lang="zh-CN" altLang="en-US" dirty="0"/>
                  <a:t> </a:t>
                </a:r>
                <a:r>
                  <a:rPr lang="en-US" altLang="zh-CN" dirty="0"/>
                  <a:t>of</a:t>
                </a:r>
                <a:r>
                  <a:rPr lang="zh-CN" altLang="en-US" dirty="0"/>
                  <a:t> </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r>
                  <a:rPr lang="zh-CN" altLang="en-US" dirty="0"/>
                  <a:t> </a:t>
                </a:r>
                <a:endParaRPr lang="en-US" dirty="0"/>
              </a:p>
            </p:txBody>
          </p:sp>
        </mc:Choice>
        <mc:Fallback xmlns="">
          <p:sp>
            <p:nvSpPr>
              <p:cNvPr id="9" name="TextBox 8">
                <a:extLst>
                  <a:ext uri="{FF2B5EF4-FFF2-40B4-BE49-F238E27FC236}">
                    <a16:creationId xmlns:a16="http://schemas.microsoft.com/office/drawing/2014/main" id="{5C9DB96F-07D7-E745-89AA-2ED944612F90}"/>
                  </a:ext>
                </a:extLst>
              </p:cNvPr>
              <p:cNvSpPr txBox="1">
                <a:spLocks noRot="1" noChangeAspect="1" noMove="1" noResize="1" noEditPoints="1" noAdjustHandles="1" noChangeArrowheads="1" noChangeShapeType="1" noTextEdit="1"/>
              </p:cNvSpPr>
              <p:nvPr/>
            </p:nvSpPr>
            <p:spPr>
              <a:xfrm>
                <a:off x="5424177" y="1385322"/>
                <a:ext cx="1301447" cy="369332"/>
              </a:xfrm>
              <a:prstGeom prst="rect">
                <a:avLst/>
              </a:prstGeom>
              <a:blipFill>
                <a:blip r:embed="rId3"/>
                <a:stretch>
                  <a:fillRect l="-4854"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C4CD8E7-2203-2648-9B81-910EBA1668C0}"/>
                  </a:ext>
                </a:extLst>
              </p:cNvPr>
              <p:cNvSpPr txBox="1"/>
              <p:nvPr/>
            </p:nvSpPr>
            <p:spPr>
              <a:xfrm>
                <a:off x="6424144" y="1316553"/>
                <a:ext cx="5117199"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𝑤</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zh-CN" altLang="en-US" b="0" i="1" smtClean="0">
                                  <a:latin typeface="Cambria Math" panose="02040503050406030204" pitchFamily="18" charset="0"/>
                                </a:rPr>
                                <m:t>𝟙</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=1)</m:t>
                              </m:r>
                            </m:sup>
                          </m:sSup>
                          <m:sSub>
                            <m:sSubPr>
                              <m:ctrlPr>
                                <a:rPr lang="en-US"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zh-CN" altLang="en-US" b="0" i="1" smtClean="0">
                                  <a:latin typeface="Cambria Math" panose="02040503050406030204" pitchFamily="18" charset="0"/>
                                </a:rPr>
                                <m:t>𝟙</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=0)</m:t>
                              </m:r>
                            </m:sup>
                          </m:sSup>
                          <m:sSub>
                            <m:sSubPr>
                              <m:ctrlPr>
                                <a:rPr lang="en-US"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1</m:t>
                              </m:r>
                            </m:sub>
                          </m:sSub>
                        </m:e>
                      </m:d>
                    </m:oMath>
                  </m:oMathPara>
                </a14:m>
                <a:endParaRPr lang="en-US" dirty="0"/>
              </a:p>
            </p:txBody>
          </p:sp>
        </mc:Choice>
        <mc:Fallback xmlns="">
          <p:sp>
            <p:nvSpPr>
              <p:cNvPr id="10" name="TextBox 9">
                <a:extLst>
                  <a:ext uri="{FF2B5EF4-FFF2-40B4-BE49-F238E27FC236}">
                    <a16:creationId xmlns:a16="http://schemas.microsoft.com/office/drawing/2014/main" id="{8C4CD8E7-2203-2648-9B81-910EBA1668C0}"/>
                  </a:ext>
                </a:extLst>
              </p:cNvPr>
              <p:cNvSpPr txBox="1">
                <a:spLocks noRot="1" noChangeAspect="1" noMove="1" noResize="1" noEditPoints="1" noAdjustHandles="1" noChangeArrowheads="1" noChangeShapeType="1" noTextEdit="1"/>
              </p:cNvSpPr>
              <p:nvPr/>
            </p:nvSpPr>
            <p:spPr>
              <a:xfrm>
                <a:off x="6424144" y="1316553"/>
                <a:ext cx="5117199" cy="506870"/>
              </a:xfrm>
              <a:prstGeom prst="rect">
                <a:avLst/>
              </a:prstGeom>
              <a:blipFill>
                <a:blip r:embed="rId4"/>
                <a:stretch>
                  <a:fillRect/>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15E3F227-59F6-8946-BA17-FF0D05511218}"/>
              </a:ext>
            </a:extLst>
          </p:cNvPr>
          <p:cNvSpPr/>
          <p:nvPr/>
        </p:nvSpPr>
        <p:spPr>
          <a:xfrm>
            <a:off x="3969164" y="3365500"/>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2" name="Oval 11">
            <a:extLst>
              <a:ext uri="{FF2B5EF4-FFF2-40B4-BE49-F238E27FC236}">
                <a16:creationId xmlns:a16="http://schemas.microsoft.com/office/drawing/2014/main" id="{769E5F78-0123-7146-8751-55C76CCF3E69}"/>
              </a:ext>
            </a:extLst>
          </p:cNvPr>
          <p:cNvSpPr/>
          <p:nvPr/>
        </p:nvSpPr>
        <p:spPr>
          <a:xfrm>
            <a:off x="5516508" y="3365500"/>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Oval 12">
            <a:extLst>
              <a:ext uri="{FF2B5EF4-FFF2-40B4-BE49-F238E27FC236}">
                <a16:creationId xmlns:a16="http://schemas.microsoft.com/office/drawing/2014/main" id="{6B8458B3-202E-0D4C-BC56-B662BD39AA97}"/>
              </a:ext>
            </a:extLst>
          </p:cNvPr>
          <p:cNvSpPr/>
          <p:nvPr/>
        </p:nvSpPr>
        <p:spPr>
          <a:xfrm>
            <a:off x="7201314" y="3365500"/>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Oval 13">
            <a:extLst>
              <a:ext uri="{FF2B5EF4-FFF2-40B4-BE49-F238E27FC236}">
                <a16:creationId xmlns:a16="http://schemas.microsoft.com/office/drawing/2014/main" id="{9A75C5E9-8D64-8145-94A0-608F9D1839D2}"/>
              </a:ext>
            </a:extLst>
          </p:cNvPr>
          <p:cNvSpPr/>
          <p:nvPr/>
        </p:nvSpPr>
        <p:spPr>
          <a:xfrm>
            <a:off x="9068214" y="3394075"/>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6" name="Straight Arrow Connector 15">
            <a:extLst>
              <a:ext uri="{FF2B5EF4-FFF2-40B4-BE49-F238E27FC236}">
                <a16:creationId xmlns:a16="http://schemas.microsoft.com/office/drawing/2014/main" id="{C377445E-9251-8345-BCD7-1C3A59188D02}"/>
              </a:ext>
            </a:extLst>
          </p:cNvPr>
          <p:cNvCxnSpPr/>
          <p:nvPr/>
        </p:nvCxnSpPr>
        <p:spPr>
          <a:xfrm>
            <a:off x="4426157" y="5962650"/>
            <a:ext cx="0" cy="3238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3FA19BA-2AA4-044A-99E6-41AFF16E0E94}"/>
              </a:ext>
            </a:extLst>
          </p:cNvPr>
          <p:cNvSpPr txBox="1"/>
          <p:nvPr/>
        </p:nvSpPr>
        <p:spPr>
          <a:xfrm>
            <a:off x="3718977" y="6241401"/>
            <a:ext cx="1295400" cy="369332"/>
          </a:xfrm>
          <a:prstGeom prst="rect">
            <a:avLst/>
          </a:prstGeom>
          <a:noFill/>
          <a:ln>
            <a:solidFill>
              <a:srgbClr val="FF0000"/>
            </a:solidFill>
          </a:ln>
        </p:spPr>
        <p:txBody>
          <a:bodyPr wrap="square" rtlCol="0">
            <a:spAutoFit/>
          </a:bodyPr>
          <a:lstStyle/>
          <a:p>
            <a:pPr algn="ctr"/>
            <a:r>
              <a:rPr lang="en-US" altLang="zh-CN" dirty="0">
                <a:solidFill>
                  <a:srgbClr val="FF0000"/>
                </a:solidFill>
              </a:rPr>
              <a:t>better</a:t>
            </a:r>
            <a:endParaRPr lang="en-US" dirty="0">
              <a:solidFill>
                <a:srgbClr val="FF0000"/>
              </a:solidFill>
            </a:endParaRPr>
          </a:p>
        </p:txBody>
      </p:sp>
      <p:sp>
        <p:nvSpPr>
          <p:cNvPr id="19" name="TextBox 18">
            <a:extLst>
              <a:ext uri="{FF2B5EF4-FFF2-40B4-BE49-F238E27FC236}">
                <a16:creationId xmlns:a16="http://schemas.microsoft.com/office/drawing/2014/main" id="{57E553E3-5EF4-474A-9CCD-AF5204E0C710}"/>
              </a:ext>
            </a:extLst>
          </p:cNvPr>
          <p:cNvSpPr txBox="1"/>
          <p:nvPr/>
        </p:nvSpPr>
        <p:spPr>
          <a:xfrm>
            <a:off x="5325801" y="6241401"/>
            <a:ext cx="1295400" cy="369332"/>
          </a:xfrm>
          <a:prstGeom prst="rect">
            <a:avLst/>
          </a:prstGeom>
          <a:noFill/>
          <a:ln>
            <a:solidFill>
              <a:srgbClr val="FF0000"/>
            </a:solidFill>
          </a:ln>
        </p:spPr>
        <p:txBody>
          <a:bodyPr wrap="square" rtlCol="0">
            <a:spAutoFit/>
          </a:bodyPr>
          <a:lstStyle/>
          <a:p>
            <a:pPr algn="ctr"/>
            <a:r>
              <a:rPr lang="en-US" altLang="zh-CN" dirty="0">
                <a:solidFill>
                  <a:srgbClr val="FF0000"/>
                </a:solidFill>
              </a:rPr>
              <a:t>worse</a:t>
            </a:r>
            <a:endParaRPr lang="en-US" dirty="0">
              <a:solidFill>
                <a:srgbClr val="FF0000"/>
              </a:solidFill>
            </a:endParaRPr>
          </a:p>
        </p:txBody>
      </p:sp>
      <p:cxnSp>
        <p:nvCxnSpPr>
          <p:cNvPr id="21" name="Straight Arrow Connector 20">
            <a:extLst>
              <a:ext uri="{FF2B5EF4-FFF2-40B4-BE49-F238E27FC236}">
                <a16:creationId xmlns:a16="http://schemas.microsoft.com/office/drawing/2014/main" id="{3BAA2D5F-6BD5-294D-97F1-0CB5AAF721B0}"/>
              </a:ext>
            </a:extLst>
          </p:cNvPr>
          <p:cNvCxnSpPr>
            <a:stCxn id="12" idx="4"/>
            <a:endCxn id="19" idx="0"/>
          </p:cNvCxnSpPr>
          <p:nvPr/>
        </p:nvCxnSpPr>
        <p:spPr>
          <a:xfrm>
            <a:off x="5973501" y="5962650"/>
            <a:ext cx="0" cy="278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FADAB0B-9D8B-A44D-BCBD-5C246CE379DE}"/>
              </a:ext>
            </a:extLst>
          </p:cNvPr>
          <p:cNvSpPr txBox="1"/>
          <p:nvPr/>
        </p:nvSpPr>
        <p:spPr>
          <a:xfrm>
            <a:off x="7003776" y="6241401"/>
            <a:ext cx="1295400" cy="369332"/>
          </a:xfrm>
          <a:prstGeom prst="rect">
            <a:avLst/>
          </a:prstGeom>
          <a:noFill/>
          <a:ln>
            <a:solidFill>
              <a:srgbClr val="FF0000"/>
            </a:solidFill>
          </a:ln>
        </p:spPr>
        <p:txBody>
          <a:bodyPr wrap="square" rtlCol="0">
            <a:spAutoFit/>
          </a:bodyPr>
          <a:lstStyle/>
          <a:p>
            <a:pPr algn="ctr"/>
            <a:r>
              <a:rPr lang="en-US" dirty="0">
                <a:solidFill>
                  <a:srgbClr val="FF0000"/>
                </a:solidFill>
              </a:rPr>
              <a:t>worse</a:t>
            </a:r>
          </a:p>
        </p:txBody>
      </p:sp>
      <p:cxnSp>
        <p:nvCxnSpPr>
          <p:cNvPr id="29" name="Straight Arrow Connector 28">
            <a:extLst>
              <a:ext uri="{FF2B5EF4-FFF2-40B4-BE49-F238E27FC236}">
                <a16:creationId xmlns:a16="http://schemas.microsoft.com/office/drawing/2014/main" id="{F9C31ED1-AE8B-AF4F-9989-4ED198F955F2}"/>
              </a:ext>
            </a:extLst>
          </p:cNvPr>
          <p:cNvCxnSpPr>
            <a:endCxn id="28" idx="0"/>
          </p:cNvCxnSpPr>
          <p:nvPr/>
        </p:nvCxnSpPr>
        <p:spPr>
          <a:xfrm>
            <a:off x="7651476" y="5962650"/>
            <a:ext cx="0" cy="278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2C5E44-7C2D-C04A-9C70-A42040783884}"/>
              </a:ext>
            </a:extLst>
          </p:cNvPr>
          <p:cNvSpPr txBox="1"/>
          <p:nvPr/>
        </p:nvSpPr>
        <p:spPr>
          <a:xfrm>
            <a:off x="8862005" y="6279501"/>
            <a:ext cx="1295400" cy="369332"/>
          </a:xfrm>
          <a:prstGeom prst="rect">
            <a:avLst/>
          </a:prstGeom>
          <a:noFill/>
          <a:ln>
            <a:solidFill>
              <a:srgbClr val="FF0000"/>
            </a:solidFill>
          </a:ln>
        </p:spPr>
        <p:txBody>
          <a:bodyPr wrap="square" rtlCol="0">
            <a:spAutoFit/>
          </a:bodyPr>
          <a:lstStyle/>
          <a:p>
            <a:pPr algn="ctr"/>
            <a:r>
              <a:rPr lang="en-US" altLang="zh-CN" dirty="0">
                <a:solidFill>
                  <a:srgbClr val="FF0000"/>
                </a:solidFill>
              </a:rPr>
              <a:t>worse</a:t>
            </a:r>
            <a:endParaRPr lang="en-US" dirty="0">
              <a:solidFill>
                <a:srgbClr val="FF0000"/>
              </a:solidFill>
            </a:endParaRPr>
          </a:p>
        </p:txBody>
      </p:sp>
      <p:cxnSp>
        <p:nvCxnSpPr>
          <p:cNvPr id="31" name="Straight Arrow Connector 30">
            <a:extLst>
              <a:ext uri="{FF2B5EF4-FFF2-40B4-BE49-F238E27FC236}">
                <a16:creationId xmlns:a16="http://schemas.microsoft.com/office/drawing/2014/main" id="{9A109F87-E89D-B348-8BC3-1BD1F58C053E}"/>
              </a:ext>
            </a:extLst>
          </p:cNvPr>
          <p:cNvCxnSpPr>
            <a:endCxn id="30" idx="0"/>
          </p:cNvCxnSpPr>
          <p:nvPr/>
        </p:nvCxnSpPr>
        <p:spPr>
          <a:xfrm>
            <a:off x="9509705" y="6000750"/>
            <a:ext cx="0" cy="278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3AB3BB8-2466-D749-9B2D-91FC43448569}"/>
              </a:ext>
            </a:extLst>
          </p:cNvPr>
          <p:cNvSpPr/>
          <p:nvPr/>
        </p:nvSpPr>
        <p:spPr>
          <a:xfrm>
            <a:off x="1657763" y="1211950"/>
            <a:ext cx="2114088" cy="646331"/>
          </a:xfrm>
          <a:prstGeom prst="rect">
            <a:avLst/>
          </a:prstGeom>
        </p:spPr>
        <p:txBody>
          <a:bodyPr wrap="square">
            <a:spAutoFit/>
          </a:bodyPr>
          <a:lstStyle/>
          <a:p>
            <a:r>
              <a:rPr lang="en-US" dirty="0">
                <a:solidFill>
                  <a:srgbClr val="FF0000"/>
                </a:solidFill>
              </a:rPr>
              <a:t>Classifier itself has 97.6% accuracy</a:t>
            </a:r>
          </a:p>
        </p:txBody>
      </p:sp>
      <p:sp>
        <p:nvSpPr>
          <p:cNvPr id="33" name="Rectangle 32">
            <a:extLst>
              <a:ext uri="{FF2B5EF4-FFF2-40B4-BE49-F238E27FC236}">
                <a16:creationId xmlns:a16="http://schemas.microsoft.com/office/drawing/2014/main" id="{72AB7211-1441-ED40-BA7D-CB43A27A7554}"/>
              </a:ext>
            </a:extLst>
          </p:cNvPr>
          <p:cNvSpPr/>
          <p:nvPr/>
        </p:nvSpPr>
        <p:spPr>
          <a:xfrm>
            <a:off x="838200" y="2359572"/>
            <a:ext cx="9861331" cy="56755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0C34FEE-9BCA-C648-80EA-9DB8FD8743B6}"/>
              </a:ext>
            </a:extLst>
          </p:cNvPr>
          <p:cNvSpPr/>
          <p:nvPr/>
        </p:nvSpPr>
        <p:spPr>
          <a:xfrm>
            <a:off x="838199" y="2876824"/>
            <a:ext cx="9861331" cy="56755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75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2" nodeType="click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animBg="1"/>
      <p:bldP spid="14" grpId="0" animBg="1"/>
      <p:bldP spid="17" grpId="0" animBg="1"/>
      <p:bldP spid="19" grpId="0" animBg="1"/>
      <p:bldP spid="28" grpId="0" animBg="1"/>
      <p:bldP spid="30" grpId="0" animBg="1"/>
      <p:bldP spid="32" grpId="0"/>
      <p:bldP spid="33" grpId="0" animBg="1"/>
      <p:bldP spid="33" grpId="1" animBg="1"/>
      <p:bldP spid="34" grpId="1" animBg="1"/>
      <p:bldP spid="34"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74D9-696C-3844-A087-C70B4C5E8FA2}"/>
              </a:ext>
            </a:extLst>
          </p:cNvPr>
          <p:cNvSpPr>
            <a:spLocks noGrp="1"/>
          </p:cNvSpPr>
          <p:nvPr>
            <p:ph type="title"/>
          </p:nvPr>
        </p:nvSpPr>
        <p:spPr/>
        <p:txBody>
          <a:bodyPr/>
          <a:lstStyle/>
          <a:p>
            <a:r>
              <a:rPr lang="en-US" dirty="0"/>
              <a:t>Experimen</a:t>
            </a:r>
            <a:r>
              <a:rPr lang="en-US" altLang="zh-CN" dirty="0"/>
              <a:t>ts:</a:t>
            </a:r>
            <a:r>
              <a:rPr lang="zh-CN" altLang="en-US" dirty="0"/>
              <a:t> </a:t>
            </a:r>
            <a:r>
              <a:rPr lang="en-US" altLang="zh-CN" dirty="0"/>
              <a:t>Sentiment</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20C00F41-300A-544D-8810-02D5CF62F4C6}"/>
              </a:ext>
            </a:extLst>
          </p:cNvPr>
          <p:cNvSpPr>
            <a:spLocks noGrp="1"/>
          </p:cNvSpPr>
          <p:nvPr>
            <p:ph type="sldNum" sz="quarter" idx="12"/>
          </p:nvPr>
        </p:nvSpPr>
        <p:spPr/>
        <p:txBody>
          <a:bodyPr/>
          <a:lstStyle/>
          <a:p>
            <a:fld id="{681CEFBB-82EA-5143-A295-D24BE597BD51}" type="slidenum">
              <a:rPr lang="en-US" smtClean="0"/>
              <a:t>29</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2290097-2D6F-7948-AE95-0922CC9C0988}"/>
                  </a:ext>
                </a:extLst>
              </p:cNvPr>
              <p:cNvSpPr/>
              <p:nvPr/>
            </p:nvSpPr>
            <p:spPr>
              <a:xfrm>
                <a:off x="932793" y="1690688"/>
                <a:ext cx="1423980" cy="400110"/>
              </a:xfrm>
              <a:prstGeom prst="rect">
                <a:avLst/>
              </a:prstGeom>
            </p:spPr>
            <p:txBody>
              <a:bodyPr wrap="none">
                <a:spAutoFit/>
              </a:bodyPr>
              <a:lstStyle/>
              <a:p>
                <a:r>
                  <a:rPr lang="en-US" altLang="zh-CN" sz="2000" dirty="0"/>
                  <a:t>Effect</a:t>
                </a:r>
                <a:r>
                  <a:rPr lang="zh-CN" altLang="en-US" sz="2000" dirty="0"/>
                  <a:t> </a:t>
                </a:r>
                <a:r>
                  <a:rPr lang="en-US" altLang="zh-CN" sz="2000" dirty="0"/>
                  <a:t>of</a:t>
                </a:r>
                <a:r>
                  <a:rPr lang="zh-CN" altLang="en-US" sz="2000" dirty="0"/>
                  <a:t> </a:t>
                </a:r>
                <a14:m>
                  <m:oMath xmlns:m="http://schemas.openxmlformats.org/officeDocument/2006/math">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oMath>
                </a14:m>
                <a:r>
                  <a:rPr lang="zh-CN" altLang="en-US" sz="2000" dirty="0"/>
                  <a:t> </a:t>
                </a:r>
                <a:endParaRPr lang="en-US" sz="2000" dirty="0"/>
              </a:p>
            </p:txBody>
          </p:sp>
        </mc:Choice>
        <mc:Fallback xmlns="">
          <p:sp>
            <p:nvSpPr>
              <p:cNvPr id="5" name="Rectangle 4">
                <a:extLst>
                  <a:ext uri="{FF2B5EF4-FFF2-40B4-BE49-F238E27FC236}">
                    <a16:creationId xmlns:a16="http://schemas.microsoft.com/office/drawing/2014/main" id="{52290097-2D6F-7948-AE95-0922CC9C0988}"/>
                  </a:ext>
                </a:extLst>
              </p:cNvPr>
              <p:cNvSpPr>
                <a:spLocks noRot="1" noChangeAspect="1" noMove="1" noResize="1" noEditPoints="1" noAdjustHandles="1" noChangeArrowheads="1" noChangeShapeType="1" noTextEdit="1"/>
              </p:cNvSpPr>
              <p:nvPr/>
            </p:nvSpPr>
            <p:spPr>
              <a:xfrm>
                <a:off x="932793" y="1690688"/>
                <a:ext cx="1423980" cy="400110"/>
              </a:xfrm>
              <a:prstGeom prst="rect">
                <a:avLst/>
              </a:prstGeom>
              <a:blipFill>
                <a:blip r:embed="rId3"/>
                <a:stretch>
                  <a:fillRect l="-4425" t="-6061"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AC94AD-04E3-C24A-8A04-70201514ECAB}"/>
                  </a:ext>
                </a:extLst>
              </p:cNvPr>
              <p:cNvSpPr txBox="1"/>
              <p:nvPr/>
            </p:nvSpPr>
            <p:spPr>
              <a:xfrm>
                <a:off x="2328833" y="1621919"/>
                <a:ext cx="5117199"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𝑧</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solidFill>
                            <a:srgbClr val="FF0000"/>
                          </a:solidFill>
                          <a:latin typeface="Cambria Math" panose="02040503050406030204" pitchFamily="18" charset="0"/>
                        </a:rPr>
                        <m:t>𝑤</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zh-CN" altLang="en-US" sz="2000" b="0" i="1" smtClean="0">
                                  <a:latin typeface="Cambria Math" panose="02040503050406030204" pitchFamily="18" charset="0"/>
                                </a:rPr>
                                <m:t>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=1)</m:t>
                              </m:r>
                            </m:sup>
                          </m:sSup>
                          <m:sSub>
                            <m:sSubPr>
                              <m:ctrlPr>
                                <a:rPr lang="en-US"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0</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zh-CN" altLang="en-US" sz="2000" b="0" i="1" smtClean="0">
                                  <a:latin typeface="Cambria Math" panose="02040503050406030204" pitchFamily="18" charset="0"/>
                                </a:rPr>
                                <m:t>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=0)</m:t>
                              </m:r>
                            </m:sup>
                          </m:sSup>
                          <m:sSub>
                            <m:sSubPr>
                              <m:ctrlPr>
                                <a:rPr lang="en-US"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1</m:t>
                              </m:r>
                            </m:sub>
                          </m:sSub>
                        </m:e>
                      </m:d>
                    </m:oMath>
                  </m:oMathPara>
                </a14:m>
                <a:endParaRPr lang="en-US" sz="2000" dirty="0"/>
              </a:p>
            </p:txBody>
          </p:sp>
        </mc:Choice>
        <mc:Fallback xmlns="">
          <p:sp>
            <p:nvSpPr>
              <p:cNvPr id="6" name="TextBox 5">
                <a:extLst>
                  <a:ext uri="{FF2B5EF4-FFF2-40B4-BE49-F238E27FC236}">
                    <a16:creationId xmlns:a16="http://schemas.microsoft.com/office/drawing/2014/main" id="{6EAC94AD-04E3-C24A-8A04-70201514ECAB}"/>
                  </a:ext>
                </a:extLst>
              </p:cNvPr>
              <p:cNvSpPr txBox="1">
                <a:spLocks noRot="1" noChangeAspect="1" noMove="1" noResize="1" noEditPoints="1" noAdjustHandles="1" noChangeArrowheads="1" noChangeShapeType="1" noTextEdit="1"/>
              </p:cNvSpPr>
              <p:nvPr/>
            </p:nvSpPr>
            <p:spPr>
              <a:xfrm>
                <a:off x="2328833" y="1621919"/>
                <a:ext cx="5117199" cy="5529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82A60B4-8A46-4646-94A6-22E272F1DC9F}"/>
                  </a:ext>
                </a:extLst>
              </p:cNvPr>
              <p:cNvSpPr txBox="1"/>
              <p:nvPr/>
            </p:nvSpPr>
            <p:spPr>
              <a:xfrm>
                <a:off x="1035596" y="2746246"/>
                <a:ext cx="8946604" cy="2708434"/>
              </a:xfrm>
              <a:prstGeom prst="rect">
                <a:avLst/>
              </a:prstGeom>
              <a:noFill/>
            </p:spPr>
            <p:txBody>
              <a:bodyPr wrap="square" rtlCol="0">
                <a:spAutoFit/>
              </a:bodyPr>
              <a:lstStyle/>
              <a:p>
                <a:r>
                  <a:rPr lang="en-US" altLang="zh-CN" sz="2000" dirty="0"/>
                  <a:t>Examples</a:t>
                </a:r>
                <a:r>
                  <a:rPr lang="zh-CN" altLang="en-US" sz="2000" dirty="0"/>
                  <a:t> </a:t>
                </a:r>
                <a:r>
                  <a:rPr lang="en-US" altLang="zh-CN" sz="2000" dirty="0"/>
                  <a:t>of</a:t>
                </a:r>
                <a:r>
                  <a:rPr lang="zh-CN" altLang="en-US" sz="2000" dirty="0"/>
                  <a:t> </a:t>
                </a:r>
                <a:r>
                  <a:rPr lang="en-US" altLang="zh-CN" sz="2000" dirty="0"/>
                  <a:t>how</a:t>
                </a:r>
                <a:r>
                  <a:rPr lang="zh-CN" altLang="en-US" sz="2000" dirty="0"/>
                  <a:t> </a:t>
                </a:r>
                <a14:m>
                  <m:oMath xmlns:m="http://schemas.openxmlformats.org/officeDocument/2006/math">
                    <m:r>
                      <a:rPr lang="en-US" altLang="zh-CN" sz="2000" b="0" i="1" smtClean="0">
                        <a:latin typeface="Cambria Math" panose="02040503050406030204" pitchFamily="18" charset="0"/>
                      </a:rPr>
                      <m:t>𝑤</m:t>
                    </m:r>
                  </m:oMath>
                </a14:m>
                <a:r>
                  <a:rPr lang="zh-CN" altLang="en-US" sz="2000" dirty="0"/>
                  <a:t> </a:t>
                </a:r>
                <a:r>
                  <a:rPr lang="en-US" altLang="zh-CN" sz="2000" dirty="0"/>
                  <a:t>affects</a:t>
                </a:r>
                <a:r>
                  <a:rPr lang="zh-CN" altLang="en-US" sz="2000" dirty="0"/>
                  <a:t> </a:t>
                </a:r>
                <a:r>
                  <a:rPr lang="en-US" altLang="zh-CN" sz="2000" dirty="0"/>
                  <a:t>the</a:t>
                </a:r>
                <a:r>
                  <a:rPr lang="zh-CN" altLang="en-US" sz="2000" dirty="0"/>
                  <a:t> </a:t>
                </a:r>
                <a:r>
                  <a:rPr lang="en-US" altLang="zh-CN" sz="2000" dirty="0"/>
                  <a:t>style</a:t>
                </a:r>
                <a:r>
                  <a:rPr lang="zh-CN" altLang="en-US" sz="2000" dirty="0"/>
                  <a:t> </a:t>
                </a:r>
                <a:r>
                  <a:rPr lang="en-US" altLang="zh-CN" sz="2000" dirty="0"/>
                  <a:t>transfer:</a:t>
                </a:r>
              </a:p>
              <a:p>
                <a:pPr>
                  <a:spcBef>
                    <a:spcPts val="1200"/>
                  </a:spcBef>
                  <a:spcAft>
                    <a:spcPts val="1200"/>
                  </a:spcAft>
                </a:pPr>
                <a:r>
                  <a:rPr lang="en-US" altLang="zh-CN" sz="2000" i="1" dirty="0"/>
                  <a:t>original</a:t>
                </a:r>
                <a:r>
                  <a:rPr lang="zh-CN" altLang="en-US" sz="2000" i="1" dirty="0"/>
                  <a:t> </a:t>
                </a:r>
                <a:r>
                  <a:rPr lang="en-US" altLang="zh-CN" sz="2000" i="1" dirty="0"/>
                  <a:t>positive</a:t>
                </a:r>
                <a:r>
                  <a:rPr lang="zh-CN" altLang="en-US" sz="2000" i="1" dirty="0"/>
                  <a:t> </a:t>
                </a:r>
                <a:r>
                  <a:rPr lang="en-US" altLang="zh-CN" sz="2000" i="1" dirty="0"/>
                  <a:t>sentence:</a:t>
                </a:r>
                <a:r>
                  <a:rPr lang="zh-CN" altLang="en-US" sz="2000" i="1" dirty="0"/>
                  <a:t> </a:t>
                </a:r>
                <a:r>
                  <a:rPr lang="en-US" altLang="zh-CN" sz="2000" dirty="0" err="1"/>
                  <a:t>i</a:t>
                </a:r>
                <a:r>
                  <a:rPr lang="en-US" altLang="zh-CN" sz="2000" dirty="0"/>
                  <a:t> will be going back and </a:t>
                </a:r>
                <a:r>
                  <a:rPr lang="en-US" altLang="zh-CN" sz="2000" dirty="0">
                    <a:solidFill>
                      <a:srgbClr val="FF0000"/>
                    </a:solidFill>
                  </a:rPr>
                  <a:t>enjoying</a:t>
                </a:r>
                <a:r>
                  <a:rPr lang="en-US" altLang="zh-CN" sz="2000" dirty="0"/>
                  <a:t> this </a:t>
                </a:r>
                <a:r>
                  <a:rPr lang="en-US" altLang="zh-CN" sz="2000" dirty="0">
                    <a:solidFill>
                      <a:srgbClr val="FF0000"/>
                    </a:solidFill>
                  </a:rPr>
                  <a:t>great</a:t>
                </a:r>
                <a:r>
                  <a:rPr lang="en-US" altLang="zh-CN" sz="2000" dirty="0"/>
                  <a:t> place !</a:t>
                </a:r>
                <a:r>
                  <a:rPr lang="zh-CN" altLang="en-US" sz="2000" dirty="0"/>
                  <a:t> 😀</a:t>
                </a:r>
                <a:endParaRPr lang="en-US" altLang="zh-CN" sz="2000" dirty="0"/>
              </a:p>
              <a:p>
                <a:pPr>
                  <a:spcBef>
                    <a:spcPts val="1200"/>
                  </a:spcBef>
                  <a:spcAft>
                    <a:spcPts val="1200"/>
                  </a:spcAft>
                </a:pPr>
                <a14:m>
                  <m:oMath xmlns:m="http://schemas.openxmlformats.org/officeDocument/2006/math">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=2</m:t>
                    </m:r>
                  </m:oMath>
                </a14:m>
                <a:r>
                  <a:rPr lang="zh-CN" altLang="en-US" sz="2000" dirty="0"/>
                  <a:t> 😅</a:t>
                </a:r>
                <a:r>
                  <a:rPr lang="en-US" altLang="zh-CN" sz="2000" dirty="0"/>
                  <a:t>:</a:t>
                </a:r>
                <a:r>
                  <a:rPr lang="zh-CN" altLang="en-US" sz="2000" dirty="0"/>
                  <a:t> </a:t>
                </a:r>
                <a:r>
                  <a:rPr lang="en-US" altLang="zh-CN" sz="2000" dirty="0" err="1"/>
                  <a:t>i</a:t>
                </a:r>
                <a:r>
                  <a:rPr lang="en-US" altLang="zh-CN" sz="2000" dirty="0"/>
                  <a:t> will be going back and enjoying this </a:t>
                </a:r>
                <a:r>
                  <a:rPr lang="en-US" altLang="zh-CN" sz="2000" dirty="0">
                    <a:solidFill>
                      <a:srgbClr val="00B050"/>
                    </a:solidFill>
                  </a:rPr>
                  <a:t>terrible</a:t>
                </a:r>
                <a:r>
                  <a:rPr lang="en-US" altLang="zh-CN" sz="2000" dirty="0"/>
                  <a:t> place !</a:t>
                </a:r>
                <a:r>
                  <a:rPr lang="zh-CN" altLang="en-US" sz="2000" dirty="0"/>
                  <a:t> </a:t>
                </a:r>
                <a:endParaRPr lang="en-US" altLang="zh-CN" sz="2000" dirty="0"/>
              </a:p>
              <a:p>
                <a:pPr>
                  <a:spcBef>
                    <a:spcPts val="1200"/>
                  </a:spcBef>
                  <a:spcAft>
                    <a:spcPts val="1200"/>
                  </a:spcAft>
                </a:pPr>
                <a14:m>
                  <m:oMath xmlns:m="http://schemas.openxmlformats.org/officeDocument/2006/math">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=3</m:t>
                    </m:r>
                  </m:oMath>
                </a14:m>
                <a:r>
                  <a:rPr lang="zh-CN" altLang="en-US" sz="2000" dirty="0"/>
                  <a:t> 😠</a:t>
                </a:r>
                <a:r>
                  <a:rPr lang="en-US" altLang="zh-CN" sz="2000" dirty="0"/>
                  <a:t>:</a:t>
                </a:r>
                <a:r>
                  <a:rPr lang="zh-CN" altLang="en-US" sz="2000" dirty="0"/>
                  <a:t> </a:t>
                </a:r>
                <a:r>
                  <a:rPr lang="en-US" altLang="zh-CN" sz="2000" dirty="0" err="1"/>
                  <a:t>i</a:t>
                </a:r>
                <a:r>
                  <a:rPr lang="en-US" altLang="zh-CN" sz="2000" dirty="0"/>
                  <a:t> will be going back and </a:t>
                </a:r>
                <a:r>
                  <a:rPr lang="en-US" altLang="zh-CN" sz="2000" dirty="0">
                    <a:solidFill>
                      <a:srgbClr val="00B050"/>
                    </a:solidFill>
                  </a:rPr>
                  <a:t>avoid</a:t>
                </a:r>
                <a:r>
                  <a:rPr lang="en-US" altLang="zh-CN" sz="2000" dirty="0"/>
                  <a:t> this </a:t>
                </a:r>
                <a:r>
                  <a:rPr lang="en-US" altLang="zh-CN" sz="2000" dirty="0">
                    <a:solidFill>
                      <a:srgbClr val="00B050"/>
                    </a:solidFill>
                  </a:rPr>
                  <a:t>terrible</a:t>
                </a:r>
                <a:r>
                  <a:rPr lang="en-US" altLang="zh-CN" sz="2000" dirty="0"/>
                  <a:t> place !</a:t>
                </a:r>
                <a:r>
                  <a:rPr lang="zh-CN" altLang="en-US" sz="2000" dirty="0"/>
                  <a:t> </a:t>
                </a:r>
                <a:endParaRPr lang="en-US" altLang="zh-CN" sz="2000" dirty="0"/>
              </a:p>
              <a:p>
                <a:pPr>
                  <a:spcBef>
                    <a:spcPts val="1200"/>
                  </a:spcBef>
                  <a:spcAft>
                    <a:spcPts val="1200"/>
                  </a:spcAft>
                </a:pPr>
                <a14:m>
                  <m:oMath xmlns:m="http://schemas.openxmlformats.org/officeDocument/2006/math">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=4</m:t>
                    </m:r>
                  </m:oMath>
                </a14:m>
                <a:r>
                  <a:rPr lang="zh-CN" altLang="en-US" sz="2000" dirty="0"/>
                  <a:t> 😡</a:t>
                </a:r>
                <a:r>
                  <a:rPr lang="en-US" altLang="zh-CN" sz="2000" dirty="0"/>
                  <a:t>:</a:t>
                </a:r>
                <a:r>
                  <a:rPr lang="zh-CN" altLang="en-US" sz="2000" dirty="0"/>
                  <a:t> </a:t>
                </a:r>
                <a:r>
                  <a:rPr lang="en-US" altLang="zh-CN" sz="2000" dirty="0" err="1"/>
                  <a:t>i</a:t>
                </a:r>
                <a:r>
                  <a:rPr lang="en-US" altLang="zh-CN" sz="2000" dirty="0"/>
                  <a:t> will be going back and </a:t>
                </a:r>
                <a:r>
                  <a:rPr lang="en-US" altLang="zh-CN" sz="2000" dirty="0">
                    <a:solidFill>
                      <a:srgbClr val="00B050"/>
                    </a:solidFill>
                  </a:rPr>
                  <a:t>worst rude avoid </a:t>
                </a:r>
                <a:r>
                  <a:rPr lang="en-US" altLang="zh-CN" sz="2000" dirty="0"/>
                  <a:t>this </a:t>
                </a:r>
                <a:r>
                  <a:rPr lang="en-US" altLang="zh-CN" sz="2000" dirty="0">
                    <a:solidFill>
                      <a:srgbClr val="00B050"/>
                    </a:solidFill>
                  </a:rPr>
                  <a:t>terrible</a:t>
                </a:r>
                <a:r>
                  <a:rPr lang="zh-CN" altLang="en-US" sz="2000" dirty="0"/>
                  <a:t> </a:t>
                </a:r>
                <a:r>
                  <a:rPr lang="en-US" altLang="zh-CN" sz="2000" dirty="0"/>
                  <a:t>place !</a:t>
                </a:r>
                <a:r>
                  <a:rPr lang="zh-CN" altLang="en-US" sz="2000" dirty="0"/>
                  <a:t> </a:t>
                </a:r>
                <a:endParaRPr lang="en-US" sz="2000" dirty="0"/>
              </a:p>
            </p:txBody>
          </p:sp>
        </mc:Choice>
        <mc:Fallback xmlns="">
          <p:sp>
            <p:nvSpPr>
              <p:cNvPr id="7" name="TextBox 6">
                <a:extLst>
                  <a:ext uri="{FF2B5EF4-FFF2-40B4-BE49-F238E27FC236}">
                    <a16:creationId xmlns:a16="http://schemas.microsoft.com/office/drawing/2014/main" id="{182A60B4-8A46-4646-94A6-22E272F1DC9F}"/>
                  </a:ext>
                </a:extLst>
              </p:cNvPr>
              <p:cNvSpPr txBox="1">
                <a:spLocks noRot="1" noChangeAspect="1" noMove="1" noResize="1" noEditPoints="1" noAdjustHandles="1" noChangeArrowheads="1" noChangeShapeType="1" noTextEdit="1"/>
              </p:cNvSpPr>
              <p:nvPr/>
            </p:nvSpPr>
            <p:spPr>
              <a:xfrm>
                <a:off x="1035596" y="2746246"/>
                <a:ext cx="8946604" cy="2708434"/>
              </a:xfrm>
              <a:prstGeom prst="rect">
                <a:avLst/>
              </a:prstGeom>
              <a:blipFill>
                <a:blip r:embed="rId5"/>
                <a:stretch>
                  <a:fillRect l="-708" t="-1402" b="-2804"/>
                </a:stretch>
              </a:blipFill>
            </p:spPr>
            <p:txBody>
              <a:bodyPr/>
              <a:lstStyle/>
              <a:p>
                <a:r>
                  <a:rPr lang="en-US">
                    <a:noFill/>
                  </a:rPr>
                  <a:t> </a:t>
                </a:r>
              </a:p>
            </p:txBody>
          </p:sp>
        </mc:Fallback>
      </mc:AlternateContent>
    </p:spTree>
    <p:extLst>
      <p:ext uri="{BB962C8B-B14F-4D97-AF65-F5344CB8AC3E}">
        <p14:creationId xmlns:p14="http://schemas.microsoft.com/office/powerpoint/2010/main" val="297121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BE74F6-7AD3-014C-8537-371A639F5C47}"/>
              </a:ext>
            </a:extLst>
          </p:cNvPr>
          <p:cNvSpPr>
            <a:spLocks noGrp="1"/>
          </p:cNvSpPr>
          <p:nvPr>
            <p:ph type="title"/>
          </p:nvPr>
        </p:nvSpPr>
        <p:spPr>
          <a:xfrm>
            <a:off x="838200" y="2713348"/>
            <a:ext cx="10515600" cy="1325563"/>
          </a:xfrm>
        </p:spPr>
        <p:txBody>
          <a:bodyPr/>
          <a:lstStyle/>
          <a:p>
            <a:pPr algn="ctr"/>
            <a:r>
              <a:rPr lang="en-US" dirty="0"/>
              <a:t>Introductio</a:t>
            </a:r>
            <a:r>
              <a:rPr lang="en-US" altLang="zh-CN" dirty="0"/>
              <a:t>n</a:t>
            </a:r>
            <a:endParaRPr lang="en-US" dirty="0"/>
          </a:p>
        </p:txBody>
      </p:sp>
      <p:sp>
        <p:nvSpPr>
          <p:cNvPr id="4" name="Slide Number Placeholder 3">
            <a:extLst>
              <a:ext uri="{FF2B5EF4-FFF2-40B4-BE49-F238E27FC236}">
                <a16:creationId xmlns:a16="http://schemas.microsoft.com/office/drawing/2014/main" id="{9CD97D25-7C97-6C44-9868-9073F18B523F}"/>
              </a:ext>
            </a:extLst>
          </p:cNvPr>
          <p:cNvSpPr>
            <a:spLocks noGrp="1"/>
          </p:cNvSpPr>
          <p:nvPr>
            <p:ph type="sldNum" sz="quarter" idx="12"/>
          </p:nvPr>
        </p:nvSpPr>
        <p:spPr/>
        <p:txBody>
          <a:bodyPr/>
          <a:lstStyle/>
          <a:p>
            <a:fld id="{681CEFBB-82EA-5143-A295-D24BE597BD51}" type="slidenum">
              <a:rPr lang="en-US" smtClean="0"/>
              <a:t>3</a:t>
            </a:fld>
            <a:endParaRPr lang="en-US"/>
          </a:p>
        </p:txBody>
      </p:sp>
    </p:spTree>
    <p:extLst>
      <p:ext uri="{BB962C8B-B14F-4D97-AF65-F5344CB8AC3E}">
        <p14:creationId xmlns:p14="http://schemas.microsoft.com/office/powerpoint/2010/main" val="1829107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8FB8-5DF6-4D4D-87E4-8FDDA2B74DEC}"/>
              </a:ext>
            </a:extLst>
          </p:cNvPr>
          <p:cNvSpPr>
            <a:spLocks noGrp="1"/>
          </p:cNvSpPr>
          <p:nvPr>
            <p:ph type="title"/>
          </p:nvPr>
        </p:nvSpPr>
        <p:spPr/>
        <p:txBody>
          <a:bodyPr/>
          <a:lstStyle/>
          <a:p>
            <a:r>
              <a:rPr lang="en-US" dirty="0"/>
              <a:t>Experimen</a:t>
            </a:r>
            <a:r>
              <a:rPr lang="en-US" altLang="zh-CN" dirty="0"/>
              <a:t>ts:</a:t>
            </a:r>
            <a:r>
              <a:rPr lang="zh-CN" altLang="en-US" dirty="0"/>
              <a:t> </a:t>
            </a:r>
            <a:r>
              <a:rPr lang="en-US" altLang="zh-CN" dirty="0"/>
              <a:t>Sentiment</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0F085618-2C7E-D24F-83B8-941A4372CFEF}"/>
              </a:ext>
            </a:extLst>
          </p:cNvPr>
          <p:cNvSpPr>
            <a:spLocks noGrp="1"/>
          </p:cNvSpPr>
          <p:nvPr>
            <p:ph type="sldNum" sz="quarter" idx="12"/>
          </p:nvPr>
        </p:nvSpPr>
        <p:spPr/>
        <p:txBody>
          <a:bodyPr/>
          <a:lstStyle/>
          <a:p>
            <a:fld id="{681CEFBB-82EA-5143-A295-D24BE597BD51}" type="slidenum">
              <a:rPr lang="en-US" smtClean="0"/>
              <a:t>30</a:t>
            </a:fld>
            <a:endParaRPr lang="en-US"/>
          </a:p>
        </p:txBody>
      </p:sp>
      <p:graphicFrame>
        <p:nvGraphicFramePr>
          <p:cNvPr id="5" name="Table 4">
            <a:extLst>
              <a:ext uri="{FF2B5EF4-FFF2-40B4-BE49-F238E27FC236}">
                <a16:creationId xmlns:a16="http://schemas.microsoft.com/office/drawing/2014/main" id="{7693440D-F504-2145-94BE-57C809BEA49F}"/>
              </a:ext>
            </a:extLst>
          </p:cNvPr>
          <p:cNvGraphicFramePr>
            <a:graphicFrameLocks noGrp="1"/>
          </p:cNvGraphicFramePr>
          <p:nvPr>
            <p:extLst>
              <p:ext uri="{D42A27DB-BD31-4B8C-83A1-F6EECF244321}">
                <p14:modId xmlns:p14="http://schemas.microsoft.com/office/powerpoint/2010/main" val="3678868032"/>
              </p:ext>
            </p:extLst>
          </p:nvPr>
        </p:nvGraphicFramePr>
        <p:xfrm>
          <a:off x="946150" y="1583631"/>
          <a:ext cx="9623217" cy="4493071"/>
        </p:xfrm>
        <a:graphic>
          <a:graphicData uri="http://schemas.openxmlformats.org/drawingml/2006/table">
            <a:tbl>
              <a:tblPr firstRow="1" bandRow="1">
                <a:tableStyleId>{5C22544A-7EE6-4342-B048-85BDC9FD1C3A}</a:tableStyleId>
              </a:tblPr>
              <a:tblGrid>
                <a:gridCol w="2646001">
                  <a:extLst>
                    <a:ext uri="{9D8B030D-6E8A-4147-A177-3AD203B41FA5}">
                      <a16:colId xmlns:a16="http://schemas.microsoft.com/office/drawing/2014/main" val="2307903225"/>
                    </a:ext>
                  </a:extLst>
                </a:gridCol>
                <a:gridCol w="1529072">
                  <a:extLst>
                    <a:ext uri="{9D8B030D-6E8A-4147-A177-3AD203B41FA5}">
                      <a16:colId xmlns:a16="http://schemas.microsoft.com/office/drawing/2014/main" val="3690417809"/>
                    </a:ext>
                  </a:extLst>
                </a:gridCol>
                <a:gridCol w="1645908">
                  <a:extLst>
                    <a:ext uri="{9D8B030D-6E8A-4147-A177-3AD203B41FA5}">
                      <a16:colId xmlns:a16="http://schemas.microsoft.com/office/drawing/2014/main" val="2231121313"/>
                    </a:ext>
                  </a:extLst>
                </a:gridCol>
                <a:gridCol w="1640823">
                  <a:extLst>
                    <a:ext uri="{9D8B030D-6E8A-4147-A177-3AD203B41FA5}">
                      <a16:colId xmlns:a16="http://schemas.microsoft.com/office/drawing/2014/main" val="1545435397"/>
                    </a:ext>
                  </a:extLst>
                </a:gridCol>
                <a:gridCol w="2161413">
                  <a:extLst>
                    <a:ext uri="{9D8B030D-6E8A-4147-A177-3AD203B41FA5}">
                      <a16:colId xmlns:a16="http://schemas.microsoft.com/office/drawing/2014/main" val="4198285405"/>
                    </a:ext>
                  </a:extLst>
                </a:gridCol>
              </a:tblGrid>
              <a:tr h="501185">
                <a:tc>
                  <a:txBody>
                    <a:bodyPr/>
                    <a:lstStyle/>
                    <a:p>
                      <a:endParaRPr lang="en-US" dirty="0"/>
                    </a:p>
                  </a:txBody>
                  <a:tcPr/>
                </a:tc>
                <a:tc>
                  <a:txBody>
                    <a:bodyPr/>
                    <a:lstStyle/>
                    <a:p>
                      <a:pPr algn="ctr"/>
                      <a:r>
                        <a:rPr lang="en-US" altLang="zh-CN" dirty="0"/>
                        <a:t>Acc</a:t>
                      </a:r>
                      <a:endParaRPr lang="en-US" dirty="0"/>
                    </a:p>
                  </a:txBody>
                  <a:tcPr/>
                </a:tc>
                <a:tc>
                  <a:txBody>
                    <a:bodyPr/>
                    <a:lstStyle/>
                    <a:p>
                      <a:pPr algn="ctr"/>
                      <a:r>
                        <a:rPr lang="en-US" altLang="zh-CN" dirty="0"/>
                        <a:t>PPL</a:t>
                      </a:r>
                      <a:endParaRPr lang="en-US" dirty="0"/>
                    </a:p>
                  </a:txBody>
                  <a:tcPr/>
                </a:tc>
                <a:tc>
                  <a:txBody>
                    <a:bodyPr/>
                    <a:lstStyle/>
                    <a:p>
                      <a:pPr algn="ctr"/>
                      <a:r>
                        <a:rPr lang="en-US" altLang="zh-CN" dirty="0"/>
                        <a:t>Self-BLEU</a:t>
                      </a:r>
                      <a:endParaRPr lang="en-US" dirty="0"/>
                    </a:p>
                  </a:txBody>
                  <a:tcPr/>
                </a:tc>
                <a:tc>
                  <a:txBody>
                    <a:bodyPr/>
                    <a:lstStyle/>
                    <a:p>
                      <a:pPr algn="ctr"/>
                      <a:r>
                        <a:rPr lang="en-US" altLang="zh-CN" dirty="0"/>
                        <a:t>Ref-BLEU</a:t>
                      </a:r>
                      <a:endParaRPr lang="en-US" dirty="0"/>
                    </a:p>
                  </a:txBody>
                  <a:tcPr/>
                </a:tc>
                <a:extLst>
                  <a:ext uri="{0D108BD9-81ED-4DB2-BD59-A6C34878D82A}">
                    <a16:rowId xmlns:a16="http://schemas.microsoft.com/office/drawing/2014/main" val="1128008260"/>
                  </a:ext>
                </a:extLst>
              </a:tr>
              <a:tr h="501185">
                <a:tc>
                  <a:txBody>
                    <a:bodyPr/>
                    <a:lstStyle/>
                    <a:p>
                      <a:r>
                        <a:rPr lang="en-US" altLang="zh-CN" sz="1400" dirty="0"/>
                        <a:t>Raw</a:t>
                      </a:r>
                      <a:r>
                        <a:rPr lang="zh-CN" altLang="en-US" sz="1400" dirty="0"/>
                        <a:t> </a:t>
                      </a:r>
                      <a:r>
                        <a:rPr lang="en-US" altLang="zh-CN" sz="1400" dirty="0"/>
                        <a:t>test</a:t>
                      </a:r>
                      <a:r>
                        <a:rPr lang="zh-CN" altLang="en-US" sz="1400" dirty="0"/>
                        <a:t> </a:t>
                      </a:r>
                      <a:r>
                        <a:rPr lang="en-US" altLang="zh-CN" sz="1400" dirty="0"/>
                        <a:t>data</a:t>
                      </a:r>
                      <a:endParaRPr lang="en-US" sz="1400" dirty="0"/>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2.4</a:t>
                      </a:r>
                      <a:r>
                        <a:rPr lang="en-US" altLang="zh-CN" sz="1400" kern="1200" dirty="0">
                          <a:solidFill>
                            <a:schemeClr val="dk1"/>
                          </a:solidFill>
                          <a:effectLst/>
                          <a:latin typeface="+mn-lt"/>
                          <a:ea typeface="+mn-ea"/>
                          <a:cs typeface="+mn-cs"/>
                        </a:rPr>
                        <a:t>%</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23.40</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100</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31.84</a:t>
                      </a:r>
                    </a:p>
                  </a:txBody>
                  <a:tcPr anchor="ctr"/>
                </a:tc>
                <a:extLst>
                  <a:ext uri="{0D108BD9-81ED-4DB2-BD59-A6C34878D82A}">
                    <a16:rowId xmlns:a16="http://schemas.microsoft.com/office/drawing/2014/main" val="4103362562"/>
                  </a:ext>
                </a:extLst>
              </a:tr>
              <a:tr h="501185">
                <a:tc>
                  <a:txBody>
                    <a:bodyPr/>
                    <a:lstStyle/>
                    <a:p>
                      <a:r>
                        <a:rPr lang="en-US" sz="1400" dirty="0"/>
                        <a:t>Human</a:t>
                      </a:r>
                      <a:r>
                        <a:rPr lang="zh-CN" altLang="en-US" sz="1400" dirty="0"/>
                        <a:t> </a:t>
                      </a:r>
                      <a:r>
                        <a:rPr lang="en-US" altLang="zh-CN" sz="1400" dirty="0"/>
                        <a:t>reference</a:t>
                      </a:r>
                      <a:endParaRPr lang="en-US" sz="1400" dirty="0"/>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74.1</a:t>
                      </a:r>
                      <a:r>
                        <a:rPr lang="en-US" altLang="zh-CN" sz="1400" kern="1200" dirty="0">
                          <a:solidFill>
                            <a:schemeClr val="dk1"/>
                          </a:solidFill>
                          <a:effectLst/>
                          <a:latin typeface="+mn-lt"/>
                          <a:ea typeface="+mn-ea"/>
                          <a:cs typeface="+mn-cs"/>
                        </a:rPr>
                        <a:t>%</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27.40</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31.84</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100</a:t>
                      </a:r>
                    </a:p>
                  </a:txBody>
                  <a:tcPr anchor="ctr"/>
                </a:tc>
                <a:extLst>
                  <a:ext uri="{0D108BD9-81ED-4DB2-BD59-A6C34878D82A}">
                    <a16:rowId xmlns:a16="http://schemas.microsoft.com/office/drawing/2014/main" val="3104756196"/>
                  </a:ext>
                </a:extLst>
              </a:tr>
              <a:tr h="488299">
                <a:tc>
                  <a:txBody>
                    <a:bodyPr/>
                    <a:lstStyle/>
                    <a:p>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effectLst/>
                          <a:latin typeface="+mn-lt"/>
                          <a:ea typeface="+mn-ea"/>
                          <a:cs typeface="+mn-cs"/>
                        </a:rPr>
                        <a:t>63.3%</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29.74</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63.48</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26.29</a:t>
                      </a:r>
                    </a:p>
                  </a:txBody>
                  <a:tcPr anchor="ctr"/>
                </a:tc>
                <a:extLst>
                  <a:ext uri="{0D108BD9-81ED-4DB2-BD59-A6C34878D82A}">
                    <a16:rowId xmlns:a16="http://schemas.microsoft.com/office/drawing/2014/main" val="1859737074"/>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1.35)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1" kern="1200" dirty="0">
                          <a:solidFill>
                            <a:schemeClr val="dk1"/>
                          </a:solidFill>
                          <a:effectLst/>
                          <a:latin typeface="+mn-lt"/>
                          <a:ea typeface="+mn-ea"/>
                          <a:cs typeface="+mn-cs"/>
                        </a:rPr>
                        <a:t>6</a:t>
                      </a:r>
                      <a:r>
                        <a:rPr lang="en-US" sz="1400" b="1" kern="1200" dirty="0">
                          <a:solidFill>
                            <a:schemeClr val="dk1"/>
                          </a:solidFill>
                          <a:effectLst/>
                          <a:latin typeface="+mn-lt"/>
                          <a:ea typeface="+mn-ea"/>
                          <a:cs typeface="+mn-cs"/>
                        </a:rPr>
                        <a:t>4.1</a:t>
                      </a:r>
                      <a:r>
                        <a:rPr lang="en-US" altLang="zh-CN" sz="1400" b="1" kern="1200" dirty="0">
                          <a:solidFill>
                            <a:schemeClr val="dk1"/>
                          </a:solidFill>
                          <a:effectLst/>
                          <a:latin typeface="+mn-lt"/>
                          <a:ea typeface="+mn-ea"/>
                          <a:cs typeface="+mn-cs"/>
                        </a:rPr>
                        <a:t>%</a:t>
                      </a:r>
                      <a:endParaRPr lang="en-US" sz="1400" b="1"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27.97</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63.00</a:t>
                      </a: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27.52</a:t>
                      </a:r>
                    </a:p>
                  </a:txBody>
                  <a:tcPr anchor="ctr"/>
                </a:tc>
                <a:extLst>
                  <a:ext uri="{0D108BD9-81ED-4DB2-BD59-A6C34878D82A}">
                    <a16:rowId xmlns:a16="http://schemas.microsoft.com/office/drawing/2014/main" val="127060698"/>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3)</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82.2</a:t>
                      </a:r>
                      <a:r>
                        <a:rPr lang="en-US" altLang="zh-CN" sz="1400" kern="1200" dirty="0">
                          <a:solidFill>
                            <a:schemeClr val="dk1"/>
                          </a:solidFill>
                          <a:effectLst/>
                          <a:latin typeface="+mn-lt"/>
                          <a:ea typeface="+mn-ea"/>
                          <a:cs typeface="+mn-cs"/>
                        </a:rPr>
                        <a:t>%</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33.63</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48.62</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22.72</a:t>
                      </a:r>
                    </a:p>
                  </a:txBody>
                  <a:tcPr anchor="ctr"/>
                </a:tc>
                <a:extLst>
                  <a:ext uri="{0D108BD9-81ED-4DB2-BD59-A6C34878D82A}">
                    <a16:rowId xmlns:a16="http://schemas.microsoft.com/office/drawing/2014/main" val="2980104257"/>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1.75)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1" kern="1200" dirty="0">
                          <a:solidFill>
                            <a:schemeClr val="dk1"/>
                          </a:solidFill>
                          <a:effectLst/>
                          <a:latin typeface="+mn-lt"/>
                          <a:ea typeface="+mn-ea"/>
                          <a:cs typeface="+mn-cs"/>
                        </a:rPr>
                        <a:t>8</a:t>
                      </a:r>
                      <a:r>
                        <a:rPr lang="en-US" sz="1400" b="1" kern="1200" dirty="0">
                          <a:solidFill>
                            <a:schemeClr val="dk1"/>
                          </a:solidFill>
                          <a:effectLst/>
                          <a:latin typeface="+mn-lt"/>
                          <a:ea typeface="+mn-ea"/>
                          <a:cs typeface="+mn-cs"/>
                        </a:rPr>
                        <a:t>3.0</a:t>
                      </a:r>
                      <a:r>
                        <a:rPr lang="en-US" altLang="zh-CN" sz="1400" b="1" kern="1200" dirty="0">
                          <a:solidFill>
                            <a:schemeClr val="dk1"/>
                          </a:solidFill>
                          <a:effectLst/>
                          <a:latin typeface="+mn-lt"/>
                          <a:ea typeface="+mn-ea"/>
                          <a:cs typeface="+mn-cs"/>
                        </a:rPr>
                        <a:t>%</a:t>
                      </a:r>
                      <a:endParaRPr lang="en-US" sz="1400" b="1"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29.24</a:t>
                      </a: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53.63</a:t>
                      </a: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25.57</a:t>
                      </a:r>
                    </a:p>
                  </a:txBody>
                  <a:tcPr anchor="ctr"/>
                </a:tc>
                <a:extLst>
                  <a:ext uri="{0D108BD9-81ED-4DB2-BD59-A6C34878D82A}">
                    <a16:rowId xmlns:a16="http://schemas.microsoft.com/office/drawing/2014/main" val="3867956629"/>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4)</a:t>
                      </a:r>
                      <a:endParaRPr lang="en-US" sz="1400" kern="1200" dirty="0">
                        <a:solidFill>
                          <a:schemeClr val="dk1"/>
                        </a:solidFill>
                        <a:latin typeface="+mn-lt"/>
                        <a:ea typeface="+mn-ea"/>
                        <a:cs typeface="+mn-cs"/>
                      </a:endParaRPr>
                    </a:p>
                    <a:p>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91.7</a:t>
                      </a:r>
                      <a:r>
                        <a:rPr lang="en-US" altLang="zh-CN" sz="1400" kern="1200" dirty="0">
                          <a:solidFill>
                            <a:schemeClr val="dk1"/>
                          </a:solidFill>
                          <a:effectLst/>
                          <a:latin typeface="+mn-lt"/>
                          <a:ea typeface="+mn-ea"/>
                          <a:cs typeface="+mn-cs"/>
                        </a:rPr>
                        <a:t>%</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38.35</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37.10</a:t>
                      </a:r>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18.5</a:t>
                      </a:r>
                    </a:p>
                  </a:txBody>
                  <a:tcPr anchor="ctr"/>
                </a:tc>
                <a:extLst>
                  <a:ext uri="{0D108BD9-81ED-4DB2-BD59-A6C34878D82A}">
                    <a16:rowId xmlns:a16="http://schemas.microsoft.com/office/drawing/2014/main" val="2612913635"/>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p>
                      <a:endParaRPr lang="en-US" sz="1400" dirty="0"/>
                    </a:p>
                  </a:txBody>
                  <a:tcPr anchor="ctr"/>
                </a:tc>
                <a:tc>
                  <a:txBody>
                    <a:bodyPr/>
                    <a:lstStyle/>
                    <a:p>
                      <a:pPr marL="0" algn="ctr" defTabSz="914400" rtl="0" eaLnBrk="1" latinLnBrk="0" hangingPunct="1"/>
                      <a:r>
                        <a:rPr lang="en-US" sz="1400" kern="1200" dirty="0">
                          <a:solidFill>
                            <a:schemeClr val="dk1"/>
                          </a:solidFill>
                          <a:effectLst/>
                          <a:latin typeface="+mn-lt"/>
                          <a:ea typeface="+mn-ea"/>
                          <a:cs typeface="+mn-cs"/>
                        </a:rPr>
                        <a:t>91.1</a:t>
                      </a:r>
                      <a:r>
                        <a:rPr lang="en-US" altLang="zh-CN" sz="1400" kern="1200" dirty="0">
                          <a:solidFill>
                            <a:schemeClr val="dk1"/>
                          </a:solidFill>
                          <a:effectLst/>
                          <a:latin typeface="+mn-lt"/>
                          <a:ea typeface="+mn-ea"/>
                          <a:cs typeface="+mn-cs"/>
                        </a:rPr>
                        <a:t>%</a:t>
                      </a:r>
                      <a:endParaRPr lang="en-US" sz="1400"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30.78</a:t>
                      </a: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47.76</a:t>
                      </a: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23.97</a:t>
                      </a:r>
                    </a:p>
                  </a:txBody>
                  <a:tcPr anchor="ctr"/>
                </a:tc>
                <a:extLst>
                  <a:ext uri="{0D108BD9-81ED-4DB2-BD59-A6C34878D82A}">
                    <a16:rowId xmlns:a16="http://schemas.microsoft.com/office/drawing/2014/main" val="1746182156"/>
                  </a:ext>
                </a:extLst>
              </a:tr>
            </a:tbl>
          </a:graphicData>
        </a:graphic>
      </p:graphicFrame>
      <p:sp>
        <p:nvSpPr>
          <p:cNvPr id="6" name="Rectangle 5">
            <a:extLst>
              <a:ext uri="{FF2B5EF4-FFF2-40B4-BE49-F238E27FC236}">
                <a16:creationId xmlns:a16="http://schemas.microsoft.com/office/drawing/2014/main" id="{AF20DC16-6D31-6741-8F20-F6FE34D8D576}"/>
              </a:ext>
            </a:extLst>
          </p:cNvPr>
          <p:cNvSpPr/>
          <p:nvPr/>
        </p:nvSpPr>
        <p:spPr>
          <a:xfrm>
            <a:off x="474558" y="3079750"/>
            <a:ext cx="10566400" cy="10033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C41296A-030C-B946-9792-7E1456E5FBE8}"/>
              </a:ext>
            </a:extLst>
          </p:cNvPr>
          <p:cNvSpPr/>
          <p:nvPr/>
        </p:nvSpPr>
        <p:spPr>
          <a:xfrm>
            <a:off x="474558" y="4083050"/>
            <a:ext cx="10566400" cy="10033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6FD076C-4169-424E-ADB8-BF53F143F01D}"/>
              </a:ext>
            </a:extLst>
          </p:cNvPr>
          <p:cNvSpPr/>
          <p:nvPr/>
        </p:nvSpPr>
        <p:spPr>
          <a:xfrm>
            <a:off x="474558" y="5086350"/>
            <a:ext cx="10566400" cy="10033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2EF4D5C-398D-5F45-A64A-ED16EEB1066B}"/>
              </a:ext>
            </a:extLst>
          </p:cNvPr>
          <p:cNvSpPr/>
          <p:nvPr/>
        </p:nvSpPr>
        <p:spPr>
          <a:xfrm>
            <a:off x="4062224" y="5588232"/>
            <a:ext cx="560795" cy="49398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6B0AF72-58E2-C14B-A815-7838B77D2ED1}"/>
              </a:ext>
            </a:extLst>
          </p:cNvPr>
          <p:cNvSpPr/>
          <p:nvPr/>
        </p:nvSpPr>
        <p:spPr>
          <a:xfrm>
            <a:off x="4062224" y="2566057"/>
            <a:ext cx="560795" cy="49398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8D25E43-761A-C940-8F41-87F3C2394FF9}"/>
              </a:ext>
            </a:extLst>
          </p:cNvPr>
          <p:cNvSpPr/>
          <p:nvPr/>
        </p:nvSpPr>
        <p:spPr>
          <a:xfrm>
            <a:off x="5640308" y="5559561"/>
            <a:ext cx="560795" cy="49398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D763BE-2B97-0843-A189-4FAE28E6106A}"/>
              </a:ext>
            </a:extLst>
          </p:cNvPr>
          <p:cNvSpPr/>
          <p:nvPr/>
        </p:nvSpPr>
        <p:spPr>
          <a:xfrm>
            <a:off x="5640307" y="2580248"/>
            <a:ext cx="560795" cy="49398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245762-D5D7-7543-BCF7-C541A045CCB3}"/>
              </a:ext>
            </a:extLst>
          </p:cNvPr>
          <p:cNvSpPr/>
          <p:nvPr/>
        </p:nvSpPr>
        <p:spPr>
          <a:xfrm>
            <a:off x="7315795" y="5572329"/>
            <a:ext cx="560795" cy="49398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CE0D528-4ADC-574D-A4B7-91538D42A32D}"/>
              </a:ext>
            </a:extLst>
          </p:cNvPr>
          <p:cNvSpPr/>
          <p:nvPr/>
        </p:nvSpPr>
        <p:spPr>
          <a:xfrm>
            <a:off x="7315795" y="2566057"/>
            <a:ext cx="560795" cy="49398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72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89FD-2C6D-4D4A-B11B-8D448F49C3DB}"/>
              </a:ext>
            </a:extLst>
          </p:cNvPr>
          <p:cNvSpPr>
            <a:spLocks noGrp="1"/>
          </p:cNvSpPr>
          <p:nvPr>
            <p:ph type="title"/>
          </p:nvPr>
        </p:nvSpPr>
        <p:spPr/>
        <p:txBody>
          <a:bodyPr/>
          <a:lstStyle/>
          <a:p>
            <a:r>
              <a:rPr lang="en-US" dirty="0"/>
              <a:t>Experimen</a:t>
            </a:r>
            <a:r>
              <a:rPr lang="en-US" altLang="zh-CN" dirty="0"/>
              <a:t>ts:</a:t>
            </a:r>
            <a:r>
              <a:rPr lang="zh-CN" altLang="en-US" dirty="0"/>
              <a:t> </a:t>
            </a:r>
            <a:r>
              <a:rPr lang="en-US" altLang="zh-CN" dirty="0"/>
              <a:t>Sentiment</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1AF24A83-747E-9E40-BC26-A4B31005FC6D}"/>
              </a:ext>
            </a:extLst>
          </p:cNvPr>
          <p:cNvSpPr>
            <a:spLocks noGrp="1"/>
          </p:cNvSpPr>
          <p:nvPr>
            <p:ph type="sldNum" sz="quarter" idx="12"/>
          </p:nvPr>
        </p:nvSpPr>
        <p:spPr/>
        <p:txBody>
          <a:bodyPr/>
          <a:lstStyle/>
          <a:p>
            <a:fld id="{681CEFBB-82EA-5143-A295-D24BE597BD51}" type="slidenum">
              <a:rPr lang="en-US" smtClean="0"/>
              <a:t>31</a:t>
            </a:fld>
            <a:endParaRPr lang="en-US"/>
          </a:p>
        </p:txBody>
      </p:sp>
      <p:graphicFrame>
        <p:nvGraphicFramePr>
          <p:cNvPr id="7" name="Table 6">
            <a:extLst>
              <a:ext uri="{FF2B5EF4-FFF2-40B4-BE49-F238E27FC236}">
                <a16:creationId xmlns:a16="http://schemas.microsoft.com/office/drawing/2014/main" id="{C0DEE45E-67A3-5E41-B8C4-5DBEF59F9C5E}"/>
              </a:ext>
            </a:extLst>
          </p:cNvPr>
          <p:cNvGraphicFramePr>
            <a:graphicFrameLocks noGrp="1"/>
          </p:cNvGraphicFramePr>
          <p:nvPr>
            <p:extLst>
              <p:ext uri="{D42A27DB-BD31-4B8C-83A1-F6EECF244321}">
                <p14:modId xmlns:p14="http://schemas.microsoft.com/office/powerpoint/2010/main" val="2985545097"/>
              </p:ext>
            </p:extLst>
          </p:nvPr>
        </p:nvGraphicFramePr>
        <p:xfrm>
          <a:off x="924246" y="2186409"/>
          <a:ext cx="9610216" cy="3431535"/>
        </p:xfrm>
        <a:graphic>
          <a:graphicData uri="http://schemas.openxmlformats.org/drawingml/2006/table">
            <a:tbl>
              <a:tblPr firstRow="1" bandRow="1">
                <a:tableStyleId>{5C22544A-7EE6-4342-B048-85BDC9FD1C3A}</a:tableStyleId>
              </a:tblPr>
              <a:tblGrid>
                <a:gridCol w="2633000">
                  <a:extLst>
                    <a:ext uri="{9D8B030D-6E8A-4147-A177-3AD203B41FA5}">
                      <a16:colId xmlns:a16="http://schemas.microsoft.com/office/drawing/2014/main" val="2307903225"/>
                    </a:ext>
                  </a:extLst>
                </a:gridCol>
                <a:gridCol w="1529072">
                  <a:extLst>
                    <a:ext uri="{9D8B030D-6E8A-4147-A177-3AD203B41FA5}">
                      <a16:colId xmlns:a16="http://schemas.microsoft.com/office/drawing/2014/main" val="3690417809"/>
                    </a:ext>
                  </a:extLst>
                </a:gridCol>
                <a:gridCol w="1645908">
                  <a:extLst>
                    <a:ext uri="{9D8B030D-6E8A-4147-A177-3AD203B41FA5}">
                      <a16:colId xmlns:a16="http://schemas.microsoft.com/office/drawing/2014/main" val="2231121313"/>
                    </a:ext>
                  </a:extLst>
                </a:gridCol>
                <a:gridCol w="1640823">
                  <a:extLst>
                    <a:ext uri="{9D8B030D-6E8A-4147-A177-3AD203B41FA5}">
                      <a16:colId xmlns:a16="http://schemas.microsoft.com/office/drawing/2014/main" val="1545435397"/>
                    </a:ext>
                  </a:extLst>
                </a:gridCol>
                <a:gridCol w="2161413">
                  <a:extLst>
                    <a:ext uri="{9D8B030D-6E8A-4147-A177-3AD203B41FA5}">
                      <a16:colId xmlns:a16="http://schemas.microsoft.com/office/drawing/2014/main" val="4198285405"/>
                    </a:ext>
                  </a:extLst>
                </a:gridCol>
              </a:tblGrid>
              <a:tr h="475969">
                <a:tc>
                  <a:txBody>
                    <a:bodyPr/>
                    <a:lstStyle/>
                    <a:p>
                      <a:endParaRPr lang="en-US" dirty="0"/>
                    </a:p>
                  </a:txBody>
                  <a:tcPr/>
                </a:tc>
                <a:tc>
                  <a:txBody>
                    <a:bodyPr/>
                    <a:lstStyle/>
                    <a:p>
                      <a:pPr algn="ctr"/>
                      <a:r>
                        <a:rPr lang="en-US" altLang="zh-CN" dirty="0"/>
                        <a:t>Acc</a:t>
                      </a:r>
                      <a:endParaRPr lang="en-US" dirty="0"/>
                    </a:p>
                  </a:txBody>
                  <a:tcPr/>
                </a:tc>
                <a:tc>
                  <a:txBody>
                    <a:bodyPr/>
                    <a:lstStyle/>
                    <a:p>
                      <a:pPr algn="ctr"/>
                      <a:r>
                        <a:rPr lang="en-US" altLang="zh-CN" dirty="0"/>
                        <a:t>PPL</a:t>
                      </a:r>
                      <a:endParaRPr lang="en-US" dirty="0"/>
                    </a:p>
                  </a:txBody>
                  <a:tcPr/>
                </a:tc>
                <a:tc>
                  <a:txBody>
                    <a:bodyPr/>
                    <a:lstStyle/>
                    <a:p>
                      <a:pPr algn="ctr"/>
                      <a:r>
                        <a:rPr lang="en-US" altLang="zh-CN" dirty="0"/>
                        <a:t>Self-BLEU</a:t>
                      </a:r>
                      <a:endParaRPr lang="en-US" dirty="0"/>
                    </a:p>
                  </a:txBody>
                  <a:tcPr/>
                </a:tc>
                <a:tc>
                  <a:txBody>
                    <a:bodyPr/>
                    <a:lstStyle/>
                    <a:p>
                      <a:pPr algn="ctr"/>
                      <a:r>
                        <a:rPr lang="en-US" altLang="zh-CN" dirty="0"/>
                        <a:t>Ref-BLEU</a:t>
                      </a:r>
                      <a:endParaRPr lang="en-US" dirty="0"/>
                    </a:p>
                  </a:txBody>
                  <a:tcPr/>
                </a:tc>
                <a:extLst>
                  <a:ext uri="{0D108BD9-81ED-4DB2-BD59-A6C34878D82A}">
                    <a16:rowId xmlns:a16="http://schemas.microsoft.com/office/drawing/2014/main" val="1128008260"/>
                  </a:ext>
                </a:extLst>
              </a:tr>
              <a:tr h="501185">
                <a:tc>
                  <a:txBody>
                    <a:bodyPr/>
                    <a:lstStyle/>
                    <a:p>
                      <a:r>
                        <a:rPr lang="en-US" altLang="zh-CN" sz="1400" dirty="0"/>
                        <a:t>Raw</a:t>
                      </a:r>
                      <a:r>
                        <a:rPr lang="zh-CN" altLang="en-US" sz="1400" dirty="0"/>
                        <a:t> </a:t>
                      </a:r>
                      <a:r>
                        <a:rPr lang="en-US" altLang="zh-CN" sz="1400" dirty="0"/>
                        <a:t>test</a:t>
                      </a:r>
                      <a:r>
                        <a:rPr lang="zh-CN" altLang="en-US" sz="1400" dirty="0"/>
                        <a:t> </a:t>
                      </a:r>
                      <a:r>
                        <a:rPr lang="en-US" altLang="zh-CN" sz="1400" dirty="0"/>
                        <a:t>data</a:t>
                      </a:r>
                      <a:endParaRPr lang="en-US" sz="1400" dirty="0"/>
                    </a:p>
                  </a:txBody>
                  <a:tcPr anchor="ctr"/>
                </a:tc>
                <a:tc>
                  <a:txBody>
                    <a:bodyPr/>
                    <a:lstStyle/>
                    <a:p>
                      <a:pPr algn="ctr"/>
                      <a:r>
                        <a:rPr lang="en-US" sz="1400" dirty="0">
                          <a:effectLst/>
                        </a:rPr>
                        <a:t>2.4</a:t>
                      </a:r>
                      <a:r>
                        <a:rPr lang="en-US" altLang="zh-CN" sz="1400" dirty="0">
                          <a:effectLst/>
                        </a:rPr>
                        <a:t>%</a:t>
                      </a:r>
                      <a:endParaRPr lang="en-US" sz="1400" dirty="0">
                        <a:effectLst/>
                      </a:endParaRPr>
                    </a:p>
                  </a:txBody>
                  <a:tcPr anchor="ctr"/>
                </a:tc>
                <a:tc>
                  <a:txBody>
                    <a:bodyPr/>
                    <a:lstStyle/>
                    <a:p>
                      <a:pPr algn="ctr"/>
                      <a:r>
                        <a:rPr lang="en-US" sz="1400">
                          <a:effectLst/>
                        </a:rPr>
                        <a:t>23.40</a:t>
                      </a:r>
                    </a:p>
                  </a:txBody>
                  <a:tcPr anchor="ctr"/>
                </a:tc>
                <a:tc>
                  <a:txBody>
                    <a:bodyPr/>
                    <a:lstStyle/>
                    <a:p>
                      <a:pPr algn="ctr"/>
                      <a:r>
                        <a:rPr lang="en-US" sz="1400">
                          <a:effectLst/>
                        </a:rPr>
                        <a:t>100</a:t>
                      </a:r>
                    </a:p>
                  </a:txBody>
                  <a:tcPr anchor="ctr"/>
                </a:tc>
                <a:tc>
                  <a:txBody>
                    <a:bodyPr/>
                    <a:lstStyle/>
                    <a:p>
                      <a:pPr algn="ctr"/>
                      <a:r>
                        <a:rPr lang="en-US" sz="1400" dirty="0">
                          <a:effectLst/>
                        </a:rPr>
                        <a:t>31.84</a:t>
                      </a:r>
                    </a:p>
                  </a:txBody>
                  <a:tcPr anchor="ctr"/>
                </a:tc>
                <a:extLst>
                  <a:ext uri="{0D108BD9-81ED-4DB2-BD59-A6C34878D82A}">
                    <a16:rowId xmlns:a16="http://schemas.microsoft.com/office/drawing/2014/main" val="4103362562"/>
                  </a:ext>
                </a:extLst>
              </a:tr>
              <a:tr h="501185">
                <a:tc>
                  <a:txBody>
                    <a:bodyPr/>
                    <a:lstStyle/>
                    <a:p>
                      <a:r>
                        <a:rPr lang="en-US" sz="1400" dirty="0"/>
                        <a:t>Human</a:t>
                      </a:r>
                      <a:r>
                        <a:rPr lang="zh-CN" altLang="en-US" sz="1400" dirty="0"/>
                        <a:t> </a:t>
                      </a:r>
                      <a:r>
                        <a:rPr lang="en-US" altLang="zh-CN" sz="1400" dirty="0"/>
                        <a:t>reference</a:t>
                      </a:r>
                      <a:endParaRPr lang="en-US" sz="1400" dirty="0"/>
                    </a:p>
                  </a:txBody>
                  <a:tcPr anchor="ctr"/>
                </a:tc>
                <a:tc>
                  <a:txBody>
                    <a:bodyPr/>
                    <a:lstStyle/>
                    <a:p>
                      <a:pPr algn="ctr"/>
                      <a:r>
                        <a:rPr lang="en-US" sz="1400" dirty="0">
                          <a:effectLst/>
                        </a:rPr>
                        <a:t>74.1</a:t>
                      </a:r>
                      <a:r>
                        <a:rPr lang="en-US" altLang="zh-CN" sz="1400" dirty="0">
                          <a:effectLst/>
                        </a:rPr>
                        <a:t>%</a:t>
                      </a:r>
                      <a:endParaRPr lang="en-US" sz="1400" dirty="0">
                        <a:effectLst/>
                      </a:endParaRPr>
                    </a:p>
                  </a:txBody>
                  <a:tcPr anchor="ctr"/>
                </a:tc>
                <a:tc>
                  <a:txBody>
                    <a:bodyPr/>
                    <a:lstStyle/>
                    <a:p>
                      <a:pPr algn="ctr"/>
                      <a:r>
                        <a:rPr lang="en-US" sz="1400" dirty="0">
                          <a:effectLst/>
                        </a:rPr>
                        <a:t>27.40</a:t>
                      </a:r>
                    </a:p>
                  </a:txBody>
                  <a:tcPr anchor="ctr"/>
                </a:tc>
                <a:tc>
                  <a:txBody>
                    <a:bodyPr/>
                    <a:lstStyle/>
                    <a:p>
                      <a:pPr algn="ctr"/>
                      <a:r>
                        <a:rPr lang="en-US" sz="1400" dirty="0">
                          <a:effectLst/>
                        </a:rPr>
                        <a:t>31.84</a:t>
                      </a:r>
                    </a:p>
                  </a:txBody>
                  <a:tcPr anchor="ctr"/>
                </a:tc>
                <a:tc>
                  <a:txBody>
                    <a:bodyPr/>
                    <a:lstStyle/>
                    <a:p>
                      <a:pPr algn="ctr"/>
                      <a:r>
                        <a:rPr lang="en-US" sz="1400" dirty="0">
                          <a:effectLst/>
                        </a:rPr>
                        <a:t>100</a:t>
                      </a:r>
                    </a:p>
                  </a:txBody>
                  <a:tcPr anchor="ctr"/>
                </a:tc>
                <a:extLst>
                  <a:ext uri="{0D108BD9-81ED-4DB2-BD59-A6C34878D82A}">
                    <a16:rowId xmlns:a16="http://schemas.microsoft.com/office/drawing/2014/main" val="3104756196"/>
                  </a:ext>
                </a:extLst>
              </a:tr>
              <a:tr h="488299">
                <a:tc>
                  <a:txBody>
                    <a:bodyPr/>
                    <a:lstStyle/>
                    <a:p>
                      <a:r>
                        <a:rPr lang="en-US" sz="1400" kern="1200" dirty="0">
                          <a:solidFill>
                            <a:schemeClr val="dk1"/>
                          </a:solidFill>
                          <a:latin typeface="+mn-lt"/>
                          <a:ea typeface="+mn-ea"/>
                          <a:cs typeface="+mn-cs"/>
                        </a:rPr>
                        <a:t>Cross</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Alignment(Shen, 2017)</a:t>
                      </a:r>
                      <a:r>
                        <a:rPr lang="en-US" altLang="zh-CN" sz="1400" kern="1200" baseline="300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74</a:t>
                      </a:r>
                      <a:r>
                        <a:rPr lang="en-US" altLang="zh-CN"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42.91</a:t>
                      </a:r>
                    </a:p>
                  </a:txBody>
                  <a:tcPr anchor="ctr"/>
                </a:tc>
                <a:tc>
                  <a:txBody>
                    <a:bodyPr/>
                    <a:lstStyle/>
                    <a:p>
                      <a:pPr algn="ctr"/>
                      <a:r>
                        <a:rPr lang="en-US" sz="1400" kern="1200" dirty="0">
                          <a:solidFill>
                            <a:schemeClr val="dk1"/>
                          </a:solidFill>
                          <a:latin typeface="+mn-lt"/>
                          <a:ea typeface="+mn-ea"/>
                          <a:cs typeface="+mn-cs"/>
                        </a:rPr>
                        <a:t>20.74</a:t>
                      </a:r>
                    </a:p>
                  </a:txBody>
                  <a:tcPr anchor="ctr"/>
                </a:tc>
                <a:tc>
                  <a:txBody>
                    <a:bodyPr/>
                    <a:lstStyle/>
                    <a:p>
                      <a:pPr algn="ctr"/>
                      <a:r>
                        <a:rPr lang="en-US" sz="1400" kern="1200" dirty="0">
                          <a:solidFill>
                            <a:schemeClr val="dk1"/>
                          </a:solidFill>
                          <a:latin typeface="+mn-lt"/>
                          <a:ea typeface="+mn-ea"/>
                          <a:cs typeface="+mn-cs"/>
                        </a:rPr>
                        <a:t>9.06</a:t>
                      </a:r>
                    </a:p>
                  </a:txBody>
                  <a:tcPr anchor="ctr"/>
                </a:tc>
                <a:extLst>
                  <a:ext uri="{0D108BD9-81ED-4DB2-BD59-A6C34878D82A}">
                    <a16:rowId xmlns:a16="http://schemas.microsoft.com/office/drawing/2014/main" val="1859737074"/>
                  </a:ext>
                </a:extLst>
              </a:tr>
              <a:tr h="488299">
                <a:tc>
                  <a:txBody>
                    <a:bodyPr/>
                    <a:lstStyle/>
                    <a:p>
                      <a:r>
                        <a:rPr lang="en-US" sz="1400" kern="1200" dirty="0">
                          <a:solidFill>
                            <a:schemeClr val="dk1"/>
                          </a:solidFill>
                          <a:latin typeface="+mn-lt"/>
                          <a:ea typeface="+mn-ea"/>
                          <a:cs typeface="+mn-cs"/>
                        </a:rPr>
                        <a:t>Delete &amp; Retrieve (Li, 2018</a:t>
                      </a:r>
                      <a:r>
                        <a:rPr lang="en-US" altLang="zh-CN" sz="1400" kern="1200" dirty="0">
                          <a:solidFill>
                            <a:schemeClr val="dk1"/>
                          </a:solidFill>
                          <a:latin typeface="+mn-lt"/>
                          <a:ea typeface="+mn-ea"/>
                          <a:cs typeface="+mn-cs"/>
                        </a:rPr>
                        <a:t>)</a:t>
                      </a:r>
                      <a:r>
                        <a:rPr lang="en-US" altLang="zh-CN" sz="1400" kern="1200" baseline="300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nchor="ctr"/>
                </a:tc>
                <a:tc>
                  <a:txBody>
                    <a:bodyPr/>
                    <a:lstStyle/>
                    <a:p>
                      <a:pPr algn="ctr"/>
                      <a:r>
                        <a:rPr lang="en-US" sz="1400" b="0" kern="1200" dirty="0">
                          <a:solidFill>
                            <a:schemeClr val="dk1"/>
                          </a:solidFill>
                          <a:latin typeface="+mn-lt"/>
                          <a:ea typeface="+mn-ea"/>
                          <a:cs typeface="+mn-cs"/>
                        </a:rPr>
                        <a:t>87.5</a:t>
                      </a:r>
                      <a:r>
                        <a:rPr lang="en-US" altLang="zh-CN" sz="1400" b="0" kern="1200" dirty="0">
                          <a:solidFill>
                            <a:schemeClr val="dk1"/>
                          </a:solidFill>
                          <a:latin typeface="+mn-lt"/>
                          <a:ea typeface="+mn-ea"/>
                          <a:cs typeface="+mn-cs"/>
                        </a:rPr>
                        <a:t>%</a:t>
                      </a:r>
                      <a:endParaRPr lang="en-US" sz="1400" b="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40.66</a:t>
                      </a:r>
                    </a:p>
                  </a:txBody>
                  <a:tcPr anchor="ctr"/>
                </a:tc>
                <a:tc>
                  <a:txBody>
                    <a:bodyPr/>
                    <a:lstStyle/>
                    <a:p>
                      <a:pPr algn="ctr"/>
                      <a:r>
                        <a:rPr lang="en-US" sz="1400" kern="1200" dirty="0">
                          <a:solidFill>
                            <a:schemeClr val="dk1"/>
                          </a:solidFill>
                          <a:latin typeface="+mn-lt"/>
                          <a:ea typeface="+mn-ea"/>
                          <a:cs typeface="+mn-cs"/>
                        </a:rPr>
                        <a:t>36.75</a:t>
                      </a:r>
                    </a:p>
                  </a:txBody>
                  <a:tcPr anchor="ctr"/>
                </a:tc>
                <a:tc>
                  <a:txBody>
                    <a:bodyPr/>
                    <a:lstStyle/>
                    <a:p>
                      <a:pPr algn="ctr"/>
                      <a:r>
                        <a:rPr lang="en-US" sz="1400" kern="1200" dirty="0">
                          <a:solidFill>
                            <a:schemeClr val="dk1"/>
                          </a:solidFill>
                          <a:latin typeface="+mn-lt"/>
                          <a:ea typeface="+mn-ea"/>
                          <a:cs typeface="+mn-cs"/>
                        </a:rPr>
                        <a:t>5.99</a:t>
                      </a:r>
                    </a:p>
                  </a:txBody>
                  <a:tcPr anchor="ctr"/>
                </a:tc>
                <a:extLst>
                  <a:ext uri="{0D108BD9-81ED-4DB2-BD59-A6C34878D82A}">
                    <a16:rowId xmlns:a16="http://schemas.microsoft.com/office/drawing/2014/main" val="127060698"/>
                  </a:ext>
                </a:extLst>
              </a:tr>
              <a:tr h="488299">
                <a:tc>
                  <a:txBody>
                    <a:bodyPr/>
                    <a:lstStyle/>
                    <a:p>
                      <a:r>
                        <a:rPr lang="en-US" sz="1400" dirty="0"/>
                        <a:t>Style Transformer</a:t>
                      </a:r>
                      <a:r>
                        <a:rPr lang="zh-CN" altLang="en-US" sz="1400" dirty="0"/>
                        <a:t> </a:t>
                      </a:r>
                      <a:r>
                        <a:rPr lang="en-US" sz="1400" dirty="0"/>
                        <a:t>(Dai, 2019)</a:t>
                      </a:r>
                      <a:r>
                        <a:rPr lang="en-US" altLang="zh-CN" sz="1400" baseline="30000" dirty="0"/>
                        <a:t>[3]</a:t>
                      </a:r>
                      <a:endParaRPr lang="en-US" sz="1400" dirty="0"/>
                    </a:p>
                  </a:txBody>
                  <a:tcPr anchor="ctr"/>
                </a:tc>
                <a:tc>
                  <a:txBody>
                    <a:bodyPr/>
                    <a:lstStyle/>
                    <a:p>
                      <a:pPr algn="ctr"/>
                      <a:r>
                        <a:rPr lang="en-US" sz="1400" dirty="0">
                          <a:effectLst/>
                        </a:rPr>
                        <a:t>83.9</a:t>
                      </a:r>
                      <a:r>
                        <a:rPr lang="en-US" altLang="zh-CN" sz="1400" dirty="0">
                          <a:effectLst/>
                        </a:rPr>
                        <a:t>%</a:t>
                      </a:r>
                      <a:endParaRPr lang="en-US" sz="1400" dirty="0">
                        <a:effectLst/>
                      </a:endParaRPr>
                    </a:p>
                  </a:txBody>
                  <a:tcPr anchor="ctr"/>
                </a:tc>
                <a:tc>
                  <a:txBody>
                    <a:bodyPr/>
                    <a:lstStyle/>
                    <a:p>
                      <a:pPr algn="ctr"/>
                      <a:r>
                        <a:rPr lang="en-US" sz="1400" dirty="0">
                          <a:effectLst/>
                        </a:rPr>
                        <a:t>43.60</a:t>
                      </a:r>
                    </a:p>
                  </a:txBody>
                  <a:tcPr anchor="ctr"/>
                </a:tc>
                <a:tc>
                  <a:txBody>
                    <a:bodyPr/>
                    <a:lstStyle/>
                    <a:p>
                      <a:pPr algn="ctr"/>
                      <a:r>
                        <a:rPr lang="en-US" sz="1400" b="1" dirty="0">
                          <a:effectLst/>
                        </a:rPr>
                        <a:t>63.14</a:t>
                      </a:r>
                    </a:p>
                  </a:txBody>
                  <a:tcPr anchor="ctr"/>
                </a:tc>
                <a:tc>
                  <a:txBody>
                    <a:bodyPr/>
                    <a:lstStyle/>
                    <a:p>
                      <a:pPr algn="ctr"/>
                      <a:r>
                        <a:rPr lang="en-US" sz="1400" b="1" dirty="0">
                          <a:effectLst/>
                        </a:rPr>
                        <a:t>28.29</a:t>
                      </a:r>
                    </a:p>
                  </a:txBody>
                  <a:tcPr anchor="ctr"/>
                </a:tc>
                <a:extLst>
                  <a:ext uri="{0D108BD9-81ED-4DB2-BD59-A6C34878D82A}">
                    <a16:rowId xmlns:a16="http://schemas.microsoft.com/office/drawing/2014/main" val="2980104257"/>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91.1</a:t>
                      </a:r>
                      <a:r>
                        <a:rPr lang="en-US" altLang="zh-CN" sz="1400" b="1" kern="1200" dirty="0">
                          <a:solidFill>
                            <a:schemeClr val="dk1"/>
                          </a:solidFill>
                          <a:effectLst/>
                          <a:latin typeface="+mn-lt"/>
                          <a:ea typeface="+mn-ea"/>
                          <a:cs typeface="+mn-cs"/>
                        </a:rPr>
                        <a:t>%</a:t>
                      </a:r>
                      <a:endParaRPr lang="en-US" sz="1400" b="1" kern="1200" dirty="0">
                        <a:solidFill>
                          <a:schemeClr val="dk1"/>
                        </a:solidFill>
                        <a:effectLst/>
                        <a:latin typeface="+mn-lt"/>
                        <a:ea typeface="+mn-ea"/>
                        <a:cs typeface="+mn-cs"/>
                      </a:endParaRPr>
                    </a:p>
                  </a:txBody>
                  <a:tcPr anchor="ctr"/>
                </a:tc>
                <a:tc>
                  <a:txBody>
                    <a:bodyPr/>
                    <a:lstStyle/>
                    <a:p>
                      <a:pPr marL="0" algn="ctr" defTabSz="914400" rtl="0" eaLnBrk="1" latinLnBrk="0" hangingPunct="1"/>
                      <a:r>
                        <a:rPr lang="en-US" sz="1400" b="1" kern="1200" dirty="0">
                          <a:solidFill>
                            <a:schemeClr val="dk1"/>
                          </a:solidFill>
                          <a:effectLst/>
                          <a:latin typeface="+mn-lt"/>
                          <a:ea typeface="+mn-ea"/>
                          <a:cs typeface="+mn-cs"/>
                        </a:rPr>
                        <a:t>30.78</a:t>
                      </a:r>
                    </a:p>
                  </a:txBody>
                  <a:tcPr anchor="ctr"/>
                </a:tc>
                <a:tc>
                  <a:txBody>
                    <a:bodyPr/>
                    <a:lstStyle/>
                    <a:p>
                      <a:pPr marL="0" algn="ctr" defTabSz="914400" rtl="0" eaLnBrk="1" latinLnBrk="0" hangingPunct="1"/>
                      <a:r>
                        <a:rPr lang="en-US" sz="1400" b="0" kern="1200" dirty="0">
                          <a:solidFill>
                            <a:schemeClr val="dk1"/>
                          </a:solidFill>
                          <a:effectLst/>
                          <a:latin typeface="+mn-lt"/>
                          <a:ea typeface="+mn-ea"/>
                          <a:cs typeface="+mn-cs"/>
                        </a:rPr>
                        <a:t>47.76</a:t>
                      </a:r>
                    </a:p>
                  </a:txBody>
                  <a:tcPr anchor="ctr"/>
                </a:tc>
                <a:tc>
                  <a:txBody>
                    <a:bodyPr/>
                    <a:lstStyle/>
                    <a:p>
                      <a:pPr marL="0" algn="ctr" defTabSz="914400" rtl="0" eaLnBrk="1" latinLnBrk="0" hangingPunct="1"/>
                      <a:r>
                        <a:rPr lang="en-US" sz="1400" b="0" kern="1200" dirty="0">
                          <a:solidFill>
                            <a:schemeClr val="dk1"/>
                          </a:solidFill>
                          <a:effectLst/>
                          <a:latin typeface="+mn-lt"/>
                          <a:ea typeface="+mn-ea"/>
                          <a:cs typeface="+mn-cs"/>
                        </a:rPr>
                        <a:t>23.97</a:t>
                      </a:r>
                    </a:p>
                  </a:txBody>
                  <a:tcPr anchor="ctr"/>
                </a:tc>
                <a:extLst>
                  <a:ext uri="{0D108BD9-81ED-4DB2-BD59-A6C34878D82A}">
                    <a16:rowId xmlns:a16="http://schemas.microsoft.com/office/drawing/2014/main" val="3867956629"/>
                  </a:ext>
                </a:extLst>
              </a:tr>
            </a:tbl>
          </a:graphicData>
        </a:graphic>
      </p:graphicFrame>
      <p:sp>
        <p:nvSpPr>
          <p:cNvPr id="8" name="TextBox 7">
            <a:extLst>
              <a:ext uri="{FF2B5EF4-FFF2-40B4-BE49-F238E27FC236}">
                <a16:creationId xmlns:a16="http://schemas.microsoft.com/office/drawing/2014/main" id="{88637DD0-4576-6647-842D-2EBF2D764E44}"/>
              </a:ext>
            </a:extLst>
          </p:cNvPr>
          <p:cNvSpPr txBox="1"/>
          <p:nvPr/>
        </p:nvSpPr>
        <p:spPr>
          <a:xfrm>
            <a:off x="838200" y="5846544"/>
            <a:ext cx="9432118" cy="646331"/>
          </a:xfrm>
          <a:prstGeom prst="rect">
            <a:avLst/>
          </a:prstGeom>
          <a:noFill/>
        </p:spPr>
        <p:txBody>
          <a:bodyPr wrap="square" rtlCol="0">
            <a:spAutoFit/>
          </a:bodyPr>
          <a:lstStyle/>
          <a:p>
            <a:r>
              <a:rPr lang="en-US" altLang="zh-CN" sz="1200" dirty="0">
                <a:solidFill>
                  <a:schemeClr val="bg1">
                    <a:lumMod val="65000"/>
                  </a:schemeClr>
                </a:solidFill>
              </a:rPr>
              <a:t>[1]</a:t>
            </a:r>
            <a:r>
              <a:rPr lang="zh-CN" altLang="en-US" sz="1200" dirty="0">
                <a:solidFill>
                  <a:schemeClr val="bg1">
                    <a:lumMod val="65000"/>
                  </a:schemeClr>
                </a:solidFill>
              </a:rPr>
              <a:t> </a:t>
            </a:r>
            <a:r>
              <a:rPr lang="en-US" sz="1200" dirty="0">
                <a:solidFill>
                  <a:schemeClr val="bg1">
                    <a:lumMod val="65000"/>
                  </a:schemeClr>
                </a:solidFill>
              </a:rPr>
              <a:t>Style Transfer from Non-Parallel Text by</a:t>
            </a:r>
            <a:r>
              <a:rPr lang="zh-CN" altLang="en-US" sz="1200" dirty="0">
                <a:solidFill>
                  <a:schemeClr val="bg1">
                    <a:lumMod val="65000"/>
                  </a:schemeClr>
                </a:solidFill>
              </a:rPr>
              <a:t> </a:t>
            </a:r>
            <a:r>
              <a:rPr lang="en-US" sz="1200" dirty="0">
                <a:solidFill>
                  <a:schemeClr val="bg1">
                    <a:lumMod val="65000"/>
                  </a:schemeClr>
                </a:solidFill>
              </a:rPr>
              <a:t>Cross-Alignment</a:t>
            </a:r>
          </a:p>
          <a:p>
            <a:r>
              <a:rPr lang="en-US" altLang="zh-CN" sz="1200" dirty="0">
                <a:solidFill>
                  <a:schemeClr val="bg1">
                    <a:lumMod val="65000"/>
                  </a:schemeClr>
                </a:solidFill>
              </a:rPr>
              <a:t>[2]</a:t>
            </a:r>
            <a:r>
              <a:rPr lang="zh-CN" altLang="en-US" sz="1200" dirty="0">
                <a:solidFill>
                  <a:schemeClr val="bg1">
                    <a:lumMod val="65000"/>
                  </a:schemeClr>
                </a:solidFill>
              </a:rPr>
              <a:t> </a:t>
            </a:r>
            <a:r>
              <a:rPr lang="en-US" altLang="zh-CN" sz="1200" dirty="0">
                <a:solidFill>
                  <a:schemeClr val="bg1">
                    <a:lumMod val="65000"/>
                  </a:schemeClr>
                </a:solidFill>
              </a:rPr>
              <a:t>D</a:t>
            </a:r>
            <a:r>
              <a:rPr lang="en-US" sz="1200" dirty="0">
                <a:solidFill>
                  <a:schemeClr val="bg1">
                    <a:lumMod val="65000"/>
                  </a:schemeClr>
                </a:solidFill>
              </a:rPr>
              <a:t>elete, Retrieve, </a:t>
            </a:r>
            <a:r>
              <a:rPr lang="en-US" sz="1200" dirty="0" err="1">
                <a:solidFill>
                  <a:schemeClr val="bg1">
                    <a:lumMod val="65000"/>
                  </a:schemeClr>
                </a:solidFill>
              </a:rPr>
              <a:t>Generate:A</a:t>
            </a:r>
            <a:r>
              <a:rPr lang="en-US" sz="1200" dirty="0">
                <a:solidFill>
                  <a:schemeClr val="bg1">
                    <a:lumMod val="65000"/>
                  </a:schemeClr>
                </a:solidFill>
              </a:rPr>
              <a:t> Simple Approach to Sentiment and Style Transfer</a:t>
            </a:r>
          </a:p>
          <a:p>
            <a:r>
              <a:rPr lang="en-US" altLang="zh-CN" sz="1200" dirty="0">
                <a:solidFill>
                  <a:schemeClr val="bg1">
                    <a:lumMod val="65000"/>
                  </a:schemeClr>
                </a:solidFill>
              </a:rPr>
              <a:t>[3]</a:t>
            </a:r>
            <a:r>
              <a:rPr lang="zh-CN" altLang="en-US" sz="1200" dirty="0">
                <a:solidFill>
                  <a:schemeClr val="bg1">
                    <a:lumMod val="65000"/>
                  </a:schemeClr>
                </a:solidFill>
              </a:rPr>
              <a:t> </a:t>
            </a:r>
            <a:r>
              <a:rPr lang="en-US" sz="1200" dirty="0">
                <a:solidFill>
                  <a:schemeClr val="bg1">
                    <a:lumMod val="65000"/>
                  </a:schemeClr>
                </a:solidFill>
              </a:rPr>
              <a:t>Style Transformer: Unpaired Text Style Transfer without</a:t>
            </a:r>
            <a:r>
              <a:rPr lang="zh-CN" altLang="en-US" sz="1200" dirty="0">
                <a:solidFill>
                  <a:schemeClr val="bg1">
                    <a:lumMod val="65000"/>
                  </a:schemeClr>
                </a:solidFill>
              </a:rPr>
              <a:t> </a:t>
            </a:r>
            <a:r>
              <a:rPr lang="en-US" sz="1200" dirty="0">
                <a:solidFill>
                  <a:schemeClr val="bg1">
                    <a:lumMod val="65000"/>
                  </a:schemeClr>
                </a:solidFill>
              </a:rPr>
              <a:t>Disentangled Latent Representation</a:t>
            </a:r>
          </a:p>
        </p:txBody>
      </p:sp>
      <p:sp>
        <p:nvSpPr>
          <p:cNvPr id="9" name="Oval 8">
            <a:extLst>
              <a:ext uri="{FF2B5EF4-FFF2-40B4-BE49-F238E27FC236}">
                <a16:creationId xmlns:a16="http://schemas.microsoft.com/office/drawing/2014/main" id="{05689D4C-BFE5-084A-B146-EF0FA2C24DF3}"/>
              </a:ext>
            </a:extLst>
          </p:cNvPr>
          <p:cNvSpPr/>
          <p:nvPr/>
        </p:nvSpPr>
        <p:spPr>
          <a:xfrm>
            <a:off x="3945268" y="3687226"/>
            <a:ext cx="746669" cy="898168"/>
          </a:xfrm>
          <a:prstGeom prst="ellipse">
            <a:avLst/>
          </a:prstGeom>
          <a:solidFill>
            <a:schemeClr val="accent2">
              <a:alpha val="0"/>
            </a:schemeClr>
          </a:solid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6358C2-C2B6-E74D-B756-FE5101323187}"/>
              </a:ext>
            </a:extLst>
          </p:cNvPr>
          <p:cNvSpPr/>
          <p:nvPr/>
        </p:nvSpPr>
        <p:spPr>
          <a:xfrm>
            <a:off x="4037248" y="5130892"/>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D97DEDB-21B3-F847-8976-708BFC8D5463}"/>
              </a:ext>
            </a:extLst>
          </p:cNvPr>
          <p:cNvSpPr/>
          <p:nvPr/>
        </p:nvSpPr>
        <p:spPr>
          <a:xfrm>
            <a:off x="5569365" y="3680585"/>
            <a:ext cx="746669" cy="898168"/>
          </a:xfrm>
          <a:prstGeom prst="ellipse">
            <a:avLst/>
          </a:prstGeom>
          <a:solidFill>
            <a:schemeClr val="accent2">
              <a:alpha val="0"/>
            </a:schemeClr>
          </a:solid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8B23EC7-DE6D-E94B-ABFA-02D3D7C85CEF}"/>
              </a:ext>
            </a:extLst>
          </p:cNvPr>
          <p:cNvSpPr/>
          <p:nvPr/>
        </p:nvSpPr>
        <p:spPr>
          <a:xfrm>
            <a:off x="5661345" y="5124251"/>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E39FB03-1B6B-A94F-BD80-FB07EA6A93DA}"/>
              </a:ext>
            </a:extLst>
          </p:cNvPr>
          <p:cNvSpPr/>
          <p:nvPr/>
        </p:nvSpPr>
        <p:spPr>
          <a:xfrm>
            <a:off x="7200224" y="3668156"/>
            <a:ext cx="746669" cy="898168"/>
          </a:xfrm>
          <a:prstGeom prst="ellipse">
            <a:avLst/>
          </a:prstGeom>
          <a:solidFill>
            <a:schemeClr val="accent2">
              <a:alpha val="0"/>
            </a:schemeClr>
          </a:solid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4317EF3-C2E7-834E-B52E-EF3C2676391F}"/>
              </a:ext>
            </a:extLst>
          </p:cNvPr>
          <p:cNvSpPr/>
          <p:nvPr/>
        </p:nvSpPr>
        <p:spPr>
          <a:xfrm>
            <a:off x="7292204" y="5111822"/>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E26F130-AFEA-224E-BC94-F625A35691DC}"/>
              </a:ext>
            </a:extLst>
          </p:cNvPr>
          <p:cNvSpPr/>
          <p:nvPr/>
        </p:nvSpPr>
        <p:spPr>
          <a:xfrm>
            <a:off x="9102520" y="3663930"/>
            <a:ext cx="746669" cy="898168"/>
          </a:xfrm>
          <a:prstGeom prst="ellipse">
            <a:avLst/>
          </a:prstGeom>
          <a:solidFill>
            <a:schemeClr val="accent2">
              <a:alpha val="0"/>
            </a:schemeClr>
          </a:solid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D3BA1A0-2811-6A40-8DBC-76DE9FCC2286}"/>
              </a:ext>
            </a:extLst>
          </p:cNvPr>
          <p:cNvSpPr/>
          <p:nvPr/>
        </p:nvSpPr>
        <p:spPr>
          <a:xfrm>
            <a:off x="9194500" y="5107596"/>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7A77A27-A2AA-814F-A238-C0AABCE05EF1}"/>
              </a:ext>
            </a:extLst>
          </p:cNvPr>
          <p:cNvSpPr/>
          <p:nvPr/>
        </p:nvSpPr>
        <p:spPr>
          <a:xfrm>
            <a:off x="4037248" y="4633600"/>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617C416-DDBF-D149-831B-44C5617F8ED2}"/>
              </a:ext>
            </a:extLst>
          </p:cNvPr>
          <p:cNvSpPr/>
          <p:nvPr/>
        </p:nvSpPr>
        <p:spPr>
          <a:xfrm>
            <a:off x="5635195" y="4630280"/>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9B00B25-C6E3-8541-8D4A-706FEF313E8A}"/>
              </a:ext>
            </a:extLst>
          </p:cNvPr>
          <p:cNvSpPr/>
          <p:nvPr/>
        </p:nvSpPr>
        <p:spPr>
          <a:xfrm>
            <a:off x="7292204" y="4611303"/>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DF2212D-31CC-6943-A322-17EA7A16CC2D}"/>
              </a:ext>
            </a:extLst>
          </p:cNvPr>
          <p:cNvSpPr/>
          <p:nvPr/>
        </p:nvSpPr>
        <p:spPr>
          <a:xfrm>
            <a:off x="9187737" y="4611302"/>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11C7F5-473A-A747-B2BF-702741F63A7E}"/>
              </a:ext>
            </a:extLst>
          </p:cNvPr>
          <p:cNvSpPr txBox="1"/>
          <p:nvPr/>
        </p:nvSpPr>
        <p:spPr>
          <a:xfrm>
            <a:off x="838200" y="1660346"/>
            <a:ext cx="7994650" cy="369332"/>
          </a:xfrm>
          <a:prstGeom prst="rect">
            <a:avLst/>
          </a:prstGeom>
          <a:noFill/>
        </p:spPr>
        <p:txBody>
          <a:bodyPr wrap="square" rtlCol="0">
            <a:spAutoFit/>
          </a:bodyPr>
          <a:lstStyle/>
          <a:p>
            <a:r>
              <a:rPr lang="en-US" altLang="zh-CN" dirty="0"/>
              <a:t>Compared</a:t>
            </a:r>
            <a:r>
              <a:rPr lang="zh-CN" altLang="en-US" dirty="0"/>
              <a:t> </a:t>
            </a:r>
            <a:r>
              <a:rPr lang="en-US" altLang="zh-CN" dirty="0"/>
              <a:t>with</a:t>
            </a:r>
            <a:r>
              <a:rPr lang="zh-CN" altLang="en-US" dirty="0"/>
              <a:t> </a:t>
            </a:r>
            <a:r>
              <a:rPr lang="en-US" altLang="zh-CN" dirty="0"/>
              <a:t>previous</a:t>
            </a:r>
            <a:r>
              <a:rPr lang="zh-CN" altLang="en-US" dirty="0"/>
              <a:t> </a:t>
            </a:r>
            <a:r>
              <a:rPr lang="en-US" altLang="zh-CN" dirty="0"/>
              <a:t>methods</a:t>
            </a:r>
            <a:endParaRPr lang="en-US" dirty="0"/>
          </a:p>
        </p:txBody>
      </p:sp>
    </p:spTree>
    <p:extLst>
      <p:ext uri="{BB962C8B-B14F-4D97-AF65-F5344CB8AC3E}">
        <p14:creationId xmlns:p14="http://schemas.microsoft.com/office/powerpoint/2010/main" val="24203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2"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xit" presetSubtype="0" fill="hold" grpId="3" nodeType="with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2"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1" presetClass="exit" presetSubtype="0" fill="hold" grpId="3" nodeType="withEffect">
                                  <p:stCondLst>
                                    <p:cond delay="0"/>
                                  </p:stCondLst>
                                  <p:childTnLst>
                                    <p:set>
                                      <p:cBhvr>
                                        <p:cTn id="64" dur="1" fill="hold">
                                          <p:stCondLst>
                                            <p:cond delay="0"/>
                                          </p:stCondLst>
                                        </p:cTn>
                                        <p:tgtEl>
                                          <p:spTgt spid="1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9"/>
                                        </p:tgtEl>
                                        <p:attrNameLst>
                                          <p:attrName>style.visibility</p:attrName>
                                        </p:attrNameLst>
                                      </p:cBhvr>
                                      <p:to>
                                        <p:strVal val="hidden"/>
                                      </p:to>
                                    </p:set>
                                  </p:childTnLst>
                                </p:cTn>
                              </p:par>
                              <p:par>
                                <p:cTn id="73" presetID="1" presetClass="exit" presetSubtype="0" fill="hold" grpId="3"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2"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0" grpId="2" animBg="1"/>
      <p:bldP spid="10" grpId="3" animBg="1"/>
      <p:bldP spid="11" grpId="0" animBg="1"/>
      <p:bldP spid="11" grpId="1" animBg="1"/>
      <p:bldP spid="12" grpId="0" animBg="1"/>
      <p:bldP spid="12" grpId="1" animBg="1"/>
      <p:bldP spid="12" grpId="2" animBg="1"/>
      <p:bldP spid="12" grpId="3" animBg="1"/>
      <p:bldP spid="13" grpId="0" animBg="1"/>
      <p:bldP spid="13" grpId="1" animBg="1"/>
      <p:bldP spid="14" grpId="0" animBg="1"/>
      <p:bldP spid="14" grpId="1" animBg="1"/>
      <p:bldP spid="14" grpId="2" animBg="1"/>
      <p:bldP spid="14" grpId="3" animBg="1"/>
      <p:bldP spid="15" grpId="0" animBg="1"/>
      <p:bldP spid="15" grpId="1" animBg="1"/>
      <p:bldP spid="16" grpId="0" animBg="1"/>
      <p:bldP spid="16" grpId="1" animBg="1"/>
      <p:bldP spid="16" grpId="2" animBg="1"/>
      <p:bldP spid="17" grpId="0" animBg="1"/>
      <p:bldP spid="17" grpId="1" animBg="1"/>
      <p:bldP spid="18" grpId="0" animBg="1"/>
      <p:bldP spid="18" grpId="1" animBg="1"/>
      <p:bldP spid="19" grpId="0" animBg="1"/>
      <p:bldP spid="19" grpId="1"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C981-6B9B-F54C-BF4A-65FD6026809C}"/>
              </a:ext>
            </a:extLst>
          </p:cNvPr>
          <p:cNvSpPr>
            <a:spLocks noGrp="1"/>
          </p:cNvSpPr>
          <p:nvPr>
            <p:ph type="title"/>
          </p:nvPr>
        </p:nvSpPr>
        <p:spPr/>
        <p:txBody>
          <a:bodyPr/>
          <a:lstStyle/>
          <a:p>
            <a:r>
              <a:rPr lang="en-US" dirty="0"/>
              <a:t>Experimen</a:t>
            </a:r>
            <a:r>
              <a:rPr lang="en-US" altLang="zh-CN" dirty="0"/>
              <a:t>ts: Sentiment</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F80B7613-BE47-0242-8FAF-3207BA722B08}"/>
              </a:ext>
            </a:extLst>
          </p:cNvPr>
          <p:cNvSpPr>
            <a:spLocks noGrp="1"/>
          </p:cNvSpPr>
          <p:nvPr>
            <p:ph type="sldNum" sz="quarter" idx="12"/>
          </p:nvPr>
        </p:nvSpPr>
        <p:spPr/>
        <p:txBody>
          <a:bodyPr/>
          <a:lstStyle/>
          <a:p>
            <a:fld id="{681CEFBB-82EA-5143-A295-D24BE597BD51}" type="slidenum">
              <a:rPr lang="en-US" smtClean="0"/>
              <a:t>32</a:t>
            </a:fld>
            <a:endParaRPr lang="en-US" dirty="0"/>
          </a:p>
        </p:txBody>
      </p:sp>
      <p:sp>
        <p:nvSpPr>
          <p:cNvPr id="5" name="TextBox 4">
            <a:extLst>
              <a:ext uri="{FF2B5EF4-FFF2-40B4-BE49-F238E27FC236}">
                <a16:creationId xmlns:a16="http://schemas.microsoft.com/office/drawing/2014/main" id="{5F892C00-69C3-2044-8DC8-C75FA73B0261}"/>
              </a:ext>
            </a:extLst>
          </p:cNvPr>
          <p:cNvSpPr txBox="1"/>
          <p:nvPr/>
        </p:nvSpPr>
        <p:spPr>
          <a:xfrm>
            <a:off x="750503" y="1690688"/>
            <a:ext cx="11441497" cy="4154984"/>
          </a:xfrm>
          <a:prstGeom prst="rect">
            <a:avLst/>
          </a:prstGeom>
          <a:noFill/>
        </p:spPr>
        <p:txBody>
          <a:bodyPr wrap="square" rtlCol="0">
            <a:spAutoFit/>
          </a:bodyPr>
          <a:lstStyle/>
          <a:p>
            <a:r>
              <a:rPr lang="en-US" altLang="zh-CN" sz="2000" dirty="0"/>
              <a:t>Examples</a:t>
            </a:r>
            <a:r>
              <a:rPr lang="zh-CN" altLang="en-US" sz="2000" dirty="0"/>
              <a:t> </a:t>
            </a:r>
            <a:r>
              <a:rPr lang="en-US" altLang="zh-CN" sz="2000" dirty="0"/>
              <a:t>of</a:t>
            </a:r>
            <a:r>
              <a:rPr lang="zh-CN" altLang="en-US" sz="2000" dirty="0"/>
              <a:t> </a:t>
            </a:r>
            <a:r>
              <a:rPr lang="en-US" altLang="zh-CN" sz="2000" dirty="0">
                <a:solidFill>
                  <a:srgbClr val="FF0000"/>
                </a:solidFill>
              </a:rPr>
              <a:t>positive</a:t>
            </a:r>
            <a:r>
              <a:rPr lang="zh-CN" altLang="en-US" sz="2000" dirty="0"/>
              <a:t> </a:t>
            </a:r>
            <a:r>
              <a:rPr lang="en-US" altLang="zh-CN" sz="2000" dirty="0"/>
              <a:t>-&gt;</a:t>
            </a:r>
            <a:r>
              <a:rPr lang="zh-CN" altLang="en-US" sz="2000" dirty="0"/>
              <a:t> </a:t>
            </a:r>
            <a:r>
              <a:rPr lang="en-US" altLang="zh-CN" sz="2000" dirty="0">
                <a:solidFill>
                  <a:srgbClr val="00B050"/>
                </a:solidFill>
              </a:rPr>
              <a:t>negative</a:t>
            </a:r>
            <a:r>
              <a:rPr lang="zh-CN" altLang="en-US" sz="2000" dirty="0"/>
              <a:t> </a:t>
            </a:r>
            <a:r>
              <a:rPr lang="en-US" altLang="zh-CN" sz="2000" dirty="0"/>
              <a:t>outputs:</a:t>
            </a:r>
          </a:p>
          <a:p>
            <a:r>
              <a:rPr lang="en-US" altLang="zh-CN" sz="2000" i="1" dirty="0"/>
              <a:t>Original</a:t>
            </a:r>
            <a:r>
              <a:rPr lang="en-US" altLang="zh-CN" sz="2000" dirty="0"/>
              <a:t>:</a:t>
            </a:r>
            <a:r>
              <a:rPr lang="zh-CN" altLang="en-US" sz="2000" dirty="0"/>
              <a:t> </a:t>
            </a:r>
            <a:r>
              <a:rPr lang="en-US" altLang="zh-CN" sz="2000" dirty="0" err="1"/>
              <a:t>steve</a:t>
            </a:r>
            <a:r>
              <a:rPr lang="en-US" altLang="zh-CN" sz="2000" dirty="0"/>
              <a:t> was </a:t>
            </a:r>
            <a:r>
              <a:rPr lang="en-US" altLang="zh-CN" sz="2000" dirty="0">
                <a:solidFill>
                  <a:srgbClr val="FF0000"/>
                </a:solidFill>
              </a:rPr>
              <a:t>professional </a:t>
            </a:r>
            <a:r>
              <a:rPr lang="en-US" altLang="zh-CN" sz="2000" dirty="0"/>
              <a:t>and found exactly </a:t>
            </a:r>
            <a:r>
              <a:rPr lang="en-US" altLang="zh-CN" sz="2000" dirty="0">
                <a:solidFill>
                  <a:srgbClr val="FF0000"/>
                </a:solidFill>
              </a:rPr>
              <a:t>the right </a:t>
            </a:r>
            <a:r>
              <a:rPr lang="en-US" altLang="zh-CN" sz="2000" dirty="0"/>
              <a:t>unit to fit in our space .</a:t>
            </a:r>
          </a:p>
          <a:p>
            <a:r>
              <a:rPr lang="en-US" altLang="zh-CN" sz="2000" i="1" dirty="0"/>
              <a:t>Style</a:t>
            </a:r>
            <a:r>
              <a:rPr lang="zh-CN" altLang="en-US" sz="2000" i="1" dirty="0"/>
              <a:t> </a:t>
            </a:r>
            <a:r>
              <a:rPr lang="en-US" altLang="zh-CN" sz="2000" i="1" dirty="0"/>
              <a:t>transformer</a:t>
            </a:r>
            <a:r>
              <a:rPr lang="en-US" altLang="zh-CN" sz="2000" i="1" baseline="30000" dirty="0"/>
              <a:t>[1]</a:t>
            </a:r>
            <a:r>
              <a:rPr lang="en-US" altLang="zh-CN" sz="2000" dirty="0"/>
              <a:t>:</a:t>
            </a:r>
            <a:r>
              <a:rPr lang="zh-CN" altLang="en-US" sz="2000" dirty="0"/>
              <a:t>  </a:t>
            </a:r>
            <a:r>
              <a:rPr lang="en-US" altLang="zh-CN" sz="2000" dirty="0">
                <a:solidFill>
                  <a:srgbClr val="00B050"/>
                </a:solidFill>
              </a:rPr>
              <a:t>nobody </a:t>
            </a:r>
            <a:r>
              <a:rPr lang="en-US" altLang="zh-CN" sz="2000" dirty="0"/>
              <a:t>was </a:t>
            </a:r>
            <a:r>
              <a:rPr lang="en-US" altLang="zh-CN" sz="2000" dirty="0">
                <a:solidFill>
                  <a:srgbClr val="00B050"/>
                </a:solidFill>
              </a:rPr>
              <a:t>unfriendly</a:t>
            </a:r>
            <a:r>
              <a:rPr lang="en-US" altLang="zh-CN" sz="2000" dirty="0"/>
              <a:t> and found exactly </a:t>
            </a:r>
            <a:r>
              <a:rPr lang="en-US" altLang="zh-CN" sz="2000" dirty="0">
                <a:solidFill>
                  <a:srgbClr val="FF0000"/>
                </a:solidFill>
              </a:rPr>
              <a:t>the right </a:t>
            </a:r>
            <a:r>
              <a:rPr lang="en-US" altLang="zh-CN" sz="2000" dirty="0"/>
              <a:t>unit to fit in our space .</a:t>
            </a:r>
          </a:p>
          <a:p>
            <a:r>
              <a:rPr lang="en-US" altLang="zh-CN" sz="2000" i="1" dirty="0"/>
              <a:t>Ours</a:t>
            </a:r>
            <a:r>
              <a:rPr lang="en-US" altLang="zh-CN" sz="2000" dirty="0"/>
              <a:t>:</a:t>
            </a:r>
            <a:r>
              <a:rPr lang="zh-CN" altLang="en-US" sz="2000" dirty="0"/>
              <a:t> </a:t>
            </a:r>
            <a:r>
              <a:rPr lang="en-US" altLang="zh-CN" sz="2000" dirty="0" err="1"/>
              <a:t>steve</a:t>
            </a:r>
            <a:r>
              <a:rPr lang="en-US" altLang="zh-CN" sz="2000" dirty="0"/>
              <a:t> was </a:t>
            </a:r>
            <a:r>
              <a:rPr lang="en-US" altLang="zh-CN" sz="2000" dirty="0">
                <a:solidFill>
                  <a:srgbClr val="00B050"/>
                </a:solidFill>
              </a:rPr>
              <a:t>horrible</a:t>
            </a:r>
            <a:r>
              <a:rPr lang="en-US" altLang="zh-CN" sz="2000" dirty="0"/>
              <a:t> and only fit the </a:t>
            </a:r>
            <a:r>
              <a:rPr lang="en-US" altLang="zh-CN" sz="2000" dirty="0">
                <a:solidFill>
                  <a:srgbClr val="00B050"/>
                </a:solidFill>
              </a:rPr>
              <a:t>wrong</a:t>
            </a:r>
            <a:r>
              <a:rPr lang="en-US" altLang="zh-CN" sz="2000" dirty="0"/>
              <a:t> space to find in our unit .</a:t>
            </a:r>
          </a:p>
          <a:p>
            <a:r>
              <a:rPr lang="en-US" altLang="zh-CN" sz="2000" i="1" dirty="0"/>
              <a:t>Human:</a:t>
            </a:r>
            <a:r>
              <a:rPr lang="zh-CN" altLang="en-US" sz="2000" i="1" dirty="0"/>
              <a:t> </a:t>
            </a:r>
            <a:r>
              <a:rPr lang="en-US" altLang="zh-CN" sz="2000" dirty="0" err="1"/>
              <a:t>steve</a:t>
            </a:r>
            <a:r>
              <a:rPr lang="en-US" altLang="zh-CN" sz="2000" dirty="0"/>
              <a:t> was totally </a:t>
            </a:r>
            <a:r>
              <a:rPr lang="en-US" altLang="zh-CN" sz="2000" dirty="0">
                <a:solidFill>
                  <a:srgbClr val="00B050"/>
                </a:solidFill>
              </a:rPr>
              <a:t>unprofessional </a:t>
            </a:r>
            <a:r>
              <a:rPr lang="en-US" altLang="zh-CN" sz="2000" dirty="0"/>
              <a:t>and </a:t>
            </a:r>
            <a:r>
              <a:rPr lang="en-US" altLang="zh-CN" sz="2000" dirty="0">
                <a:solidFill>
                  <a:srgbClr val="00B050"/>
                </a:solidFill>
              </a:rPr>
              <a:t>did </a:t>
            </a:r>
            <a:r>
              <a:rPr lang="en-US" altLang="zh-CN" sz="2000" dirty="0" err="1">
                <a:solidFill>
                  <a:srgbClr val="00B050"/>
                </a:solidFill>
              </a:rPr>
              <a:t>n't</a:t>
            </a:r>
            <a:r>
              <a:rPr lang="en-US" altLang="zh-CN" sz="2000" dirty="0">
                <a:solidFill>
                  <a:srgbClr val="00B050"/>
                </a:solidFill>
              </a:rPr>
              <a:t> </a:t>
            </a:r>
            <a:r>
              <a:rPr lang="en-US" altLang="zh-CN" sz="2000" dirty="0"/>
              <a:t>find any fit that would be good for us </a:t>
            </a:r>
            <a:r>
              <a:rPr lang="en-US" altLang="zh-CN" sz="2000" i="1" dirty="0"/>
              <a:t>.</a:t>
            </a:r>
          </a:p>
          <a:p>
            <a:endParaRPr lang="en-US" altLang="zh-CN" sz="2000" i="1" dirty="0"/>
          </a:p>
          <a:p>
            <a:endParaRPr lang="en-US" altLang="zh-CN" sz="2000" i="1" dirty="0"/>
          </a:p>
          <a:p>
            <a:pPr lvl="0"/>
            <a:r>
              <a:rPr lang="en-US" altLang="zh-CN" sz="2000" dirty="0">
                <a:solidFill>
                  <a:prstClr val="black"/>
                </a:solidFill>
              </a:rPr>
              <a:t>Examples</a:t>
            </a:r>
            <a:r>
              <a:rPr lang="zh-CN" altLang="en-US" sz="2000" dirty="0">
                <a:solidFill>
                  <a:prstClr val="black"/>
                </a:solidFill>
              </a:rPr>
              <a:t> </a:t>
            </a:r>
            <a:r>
              <a:rPr lang="en-US" altLang="zh-CN" sz="2000" dirty="0">
                <a:solidFill>
                  <a:prstClr val="black"/>
                </a:solidFill>
              </a:rPr>
              <a:t>of</a:t>
            </a:r>
            <a:r>
              <a:rPr lang="zh-CN" altLang="en-US" sz="2000" dirty="0">
                <a:solidFill>
                  <a:prstClr val="black"/>
                </a:solidFill>
              </a:rPr>
              <a:t> </a:t>
            </a:r>
            <a:r>
              <a:rPr lang="en-US" altLang="zh-CN" sz="2000" dirty="0">
                <a:solidFill>
                  <a:srgbClr val="00B050"/>
                </a:solidFill>
              </a:rPr>
              <a:t>negative</a:t>
            </a:r>
            <a:r>
              <a:rPr lang="zh-CN" altLang="en-US" sz="2000" dirty="0">
                <a:solidFill>
                  <a:prstClr val="black"/>
                </a:solidFill>
              </a:rPr>
              <a:t> </a:t>
            </a:r>
            <a:r>
              <a:rPr lang="en-US" altLang="zh-CN" sz="2000" dirty="0">
                <a:solidFill>
                  <a:prstClr val="black"/>
                </a:solidFill>
              </a:rPr>
              <a:t>-&gt;</a:t>
            </a:r>
            <a:r>
              <a:rPr lang="zh-CN" altLang="en-US" sz="2000" dirty="0">
                <a:solidFill>
                  <a:prstClr val="black"/>
                </a:solidFill>
              </a:rPr>
              <a:t> </a:t>
            </a:r>
            <a:r>
              <a:rPr lang="en-US" altLang="zh-CN" sz="2000" dirty="0">
                <a:solidFill>
                  <a:srgbClr val="FF0000"/>
                </a:solidFill>
              </a:rPr>
              <a:t>positive</a:t>
            </a:r>
            <a:r>
              <a:rPr lang="zh-CN" altLang="en-US" sz="2000" dirty="0">
                <a:solidFill>
                  <a:prstClr val="black"/>
                </a:solidFill>
              </a:rPr>
              <a:t> </a:t>
            </a:r>
            <a:r>
              <a:rPr lang="en-US" altLang="zh-CN" sz="2000" dirty="0">
                <a:solidFill>
                  <a:prstClr val="black"/>
                </a:solidFill>
              </a:rPr>
              <a:t>outputs:</a:t>
            </a:r>
            <a:endParaRPr lang="en-US" sz="2000" i="1" dirty="0"/>
          </a:p>
          <a:p>
            <a:r>
              <a:rPr lang="en-US" altLang="zh-CN" sz="2000" i="1" dirty="0"/>
              <a:t>Original</a:t>
            </a:r>
            <a:r>
              <a:rPr lang="en-US" altLang="zh-CN" sz="2000" dirty="0"/>
              <a:t>:</a:t>
            </a:r>
            <a:r>
              <a:rPr lang="zh-CN" altLang="en-US" sz="2000" dirty="0"/>
              <a:t> </a:t>
            </a:r>
            <a:r>
              <a:rPr lang="en-US" altLang="zh-CN" sz="2000" dirty="0"/>
              <a:t>the place has obviously gone </a:t>
            </a:r>
            <a:r>
              <a:rPr lang="en-US" altLang="zh-CN" sz="2000" dirty="0">
                <a:solidFill>
                  <a:srgbClr val="00B050"/>
                </a:solidFill>
              </a:rPr>
              <a:t>downhill</a:t>
            </a:r>
            <a:r>
              <a:rPr lang="en-US" altLang="zh-CN" sz="2000" dirty="0"/>
              <a:t> over the years .</a:t>
            </a:r>
          </a:p>
          <a:p>
            <a:r>
              <a:rPr lang="en-US" altLang="zh-CN" sz="2000" i="1" dirty="0"/>
              <a:t>Style</a:t>
            </a:r>
            <a:r>
              <a:rPr lang="zh-CN" altLang="en-US" sz="2000" i="1" dirty="0"/>
              <a:t> </a:t>
            </a:r>
            <a:r>
              <a:rPr lang="en-US" altLang="zh-CN" sz="2000" i="1" dirty="0"/>
              <a:t>transformer</a:t>
            </a:r>
            <a:r>
              <a:rPr lang="en-US" altLang="zh-CN" sz="2000" i="1" baseline="30000" dirty="0"/>
              <a:t>[1]</a:t>
            </a:r>
            <a:r>
              <a:rPr lang="en-US" altLang="zh-CN" sz="2000" dirty="0"/>
              <a:t>:</a:t>
            </a:r>
            <a:r>
              <a:rPr lang="zh-CN" altLang="en-US" sz="2000" dirty="0"/>
              <a:t>  </a:t>
            </a:r>
            <a:r>
              <a:rPr lang="en-US" altLang="zh-CN" sz="2000" dirty="0"/>
              <a:t>the place has consistently gone </a:t>
            </a:r>
            <a:r>
              <a:rPr lang="en-US" altLang="zh-CN" sz="2000" dirty="0">
                <a:solidFill>
                  <a:srgbClr val="FF0000"/>
                </a:solidFill>
              </a:rPr>
              <a:t>handful</a:t>
            </a:r>
            <a:r>
              <a:rPr lang="en-US" altLang="zh-CN" sz="2000" dirty="0"/>
              <a:t> over the years .</a:t>
            </a:r>
          </a:p>
          <a:p>
            <a:r>
              <a:rPr lang="en-US" altLang="zh-CN" sz="2000" i="1" dirty="0"/>
              <a:t>Ours</a:t>
            </a:r>
            <a:r>
              <a:rPr lang="en-US" altLang="zh-CN" sz="2000" dirty="0"/>
              <a:t>:</a:t>
            </a:r>
            <a:r>
              <a:rPr lang="zh-CN" altLang="en-US" sz="2000" dirty="0"/>
              <a:t> </a:t>
            </a:r>
            <a:r>
              <a:rPr lang="en-US" altLang="zh-CN" sz="2000" dirty="0"/>
              <a:t>the place has </a:t>
            </a:r>
            <a:r>
              <a:rPr lang="en-US" altLang="zh-CN" sz="2000" dirty="0">
                <a:solidFill>
                  <a:srgbClr val="FF0000"/>
                </a:solidFill>
              </a:rPr>
              <a:t>greatly improved </a:t>
            </a:r>
            <a:r>
              <a:rPr lang="en-US" altLang="zh-CN" sz="2000" dirty="0"/>
              <a:t>over the years .</a:t>
            </a:r>
          </a:p>
          <a:p>
            <a:r>
              <a:rPr lang="en-US" altLang="zh-CN" sz="2000" i="1" dirty="0"/>
              <a:t>Human</a:t>
            </a:r>
            <a:r>
              <a:rPr lang="en-US" altLang="zh-CN" sz="2000" dirty="0"/>
              <a:t>:</a:t>
            </a:r>
            <a:r>
              <a:rPr lang="zh-CN" altLang="en-US" sz="2000" dirty="0"/>
              <a:t> </a:t>
            </a:r>
            <a:r>
              <a:rPr lang="en-US" altLang="zh-CN" sz="2000" dirty="0"/>
              <a:t>the place has obviously </a:t>
            </a:r>
            <a:r>
              <a:rPr lang="en-US" altLang="zh-CN" sz="2000" dirty="0">
                <a:solidFill>
                  <a:srgbClr val="FF0000"/>
                </a:solidFill>
              </a:rPr>
              <a:t>improved</a:t>
            </a:r>
            <a:r>
              <a:rPr lang="en-US" altLang="zh-CN" sz="2000" dirty="0"/>
              <a:t> over the years .</a:t>
            </a:r>
            <a:endParaRPr lang="en-US" sz="2000" dirty="0"/>
          </a:p>
          <a:p>
            <a:endParaRPr lang="en-US" sz="2400" dirty="0"/>
          </a:p>
        </p:txBody>
      </p:sp>
      <p:sp>
        <p:nvSpPr>
          <p:cNvPr id="9" name="Rectangle 8">
            <a:extLst>
              <a:ext uri="{FF2B5EF4-FFF2-40B4-BE49-F238E27FC236}">
                <a16:creationId xmlns:a16="http://schemas.microsoft.com/office/drawing/2014/main" id="{A63F91FE-172A-274A-A8BE-AEE153A95A47}"/>
              </a:ext>
            </a:extLst>
          </p:cNvPr>
          <p:cNvSpPr/>
          <p:nvPr/>
        </p:nvSpPr>
        <p:spPr>
          <a:xfrm>
            <a:off x="593357" y="6573063"/>
            <a:ext cx="6096000" cy="276999"/>
          </a:xfrm>
          <a:prstGeom prst="rect">
            <a:avLst/>
          </a:prstGeom>
        </p:spPr>
        <p:txBody>
          <a:bodyPr>
            <a:spAutoFit/>
          </a:bodyPr>
          <a:lstStyle/>
          <a:p>
            <a:r>
              <a:rPr lang="en-US" altLang="zh-CN" sz="1200" dirty="0">
                <a:solidFill>
                  <a:schemeClr val="bg1">
                    <a:lumMod val="65000"/>
                  </a:schemeClr>
                </a:solidFill>
              </a:rPr>
              <a:t>[1]</a:t>
            </a:r>
            <a:r>
              <a:rPr lang="zh-CN" altLang="en-US" sz="1200" dirty="0">
                <a:solidFill>
                  <a:schemeClr val="bg1">
                    <a:lumMod val="65000"/>
                  </a:schemeClr>
                </a:solidFill>
              </a:rPr>
              <a:t> </a:t>
            </a:r>
            <a:r>
              <a:rPr lang="en-US" sz="1200" dirty="0">
                <a:solidFill>
                  <a:schemeClr val="bg1">
                    <a:lumMod val="65000"/>
                  </a:schemeClr>
                </a:solidFill>
              </a:rPr>
              <a:t>Style Transformer: Unpaired Text Style Transfer without</a:t>
            </a:r>
            <a:r>
              <a:rPr lang="zh-CN" altLang="en-US" sz="1200" dirty="0">
                <a:solidFill>
                  <a:schemeClr val="bg1">
                    <a:lumMod val="65000"/>
                  </a:schemeClr>
                </a:solidFill>
              </a:rPr>
              <a:t> </a:t>
            </a:r>
            <a:r>
              <a:rPr lang="en-US" sz="1200" dirty="0">
                <a:solidFill>
                  <a:schemeClr val="bg1">
                    <a:lumMod val="65000"/>
                  </a:schemeClr>
                </a:solidFill>
              </a:rPr>
              <a:t>Disentangled Latent Representation</a:t>
            </a:r>
            <a:endParaRPr lang="en-US" sz="1200" dirty="0"/>
          </a:p>
        </p:txBody>
      </p:sp>
    </p:spTree>
    <p:extLst>
      <p:ext uri="{BB962C8B-B14F-4D97-AF65-F5344CB8AC3E}">
        <p14:creationId xmlns:p14="http://schemas.microsoft.com/office/powerpoint/2010/main" val="2589685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852-318E-394A-8793-0C1E4869CD27}"/>
              </a:ext>
            </a:extLst>
          </p:cNvPr>
          <p:cNvSpPr>
            <a:spLocks noGrp="1"/>
          </p:cNvSpPr>
          <p:nvPr>
            <p:ph type="title"/>
          </p:nvPr>
        </p:nvSpPr>
        <p:spPr/>
        <p:txBody>
          <a:bodyPr/>
          <a:lstStyle/>
          <a:p>
            <a:r>
              <a:rPr lang="en-US" dirty="0"/>
              <a:t>Experimen</a:t>
            </a:r>
            <a:r>
              <a:rPr lang="en-US" altLang="zh-CN" dirty="0"/>
              <a:t>ts: Formality</a:t>
            </a:r>
            <a:r>
              <a:rPr lang="zh-CN" altLang="en-US" dirty="0"/>
              <a:t> </a:t>
            </a:r>
            <a:r>
              <a:rPr lang="en-US" altLang="zh-CN" dirty="0"/>
              <a:t>Transfer</a:t>
            </a:r>
            <a:endParaRPr lang="en-US" dirty="0"/>
          </a:p>
        </p:txBody>
      </p:sp>
      <p:graphicFrame>
        <p:nvGraphicFramePr>
          <p:cNvPr id="6" name="Table 5">
            <a:extLst>
              <a:ext uri="{FF2B5EF4-FFF2-40B4-BE49-F238E27FC236}">
                <a16:creationId xmlns:a16="http://schemas.microsoft.com/office/drawing/2014/main" id="{4BA5F7CD-553F-D640-82AA-2B223650D777}"/>
              </a:ext>
            </a:extLst>
          </p:cNvPr>
          <p:cNvGraphicFramePr>
            <a:graphicFrameLocks noGrp="1"/>
          </p:cNvGraphicFramePr>
          <p:nvPr>
            <p:extLst>
              <p:ext uri="{D42A27DB-BD31-4B8C-83A1-F6EECF244321}">
                <p14:modId xmlns:p14="http://schemas.microsoft.com/office/powerpoint/2010/main" val="178147527"/>
              </p:ext>
            </p:extLst>
          </p:nvPr>
        </p:nvGraphicFramePr>
        <p:xfrm>
          <a:off x="914400" y="1791914"/>
          <a:ext cx="9635917" cy="4463210"/>
        </p:xfrm>
        <a:graphic>
          <a:graphicData uri="http://schemas.openxmlformats.org/drawingml/2006/table">
            <a:tbl>
              <a:tblPr firstRow="1" bandRow="1">
                <a:tableStyleId>{5C22544A-7EE6-4342-B048-85BDC9FD1C3A}</a:tableStyleId>
              </a:tblPr>
              <a:tblGrid>
                <a:gridCol w="2658701">
                  <a:extLst>
                    <a:ext uri="{9D8B030D-6E8A-4147-A177-3AD203B41FA5}">
                      <a16:colId xmlns:a16="http://schemas.microsoft.com/office/drawing/2014/main" val="1498645294"/>
                    </a:ext>
                  </a:extLst>
                </a:gridCol>
                <a:gridCol w="1529072">
                  <a:extLst>
                    <a:ext uri="{9D8B030D-6E8A-4147-A177-3AD203B41FA5}">
                      <a16:colId xmlns:a16="http://schemas.microsoft.com/office/drawing/2014/main" val="3309566529"/>
                    </a:ext>
                  </a:extLst>
                </a:gridCol>
                <a:gridCol w="1645908">
                  <a:extLst>
                    <a:ext uri="{9D8B030D-6E8A-4147-A177-3AD203B41FA5}">
                      <a16:colId xmlns:a16="http://schemas.microsoft.com/office/drawing/2014/main" val="1529013307"/>
                    </a:ext>
                  </a:extLst>
                </a:gridCol>
                <a:gridCol w="1640823">
                  <a:extLst>
                    <a:ext uri="{9D8B030D-6E8A-4147-A177-3AD203B41FA5}">
                      <a16:colId xmlns:a16="http://schemas.microsoft.com/office/drawing/2014/main" val="1381912024"/>
                    </a:ext>
                  </a:extLst>
                </a:gridCol>
                <a:gridCol w="2161413">
                  <a:extLst>
                    <a:ext uri="{9D8B030D-6E8A-4147-A177-3AD203B41FA5}">
                      <a16:colId xmlns:a16="http://schemas.microsoft.com/office/drawing/2014/main" val="1202557997"/>
                    </a:ext>
                  </a:extLst>
                </a:gridCol>
              </a:tblGrid>
              <a:tr h="501185">
                <a:tc>
                  <a:txBody>
                    <a:bodyPr/>
                    <a:lstStyle/>
                    <a:p>
                      <a:endParaRPr lang="en-US" dirty="0"/>
                    </a:p>
                  </a:txBody>
                  <a:tcPr/>
                </a:tc>
                <a:tc>
                  <a:txBody>
                    <a:bodyPr/>
                    <a:lstStyle/>
                    <a:p>
                      <a:pPr algn="ctr"/>
                      <a:r>
                        <a:rPr lang="en-US" altLang="zh-CN" dirty="0"/>
                        <a:t>Acc</a:t>
                      </a:r>
                      <a:endParaRPr lang="en-US" dirty="0"/>
                    </a:p>
                  </a:txBody>
                  <a:tcPr/>
                </a:tc>
                <a:tc>
                  <a:txBody>
                    <a:bodyPr/>
                    <a:lstStyle/>
                    <a:p>
                      <a:pPr algn="ctr"/>
                      <a:r>
                        <a:rPr lang="en-US" altLang="zh-CN" dirty="0"/>
                        <a:t>PPL</a:t>
                      </a:r>
                      <a:endParaRPr lang="en-US" dirty="0"/>
                    </a:p>
                  </a:txBody>
                  <a:tcPr/>
                </a:tc>
                <a:tc>
                  <a:txBody>
                    <a:bodyPr/>
                    <a:lstStyle/>
                    <a:p>
                      <a:pPr algn="ctr"/>
                      <a:r>
                        <a:rPr lang="en-US" altLang="zh-CN" dirty="0"/>
                        <a:t>Self-BLEU</a:t>
                      </a:r>
                      <a:endParaRPr lang="en-US" dirty="0"/>
                    </a:p>
                  </a:txBody>
                  <a:tcPr/>
                </a:tc>
                <a:tc>
                  <a:txBody>
                    <a:bodyPr/>
                    <a:lstStyle/>
                    <a:p>
                      <a:pPr algn="ctr"/>
                      <a:r>
                        <a:rPr lang="en-US" altLang="zh-CN" dirty="0"/>
                        <a:t>Ref-BLEU</a:t>
                      </a:r>
                      <a:endParaRPr lang="en-US" dirty="0"/>
                    </a:p>
                  </a:txBody>
                  <a:tcPr/>
                </a:tc>
                <a:extLst>
                  <a:ext uri="{0D108BD9-81ED-4DB2-BD59-A6C34878D82A}">
                    <a16:rowId xmlns:a16="http://schemas.microsoft.com/office/drawing/2014/main" val="2497995499"/>
                  </a:ext>
                </a:extLst>
              </a:tr>
              <a:tr h="501185">
                <a:tc>
                  <a:txBody>
                    <a:bodyPr/>
                    <a:lstStyle/>
                    <a:p>
                      <a:pPr algn="l"/>
                      <a:r>
                        <a:rPr lang="en-US" altLang="zh-CN" sz="1400" kern="1200" dirty="0">
                          <a:solidFill>
                            <a:schemeClr val="dk1"/>
                          </a:solidFill>
                          <a:latin typeface="+mn-lt"/>
                          <a:ea typeface="+mn-ea"/>
                          <a:cs typeface="+mn-cs"/>
                        </a:rPr>
                        <a:t>Raw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test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data</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14.25</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31.74</a:t>
                      </a:r>
                    </a:p>
                  </a:txBody>
                  <a:tcPr anchor="ctr"/>
                </a:tc>
                <a:tc>
                  <a:txBody>
                    <a:bodyPr/>
                    <a:lstStyle/>
                    <a:p>
                      <a:pPr algn="ctr"/>
                      <a:r>
                        <a:rPr lang="en-US" sz="1400" kern="1200" dirty="0">
                          <a:solidFill>
                            <a:schemeClr val="dk1"/>
                          </a:solidFill>
                          <a:latin typeface="+mn-lt"/>
                          <a:ea typeface="+mn-ea"/>
                          <a:cs typeface="+mn-cs"/>
                        </a:rPr>
                        <a:t>100</a:t>
                      </a:r>
                    </a:p>
                  </a:txBody>
                  <a:tcPr anchor="ctr"/>
                </a:tc>
                <a:tc>
                  <a:txBody>
                    <a:bodyPr/>
                    <a:lstStyle/>
                    <a:p>
                      <a:pPr algn="ctr"/>
                      <a:r>
                        <a:rPr lang="en-US" sz="1400" kern="1200" dirty="0">
                          <a:solidFill>
                            <a:schemeClr val="dk1"/>
                          </a:solidFill>
                          <a:latin typeface="+mn-lt"/>
                          <a:ea typeface="+mn-ea"/>
                          <a:cs typeface="+mn-cs"/>
                        </a:rPr>
                        <a:t>26.01</a:t>
                      </a:r>
                    </a:p>
                  </a:txBody>
                  <a:tcPr anchor="ctr"/>
                </a:tc>
                <a:extLst>
                  <a:ext uri="{0D108BD9-81ED-4DB2-BD59-A6C34878D82A}">
                    <a16:rowId xmlns:a16="http://schemas.microsoft.com/office/drawing/2014/main" val="4285874512"/>
                  </a:ext>
                </a:extLst>
              </a:tr>
              <a:tr h="501185">
                <a:tc>
                  <a:txBody>
                    <a:bodyPr/>
                    <a:lstStyle/>
                    <a:p>
                      <a:pPr algn="l"/>
                      <a:r>
                        <a:rPr lang="en-US" sz="1400" kern="1200" dirty="0">
                          <a:solidFill>
                            <a:schemeClr val="dk1"/>
                          </a:solidFill>
                          <a:latin typeface="+mn-lt"/>
                          <a:ea typeface="+mn-ea"/>
                          <a:cs typeface="+mn-cs"/>
                        </a:rPr>
                        <a:t>Human</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reference</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82.31</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28.05</a:t>
                      </a:r>
                    </a:p>
                  </a:txBody>
                  <a:tcPr anchor="ctr"/>
                </a:tc>
                <a:tc>
                  <a:txBody>
                    <a:bodyPr/>
                    <a:lstStyle/>
                    <a:p>
                      <a:pPr algn="ctr"/>
                      <a:r>
                        <a:rPr lang="en-US" sz="1400" kern="1200" dirty="0">
                          <a:solidFill>
                            <a:schemeClr val="dk1"/>
                          </a:solidFill>
                          <a:latin typeface="+mn-lt"/>
                          <a:ea typeface="+mn-ea"/>
                          <a:cs typeface="+mn-cs"/>
                        </a:rPr>
                        <a:t>26.01</a:t>
                      </a:r>
                    </a:p>
                  </a:txBody>
                  <a:tcPr anchor="ctr"/>
                </a:tc>
                <a:tc>
                  <a:txBody>
                    <a:bodyPr/>
                    <a:lstStyle/>
                    <a:p>
                      <a:pPr algn="ctr"/>
                      <a:r>
                        <a:rPr lang="en-US" sz="1400" kern="1200" dirty="0">
                          <a:solidFill>
                            <a:schemeClr val="dk1"/>
                          </a:solidFill>
                          <a:latin typeface="+mn-lt"/>
                          <a:ea typeface="+mn-ea"/>
                          <a:cs typeface="+mn-cs"/>
                        </a:rPr>
                        <a:t>100</a:t>
                      </a:r>
                    </a:p>
                  </a:txBody>
                  <a:tcPr anchor="ctr"/>
                </a:tc>
                <a:extLst>
                  <a:ext uri="{0D108BD9-81ED-4DB2-BD59-A6C34878D82A}">
                    <a16:rowId xmlns:a16="http://schemas.microsoft.com/office/drawing/2014/main" val="1700347447"/>
                  </a:ext>
                </a:extLst>
              </a:tr>
              <a:tr h="488299">
                <a:tc>
                  <a:txBody>
                    <a:bodyPr/>
                    <a:lstStyle/>
                    <a:p>
                      <a:pPr algn="l"/>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42.1</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28.98</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47.32</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17.50</a:t>
                      </a:r>
                    </a:p>
                  </a:txBody>
                  <a:tcPr anchor="ctr"/>
                </a:tc>
                <a:extLst>
                  <a:ext uri="{0D108BD9-81ED-4DB2-BD59-A6C34878D82A}">
                    <a16:rowId xmlns:a16="http://schemas.microsoft.com/office/drawing/2014/main" val="1221137334"/>
                  </a:ext>
                </a:extLst>
              </a:tr>
              <a:tr h="488299">
                <a:tc>
                  <a:txBody>
                    <a:bodyPr/>
                    <a:lstStyle/>
                    <a:p>
                      <a:pPr algn="l"/>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b="1"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b="1"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b="1" kern="1200" dirty="0">
                        <a:solidFill>
                          <a:schemeClr val="dk1"/>
                        </a:solidFill>
                        <a:latin typeface="+mn-lt"/>
                        <a:ea typeface="+mn-ea"/>
                        <a:cs typeface="+mn-cs"/>
                      </a:endParaRPr>
                    </a:p>
                  </a:txBody>
                  <a:tcPr anchor="ctr"/>
                </a:tc>
                <a:extLst>
                  <a:ext uri="{0D108BD9-81ED-4DB2-BD59-A6C34878D82A}">
                    <a16:rowId xmlns:a16="http://schemas.microsoft.com/office/drawing/2014/main" val="559181801"/>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3)</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62.35</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30.54</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41.46</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16.28</a:t>
                      </a:r>
                    </a:p>
                  </a:txBody>
                  <a:tcPr anchor="ctr"/>
                </a:tc>
                <a:extLst>
                  <a:ext uri="{0D108BD9-81ED-4DB2-BD59-A6C34878D82A}">
                    <a16:rowId xmlns:a16="http://schemas.microsoft.com/office/drawing/2014/main" val="2499667824"/>
                  </a:ext>
                </a:extLst>
              </a:tr>
              <a:tr h="488299">
                <a:tc>
                  <a:txBody>
                    <a:bodyPr/>
                    <a:lstStyle/>
                    <a:p>
                      <a:pPr algn="l"/>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b="1"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b="1"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12922272"/>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4)</a:t>
                      </a:r>
                      <a:endParaRPr lang="en-US" sz="1400" kern="1200" dirty="0">
                        <a:solidFill>
                          <a:schemeClr val="dk1"/>
                        </a:solidFill>
                        <a:latin typeface="+mn-lt"/>
                        <a:ea typeface="+mn-ea"/>
                        <a:cs typeface="+mn-cs"/>
                      </a:endParaRPr>
                    </a:p>
                    <a:p>
                      <a:pPr algn="l"/>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80.9</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31.90</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33.82</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14.19</a:t>
                      </a:r>
                    </a:p>
                  </a:txBody>
                  <a:tcPr anchor="ctr"/>
                </a:tc>
                <a:extLst>
                  <a:ext uri="{0D108BD9-81ED-4DB2-BD59-A6C34878D82A}">
                    <a16:rowId xmlns:a16="http://schemas.microsoft.com/office/drawing/2014/main" val="96479443"/>
                  </a:ext>
                </a:extLst>
              </a:tr>
              <a:tr h="488299">
                <a:tc>
                  <a:txBody>
                    <a:bodyPr/>
                    <a:lstStyle/>
                    <a:p>
                      <a:endParaRPr lang="en-US" sz="1400" kern="1200" dirty="0">
                        <a:solidFill>
                          <a:schemeClr val="dk1"/>
                        </a:solidFill>
                        <a:latin typeface="+mn-lt"/>
                        <a:ea typeface="+mn-ea"/>
                        <a:cs typeface="+mn-cs"/>
                      </a:endParaRPr>
                    </a:p>
                  </a:txBody>
                  <a:tcPr anchor="ctr"/>
                </a:tc>
                <a:tc>
                  <a:txBody>
                    <a:bodyPr/>
                    <a:lstStyle/>
                    <a:p>
                      <a:pPr algn="ctr"/>
                      <a:endParaRPr lang="en-US" sz="1400" b="1" kern="1200" dirty="0">
                        <a:solidFill>
                          <a:schemeClr val="dk1"/>
                        </a:solidFill>
                        <a:latin typeface="+mn-lt"/>
                        <a:ea typeface="+mn-ea"/>
                        <a:cs typeface="+mn-cs"/>
                      </a:endParaRPr>
                    </a:p>
                  </a:txBody>
                  <a:tcPr anchor="ctr"/>
                </a:tc>
                <a:tc>
                  <a:txBody>
                    <a:bodyPr/>
                    <a:lstStyle/>
                    <a:p>
                      <a:pPr algn="ctr"/>
                      <a:endParaRPr lang="en-US" sz="1400" b="1" kern="1200" dirty="0">
                        <a:solidFill>
                          <a:schemeClr val="dk1"/>
                        </a:solidFill>
                        <a:latin typeface="+mn-lt"/>
                        <a:ea typeface="+mn-ea"/>
                        <a:cs typeface="+mn-cs"/>
                      </a:endParaRPr>
                    </a:p>
                  </a:txBody>
                  <a:tcPr anchor="ctr"/>
                </a:tc>
                <a:tc>
                  <a:txBody>
                    <a:bodyPr/>
                    <a:lstStyle/>
                    <a:p>
                      <a:pPr algn="ctr"/>
                      <a:endParaRPr lang="en-US" sz="1400" kern="1200" dirty="0">
                        <a:solidFill>
                          <a:schemeClr val="dk1"/>
                        </a:solidFill>
                        <a:latin typeface="+mn-lt"/>
                        <a:ea typeface="+mn-ea"/>
                        <a:cs typeface="+mn-cs"/>
                      </a:endParaRPr>
                    </a:p>
                  </a:txBody>
                  <a:tcPr anchor="ctr"/>
                </a:tc>
                <a:tc>
                  <a:txBody>
                    <a:bodyPr/>
                    <a:lstStyle/>
                    <a:p>
                      <a:pPr algn="ctr"/>
                      <a:endParaRPr lang="en-US" sz="1400" b="1" kern="1200" dirty="0">
                        <a:solidFill>
                          <a:schemeClr val="dk1"/>
                        </a:solidFill>
                        <a:latin typeface="+mn-lt"/>
                        <a:ea typeface="+mn-ea"/>
                        <a:cs typeface="+mn-cs"/>
                      </a:endParaRPr>
                    </a:p>
                  </a:txBody>
                  <a:tcPr anchor="ctr"/>
                </a:tc>
                <a:extLst>
                  <a:ext uri="{0D108BD9-81ED-4DB2-BD59-A6C34878D82A}">
                    <a16:rowId xmlns:a16="http://schemas.microsoft.com/office/drawing/2014/main" val="857076100"/>
                  </a:ext>
                </a:extLst>
              </a:tr>
            </a:tbl>
          </a:graphicData>
        </a:graphic>
      </p:graphicFrame>
      <p:sp>
        <p:nvSpPr>
          <p:cNvPr id="7" name="Slide Number Placeholder 6">
            <a:extLst>
              <a:ext uri="{FF2B5EF4-FFF2-40B4-BE49-F238E27FC236}">
                <a16:creationId xmlns:a16="http://schemas.microsoft.com/office/drawing/2014/main" id="{F4C065C0-F496-3643-B4DC-0FDA91EE3A29}"/>
              </a:ext>
            </a:extLst>
          </p:cNvPr>
          <p:cNvSpPr>
            <a:spLocks noGrp="1"/>
          </p:cNvSpPr>
          <p:nvPr>
            <p:ph type="sldNum" sz="quarter" idx="12"/>
          </p:nvPr>
        </p:nvSpPr>
        <p:spPr/>
        <p:txBody>
          <a:bodyPr/>
          <a:lstStyle/>
          <a:p>
            <a:fld id="{681CEFBB-82EA-5143-A295-D24BE597BD51}" type="slidenum">
              <a:rPr lang="en-US" smtClean="0"/>
              <a:t>33</a:t>
            </a:fld>
            <a:endParaRPr lang="en-US"/>
          </a:p>
        </p:txBody>
      </p:sp>
      <p:sp>
        <p:nvSpPr>
          <p:cNvPr id="8" name="Oval 7">
            <a:extLst>
              <a:ext uri="{FF2B5EF4-FFF2-40B4-BE49-F238E27FC236}">
                <a16:creationId xmlns:a16="http://schemas.microsoft.com/office/drawing/2014/main" id="{E635A233-5A48-5A47-ADBC-D423CC48E562}"/>
              </a:ext>
            </a:extLst>
          </p:cNvPr>
          <p:cNvSpPr/>
          <p:nvPr/>
        </p:nvSpPr>
        <p:spPr>
          <a:xfrm>
            <a:off x="3895591" y="3312948"/>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 name="Oval 8">
            <a:extLst>
              <a:ext uri="{FF2B5EF4-FFF2-40B4-BE49-F238E27FC236}">
                <a16:creationId xmlns:a16="http://schemas.microsoft.com/office/drawing/2014/main" id="{DA0D05D1-E231-0949-A0F5-C93A9B0A6B1C}"/>
              </a:ext>
            </a:extLst>
          </p:cNvPr>
          <p:cNvSpPr/>
          <p:nvPr/>
        </p:nvSpPr>
        <p:spPr>
          <a:xfrm>
            <a:off x="5442935" y="3312948"/>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Oval 9">
            <a:extLst>
              <a:ext uri="{FF2B5EF4-FFF2-40B4-BE49-F238E27FC236}">
                <a16:creationId xmlns:a16="http://schemas.microsoft.com/office/drawing/2014/main" id="{E989A193-EFFB-0043-BE8D-EA0D3C7C37F6}"/>
              </a:ext>
            </a:extLst>
          </p:cNvPr>
          <p:cNvSpPr/>
          <p:nvPr/>
        </p:nvSpPr>
        <p:spPr>
          <a:xfrm>
            <a:off x="7127741" y="3312948"/>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Oval 10">
            <a:extLst>
              <a:ext uri="{FF2B5EF4-FFF2-40B4-BE49-F238E27FC236}">
                <a16:creationId xmlns:a16="http://schemas.microsoft.com/office/drawing/2014/main" id="{3943C1EA-EBED-4B40-A0C1-682FACEBD55F}"/>
              </a:ext>
            </a:extLst>
          </p:cNvPr>
          <p:cNvSpPr/>
          <p:nvPr/>
        </p:nvSpPr>
        <p:spPr>
          <a:xfrm>
            <a:off x="8994641" y="3341523"/>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60902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A36D-C669-0C42-BAFB-8933119864D4}"/>
              </a:ext>
            </a:extLst>
          </p:cNvPr>
          <p:cNvSpPr>
            <a:spLocks noGrp="1"/>
          </p:cNvSpPr>
          <p:nvPr>
            <p:ph type="title"/>
          </p:nvPr>
        </p:nvSpPr>
        <p:spPr/>
        <p:txBody>
          <a:bodyPr/>
          <a:lstStyle/>
          <a:p>
            <a:r>
              <a:rPr lang="en-US" dirty="0"/>
              <a:t>Experimen</a:t>
            </a:r>
            <a:r>
              <a:rPr lang="en-US" altLang="zh-CN" dirty="0"/>
              <a:t>ts: Formality</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BE9EEF27-7B95-7D4F-BEAC-CBB38D2A231D}"/>
              </a:ext>
            </a:extLst>
          </p:cNvPr>
          <p:cNvSpPr>
            <a:spLocks noGrp="1"/>
          </p:cNvSpPr>
          <p:nvPr>
            <p:ph type="sldNum" sz="quarter" idx="12"/>
          </p:nvPr>
        </p:nvSpPr>
        <p:spPr/>
        <p:txBody>
          <a:bodyPr/>
          <a:lstStyle/>
          <a:p>
            <a:fld id="{681CEFBB-82EA-5143-A295-D24BE597BD51}" type="slidenum">
              <a:rPr lang="en-US" smtClean="0"/>
              <a:t>34</a:t>
            </a:fld>
            <a:endParaRPr lang="en-US"/>
          </a:p>
        </p:txBody>
      </p:sp>
      <p:graphicFrame>
        <p:nvGraphicFramePr>
          <p:cNvPr id="5" name="Table 4">
            <a:extLst>
              <a:ext uri="{FF2B5EF4-FFF2-40B4-BE49-F238E27FC236}">
                <a16:creationId xmlns:a16="http://schemas.microsoft.com/office/drawing/2014/main" id="{3F45B470-8E8C-4C40-9C08-FF123F23BF8B}"/>
              </a:ext>
            </a:extLst>
          </p:cNvPr>
          <p:cNvGraphicFramePr>
            <a:graphicFrameLocks noGrp="1"/>
          </p:cNvGraphicFramePr>
          <p:nvPr>
            <p:extLst>
              <p:ext uri="{D42A27DB-BD31-4B8C-83A1-F6EECF244321}">
                <p14:modId xmlns:p14="http://schemas.microsoft.com/office/powerpoint/2010/main" val="1417544296"/>
              </p:ext>
            </p:extLst>
          </p:nvPr>
        </p:nvGraphicFramePr>
        <p:xfrm>
          <a:off x="914400" y="1791914"/>
          <a:ext cx="9635917" cy="4463210"/>
        </p:xfrm>
        <a:graphic>
          <a:graphicData uri="http://schemas.openxmlformats.org/drawingml/2006/table">
            <a:tbl>
              <a:tblPr firstRow="1" bandRow="1">
                <a:tableStyleId>{5C22544A-7EE6-4342-B048-85BDC9FD1C3A}</a:tableStyleId>
              </a:tblPr>
              <a:tblGrid>
                <a:gridCol w="2658701">
                  <a:extLst>
                    <a:ext uri="{9D8B030D-6E8A-4147-A177-3AD203B41FA5}">
                      <a16:colId xmlns:a16="http://schemas.microsoft.com/office/drawing/2014/main" val="1498645294"/>
                    </a:ext>
                  </a:extLst>
                </a:gridCol>
                <a:gridCol w="1529072">
                  <a:extLst>
                    <a:ext uri="{9D8B030D-6E8A-4147-A177-3AD203B41FA5}">
                      <a16:colId xmlns:a16="http://schemas.microsoft.com/office/drawing/2014/main" val="3309566529"/>
                    </a:ext>
                  </a:extLst>
                </a:gridCol>
                <a:gridCol w="1645908">
                  <a:extLst>
                    <a:ext uri="{9D8B030D-6E8A-4147-A177-3AD203B41FA5}">
                      <a16:colId xmlns:a16="http://schemas.microsoft.com/office/drawing/2014/main" val="1529013307"/>
                    </a:ext>
                  </a:extLst>
                </a:gridCol>
                <a:gridCol w="1640823">
                  <a:extLst>
                    <a:ext uri="{9D8B030D-6E8A-4147-A177-3AD203B41FA5}">
                      <a16:colId xmlns:a16="http://schemas.microsoft.com/office/drawing/2014/main" val="1381912024"/>
                    </a:ext>
                  </a:extLst>
                </a:gridCol>
                <a:gridCol w="2161413">
                  <a:extLst>
                    <a:ext uri="{9D8B030D-6E8A-4147-A177-3AD203B41FA5}">
                      <a16:colId xmlns:a16="http://schemas.microsoft.com/office/drawing/2014/main" val="1202557997"/>
                    </a:ext>
                  </a:extLst>
                </a:gridCol>
              </a:tblGrid>
              <a:tr h="501185">
                <a:tc>
                  <a:txBody>
                    <a:bodyPr/>
                    <a:lstStyle/>
                    <a:p>
                      <a:endParaRPr lang="en-US" dirty="0"/>
                    </a:p>
                  </a:txBody>
                  <a:tcPr/>
                </a:tc>
                <a:tc>
                  <a:txBody>
                    <a:bodyPr/>
                    <a:lstStyle/>
                    <a:p>
                      <a:pPr algn="ctr"/>
                      <a:r>
                        <a:rPr lang="en-US" altLang="zh-CN" dirty="0"/>
                        <a:t>Acc</a:t>
                      </a:r>
                      <a:endParaRPr lang="en-US" dirty="0"/>
                    </a:p>
                  </a:txBody>
                  <a:tcPr/>
                </a:tc>
                <a:tc>
                  <a:txBody>
                    <a:bodyPr/>
                    <a:lstStyle/>
                    <a:p>
                      <a:pPr algn="ctr"/>
                      <a:r>
                        <a:rPr lang="en-US" altLang="zh-CN" dirty="0"/>
                        <a:t>PPL</a:t>
                      </a:r>
                      <a:endParaRPr lang="en-US" dirty="0"/>
                    </a:p>
                  </a:txBody>
                  <a:tcPr/>
                </a:tc>
                <a:tc>
                  <a:txBody>
                    <a:bodyPr/>
                    <a:lstStyle/>
                    <a:p>
                      <a:pPr algn="ctr"/>
                      <a:r>
                        <a:rPr lang="en-US" altLang="zh-CN" dirty="0"/>
                        <a:t>Self-BLEU</a:t>
                      </a:r>
                      <a:endParaRPr lang="en-US" dirty="0"/>
                    </a:p>
                  </a:txBody>
                  <a:tcPr/>
                </a:tc>
                <a:tc>
                  <a:txBody>
                    <a:bodyPr/>
                    <a:lstStyle/>
                    <a:p>
                      <a:pPr algn="ctr"/>
                      <a:r>
                        <a:rPr lang="en-US" altLang="zh-CN" dirty="0"/>
                        <a:t>Ref-BLEU</a:t>
                      </a:r>
                      <a:endParaRPr lang="en-US" dirty="0"/>
                    </a:p>
                  </a:txBody>
                  <a:tcPr/>
                </a:tc>
                <a:extLst>
                  <a:ext uri="{0D108BD9-81ED-4DB2-BD59-A6C34878D82A}">
                    <a16:rowId xmlns:a16="http://schemas.microsoft.com/office/drawing/2014/main" val="2497995499"/>
                  </a:ext>
                </a:extLst>
              </a:tr>
              <a:tr h="501185">
                <a:tc>
                  <a:txBody>
                    <a:bodyPr/>
                    <a:lstStyle/>
                    <a:p>
                      <a:pPr algn="l"/>
                      <a:r>
                        <a:rPr lang="en-US" altLang="zh-CN" sz="1400" kern="1200" dirty="0">
                          <a:solidFill>
                            <a:schemeClr val="dk1"/>
                          </a:solidFill>
                          <a:latin typeface="+mn-lt"/>
                          <a:ea typeface="+mn-ea"/>
                          <a:cs typeface="+mn-cs"/>
                        </a:rPr>
                        <a:t>Raw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test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data</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14.25</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31.74</a:t>
                      </a:r>
                    </a:p>
                  </a:txBody>
                  <a:tcPr anchor="ctr"/>
                </a:tc>
                <a:tc>
                  <a:txBody>
                    <a:bodyPr/>
                    <a:lstStyle/>
                    <a:p>
                      <a:pPr algn="ctr"/>
                      <a:r>
                        <a:rPr lang="en-US" sz="1400" kern="1200" dirty="0">
                          <a:solidFill>
                            <a:schemeClr val="dk1"/>
                          </a:solidFill>
                          <a:latin typeface="+mn-lt"/>
                          <a:ea typeface="+mn-ea"/>
                          <a:cs typeface="+mn-cs"/>
                        </a:rPr>
                        <a:t>100</a:t>
                      </a:r>
                    </a:p>
                  </a:txBody>
                  <a:tcPr anchor="ctr"/>
                </a:tc>
                <a:tc>
                  <a:txBody>
                    <a:bodyPr/>
                    <a:lstStyle/>
                    <a:p>
                      <a:pPr algn="ctr"/>
                      <a:r>
                        <a:rPr lang="en-US" sz="1400" kern="1200" dirty="0">
                          <a:solidFill>
                            <a:schemeClr val="dk1"/>
                          </a:solidFill>
                          <a:latin typeface="+mn-lt"/>
                          <a:ea typeface="+mn-ea"/>
                          <a:cs typeface="+mn-cs"/>
                        </a:rPr>
                        <a:t>26.01</a:t>
                      </a:r>
                    </a:p>
                  </a:txBody>
                  <a:tcPr anchor="ctr"/>
                </a:tc>
                <a:extLst>
                  <a:ext uri="{0D108BD9-81ED-4DB2-BD59-A6C34878D82A}">
                    <a16:rowId xmlns:a16="http://schemas.microsoft.com/office/drawing/2014/main" val="4285874512"/>
                  </a:ext>
                </a:extLst>
              </a:tr>
              <a:tr h="501185">
                <a:tc>
                  <a:txBody>
                    <a:bodyPr/>
                    <a:lstStyle/>
                    <a:p>
                      <a:pPr algn="l"/>
                      <a:r>
                        <a:rPr lang="en-US" sz="1400" kern="1200" dirty="0">
                          <a:solidFill>
                            <a:schemeClr val="dk1"/>
                          </a:solidFill>
                          <a:latin typeface="+mn-lt"/>
                          <a:ea typeface="+mn-ea"/>
                          <a:cs typeface="+mn-cs"/>
                        </a:rPr>
                        <a:t>Human</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reference</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82.31</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28.05</a:t>
                      </a:r>
                    </a:p>
                  </a:txBody>
                  <a:tcPr anchor="ctr"/>
                </a:tc>
                <a:tc>
                  <a:txBody>
                    <a:bodyPr/>
                    <a:lstStyle/>
                    <a:p>
                      <a:pPr algn="ctr"/>
                      <a:r>
                        <a:rPr lang="en-US" sz="1400" kern="1200" dirty="0">
                          <a:solidFill>
                            <a:schemeClr val="dk1"/>
                          </a:solidFill>
                          <a:latin typeface="+mn-lt"/>
                          <a:ea typeface="+mn-ea"/>
                          <a:cs typeface="+mn-cs"/>
                        </a:rPr>
                        <a:t>26.01</a:t>
                      </a:r>
                    </a:p>
                  </a:txBody>
                  <a:tcPr anchor="ctr"/>
                </a:tc>
                <a:tc>
                  <a:txBody>
                    <a:bodyPr/>
                    <a:lstStyle/>
                    <a:p>
                      <a:pPr algn="ctr"/>
                      <a:r>
                        <a:rPr lang="en-US" sz="1400" kern="1200" dirty="0">
                          <a:solidFill>
                            <a:schemeClr val="dk1"/>
                          </a:solidFill>
                          <a:latin typeface="+mn-lt"/>
                          <a:ea typeface="+mn-ea"/>
                          <a:cs typeface="+mn-cs"/>
                        </a:rPr>
                        <a:t>100</a:t>
                      </a:r>
                    </a:p>
                  </a:txBody>
                  <a:tcPr anchor="ctr"/>
                </a:tc>
                <a:extLst>
                  <a:ext uri="{0D108BD9-81ED-4DB2-BD59-A6C34878D82A}">
                    <a16:rowId xmlns:a16="http://schemas.microsoft.com/office/drawing/2014/main" val="1700347447"/>
                  </a:ext>
                </a:extLst>
              </a:tr>
              <a:tr h="488299">
                <a:tc>
                  <a:txBody>
                    <a:bodyPr/>
                    <a:lstStyle/>
                    <a:p>
                      <a:pPr algn="l"/>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42.1</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28.98</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47.32</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17.50</a:t>
                      </a:r>
                    </a:p>
                  </a:txBody>
                  <a:tcPr anchor="ctr"/>
                </a:tc>
                <a:extLst>
                  <a:ext uri="{0D108BD9-81ED-4DB2-BD59-A6C34878D82A}">
                    <a16:rowId xmlns:a16="http://schemas.microsoft.com/office/drawing/2014/main" val="1221137334"/>
                  </a:ext>
                </a:extLst>
              </a:tr>
              <a:tr h="488299">
                <a:tc>
                  <a:txBody>
                    <a:bodyPr/>
                    <a:lstStyle/>
                    <a:p>
                      <a:pPr algn="l"/>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1" kern="1200" dirty="0">
                          <a:solidFill>
                            <a:schemeClr val="dk1"/>
                          </a:solidFill>
                          <a:latin typeface="+mn-lt"/>
                          <a:ea typeface="+mn-ea"/>
                          <a:cs typeface="+mn-cs"/>
                        </a:rPr>
                        <a:t>4</a:t>
                      </a:r>
                      <a:r>
                        <a:rPr lang="en-US" sz="1400" b="1" kern="1200" dirty="0">
                          <a:solidFill>
                            <a:schemeClr val="dk1"/>
                          </a:solidFill>
                          <a:latin typeface="+mn-lt"/>
                          <a:ea typeface="+mn-ea"/>
                          <a:cs typeface="+mn-cs"/>
                        </a:rPr>
                        <a:t>3.95</a:t>
                      </a:r>
                      <a:r>
                        <a:rPr lang="en-US" altLang="zh-CN" sz="1400" b="1" kern="1200" dirty="0">
                          <a:solidFill>
                            <a:schemeClr val="dk1"/>
                          </a:solidFill>
                          <a:latin typeface="+mn-lt"/>
                          <a:ea typeface="+mn-ea"/>
                          <a:cs typeface="+mn-cs"/>
                        </a:rPr>
                        <a:t>%</a:t>
                      </a:r>
                      <a:endParaRPr lang="en-US" sz="14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b="1" kern="1200" dirty="0">
                          <a:solidFill>
                            <a:schemeClr val="dk1"/>
                          </a:solidFill>
                          <a:latin typeface="+mn-lt"/>
                          <a:ea typeface="+mn-ea"/>
                          <a:cs typeface="+mn-cs"/>
                        </a:rPr>
                        <a:t>26.84</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45.01</a:t>
                      </a:r>
                    </a:p>
                  </a:txBody>
                  <a:tcPr anchor="ctr"/>
                </a:tc>
                <a:tc>
                  <a:txBody>
                    <a:bodyPr/>
                    <a:lstStyle/>
                    <a:p>
                      <a:pPr marL="0" algn="ctr" defTabSz="914400" rtl="0" eaLnBrk="1" latinLnBrk="0" hangingPunct="1"/>
                      <a:r>
                        <a:rPr lang="en-US" sz="1400" b="1" kern="1200" dirty="0">
                          <a:solidFill>
                            <a:schemeClr val="dk1"/>
                          </a:solidFill>
                          <a:latin typeface="+mn-lt"/>
                          <a:ea typeface="+mn-ea"/>
                          <a:cs typeface="+mn-cs"/>
                        </a:rPr>
                        <a:t>18.07</a:t>
                      </a:r>
                    </a:p>
                  </a:txBody>
                  <a:tcPr anchor="ctr"/>
                </a:tc>
                <a:extLst>
                  <a:ext uri="{0D108BD9-81ED-4DB2-BD59-A6C34878D82A}">
                    <a16:rowId xmlns:a16="http://schemas.microsoft.com/office/drawing/2014/main" val="559181801"/>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3)</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62.35</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30.54</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41.46</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16.28</a:t>
                      </a:r>
                    </a:p>
                  </a:txBody>
                  <a:tcPr anchor="ctr"/>
                </a:tc>
                <a:extLst>
                  <a:ext uri="{0D108BD9-81ED-4DB2-BD59-A6C34878D82A}">
                    <a16:rowId xmlns:a16="http://schemas.microsoft.com/office/drawing/2014/main" val="2499667824"/>
                  </a:ext>
                </a:extLst>
              </a:tr>
              <a:tr h="488299">
                <a:tc>
                  <a:txBody>
                    <a:bodyPr/>
                    <a:lstStyle/>
                    <a:p>
                      <a:pPr algn="l"/>
                      <a:r>
                        <a:rPr lang="en-US" sz="1400" kern="1200" dirty="0">
                          <a:solidFill>
                            <a:schemeClr val="dk1"/>
                          </a:solidFill>
                          <a:latin typeface="+mn-lt"/>
                          <a:ea typeface="+mn-ea"/>
                          <a:cs typeface="+mn-cs"/>
                        </a:rPr>
                        <a:t>Ou</a:t>
                      </a:r>
                      <a:r>
                        <a:rPr lang="en-US" altLang="zh-CN" sz="1400" kern="1200" dirty="0">
                          <a:solidFill>
                            <a:schemeClr val="dk1"/>
                          </a:solidFill>
                          <a:latin typeface="+mn-lt"/>
                          <a:ea typeface="+mn-ea"/>
                          <a:cs typeface="+mn-cs"/>
                        </a:rPr>
                        <a:t>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2.25)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1" kern="1200" dirty="0">
                          <a:solidFill>
                            <a:schemeClr val="dk1"/>
                          </a:solidFill>
                          <a:latin typeface="+mn-lt"/>
                          <a:ea typeface="+mn-ea"/>
                          <a:cs typeface="+mn-cs"/>
                        </a:rPr>
                        <a:t>6</a:t>
                      </a:r>
                      <a:r>
                        <a:rPr lang="en-US" sz="1400" b="1" kern="1200" dirty="0">
                          <a:solidFill>
                            <a:schemeClr val="dk1"/>
                          </a:solidFill>
                          <a:latin typeface="+mn-lt"/>
                          <a:ea typeface="+mn-ea"/>
                          <a:cs typeface="+mn-cs"/>
                        </a:rPr>
                        <a:t>7</a:t>
                      </a:r>
                      <a:r>
                        <a:rPr lang="en-US" altLang="zh-CN" sz="1400" b="1" kern="1200" dirty="0">
                          <a:solidFill>
                            <a:schemeClr val="dk1"/>
                          </a:solidFill>
                          <a:latin typeface="+mn-lt"/>
                          <a:ea typeface="+mn-ea"/>
                          <a:cs typeface="+mn-cs"/>
                        </a:rPr>
                        <a:t>%</a:t>
                      </a:r>
                      <a:endParaRPr lang="en-US" sz="14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b="1" kern="1200" dirty="0">
                          <a:solidFill>
                            <a:schemeClr val="dk1"/>
                          </a:solidFill>
                          <a:latin typeface="+mn-lt"/>
                          <a:ea typeface="+mn-ea"/>
                          <a:cs typeface="+mn-cs"/>
                        </a:rPr>
                        <a:t>28.85</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39.16</a:t>
                      </a:r>
                    </a:p>
                  </a:txBody>
                  <a:tcPr anchor="ctr"/>
                </a:tc>
                <a:tc>
                  <a:txBody>
                    <a:bodyPr/>
                    <a:lstStyle/>
                    <a:p>
                      <a:pPr marL="0" algn="ctr" defTabSz="914400" rtl="0" eaLnBrk="1" latinLnBrk="0" hangingPunct="1"/>
                      <a:r>
                        <a:rPr lang="en-US" sz="1400" b="1" kern="1200" dirty="0">
                          <a:solidFill>
                            <a:schemeClr val="dk1"/>
                          </a:solidFill>
                          <a:latin typeface="+mn-lt"/>
                          <a:ea typeface="+mn-ea"/>
                          <a:cs typeface="+mn-cs"/>
                        </a:rPr>
                        <a:t>17.49</a:t>
                      </a:r>
                    </a:p>
                  </a:txBody>
                  <a:tcPr anchor="ctr"/>
                </a:tc>
                <a:extLst>
                  <a:ext uri="{0D108BD9-81ED-4DB2-BD59-A6C34878D82A}">
                    <a16:rowId xmlns:a16="http://schemas.microsoft.com/office/drawing/2014/main" val="1512922272"/>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4)</a:t>
                      </a:r>
                      <a:endParaRPr lang="en-US" sz="1400" kern="1200" dirty="0">
                        <a:solidFill>
                          <a:schemeClr val="dk1"/>
                        </a:solidFill>
                        <a:latin typeface="+mn-lt"/>
                        <a:ea typeface="+mn-ea"/>
                        <a:cs typeface="+mn-cs"/>
                      </a:endParaRPr>
                    </a:p>
                    <a:p>
                      <a:pPr algn="l"/>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80.9</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31.90</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33.82</a:t>
                      </a: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14.19</a:t>
                      </a:r>
                    </a:p>
                  </a:txBody>
                  <a:tcPr anchor="ctr"/>
                </a:tc>
                <a:extLst>
                  <a:ext uri="{0D108BD9-81ED-4DB2-BD59-A6C34878D82A}">
                    <a16:rowId xmlns:a16="http://schemas.microsoft.com/office/drawing/2014/main" val="96479443"/>
                  </a:ext>
                </a:extLst>
              </a:tr>
              <a:tr h="488299">
                <a:tc>
                  <a:txBody>
                    <a:bodyPr/>
                    <a:lstStyle/>
                    <a:p>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3.1)</a:t>
                      </a:r>
                      <a:endParaRPr lang="en-US" sz="1400"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81.0</a:t>
                      </a:r>
                      <a:r>
                        <a:rPr lang="en-US" altLang="zh-CN" sz="1400" b="1" kern="1200" dirty="0">
                          <a:solidFill>
                            <a:schemeClr val="dk1"/>
                          </a:solidFill>
                          <a:latin typeface="+mn-lt"/>
                          <a:ea typeface="+mn-ea"/>
                          <a:cs typeface="+mn-cs"/>
                        </a:rPr>
                        <a:t>%</a:t>
                      </a:r>
                      <a:endParaRPr lang="en-US"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30.78</a:t>
                      </a:r>
                    </a:p>
                  </a:txBody>
                  <a:tcPr anchor="ctr"/>
                </a:tc>
                <a:tc>
                  <a:txBody>
                    <a:bodyPr/>
                    <a:lstStyle/>
                    <a:p>
                      <a:pPr algn="ctr"/>
                      <a:r>
                        <a:rPr lang="en-US" sz="1400" kern="1200" dirty="0">
                          <a:solidFill>
                            <a:schemeClr val="dk1"/>
                          </a:solidFill>
                          <a:latin typeface="+mn-lt"/>
                          <a:ea typeface="+mn-ea"/>
                          <a:cs typeface="+mn-cs"/>
                        </a:rPr>
                        <a:t>32.68</a:t>
                      </a:r>
                    </a:p>
                  </a:txBody>
                  <a:tcPr anchor="ctr"/>
                </a:tc>
                <a:tc>
                  <a:txBody>
                    <a:bodyPr/>
                    <a:lstStyle/>
                    <a:p>
                      <a:pPr algn="ctr"/>
                      <a:r>
                        <a:rPr lang="en-US" sz="1400" b="1" kern="1200" dirty="0">
                          <a:solidFill>
                            <a:schemeClr val="dk1"/>
                          </a:solidFill>
                          <a:latin typeface="+mn-lt"/>
                          <a:ea typeface="+mn-ea"/>
                          <a:cs typeface="+mn-cs"/>
                        </a:rPr>
                        <a:t>15.84</a:t>
                      </a:r>
                    </a:p>
                  </a:txBody>
                  <a:tcPr anchor="ctr"/>
                </a:tc>
                <a:extLst>
                  <a:ext uri="{0D108BD9-81ED-4DB2-BD59-A6C34878D82A}">
                    <a16:rowId xmlns:a16="http://schemas.microsoft.com/office/drawing/2014/main" val="857076100"/>
                  </a:ext>
                </a:extLst>
              </a:tr>
            </a:tbl>
          </a:graphicData>
        </a:graphic>
      </p:graphicFrame>
    </p:spTree>
    <p:extLst>
      <p:ext uri="{BB962C8B-B14F-4D97-AF65-F5344CB8AC3E}">
        <p14:creationId xmlns:p14="http://schemas.microsoft.com/office/powerpoint/2010/main" val="1435290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C559-44AD-1C4C-AE6C-3AD78DE5FB8B}"/>
              </a:ext>
            </a:extLst>
          </p:cNvPr>
          <p:cNvSpPr>
            <a:spLocks noGrp="1"/>
          </p:cNvSpPr>
          <p:nvPr>
            <p:ph type="title"/>
          </p:nvPr>
        </p:nvSpPr>
        <p:spPr/>
        <p:txBody>
          <a:bodyPr/>
          <a:lstStyle/>
          <a:p>
            <a:r>
              <a:rPr lang="en-US" dirty="0"/>
              <a:t>Experimen</a:t>
            </a:r>
            <a:r>
              <a:rPr lang="en-US" altLang="zh-CN" dirty="0"/>
              <a:t>ts: Formality</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2556FF37-7EAD-6147-8896-96F938B81978}"/>
              </a:ext>
            </a:extLst>
          </p:cNvPr>
          <p:cNvSpPr>
            <a:spLocks noGrp="1"/>
          </p:cNvSpPr>
          <p:nvPr>
            <p:ph type="sldNum" sz="quarter" idx="12"/>
          </p:nvPr>
        </p:nvSpPr>
        <p:spPr/>
        <p:txBody>
          <a:bodyPr/>
          <a:lstStyle/>
          <a:p>
            <a:fld id="{681CEFBB-82EA-5143-A295-D24BE597BD51}" type="slidenum">
              <a:rPr lang="en-US" smtClean="0"/>
              <a:t>35</a:t>
            </a:fld>
            <a:endParaRPr lang="en-US"/>
          </a:p>
        </p:txBody>
      </p:sp>
      <p:graphicFrame>
        <p:nvGraphicFramePr>
          <p:cNvPr id="5" name="Table 4">
            <a:extLst>
              <a:ext uri="{FF2B5EF4-FFF2-40B4-BE49-F238E27FC236}">
                <a16:creationId xmlns:a16="http://schemas.microsoft.com/office/drawing/2014/main" id="{A0660BDB-5CBE-1A41-886C-945FD68FDD51}"/>
              </a:ext>
            </a:extLst>
          </p:cNvPr>
          <p:cNvGraphicFramePr>
            <a:graphicFrameLocks noGrp="1"/>
          </p:cNvGraphicFramePr>
          <p:nvPr>
            <p:extLst>
              <p:ext uri="{D42A27DB-BD31-4B8C-83A1-F6EECF244321}">
                <p14:modId xmlns:p14="http://schemas.microsoft.com/office/powerpoint/2010/main" val="1596588025"/>
              </p:ext>
            </p:extLst>
          </p:nvPr>
        </p:nvGraphicFramePr>
        <p:xfrm>
          <a:off x="913735" y="2169291"/>
          <a:ext cx="9610216" cy="3431535"/>
        </p:xfrm>
        <a:graphic>
          <a:graphicData uri="http://schemas.openxmlformats.org/drawingml/2006/table">
            <a:tbl>
              <a:tblPr firstRow="1" bandRow="1">
                <a:tableStyleId>{5C22544A-7EE6-4342-B048-85BDC9FD1C3A}</a:tableStyleId>
              </a:tblPr>
              <a:tblGrid>
                <a:gridCol w="2633000">
                  <a:extLst>
                    <a:ext uri="{9D8B030D-6E8A-4147-A177-3AD203B41FA5}">
                      <a16:colId xmlns:a16="http://schemas.microsoft.com/office/drawing/2014/main" val="2307903225"/>
                    </a:ext>
                  </a:extLst>
                </a:gridCol>
                <a:gridCol w="1529072">
                  <a:extLst>
                    <a:ext uri="{9D8B030D-6E8A-4147-A177-3AD203B41FA5}">
                      <a16:colId xmlns:a16="http://schemas.microsoft.com/office/drawing/2014/main" val="3690417809"/>
                    </a:ext>
                  </a:extLst>
                </a:gridCol>
                <a:gridCol w="1645908">
                  <a:extLst>
                    <a:ext uri="{9D8B030D-6E8A-4147-A177-3AD203B41FA5}">
                      <a16:colId xmlns:a16="http://schemas.microsoft.com/office/drawing/2014/main" val="2231121313"/>
                    </a:ext>
                  </a:extLst>
                </a:gridCol>
                <a:gridCol w="1640823">
                  <a:extLst>
                    <a:ext uri="{9D8B030D-6E8A-4147-A177-3AD203B41FA5}">
                      <a16:colId xmlns:a16="http://schemas.microsoft.com/office/drawing/2014/main" val="1545435397"/>
                    </a:ext>
                  </a:extLst>
                </a:gridCol>
                <a:gridCol w="2161413">
                  <a:extLst>
                    <a:ext uri="{9D8B030D-6E8A-4147-A177-3AD203B41FA5}">
                      <a16:colId xmlns:a16="http://schemas.microsoft.com/office/drawing/2014/main" val="4198285405"/>
                    </a:ext>
                  </a:extLst>
                </a:gridCol>
              </a:tblGrid>
              <a:tr h="475969">
                <a:tc>
                  <a:txBody>
                    <a:bodyPr/>
                    <a:lstStyle/>
                    <a:p>
                      <a:endParaRPr lang="en-US" dirty="0"/>
                    </a:p>
                  </a:txBody>
                  <a:tcPr/>
                </a:tc>
                <a:tc>
                  <a:txBody>
                    <a:bodyPr/>
                    <a:lstStyle/>
                    <a:p>
                      <a:pPr algn="ctr"/>
                      <a:r>
                        <a:rPr lang="en-US" altLang="zh-CN" dirty="0"/>
                        <a:t>Acc</a:t>
                      </a:r>
                      <a:endParaRPr lang="en-US" dirty="0"/>
                    </a:p>
                  </a:txBody>
                  <a:tcPr/>
                </a:tc>
                <a:tc>
                  <a:txBody>
                    <a:bodyPr/>
                    <a:lstStyle/>
                    <a:p>
                      <a:pPr algn="ctr"/>
                      <a:r>
                        <a:rPr lang="en-US" altLang="zh-CN" dirty="0"/>
                        <a:t>PPL</a:t>
                      </a:r>
                      <a:endParaRPr lang="en-US" dirty="0"/>
                    </a:p>
                  </a:txBody>
                  <a:tcPr/>
                </a:tc>
                <a:tc>
                  <a:txBody>
                    <a:bodyPr/>
                    <a:lstStyle/>
                    <a:p>
                      <a:pPr algn="ctr"/>
                      <a:r>
                        <a:rPr lang="en-US" altLang="zh-CN" dirty="0"/>
                        <a:t>Self-BLEU</a:t>
                      </a:r>
                      <a:endParaRPr lang="en-US" dirty="0"/>
                    </a:p>
                  </a:txBody>
                  <a:tcPr/>
                </a:tc>
                <a:tc>
                  <a:txBody>
                    <a:bodyPr/>
                    <a:lstStyle/>
                    <a:p>
                      <a:pPr algn="ctr"/>
                      <a:r>
                        <a:rPr lang="en-US" altLang="zh-CN" dirty="0"/>
                        <a:t>Ref-BLEU</a:t>
                      </a:r>
                      <a:endParaRPr lang="en-US" dirty="0"/>
                    </a:p>
                  </a:txBody>
                  <a:tcPr/>
                </a:tc>
                <a:extLst>
                  <a:ext uri="{0D108BD9-81ED-4DB2-BD59-A6C34878D82A}">
                    <a16:rowId xmlns:a16="http://schemas.microsoft.com/office/drawing/2014/main" val="1128008260"/>
                  </a:ext>
                </a:extLst>
              </a:tr>
              <a:tr h="501185">
                <a:tc>
                  <a:txBody>
                    <a:bodyPr/>
                    <a:lstStyle/>
                    <a:p>
                      <a:pPr algn="l"/>
                      <a:r>
                        <a:rPr lang="en-US" altLang="zh-CN" sz="1400" kern="1200" dirty="0">
                          <a:solidFill>
                            <a:schemeClr val="dk1"/>
                          </a:solidFill>
                          <a:latin typeface="+mn-lt"/>
                          <a:ea typeface="+mn-ea"/>
                          <a:cs typeface="+mn-cs"/>
                        </a:rPr>
                        <a:t>Raw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test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data</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14.25</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31.74</a:t>
                      </a:r>
                    </a:p>
                  </a:txBody>
                  <a:tcPr anchor="ctr"/>
                </a:tc>
                <a:tc>
                  <a:txBody>
                    <a:bodyPr/>
                    <a:lstStyle/>
                    <a:p>
                      <a:pPr algn="ctr"/>
                      <a:r>
                        <a:rPr lang="en-US" sz="1400" kern="1200" dirty="0">
                          <a:solidFill>
                            <a:schemeClr val="dk1"/>
                          </a:solidFill>
                          <a:latin typeface="+mn-lt"/>
                          <a:ea typeface="+mn-ea"/>
                          <a:cs typeface="+mn-cs"/>
                        </a:rPr>
                        <a:t>100</a:t>
                      </a:r>
                    </a:p>
                  </a:txBody>
                  <a:tcPr anchor="ctr"/>
                </a:tc>
                <a:tc>
                  <a:txBody>
                    <a:bodyPr/>
                    <a:lstStyle/>
                    <a:p>
                      <a:pPr algn="ctr"/>
                      <a:r>
                        <a:rPr lang="en-US" sz="1400" kern="1200" dirty="0">
                          <a:solidFill>
                            <a:schemeClr val="dk1"/>
                          </a:solidFill>
                          <a:latin typeface="+mn-lt"/>
                          <a:ea typeface="+mn-ea"/>
                          <a:cs typeface="+mn-cs"/>
                        </a:rPr>
                        <a:t>26.01</a:t>
                      </a:r>
                    </a:p>
                  </a:txBody>
                  <a:tcPr anchor="ctr"/>
                </a:tc>
                <a:extLst>
                  <a:ext uri="{0D108BD9-81ED-4DB2-BD59-A6C34878D82A}">
                    <a16:rowId xmlns:a16="http://schemas.microsoft.com/office/drawing/2014/main" val="4103362562"/>
                  </a:ext>
                </a:extLst>
              </a:tr>
              <a:tr h="501185">
                <a:tc>
                  <a:txBody>
                    <a:bodyPr/>
                    <a:lstStyle/>
                    <a:p>
                      <a:pPr algn="l"/>
                      <a:r>
                        <a:rPr lang="en-US" sz="1400" kern="1200" dirty="0">
                          <a:solidFill>
                            <a:schemeClr val="dk1"/>
                          </a:solidFill>
                          <a:latin typeface="+mn-lt"/>
                          <a:ea typeface="+mn-ea"/>
                          <a:cs typeface="+mn-cs"/>
                        </a:rPr>
                        <a:t>Human</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reference</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82.31</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28.05</a:t>
                      </a:r>
                    </a:p>
                  </a:txBody>
                  <a:tcPr anchor="ctr"/>
                </a:tc>
                <a:tc>
                  <a:txBody>
                    <a:bodyPr/>
                    <a:lstStyle/>
                    <a:p>
                      <a:pPr algn="ctr"/>
                      <a:r>
                        <a:rPr lang="en-US" sz="1400" kern="1200" dirty="0">
                          <a:solidFill>
                            <a:schemeClr val="dk1"/>
                          </a:solidFill>
                          <a:latin typeface="+mn-lt"/>
                          <a:ea typeface="+mn-ea"/>
                          <a:cs typeface="+mn-cs"/>
                        </a:rPr>
                        <a:t>26.01</a:t>
                      </a:r>
                    </a:p>
                  </a:txBody>
                  <a:tcPr anchor="ctr"/>
                </a:tc>
                <a:tc>
                  <a:txBody>
                    <a:bodyPr/>
                    <a:lstStyle/>
                    <a:p>
                      <a:pPr algn="ctr"/>
                      <a:r>
                        <a:rPr lang="en-US" sz="1400" kern="1200" dirty="0">
                          <a:solidFill>
                            <a:schemeClr val="dk1"/>
                          </a:solidFill>
                          <a:latin typeface="+mn-lt"/>
                          <a:ea typeface="+mn-ea"/>
                          <a:cs typeface="+mn-cs"/>
                        </a:rPr>
                        <a:t>100</a:t>
                      </a:r>
                    </a:p>
                  </a:txBody>
                  <a:tcPr anchor="ctr"/>
                </a:tc>
                <a:extLst>
                  <a:ext uri="{0D108BD9-81ED-4DB2-BD59-A6C34878D82A}">
                    <a16:rowId xmlns:a16="http://schemas.microsoft.com/office/drawing/2014/main" val="3104756196"/>
                  </a:ext>
                </a:extLst>
              </a:tr>
              <a:tr h="488299">
                <a:tc>
                  <a:txBody>
                    <a:bodyPr/>
                    <a:lstStyle/>
                    <a:p>
                      <a:r>
                        <a:rPr lang="en-US" sz="1400" kern="1200" dirty="0">
                          <a:solidFill>
                            <a:schemeClr val="dk1"/>
                          </a:solidFill>
                          <a:latin typeface="+mn-lt"/>
                          <a:ea typeface="+mn-ea"/>
                          <a:cs typeface="+mn-cs"/>
                        </a:rPr>
                        <a:t>Cross</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Alignment(Shen, 2017)</a:t>
                      </a:r>
                      <a:r>
                        <a:rPr lang="en-US" altLang="zh-CN" sz="1400" kern="1200" baseline="300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65.35</a:t>
                      </a:r>
                    </a:p>
                  </a:txBody>
                  <a:tcPr anchor="ctr"/>
                </a:tc>
                <a:tc>
                  <a:txBody>
                    <a:bodyPr/>
                    <a:lstStyle/>
                    <a:p>
                      <a:pPr algn="ctr"/>
                      <a:r>
                        <a:rPr lang="en-US" sz="1400" b="1" kern="1200" dirty="0">
                          <a:solidFill>
                            <a:schemeClr val="dk1"/>
                          </a:solidFill>
                          <a:effectLst/>
                          <a:latin typeface="+mn-lt"/>
                          <a:ea typeface="+mn-ea"/>
                          <a:cs typeface="+mn-cs"/>
                        </a:rPr>
                        <a:t>13.66</a:t>
                      </a:r>
                      <a:endParaRPr lang="en-US" sz="1400" b="1"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effectLst/>
                          <a:latin typeface="+mn-lt"/>
                          <a:ea typeface="+mn-ea"/>
                          <a:cs typeface="+mn-cs"/>
                        </a:rPr>
                        <a:t>2.21</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effectLst/>
                          <a:latin typeface="+mn-lt"/>
                          <a:ea typeface="+mn-ea"/>
                          <a:cs typeface="+mn-cs"/>
                        </a:rPr>
                        <a:t>1.57</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1859737074"/>
                  </a:ext>
                </a:extLst>
              </a:tr>
              <a:tr h="488299">
                <a:tc>
                  <a:txBody>
                    <a:bodyPr/>
                    <a:lstStyle/>
                    <a:p>
                      <a:r>
                        <a:rPr lang="en-US" sz="1400" kern="1200" dirty="0">
                          <a:solidFill>
                            <a:schemeClr val="dk1"/>
                          </a:solidFill>
                          <a:latin typeface="+mn-lt"/>
                          <a:ea typeface="+mn-ea"/>
                          <a:cs typeface="+mn-cs"/>
                        </a:rPr>
                        <a:t>Delete &amp; Retrieve (Li, 2018</a:t>
                      </a:r>
                      <a:r>
                        <a:rPr lang="en-US" altLang="zh-CN" sz="1400" kern="1200" dirty="0">
                          <a:solidFill>
                            <a:schemeClr val="dk1"/>
                          </a:solidFill>
                          <a:latin typeface="+mn-lt"/>
                          <a:ea typeface="+mn-ea"/>
                          <a:cs typeface="+mn-cs"/>
                        </a:rPr>
                        <a:t>)</a:t>
                      </a:r>
                      <a:r>
                        <a:rPr lang="en-US" altLang="zh-CN" sz="1400" kern="1200" baseline="300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53.85</a:t>
                      </a:r>
                    </a:p>
                  </a:txBody>
                  <a:tcPr anchor="ctr"/>
                </a:tc>
                <a:tc>
                  <a:txBody>
                    <a:bodyPr/>
                    <a:lstStyle/>
                    <a:p>
                      <a:pPr algn="ctr"/>
                      <a:r>
                        <a:rPr lang="en-US" sz="1400" kern="1200" dirty="0">
                          <a:solidFill>
                            <a:schemeClr val="dk1"/>
                          </a:solidFill>
                          <a:effectLst/>
                          <a:latin typeface="+mn-lt"/>
                          <a:ea typeface="+mn-ea"/>
                          <a:cs typeface="+mn-cs"/>
                        </a:rPr>
                        <a:t>29.70</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effectLst/>
                          <a:latin typeface="+mn-lt"/>
                          <a:ea typeface="+mn-ea"/>
                          <a:cs typeface="+mn-cs"/>
                        </a:rPr>
                        <a:t>31.38</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effectLst/>
                          <a:latin typeface="+mn-lt"/>
                          <a:ea typeface="+mn-ea"/>
                          <a:cs typeface="+mn-cs"/>
                        </a:rPr>
                        <a:t>11.71</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127060698"/>
                  </a:ext>
                </a:extLst>
              </a:tr>
              <a:tr h="488299">
                <a:tc>
                  <a:txBody>
                    <a:bodyPr/>
                    <a:lstStyle/>
                    <a:p>
                      <a:r>
                        <a:rPr lang="en-US" sz="1400" dirty="0"/>
                        <a:t>Style Transformer</a:t>
                      </a:r>
                      <a:r>
                        <a:rPr lang="zh-CN" altLang="en-US" sz="1400" dirty="0"/>
                        <a:t> </a:t>
                      </a:r>
                      <a:r>
                        <a:rPr lang="en-US" sz="1400" dirty="0"/>
                        <a:t>(Dai, 2019)</a:t>
                      </a:r>
                      <a:r>
                        <a:rPr lang="en-US" altLang="zh-CN" sz="1400" baseline="30000" dirty="0"/>
                        <a:t>[3]</a:t>
                      </a:r>
                      <a:endParaRPr lang="en-US" sz="1400" dirty="0"/>
                    </a:p>
                  </a:txBody>
                  <a:tcPr anchor="ctr"/>
                </a:tc>
                <a:tc>
                  <a:txBody>
                    <a:bodyPr/>
                    <a:lstStyle/>
                    <a:p>
                      <a:pPr algn="ctr"/>
                      <a:r>
                        <a:rPr lang="en-US" altLang="zh-CN" sz="1400" dirty="0">
                          <a:effectLst/>
                        </a:rPr>
                        <a:t>56.05</a:t>
                      </a:r>
                      <a:endParaRPr lang="en-US" sz="1400" dirty="0">
                        <a:effectLst/>
                      </a:endParaRPr>
                    </a:p>
                  </a:txBody>
                  <a:tcPr anchor="ctr"/>
                </a:tc>
                <a:tc>
                  <a:txBody>
                    <a:bodyPr/>
                    <a:lstStyle/>
                    <a:p>
                      <a:pPr algn="ctr"/>
                      <a:r>
                        <a:rPr lang="en-US" altLang="zh-CN" sz="1400" dirty="0">
                          <a:effectLst/>
                        </a:rPr>
                        <a:t>48.72</a:t>
                      </a:r>
                      <a:endParaRPr lang="en-US" sz="1400" dirty="0">
                        <a:effectLst/>
                      </a:endParaRPr>
                    </a:p>
                  </a:txBody>
                  <a:tcPr anchor="ctr"/>
                </a:tc>
                <a:tc>
                  <a:txBody>
                    <a:bodyPr/>
                    <a:lstStyle/>
                    <a:p>
                      <a:pPr algn="ctr"/>
                      <a:r>
                        <a:rPr lang="en-US" altLang="zh-CN" sz="1400" b="1" dirty="0">
                          <a:effectLst/>
                        </a:rPr>
                        <a:t>71.60</a:t>
                      </a:r>
                      <a:endParaRPr lang="en-US" sz="1400" b="1" dirty="0">
                        <a:effectLst/>
                      </a:endParaRPr>
                    </a:p>
                  </a:txBody>
                  <a:tcPr anchor="ctr"/>
                </a:tc>
                <a:tc>
                  <a:txBody>
                    <a:bodyPr/>
                    <a:lstStyle/>
                    <a:p>
                      <a:pPr algn="ctr"/>
                      <a:r>
                        <a:rPr lang="en-US" altLang="zh-CN" sz="1400" b="1" dirty="0">
                          <a:effectLst/>
                        </a:rPr>
                        <a:t>24.67</a:t>
                      </a:r>
                      <a:endParaRPr lang="en-US" sz="1400" b="1" dirty="0">
                        <a:effectLst/>
                      </a:endParaRPr>
                    </a:p>
                  </a:txBody>
                  <a:tcPr anchor="ctr"/>
                </a:tc>
                <a:extLst>
                  <a:ext uri="{0D108BD9-81ED-4DB2-BD59-A6C34878D82A}">
                    <a16:rowId xmlns:a16="http://schemas.microsoft.com/office/drawing/2014/main" val="2980104257"/>
                  </a:ext>
                </a:extLst>
              </a:tr>
              <a:tr h="488299">
                <a:tc>
                  <a:txBody>
                    <a:bodyPr/>
                    <a:lstStyle/>
                    <a:p>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3.1)</a:t>
                      </a:r>
                      <a:endParaRPr lang="en-US" sz="1400"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81.0</a:t>
                      </a:r>
                      <a:r>
                        <a:rPr lang="en-US" altLang="zh-CN" sz="1400" b="1" kern="1200" dirty="0">
                          <a:solidFill>
                            <a:schemeClr val="dk1"/>
                          </a:solidFill>
                          <a:latin typeface="+mn-lt"/>
                          <a:ea typeface="+mn-ea"/>
                          <a:cs typeface="+mn-cs"/>
                        </a:rPr>
                        <a:t>%</a:t>
                      </a:r>
                      <a:endParaRPr lang="en-US" sz="1400" b="1" kern="1200" dirty="0">
                        <a:solidFill>
                          <a:schemeClr val="dk1"/>
                        </a:solidFill>
                        <a:latin typeface="+mn-lt"/>
                        <a:ea typeface="+mn-ea"/>
                        <a:cs typeface="+mn-cs"/>
                      </a:endParaRPr>
                    </a:p>
                  </a:txBody>
                  <a:tcPr anchor="ctr"/>
                </a:tc>
                <a:tc>
                  <a:txBody>
                    <a:bodyPr/>
                    <a:lstStyle/>
                    <a:p>
                      <a:pPr algn="ctr"/>
                      <a:r>
                        <a:rPr lang="en-US" sz="1400" b="0" kern="1200" dirty="0">
                          <a:solidFill>
                            <a:schemeClr val="dk1"/>
                          </a:solidFill>
                          <a:latin typeface="+mn-lt"/>
                          <a:ea typeface="+mn-ea"/>
                          <a:cs typeface="+mn-cs"/>
                        </a:rPr>
                        <a:t>30.78</a:t>
                      </a:r>
                    </a:p>
                  </a:txBody>
                  <a:tcPr anchor="ctr"/>
                </a:tc>
                <a:tc>
                  <a:txBody>
                    <a:bodyPr/>
                    <a:lstStyle/>
                    <a:p>
                      <a:pPr algn="ctr"/>
                      <a:r>
                        <a:rPr lang="en-US" sz="1400" kern="1200" dirty="0">
                          <a:solidFill>
                            <a:schemeClr val="dk1"/>
                          </a:solidFill>
                          <a:latin typeface="+mn-lt"/>
                          <a:ea typeface="+mn-ea"/>
                          <a:cs typeface="+mn-cs"/>
                        </a:rPr>
                        <a:t>32.68</a:t>
                      </a:r>
                    </a:p>
                  </a:txBody>
                  <a:tcPr anchor="ctr"/>
                </a:tc>
                <a:tc>
                  <a:txBody>
                    <a:bodyPr/>
                    <a:lstStyle/>
                    <a:p>
                      <a:pPr algn="ctr"/>
                      <a:r>
                        <a:rPr lang="en-US" sz="1400" b="0" kern="1200" dirty="0">
                          <a:solidFill>
                            <a:schemeClr val="dk1"/>
                          </a:solidFill>
                          <a:latin typeface="+mn-lt"/>
                          <a:ea typeface="+mn-ea"/>
                          <a:cs typeface="+mn-cs"/>
                        </a:rPr>
                        <a:t>15.84</a:t>
                      </a:r>
                    </a:p>
                  </a:txBody>
                  <a:tcPr anchor="ctr"/>
                </a:tc>
                <a:extLst>
                  <a:ext uri="{0D108BD9-81ED-4DB2-BD59-A6C34878D82A}">
                    <a16:rowId xmlns:a16="http://schemas.microsoft.com/office/drawing/2014/main" val="2353465347"/>
                  </a:ext>
                </a:extLst>
              </a:tr>
            </a:tbl>
          </a:graphicData>
        </a:graphic>
      </p:graphicFrame>
      <p:sp>
        <p:nvSpPr>
          <p:cNvPr id="18" name="TextBox 17">
            <a:extLst>
              <a:ext uri="{FF2B5EF4-FFF2-40B4-BE49-F238E27FC236}">
                <a16:creationId xmlns:a16="http://schemas.microsoft.com/office/drawing/2014/main" id="{29D5F676-6FFD-8440-AEE6-658852AB9269}"/>
              </a:ext>
            </a:extLst>
          </p:cNvPr>
          <p:cNvSpPr txBox="1"/>
          <p:nvPr/>
        </p:nvSpPr>
        <p:spPr>
          <a:xfrm>
            <a:off x="838200" y="1429778"/>
            <a:ext cx="7994650" cy="369332"/>
          </a:xfrm>
          <a:prstGeom prst="rect">
            <a:avLst/>
          </a:prstGeom>
          <a:noFill/>
        </p:spPr>
        <p:txBody>
          <a:bodyPr wrap="square" rtlCol="0">
            <a:spAutoFit/>
          </a:bodyPr>
          <a:lstStyle/>
          <a:p>
            <a:r>
              <a:rPr lang="en-US" altLang="zh-CN" dirty="0"/>
              <a:t>Compared</a:t>
            </a:r>
            <a:r>
              <a:rPr lang="zh-CN" altLang="en-US" dirty="0"/>
              <a:t> </a:t>
            </a:r>
            <a:r>
              <a:rPr lang="en-US" altLang="zh-CN" dirty="0"/>
              <a:t>with</a:t>
            </a:r>
            <a:r>
              <a:rPr lang="zh-CN" altLang="en-US" dirty="0"/>
              <a:t> </a:t>
            </a:r>
            <a:r>
              <a:rPr lang="en-US" altLang="zh-CN" dirty="0"/>
              <a:t>previous</a:t>
            </a:r>
            <a:r>
              <a:rPr lang="zh-CN" altLang="en-US" dirty="0"/>
              <a:t> </a:t>
            </a:r>
            <a:r>
              <a:rPr lang="en-US" altLang="zh-CN" dirty="0"/>
              <a:t>methods</a:t>
            </a:r>
            <a:endParaRPr lang="en-US" dirty="0"/>
          </a:p>
        </p:txBody>
      </p:sp>
      <p:sp>
        <p:nvSpPr>
          <p:cNvPr id="19" name="TextBox 18">
            <a:extLst>
              <a:ext uri="{FF2B5EF4-FFF2-40B4-BE49-F238E27FC236}">
                <a16:creationId xmlns:a16="http://schemas.microsoft.com/office/drawing/2014/main" id="{869927C6-86D7-FE43-BD7C-9F3E0A012ABC}"/>
              </a:ext>
            </a:extLst>
          </p:cNvPr>
          <p:cNvSpPr txBox="1"/>
          <p:nvPr/>
        </p:nvSpPr>
        <p:spPr>
          <a:xfrm>
            <a:off x="838200" y="6079429"/>
            <a:ext cx="9432118" cy="646331"/>
          </a:xfrm>
          <a:prstGeom prst="rect">
            <a:avLst/>
          </a:prstGeom>
          <a:noFill/>
        </p:spPr>
        <p:txBody>
          <a:bodyPr wrap="square" rtlCol="0">
            <a:spAutoFit/>
          </a:bodyPr>
          <a:lstStyle/>
          <a:p>
            <a:r>
              <a:rPr lang="en-US" altLang="zh-CN" sz="1200" dirty="0">
                <a:solidFill>
                  <a:schemeClr val="bg1">
                    <a:lumMod val="65000"/>
                  </a:schemeClr>
                </a:solidFill>
              </a:rPr>
              <a:t>[1]</a:t>
            </a:r>
            <a:r>
              <a:rPr lang="zh-CN" altLang="en-US" sz="1200" dirty="0">
                <a:solidFill>
                  <a:schemeClr val="bg1">
                    <a:lumMod val="65000"/>
                  </a:schemeClr>
                </a:solidFill>
              </a:rPr>
              <a:t> </a:t>
            </a:r>
            <a:r>
              <a:rPr lang="en-US" sz="1200" dirty="0">
                <a:solidFill>
                  <a:schemeClr val="bg1">
                    <a:lumMod val="65000"/>
                  </a:schemeClr>
                </a:solidFill>
              </a:rPr>
              <a:t>Style Transfer from Non-Parallel Text by</a:t>
            </a:r>
            <a:r>
              <a:rPr lang="zh-CN" altLang="en-US" sz="1200" dirty="0">
                <a:solidFill>
                  <a:schemeClr val="bg1">
                    <a:lumMod val="65000"/>
                  </a:schemeClr>
                </a:solidFill>
              </a:rPr>
              <a:t> </a:t>
            </a:r>
            <a:r>
              <a:rPr lang="en-US" sz="1200" dirty="0">
                <a:solidFill>
                  <a:schemeClr val="bg1">
                    <a:lumMod val="65000"/>
                  </a:schemeClr>
                </a:solidFill>
              </a:rPr>
              <a:t>Cross-Alignment</a:t>
            </a:r>
          </a:p>
          <a:p>
            <a:r>
              <a:rPr lang="en-US" altLang="zh-CN" sz="1200" dirty="0">
                <a:solidFill>
                  <a:schemeClr val="bg1">
                    <a:lumMod val="65000"/>
                  </a:schemeClr>
                </a:solidFill>
              </a:rPr>
              <a:t>[2]</a:t>
            </a:r>
            <a:r>
              <a:rPr lang="zh-CN" altLang="en-US" sz="1200" dirty="0">
                <a:solidFill>
                  <a:schemeClr val="bg1">
                    <a:lumMod val="65000"/>
                  </a:schemeClr>
                </a:solidFill>
              </a:rPr>
              <a:t> </a:t>
            </a:r>
            <a:r>
              <a:rPr lang="en-US" altLang="zh-CN" sz="1200" dirty="0">
                <a:solidFill>
                  <a:schemeClr val="bg1">
                    <a:lumMod val="65000"/>
                  </a:schemeClr>
                </a:solidFill>
              </a:rPr>
              <a:t>D</a:t>
            </a:r>
            <a:r>
              <a:rPr lang="en-US" sz="1200" dirty="0">
                <a:solidFill>
                  <a:schemeClr val="bg1">
                    <a:lumMod val="65000"/>
                  </a:schemeClr>
                </a:solidFill>
              </a:rPr>
              <a:t>elete, Retrieve, </a:t>
            </a:r>
            <a:r>
              <a:rPr lang="en-US" sz="1200" dirty="0" err="1">
                <a:solidFill>
                  <a:schemeClr val="bg1">
                    <a:lumMod val="65000"/>
                  </a:schemeClr>
                </a:solidFill>
              </a:rPr>
              <a:t>Generate:A</a:t>
            </a:r>
            <a:r>
              <a:rPr lang="en-US" sz="1200" dirty="0">
                <a:solidFill>
                  <a:schemeClr val="bg1">
                    <a:lumMod val="65000"/>
                  </a:schemeClr>
                </a:solidFill>
              </a:rPr>
              <a:t> Simple Approach to Sentiment and Style Transfer</a:t>
            </a:r>
          </a:p>
          <a:p>
            <a:r>
              <a:rPr lang="en-US" altLang="zh-CN" sz="1200" dirty="0">
                <a:solidFill>
                  <a:schemeClr val="bg1">
                    <a:lumMod val="65000"/>
                  </a:schemeClr>
                </a:solidFill>
              </a:rPr>
              <a:t>[3]</a:t>
            </a:r>
            <a:r>
              <a:rPr lang="zh-CN" altLang="en-US" sz="1200" dirty="0">
                <a:solidFill>
                  <a:schemeClr val="bg1">
                    <a:lumMod val="65000"/>
                  </a:schemeClr>
                </a:solidFill>
              </a:rPr>
              <a:t> </a:t>
            </a:r>
            <a:r>
              <a:rPr lang="en-US" sz="1200" dirty="0">
                <a:solidFill>
                  <a:schemeClr val="bg1">
                    <a:lumMod val="65000"/>
                  </a:schemeClr>
                </a:solidFill>
              </a:rPr>
              <a:t>Style Transformer: Unpaired Text Style Transfer without</a:t>
            </a:r>
            <a:r>
              <a:rPr lang="zh-CN" altLang="en-US" sz="1200" dirty="0">
                <a:solidFill>
                  <a:schemeClr val="bg1">
                    <a:lumMod val="65000"/>
                  </a:schemeClr>
                </a:solidFill>
              </a:rPr>
              <a:t> </a:t>
            </a:r>
            <a:r>
              <a:rPr lang="en-US" sz="1200" dirty="0">
                <a:solidFill>
                  <a:schemeClr val="bg1">
                    <a:lumMod val="65000"/>
                  </a:schemeClr>
                </a:solidFill>
              </a:rPr>
              <a:t>Disentangled Latent Representation</a:t>
            </a:r>
          </a:p>
        </p:txBody>
      </p:sp>
      <p:sp>
        <p:nvSpPr>
          <p:cNvPr id="21" name="Oval 20">
            <a:extLst>
              <a:ext uri="{FF2B5EF4-FFF2-40B4-BE49-F238E27FC236}">
                <a16:creationId xmlns:a16="http://schemas.microsoft.com/office/drawing/2014/main" id="{A73FB504-4BB5-584A-BC63-DF5F7CB2BF4E}"/>
              </a:ext>
            </a:extLst>
          </p:cNvPr>
          <p:cNvSpPr/>
          <p:nvPr/>
        </p:nvSpPr>
        <p:spPr>
          <a:xfrm>
            <a:off x="3945268" y="3687226"/>
            <a:ext cx="746669" cy="898168"/>
          </a:xfrm>
          <a:prstGeom prst="ellipse">
            <a:avLst/>
          </a:prstGeom>
          <a:solidFill>
            <a:schemeClr val="accent2">
              <a:alpha val="0"/>
            </a:schemeClr>
          </a:solid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EE9EB0-3CAC-9846-A00B-E9AB7480F0C0}"/>
              </a:ext>
            </a:extLst>
          </p:cNvPr>
          <p:cNvSpPr/>
          <p:nvPr/>
        </p:nvSpPr>
        <p:spPr>
          <a:xfrm>
            <a:off x="4037248" y="5130892"/>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97BE6B2-48DB-9D47-90AD-5F3CAF55BE49}"/>
              </a:ext>
            </a:extLst>
          </p:cNvPr>
          <p:cNvSpPr/>
          <p:nvPr/>
        </p:nvSpPr>
        <p:spPr>
          <a:xfrm>
            <a:off x="5569365" y="3680585"/>
            <a:ext cx="746669" cy="898168"/>
          </a:xfrm>
          <a:prstGeom prst="ellipse">
            <a:avLst/>
          </a:prstGeom>
          <a:solidFill>
            <a:schemeClr val="accent2">
              <a:alpha val="0"/>
            </a:schemeClr>
          </a:solid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2E0CF16-7848-E84A-87FC-088339007C7E}"/>
              </a:ext>
            </a:extLst>
          </p:cNvPr>
          <p:cNvSpPr/>
          <p:nvPr/>
        </p:nvSpPr>
        <p:spPr>
          <a:xfrm>
            <a:off x="5661345" y="5124251"/>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517E100-30A1-A74D-9264-F7816F9247FF}"/>
              </a:ext>
            </a:extLst>
          </p:cNvPr>
          <p:cNvSpPr/>
          <p:nvPr/>
        </p:nvSpPr>
        <p:spPr>
          <a:xfrm>
            <a:off x="7200224" y="3668156"/>
            <a:ext cx="746669" cy="898168"/>
          </a:xfrm>
          <a:prstGeom prst="ellipse">
            <a:avLst/>
          </a:prstGeom>
          <a:solidFill>
            <a:schemeClr val="accent2">
              <a:alpha val="0"/>
            </a:schemeClr>
          </a:solid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E667154-DC41-4144-B27D-265EA6C3C86D}"/>
              </a:ext>
            </a:extLst>
          </p:cNvPr>
          <p:cNvSpPr/>
          <p:nvPr/>
        </p:nvSpPr>
        <p:spPr>
          <a:xfrm>
            <a:off x="7292204" y="5111822"/>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F518966-268D-AB49-9CB9-9E3BEACB326F}"/>
              </a:ext>
            </a:extLst>
          </p:cNvPr>
          <p:cNvSpPr/>
          <p:nvPr/>
        </p:nvSpPr>
        <p:spPr>
          <a:xfrm>
            <a:off x="9102520" y="3663930"/>
            <a:ext cx="746669" cy="898168"/>
          </a:xfrm>
          <a:prstGeom prst="ellipse">
            <a:avLst/>
          </a:prstGeom>
          <a:solidFill>
            <a:schemeClr val="accent2">
              <a:alpha val="0"/>
            </a:schemeClr>
          </a:solid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3DCFF8-65EB-4140-9225-DAA4AE528D0B}"/>
              </a:ext>
            </a:extLst>
          </p:cNvPr>
          <p:cNvSpPr/>
          <p:nvPr/>
        </p:nvSpPr>
        <p:spPr>
          <a:xfrm>
            <a:off x="9194500" y="5107596"/>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3A3D023-DC6B-D845-93A5-3FA1CE75EC20}"/>
              </a:ext>
            </a:extLst>
          </p:cNvPr>
          <p:cNvSpPr/>
          <p:nvPr/>
        </p:nvSpPr>
        <p:spPr>
          <a:xfrm>
            <a:off x="4037248" y="4633600"/>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ACB50DC-E0B4-434D-91EF-F830F6ACF1E0}"/>
              </a:ext>
            </a:extLst>
          </p:cNvPr>
          <p:cNvSpPr/>
          <p:nvPr/>
        </p:nvSpPr>
        <p:spPr>
          <a:xfrm>
            <a:off x="5635195" y="4630280"/>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D944F16-28B7-B348-99D6-64B9CAB7E922}"/>
              </a:ext>
            </a:extLst>
          </p:cNvPr>
          <p:cNvSpPr/>
          <p:nvPr/>
        </p:nvSpPr>
        <p:spPr>
          <a:xfrm>
            <a:off x="7292204" y="4611303"/>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B4ABA5-7560-464A-B755-58EDBFDBF14D}"/>
              </a:ext>
            </a:extLst>
          </p:cNvPr>
          <p:cNvSpPr/>
          <p:nvPr/>
        </p:nvSpPr>
        <p:spPr>
          <a:xfrm>
            <a:off x="9187737" y="4611302"/>
            <a:ext cx="562708" cy="441101"/>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27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8"/>
                                        </p:tgtEl>
                                        <p:attrNameLst>
                                          <p:attrName>style.visibility</p:attrName>
                                        </p:attrNameLst>
                                      </p:cBhvr>
                                      <p:to>
                                        <p:strVal val="hidden"/>
                                      </p:to>
                                    </p:set>
                                  </p:childTnLst>
                                </p:cTn>
                              </p:par>
                              <p:par>
                                <p:cTn id="45" presetID="1" presetClass="entr" presetSubtype="0" fill="hold" grpId="2"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3"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2"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0"/>
                                        </p:tgtEl>
                                        <p:attrNameLst>
                                          <p:attrName>style.visibility</p:attrName>
                                        </p:attrNameLst>
                                      </p:cBhvr>
                                      <p:to>
                                        <p:strVal val="hidden"/>
                                      </p:to>
                                    </p:set>
                                  </p:childTnLst>
                                </p:cTn>
                              </p:par>
                              <p:par>
                                <p:cTn id="63" presetID="1" presetClass="exit" presetSubtype="0" fill="hold" grpId="3" nodeType="with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1"/>
                                        </p:tgtEl>
                                        <p:attrNameLst>
                                          <p:attrName>style.visibility</p:attrName>
                                        </p:attrNameLst>
                                      </p:cBhvr>
                                      <p:to>
                                        <p:strVal val="hidden"/>
                                      </p:to>
                                    </p:set>
                                  </p:childTnLst>
                                </p:cTn>
                              </p:par>
                              <p:par>
                                <p:cTn id="73" presetID="1" presetClass="exit" presetSubtype="0" fill="hold" grpId="3" nodeType="withEffect">
                                  <p:stCondLst>
                                    <p:cond delay="0"/>
                                  </p:stCondLst>
                                  <p:childTnLst>
                                    <p:set>
                                      <p:cBhvr>
                                        <p:cTn id="74" dur="1" fill="hold">
                                          <p:stCondLst>
                                            <p:cond delay="0"/>
                                          </p:stCondLst>
                                        </p:cTn>
                                        <p:tgtEl>
                                          <p:spTgt spid="2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2"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2" grpId="2" animBg="1"/>
      <p:bldP spid="22" grpId="3" animBg="1"/>
      <p:bldP spid="23" grpId="0" animBg="1"/>
      <p:bldP spid="23" grpId="1" animBg="1"/>
      <p:bldP spid="24" grpId="0" animBg="1"/>
      <p:bldP spid="24" grpId="1" animBg="1"/>
      <p:bldP spid="24" grpId="2" animBg="1"/>
      <p:bldP spid="24" grpId="3" animBg="1"/>
      <p:bldP spid="25" grpId="0" animBg="1"/>
      <p:bldP spid="25" grpId="1" animBg="1"/>
      <p:bldP spid="26" grpId="0" animBg="1"/>
      <p:bldP spid="26" grpId="1" animBg="1"/>
      <p:bldP spid="26" grpId="2" animBg="1"/>
      <p:bldP spid="26" grpId="3" animBg="1"/>
      <p:bldP spid="27" grpId="0" animBg="1"/>
      <p:bldP spid="27" grpId="1" animBg="1"/>
      <p:bldP spid="28" grpId="0" animBg="1"/>
      <p:bldP spid="28" grpId="1" animBg="1"/>
      <p:bldP spid="28" grpId="2" animBg="1"/>
      <p:bldP spid="29" grpId="0" animBg="1"/>
      <p:bldP spid="29" grpId="1" animBg="1"/>
      <p:bldP spid="30" grpId="0" animBg="1"/>
      <p:bldP spid="30" grpId="1" animBg="1"/>
      <p:bldP spid="31" grpId="0" animBg="1"/>
      <p:bldP spid="31" grpId="1" animBg="1"/>
      <p:bldP spid="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9EEF-9289-BE49-AB41-32530273AF6E}"/>
              </a:ext>
            </a:extLst>
          </p:cNvPr>
          <p:cNvSpPr>
            <a:spLocks noGrp="1"/>
          </p:cNvSpPr>
          <p:nvPr>
            <p:ph type="title"/>
          </p:nvPr>
        </p:nvSpPr>
        <p:spPr/>
        <p:txBody>
          <a:bodyPr/>
          <a:lstStyle/>
          <a:p>
            <a:r>
              <a:rPr lang="en-US" dirty="0"/>
              <a:t>Experimen</a:t>
            </a:r>
            <a:r>
              <a:rPr lang="en-US" altLang="zh-CN" dirty="0"/>
              <a:t>ts: Formality</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F2B4F467-B240-0946-8DC7-44333CE71727}"/>
              </a:ext>
            </a:extLst>
          </p:cNvPr>
          <p:cNvSpPr>
            <a:spLocks noGrp="1"/>
          </p:cNvSpPr>
          <p:nvPr>
            <p:ph type="sldNum" sz="quarter" idx="12"/>
          </p:nvPr>
        </p:nvSpPr>
        <p:spPr/>
        <p:txBody>
          <a:bodyPr/>
          <a:lstStyle/>
          <a:p>
            <a:fld id="{681CEFBB-82EA-5143-A295-D24BE597BD51}" type="slidenum">
              <a:rPr lang="en-US" smtClean="0"/>
              <a:t>36</a:t>
            </a:fld>
            <a:endParaRPr lang="en-US"/>
          </a:p>
        </p:txBody>
      </p:sp>
      <p:sp>
        <p:nvSpPr>
          <p:cNvPr id="6" name="TextBox 5">
            <a:extLst>
              <a:ext uri="{FF2B5EF4-FFF2-40B4-BE49-F238E27FC236}">
                <a16:creationId xmlns:a16="http://schemas.microsoft.com/office/drawing/2014/main" id="{5D596B4C-C6D2-1B48-B9E2-232DD2F25818}"/>
              </a:ext>
            </a:extLst>
          </p:cNvPr>
          <p:cNvSpPr txBox="1"/>
          <p:nvPr/>
        </p:nvSpPr>
        <p:spPr>
          <a:xfrm>
            <a:off x="901700" y="1759406"/>
            <a:ext cx="11441497" cy="3847207"/>
          </a:xfrm>
          <a:prstGeom prst="rect">
            <a:avLst/>
          </a:prstGeom>
          <a:noFill/>
        </p:spPr>
        <p:txBody>
          <a:bodyPr wrap="square" rtlCol="0">
            <a:spAutoFit/>
          </a:bodyPr>
          <a:lstStyle/>
          <a:p>
            <a:r>
              <a:rPr lang="en-US" altLang="zh-CN" sz="2000" dirty="0"/>
              <a:t>Examples</a:t>
            </a:r>
            <a:r>
              <a:rPr lang="zh-CN" altLang="en-US" sz="2000" dirty="0"/>
              <a:t> </a:t>
            </a:r>
            <a:r>
              <a:rPr lang="en-US" altLang="zh-CN" sz="2000" dirty="0"/>
              <a:t>of</a:t>
            </a:r>
            <a:r>
              <a:rPr lang="zh-CN" altLang="en-US" sz="2000" dirty="0"/>
              <a:t> </a:t>
            </a:r>
            <a:r>
              <a:rPr lang="en-US" altLang="zh-CN" sz="2000" dirty="0">
                <a:solidFill>
                  <a:srgbClr val="FF0000"/>
                </a:solidFill>
              </a:rPr>
              <a:t>formal</a:t>
            </a:r>
            <a:r>
              <a:rPr lang="zh-CN" altLang="en-US" sz="2000" dirty="0"/>
              <a:t> </a:t>
            </a:r>
            <a:r>
              <a:rPr lang="en-US" altLang="zh-CN" sz="2000" dirty="0"/>
              <a:t>-&gt;</a:t>
            </a:r>
            <a:r>
              <a:rPr lang="zh-CN" altLang="en-US" sz="2000" dirty="0"/>
              <a:t> </a:t>
            </a:r>
            <a:r>
              <a:rPr lang="en-US" altLang="zh-CN" sz="2000" dirty="0">
                <a:solidFill>
                  <a:srgbClr val="00B050"/>
                </a:solidFill>
              </a:rPr>
              <a:t>informal</a:t>
            </a:r>
            <a:r>
              <a:rPr lang="zh-CN" altLang="en-US" sz="2000" dirty="0"/>
              <a:t> </a:t>
            </a:r>
            <a:r>
              <a:rPr lang="en-US" altLang="zh-CN" sz="2000" dirty="0"/>
              <a:t>outputs:</a:t>
            </a:r>
          </a:p>
          <a:p>
            <a:r>
              <a:rPr lang="en-US" altLang="zh-CN" sz="2000" i="1" dirty="0"/>
              <a:t>Original</a:t>
            </a:r>
            <a:r>
              <a:rPr lang="en-US" altLang="zh-CN" sz="2000" dirty="0"/>
              <a:t>:</a:t>
            </a:r>
            <a:r>
              <a:rPr lang="zh-CN" altLang="en-US" sz="2000" dirty="0"/>
              <a:t> </a:t>
            </a:r>
            <a:r>
              <a:rPr lang="en-US" altLang="zh-CN" sz="2000" dirty="0"/>
              <a:t>you should </a:t>
            </a:r>
            <a:r>
              <a:rPr lang="en-US" altLang="zh-CN" sz="2000" dirty="0">
                <a:solidFill>
                  <a:srgbClr val="FF0000"/>
                </a:solidFill>
              </a:rPr>
              <a:t>pursue an active life </a:t>
            </a:r>
            <a:r>
              <a:rPr lang="en-US" altLang="zh-CN" sz="2000" dirty="0"/>
              <a:t>and not waste my time .</a:t>
            </a:r>
          </a:p>
          <a:p>
            <a:r>
              <a:rPr lang="en-US" altLang="zh-CN" sz="2000" i="1" dirty="0"/>
              <a:t>Style</a:t>
            </a:r>
            <a:r>
              <a:rPr lang="zh-CN" altLang="en-US" sz="2000" i="1" dirty="0"/>
              <a:t> </a:t>
            </a:r>
            <a:r>
              <a:rPr lang="en-US" altLang="zh-CN" sz="2000" i="1" dirty="0"/>
              <a:t>transformer</a:t>
            </a:r>
            <a:r>
              <a:rPr lang="en-US" altLang="zh-CN" sz="2000" i="1" baseline="30000" dirty="0"/>
              <a:t>[1]</a:t>
            </a:r>
            <a:r>
              <a:rPr lang="en-US" altLang="zh-CN" sz="2000" dirty="0"/>
              <a:t>:</a:t>
            </a:r>
            <a:r>
              <a:rPr lang="zh-CN" altLang="en-US" sz="2000" dirty="0"/>
              <a:t> </a:t>
            </a:r>
            <a:r>
              <a:rPr lang="en-US" altLang="zh-CN" sz="2000" dirty="0"/>
              <a:t>you all beat an active life and not waste my time .</a:t>
            </a:r>
          </a:p>
          <a:p>
            <a:r>
              <a:rPr lang="en-US" altLang="zh-CN" sz="2000" i="1" dirty="0"/>
              <a:t>Ours</a:t>
            </a:r>
            <a:r>
              <a:rPr lang="en-US" altLang="zh-CN" sz="2000" dirty="0"/>
              <a:t>:</a:t>
            </a:r>
            <a:r>
              <a:rPr lang="zh-CN" altLang="en-US" sz="2000" dirty="0"/>
              <a:t> </a:t>
            </a:r>
            <a:r>
              <a:rPr lang="en-US" altLang="zh-CN" sz="2000" dirty="0"/>
              <a:t>you should </a:t>
            </a:r>
            <a:r>
              <a:rPr lang="en-US" altLang="zh-CN" sz="2000" dirty="0">
                <a:solidFill>
                  <a:srgbClr val="00B050"/>
                </a:solidFill>
              </a:rPr>
              <a:t>pick </a:t>
            </a:r>
            <a:r>
              <a:rPr lang="en-US" altLang="zh-CN" sz="2000" dirty="0" err="1">
                <a:solidFill>
                  <a:srgbClr val="00B050"/>
                </a:solidFill>
              </a:rPr>
              <a:t>ur</a:t>
            </a:r>
            <a:r>
              <a:rPr lang="en-US" altLang="zh-CN" sz="2000" dirty="0">
                <a:solidFill>
                  <a:srgbClr val="00B050"/>
                </a:solidFill>
              </a:rPr>
              <a:t> life </a:t>
            </a:r>
            <a:r>
              <a:rPr lang="en-US" altLang="zh-CN" sz="2000" dirty="0"/>
              <a:t>and not waste my time .</a:t>
            </a:r>
          </a:p>
          <a:p>
            <a:r>
              <a:rPr lang="en-US" altLang="zh-CN" sz="2000" i="1" dirty="0"/>
              <a:t>Human:</a:t>
            </a:r>
            <a:r>
              <a:rPr lang="zh-CN" altLang="en-US" sz="2000" i="1" dirty="0"/>
              <a:t> </a:t>
            </a:r>
            <a:r>
              <a:rPr lang="en-US" altLang="zh-CN" sz="2000" dirty="0">
                <a:solidFill>
                  <a:srgbClr val="00B050"/>
                </a:solidFill>
              </a:rPr>
              <a:t>get a life </a:t>
            </a:r>
            <a:r>
              <a:rPr lang="en-US" altLang="zh-CN" sz="2000" dirty="0"/>
              <a:t>and do </a:t>
            </a:r>
            <a:r>
              <a:rPr lang="en-US" altLang="zh-CN" sz="2000" dirty="0" err="1"/>
              <a:t>n't</a:t>
            </a:r>
            <a:r>
              <a:rPr lang="en-US" altLang="zh-CN" sz="2000" dirty="0"/>
              <a:t> waste mine .</a:t>
            </a:r>
            <a:endParaRPr lang="en-US" altLang="zh-CN" sz="2000" i="1" dirty="0"/>
          </a:p>
          <a:p>
            <a:endParaRPr lang="en-US" altLang="zh-CN" sz="2000" i="1" dirty="0"/>
          </a:p>
          <a:p>
            <a:pPr lvl="0"/>
            <a:r>
              <a:rPr lang="en-US" altLang="zh-CN" sz="2000" dirty="0">
                <a:solidFill>
                  <a:prstClr val="black"/>
                </a:solidFill>
              </a:rPr>
              <a:t>Examples</a:t>
            </a:r>
            <a:r>
              <a:rPr lang="zh-CN" altLang="en-US" sz="2000" dirty="0">
                <a:solidFill>
                  <a:prstClr val="black"/>
                </a:solidFill>
              </a:rPr>
              <a:t> </a:t>
            </a:r>
            <a:r>
              <a:rPr lang="en-US" altLang="zh-CN" sz="2000" dirty="0">
                <a:solidFill>
                  <a:prstClr val="black"/>
                </a:solidFill>
              </a:rPr>
              <a:t>of</a:t>
            </a:r>
            <a:r>
              <a:rPr lang="zh-CN" altLang="en-US" sz="2000" dirty="0">
                <a:solidFill>
                  <a:prstClr val="black"/>
                </a:solidFill>
              </a:rPr>
              <a:t> </a:t>
            </a:r>
            <a:r>
              <a:rPr lang="en-US" altLang="zh-CN" sz="2000" dirty="0">
                <a:solidFill>
                  <a:srgbClr val="00B050"/>
                </a:solidFill>
              </a:rPr>
              <a:t>informal</a:t>
            </a:r>
            <a:r>
              <a:rPr lang="zh-CN" altLang="en-US" sz="2000" dirty="0">
                <a:solidFill>
                  <a:prstClr val="black"/>
                </a:solidFill>
              </a:rPr>
              <a:t> </a:t>
            </a:r>
            <a:r>
              <a:rPr lang="en-US" altLang="zh-CN" sz="2000" dirty="0">
                <a:solidFill>
                  <a:prstClr val="black"/>
                </a:solidFill>
              </a:rPr>
              <a:t>-&gt;</a:t>
            </a:r>
            <a:r>
              <a:rPr lang="zh-CN" altLang="en-US" sz="2000" dirty="0">
                <a:solidFill>
                  <a:prstClr val="black"/>
                </a:solidFill>
              </a:rPr>
              <a:t> </a:t>
            </a:r>
            <a:r>
              <a:rPr lang="en-US" altLang="zh-CN" sz="2000" dirty="0">
                <a:solidFill>
                  <a:srgbClr val="FF0000"/>
                </a:solidFill>
              </a:rPr>
              <a:t>formal</a:t>
            </a:r>
            <a:r>
              <a:rPr lang="zh-CN" altLang="en-US" sz="2000" dirty="0">
                <a:solidFill>
                  <a:prstClr val="black"/>
                </a:solidFill>
              </a:rPr>
              <a:t> </a:t>
            </a:r>
            <a:r>
              <a:rPr lang="en-US" altLang="zh-CN" sz="2000" dirty="0">
                <a:solidFill>
                  <a:prstClr val="black"/>
                </a:solidFill>
              </a:rPr>
              <a:t>outputs:</a:t>
            </a:r>
            <a:endParaRPr lang="en-US" sz="2000" i="1" dirty="0"/>
          </a:p>
          <a:p>
            <a:r>
              <a:rPr lang="en-US" altLang="zh-CN" sz="2000" i="1" dirty="0"/>
              <a:t>Original</a:t>
            </a:r>
            <a:r>
              <a:rPr lang="en-US" altLang="zh-CN" sz="2000" dirty="0"/>
              <a:t>:</a:t>
            </a:r>
            <a:r>
              <a:rPr lang="zh-CN" altLang="en-US" sz="2000" dirty="0"/>
              <a:t> </a:t>
            </a:r>
            <a:r>
              <a:rPr lang="en-US" altLang="zh-CN" sz="2000" dirty="0"/>
              <a:t>ask her out or tell her </a:t>
            </a:r>
            <a:r>
              <a:rPr lang="en-US" altLang="zh-CN" sz="2000" dirty="0">
                <a:solidFill>
                  <a:srgbClr val="00B050"/>
                </a:solidFill>
              </a:rPr>
              <a:t>u</a:t>
            </a:r>
            <a:r>
              <a:rPr lang="en-US" altLang="zh-CN" sz="2000" dirty="0"/>
              <a:t> like or admire her .</a:t>
            </a:r>
          </a:p>
          <a:p>
            <a:r>
              <a:rPr lang="en-US" altLang="zh-CN" sz="2000" i="1" dirty="0"/>
              <a:t>Style</a:t>
            </a:r>
            <a:r>
              <a:rPr lang="zh-CN" altLang="en-US" sz="2000" i="1" dirty="0"/>
              <a:t> </a:t>
            </a:r>
            <a:r>
              <a:rPr lang="en-US" altLang="zh-CN" sz="2000" i="1" dirty="0"/>
              <a:t>transformer</a:t>
            </a:r>
            <a:r>
              <a:rPr lang="en-US" altLang="zh-CN" sz="2000" i="1" baseline="30000" dirty="0"/>
              <a:t>[1]</a:t>
            </a:r>
            <a:r>
              <a:rPr lang="en-US" altLang="zh-CN" sz="2000" dirty="0"/>
              <a:t>:</a:t>
            </a:r>
            <a:r>
              <a:rPr lang="zh-CN" altLang="en-US" sz="2000" dirty="0"/>
              <a:t>  </a:t>
            </a:r>
            <a:r>
              <a:rPr lang="en-US" altLang="zh-CN" sz="2000" dirty="0"/>
              <a:t>ask her out or tell her is like or admire her .</a:t>
            </a:r>
          </a:p>
          <a:p>
            <a:r>
              <a:rPr lang="en-US" altLang="zh-CN" sz="2000" i="1" dirty="0"/>
              <a:t>Ours</a:t>
            </a:r>
            <a:r>
              <a:rPr lang="en-US" altLang="zh-CN" sz="2000" dirty="0"/>
              <a:t>:</a:t>
            </a:r>
            <a:r>
              <a:rPr lang="zh-CN" altLang="en-US" sz="2000" dirty="0"/>
              <a:t> </a:t>
            </a:r>
            <a:r>
              <a:rPr lang="en-US" altLang="zh-CN" sz="2000" dirty="0"/>
              <a:t>ask her out or </a:t>
            </a:r>
            <a:r>
              <a:rPr lang="en-US" altLang="zh-CN" sz="2000" dirty="0">
                <a:solidFill>
                  <a:srgbClr val="FF0000"/>
                </a:solidFill>
              </a:rPr>
              <a:t>inform her that</a:t>
            </a:r>
            <a:r>
              <a:rPr lang="en-US" altLang="zh-CN" sz="2000" dirty="0"/>
              <a:t> you like her . </a:t>
            </a:r>
          </a:p>
          <a:p>
            <a:r>
              <a:rPr lang="en-US" altLang="zh-CN" sz="2000" i="1" dirty="0"/>
              <a:t>Human</a:t>
            </a:r>
            <a:r>
              <a:rPr lang="en-US" altLang="zh-CN" sz="2000" dirty="0"/>
              <a:t>:</a:t>
            </a:r>
            <a:r>
              <a:rPr lang="zh-CN" altLang="en-US" sz="2000" dirty="0"/>
              <a:t> </a:t>
            </a:r>
            <a:r>
              <a:rPr lang="en-US" altLang="zh-CN" sz="2000" dirty="0">
                <a:solidFill>
                  <a:srgbClr val="FF0000"/>
                </a:solidFill>
              </a:rPr>
              <a:t>you should </a:t>
            </a:r>
            <a:r>
              <a:rPr lang="en-US" altLang="zh-CN" sz="2000" dirty="0"/>
              <a:t>ask her out or tell you </a:t>
            </a:r>
            <a:r>
              <a:rPr lang="en-US" altLang="zh-CN" sz="2000" dirty="0">
                <a:solidFill>
                  <a:srgbClr val="FF0000"/>
                </a:solidFill>
              </a:rPr>
              <a:t>that </a:t>
            </a:r>
            <a:r>
              <a:rPr lang="en-US" altLang="zh-CN" sz="2000" dirty="0"/>
              <a:t>you like or admire her .</a:t>
            </a:r>
            <a:endParaRPr lang="en-US" sz="2000" dirty="0"/>
          </a:p>
          <a:p>
            <a:endParaRPr lang="en-US" sz="2400" dirty="0"/>
          </a:p>
        </p:txBody>
      </p:sp>
      <p:sp>
        <p:nvSpPr>
          <p:cNvPr id="7" name="Rectangle 6">
            <a:extLst>
              <a:ext uri="{FF2B5EF4-FFF2-40B4-BE49-F238E27FC236}">
                <a16:creationId xmlns:a16="http://schemas.microsoft.com/office/drawing/2014/main" id="{7B7B12E1-3B8A-7C46-A25C-F10533166435}"/>
              </a:ext>
            </a:extLst>
          </p:cNvPr>
          <p:cNvSpPr/>
          <p:nvPr/>
        </p:nvSpPr>
        <p:spPr>
          <a:xfrm>
            <a:off x="593357" y="6573063"/>
            <a:ext cx="6096000" cy="276999"/>
          </a:xfrm>
          <a:prstGeom prst="rect">
            <a:avLst/>
          </a:prstGeom>
        </p:spPr>
        <p:txBody>
          <a:bodyPr>
            <a:spAutoFit/>
          </a:bodyPr>
          <a:lstStyle/>
          <a:p>
            <a:r>
              <a:rPr lang="en-US" altLang="zh-CN" sz="1200" dirty="0">
                <a:solidFill>
                  <a:schemeClr val="bg1">
                    <a:lumMod val="65000"/>
                  </a:schemeClr>
                </a:solidFill>
              </a:rPr>
              <a:t>[1]</a:t>
            </a:r>
            <a:r>
              <a:rPr lang="zh-CN" altLang="en-US" sz="1200" dirty="0">
                <a:solidFill>
                  <a:schemeClr val="bg1">
                    <a:lumMod val="65000"/>
                  </a:schemeClr>
                </a:solidFill>
              </a:rPr>
              <a:t> </a:t>
            </a:r>
            <a:r>
              <a:rPr lang="en-US" sz="1200" dirty="0">
                <a:solidFill>
                  <a:schemeClr val="bg1">
                    <a:lumMod val="65000"/>
                  </a:schemeClr>
                </a:solidFill>
              </a:rPr>
              <a:t>Style Transformer: Unpaired Text Style Transfer without</a:t>
            </a:r>
            <a:r>
              <a:rPr lang="zh-CN" altLang="en-US" sz="1200" dirty="0">
                <a:solidFill>
                  <a:schemeClr val="bg1">
                    <a:lumMod val="65000"/>
                  </a:schemeClr>
                </a:solidFill>
              </a:rPr>
              <a:t> </a:t>
            </a:r>
            <a:r>
              <a:rPr lang="en-US" sz="1200" dirty="0">
                <a:solidFill>
                  <a:schemeClr val="bg1">
                    <a:lumMod val="65000"/>
                  </a:schemeClr>
                </a:solidFill>
              </a:rPr>
              <a:t>Disentangled Latent Representation</a:t>
            </a:r>
            <a:endParaRPr lang="en-US" sz="1200" dirty="0"/>
          </a:p>
        </p:txBody>
      </p:sp>
    </p:spTree>
    <p:extLst>
      <p:ext uri="{BB962C8B-B14F-4D97-AF65-F5344CB8AC3E}">
        <p14:creationId xmlns:p14="http://schemas.microsoft.com/office/powerpoint/2010/main" val="773639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62FB-8036-5644-A29F-F5E01135FD67}"/>
              </a:ext>
            </a:extLst>
          </p:cNvPr>
          <p:cNvSpPr>
            <a:spLocks noGrp="1"/>
          </p:cNvSpPr>
          <p:nvPr>
            <p:ph type="title"/>
          </p:nvPr>
        </p:nvSpPr>
        <p:spPr/>
        <p:txBody>
          <a:bodyPr/>
          <a:lstStyle/>
          <a:p>
            <a:r>
              <a:rPr lang="en-US" dirty="0"/>
              <a:t>Experimen</a:t>
            </a:r>
            <a:r>
              <a:rPr lang="en-US" altLang="zh-CN" dirty="0"/>
              <a:t>ts:</a:t>
            </a:r>
            <a:r>
              <a:rPr lang="zh-CN" altLang="en-US" dirty="0"/>
              <a:t> </a:t>
            </a:r>
            <a:r>
              <a:rPr lang="en-US" altLang="zh-CN" dirty="0"/>
              <a:t>Code-Switching</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A9328290-8227-A74E-915C-19D912D1E205}"/>
              </a:ext>
            </a:extLst>
          </p:cNvPr>
          <p:cNvSpPr>
            <a:spLocks noGrp="1"/>
          </p:cNvSpPr>
          <p:nvPr>
            <p:ph type="sldNum" sz="quarter" idx="12"/>
          </p:nvPr>
        </p:nvSpPr>
        <p:spPr/>
        <p:txBody>
          <a:bodyPr/>
          <a:lstStyle/>
          <a:p>
            <a:fld id="{681CEFBB-82EA-5143-A295-D24BE597BD51}" type="slidenum">
              <a:rPr lang="en-US" smtClean="0"/>
              <a:t>37</a:t>
            </a:fld>
            <a:endParaRPr lang="en-US"/>
          </a:p>
        </p:txBody>
      </p:sp>
      <p:graphicFrame>
        <p:nvGraphicFramePr>
          <p:cNvPr id="5" name="Table 4">
            <a:extLst>
              <a:ext uri="{FF2B5EF4-FFF2-40B4-BE49-F238E27FC236}">
                <a16:creationId xmlns:a16="http://schemas.microsoft.com/office/drawing/2014/main" id="{4FDDCE8E-93B1-2245-88CD-3210A2B3B60D}"/>
              </a:ext>
            </a:extLst>
          </p:cNvPr>
          <p:cNvGraphicFramePr>
            <a:graphicFrameLocks noGrp="1"/>
          </p:cNvGraphicFramePr>
          <p:nvPr>
            <p:extLst>
              <p:ext uri="{D42A27DB-BD31-4B8C-83A1-F6EECF244321}">
                <p14:modId xmlns:p14="http://schemas.microsoft.com/office/powerpoint/2010/main" val="3304556548"/>
              </p:ext>
            </p:extLst>
          </p:nvPr>
        </p:nvGraphicFramePr>
        <p:xfrm>
          <a:off x="914400" y="1791914"/>
          <a:ext cx="9635917" cy="396202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1498645294"/>
                    </a:ext>
                  </a:extLst>
                </a:gridCol>
                <a:gridCol w="1533473">
                  <a:extLst>
                    <a:ext uri="{9D8B030D-6E8A-4147-A177-3AD203B41FA5}">
                      <a16:colId xmlns:a16="http://schemas.microsoft.com/office/drawing/2014/main" val="3309566529"/>
                    </a:ext>
                  </a:extLst>
                </a:gridCol>
                <a:gridCol w="1645908">
                  <a:extLst>
                    <a:ext uri="{9D8B030D-6E8A-4147-A177-3AD203B41FA5}">
                      <a16:colId xmlns:a16="http://schemas.microsoft.com/office/drawing/2014/main" val="1529013307"/>
                    </a:ext>
                  </a:extLst>
                </a:gridCol>
                <a:gridCol w="1640823">
                  <a:extLst>
                    <a:ext uri="{9D8B030D-6E8A-4147-A177-3AD203B41FA5}">
                      <a16:colId xmlns:a16="http://schemas.microsoft.com/office/drawing/2014/main" val="1381912024"/>
                    </a:ext>
                  </a:extLst>
                </a:gridCol>
                <a:gridCol w="2161413">
                  <a:extLst>
                    <a:ext uri="{9D8B030D-6E8A-4147-A177-3AD203B41FA5}">
                      <a16:colId xmlns:a16="http://schemas.microsoft.com/office/drawing/2014/main" val="1202557997"/>
                    </a:ext>
                  </a:extLst>
                </a:gridCol>
              </a:tblGrid>
              <a:tr h="501185">
                <a:tc>
                  <a:txBody>
                    <a:bodyPr/>
                    <a:lstStyle/>
                    <a:p>
                      <a:endParaRPr lang="en-US" dirty="0"/>
                    </a:p>
                  </a:txBody>
                  <a:tcPr/>
                </a:tc>
                <a:tc>
                  <a:txBody>
                    <a:bodyPr/>
                    <a:lstStyle/>
                    <a:p>
                      <a:pPr algn="ctr"/>
                      <a:r>
                        <a:rPr lang="en-US" altLang="zh-CN" dirty="0"/>
                        <a:t>Acc</a:t>
                      </a:r>
                      <a:endParaRPr lang="en-US" dirty="0"/>
                    </a:p>
                  </a:txBody>
                  <a:tcPr/>
                </a:tc>
                <a:tc>
                  <a:txBody>
                    <a:bodyPr/>
                    <a:lstStyle/>
                    <a:p>
                      <a:pPr algn="ctr"/>
                      <a:r>
                        <a:rPr lang="en-US" altLang="zh-CN" dirty="0"/>
                        <a:t>PPL</a:t>
                      </a:r>
                      <a:endParaRPr lang="en-US" dirty="0"/>
                    </a:p>
                  </a:txBody>
                  <a:tcPr/>
                </a:tc>
                <a:tc>
                  <a:txBody>
                    <a:bodyPr/>
                    <a:lstStyle/>
                    <a:p>
                      <a:pPr algn="ctr"/>
                      <a:r>
                        <a:rPr lang="en-US" altLang="zh-CN" dirty="0"/>
                        <a:t>Self-BLEU</a:t>
                      </a:r>
                      <a:endParaRPr lang="en-US" dirty="0"/>
                    </a:p>
                  </a:txBody>
                  <a:tcPr/>
                </a:tc>
                <a:tc>
                  <a:txBody>
                    <a:bodyPr/>
                    <a:lstStyle/>
                    <a:p>
                      <a:pPr algn="ctr"/>
                      <a:r>
                        <a:rPr lang="en-US" altLang="zh-CN" dirty="0"/>
                        <a:t>Ref-BLEU</a:t>
                      </a:r>
                      <a:endParaRPr lang="en-US" dirty="0"/>
                    </a:p>
                  </a:txBody>
                  <a:tcPr/>
                </a:tc>
                <a:extLst>
                  <a:ext uri="{0D108BD9-81ED-4DB2-BD59-A6C34878D82A}">
                    <a16:rowId xmlns:a16="http://schemas.microsoft.com/office/drawing/2014/main" val="2497995499"/>
                  </a:ext>
                </a:extLst>
              </a:tr>
              <a:tr h="501185">
                <a:tc>
                  <a:txBody>
                    <a:bodyPr/>
                    <a:lstStyle/>
                    <a:p>
                      <a:pPr algn="l"/>
                      <a:r>
                        <a:rPr lang="en-US" altLang="zh-CN" sz="1400" kern="1200" dirty="0">
                          <a:solidFill>
                            <a:schemeClr val="dk1"/>
                          </a:solidFill>
                          <a:latin typeface="+mn-lt"/>
                          <a:ea typeface="+mn-ea"/>
                          <a:cs typeface="+mn-cs"/>
                        </a:rPr>
                        <a:t>Raw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test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data</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0.3</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algn="ctr"/>
                      <a:r>
                        <a:rPr lang="en-US" sz="1400" kern="1200">
                          <a:solidFill>
                            <a:schemeClr val="dk1"/>
                          </a:solidFill>
                          <a:latin typeface="+mn-lt"/>
                          <a:ea typeface="+mn-ea"/>
                          <a:cs typeface="+mn-cs"/>
                        </a:rPr>
                        <a:t>11.79</a:t>
                      </a:r>
                    </a:p>
                  </a:txBody>
                  <a:tcPr anchor="ctr"/>
                </a:tc>
                <a:tc>
                  <a:txBody>
                    <a:bodyPr/>
                    <a:lstStyle/>
                    <a:p>
                      <a:pPr algn="ctr"/>
                      <a:r>
                        <a:rPr lang="en-US" sz="1400" kern="1200" dirty="0">
                          <a:solidFill>
                            <a:schemeClr val="dk1"/>
                          </a:solidFill>
                          <a:latin typeface="+mn-lt"/>
                          <a:ea typeface="+mn-ea"/>
                          <a:cs typeface="+mn-cs"/>
                        </a:rPr>
                        <a:t>100</a:t>
                      </a:r>
                    </a:p>
                  </a:txBody>
                  <a:tcPr anchor="ctr"/>
                </a:tc>
                <a:tc>
                  <a:txBody>
                    <a:bodyPr/>
                    <a:lstStyle/>
                    <a:p>
                      <a:pPr algn="ct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85874512"/>
                  </a:ext>
                </a:extLst>
              </a:tr>
              <a:tr h="488299">
                <a:tc>
                  <a:txBody>
                    <a:bodyPr/>
                    <a:lstStyle/>
                    <a:p>
                      <a:pPr algn="l"/>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0.5)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41.3%</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22.57</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38.72</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1221137334"/>
                  </a:ext>
                </a:extLst>
              </a:tr>
              <a:tr h="488299">
                <a:tc>
                  <a:txBody>
                    <a:bodyPr/>
                    <a:lstStyle/>
                    <a:p>
                      <a:pPr algn="l"/>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559181801"/>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0.75)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66.67%</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29.91</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24.30</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2499667824"/>
                  </a:ext>
                </a:extLst>
              </a:tr>
              <a:tr h="488299">
                <a:tc>
                  <a:txBody>
                    <a:bodyPr/>
                    <a:lstStyle/>
                    <a:p>
                      <a:pPr algn="l"/>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1512922272"/>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p>
                      <a:pPr algn="l"/>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80.9</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31.90</a:t>
                      </a: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16.70</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96479443"/>
                  </a:ext>
                </a:extLst>
              </a:tr>
              <a:tr h="488299">
                <a:tc>
                  <a:txBody>
                    <a:bodyPr/>
                    <a:lstStyle/>
                    <a:p>
                      <a:endParaRPr lang="en-US" sz="1400" kern="1200" dirty="0">
                        <a:solidFill>
                          <a:schemeClr val="dk1"/>
                        </a:solidFill>
                        <a:latin typeface="+mn-lt"/>
                        <a:ea typeface="+mn-ea"/>
                        <a:cs typeface="+mn-cs"/>
                      </a:endParaRPr>
                    </a:p>
                  </a:txBody>
                  <a:tcPr anchor="ctr"/>
                </a:tc>
                <a:tc>
                  <a:txBody>
                    <a:bodyPr/>
                    <a:lstStyle/>
                    <a:p>
                      <a:pPr algn="ctr"/>
                      <a:endParaRPr lang="en-US" sz="1400" kern="1200" dirty="0">
                        <a:solidFill>
                          <a:schemeClr val="dk1"/>
                        </a:solidFill>
                        <a:latin typeface="+mn-lt"/>
                        <a:ea typeface="+mn-ea"/>
                        <a:cs typeface="+mn-cs"/>
                      </a:endParaRPr>
                    </a:p>
                  </a:txBody>
                  <a:tcPr anchor="ctr"/>
                </a:tc>
                <a:tc>
                  <a:txBody>
                    <a:bodyPr/>
                    <a:lstStyle/>
                    <a:p>
                      <a:pPr algn="ctr"/>
                      <a:endParaRPr lang="en-US" sz="1400" kern="1200" dirty="0">
                        <a:solidFill>
                          <a:schemeClr val="dk1"/>
                        </a:solidFill>
                        <a:latin typeface="+mn-lt"/>
                        <a:ea typeface="+mn-ea"/>
                        <a:cs typeface="+mn-cs"/>
                      </a:endParaRPr>
                    </a:p>
                  </a:txBody>
                  <a:tcPr anchor="ctr"/>
                </a:tc>
                <a:tc>
                  <a:txBody>
                    <a:bodyPr/>
                    <a:lstStyle/>
                    <a:p>
                      <a:pPr algn="ctr"/>
                      <a:endParaRPr lang="en-US" sz="1400" kern="1200" dirty="0">
                        <a:solidFill>
                          <a:schemeClr val="dk1"/>
                        </a:solidFill>
                        <a:latin typeface="+mn-lt"/>
                        <a:ea typeface="+mn-ea"/>
                        <a:cs typeface="+mn-cs"/>
                      </a:endParaRPr>
                    </a:p>
                  </a:txBody>
                  <a:tcPr anchor="ctr"/>
                </a:tc>
                <a:tc>
                  <a:txBody>
                    <a:bodyPr/>
                    <a:lstStyle/>
                    <a:p>
                      <a:pPr algn="ct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857076100"/>
                  </a:ext>
                </a:extLst>
              </a:tr>
            </a:tbl>
          </a:graphicData>
        </a:graphic>
      </p:graphicFrame>
      <p:sp>
        <p:nvSpPr>
          <p:cNvPr id="6" name="TextBox 5">
            <a:extLst>
              <a:ext uri="{FF2B5EF4-FFF2-40B4-BE49-F238E27FC236}">
                <a16:creationId xmlns:a16="http://schemas.microsoft.com/office/drawing/2014/main" id="{F6549BFA-BB68-6B4E-9ABF-6320A6D27271}"/>
              </a:ext>
            </a:extLst>
          </p:cNvPr>
          <p:cNvSpPr txBox="1"/>
          <p:nvPr/>
        </p:nvSpPr>
        <p:spPr>
          <a:xfrm>
            <a:off x="10819874" y="1105913"/>
            <a:ext cx="1294048" cy="584775"/>
          </a:xfrm>
          <a:prstGeom prst="rect">
            <a:avLst/>
          </a:prstGeom>
          <a:noFill/>
        </p:spPr>
        <p:txBody>
          <a:bodyPr wrap="square" rtlCol="0">
            <a:spAutoFit/>
          </a:bodyPr>
          <a:lstStyle/>
          <a:p>
            <a:r>
              <a:rPr lang="en-US" altLang="zh-CN" sz="1600" dirty="0"/>
              <a:t>No</a:t>
            </a:r>
            <a:r>
              <a:rPr lang="zh-CN" altLang="en-US" sz="1600" dirty="0"/>
              <a:t> </a:t>
            </a:r>
            <a:r>
              <a:rPr lang="en-US" altLang="zh-CN" sz="1600" dirty="0"/>
              <a:t>human</a:t>
            </a:r>
            <a:r>
              <a:rPr lang="zh-CN" altLang="en-US" sz="1600" dirty="0"/>
              <a:t> </a:t>
            </a:r>
            <a:r>
              <a:rPr lang="en-US" altLang="zh-CN" sz="1600" dirty="0"/>
              <a:t>reference!</a:t>
            </a:r>
            <a:endParaRPr lang="en-US" sz="1600" dirty="0"/>
          </a:p>
        </p:txBody>
      </p:sp>
      <p:cxnSp>
        <p:nvCxnSpPr>
          <p:cNvPr id="8" name="Straight Arrow Connector 7">
            <a:extLst>
              <a:ext uri="{FF2B5EF4-FFF2-40B4-BE49-F238E27FC236}">
                <a16:creationId xmlns:a16="http://schemas.microsoft.com/office/drawing/2014/main" id="{85EC4F53-BE21-B94A-8A26-1EDBED6D7407}"/>
              </a:ext>
            </a:extLst>
          </p:cNvPr>
          <p:cNvCxnSpPr/>
          <p:nvPr/>
        </p:nvCxnSpPr>
        <p:spPr>
          <a:xfrm flipV="1">
            <a:off x="10255250" y="1631950"/>
            <a:ext cx="806450" cy="450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9F87655-4E36-B74D-B48A-369B21E55DCC}"/>
              </a:ext>
            </a:extLst>
          </p:cNvPr>
          <p:cNvSpPr/>
          <p:nvPr/>
        </p:nvSpPr>
        <p:spPr>
          <a:xfrm>
            <a:off x="3874571" y="2761156"/>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Oval 9">
            <a:extLst>
              <a:ext uri="{FF2B5EF4-FFF2-40B4-BE49-F238E27FC236}">
                <a16:creationId xmlns:a16="http://schemas.microsoft.com/office/drawing/2014/main" id="{436C9195-2C82-3349-87B9-45DC34B2973A}"/>
              </a:ext>
            </a:extLst>
          </p:cNvPr>
          <p:cNvSpPr/>
          <p:nvPr/>
        </p:nvSpPr>
        <p:spPr>
          <a:xfrm>
            <a:off x="5421915" y="2761156"/>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Oval 10">
            <a:extLst>
              <a:ext uri="{FF2B5EF4-FFF2-40B4-BE49-F238E27FC236}">
                <a16:creationId xmlns:a16="http://schemas.microsoft.com/office/drawing/2014/main" id="{E2ED78BE-6F7E-7042-BB5A-4EB22C5C66C0}"/>
              </a:ext>
            </a:extLst>
          </p:cNvPr>
          <p:cNvSpPr/>
          <p:nvPr/>
        </p:nvSpPr>
        <p:spPr>
          <a:xfrm>
            <a:off x="7106721" y="2761156"/>
            <a:ext cx="913986" cy="259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15493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78AE-A523-3542-9C32-F348F0BBB990}"/>
              </a:ext>
            </a:extLst>
          </p:cNvPr>
          <p:cNvSpPr>
            <a:spLocks noGrp="1"/>
          </p:cNvSpPr>
          <p:nvPr>
            <p:ph type="title"/>
          </p:nvPr>
        </p:nvSpPr>
        <p:spPr/>
        <p:txBody>
          <a:bodyPr/>
          <a:lstStyle/>
          <a:p>
            <a:r>
              <a:rPr lang="en-US" dirty="0"/>
              <a:t>Experimen</a:t>
            </a:r>
            <a:r>
              <a:rPr lang="en-US" altLang="zh-CN" dirty="0"/>
              <a:t>ts:</a:t>
            </a:r>
            <a:r>
              <a:rPr lang="zh-CN" altLang="en-US" dirty="0"/>
              <a:t> </a:t>
            </a:r>
            <a:r>
              <a:rPr lang="en-US" altLang="zh-CN" dirty="0"/>
              <a:t>Code-Switching</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793927C4-3879-344E-8055-DC50CAF81051}"/>
              </a:ext>
            </a:extLst>
          </p:cNvPr>
          <p:cNvSpPr>
            <a:spLocks noGrp="1"/>
          </p:cNvSpPr>
          <p:nvPr>
            <p:ph type="sldNum" sz="quarter" idx="12"/>
          </p:nvPr>
        </p:nvSpPr>
        <p:spPr/>
        <p:txBody>
          <a:bodyPr/>
          <a:lstStyle/>
          <a:p>
            <a:fld id="{681CEFBB-82EA-5143-A295-D24BE597BD51}" type="slidenum">
              <a:rPr lang="en-US" smtClean="0"/>
              <a:t>38</a:t>
            </a:fld>
            <a:endParaRPr lang="en-US"/>
          </a:p>
        </p:txBody>
      </p:sp>
      <p:graphicFrame>
        <p:nvGraphicFramePr>
          <p:cNvPr id="5" name="Table 4">
            <a:extLst>
              <a:ext uri="{FF2B5EF4-FFF2-40B4-BE49-F238E27FC236}">
                <a16:creationId xmlns:a16="http://schemas.microsoft.com/office/drawing/2014/main" id="{8A95AADE-C854-EE43-AFC9-3DC18567E10A}"/>
              </a:ext>
            </a:extLst>
          </p:cNvPr>
          <p:cNvGraphicFramePr>
            <a:graphicFrameLocks noGrp="1"/>
          </p:cNvGraphicFramePr>
          <p:nvPr>
            <p:extLst>
              <p:ext uri="{D42A27DB-BD31-4B8C-83A1-F6EECF244321}">
                <p14:modId xmlns:p14="http://schemas.microsoft.com/office/powerpoint/2010/main" val="647765576"/>
              </p:ext>
            </p:extLst>
          </p:nvPr>
        </p:nvGraphicFramePr>
        <p:xfrm>
          <a:off x="914400" y="1791914"/>
          <a:ext cx="9635917" cy="396202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1498645294"/>
                    </a:ext>
                  </a:extLst>
                </a:gridCol>
                <a:gridCol w="1533473">
                  <a:extLst>
                    <a:ext uri="{9D8B030D-6E8A-4147-A177-3AD203B41FA5}">
                      <a16:colId xmlns:a16="http://schemas.microsoft.com/office/drawing/2014/main" val="3309566529"/>
                    </a:ext>
                  </a:extLst>
                </a:gridCol>
                <a:gridCol w="1645908">
                  <a:extLst>
                    <a:ext uri="{9D8B030D-6E8A-4147-A177-3AD203B41FA5}">
                      <a16:colId xmlns:a16="http://schemas.microsoft.com/office/drawing/2014/main" val="1529013307"/>
                    </a:ext>
                  </a:extLst>
                </a:gridCol>
                <a:gridCol w="1640823">
                  <a:extLst>
                    <a:ext uri="{9D8B030D-6E8A-4147-A177-3AD203B41FA5}">
                      <a16:colId xmlns:a16="http://schemas.microsoft.com/office/drawing/2014/main" val="1381912024"/>
                    </a:ext>
                  </a:extLst>
                </a:gridCol>
                <a:gridCol w="2161413">
                  <a:extLst>
                    <a:ext uri="{9D8B030D-6E8A-4147-A177-3AD203B41FA5}">
                      <a16:colId xmlns:a16="http://schemas.microsoft.com/office/drawing/2014/main" val="1202557997"/>
                    </a:ext>
                  </a:extLst>
                </a:gridCol>
              </a:tblGrid>
              <a:tr h="501185">
                <a:tc>
                  <a:txBody>
                    <a:bodyPr/>
                    <a:lstStyle/>
                    <a:p>
                      <a:endParaRPr lang="en-US" dirty="0"/>
                    </a:p>
                  </a:txBody>
                  <a:tcPr/>
                </a:tc>
                <a:tc>
                  <a:txBody>
                    <a:bodyPr/>
                    <a:lstStyle/>
                    <a:p>
                      <a:pPr algn="ctr"/>
                      <a:r>
                        <a:rPr lang="en-US" altLang="zh-CN" dirty="0"/>
                        <a:t>Acc</a:t>
                      </a:r>
                      <a:endParaRPr lang="en-US" dirty="0"/>
                    </a:p>
                  </a:txBody>
                  <a:tcPr/>
                </a:tc>
                <a:tc>
                  <a:txBody>
                    <a:bodyPr/>
                    <a:lstStyle/>
                    <a:p>
                      <a:pPr algn="ctr"/>
                      <a:r>
                        <a:rPr lang="en-US" altLang="zh-CN" dirty="0"/>
                        <a:t>PPL</a:t>
                      </a:r>
                      <a:endParaRPr lang="en-US" dirty="0"/>
                    </a:p>
                  </a:txBody>
                  <a:tcPr/>
                </a:tc>
                <a:tc>
                  <a:txBody>
                    <a:bodyPr/>
                    <a:lstStyle/>
                    <a:p>
                      <a:pPr algn="ctr"/>
                      <a:r>
                        <a:rPr lang="en-US" altLang="zh-CN" dirty="0"/>
                        <a:t>Self-BLEU</a:t>
                      </a:r>
                      <a:endParaRPr lang="en-US" dirty="0"/>
                    </a:p>
                  </a:txBody>
                  <a:tcPr/>
                </a:tc>
                <a:tc>
                  <a:txBody>
                    <a:bodyPr/>
                    <a:lstStyle/>
                    <a:p>
                      <a:pPr algn="ctr"/>
                      <a:r>
                        <a:rPr lang="en-US" altLang="zh-CN" dirty="0"/>
                        <a:t>Ref-BLEU</a:t>
                      </a:r>
                      <a:endParaRPr lang="en-US" dirty="0"/>
                    </a:p>
                  </a:txBody>
                  <a:tcPr/>
                </a:tc>
                <a:extLst>
                  <a:ext uri="{0D108BD9-81ED-4DB2-BD59-A6C34878D82A}">
                    <a16:rowId xmlns:a16="http://schemas.microsoft.com/office/drawing/2014/main" val="2497995499"/>
                  </a:ext>
                </a:extLst>
              </a:tr>
              <a:tr h="501185">
                <a:tc>
                  <a:txBody>
                    <a:bodyPr/>
                    <a:lstStyle/>
                    <a:p>
                      <a:pPr algn="l"/>
                      <a:r>
                        <a:rPr lang="en-US" altLang="zh-CN" sz="1400" kern="1200" dirty="0">
                          <a:solidFill>
                            <a:schemeClr val="dk1"/>
                          </a:solidFill>
                          <a:latin typeface="+mn-lt"/>
                          <a:ea typeface="+mn-ea"/>
                          <a:cs typeface="+mn-cs"/>
                        </a:rPr>
                        <a:t>Raw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test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data</a:t>
                      </a:r>
                      <a:endParaRPr lang="en-US" sz="1400" kern="1200" dirty="0">
                        <a:solidFill>
                          <a:schemeClr val="dk1"/>
                        </a:solidFill>
                        <a:latin typeface="+mn-lt"/>
                        <a:ea typeface="+mn-ea"/>
                        <a:cs typeface="+mn-cs"/>
                      </a:endParaRPr>
                    </a:p>
                  </a:txBody>
                  <a:tcPr anchor="ctr"/>
                </a:tc>
                <a:tc>
                  <a:txBody>
                    <a:bodyPr/>
                    <a:lstStyle/>
                    <a:p>
                      <a:pPr algn="ctr"/>
                      <a:r>
                        <a:rPr lang="en-US" sz="1400" kern="1200" dirty="0">
                          <a:solidFill>
                            <a:schemeClr val="dk1"/>
                          </a:solidFill>
                          <a:latin typeface="+mn-lt"/>
                          <a:ea typeface="+mn-ea"/>
                          <a:cs typeface="+mn-cs"/>
                        </a:rPr>
                        <a:t>0.3</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tc>
                  <a:txBody>
                    <a:bodyPr/>
                    <a:lstStyle/>
                    <a:p>
                      <a:pPr algn="ctr"/>
                      <a:r>
                        <a:rPr lang="en-US" sz="1400" kern="1200">
                          <a:solidFill>
                            <a:schemeClr val="dk1"/>
                          </a:solidFill>
                          <a:latin typeface="+mn-lt"/>
                          <a:ea typeface="+mn-ea"/>
                          <a:cs typeface="+mn-cs"/>
                        </a:rPr>
                        <a:t>11.79</a:t>
                      </a:r>
                    </a:p>
                  </a:txBody>
                  <a:tcPr anchor="ctr"/>
                </a:tc>
                <a:tc>
                  <a:txBody>
                    <a:bodyPr/>
                    <a:lstStyle/>
                    <a:p>
                      <a:pPr algn="ctr"/>
                      <a:r>
                        <a:rPr lang="en-US" sz="1400" kern="1200" dirty="0">
                          <a:solidFill>
                            <a:schemeClr val="dk1"/>
                          </a:solidFill>
                          <a:latin typeface="+mn-lt"/>
                          <a:ea typeface="+mn-ea"/>
                          <a:cs typeface="+mn-cs"/>
                        </a:rPr>
                        <a:t>100</a:t>
                      </a:r>
                    </a:p>
                  </a:txBody>
                  <a:tcPr anchor="ctr"/>
                </a:tc>
                <a:tc>
                  <a:txBody>
                    <a:bodyPr/>
                    <a:lstStyle/>
                    <a:p>
                      <a:pPr algn="ct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85874512"/>
                  </a:ext>
                </a:extLst>
              </a:tr>
              <a:tr h="488299">
                <a:tc>
                  <a:txBody>
                    <a:bodyPr/>
                    <a:lstStyle/>
                    <a:p>
                      <a:pPr algn="l"/>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0.5)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41.3%</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22.57</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38.72</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1221137334"/>
                  </a:ext>
                </a:extLst>
              </a:tr>
              <a:tr h="488299">
                <a:tc>
                  <a:txBody>
                    <a:bodyPr/>
                    <a:lstStyle/>
                    <a:p>
                      <a:pPr algn="l"/>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0.5)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1" kern="1200" dirty="0">
                          <a:solidFill>
                            <a:schemeClr val="dk1"/>
                          </a:solidFill>
                          <a:latin typeface="+mn-lt"/>
                          <a:ea typeface="+mn-ea"/>
                          <a:cs typeface="+mn-cs"/>
                        </a:rPr>
                        <a:t>44.7%</a:t>
                      </a:r>
                      <a:endParaRPr lang="en-US" sz="14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22.65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1" kern="1200" dirty="0">
                          <a:solidFill>
                            <a:schemeClr val="dk1"/>
                          </a:solidFill>
                          <a:latin typeface="+mn-lt"/>
                          <a:ea typeface="+mn-ea"/>
                          <a:cs typeface="+mn-cs"/>
                        </a:rPr>
                        <a:t>39.11</a:t>
                      </a:r>
                      <a:endParaRPr lang="en-US" sz="1400" b="1" kern="1200" dirty="0">
                        <a:solidFill>
                          <a:schemeClr val="dk1"/>
                        </a:solidFill>
                        <a:latin typeface="+mn-lt"/>
                        <a:ea typeface="+mn-ea"/>
                        <a:cs typeface="+mn-cs"/>
                      </a:endParaRPr>
                    </a:p>
                  </a:txBody>
                  <a:tcPr anchor="ctr"/>
                </a:tc>
                <a:tc>
                  <a:txBody>
                    <a:bodyPr/>
                    <a:lstStyle/>
                    <a:p>
                      <a:pPr algn="ct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559181801"/>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0.75)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66.67%</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29.91</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24.30</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2499667824"/>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0.75)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1" kern="1200" dirty="0">
                          <a:solidFill>
                            <a:schemeClr val="dk1"/>
                          </a:solidFill>
                          <a:latin typeface="+mn-lt"/>
                          <a:ea typeface="+mn-ea"/>
                          <a:cs typeface="+mn-cs"/>
                        </a:rPr>
                        <a:t>68.70%</a:t>
                      </a:r>
                      <a:endParaRPr lang="en-US" sz="14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30.02</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1" kern="1200" dirty="0">
                          <a:solidFill>
                            <a:schemeClr val="dk1"/>
                          </a:solidFill>
                          <a:latin typeface="+mn-lt"/>
                          <a:ea typeface="+mn-ea"/>
                          <a:cs typeface="+mn-cs"/>
                        </a:rPr>
                        <a:t>26.42</a:t>
                      </a:r>
                      <a:endParaRPr lang="en-US" sz="1400" b="1" kern="1200" dirty="0">
                        <a:solidFill>
                          <a:schemeClr val="dk1"/>
                        </a:solidFill>
                        <a:latin typeface="+mn-lt"/>
                        <a:ea typeface="+mn-ea"/>
                        <a:cs typeface="+mn-cs"/>
                      </a:endParaRPr>
                    </a:p>
                  </a:txBody>
                  <a:tcPr anchor="ctr"/>
                </a:tc>
                <a:tc>
                  <a:txBody>
                    <a:bodyPr/>
                    <a:lstStyle/>
                    <a:p>
                      <a:pPr algn="ct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1512922272"/>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p>
                      <a:pPr algn="l"/>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400" kern="1200" dirty="0">
                          <a:solidFill>
                            <a:schemeClr val="dk1"/>
                          </a:solidFill>
                          <a:latin typeface="+mn-lt"/>
                          <a:ea typeface="+mn-ea"/>
                          <a:cs typeface="+mn-cs"/>
                        </a:rPr>
                        <a:t>8</a:t>
                      </a:r>
                      <a:r>
                        <a:rPr lang="en-US" altLang="zh-CN" sz="1400" kern="1200" dirty="0">
                          <a:solidFill>
                            <a:schemeClr val="dk1"/>
                          </a:solidFill>
                          <a:latin typeface="+mn-lt"/>
                          <a:ea typeface="+mn-ea"/>
                          <a:cs typeface="+mn-cs"/>
                        </a:rPr>
                        <a:t>1.30%</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35.30</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16.70</a:t>
                      </a:r>
                      <a:endParaRPr lang="en-US" sz="1400" kern="1200" dirty="0">
                        <a:solidFill>
                          <a:schemeClr val="dk1"/>
                        </a:solidFill>
                        <a:latin typeface="+mn-lt"/>
                        <a:ea typeface="+mn-ea"/>
                        <a:cs typeface="+mn-cs"/>
                      </a:endParaRPr>
                    </a:p>
                  </a:txBody>
                  <a:tcPr anchor="ctr"/>
                </a:tc>
                <a:tc>
                  <a:txBody>
                    <a:bodyPr/>
                    <a:lstStyle/>
                    <a:p>
                      <a:pPr algn="ct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96479443"/>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nchor="ctr"/>
                </a:tc>
                <a:tc>
                  <a:txBody>
                    <a:bodyPr/>
                    <a:lstStyle/>
                    <a:p>
                      <a:pPr algn="ctr"/>
                      <a:r>
                        <a:rPr lang="en-US" altLang="zh-CN" sz="1400" b="1" kern="1200" dirty="0">
                          <a:solidFill>
                            <a:schemeClr val="dk1"/>
                          </a:solidFill>
                          <a:latin typeface="+mn-lt"/>
                          <a:ea typeface="+mn-ea"/>
                          <a:cs typeface="+mn-cs"/>
                        </a:rPr>
                        <a:t>82.30%</a:t>
                      </a:r>
                      <a:endParaRPr lang="en-US" sz="1400" b="1" kern="1200" dirty="0">
                        <a:solidFill>
                          <a:schemeClr val="dk1"/>
                        </a:solidFill>
                        <a:latin typeface="+mn-lt"/>
                        <a:ea typeface="+mn-ea"/>
                        <a:cs typeface="+mn-cs"/>
                      </a:endParaRPr>
                    </a:p>
                  </a:txBody>
                  <a:tcPr anchor="ctr"/>
                </a:tc>
                <a:tc>
                  <a:txBody>
                    <a:bodyPr/>
                    <a:lstStyle/>
                    <a:p>
                      <a:pPr algn="ctr"/>
                      <a:r>
                        <a:rPr lang="en-US" altLang="zh-CN" sz="1400" b="1" kern="1200" dirty="0">
                          <a:solidFill>
                            <a:schemeClr val="dk1"/>
                          </a:solidFill>
                          <a:latin typeface="+mn-lt"/>
                          <a:ea typeface="+mn-ea"/>
                          <a:cs typeface="+mn-cs"/>
                        </a:rPr>
                        <a:t>30.53</a:t>
                      </a:r>
                      <a:endParaRPr lang="en-US" sz="1400" b="1" kern="1200" dirty="0">
                        <a:solidFill>
                          <a:schemeClr val="dk1"/>
                        </a:solidFill>
                        <a:latin typeface="+mn-lt"/>
                        <a:ea typeface="+mn-ea"/>
                        <a:cs typeface="+mn-cs"/>
                      </a:endParaRPr>
                    </a:p>
                  </a:txBody>
                  <a:tcPr anchor="ctr"/>
                </a:tc>
                <a:tc>
                  <a:txBody>
                    <a:bodyPr/>
                    <a:lstStyle/>
                    <a:p>
                      <a:pPr algn="ctr"/>
                      <a:r>
                        <a:rPr lang="en-US" altLang="zh-CN" sz="1400" b="1" kern="1200" dirty="0">
                          <a:solidFill>
                            <a:schemeClr val="dk1"/>
                          </a:solidFill>
                          <a:latin typeface="+mn-lt"/>
                          <a:ea typeface="+mn-ea"/>
                          <a:cs typeface="+mn-cs"/>
                        </a:rPr>
                        <a:t>16.88</a:t>
                      </a:r>
                      <a:endParaRPr lang="en-US" sz="14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857076100"/>
                  </a:ext>
                </a:extLst>
              </a:tr>
            </a:tbl>
          </a:graphicData>
        </a:graphic>
      </p:graphicFrame>
    </p:spTree>
    <p:extLst>
      <p:ext uri="{BB962C8B-B14F-4D97-AF65-F5344CB8AC3E}">
        <p14:creationId xmlns:p14="http://schemas.microsoft.com/office/powerpoint/2010/main" val="2920743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E0DB-1DE1-B146-B978-300101A99613}"/>
              </a:ext>
            </a:extLst>
          </p:cNvPr>
          <p:cNvSpPr>
            <a:spLocks noGrp="1"/>
          </p:cNvSpPr>
          <p:nvPr>
            <p:ph type="title"/>
          </p:nvPr>
        </p:nvSpPr>
        <p:spPr/>
        <p:txBody>
          <a:bodyPr/>
          <a:lstStyle/>
          <a:p>
            <a:r>
              <a:rPr lang="en-US" dirty="0"/>
              <a:t>Experimen</a:t>
            </a:r>
            <a:r>
              <a:rPr lang="en-US" altLang="zh-CN" dirty="0"/>
              <a:t>ts:</a:t>
            </a:r>
            <a:r>
              <a:rPr lang="zh-CN" altLang="en-US" dirty="0"/>
              <a:t> </a:t>
            </a:r>
            <a:r>
              <a:rPr lang="en-US" altLang="zh-CN" dirty="0"/>
              <a:t>Code-Switching</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6315DE6A-D081-2049-9F2C-8FDF9E2F69BE}"/>
              </a:ext>
            </a:extLst>
          </p:cNvPr>
          <p:cNvSpPr>
            <a:spLocks noGrp="1"/>
          </p:cNvSpPr>
          <p:nvPr>
            <p:ph type="sldNum" sz="quarter" idx="12"/>
          </p:nvPr>
        </p:nvSpPr>
        <p:spPr/>
        <p:txBody>
          <a:bodyPr/>
          <a:lstStyle/>
          <a:p>
            <a:fld id="{681CEFBB-82EA-5143-A295-D24BE597BD51}" type="slidenum">
              <a:rPr lang="en-US" smtClean="0"/>
              <a:t>39</a:t>
            </a:fld>
            <a:endParaRPr lang="en-US"/>
          </a:p>
        </p:txBody>
      </p:sp>
      <p:graphicFrame>
        <p:nvGraphicFramePr>
          <p:cNvPr id="5" name="Table 4">
            <a:extLst>
              <a:ext uri="{FF2B5EF4-FFF2-40B4-BE49-F238E27FC236}">
                <a16:creationId xmlns:a16="http://schemas.microsoft.com/office/drawing/2014/main" id="{A44E5342-1024-5946-9179-2E5655B28EC3}"/>
              </a:ext>
            </a:extLst>
          </p:cNvPr>
          <p:cNvGraphicFramePr>
            <a:graphicFrameLocks noGrp="1"/>
          </p:cNvGraphicFramePr>
          <p:nvPr>
            <p:extLst>
              <p:ext uri="{D42A27DB-BD31-4B8C-83A1-F6EECF244321}">
                <p14:modId xmlns:p14="http://schemas.microsoft.com/office/powerpoint/2010/main" val="1087092876"/>
              </p:ext>
            </p:extLst>
          </p:nvPr>
        </p:nvGraphicFramePr>
        <p:xfrm>
          <a:off x="1055077" y="2231788"/>
          <a:ext cx="9647191" cy="2833027"/>
        </p:xfrm>
        <a:graphic>
          <a:graphicData uri="http://schemas.openxmlformats.org/drawingml/2006/table">
            <a:tbl>
              <a:tblPr firstRow="1" bandRow="1">
                <a:tableStyleId>{5C22544A-7EE6-4342-B048-85BDC9FD1C3A}</a:tableStyleId>
              </a:tblPr>
              <a:tblGrid>
                <a:gridCol w="3309288">
                  <a:extLst>
                    <a:ext uri="{9D8B030D-6E8A-4147-A177-3AD203B41FA5}">
                      <a16:colId xmlns:a16="http://schemas.microsoft.com/office/drawing/2014/main" val="3797555162"/>
                    </a:ext>
                  </a:extLst>
                </a:gridCol>
                <a:gridCol w="2012356">
                  <a:extLst>
                    <a:ext uri="{9D8B030D-6E8A-4147-A177-3AD203B41FA5}">
                      <a16:colId xmlns:a16="http://schemas.microsoft.com/office/drawing/2014/main" val="2882147746"/>
                    </a:ext>
                  </a:extLst>
                </a:gridCol>
                <a:gridCol w="2166119">
                  <a:extLst>
                    <a:ext uri="{9D8B030D-6E8A-4147-A177-3AD203B41FA5}">
                      <a16:colId xmlns:a16="http://schemas.microsoft.com/office/drawing/2014/main" val="3764585779"/>
                    </a:ext>
                  </a:extLst>
                </a:gridCol>
                <a:gridCol w="2159428">
                  <a:extLst>
                    <a:ext uri="{9D8B030D-6E8A-4147-A177-3AD203B41FA5}">
                      <a16:colId xmlns:a16="http://schemas.microsoft.com/office/drawing/2014/main" val="1392278542"/>
                    </a:ext>
                  </a:extLst>
                </a:gridCol>
              </a:tblGrid>
              <a:tr h="0">
                <a:tc>
                  <a:txBody>
                    <a:bodyPr/>
                    <a:lstStyle/>
                    <a:p>
                      <a:endParaRPr lang="en-US" dirty="0"/>
                    </a:p>
                  </a:txBody>
                  <a:tcPr/>
                </a:tc>
                <a:tc>
                  <a:txBody>
                    <a:bodyPr/>
                    <a:lstStyle/>
                    <a:p>
                      <a:pPr algn="ctr"/>
                      <a:r>
                        <a:rPr lang="en-US" altLang="zh-CN" dirty="0"/>
                        <a:t>Acc</a:t>
                      </a:r>
                      <a:endParaRPr lang="en-US" dirty="0"/>
                    </a:p>
                  </a:txBody>
                  <a:tcPr/>
                </a:tc>
                <a:tc>
                  <a:txBody>
                    <a:bodyPr/>
                    <a:lstStyle/>
                    <a:p>
                      <a:pPr algn="ctr"/>
                      <a:r>
                        <a:rPr lang="en-US" altLang="zh-CN" dirty="0"/>
                        <a:t>PPL</a:t>
                      </a:r>
                      <a:endParaRPr lang="en-US" dirty="0"/>
                    </a:p>
                  </a:txBody>
                  <a:tcPr/>
                </a:tc>
                <a:tc>
                  <a:txBody>
                    <a:bodyPr/>
                    <a:lstStyle/>
                    <a:p>
                      <a:pPr algn="ctr"/>
                      <a:r>
                        <a:rPr lang="en-US" altLang="zh-CN" dirty="0"/>
                        <a:t>Self-BLEU</a:t>
                      </a:r>
                      <a:endParaRPr lang="en-US" dirty="0"/>
                    </a:p>
                  </a:txBody>
                  <a:tcPr/>
                </a:tc>
                <a:extLst>
                  <a:ext uri="{0D108BD9-81ED-4DB2-BD59-A6C34878D82A}">
                    <a16:rowId xmlns:a16="http://schemas.microsoft.com/office/drawing/2014/main" val="3894346931"/>
                  </a:ext>
                </a:extLst>
              </a:tr>
              <a:tr h="501185">
                <a:tc>
                  <a:txBody>
                    <a:bodyPr/>
                    <a:lstStyle/>
                    <a:p>
                      <a:r>
                        <a:rPr lang="en-US" altLang="zh-CN" sz="1400" dirty="0"/>
                        <a:t>Raw</a:t>
                      </a:r>
                      <a:r>
                        <a:rPr lang="zh-CN" altLang="en-US" sz="1400" dirty="0"/>
                        <a:t> </a:t>
                      </a:r>
                      <a:r>
                        <a:rPr lang="en-US" altLang="zh-CN" sz="1400" dirty="0"/>
                        <a:t>test</a:t>
                      </a:r>
                      <a:r>
                        <a:rPr lang="zh-CN" altLang="en-US" sz="1400" dirty="0"/>
                        <a:t> </a:t>
                      </a:r>
                      <a:r>
                        <a:rPr lang="en-US" altLang="zh-CN" sz="1400" dirty="0"/>
                        <a:t>data</a:t>
                      </a:r>
                      <a:endParaRPr lang="en-US" sz="1400" dirty="0"/>
                    </a:p>
                  </a:txBody>
                  <a:tcPr anchor="ctr"/>
                </a:tc>
                <a:tc>
                  <a:txBody>
                    <a:bodyPr/>
                    <a:lstStyle/>
                    <a:p>
                      <a:pPr algn="ctr"/>
                      <a:r>
                        <a:rPr lang="en-US" sz="1400" dirty="0"/>
                        <a:t>0.3</a:t>
                      </a:r>
                      <a:r>
                        <a:rPr lang="en-US" altLang="zh-CN" sz="1400" dirty="0"/>
                        <a:t>%</a:t>
                      </a:r>
                      <a:endParaRPr lang="en-US" sz="1400" dirty="0">
                        <a:effectLst/>
                      </a:endParaRPr>
                    </a:p>
                  </a:txBody>
                  <a:tcPr anchor="ctr"/>
                </a:tc>
                <a:tc>
                  <a:txBody>
                    <a:bodyPr/>
                    <a:lstStyle/>
                    <a:p>
                      <a:pPr algn="ctr"/>
                      <a:r>
                        <a:rPr lang="en-US" sz="1400" dirty="0"/>
                        <a:t>11.79</a:t>
                      </a:r>
                      <a:endParaRPr lang="en-US" sz="1400" dirty="0">
                        <a:effectLst/>
                      </a:endParaRPr>
                    </a:p>
                  </a:txBody>
                  <a:tcPr anchor="ctr"/>
                </a:tc>
                <a:tc>
                  <a:txBody>
                    <a:bodyPr/>
                    <a:lstStyle/>
                    <a:p>
                      <a:pPr algn="ctr"/>
                      <a:r>
                        <a:rPr lang="en-US" sz="1400">
                          <a:effectLst/>
                        </a:rPr>
                        <a:t>100</a:t>
                      </a:r>
                    </a:p>
                  </a:txBody>
                  <a:tcPr anchor="ctr"/>
                </a:tc>
                <a:extLst>
                  <a:ext uri="{0D108BD9-81ED-4DB2-BD59-A6C34878D82A}">
                    <a16:rowId xmlns:a16="http://schemas.microsoft.com/office/drawing/2014/main" val="2851963761"/>
                  </a:ext>
                </a:extLst>
              </a:tr>
              <a:tr h="501185">
                <a:tc>
                  <a:txBody>
                    <a:bodyPr/>
                    <a:lstStyle/>
                    <a:p>
                      <a:r>
                        <a:rPr lang="en-US" sz="1400" dirty="0">
                          <a:solidFill>
                            <a:schemeClr val="tx1"/>
                          </a:solidFill>
                        </a:rPr>
                        <a:t>Human</a:t>
                      </a:r>
                      <a:r>
                        <a:rPr lang="zh-CN" altLang="en-US" sz="1400" dirty="0">
                          <a:solidFill>
                            <a:schemeClr val="tx1"/>
                          </a:solidFill>
                        </a:rPr>
                        <a:t> </a:t>
                      </a:r>
                      <a:r>
                        <a:rPr lang="en-US" altLang="zh-CN" sz="1400" dirty="0">
                          <a:solidFill>
                            <a:schemeClr val="tx1"/>
                          </a:solidFill>
                        </a:rPr>
                        <a:t>reference</a:t>
                      </a:r>
                      <a:endParaRPr lang="en-US" sz="1400" dirty="0">
                        <a:solidFill>
                          <a:schemeClr val="tx1"/>
                        </a:solidFill>
                      </a:endParaRPr>
                    </a:p>
                  </a:txBody>
                  <a:tcPr anchor="ctr"/>
                </a:tc>
                <a:tc>
                  <a:txBody>
                    <a:bodyPr/>
                    <a:lstStyle/>
                    <a:p>
                      <a:pPr algn="ctr"/>
                      <a:r>
                        <a:rPr lang="en-US" altLang="zh-CN" sz="1400" dirty="0">
                          <a:solidFill>
                            <a:schemeClr val="tx1"/>
                          </a:solidFill>
                          <a:effectLst/>
                        </a:rPr>
                        <a:t>-</a:t>
                      </a:r>
                      <a:endParaRPr lang="en-US" sz="1400" dirty="0">
                        <a:solidFill>
                          <a:schemeClr val="tx1"/>
                        </a:solidFill>
                        <a:effectLst/>
                      </a:endParaRPr>
                    </a:p>
                  </a:txBody>
                  <a:tcPr anchor="ctr"/>
                </a:tc>
                <a:tc>
                  <a:txBody>
                    <a:bodyPr/>
                    <a:lstStyle/>
                    <a:p>
                      <a:pPr algn="ctr"/>
                      <a:r>
                        <a:rPr lang="en-US" altLang="zh-CN" sz="1400" dirty="0">
                          <a:solidFill>
                            <a:schemeClr val="tx1"/>
                          </a:solidFill>
                          <a:effectLst/>
                        </a:rPr>
                        <a:t>-</a:t>
                      </a:r>
                      <a:endParaRPr lang="en-US" sz="1400" dirty="0">
                        <a:solidFill>
                          <a:schemeClr val="tx1"/>
                        </a:solidFill>
                        <a:effectLst/>
                      </a:endParaRPr>
                    </a:p>
                  </a:txBody>
                  <a:tcPr anchor="ctr"/>
                </a:tc>
                <a:tc>
                  <a:txBody>
                    <a:bodyPr/>
                    <a:lstStyle/>
                    <a:p>
                      <a:pPr algn="ctr"/>
                      <a:r>
                        <a:rPr lang="en-US" altLang="zh-CN" sz="1400" dirty="0">
                          <a:solidFill>
                            <a:schemeClr val="tx1"/>
                          </a:solidFill>
                          <a:effectLst/>
                        </a:rPr>
                        <a:t>-</a:t>
                      </a:r>
                      <a:endParaRPr lang="en-US" sz="1400" dirty="0">
                        <a:solidFill>
                          <a:schemeClr val="tx1"/>
                        </a:solidFill>
                        <a:effectLst/>
                      </a:endParaRPr>
                    </a:p>
                  </a:txBody>
                  <a:tcPr anchor="ctr"/>
                </a:tc>
                <a:extLst>
                  <a:ext uri="{0D108BD9-81ED-4DB2-BD59-A6C34878D82A}">
                    <a16:rowId xmlns:a16="http://schemas.microsoft.com/office/drawing/2014/main" val="437728185"/>
                  </a:ext>
                </a:extLst>
              </a:tr>
              <a:tr h="488299">
                <a:tc>
                  <a:txBody>
                    <a:bodyPr/>
                    <a:lstStyle/>
                    <a:p>
                      <a:r>
                        <a:rPr lang="en-US" sz="1400" dirty="0"/>
                        <a:t>Style Transformer</a:t>
                      </a:r>
                      <a:r>
                        <a:rPr lang="zh-CN" altLang="en-US" sz="1400" dirty="0"/>
                        <a:t> </a:t>
                      </a:r>
                      <a:r>
                        <a:rPr lang="en-US" sz="1400" dirty="0"/>
                        <a:t>(Dai, 2019</a:t>
                      </a:r>
                      <a:r>
                        <a:rPr lang="en-US" altLang="zh-CN" sz="1400" dirty="0"/>
                        <a:t>)</a:t>
                      </a:r>
                      <a:r>
                        <a:rPr lang="en-US" altLang="zh-CN" sz="1400" baseline="30000" dirty="0"/>
                        <a:t>[1]</a:t>
                      </a:r>
                      <a:endParaRPr lang="en-US" sz="1400" dirty="0"/>
                    </a:p>
                  </a:txBody>
                  <a:tcPr anchor="ctr"/>
                </a:tc>
                <a:tc>
                  <a:txBody>
                    <a:bodyPr/>
                    <a:lstStyle/>
                    <a:p>
                      <a:pPr algn="ctr"/>
                      <a:r>
                        <a:rPr lang="en-US" altLang="zh-CN" sz="1400" b="1" dirty="0">
                          <a:effectLst/>
                        </a:rPr>
                        <a:t>99.3%</a:t>
                      </a:r>
                      <a:endParaRPr lang="en-US" sz="1400" b="1" dirty="0">
                        <a:effectLst/>
                      </a:endParaRPr>
                    </a:p>
                  </a:txBody>
                  <a:tcPr anchor="ctr"/>
                </a:tc>
                <a:tc>
                  <a:txBody>
                    <a:bodyPr/>
                    <a:lstStyle/>
                    <a:p>
                      <a:pPr algn="ctr"/>
                      <a:r>
                        <a:rPr lang="en-US" altLang="zh-CN" sz="1400" dirty="0">
                          <a:effectLst/>
                        </a:rPr>
                        <a:t>601.45</a:t>
                      </a:r>
                      <a:endParaRPr lang="en-US" sz="1400" dirty="0">
                        <a:effectLst/>
                      </a:endParaRPr>
                    </a:p>
                  </a:txBody>
                  <a:tcPr anchor="ctr"/>
                </a:tc>
                <a:tc>
                  <a:txBody>
                    <a:bodyPr/>
                    <a:lstStyle/>
                    <a:p>
                      <a:pPr algn="ctr"/>
                      <a:r>
                        <a:rPr lang="en-US" altLang="zh-CN" sz="1400" b="0" dirty="0">
                          <a:effectLst/>
                        </a:rPr>
                        <a:t>3.47</a:t>
                      </a:r>
                      <a:endParaRPr lang="en-US" sz="1400" b="0" dirty="0">
                        <a:effectLst/>
                      </a:endParaRPr>
                    </a:p>
                  </a:txBody>
                  <a:tcPr anchor="ctr"/>
                </a:tc>
                <a:extLst>
                  <a:ext uri="{0D108BD9-81ED-4DB2-BD59-A6C34878D82A}">
                    <a16:rowId xmlns:a16="http://schemas.microsoft.com/office/drawing/2014/main" val="619959915"/>
                  </a:ext>
                </a:extLst>
              </a:tr>
              <a:tr h="488299">
                <a:tc>
                  <a:txBody>
                    <a:bodyPr/>
                    <a:lstStyle/>
                    <a:p>
                      <a:r>
                        <a:rPr lang="en-US" sz="1400" dirty="0"/>
                        <a:t>Random Replace (Qin </a:t>
                      </a:r>
                      <a:r>
                        <a:rPr lang="en-US" sz="1400" baseline="0" dirty="0"/>
                        <a:t>2020</a:t>
                      </a:r>
                      <a:r>
                        <a:rPr lang="en-US" altLang="zh-CN" sz="1400" baseline="0" dirty="0"/>
                        <a:t>)</a:t>
                      </a:r>
                      <a:r>
                        <a:rPr lang="zh-CN" altLang="en-US" sz="1400" baseline="0" dirty="0"/>
                        <a:t> </a:t>
                      </a:r>
                      <a:r>
                        <a:rPr lang="en-US" altLang="zh-CN" sz="1400" baseline="30000" dirty="0"/>
                        <a:t>[2]</a:t>
                      </a:r>
                      <a:r>
                        <a:rPr lang="en-US" sz="1400" baseline="0" dirty="0"/>
                        <a:t>,</a:t>
                      </a:r>
                      <a:r>
                        <a:rPr lang="en-US" sz="1400" dirty="0"/>
                        <a:t> 15%</a:t>
                      </a:r>
                    </a:p>
                  </a:txBody>
                  <a:tcPr anchor="ctr"/>
                </a:tc>
                <a:tc>
                  <a:txBody>
                    <a:bodyPr/>
                    <a:lstStyle/>
                    <a:p>
                      <a:pPr algn="ctr"/>
                      <a:r>
                        <a:rPr lang="en-US" altLang="zh-CN" sz="1400" dirty="0">
                          <a:effectLst/>
                        </a:rPr>
                        <a:t>1.02%</a:t>
                      </a:r>
                      <a:endParaRPr lang="en-US" sz="1400" dirty="0">
                        <a:effectLst/>
                      </a:endParaRPr>
                    </a:p>
                  </a:txBody>
                  <a:tcPr anchor="ctr"/>
                </a:tc>
                <a:tc>
                  <a:txBody>
                    <a:bodyPr/>
                    <a:lstStyle/>
                    <a:p>
                      <a:pPr algn="ctr"/>
                      <a:r>
                        <a:rPr lang="en-US" altLang="zh-CN" sz="1400" dirty="0">
                          <a:effectLst/>
                        </a:rPr>
                        <a:t>213.24</a:t>
                      </a:r>
                      <a:endParaRPr lang="en-US" sz="1400" dirty="0">
                        <a:effectLst/>
                      </a:endParaRPr>
                    </a:p>
                  </a:txBody>
                  <a:tcPr anchor="ctr"/>
                </a:tc>
                <a:tc>
                  <a:txBody>
                    <a:bodyPr/>
                    <a:lstStyle/>
                    <a:p>
                      <a:pPr algn="ctr"/>
                      <a:r>
                        <a:rPr lang="en-US" altLang="zh-CN" sz="1400" b="1" dirty="0">
                          <a:effectLst/>
                        </a:rPr>
                        <a:t>69.09</a:t>
                      </a:r>
                      <a:endParaRPr lang="en-US" sz="1400" b="1" dirty="0">
                        <a:effectLst/>
                      </a:endParaRPr>
                    </a:p>
                  </a:txBody>
                  <a:tcPr anchor="ctr"/>
                </a:tc>
                <a:extLst>
                  <a:ext uri="{0D108BD9-81ED-4DB2-BD59-A6C34878D82A}">
                    <a16:rowId xmlns:a16="http://schemas.microsoft.com/office/drawing/2014/main" val="2437516953"/>
                  </a:ext>
                </a:extLst>
              </a:tr>
              <a:tr h="488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Ours</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(stage</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w</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0.75)</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kern="1200" dirty="0">
                          <a:solidFill>
                            <a:schemeClr val="dk1"/>
                          </a:solidFill>
                          <a:latin typeface="+mn-lt"/>
                          <a:ea typeface="+mn-ea"/>
                          <a:cs typeface="+mn-cs"/>
                        </a:rPr>
                        <a:t>68.70%</a:t>
                      </a:r>
                      <a:endParaRPr lang="en-US" sz="1400" b="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kern="1200" dirty="0">
                          <a:solidFill>
                            <a:schemeClr val="dk1"/>
                          </a:solidFill>
                          <a:latin typeface="+mn-lt"/>
                          <a:ea typeface="+mn-ea"/>
                          <a:cs typeface="+mn-cs"/>
                        </a:rPr>
                        <a:t>30.02</a:t>
                      </a:r>
                      <a:endParaRPr lang="en-US" sz="1400" b="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kern="1200" dirty="0">
                          <a:solidFill>
                            <a:schemeClr val="dk1"/>
                          </a:solidFill>
                          <a:latin typeface="+mn-lt"/>
                          <a:ea typeface="+mn-ea"/>
                          <a:cs typeface="+mn-cs"/>
                        </a:rPr>
                        <a:t>26.42</a:t>
                      </a:r>
                      <a:endParaRPr lang="en-US" sz="1400" b="0" kern="1200" dirty="0">
                        <a:solidFill>
                          <a:schemeClr val="dk1"/>
                        </a:solidFill>
                        <a:latin typeface="+mn-lt"/>
                        <a:ea typeface="+mn-ea"/>
                        <a:cs typeface="+mn-cs"/>
                      </a:endParaRPr>
                    </a:p>
                  </a:txBody>
                  <a:tcPr anchor="ctr"/>
                </a:tc>
                <a:extLst>
                  <a:ext uri="{0D108BD9-81ED-4DB2-BD59-A6C34878D82A}">
                    <a16:rowId xmlns:a16="http://schemas.microsoft.com/office/drawing/2014/main" val="2375861074"/>
                  </a:ext>
                </a:extLst>
              </a:tr>
            </a:tbl>
          </a:graphicData>
        </a:graphic>
      </p:graphicFrame>
      <p:sp>
        <p:nvSpPr>
          <p:cNvPr id="6" name="TextBox 5">
            <a:extLst>
              <a:ext uri="{FF2B5EF4-FFF2-40B4-BE49-F238E27FC236}">
                <a16:creationId xmlns:a16="http://schemas.microsoft.com/office/drawing/2014/main" id="{114A1D9A-487E-4C4A-B00C-7EA92B8314BC}"/>
              </a:ext>
            </a:extLst>
          </p:cNvPr>
          <p:cNvSpPr txBox="1"/>
          <p:nvPr/>
        </p:nvSpPr>
        <p:spPr>
          <a:xfrm>
            <a:off x="1055077" y="6140906"/>
            <a:ext cx="6184374" cy="646331"/>
          </a:xfrm>
          <a:prstGeom prst="rect">
            <a:avLst/>
          </a:prstGeom>
          <a:noFill/>
        </p:spPr>
        <p:txBody>
          <a:bodyPr wrap="square" rtlCol="0">
            <a:spAutoFit/>
          </a:bodyPr>
          <a:lstStyle/>
          <a:p>
            <a:r>
              <a:rPr lang="en-US" altLang="zh-CN" sz="1200" dirty="0">
                <a:solidFill>
                  <a:schemeClr val="bg1">
                    <a:lumMod val="65000"/>
                  </a:schemeClr>
                </a:solidFill>
              </a:rPr>
              <a:t>[1]</a:t>
            </a:r>
            <a:r>
              <a:rPr lang="zh-CN" altLang="en-US" sz="1200" dirty="0">
                <a:solidFill>
                  <a:schemeClr val="bg1">
                    <a:lumMod val="65000"/>
                  </a:schemeClr>
                </a:solidFill>
              </a:rPr>
              <a:t> </a:t>
            </a:r>
            <a:r>
              <a:rPr lang="en-US" sz="1200" dirty="0">
                <a:solidFill>
                  <a:schemeClr val="bg1">
                    <a:lumMod val="65000"/>
                  </a:schemeClr>
                </a:solidFill>
              </a:rPr>
              <a:t>Style Transfer from Non-Parallel Text by</a:t>
            </a:r>
            <a:r>
              <a:rPr lang="zh-CN" altLang="en-US" sz="1200" dirty="0">
                <a:solidFill>
                  <a:schemeClr val="bg1">
                    <a:lumMod val="65000"/>
                  </a:schemeClr>
                </a:solidFill>
              </a:rPr>
              <a:t> </a:t>
            </a:r>
            <a:r>
              <a:rPr lang="en-US" sz="1200" dirty="0">
                <a:solidFill>
                  <a:schemeClr val="bg1">
                    <a:lumMod val="65000"/>
                  </a:schemeClr>
                </a:solidFill>
              </a:rPr>
              <a:t>Cross-Alignment</a:t>
            </a:r>
          </a:p>
          <a:p>
            <a:r>
              <a:rPr lang="en-US" altLang="zh-CN" sz="1200" dirty="0">
                <a:solidFill>
                  <a:schemeClr val="bg1">
                    <a:lumMod val="65000"/>
                  </a:schemeClr>
                </a:solidFill>
              </a:rPr>
              <a:t>[2]</a:t>
            </a:r>
            <a:r>
              <a:rPr lang="zh-CN" altLang="en-US" sz="1200" dirty="0">
                <a:solidFill>
                  <a:schemeClr val="bg1">
                    <a:lumMod val="65000"/>
                  </a:schemeClr>
                </a:solidFill>
              </a:rPr>
              <a:t> </a:t>
            </a:r>
            <a:r>
              <a:rPr lang="en-US" altLang="zh-CN" sz="1200" dirty="0" err="1">
                <a:solidFill>
                  <a:schemeClr val="bg1">
                    <a:lumMod val="65000"/>
                  </a:schemeClr>
                </a:solidFill>
              </a:rPr>
              <a:t>CoSDA</a:t>
            </a:r>
            <a:r>
              <a:rPr lang="en-US" altLang="zh-CN" sz="1200" dirty="0">
                <a:solidFill>
                  <a:schemeClr val="bg1">
                    <a:lumMod val="65000"/>
                  </a:schemeClr>
                </a:solidFill>
              </a:rPr>
              <a:t>-ML: Multi-Lingual Code-Switching Data Augmentation for Zero-</a:t>
            </a:r>
            <a:r>
              <a:rPr lang="en-US" altLang="zh-CN" sz="1200" dirty="0" err="1">
                <a:solidFill>
                  <a:schemeClr val="bg1">
                    <a:lumMod val="65000"/>
                  </a:schemeClr>
                </a:solidFill>
              </a:rPr>
              <a:t>ShotCross</a:t>
            </a:r>
            <a:r>
              <a:rPr lang="en-US" altLang="zh-CN" sz="1200" dirty="0">
                <a:solidFill>
                  <a:schemeClr val="bg1">
                    <a:lumMod val="65000"/>
                  </a:schemeClr>
                </a:solidFill>
              </a:rPr>
              <a:t>-Lingual NLP</a:t>
            </a:r>
            <a:endParaRPr lang="en-US" sz="1200" dirty="0">
              <a:solidFill>
                <a:schemeClr val="bg1">
                  <a:lumMod val="65000"/>
                </a:schemeClr>
              </a:solidFill>
            </a:endParaRPr>
          </a:p>
          <a:p>
            <a:endParaRPr lang="en-US" sz="1200" dirty="0">
              <a:solidFill>
                <a:schemeClr val="bg1">
                  <a:lumMod val="65000"/>
                </a:schemeClr>
              </a:solidFill>
            </a:endParaRPr>
          </a:p>
        </p:txBody>
      </p:sp>
      <p:sp>
        <p:nvSpPr>
          <p:cNvPr id="7" name="TextBox 6">
            <a:extLst>
              <a:ext uri="{FF2B5EF4-FFF2-40B4-BE49-F238E27FC236}">
                <a16:creationId xmlns:a16="http://schemas.microsoft.com/office/drawing/2014/main" id="{5856A480-1C9A-554D-A71F-754544EF7A85}"/>
              </a:ext>
            </a:extLst>
          </p:cNvPr>
          <p:cNvSpPr txBox="1"/>
          <p:nvPr/>
        </p:nvSpPr>
        <p:spPr>
          <a:xfrm>
            <a:off x="990600" y="1423854"/>
            <a:ext cx="7994650" cy="369332"/>
          </a:xfrm>
          <a:prstGeom prst="rect">
            <a:avLst/>
          </a:prstGeom>
          <a:noFill/>
        </p:spPr>
        <p:txBody>
          <a:bodyPr wrap="square" rtlCol="0">
            <a:spAutoFit/>
          </a:bodyPr>
          <a:lstStyle/>
          <a:p>
            <a:r>
              <a:rPr lang="en-US" altLang="zh-CN" dirty="0"/>
              <a:t>Compared</a:t>
            </a:r>
            <a:r>
              <a:rPr lang="zh-CN" altLang="en-US" dirty="0"/>
              <a:t> </a:t>
            </a:r>
            <a:r>
              <a:rPr lang="en-US" altLang="zh-CN" dirty="0"/>
              <a:t>with</a:t>
            </a:r>
            <a:r>
              <a:rPr lang="zh-CN" altLang="en-US" dirty="0"/>
              <a:t> </a:t>
            </a:r>
            <a:r>
              <a:rPr lang="en-US" altLang="zh-CN" dirty="0"/>
              <a:t>previous</a:t>
            </a:r>
            <a:r>
              <a:rPr lang="zh-CN" altLang="en-US" dirty="0"/>
              <a:t> </a:t>
            </a:r>
            <a:r>
              <a:rPr lang="en-US" altLang="zh-CN" dirty="0"/>
              <a:t>methods</a:t>
            </a:r>
            <a:endParaRPr lang="en-US" dirty="0"/>
          </a:p>
        </p:txBody>
      </p:sp>
      <p:sp>
        <p:nvSpPr>
          <p:cNvPr id="8" name="Rectangle 7">
            <a:extLst>
              <a:ext uri="{FF2B5EF4-FFF2-40B4-BE49-F238E27FC236}">
                <a16:creationId xmlns:a16="http://schemas.microsoft.com/office/drawing/2014/main" id="{165193C0-76AA-1B45-83C0-7469A232BA84}"/>
              </a:ext>
            </a:extLst>
          </p:cNvPr>
          <p:cNvSpPr/>
          <p:nvPr/>
        </p:nvSpPr>
        <p:spPr>
          <a:xfrm>
            <a:off x="703974" y="3648301"/>
            <a:ext cx="10566400" cy="431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7A7CEE0-A766-6044-8459-E33B7182EDAC}"/>
              </a:ext>
            </a:extLst>
          </p:cNvPr>
          <p:cNvSpPr/>
          <p:nvPr/>
        </p:nvSpPr>
        <p:spPr>
          <a:xfrm>
            <a:off x="703974" y="4111851"/>
            <a:ext cx="10566400" cy="431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B5B8AB-2DB0-B744-B343-F6EB3098E699}"/>
              </a:ext>
            </a:extLst>
          </p:cNvPr>
          <p:cNvSpPr/>
          <p:nvPr/>
        </p:nvSpPr>
        <p:spPr>
          <a:xfrm>
            <a:off x="703974" y="4586857"/>
            <a:ext cx="10566400" cy="431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24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5A5E-E5B0-7541-9147-EDA15C5B546F}"/>
              </a:ext>
            </a:extLst>
          </p:cNvPr>
          <p:cNvSpPr>
            <a:spLocks noGrp="1"/>
          </p:cNvSpPr>
          <p:nvPr>
            <p:ph type="title"/>
          </p:nvPr>
        </p:nvSpPr>
        <p:spPr/>
        <p:txBody>
          <a:bodyPr/>
          <a:lstStyle/>
          <a:p>
            <a:r>
              <a:rPr lang="en-US" dirty="0"/>
              <a:t>Introductio</a:t>
            </a:r>
            <a:r>
              <a:rPr lang="en-US" altLang="zh-CN" dirty="0"/>
              <a:t>n</a:t>
            </a:r>
            <a:endParaRPr lang="en-US" dirty="0"/>
          </a:p>
        </p:txBody>
      </p:sp>
      <p:sp>
        <p:nvSpPr>
          <p:cNvPr id="3" name="Content Placeholder 2">
            <a:extLst>
              <a:ext uri="{FF2B5EF4-FFF2-40B4-BE49-F238E27FC236}">
                <a16:creationId xmlns:a16="http://schemas.microsoft.com/office/drawing/2014/main" id="{711DABFF-A1F8-5C4E-8908-F62DA13A3DBD}"/>
              </a:ext>
            </a:extLst>
          </p:cNvPr>
          <p:cNvSpPr>
            <a:spLocks noGrp="1"/>
          </p:cNvSpPr>
          <p:nvPr>
            <p:ph idx="1"/>
          </p:nvPr>
        </p:nvSpPr>
        <p:spPr>
          <a:xfrm>
            <a:off x="838200" y="1479343"/>
            <a:ext cx="11319534" cy="5198846"/>
          </a:xfrm>
        </p:spPr>
        <p:txBody>
          <a:bodyPr>
            <a:normAutofit/>
          </a:bodyPr>
          <a:lstStyle/>
          <a:p>
            <a:pPr marL="0" indent="0">
              <a:buNone/>
            </a:pPr>
            <a:r>
              <a:rPr lang="en-US" altLang="zh-CN" sz="3200" dirty="0"/>
              <a:t>Text</a:t>
            </a:r>
            <a:r>
              <a:rPr lang="zh-CN" altLang="en-US" sz="3200" dirty="0"/>
              <a:t> </a:t>
            </a:r>
            <a:r>
              <a:rPr lang="en-US" altLang="zh-CN" sz="3200" dirty="0"/>
              <a:t>Style</a:t>
            </a:r>
            <a:r>
              <a:rPr lang="zh-CN" altLang="en-US" sz="3200" dirty="0"/>
              <a:t> </a:t>
            </a:r>
            <a:r>
              <a:rPr lang="en-US" altLang="zh-CN" sz="3200" dirty="0"/>
              <a:t>Transfer</a:t>
            </a:r>
            <a:r>
              <a:rPr lang="zh-CN" altLang="en-US" sz="3200" dirty="0"/>
              <a:t> </a:t>
            </a:r>
            <a:r>
              <a:rPr lang="en-US" altLang="zh-CN" sz="3200" dirty="0"/>
              <a:t>Definition:</a:t>
            </a:r>
          </a:p>
          <a:p>
            <a:pPr marL="0" indent="0">
              <a:buNone/>
            </a:pPr>
            <a:r>
              <a:rPr lang="en-US" sz="2000" dirty="0"/>
              <a:t>Text style transfer aims to rephrase the input text in the desired style while preserving its original content, which could benefit various downstream applications such as text polishing, natural language understanding.</a:t>
            </a:r>
          </a:p>
          <a:p>
            <a:pPr marL="0" indent="0">
              <a:buNone/>
            </a:pPr>
            <a:endParaRPr lang="en-US" sz="2400" dirty="0"/>
          </a:p>
          <a:p>
            <a:pPr marL="0" indent="0">
              <a:buNone/>
            </a:pPr>
            <a:r>
              <a:rPr lang="en-US" altLang="zh-CN" sz="3200" dirty="0"/>
              <a:t>Examples</a:t>
            </a:r>
            <a:endParaRPr lang="en-US" sz="3200" dirty="0"/>
          </a:p>
          <a:p>
            <a:r>
              <a:rPr lang="en-US" sz="2000" dirty="0"/>
              <a:t>Sentiment Transfer:</a:t>
            </a:r>
          </a:p>
          <a:p>
            <a:pPr marL="457200" lvl="1" indent="0">
              <a:buNone/>
            </a:pPr>
            <a:r>
              <a:rPr lang="en-US" sz="2000" dirty="0"/>
              <a:t>they were </a:t>
            </a:r>
            <a:r>
              <a:rPr lang="en-US" sz="2000" dirty="0">
                <a:solidFill>
                  <a:srgbClr val="FF0000"/>
                </a:solidFill>
              </a:rPr>
              <a:t>dry</a:t>
            </a:r>
            <a:r>
              <a:rPr lang="en-US" sz="2000" dirty="0"/>
              <a:t> and truly </a:t>
            </a:r>
            <a:r>
              <a:rPr lang="en-US" sz="2000" dirty="0">
                <a:solidFill>
                  <a:srgbClr val="FF0000"/>
                </a:solidFill>
              </a:rPr>
              <a:t>tasteless</a:t>
            </a:r>
            <a:r>
              <a:rPr lang="en-US" sz="2000" dirty="0"/>
              <a:t>. → they were </a:t>
            </a:r>
            <a:r>
              <a:rPr lang="en-US" sz="2000" dirty="0">
                <a:solidFill>
                  <a:srgbClr val="00B050"/>
                </a:solidFill>
              </a:rPr>
              <a:t>tasty</a:t>
            </a:r>
            <a:r>
              <a:rPr lang="en-US" sz="2000" dirty="0"/>
              <a:t> and truly </a:t>
            </a:r>
            <a:r>
              <a:rPr lang="en-US" sz="2000" dirty="0">
                <a:solidFill>
                  <a:srgbClr val="00B050"/>
                </a:solidFill>
              </a:rPr>
              <a:t>delicious</a:t>
            </a:r>
            <a:r>
              <a:rPr lang="en-US" sz="2000" dirty="0"/>
              <a:t>.</a:t>
            </a:r>
          </a:p>
          <a:p>
            <a:r>
              <a:rPr lang="en-US" sz="2000" dirty="0"/>
              <a:t>Formality Transfer:</a:t>
            </a:r>
          </a:p>
          <a:p>
            <a:pPr marL="0" indent="0">
              <a:buNone/>
            </a:pPr>
            <a:r>
              <a:rPr lang="en-US" sz="2000" dirty="0"/>
              <a:t>        </a:t>
            </a:r>
            <a:r>
              <a:rPr lang="en-US" sz="2000" dirty="0">
                <a:solidFill>
                  <a:srgbClr val="FF0000"/>
                </a:solidFill>
              </a:rPr>
              <a:t>u ’ll </a:t>
            </a:r>
            <a:r>
              <a:rPr lang="en-US" sz="2000" dirty="0"/>
              <a:t>find a man who really deserves </a:t>
            </a:r>
            <a:r>
              <a:rPr lang="en-US" sz="2000" dirty="0">
                <a:solidFill>
                  <a:srgbClr val="FF0000"/>
                </a:solidFill>
              </a:rPr>
              <a:t>u</a:t>
            </a:r>
            <a:r>
              <a:rPr lang="en-US" sz="2000" dirty="0"/>
              <a:t> one day → </a:t>
            </a:r>
            <a:r>
              <a:rPr lang="en-US" sz="2000" dirty="0">
                <a:solidFill>
                  <a:srgbClr val="00B050"/>
                </a:solidFill>
              </a:rPr>
              <a:t>you will </a:t>
            </a:r>
            <a:r>
              <a:rPr lang="en-US" sz="2000" dirty="0"/>
              <a:t>find a man who really deserves </a:t>
            </a:r>
            <a:r>
              <a:rPr lang="en-US" sz="2000" dirty="0">
                <a:solidFill>
                  <a:srgbClr val="00B050"/>
                </a:solidFill>
              </a:rPr>
              <a:t>you</a:t>
            </a:r>
            <a:r>
              <a:rPr lang="en-US" sz="2000" dirty="0"/>
              <a:t> one day</a:t>
            </a:r>
            <a:r>
              <a:rPr lang="en-US" sz="2000" dirty="0">
                <a:solidFill>
                  <a:srgbClr val="00B050"/>
                </a:solidFill>
              </a:rPr>
              <a:t>.</a:t>
            </a:r>
          </a:p>
          <a:p>
            <a:r>
              <a:rPr lang="en-US" sz="2000" dirty="0"/>
              <a:t>Code-Switching Transfer:</a:t>
            </a:r>
          </a:p>
          <a:p>
            <a:pPr marL="457200" lvl="1" indent="0">
              <a:buNone/>
            </a:pPr>
            <a:r>
              <a:rPr lang="en-US" sz="2000" dirty="0" err="1"/>
              <a:t>submarino</a:t>
            </a:r>
            <a:r>
              <a:rPr lang="en-US" sz="2000" dirty="0"/>
              <a:t> </a:t>
            </a:r>
            <a:r>
              <a:rPr lang="en-US" sz="2000" dirty="0" err="1">
                <a:solidFill>
                  <a:srgbClr val="FF0000"/>
                </a:solidFill>
              </a:rPr>
              <a:t>amarillo</a:t>
            </a:r>
            <a:r>
              <a:rPr lang="en-US" sz="2000" dirty="0"/>
              <a:t> de los Beatles → la cancion </a:t>
            </a:r>
            <a:r>
              <a:rPr lang="en-US" sz="2000" dirty="0">
                <a:solidFill>
                  <a:srgbClr val="00B050"/>
                </a:solidFill>
              </a:rPr>
              <a:t>yellow</a:t>
            </a:r>
            <a:r>
              <a:rPr lang="en-US" sz="2000" dirty="0"/>
              <a:t> submarine de los </a:t>
            </a:r>
            <a:r>
              <a:rPr lang="en-US" sz="2000" dirty="0" err="1"/>
              <a:t>beatles</a:t>
            </a:r>
            <a:endParaRPr lang="en-US" sz="2000" dirty="0"/>
          </a:p>
          <a:p>
            <a:endParaRPr lang="en-US" altLang="zh-CN" sz="3200" dirty="0"/>
          </a:p>
          <a:p>
            <a:pPr marL="0" indent="0">
              <a:buNone/>
            </a:pPr>
            <a:endParaRPr lang="en-US" sz="3200" dirty="0"/>
          </a:p>
          <a:p>
            <a:pPr marL="457200" lvl="1" indent="0">
              <a:buNone/>
            </a:pPr>
            <a:endParaRPr lang="en-US" sz="1200" dirty="0"/>
          </a:p>
          <a:p>
            <a:pPr marL="457200" lvl="1" indent="0">
              <a:buNone/>
            </a:pPr>
            <a:endParaRPr lang="en-US" sz="1200" dirty="0"/>
          </a:p>
          <a:p>
            <a:pPr marL="0" indent="0">
              <a:buNone/>
            </a:pPr>
            <a:endParaRPr lang="en-US" sz="2400" dirty="0"/>
          </a:p>
          <a:p>
            <a:pPr marL="0" indent="0">
              <a:buNone/>
            </a:pPr>
            <a:endParaRPr lang="en-US" sz="2400" dirty="0"/>
          </a:p>
          <a:p>
            <a:endParaRPr lang="en-US" dirty="0"/>
          </a:p>
        </p:txBody>
      </p:sp>
      <p:sp>
        <p:nvSpPr>
          <p:cNvPr id="4" name="Slide Number Placeholder 3">
            <a:extLst>
              <a:ext uri="{FF2B5EF4-FFF2-40B4-BE49-F238E27FC236}">
                <a16:creationId xmlns:a16="http://schemas.microsoft.com/office/drawing/2014/main" id="{09199CC9-59DC-D947-AC7B-7865E99D661E}"/>
              </a:ext>
            </a:extLst>
          </p:cNvPr>
          <p:cNvSpPr>
            <a:spLocks noGrp="1"/>
          </p:cNvSpPr>
          <p:nvPr>
            <p:ph type="sldNum" sz="quarter" idx="12"/>
          </p:nvPr>
        </p:nvSpPr>
        <p:spPr/>
        <p:txBody>
          <a:bodyPr/>
          <a:lstStyle/>
          <a:p>
            <a:fld id="{681CEFBB-82EA-5143-A295-D24BE597BD51}" type="slidenum">
              <a:rPr lang="en-US" smtClean="0"/>
              <a:t>4</a:t>
            </a:fld>
            <a:endParaRPr lang="en-US" dirty="0"/>
          </a:p>
        </p:txBody>
      </p:sp>
    </p:spTree>
    <p:extLst>
      <p:ext uri="{BB962C8B-B14F-4D97-AF65-F5344CB8AC3E}">
        <p14:creationId xmlns:p14="http://schemas.microsoft.com/office/powerpoint/2010/main" val="150588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128A-B68E-7043-8828-4BC99B20FE0F}"/>
              </a:ext>
            </a:extLst>
          </p:cNvPr>
          <p:cNvSpPr>
            <a:spLocks noGrp="1"/>
          </p:cNvSpPr>
          <p:nvPr>
            <p:ph type="title"/>
          </p:nvPr>
        </p:nvSpPr>
        <p:spPr/>
        <p:txBody>
          <a:bodyPr/>
          <a:lstStyle/>
          <a:p>
            <a:r>
              <a:rPr lang="en-US" dirty="0"/>
              <a:t>Experimen</a:t>
            </a:r>
            <a:r>
              <a:rPr lang="en-US" altLang="zh-CN" dirty="0"/>
              <a:t>ts: Code-Switching</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692800A3-94B2-8F4B-8C64-F5BB57D467D6}"/>
              </a:ext>
            </a:extLst>
          </p:cNvPr>
          <p:cNvSpPr>
            <a:spLocks noGrp="1"/>
          </p:cNvSpPr>
          <p:nvPr>
            <p:ph type="sldNum" sz="quarter" idx="12"/>
          </p:nvPr>
        </p:nvSpPr>
        <p:spPr/>
        <p:txBody>
          <a:bodyPr/>
          <a:lstStyle/>
          <a:p>
            <a:fld id="{681CEFBB-82EA-5143-A295-D24BE597BD51}" type="slidenum">
              <a:rPr lang="en-US" smtClean="0"/>
              <a:t>40</a:t>
            </a:fld>
            <a:endParaRPr lang="en-US"/>
          </a:p>
        </p:txBody>
      </p:sp>
      <p:sp>
        <p:nvSpPr>
          <p:cNvPr id="5" name="Rectangle 4">
            <a:extLst>
              <a:ext uri="{FF2B5EF4-FFF2-40B4-BE49-F238E27FC236}">
                <a16:creationId xmlns:a16="http://schemas.microsoft.com/office/drawing/2014/main" id="{434715D7-49BC-4042-8076-660E228F2118}"/>
              </a:ext>
            </a:extLst>
          </p:cNvPr>
          <p:cNvSpPr/>
          <p:nvPr/>
        </p:nvSpPr>
        <p:spPr>
          <a:xfrm>
            <a:off x="883739" y="2614872"/>
            <a:ext cx="11138729" cy="4708981"/>
          </a:xfrm>
          <a:prstGeom prst="rect">
            <a:avLst/>
          </a:prstGeom>
        </p:spPr>
        <p:txBody>
          <a:bodyPr wrap="square">
            <a:spAutoFit/>
          </a:bodyPr>
          <a:lstStyle/>
          <a:p>
            <a:r>
              <a:rPr lang="en-US" altLang="zh-CN" sz="2000" dirty="0"/>
              <a:t>Hindi:</a:t>
            </a:r>
            <a:r>
              <a:rPr lang="zh-CN" altLang="en-US" sz="2000" dirty="0"/>
              <a:t> </a:t>
            </a:r>
            <a:r>
              <a:rPr lang="hi-IN" sz="2000" dirty="0"/>
              <a:t>कया आपको एनीमशन </a:t>
            </a:r>
            <a:r>
              <a:rPr lang="hi-IN" sz="2000" dirty="0">
                <a:solidFill>
                  <a:srgbClr val="FF0000"/>
                </a:solidFill>
              </a:rPr>
              <a:t>फिलम</a:t>
            </a:r>
            <a:r>
              <a:rPr lang="hi-IN" sz="2000" dirty="0"/>
              <a:t> पसद ह ?</a:t>
            </a:r>
            <a:r>
              <a:rPr lang="zh-CN" altLang="en-US" sz="2000" dirty="0"/>
              <a:t> </a:t>
            </a:r>
            <a:r>
              <a:rPr lang="en-US" altLang="zh-CN" sz="2000" i="1" dirty="0">
                <a:solidFill>
                  <a:schemeClr val="bg1">
                    <a:lumMod val="65000"/>
                  </a:schemeClr>
                </a:solidFill>
              </a:rPr>
              <a:t>(</a:t>
            </a:r>
            <a:r>
              <a:rPr lang="en-US" sz="2000" i="1" dirty="0">
                <a:solidFill>
                  <a:schemeClr val="bg1">
                    <a:lumMod val="65000"/>
                  </a:schemeClr>
                </a:solidFill>
              </a:rPr>
              <a:t>Do you like animation movies?</a:t>
            </a:r>
            <a:r>
              <a:rPr lang="en-US" altLang="zh-CN" sz="2000" i="1" dirty="0">
                <a:solidFill>
                  <a:schemeClr val="bg1">
                    <a:lumMod val="65000"/>
                  </a:schemeClr>
                </a:solidFill>
              </a:rPr>
              <a:t>)</a:t>
            </a:r>
            <a:endParaRPr lang="en-US" sz="2000" i="1" dirty="0">
              <a:solidFill>
                <a:schemeClr val="bg1">
                  <a:lumMod val="65000"/>
                </a:schemeClr>
              </a:solidFill>
            </a:endParaRPr>
          </a:p>
          <a:p>
            <a:r>
              <a:rPr lang="en-US" altLang="zh-CN" sz="2000" dirty="0"/>
              <a:t>Transferred</a:t>
            </a:r>
            <a:r>
              <a:rPr lang="zh-CN" altLang="en-US" sz="2000" dirty="0"/>
              <a:t> </a:t>
            </a:r>
            <a:r>
              <a:rPr lang="en-US" altLang="zh-CN" sz="2000" dirty="0"/>
              <a:t>(ours):</a:t>
            </a:r>
            <a:r>
              <a:rPr lang="zh-CN" altLang="en-US" sz="2000" dirty="0"/>
              <a:t> </a:t>
            </a:r>
            <a:r>
              <a:rPr lang="hi-IN" sz="2000" dirty="0"/>
              <a:t>क्या तुम्हे एनीमशन </a:t>
            </a:r>
            <a:r>
              <a:rPr lang="en-US" sz="2000" dirty="0">
                <a:solidFill>
                  <a:srgbClr val="00B050"/>
                </a:solidFill>
              </a:rPr>
              <a:t>movie</a:t>
            </a:r>
            <a:r>
              <a:rPr lang="en-US" sz="2000" dirty="0"/>
              <a:t> </a:t>
            </a:r>
            <a:r>
              <a:rPr lang="hi-IN" sz="2000" dirty="0"/>
              <a:t>पसंद हैं ?</a:t>
            </a:r>
            <a:r>
              <a:rPr lang="zh-CN" altLang="en-US" sz="2000" dirty="0"/>
              <a:t> </a:t>
            </a:r>
            <a:r>
              <a:rPr lang="en-US" altLang="zh-CN" sz="2000" i="1" dirty="0">
                <a:solidFill>
                  <a:schemeClr val="bg1">
                    <a:lumMod val="65000"/>
                  </a:schemeClr>
                </a:solidFill>
              </a:rPr>
              <a:t>(</a:t>
            </a:r>
            <a:r>
              <a:rPr lang="en-US" sz="2000" i="1" dirty="0">
                <a:solidFill>
                  <a:schemeClr val="bg1">
                    <a:lumMod val="65000"/>
                  </a:schemeClr>
                </a:solidFill>
              </a:rPr>
              <a:t>Do you like animation movies?</a:t>
            </a:r>
            <a:r>
              <a:rPr lang="en-US" altLang="zh-CN" sz="2000" i="1" dirty="0">
                <a:solidFill>
                  <a:schemeClr val="bg1">
                    <a:lumMod val="65000"/>
                  </a:schemeClr>
                </a:solidFill>
              </a:rPr>
              <a:t>)</a:t>
            </a:r>
          </a:p>
          <a:p>
            <a:r>
              <a:rPr lang="en-US" altLang="zh-CN" sz="2000" dirty="0"/>
              <a:t>Style</a:t>
            </a:r>
            <a:r>
              <a:rPr lang="zh-CN" altLang="en-US" sz="2000" dirty="0"/>
              <a:t> </a:t>
            </a:r>
            <a:r>
              <a:rPr lang="en-US" altLang="zh-CN" sz="2000" dirty="0"/>
              <a:t>Transformer</a:t>
            </a:r>
            <a:r>
              <a:rPr lang="en-US" altLang="zh-CN" sz="2000" baseline="30000" dirty="0"/>
              <a:t>[1]</a:t>
            </a:r>
            <a:r>
              <a:rPr lang="en-US" altLang="zh-CN" sz="2000" dirty="0"/>
              <a:t>:</a:t>
            </a:r>
            <a:r>
              <a:rPr lang="zh-CN" altLang="en-US" sz="2000" dirty="0"/>
              <a:t> </a:t>
            </a:r>
            <a:r>
              <a:rPr lang="hi-IN" altLang="zh-CN" sz="2000" dirty="0"/>
              <a:t>क्या आपको दोनों </a:t>
            </a:r>
            <a:r>
              <a:rPr lang="en-US" altLang="zh-CN" sz="2000" dirty="0">
                <a:solidFill>
                  <a:srgbClr val="00B050"/>
                </a:solidFill>
              </a:rPr>
              <a:t>movie</a:t>
            </a:r>
            <a:r>
              <a:rPr lang="en-US" altLang="zh-CN" sz="2000" dirty="0"/>
              <a:t> </a:t>
            </a:r>
            <a:r>
              <a:rPr lang="hi-IN" altLang="zh-CN" sz="2000" dirty="0"/>
              <a:t>पसंद हें ?</a:t>
            </a:r>
            <a:r>
              <a:rPr lang="zh-CN" altLang="en-US" sz="2000" dirty="0"/>
              <a:t> </a:t>
            </a:r>
            <a:r>
              <a:rPr lang="en-US" altLang="zh-CN" sz="2000" i="1" dirty="0">
                <a:solidFill>
                  <a:schemeClr val="bg1">
                    <a:lumMod val="65000"/>
                  </a:schemeClr>
                </a:solidFill>
              </a:rPr>
              <a:t>(</a:t>
            </a:r>
            <a:r>
              <a:rPr lang="en-US" sz="2000" i="1" dirty="0">
                <a:solidFill>
                  <a:schemeClr val="bg1">
                    <a:lumMod val="65000"/>
                  </a:schemeClr>
                </a:solidFill>
              </a:rPr>
              <a:t>Do you like both the movies?</a:t>
            </a:r>
            <a:r>
              <a:rPr lang="en-US" altLang="zh-CN" sz="2000" i="1" dirty="0">
                <a:solidFill>
                  <a:schemeClr val="bg1">
                    <a:lumMod val="65000"/>
                  </a:schemeClr>
                </a:solidFill>
              </a:rPr>
              <a:t>)</a:t>
            </a:r>
          </a:p>
          <a:p>
            <a:r>
              <a:rPr lang="en-US" altLang="zh-CN" sz="2000" dirty="0"/>
              <a:t>Random</a:t>
            </a:r>
            <a:r>
              <a:rPr lang="zh-CN" altLang="en-US" sz="2000" dirty="0"/>
              <a:t> </a:t>
            </a:r>
            <a:r>
              <a:rPr lang="en-US" altLang="zh-CN" sz="2000" dirty="0"/>
              <a:t>Replace</a:t>
            </a:r>
            <a:r>
              <a:rPr lang="en-US" altLang="zh-CN" sz="2000" baseline="30000" dirty="0"/>
              <a:t>[2]</a:t>
            </a:r>
            <a:r>
              <a:rPr lang="en-US" altLang="zh-CN" sz="2000" dirty="0"/>
              <a:t>:</a:t>
            </a:r>
            <a:r>
              <a:rPr lang="zh-CN" altLang="en-US" sz="2000" dirty="0"/>
              <a:t> </a:t>
            </a:r>
            <a:r>
              <a:rPr lang="en-US" altLang="zh-CN" sz="2000" dirty="0"/>
              <a:t>what </a:t>
            </a:r>
            <a:r>
              <a:rPr lang="hi-IN" altLang="zh-CN" sz="2000" dirty="0"/>
              <a:t>आपको एनीमशन फिलम पसद ह ?</a:t>
            </a:r>
            <a:r>
              <a:rPr lang="zh-CN" altLang="en-US" sz="2000" dirty="0"/>
              <a:t> </a:t>
            </a:r>
            <a:r>
              <a:rPr lang="en-US" altLang="zh-CN" sz="2000" i="1" dirty="0">
                <a:solidFill>
                  <a:schemeClr val="bg1">
                    <a:lumMod val="65000"/>
                  </a:schemeClr>
                </a:solidFill>
              </a:rPr>
              <a:t>(What</a:t>
            </a:r>
            <a:r>
              <a:rPr lang="en-US" sz="2000" i="1" dirty="0">
                <a:solidFill>
                  <a:schemeClr val="bg1">
                    <a:lumMod val="65000"/>
                  </a:schemeClr>
                </a:solidFill>
              </a:rPr>
              <a:t> you like animation movies?</a:t>
            </a:r>
            <a:r>
              <a:rPr lang="en-US" altLang="zh-CN" sz="2000" i="1" dirty="0">
                <a:solidFill>
                  <a:schemeClr val="bg1">
                    <a:lumMod val="65000"/>
                  </a:schemeClr>
                </a:solidFill>
              </a:rPr>
              <a:t>)</a:t>
            </a:r>
          </a:p>
          <a:p>
            <a:endParaRPr lang="en-US" sz="2000" i="1" dirty="0">
              <a:solidFill>
                <a:schemeClr val="bg1">
                  <a:lumMod val="65000"/>
                </a:schemeClr>
              </a:solidFill>
            </a:endParaRPr>
          </a:p>
          <a:p>
            <a:endParaRPr lang="en-US" sz="2000" i="1" dirty="0">
              <a:solidFill>
                <a:schemeClr val="bg1">
                  <a:lumMod val="65000"/>
                </a:schemeClr>
              </a:solidFill>
            </a:endParaRPr>
          </a:p>
          <a:p>
            <a:r>
              <a:rPr lang="en-US" altLang="zh-CN" sz="2000" dirty="0"/>
              <a:t>Hindi:</a:t>
            </a:r>
            <a:r>
              <a:rPr lang="zh-CN" altLang="en-US" sz="2000" dirty="0"/>
              <a:t> </a:t>
            </a:r>
            <a:r>
              <a:rPr lang="hi-IN" sz="2000" dirty="0"/>
              <a:t>कया यह काफी </a:t>
            </a:r>
            <a:r>
              <a:rPr lang="hi-IN" sz="2000" dirty="0">
                <a:solidFill>
                  <a:srgbClr val="FF0000"/>
                </a:solidFill>
              </a:rPr>
              <a:t>नया ह</a:t>
            </a:r>
            <a:r>
              <a:rPr lang="hi-IN" sz="2000" dirty="0"/>
              <a:t> या कछ </a:t>
            </a:r>
            <a:r>
              <a:rPr lang="hi-IN" sz="2000" dirty="0">
                <a:solidFill>
                  <a:srgbClr val="FF0000"/>
                </a:solidFill>
              </a:rPr>
              <a:t>साल पराना ह </a:t>
            </a:r>
            <a:r>
              <a:rPr lang="hi-IN" sz="2000" dirty="0"/>
              <a:t>?</a:t>
            </a:r>
            <a:r>
              <a:rPr lang="zh-CN" altLang="en-US" sz="2000" dirty="0"/>
              <a:t> </a:t>
            </a:r>
            <a:r>
              <a:rPr lang="en-US" altLang="zh-CN" sz="2000" i="1" dirty="0">
                <a:solidFill>
                  <a:schemeClr val="bg1">
                    <a:lumMod val="65000"/>
                  </a:schemeClr>
                </a:solidFill>
              </a:rPr>
              <a:t>(</a:t>
            </a:r>
            <a:r>
              <a:rPr lang="en-US" sz="2000" i="1" dirty="0">
                <a:solidFill>
                  <a:schemeClr val="bg1">
                    <a:lumMod val="65000"/>
                  </a:schemeClr>
                </a:solidFill>
              </a:rPr>
              <a:t>Is this quite new or is it a few years old?</a:t>
            </a:r>
            <a:r>
              <a:rPr lang="en-US" altLang="zh-CN" sz="2000" i="1" dirty="0">
                <a:solidFill>
                  <a:schemeClr val="bg1">
                    <a:lumMod val="65000"/>
                  </a:schemeClr>
                </a:solidFill>
              </a:rPr>
              <a:t>)</a:t>
            </a:r>
            <a:endParaRPr lang="en-US" sz="2000" i="1" dirty="0">
              <a:solidFill>
                <a:schemeClr val="bg1">
                  <a:lumMod val="65000"/>
                </a:schemeClr>
              </a:solidFill>
            </a:endParaRPr>
          </a:p>
          <a:p>
            <a:r>
              <a:rPr lang="en-US" altLang="zh-CN" sz="2000" dirty="0"/>
              <a:t>Transferred</a:t>
            </a:r>
            <a:r>
              <a:rPr lang="zh-CN" altLang="en-US" sz="2000" dirty="0"/>
              <a:t> </a:t>
            </a:r>
            <a:r>
              <a:rPr lang="en-US" altLang="zh-CN" sz="2000" dirty="0"/>
              <a:t>(ours):</a:t>
            </a:r>
            <a:r>
              <a:rPr lang="zh-CN" altLang="en-US" sz="2000" dirty="0"/>
              <a:t> </a:t>
            </a:r>
            <a:r>
              <a:rPr lang="hi-IN" sz="2000" dirty="0"/>
              <a:t>क्या यह काफी </a:t>
            </a:r>
            <a:r>
              <a:rPr lang="en-US" sz="2000" dirty="0">
                <a:solidFill>
                  <a:srgbClr val="00B050"/>
                </a:solidFill>
              </a:rPr>
              <a:t>new</a:t>
            </a:r>
            <a:r>
              <a:rPr lang="en-US" sz="2000" dirty="0"/>
              <a:t> </a:t>
            </a:r>
            <a:r>
              <a:rPr lang="hi-IN" sz="2000" dirty="0"/>
              <a:t>हैं </a:t>
            </a:r>
            <a:r>
              <a:rPr lang="hi-IN" sz="2000" dirty="0">
                <a:solidFill>
                  <a:srgbClr val="00B050"/>
                </a:solidFill>
              </a:rPr>
              <a:t>या तोडा </a:t>
            </a:r>
            <a:r>
              <a:rPr lang="en-US" sz="2000" dirty="0">
                <a:solidFill>
                  <a:srgbClr val="00B050"/>
                </a:solidFill>
              </a:rPr>
              <a:t>old </a:t>
            </a:r>
            <a:r>
              <a:rPr lang="hi-IN" sz="2000" dirty="0">
                <a:solidFill>
                  <a:srgbClr val="00B050"/>
                </a:solidFill>
              </a:rPr>
              <a:t>हैं </a:t>
            </a:r>
            <a:r>
              <a:rPr lang="hi-IN" sz="2000" dirty="0"/>
              <a:t>?</a:t>
            </a:r>
            <a:r>
              <a:rPr lang="zh-CN" altLang="en-US" sz="2000" dirty="0"/>
              <a:t> </a:t>
            </a:r>
            <a:r>
              <a:rPr lang="en-US" altLang="zh-CN" sz="2000" i="1" dirty="0">
                <a:solidFill>
                  <a:schemeClr val="bg1">
                    <a:lumMod val="65000"/>
                  </a:schemeClr>
                </a:solidFill>
              </a:rPr>
              <a:t>(</a:t>
            </a:r>
            <a:r>
              <a:rPr lang="en-US" sz="2000" i="1" dirty="0">
                <a:solidFill>
                  <a:schemeClr val="bg1">
                    <a:lumMod val="65000"/>
                  </a:schemeClr>
                </a:solidFill>
              </a:rPr>
              <a:t>Is it quite new or broken old?</a:t>
            </a:r>
            <a:r>
              <a:rPr lang="en-US" altLang="zh-CN" sz="2000" i="1" dirty="0">
                <a:solidFill>
                  <a:schemeClr val="bg1">
                    <a:lumMod val="65000"/>
                  </a:schemeClr>
                </a:solidFill>
              </a:rPr>
              <a:t>)</a:t>
            </a:r>
          </a:p>
          <a:p>
            <a:r>
              <a:rPr lang="en-US" altLang="zh-CN" sz="2000" dirty="0"/>
              <a:t>Style</a:t>
            </a:r>
            <a:r>
              <a:rPr lang="zh-CN" altLang="en-US" sz="2000" dirty="0"/>
              <a:t> </a:t>
            </a:r>
            <a:r>
              <a:rPr lang="en-US" altLang="zh-CN" sz="2000" dirty="0"/>
              <a:t>Transformer</a:t>
            </a:r>
            <a:r>
              <a:rPr lang="en-US" altLang="zh-CN" sz="2000" baseline="30000" dirty="0"/>
              <a:t>[1]</a:t>
            </a:r>
            <a:r>
              <a:rPr lang="en-US" altLang="zh-CN" sz="2000" dirty="0"/>
              <a:t>:</a:t>
            </a:r>
            <a:r>
              <a:rPr lang="zh-CN" altLang="en-US" sz="2000" dirty="0"/>
              <a:t> </a:t>
            </a:r>
            <a:r>
              <a:rPr lang="hi-IN" altLang="zh-CN" sz="2000" dirty="0"/>
              <a:t>क्या यह काफी नया हैं या ने साल हार्ड हो ?</a:t>
            </a:r>
            <a:r>
              <a:rPr lang="zh-CN" altLang="en-US" sz="2000" dirty="0"/>
              <a:t> </a:t>
            </a:r>
            <a:r>
              <a:rPr lang="en-US" altLang="zh-CN" sz="2000" i="1" dirty="0">
                <a:solidFill>
                  <a:schemeClr val="bg1">
                    <a:lumMod val="65000"/>
                  </a:schemeClr>
                </a:solidFill>
              </a:rPr>
              <a:t>(</a:t>
            </a:r>
            <a:r>
              <a:rPr lang="en-US" sz="2000" i="1" dirty="0">
                <a:solidFill>
                  <a:schemeClr val="bg1">
                    <a:lumMod val="65000"/>
                  </a:schemeClr>
                </a:solidFill>
              </a:rPr>
              <a:t>Is it new enough or are the years hard?</a:t>
            </a:r>
            <a:r>
              <a:rPr lang="en-US" altLang="zh-CN" sz="2000" i="1" dirty="0">
                <a:solidFill>
                  <a:schemeClr val="bg1">
                    <a:lumMod val="65000"/>
                  </a:schemeClr>
                </a:solidFill>
              </a:rPr>
              <a:t>)</a:t>
            </a:r>
          </a:p>
          <a:p>
            <a:r>
              <a:rPr lang="en-US" altLang="zh-CN" sz="2000" dirty="0"/>
              <a:t>Random</a:t>
            </a:r>
            <a:r>
              <a:rPr lang="zh-CN" altLang="en-US" sz="2000" dirty="0"/>
              <a:t> </a:t>
            </a:r>
            <a:r>
              <a:rPr lang="en-US" altLang="zh-CN" sz="2000" dirty="0"/>
              <a:t>Replace</a:t>
            </a:r>
            <a:r>
              <a:rPr lang="en-US" altLang="zh-CN" sz="2000" baseline="30000" dirty="0"/>
              <a:t>[2]</a:t>
            </a:r>
            <a:r>
              <a:rPr lang="en-US" altLang="zh-CN" sz="2000" dirty="0"/>
              <a:t>:</a:t>
            </a:r>
            <a:r>
              <a:rPr lang="zh-CN" altLang="en-US" sz="2000" dirty="0"/>
              <a:t> </a:t>
            </a:r>
            <a:r>
              <a:rPr lang="hi-IN" altLang="zh-CN" sz="2000" dirty="0"/>
              <a:t>कया </a:t>
            </a:r>
            <a:r>
              <a:rPr lang="en-US" altLang="zh-CN" sz="2000" dirty="0">
                <a:solidFill>
                  <a:srgbClr val="00B050"/>
                </a:solidFill>
              </a:rPr>
              <a:t>this quite newer </a:t>
            </a:r>
            <a:r>
              <a:rPr lang="hi-IN" altLang="zh-CN" sz="2000" dirty="0"/>
              <a:t>ह या कछ साल पराना ह ?</a:t>
            </a:r>
            <a:r>
              <a:rPr lang="zh-CN" altLang="en-US" sz="2000" i="1" dirty="0">
                <a:solidFill>
                  <a:schemeClr val="bg1">
                    <a:lumMod val="65000"/>
                  </a:schemeClr>
                </a:solidFill>
              </a:rPr>
              <a:t> </a:t>
            </a:r>
            <a:r>
              <a:rPr lang="en-US" altLang="zh-CN" sz="2000" i="1" dirty="0">
                <a:solidFill>
                  <a:schemeClr val="bg1">
                    <a:lumMod val="65000"/>
                  </a:schemeClr>
                </a:solidFill>
              </a:rPr>
              <a:t>(</a:t>
            </a:r>
            <a:r>
              <a:rPr lang="en-US" sz="2000" i="1" dirty="0">
                <a:solidFill>
                  <a:schemeClr val="bg1">
                    <a:lumMod val="65000"/>
                  </a:schemeClr>
                </a:solidFill>
              </a:rPr>
              <a:t>Is this quite newer or a few years old?</a:t>
            </a:r>
            <a:r>
              <a:rPr lang="en-US" altLang="zh-CN" sz="2000" i="1" dirty="0">
                <a:solidFill>
                  <a:schemeClr val="bg1">
                    <a:lumMod val="65000"/>
                  </a:schemeClr>
                </a:solidFill>
              </a:rPr>
              <a:t>)</a:t>
            </a:r>
            <a:endParaRPr lang="en-US" sz="2000" i="1" dirty="0">
              <a:solidFill>
                <a:schemeClr val="bg1">
                  <a:lumMod val="65000"/>
                </a:schemeClr>
              </a:solidFill>
            </a:endParaRPr>
          </a:p>
          <a:p>
            <a:endParaRPr lang="en-US" sz="2000" dirty="0"/>
          </a:p>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CDF5F164-4222-E143-A094-20E2F5FE632D}"/>
              </a:ext>
            </a:extLst>
          </p:cNvPr>
          <p:cNvSpPr txBox="1"/>
          <p:nvPr/>
        </p:nvSpPr>
        <p:spPr>
          <a:xfrm>
            <a:off x="883739" y="1915370"/>
            <a:ext cx="6454907" cy="1015663"/>
          </a:xfrm>
          <a:prstGeom prst="rect">
            <a:avLst/>
          </a:prstGeom>
          <a:noFill/>
        </p:spPr>
        <p:txBody>
          <a:bodyPr wrap="square" rtlCol="0">
            <a:spAutoFit/>
          </a:bodyPr>
          <a:lstStyle/>
          <a:p>
            <a:r>
              <a:rPr lang="en-US" altLang="zh-CN" sz="2000" b="1" dirty="0"/>
              <a:t>Example</a:t>
            </a:r>
            <a:r>
              <a:rPr lang="zh-CN" altLang="en-US" sz="2000" b="1" dirty="0"/>
              <a:t> </a:t>
            </a:r>
            <a:r>
              <a:rPr lang="en-US" altLang="zh-CN" sz="2000" b="1" dirty="0"/>
              <a:t>results</a:t>
            </a:r>
            <a:r>
              <a:rPr lang="zh-CN" altLang="en-US" sz="2000" b="1" dirty="0"/>
              <a:t> </a:t>
            </a:r>
            <a:r>
              <a:rPr lang="en-US" altLang="zh-CN" sz="2000" b="1" dirty="0"/>
              <a:t>for</a:t>
            </a:r>
            <a:r>
              <a:rPr lang="zh-CN" altLang="en-US" sz="2000" b="1" dirty="0"/>
              <a:t> </a:t>
            </a:r>
            <a:r>
              <a:rPr lang="en-US" altLang="zh-CN" sz="2000" b="1" dirty="0"/>
              <a:t>Hindi-Hinglish</a:t>
            </a:r>
            <a:r>
              <a:rPr lang="zh-CN" altLang="en-US" sz="2000" b="1" dirty="0"/>
              <a:t> </a:t>
            </a:r>
            <a:r>
              <a:rPr lang="en-US" altLang="zh-CN" sz="2000" b="1" dirty="0"/>
              <a:t>code-switching</a:t>
            </a:r>
            <a:r>
              <a:rPr lang="zh-CN" altLang="en-US" sz="2000" b="1" dirty="0"/>
              <a:t> </a:t>
            </a:r>
            <a:r>
              <a:rPr lang="en-US" altLang="zh-CN" sz="2000" b="1" dirty="0"/>
              <a:t>style</a:t>
            </a:r>
            <a:r>
              <a:rPr lang="zh-CN" altLang="en-US" sz="2000" b="1" dirty="0"/>
              <a:t> </a:t>
            </a:r>
            <a:r>
              <a:rPr lang="en-US" altLang="zh-CN" sz="2000" b="1" dirty="0"/>
              <a:t>transfer:</a:t>
            </a:r>
          </a:p>
          <a:p>
            <a:endParaRPr lang="en-US" sz="2000" dirty="0"/>
          </a:p>
        </p:txBody>
      </p:sp>
      <p:sp>
        <p:nvSpPr>
          <p:cNvPr id="33" name="Rectangle 32">
            <a:extLst>
              <a:ext uri="{FF2B5EF4-FFF2-40B4-BE49-F238E27FC236}">
                <a16:creationId xmlns:a16="http://schemas.microsoft.com/office/drawing/2014/main" id="{C2275ED8-5A22-0849-9C40-41A1DA482B1B}"/>
              </a:ext>
            </a:extLst>
          </p:cNvPr>
          <p:cNvSpPr/>
          <p:nvPr/>
        </p:nvSpPr>
        <p:spPr>
          <a:xfrm>
            <a:off x="883739" y="6220247"/>
            <a:ext cx="9700176" cy="461665"/>
          </a:xfrm>
          <a:prstGeom prst="rect">
            <a:avLst/>
          </a:prstGeom>
        </p:spPr>
        <p:txBody>
          <a:bodyPr wrap="square">
            <a:spAutoFit/>
          </a:bodyPr>
          <a:lstStyle/>
          <a:p>
            <a:r>
              <a:rPr lang="en-US" altLang="zh-CN" sz="1200" dirty="0">
                <a:solidFill>
                  <a:schemeClr val="bg1">
                    <a:lumMod val="65000"/>
                  </a:schemeClr>
                </a:solidFill>
              </a:rPr>
              <a:t>[1]</a:t>
            </a:r>
            <a:r>
              <a:rPr lang="zh-CN" altLang="en-US" sz="1200" dirty="0">
                <a:solidFill>
                  <a:schemeClr val="bg1">
                    <a:lumMod val="65000"/>
                  </a:schemeClr>
                </a:solidFill>
              </a:rPr>
              <a:t> </a:t>
            </a:r>
            <a:r>
              <a:rPr lang="en-US" sz="1200" dirty="0">
                <a:solidFill>
                  <a:schemeClr val="bg1">
                    <a:lumMod val="65000"/>
                  </a:schemeClr>
                </a:solidFill>
              </a:rPr>
              <a:t>Style Transfer from Non-Parallel Text by</a:t>
            </a:r>
            <a:r>
              <a:rPr lang="zh-CN" altLang="en-US" sz="1200" dirty="0">
                <a:solidFill>
                  <a:schemeClr val="bg1">
                    <a:lumMod val="65000"/>
                  </a:schemeClr>
                </a:solidFill>
              </a:rPr>
              <a:t> </a:t>
            </a:r>
            <a:r>
              <a:rPr lang="en-US" sz="1200" dirty="0">
                <a:solidFill>
                  <a:schemeClr val="bg1">
                    <a:lumMod val="65000"/>
                  </a:schemeClr>
                </a:solidFill>
              </a:rPr>
              <a:t>Cross-Alignment</a:t>
            </a:r>
          </a:p>
          <a:p>
            <a:r>
              <a:rPr lang="en-US" altLang="zh-CN" sz="1200" dirty="0">
                <a:solidFill>
                  <a:schemeClr val="bg1">
                    <a:lumMod val="65000"/>
                  </a:schemeClr>
                </a:solidFill>
              </a:rPr>
              <a:t>[2]</a:t>
            </a:r>
            <a:r>
              <a:rPr lang="zh-CN" altLang="en-US" sz="1200" dirty="0">
                <a:solidFill>
                  <a:schemeClr val="bg1">
                    <a:lumMod val="65000"/>
                  </a:schemeClr>
                </a:solidFill>
              </a:rPr>
              <a:t> </a:t>
            </a:r>
            <a:r>
              <a:rPr lang="en-US" altLang="zh-CN" sz="1200" dirty="0" err="1">
                <a:solidFill>
                  <a:schemeClr val="bg1">
                    <a:lumMod val="65000"/>
                  </a:schemeClr>
                </a:solidFill>
              </a:rPr>
              <a:t>CoSDA</a:t>
            </a:r>
            <a:r>
              <a:rPr lang="en-US" altLang="zh-CN" sz="1200" dirty="0">
                <a:solidFill>
                  <a:schemeClr val="bg1">
                    <a:lumMod val="65000"/>
                  </a:schemeClr>
                </a:solidFill>
              </a:rPr>
              <a:t>-ML: Multi-Lingual Code-Switching Data Augmentation for Zero-Shot</a:t>
            </a:r>
            <a:r>
              <a:rPr lang="zh-CN" altLang="en-US" sz="1200" dirty="0">
                <a:solidFill>
                  <a:schemeClr val="bg1">
                    <a:lumMod val="65000"/>
                  </a:schemeClr>
                </a:solidFill>
              </a:rPr>
              <a:t> </a:t>
            </a:r>
            <a:r>
              <a:rPr lang="en-US" altLang="zh-CN" sz="1200" dirty="0">
                <a:solidFill>
                  <a:schemeClr val="bg1">
                    <a:lumMod val="65000"/>
                  </a:schemeClr>
                </a:solidFill>
              </a:rPr>
              <a:t>Cross-Lingual NLP</a:t>
            </a:r>
            <a:endParaRPr lang="en-US" sz="1200" dirty="0">
              <a:solidFill>
                <a:schemeClr val="bg1">
                  <a:lumMod val="65000"/>
                </a:schemeClr>
              </a:solidFill>
            </a:endParaRPr>
          </a:p>
        </p:txBody>
      </p:sp>
    </p:spTree>
    <p:extLst>
      <p:ext uri="{BB962C8B-B14F-4D97-AF65-F5344CB8AC3E}">
        <p14:creationId xmlns:p14="http://schemas.microsoft.com/office/powerpoint/2010/main" val="1163992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CED0-7386-5142-A7AB-70D85EA81614}"/>
              </a:ext>
            </a:extLst>
          </p:cNvPr>
          <p:cNvSpPr>
            <a:spLocks noGrp="1"/>
          </p:cNvSpPr>
          <p:nvPr>
            <p:ph type="title"/>
          </p:nvPr>
        </p:nvSpPr>
        <p:spPr/>
        <p:txBody>
          <a:bodyPr/>
          <a:lstStyle/>
          <a:p>
            <a:r>
              <a:rPr lang="en-US" dirty="0"/>
              <a:t>Experimen</a:t>
            </a:r>
            <a:r>
              <a:rPr lang="en-US" altLang="zh-CN" dirty="0"/>
              <a:t>ts: Code-Switching</a:t>
            </a:r>
            <a:r>
              <a:rPr lang="zh-CN" altLang="en-US" dirty="0"/>
              <a:t> </a:t>
            </a:r>
            <a:r>
              <a:rPr lang="en-US" altLang="zh-CN" dirty="0"/>
              <a:t>Transfer</a:t>
            </a:r>
            <a:endParaRPr lang="en-US" dirty="0"/>
          </a:p>
        </p:txBody>
      </p:sp>
      <p:sp>
        <p:nvSpPr>
          <p:cNvPr id="4" name="Slide Number Placeholder 3">
            <a:extLst>
              <a:ext uri="{FF2B5EF4-FFF2-40B4-BE49-F238E27FC236}">
                <a16:creationId xmlns:a16="http://schemas.microsoft.com/office/drawing/2014/main" id="{53E50E27-93B2-6945-BE1B-0BFDD7A61D1B}"/>
              </a:ext>
            </a:extLst>
          </p:cNvPr>
          <p:cNvSpPr>
            <a:spLocks noGrp="1"/>
          </p:cNvSpPr>
          <p:nvPr>
            <p:ph type="sldNum" sz="quarter" idx="12"/>
          </p:nvPr>
        </p:nvSpPr>
        <p:spPr/>
        <p:txBody>
          <a:bodyPr/>
          <a:lstStyle/>
          <a:p>
            <a:fld id="{681CEFBB-82EA-5143-A295-D24BE597BD51}" type="slidenum">
              <a:rPr lang="en-US" smtClean="0"/>
              <a:t>41</a:t>
            </a:fld>
            <a:endParaRPr lang="en-US"/>
          </a:p>
        </p:txBody>
      </p:sp>
      <p:sp>
        <p:nvSpPr>
          <p:cNvPr id="5" name="Rectangle 4">
            <a:extLst>
              <a:ext uri="{FF2B5EF4-FFF2-40B4-BE49-F238E27FC236}">
                <a16:creationId xmlns:a16="http://schemas.microsoft.com/office/drawing/2014/main" id="{7F4CDF41-42A0-644C-B728-C3EA85FC3289}"/>
              </a:ext>
            </a:extLst>
          </p:cNvPr>
          <p:cNvSpPr/>
          <p:nvPr/>
        </p:nvSpPr>
        <p:spPr>
          <a:xfrm>
            <a:off x="920750" y="1337508"/>
            <a:ext cx="10737850" cy="5293757"/>
          </a:xfrm>
          <a:prstGeom prst="rect">
            <a:avLst/>
          </a:prstGeom>
        </p:spPr>
        <p:txBody>
          <a:bodyPr wrap="square">
            <a:spAutoFit/>
          </a:bodyPr>
          <a:lstStyle/>
          <a:p>
            <a:r>
              <a:rPr lang="en-US" altLang="zh-CN" sz="2000" dirty="0"/>
              <a:t>Hindi:</a:t>
            </a:r>
            <a:r>
              <a:rPr lang="zh-CN" altLang="en-US" sz="2000" dirty="0"/>
              <a:t> </a:t>
            </a:r>
            <a:r>
              <a:rPr lang="hi-IN" sz="2000" dirty="0">
                <a:solidFill>
                  <a:srgbClr val="FF0000"/>
                </a:solidFill>
              </a:rPr>
              <a:t>म सहमत ह !</a:t>
            </a:r>
            <a:r>
              <a:rPr lang="hi-IN" sz="2000" dirty="0"/>
              <a:t> यह </a:t>
            </a:r>
            <a:r>
              <a:rPr lang="hi-IN" sz="2000" dirty="0">
                <a:solidFill>
                  <a:srgbClr val="FF0000"/>
                </a:solidFill>
              </a:rPr>
              <a:t>बहत दखी </a:t>
            </a:r>
            <a:r>
              <a:rPr lang="hi-IN" sz="2000" dirty="0"/>
              <a:t>था , लकिन यह भी , जसा कि एक </a:t>
            </a:r>
            <a:r>
              <a:rPr lang="hi-IN" sz="2000" dirty="0">
                <a:solidFill>
                  <a:srgbClr val="FF0000"/>
                </a:solidFill>
              </a:rPr>
              <a:t>समीकषक</a:t>
            </a:r>
            <a:r>
              <a:rPr lang="hi-IN" sz="2000" dirty="0"/>
              <a:t> इस काफी &lt;</a:t>
            </a:r>
            <a:r>
              <a:rPr lang="en-US" sz="2000" dirty="0" err="1"/>
              <a:t>unk</a:t>
            </a:r>
            <a:r>
              <a:rPr lang="en-US" sz="2000" dirty="0"/>
              <a:t>&gt; </a:t>
            </a:r>
            <a:r>
              <a:rPr lang="hi-IN" sz="2000" dirty="0">
                <a:solidFill>
                  <a:srgbClr val="FF0000"/>
                </a:solidFill>
              </a:rPr>
              <a:t>बिटवरट</a:t>
            </a:r>
            <a:r>
              <a:rPr lang="hi-IN" sz="2000" dirty="0"/>
              <a:t> &lt;</a:t>
            </a:r>
            <a:r>
              <a:rPr lang="en-US" sz="2000" dirty="0" err="1"/>
              <a:t>unk</a:t>
            </a:r>
            <a:r>
              <a:rPr lang="en-US" sz="2000" dirty="0"/>
              <a:t>&gt; </a:t>
            </a:r>
            <a:r>
              <a:rPr lang="hi-IN" sz="2000" dirty="0"/>
              <a:t>डालता ह । मझ </a:t>
            </a:r>
            <a:r>
              <a:rPr lang="hi-IN" sz="2000" dirty="0">
                <a:solidFill>
                  <a:srgbClr val="FF0000"/>
                </a:solidFill>
              </a:rPr>
              <a:t>यकीन</a:t>
            </a:r>
            <a:r>
              <a:rPr lang="hi-IN" sz="2000" dirty="0"/>
              <a:t> नही था कि अत म कस </a:t>
            </a:r>
            <a:r>
              <a:rPr lang="hi-IN" sz="2000" dirty="0">
                <a:solidFill>
                  <a:srgbClr val="FF0000"/>
                </a:solidFill>
              </a:rPr>
              <a:t>महसस</a:t>
            </a:r>
            <a:r>
              <a:rPr lang="hi-IN" sz="2000" dirty="0"/>
              <a:t> किया जाए ।</a:t>
            </a:r>
            <a:endParaRPr lang="en-US" sz="2000" dirty="0"/>
          </a:p>
          <a:p>
            <a:r>
              <a:rPr lang="en-US" altLang="zh-CN" sz="2000" i="1" dirty="0">
                <a:solidFill>
                  <a:schemeClr val="bg1">
                    <a:lumMod val="65000"/>
                  </a:schemeClr>
                </a:solidFill>
              </a:rPr>
              <a:t>(</a:t>
            </a:r>
            <a:r>
              <a:rPr lang="en-US" sz="2000" i="1" dirty="0">
                <a:solidFill>
                  <a:schemeClr val="bg1">
                    <a:lumMod val="65000"/>
                  </a:schemeClr>
                </a:solidFill>
              </a:rPr>
              <a:t>I agree! It was </a:t>
            </a:r>
            <a:r>
              <a:rPr lang="en-US" altLang="zh-CN" sz="2000" i="1" dirty="0">
                <a:solidFill>
                  <a:schemeClr val="bg1">
                    <a:lumMod val="65000"/>
                  </a:schemeClr>
                </a:solidFill>
              </a:rPr>
              <a:t>so</a:t>
            </a:r>
            <a:r>
              <a:rPr lang="zh-CN" altLang="en-US" sz="2000" i="1" dirty="0">
                <a:solidFill>
                  <a:schemeClr val="bg1">
                    <a:lumMod val="65000"/>
                  </a:schemeClr>
                </a:solidFill>
              </a:rPr>
              <a:t> </a:t>
            </a:r>
            <a:r>
              <a:rPr lang="en-US" altLang="zh-CN" sz="2000" i="1" dirty="0">
                <a:solidFill>
                  <a:schemeClr val="bg1">
                    <a:lumMod val="65000"/>
                  </a:schemeClr>
                </a:solidFill>
              </a:rPr>
              <a:t>sad</a:t>
            </a:r>
            <a:r>
              <a:rPr lang="en-US" sz="2000" i="1" dirty="0">
                <a:solidFill>
                  <a:schemeClr val="bg1">
                    <a:lumMod val="65000"/>
                  </a:schemeClr>
                </a:solidFill>
              </a:rPr>
              <a:t>, but also, as one reviewer puts it quite </a:t>
            </a:r>
            <a:r>
              <a:rPr lang="en-US" altLang="zh-CN" sz="2000" i="1" dirty="0">
                <a:solidFill>
                  <a:schemeClr val="bg1">
                    <a:lumMod val="65000"/>
                  </a:schemeClr>
                </a:solidFill>
              </a:rPr>
              <a:t>&lt;</a:t>
            </a:r>
            <a:r>
              <a:rPr lang="en-US" altLang="zh-CN" sz="2000" i="1" dirty="0" err="1">
                <a:solidFill>
                  <a:schemeClr val="bg1">
                    <a:lumMod val="65000"/>
                  </a:schemeClr>
                </a:solidFill>
              </a:rPr>
              <a:t>unk</a:t>
            </a:r>
            <a:r>
              <a:rPr lang="en-US" altLang="zh-CN" sz="2000" i="1" dirty="0">
                <a:solidFill>
                  <a:schemeClr val="bg1">
                    <a:lumMod val="65000"/>
                  </a:schemeClr>
                </a:solidFill>
              </a:rPr>
              <a:t>&gt;</a:t>
            </a:r>
            <a:r>
              <a:rPr lang="zh-CN" altLang="en-US" sz="2000" i="1" dirty="0">
                <a:solidFill>
                  <a:schemeClr val="bg1">
                    <a:lumMod val="65000"/>
                  </a:schemeClr>
                </a:solidFill>
              </a:rPr>
              <a:t> </a:t>
            </a:r>
            <a:r>
              <a:rPr lang="en-US" sz="2000" i="1" dirty="0">
                <a:solidFill>
                  <a:schemeClr val="bg1">
                    <a:lumMod val="65000"/>
                  </a:schemeClr>
                </a:solidFill>
              </a:rPr>
              <a:t>bittersweet</a:t>
            </a:r>
            <a:r>
              <a:rPr lang="zh-CN" altLang="en-US" sz="2000" i="1" dirty="0">
                <a:solidFill>
                  <a:schemeClr val="bg1">
                    <a:lumMod val="65000"/>
                  </a:schemeClr>
                </a:solidFill>
              </a:rPr>
              <a:t> </a:t>
            </a:r>
            <a:r>
              <a:rPr lang="en-US" altLang="zh-CN" sz="2000" i="1" dirty="0">
                <a:solidFill>
                  <a:schemeClr val="bg1">
                    <a:lumMod val="65000"/>
                  </a:schemeClr>
                </a:solidFill>
              </a:rPr>
              <a:t>&lt;</a:t>
            </a:r>
            <a:r>
              <a:rPr lang="en-US" altLang="zh-CN" sz="2000" i="1" dirty="0" err="1">
                <a:solidFill>
                  <a:schemeClr val="bg1">
                    <a:lumMod val="65000"/>
                  </a:schemeClr>
                </a:solidFill>
              </a:rPr>
              <a:t>unk</a:t>
            </a:r>
            <a:r>
              <a:rPr lang="en-US" altLang="zh-CN" sz="2000" i="1" dirty="0">
                <a:solidFill>
                  <a:schemeClr val="bg1">
                    <a:lumMod val="65000"/>
                  </a:schemeClr>
                </a:solidFill>
              </a:rPr>
              <a:t>&gt;</a:t>
            </a:r>
            <a:r>
              <a:rPr lang="en-US" sz="2000" i="1" dirty="0">
                <a:solidFill>
                  <a:schemeClr val="bg1">
                    <a:lumMod val="65000"/>
                  </a:schemeClr>
                </a:solidFill>
              </a:rPr>
              <a:t>. I was not sure how to feel so.</a:t>
            </a:r>
            <a:r>
              <a:rPr lang="en-US" altLang="zh-CN" sz="2000" i="1" dirty="0">
                <a:solidFill>
                  <a:schemeClr val="bg1">
                    <a:lumMod val="65000"/>
                  </a:schemeClr>
                </a:solidFill>
              </a:rPr>
              <a:t>)</a:t>
            </a:r>
          </a:p>
          <a:p>
            <a:endParaRPr lang="en-US" altLang="zh-CN" sz="2000" i="1" dirty="0">
              <a:solidFill>
                <a:schemeClr val="bg1">
                  <a:lumMod val="65000"/>
                </a:schemeClr>
              </a:solidFill>
            </a:endParaRPr>
          </a:p>
          <a:p>
            <a:r>
              <a:rPr lang="en-US" altLang="zh-CN" sz="2000" dirty="0"/>
              <a:t>Transferred</a:t>
            </a:r>
            <a:r>
              <a:rPr lang="zh-CN" altLang="en-US" sz="2000" dirty="0"/>
              <a:t> </a:t>
            </a:r>
            <a:r>
              <a:rPr lang="en-US" altLang="zh-CN" sz="2000" dirty="0"/>
              <a:t>(ours):</a:t>
            </a:r>
            <a:r>
              <a:rPr lang="zh-CN" altLang="en-US" sz="2000" dirty="0"/>
              <a:t> </a:t>
            </a:r>
            <a:r>
              <a:rPr lang="en-US" sz="2000" dirty="0" err="1">
                <a:solidFill>
                  <a:srgbClr val="00B050"/>
                </a:solidFill>
              </a:rPr>
              <a:t>i</a:t>
            </a:r>
            <a:r>
              <a:rPr lang="en-US" sz="2000" dirty="0">
                <a:solidFill>
                  <a:srgbClr val="00B050"/>
                </a:solidFill>
              </a:rPr>
              <a:t> agree ! </a:t>
            </a:r>
            <a:r>
              <a:rPr lang="hi-IN" sz="2000" dirty="0"/>
              <a:t>यह बहुत </a:t>
            </a:r>
            <a:r>
              <a:rPr lang="en-US" sz="2000" dirty="0">
                <a:solidFill>
                  <a:srgbClr val="00B050"/>
                </a:solidFill>
              </a:rPr>
              <a:t>sad</a:t>
            </a:r>
            <a:r>
              <a:rPr lang="en-US" sz="2000" dirty="0"/>
              <a:t> </a:t>
            </a:r>
            <a:r>
              <a:rPr lang="hi-IN" sz="2000" dirty="0"/>
              <a:t>था , जैसे एक </a:t>
            </a:r>
            <a:r>
              <a:rPr lang="en-US" sz="2000" dirty="0">
                <a:solidFill>
                  <a:srgbClr val="00B050"/>
                </a:solidFill>
              </a:rPr>
              <a:t>reviewer</a:t>
            </a:r>
            <a:r>
              <a:rPr lang="en-US" sz="2000" dirty="0"/>
              <a:t> </a:t>
            </a:r>
            <a:r>
              <a:rPr lang="hi-IN" sz="2000" dirty="0"/>
              <a:t>ने कहा हैं यह काफ़ी </a:t>
            </a:r>
            <a:r>
              <a:rPr lang="hi-IN" sz="2000" dirty="0">
                <a:solidFill>
                  <a:srgbClr val="00B050"/>
                </a:solidFill>
              </a:rPr>
              <a:t>" </a:t>
            </a:r>
            <a:r>
              <a:rPr lang="en-US" sz="2000" dirty="0">
                <a:solidFill>
                  <a:srgbClr val="00B050"/>
                </a:solidFill>
              </a:rPr>
              <a:t>bittersweet " </a:t>
            </a:r>
            <a:r>
              <a:rPr lang="hi-IN" sz="2000" dirty="0"/>
              <a:t>हैं , मैं </a:t>
            </a:r>
            <a:r>
              <a:rPr lang="en-US" sz="2000" dirty="0">
                <a:solidFill>
                  <a:srgbClr val="00B050"/>
                </a:solidFill>
              </a:rPr>
              <a:t>sure</a:t>
            </a:r>
            <a:r>
              <a:rPr lang="en-US" sz="2000" dirty="0"/>
              <a:t> </a:t>
            </a:r>
            <a:r>
              <a:rPr lang="hi-IN" sz="2000" dirty="0"/>
              <a:t>नहीं था की </a:t>
            </a:r>
            <a:r>
              <a:rPr lang="en-US" sz="2000" dirty="0"/>
              <a:t>end </a:t>
            </a:r>
            <a:r>
              <a:rPr lang="hi-IN" sz="2000" dirty="0"/>
              <a:t>मैं कैसा </a:t>
            </a:r>
            <a:r>
              <a:rPr lang="en-US" sz="2000" dirty="0">
                <a:solidFill>
                  <a:srgbClr val="00B050"/>
                </a:solidFill>
              </a:rPr>
              <a:t>feel</a:t>
            </a:r>
            <a:r>
              <a:rPr lang="en-US" sz="2000" dirty="0"/>
              <a:t> </a:t>
            </a:r>
            <a:r>
              <a:rPr lang="hi-IN" sz="2000" dirty="0"/>
              <a:t>करू .</a:t>
            </a:r>
            <a:endParaRPr lang="en-US" sz="2000" dirty="0"/>
          </a:p>
          <a:p>
            <a:r>
              <a:rPr lang="en-US" altLang="zh-CN" sz="2000" i="1" dirty="0">
                <a:solidFill>
                  <a:schemeClr val="bg1">
                    <a:lumMod val="65000"/>
                  </a:schemeClr>
                </a:solidFill>
              </a:rPr>
              <a:t>(</a:t>
            </a:r>
            <a:r>
              <a:rPr lang="en-US" sz="2000" i="1" dirty="0" err="1">
                <a:solidFill>
                  <a:schemeClr val="bg1">
                    <a:lumMod val="65000"/>
                  </a:schemeClr>
                </a:solidFill>
              </a:rPr>
              <a:t>i</a:t>
            </a:r>
            <a:r>
              <a:rPr lang="en-US" sz="2000" i="1" dirty="0">
                <a:solidFill>
                  <a:schemeClr val="bg1">
                    <a:lumMod val="65000"/>
                  </a:schemeClr>
                </a:solidFill>
              </a:rPr>
              <a:t> agree! It was so sad, as one reviewer said, it's quite "bittersweet", I wasn't sure how to feel at the end.</a:t>
            </a:r>
            <a:r>
              <a:rPr lang="en-US" altLang="zh-CN" sz="2000" i="1" dirty="0">
                <a:solidFill>
                  <a:schemeClr val="bg1">
                    <a:lumMod val="65000"/>
                  </a:schemeClr>
                </a:solidFill>
              </a:rPr>
              <a:t>)</a:t>
            </a:r>
          </a:p>
          <a:p>
            <a:endParaRPr lang="en-US" sz="2000" dirty="0">
              <a:solidFill>
                <a:schemeClr val="bg1">
                  <a:lumMod val="65000"/>
                </a:schemeClr>
              </a:solidFill>
            </a:endParaRPr>
          </a:p>
          <a:p>
            <a:r>
              <a:rPr lang="en-US" altLang="zh-CN" sz="2000" dirty="0"/>
              <a:t>Style</a:t>
            </a:r>
            <a:r>
              <a:rPr lang="zh-CN" altLang="en-US" sz="2000" dirty="0"/>
              <a:t> </a:t>
            </a:r>
            <a:r>
              <a:rPr lang="en-US" altLang="zh-CN" sz="2000" dirty="0"/>
              <a:t>Transformer</a:t>
            </a:r>
            <a:r>
              <a:rPr lang="en-US" altLang="zh-CN" sz="2000" baseline="30000" dirty="0"/>
              <a:t>[1]</a:t>
            </a:r>
            <a:r>
              <a:rPr lang="en-US" altLang="zh-CN" sz="2000" dirty="0"/>
              <a:t>:</a:t>
            </a:r>
            <a:r>
              <a:rPr lang="zh-CN" altLang="en-US" sz="2000" dirty="0"/>
              <a:t> </a:t>
            </a:r>
            <a:r>
              <a:rPr lang="en-US" altLang="zh-CN" sz="2000" dirty="0"/>
              <a:t>movie </a:t>
            </a:r>
            <a:r>
              <a:rPr lang="hi-IN" altLang="zh-CN" sz="2000" dirty="0"/>
              <a:t>की हैं .</a:t>
            </a:r>
            <a:r>
              <a:rPr lang="zh-CN" altLang="en-US" sz="2000" dirty="0"/>
              <a:t> </a:t>
            </a:r>
            <a:r>
              <a:rPr lang="en-US" altLang="zh-CN" sz="2000" i="1" dirty="0">
                <a:solidFill>
                  <a:schemeClr val="bg1">
                    <a:lumMod val="65000"/>
                  </a:schemeClr>
                </a:solidFill>
              </a:rPr>
              <a:t>(</a:t>
            </a:r>
            <a:r>
              <a:rPr lang="en-US" sz="2000" i="1" dirty="0">
                <a:solidFill>
                  <a:schemeClr val="bg1">
                    <a:lumMod val="65000"/>
                  </a:schemeClr>
                </a:solidFill>
              </a:rPr>
              <a:t>of movie.</a:t>
            </a:r>
            <a:r>
              <a:rPr lang="en-US" altLang="zh-CN" sz="2000" i="1" dirty="0">
                <a:solidFill>
                  <a:schemeClr val="bg1">
                    <a:lumMod val="65000"/>
                  </a:schemeClr>
                </a:solidFill>
              </a:rPr>
              <a:t>)</a:t>
            </a:r>
          </a:p>
          <a:p>
            <a:endParaRPr lang="en-US" altLang="zh-CN" sz="2000" dirty="0"/>
          </a:p>
          <a:p>
            <a:r>
              <a:rPr lang="en-US" altLang="zh-CN" sz="2000" dirty="0"/>
              <a:t>Randomly</a:t>
            </a:r>
            <a:r>
              <a:rPr lang="zh-CN" altLang="en-US" sz="2000" dirty="0"/>
              <a:t> </a:t>
            </a:r>
            <a:r>
              <a:rPr lang="en-US" altLang="zh-CN" sz="2000" dirty="0"/>
              <a:t>replace</a:t>
            </a:r>
            <a:r>
              <a:rPr lang="en-US" altLang="zh-CN" sz="2000" baseline="30000" dirty="0"/>
              <a:t>[2]</a:t>
            </a:r>
            <a:r>
              <a:rPr lang="en-US" altLang="zh-CN" sz="2000" dirty="0"/>
              <a:t>:</a:t>
            </a:r>
            <a:r>
              <a:rPr lang="zh-CN" altLang="en-US" sz="2000" dirty="0"/>
              <a:t> </a:t>
            </a:r>
            <a:r>
              <a:rPr lang="hi-IN" altLang="zh-CN" sz="2000" dirty="0"/>
              <a:t>म सहमत ह ! </a:t>
            </a:r>
            <a:r>
              <a:rPr lang="en-US" altLang="zh-CN" sz="2000" dirty="0"/>
              <a:t>this </a:t>
            </a:r>
            <a:r>
              <a:rPr lang="hi-IN" altLang="zh-CN" sz="2000" dirty="0"/>
              <a:t>बहत दखी </a:t>
            </a:r>
            <a:r>
              <a:rPr lang="en-US" altLang="zh-CN" sz="2000" dirty="0"/>
              <a:t>had , </a:t>
            </a:r>
            <a:r>
              <a:rPr lang="en-US" altLang="zh-CN" sz="2000" dirty="0">
                <a:solidFill>
                  <a:srgbClr val="00B050"/>
                </a:solidFill>
              </a:rPr>
              <a:t>but this even </a:t>
            </a:r>
            <a:r>
              <a:rPr lang="en-US" altLang="zh-CN" sz="2000" dirty="0"/>
              <a:t>, </a:t>
            </a:r>
            <a:r>
              <a:rPr lang="hi-IN" altLang="zh-CN" sz="2000" dirty="0"/>
              <a:t>जसा कि एक समीकषक </a:t>
            </a:r>
            <a:r>
              <a:rPr lang="en-US" altLang="zh-CN" sz="2000" dirty="0"/>
              <a:t>this </a:t>
            </a:r>
            <a:r>
              <a:rPr lang="en-US" altLang="zh-CN" sz="2000" dirty="0">
                <a:solidFill>
                  <a:srgbClr val="00B050"/>
                </a:solidFill>
              </a:rPr>
              <a:t>plenty &lt;</a:t>
            </a:r>
            <a:r>
              <a:rPr lang="en-US" altLang="zh-CN" sz="2000" dirty="0" err="1">
                <a:solidFill>
                  <a:srgbClr val="00B050"/>
                </a:solidFill>
              </a:rPr>
              <a:t>unk</a:t>
            </a:r>
            <a:r>
              <a:rPr lang="en-US" altLang="zh-CN" sz="2000" dirty="0">
                <a:solidFill>
                  <a:srgbClr val="00B050"/>
                </a:solidFill>
              </a:rPr>
              <a:t>&gt; </a:t>
            </a:r>
            <a:r>
              <a:rPr lang="hi-IN" altLang="zh-CN" sz="2000" dirty="0"/>
              <a:t>बिटवरट </a:t>
            </a:r>
            <a:r>
              <a:rPr lang="en-US" altLang="zh-CN" sz="2000" dirty="0"/>
              <a:t>&lt;</a:t>
            </a:r>
            <a:r>
              <a:rPr lang="en-US" altLang="zh-CN" sz="2000" dirty="0" err="1"/>
              <a:t>unk</a:t>
            </a:r>
            <a:r>
              <a:rPr lang="en-US" altLang="zh-CN" sz="2000" dirty="0"/>
              <a:t>&gt; </a:t>
            </a:r>
            <a:r>
              <a:rPr lang="hi-IN" altLang="zh-CN" sz="2000" dirty="0"/>
              <a:t>डालता ह । मझ यकीन </a:t>
            </a:r>
            <a:r>
              <a:rPr lang="en-US" altLang="zh-CN" sz="2000" dirty="0">
                <a:solidFill>
                  <a:srgbClr val="00B050"/>
                </a:solidFill>
              </a:rPr>
              <a:t>no had </a:t>
            </a:r>
            <a:r>
              <a:rPr lang="hi-IN" altLang="zh-CN" sz="2000" dirty="0"/>
              <a:t>कि अत म </a:t>
            </a:r>
            <a:r>
              <a:rPr lang="en-US" altLang="zh-CN" sz="2000" dirty="0"/>
              <a:t>tight </a:t>
            </a:r>
            <a:r>
              <a:rPr lang="hi-IN" altLang="zh-CN" sz="2000" dirty="0"/>
              <a:t>महसस किया </a:t>
            </a:r>
            <a:r>
              <a:rPr lang="en-US" altLang="zh-CN" sz="2000" dirty="0" err="1">
                <a:solidFill>
                  <a:srgbClr val="00B050"/>
                </a:solidFill>
              </a:rPr>
              <a:t>jaye</a:t>
            </a:r>
            <a:r>
              <a:rPr lang="en-US" altLang="zh-CN" sz="2000" dirty="0"/>
              <a:t> ।</a:t>
            </a:r>
          </a:p>
          <a:p>
            <a:r>
              <a:rPr lang="en-US" altLang="zh-CN" sz="2000" i="1" dirty="0">
                <a:solidFill>
                  <a:schemeClr val="bg1">
                    <a:lumMod val="65000"/>
                  </a:schemeClr>
                </a:solidFill>
              </a:rPr>
              <a:t>(</a:t>
            </a:r>
            <a:r>
              <a:rPr lang="en-US" sz="2000" i="1" dirty="0">
                <a:solidFill>
                  <a:schemeClr val="bg1">
                    <a:lumMod val="65000"/>
                  </a:schemeClr>
                </a:solidFill>
              </a:rPr>
              <a:t>I agree! Had seen this a lot, but this even, as one reviewer puts this plenty bittersweet . I didn't believe that I felt so tight </a:t>
            </a:r>
            <a:r>
              <a:rPr lang="en-US" sz="2000" i="1" dirty="0" err="1">
                <a:solidFill>
                  <a:schemeClr val="bg1">
                    <a:lumMod val="65000"/>
                  </a:schemeClr>
                </a:solidFill>
              </a:rPr>
              <a:t>jaye</a:t>
            </a:r>
            <a:r>
              <a:rPr lang="en-US" sz="2000" i="1" dirty="0">
                <a:solidFill>
                  <a:schemeClr val="bg1">
                    <a:lumMod val="65000"/>
                  </a:schemeClr>
                </a:solidFill>
              </a:rPr>
              <a:t>.</a:t>
            </a:r>
            <a:r>
              <a:rPr lang="en-US" altLang="zh-CN" sz="2000" i="1" dirty="0">
                <a:solidFill>
                  <a:schemeClr val="bg1">
                    <a:lumMod val="65000"/>
                  </a:schemeClr>
                </a:solidFill>
              </a:rPr>
              <a:t>)</a:t>
            </a:r>
            <a:endParaRPr lang="en-US" sz="2000" i="1" dirty="0">
              <a:solidFill>
                <a:schemeClr val="bg1">
                  <a:lumMod val="65000"/>
                </a:schemeClr>
              </a:solidFill>
            </a:endParaRPr>
          </a:p>
          <a:p>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BB456A54-466C-E341-AC35-76944E84DA58}"/>
              </a:ext>
            </a:extLst>
          </p:cNvPr>
          <p:cNvSpPr/>
          <p:nvPr/>
        </p:nvSpPr>
        <p:spPr>
          <a:xfrm>
            <a:off x="1048313" y="6396335"/>
            <a:ext cx="9700176" cy="461665"/>
          </a:xfrm>
          <a:prstGeom prst="rect">
            <a:avLst/>
          </a:prstGeom>
        </p:spPr>
        <p:txBody>
          <a:bodyPr wrap="square">
            <a:spAutoFit/>
          </a:bodyPr>
          <a:lstStyle/>
          <a:p>
            <a:r>
              <a:rPr lang="en-US" altLang="zh-CN" sz="1200" dirty="0">
                <a:solidFill>
                  <a:schemeClr val="bg1">
                    <a:lumMod val="65000"/>
                  </a:schemeClr>
                </a:solidFill>
              </a:rPr>
              <a:t>[1]</a:t>
            </a:r>
            <a:r>
              <a:rPr lang="zh-CN" altLang="en-US" sz="1200" dirty="0">
                <a:solidFill>
                  <a:schemeClr val="bg1">
                    <a:lumMod val="65000"/>
                  </a:schemeClr>
                </a:solidFill>
              </a:rPr>
              <a:t> </a:t>
            </a:r>
            <a:r>
              <a:rPr lang="en-US" sz="1200" dirty="0">
                <a:solidFill>
                  <a:schemeClr val="bg1">
                    <a:lumMod val="65000"/>
                  </a:schemeClr>
                </a:solidFill>
              </a:rPr>
              <a:t>Style Transfer from Non-Parallel Text by</a:t>
            </a:r>
            <a:r>
              <a:rPr lang="zh-CN" altLang="en-US" sz="1200" dirty="0">
                <a:solidFill>
                  <a:schemeClr val="bg1">
                    <a:lumMod val="65000"/>
                  </a:schemeClr>
                </a:solidFill>
              </a:rPr>
              <a:t> </a:t>
            </a:r>
            <a:r>
              <a:rPr lang="en-US" sz="1200" dirty="0">
                <a:solidFill>
                  <a:schemeClr val="bg1">
                    <a:lumMod val="65000"/>
                  </a:schemeClr>
                </a:solidFill>
              </a:rPr>
              <a:t>Cross-Alignment</a:t>
            </a:r>
          </a:p>
          <a:p>
            <a:r>
              <a:rPr lang="en-US" altLang="zh-CN" sz="1200" dirty="0">
                <a:solidFill>
                  <a:schemeClr val="bg1">
                    <a:lumMod val="65000"/>
                  </a:schemeClr>
                </a:solidFill>
              </a:rPr>
              <a:t>[2]</a:t>
            </a:r>
            <a:r>
              <a:rPr lang="zh-CN" altLang="en-US" sz="1200" dirty="0">
                <a:solidFill>
                  <a:schemeClr val="bg1">
                    <a:lumMod val="65000"/>
                  </a:schemeClr>
                </a:solidFill>
              </a:rPr>
              <a:t> </a:t>
            </a:r>
            <a:r>
              <a:rPr lang="en-US" altLang="zh-CN" sz="1200" dirty="0" err="1">
                <a:solidFill>
                  <a:schemeClr val="bg1">
                    <a:lumMod val="65000"/>
                  </a:schemeClr>
                </a:solidFill>
              </a:rPr>
              <a:t>CoSDA</a:t>
            </a:r>
            <a:r>
              <a:rPr lang="en-US" altLang="zh-CN" sz="1200" dirty="0">
                <a:solidFill>
                  <a:schemeClr val="bg1">
                    <a:lumMod val="65000"/>
                  </a:schemeClr>
                </a:solidFill>
              </a:rPr>
              <a:t>-ML: Multi-Lingual Code-Switching Data Augmentation for Zero-Shot</a:t>
            </a:r>
            <a:r>
              <a:rPr lang="zh-CN" altLang="en-US" sz="1200" dirty="0">
                <a:solidFill>
                  <a:schemeClr val="bg1">
                    <a:lumMod val="65000"/>
                  </a:schemeClr>
                </a:solidFill>
              </a:rPr>
              <a:t> </a:t>
            </a:r>
            <a:r>
              <a:rPr lang="en-US" altLang="zh-CN" sz="1200" dirty="0">
                <a:solidFill>
                  <a:schemeClr val="bg1">
                    <a:lumMod val="65000"/>
                  </a:schemeClr>
                </a:solidFill>
              </a:rPr>
              <a:t>Cross-Lingual NLP</a:t>
            </a:r>
            <a:endParaRPr lang="en-US" sz="1200" dirty="0">
              <a:solidFill>
                <a:schemeClr val="bg1">
                  <a:lumMod val="65000"/>
                </a:schemeClr>
              </a:solidFill>
            </a:endParaRPr>
          </a:p>
        </p:txBody>
      </p:sp>
    </p:spTree>
    <p:extLst>
      <p:ext uri="{BB962C8B-B14F-4D97-AF65-F5344CB8AC3E}">
        <p14:creationId xmlns:p14="http://schemas.microsoft.com/office/powerpoint/2010/main" val="2572639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F751F6-B201-FA42-8F3E-C090FAE3859D}"/>
              </a:ext>
            </a:extLst>
          </p:cNvPr>
          <p:cNvSpPr>
            <a:spLocks noGrp="1"/>
          </p:cNvSpPr>
          <p:nvPr>
            <p:ph type="sldNum" sz="quarter" idx="12"/>
          </p:nvPr>
        </p:nvSpPr>
        <p:spPr/>
        <p:txBody>
          <a:bodyPr/>
          <a:lstStyle/>
          <a:p>
            <a:fld id="{681CEFBB-82EA-5143-A295-D24BE597BD51}" type="slidenum">
              <a:rPr lang="en-US" smtClean="0"/>
              <a:t>42</a:t>
            </a:fld>
            <a:endParaRPr lang="en-US"/>
          </a:p>
        </p:txBody>
      </p:sp>
      <p:sp>
        <p:nvSpPr>
          <p:cNvPr id="5" name="Title 1">
            <a:extLst>
              <a:ext uri="{FF2B5EF4-FFF2-40B4-BE49-F238E27FC236}">
                <a16:creationId xmlns:a16="http://schemas.microsoft.com/office/drawing/2014/main" id="{BCB9A7E3-FEBD-6F49-A3B5-9E36709B4C55}"/>
              </a:ext>
            </a:extLst>
          </p:cNvPr>
          <p:cNvSpPr>
            <a:spLocks noGrp="1"/>
          </p:cNvSpPr>
          <p:nvPr>
            <p:ph type="title"/>
          </p:nvPr>
        </p:nvSpPr>
        <p:spPr>
          <a:xfrm>
            <a:off x="838200" y="2870256"/>
            <a:ext cx="10515600" cy="1325563"/>
          </a:xfrm>
        </p:spPr>
        <p:txBody>
          <a:bodyPr>
            <a:normAutofit/>
          </a:bodyPr>
          <a:lstStyle/>
          <a:p>
            <a:pPr algn="ctr"/>
            <a:r>
              <a:rPr lang="en-US" altLang="zh-CN" dirty="0"/>
              <a:t>Conclusion</a:t>
            </a:r>
            <a:br>
              <a:rPr lang="en-US" dirty="0"/>
            </a:br>
            <a:endParaRPr lang="en-US" dirty="0"/>
          </a:p>
        </p:txBody>
      </p:sp>
    </p:spTree>
    <p:extLst>
      <p:ext uri="{BB962C8B-B14F-4D97-AF65-F5344CB8AC3E}">
        <p14:creationId xmlns:p14="http://schemas.microsoft.com/office/powerpoint/2010/main" val="274534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CBB2-EE9D-6D47-98A6-AB518234278E}"/>
              </a:ext>
            </a:extLst>
          </p:cNvPr>
          <p:cNvSpPr>
            <a:spLocks noGrp="1"/>
          </p:cNvSpPr>
          <p:nvPr>
            <p:ph type="title"/>
          </p:nvPr>
        </p:nvSpPr>
        <p:spPr/>
        <p:txBody>
          <a:bodyPr/>
          <a:lstStyle/>
          <a:p>
            <a:r>
              <a:rPr lang="en-US" altLang="zh-CN" dirty="0"/>
              <a:t>Conclusion</a:t>
            </a:r>
            <a:endParaRPr lang="en-US" dirty="0"/>
          </a:p>
        </p:txBody>
      </p:sp>
      <p:sp>
        <p:nvSpPr>
          <p:cNvPr id="3" name="Content Placeholder 2">
            <a:extLst>
              <a:ext uri="{FF2B5EF4-FFF2-40B4-BE49-F238E27FC236}">
                <a16:creationId xmlns:a16="http://schemas.microsoft.com/office/drawing/2014/main" id="{C289A7D4-F2DB-E042-B85C-A448C712E109}"/>
              </a:ext>
            </a:extLst>
          </p:cNvPr>
          <p:cNvSpPr>
            <a:spLocks noGrp="1"/>
          </p:cNvSpPr>
          <p:nvPr>
            <p:ph idx="1"/>
          </p:nvPr>
        </p:nvSpPr>
        <p:spPr/>
        <p:txBody>
          <a:bodyPr>
            <a:normAutofit lnSpcReduction="10000"/>
          </a:bodyPr>
          <a:lstStyle/>
          <a:p>
            <a:r>
              <a:rPr lang="en-US" altLang="zh-CN" dirty="0"/>
              <a:t>We successfully</a:t>
            </a:r>
            <a:r>
              <a:rPr lang="zh-CN" altLang="en-US" dirty="0"/>
              <a:t> </a:t>
            </a:r>
            <a:r>
              <a:rPr lang="en-US" altLang="zh-CN" dirty="0"/>
              <a:t>propose</a:t>
            </a:r>
            <a:r>
              <a:rPr lang="zh-CN" altLang="en-US" dirty="0"/>
              <a:t> </a:t>
            </a:r>
            <a:r>
              <a:rPr lang="en-US" altLang="zh-CN" dirty="0"/>
              <a:t>a VAE + style embeddings model architecture to realize the flexibility of the target style injected for</a:t>
            </a:r>
            <a:r>
              <a:rPr lang="zh-CN" altLang="en-US" dirty="0"/>
              <a:t> </a:t>
            </a:r>
            <a:r>
              <a:rPr lang="en-US" altLang="zh-CN" dirty="0"/>
              <a:t>text</a:t>
            </a:r>
            <a:r>
              <a:rPr lang="zh-CN" altLang="en-US" dirty="0"/>
              <a:t> </a:t>
            </a:r>
            <a:r>
              <a:rPr lang="en-US" altLang="zh-CN" dirty="0"/>
              <a:t>style</a:t>
            </a:r>
            <a:r>
              <a:rPr lang="zh-CN" altLang="en-US" dirty="0"/>
              <a:t> </a:t>
            </a:r>
            <a:r>
              <a:rPr lang="en-US" altLang="zh-CN" dirty="0"/>
              <a:t>transfer</a:t>
            </a:r>
          </a:p>
          <a:p>
            <a:endParaRPr lang="en-US" altLang="zh-CN" dirty="0"/>
          </a:p>
          <a:p>
            <a:r>
              <a:rPr lang="en-US" dirty="0"/>
              <a:t>Expanding upon our proposed model, we introduce pivot words masking training to further improve the model </a:t>
            </a:r>
            <a:r>
              <a:rPr lang="en-US" altLang="zh-CN" dirty="0"/>
              <a:t>by</a:t>
            </a:r>
            <a:r>
              <a:rPr lang="zh-CN" altLang="en-US" dirty="0"/>
              <a:t> </a:t>
            </a:r>
            <a:r>
              <a:rPr lang="en-US" altLang="zh-CN" dirty="0"/>
              <a:t>focusing</a:t>
            </a:r>
            <a:r>
              <a:rPr lang="zh-CN" altLang="en-US" dirty="0"/>
              <a:t> </a:t>
            </a:r>
            <a:r>
              <a:rPr lang="en-US" altLang="zh-CN" dirty="0"/>
              <a:t>on</a:t>
            </a:r>
            <a:r>
              <a:rPr lang="zh-CN" altLang="en-US" dirty="0"/>
              <a:t> </a:t>
            </a:r>
            <a:r>
              <a:rPr lang="en-US" altLang="zh-CN" dirty="0"/>
              <a:t>the</a:t>
            </a:r>
            <a:r>
              <a:rPr lang="zh-CN" altLang="en-US" dirty="0"/>
              <a:t> </a:t>
            </a:r>
            <a:r>
              <a:rPr lang="en-US" altLang="zh-CN" dirty="0"/>
              <a:t>pivot</a:t>
            </a:r>
            <a:r>
              <a:rPr lang="zh-CN" altLang="en-US" dirty="0"/>
              <a:t> </a:t>
            </a:r>
            <a:r>
              <a:rPr lang="en-US" altLang="zh-CN" dirty="0"/>
              <a:t>words.</a:t>
            </a:r>
          </a:p>
          <a:p>
            <a:endParaRPr lang="en-US" altLang="zh-CN" dirty="0"/>
          </a:p>
          <a:p>
            <a:r>
              <a:rPr lang="en-US" altLang="zh-CN" dirty="0"/>
              <a:t>We</a:t>
            </a:r>
            <a:r>
              <a:rPr lang="zh-CN" altLang="en-US" dirty="0"/>
              <a:t> </a:t>
            </a:r>
            <a:r>
              <a:rPr lang="en-US" altLang="zh-CN" dirty="0"/>
              <a:t>show</a:t>
            </a:r>
            <a:r>
              <a:rPr lang="zh-CN" altLang="en-US" dirty="0"/>
              <a:t> </a:t>
            </a:r>
            <a:r>
              <a:rPr lang="en-US" altLang="zh-CN" dirty="0"/>
              <a:t>the</a:t>
            </a:r>
            <a:r>
              <a:rPr lang="zh-CN" altLang="en-US" dirty="0"/>
              <a:t> </a:t>
            </a:r>
            <a:r>
              <a:rPr lang="en-US" altLang="zh-CN" dirty="0"/>
              <a:t>wide</a:t>
            </a:r>
            <a:r>
              <a:rPr lang="zh-CN" altLang="en-US" dirty="0"/>
              <a:t> </a:t>
            </a:r>
            <a:r>
              <a:rPr lang="en-US" altLang="zh-CN" dirty="0"/>
              <a:t>applicability</a:t>
            </a:r>
            <a:r>
              <a:rPr lang="zh-CN" altLang="en-US" dirty="0"/>
              <a:t> </a:t>
            </a:r>
            <a:r>
              <a:rPr lang="en-US" altLang="zh-CN" dirty="0"/>
              <a:t>of</a:t>
            </a:r>
            <a:r>
              <a:rPr lang="zh-CN" altLang="en-US" dirty="0"/>
              <a:t> </a:t>
            </a:r>
            <a:r>
              <a:rPr lang="en-US" altLang="zh-CN" dirty="0"/>
              <a:t>our</a:t>
            </a:r>
            <a:r>
              <a:rPr lang="zh-CN" altLang="en-US" dirty="0"/>
              <a:t> </a:t>
            </a:r>
            <a:r>
              <a:rPr lang="en-US" altLang="zh-CN" dirty="0"/>
              <a:t>model</a:t>
            </a:r>
            <a:r>
              <a:rPr lang="zh-CN" altLang="en-US" dirty="0"/>
              <a:t> </a:t>
            </a:r>
            <a:r>
              <a:rPr lang="en-US" altLang="zh-CN" dirty="0"/>
              <a:t>compared</a:t>
            </a:r>
            <a:r>
              <a:rPr lang="zh-CN" altLang="en-US" dirty="0"/>
              <a:t> </a:t>
            </a:r>
            <a:r>
              <a:rPr lang="en-US" altLang="zh-CN" dirty="0"/>
              <a:t>with</a:t>
            </a:r>
            <a:r>
              <a:rPr lang="zh-CN" altLang="en-US" dirty="0"/>
              <a:t> </a:t>
            </a:r>
            <a:r>
              <a:rPr lang="en-US" altLang="zh-CN" dirty="0"/>
              <a:t>previous</a:t>
            </a:r>
            <a:r>
              <a:rPr lang="zh-CN" altLang="en-US" dirty="0"/>
              <a:t> </a:t>
            </a:r>
            <a:r>
              <a:rPr lang="en-US" altLang="zh-CN" dirty="0"/>
              <a:t>methods.</a:t>
            </a:r>
            <a:endParaRPr lang="en-US" dirty="0"/>
          </a:p>
        </p:txBody>
      </p:sp>
      <p:sp>
        <p:nvSpPr>
          <p:cNvPr id="4" name="Slide Number Placeholder 3">
            <a:extLst>
              <a:ext uri="{FF2B5EF4-FFF2-40B4-BE49-F238E27FC236}">
                <a16:creationId xmlns:a16="http://schemas.microsoft.com/office/drawing/2014/main" id="{B1989C9D-DA67-2245-9607-8A4D9F554391}"/>
              </a:ext>
            </a:extLst>
          </p:cNvPr>
          <p:cNvSpPr>
            <a:spLocks noGrp="1"/>
          </p:cNvSpPr>
          <p:nvPr>
            <p:ph type="sldNum" sz="quarter" idx="12"/>
          </p:nvPr>
        </p:nvSpPr>
        <p:spPr/>
        <p:txBody>
          <a:bodyPr/>
          <a:lstStyle/>
          <a:p>
            <a:fld id="{681CEFBB-82EA-5143-A295-D24BE597BD51}" type="slidenum">
              <a:rPr lang="en-US" smtClean="0"/>
              <a:t>43</a:t>
            </a:fld>
            <a:endParaRPr lang="en-US"/>
          </a:p>
        </p:txBody>
      </p:sp>
    </p:spTree>
    <p:extLst>
      <p:ext uri="{BB962C8B-B14F-4D97-AF65-F5344CB8AC3E}">
        <p14:creationId xmlns:p14="http://schemas.microsoft.com/office/powerpoint/2010/main" val="2924647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5E6B3E-F851-8F4C-9448-09B271B4854F}"/>
              </a:ext>
            </a:extLst>
          </p:cNvPr>
          <p:cNvSpPr>
            <a:spLocks noGrp="1"/>
          </p:cNvSpPr>
          <p:nvPr>
            <p:ph type="sldNum" sz="quarter" idx="12"/>
          </p:nvPr>
        </p:nvSpPr>
        <p:spPr/>
        <p:txBody>
          <a:bodyPr/>
          <a:lstStyle/>
          <a:p>
            <a:fld id="{681CEFBB-82EA-5143-A295-D24BE597BD51}" type="slidenum">
              <a:rPr lang="en-US" smtClean="0"/>
              <a:t>44</a:t>
            </a:fld>
            <a:endParaRPr lang="en-US"/>
          </a:p>
        </p:txBody>
      </p:sp>
      <p:sp>
        <p:nvSpPr>
          <p:cNvPr id="5" name="TextBox 4">
            <a:extLst>
              <a:ext uri="{FF2B5EF4-FFF2-40B4-BE49-F238E27FC236}">
                <a16:creationId xmlns:a16="http://schemas.microsoft.com/office/drawing/2014/main" id="{656612CF-5B0C-D947-8027-0A8B1B4B426B}"/>
              </a:ext>
            </a:extLst>
          </p:cNvPr>
          <p:cNvSpPr txBox="1"/>
          <p:nvPr/>
        </p:nvSpPr>
        <p:spPr>
          <a:xfrm>
            <a:off x="1802648" y="3013501"/>
            <a:ext cx="8586703" cy="830997"/>
          </a:xfrm>
          <a:prstGeom prst="rect">
            <a:avLst/>
          </a:prstGeom>
          <a:noFill/>
        </p:spPr>
        <p:txBody>
          <a:bodyPr wrap="square" rtlCol="0">
            <a:spAutoFit/>
          </a:bodyPr>
          <a:lstStyle/>
          <a:p>
            <a:pPr algn="ctr"/>
            <a:r>
              <a:rPr lang="en-US" altLang="zh-CN" sz="4800" dirty="0"/>
              <a:t>Thank</a:t>
            </a:r>
            <a:r>
              <a:rPr lang="zh-CN" altLang="en-US" sz="4800" dirty="0"/>
              <a:t> </a:t>
            </a:r>
            <a:r>
              <a:rPr lang="en-US" altLang="zh-CN" sz="4800" dirty="0"/>
              <a:t>You!</a:t>
            </a:r>
            <a:endParaRPr lang="en-US" sz="4800" dirty="0"/>
          </a:p>
        </p:txBody>
      </p:sp>
    </p:spTree>
    <p:extLst>
      <p:ext uri="{BB962C8B-B14F-4D97-AF65-F5344CB8AC3E}">
        <p14:creationId xmlns:p14="http://schemas.microsoft.com/office/powerpoint/2010/main" val="1490825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55B44D-F824-9344-BA35-D760C886E1A8}"/>
              </a:ext>
            </a:extLst>
          </p:cNvPr>
          <p:cNvSpPr>
            <a:spLocks noGrp="1"/>
          </p:cNvSpPr>
          <p:nvPr>
            <p:ph type="sldNum" sz="quarter" idx="12"/>
          </p:nvPr>
        </p:nvSpPr>
        <p:spPr/>
        <p:txBody>
          <a:bodyPr/>
          <a:lstStyle/>
          <a:p>
            <a:fld id="{681CEFBB-82EA-5143-A295-D24BE597BD51}" type="slidenum">
              <a:rPr lang="en-US" smtClean="0"/>
              <a:t>45</a:t>
            </a:fld>
            <a:endParaRPr lang="en-US" dirty="0"/>
          </a:p>
        </p:txBody>
      </p:sp>
      <p:cxnSp>
        <p:nvCxnSpPr>
          <p:cNvPr id="26" name="Straight Arrow Connector 25">
            <a:extLst>
              <a:ext uri="{FF2B5EF4-FFF2-40B4-BE49-F238E27FC236}">
                <a16:creationId xmlns:a16="http://schemas.microsoft.com/office/drawing/2014/main" id="{56B00DB1-B805-5849-9045-8FFB3ACDADEC}"/>
              </a:ext>
            </a:extLst>
          </p:cNvPr>
          <p:cNvCxnSpPr>
            <a:cxnSpLocks/>
            <a:stCxn id="141" idx="3"/>
            <a:endCxn id="109" idx="1"/>
          </p:cNvCxnSpPr>
          <p:nvPr/>
        </p:nvCxnSpPr>
        <p:spPr>
          <a:xfrm flipV="1">
            <a:off x="2814414" y="3921309"/>
            <a:ext cx="552223" cy="5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75BA00A9-16F0-9A4D-95C8-1D8790EAE082}"/>
                  </a:ext>
                </a:extLst>
              </p:cNvPr>
              <p:cNvSpPr/>
              <p:nvPr/>
            </p:nvSpPr>
            <p:spPr>
              <a:xfrm>
                <a:off x="4309759" y="3611776"/>
                <a:ext cx="1408517" cy="619066"/>
              </a:xfrm>
              <a:prstGeom prst="rect">
                <a:avLst/>
              </a:prstGeom>
              <a:solidFill>
                <a:schemeClr val="accent5">
                  <a:lumMod val="75000"/>
                </a:schemeClr>
              </a:solidFill>
              <a:ln>
                <a:solidFill>
                  <a:schemeClr val="accent5">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p:sp>
            <p:nvSpPr>
              <p:cNvPr id="27" name="Rectangle 26">
                <a:extLst>
                  <a:ext uri="{FF2B5EF4-FFF2-40B4-BE49-F238E27FC236}">
                    <a16:creationId xmlns:a16="http://schemas.microsoft.com/office/drawing/2014/main" id="{75BA00A9-16F0-9A4D-95C8-1D8790EAE082}"/>
                  </a:ext>
                </a:extLst>
              </p:cNvPr>
              <p:cNvSpPr>
                <a:spLocks noRot="1" noChangeAspect="1" noMove="1" noResize="1" noEditPoints="1" noAdjustHandles="1" noChangeArrowheads="1" noChangeShapeType="1" noTextEdit="1"/>
              </p:cNvSpPr>
              <p:nvPr/>
            </p:nvSpPr>
            <p:spPr>
              <a:xfrm>
                <a:off x="4309759" y="3611776"/>
                <a:ext cx="1408517" cy="619066"/>
              </a:xfrm>
              <a:prstGeom prst="rect">
                <a:avLst/>
              </a:prstGeom>
              <a:blipFill>
                <a:blip r:embed="rId3"/>
                <a:stretch>
                  <a:fillRect t="-7619" b="-6667"/>
                </a:stretch>
              </a:blipFill>
              <a:ln>
                <a:solidFill>
                  <a:schemeClr val="accent5">
                    <a:lumMod val="75000"/>
                  </a:schemeClr>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623861D3-CCFB-F044-BAF3-75D20BCCB8F6}"/>
              </a:ext>
            </a:extLst>
          </p:cNvPr>
          <p:cNvCxnSpPr>
            <a:cxnSpLocks/>
          </p:cNvCxnSpPr>
          <p:nvPr/>
        </p:nvCxnSpPr>
        <p:spPr>
          <a:xfrm>
            <a:off x="10403869" y="3928409"/>
            <a:ext cx="5338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9" name="Rounded Rectangle 38">
                <a:extLst>
                  <a:ext uri="{FF2B5EF4-FFF2-40B4-BE49-F238E27FC236}">
                    <a16:creationId xmlns:a16="http://schemas.microsoft.com/office/drawing/2014/main" id="{AAD007EE-2030-8F48-9B55-B2754A5B0FD5}"/>
                  </a:ext>
                </a:extLst>
              </p:cNvPr>
              <p:cNvSpPr/>
              <p:nvPr/>
            </p:nvSpPr>
            <p:spPr>
              <a:xfrm>
                <a:off x="10937739" y="3618876"/>
                <a:ext cx="715618" cy="579309"/>
              </a:xfrm>
              <a:prstGeom prst="rect">
                <a:avLst/>
              </a:prstGeom>
              <a:solidFill>
                <a:schemeClr val="accent5">
                  <a:lumMod val="75000"/>
                </a:schemeClr>
              </a:solidFill>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p:sp>
            <p:nvSpPr>
              <p:cNvPr id="39" name="Rounded Rectangle 38">
                <a:extLst>
                  <a:ext uri="{FF2B5EF4-FFF2-40B4-BE49-F238E27FC236}">
                    <a16:creationId xmlns:a16="http://schemas.microsoft.com/office/drawing/2014/main" id="{AAD007EE-2030-8F48-9B55-B2754A5B0FD5}"/>
                  </a:ext>
                </a:extLst>
              </p:cNvPr>
              <p:cNvSpPr>
                <a:spLocks noRot="1" noChangeAspect="1" noMove="1" noResize="1" noEditPoints="1" noAdjustHandles="1" noChangeArrowheads="1" noChangeShapeType="1" noTextEdit="1"/>
              </p:cNvSpPr>
              <p:nvPr/>
            </p:nvSpPr>
            <p:spPr>
              <a:xfrm>
                <a:off x="10937739" y="3618876"/>
                <a:ext cx="715618" cy="579309"/>
              </a:xfrm>
              <a:prstGeom prst="rect">
                <a:avLst/>
              </a:prstGeom>
              <a:blipFill>
                <a:blip r:embed="rId4"/>
                <a:stretch>
                  <a:fillRect/>
                </a:stretch>
              </a:blipFill>
              <a:ln>
                <a:solidFill>
                  <a:schemeClr val="accent5">
                    <a:lumMod val="75000"/>
                  </a:schemeClr>
                </a:solidFill>
              </a:ln>
            </p:spPr>
            <p:txBody>
              <a:bodyPr/>
              <a:lstStyle/>
              <a:p>
                <a:r>
                  <a:rPr lang="en-US">
                    <a:noFill/>
                  </a:rPr>
                  <a:t> </a:t>
                </a:r>
              </a:p>
            </p:txBody>
          </p:sp>
        </mc:Fallback>
      </mc:AlternateContent>
      <p:sp>
        <p:nvSpPr>
          <p:cNvPr id="40" name="TextBox 39">
            <a:extLst>
              <a:ext uri="{FF2B5EF4-FFF2-40B4-BE49-F238E27FC236}">
                <a16:creationId xmlns:a16="http://schemas.microsoft.com/office/drawing/2014/main" id="{83D2209E-319C-AF4B-941A-1D8451DF4C76}"/>
              </a:ext>
            </a:extLst>
          </p:cNvPr>
          <p:cNvSpPr txBox="1"/>
          <p:nvPr/>
        </p:nvSpPr>
        <p:spPr>
          <a:xfrm>
            <a:off x="4144816" y="3380166"/>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41" name="TextBox 40">
            <a:extLst>
              <a:ext uri="{FF2B5EF4-FFF2-40B4-BE49-F238E27FC236}">
                <a16:creationId xmlns:a16="http://schemas.microsoft.com/office/drawing/2014/main" id="{8F4EB7D7-322E-1C48-AB25-7708446F5E48}"/>
              </a:ext>
            </a:extLst>
          </p:cNvPr>
          <p:cNvSpPr txBox="1"/>
          <p:nvPr/>
        </p:nvSpPr>
        <p:spPr>
          <a:xfrm>
            <a:off x="8806955" y="3362891"/>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mc:AlternateContent xmlns:mc="http://schemas.openxmlformats.org/markup-compatibility/2006">
        <mc:Choice xmlns:a14="http://schemas.microsoft.com/office/drawing/2010/main" Requires="a14">
          <p:sp>
            <p:nvSpPr>
              <p:cNvPr id="109" name="Rounded Rectangle 108">
                <a:extLst>
                  <a:ext uri="{FF2B5EF4-FFF2-40B4-BE49-F238E27FC236}">
                    <a16:creationId xmlns:a16="http://schemas.microsoft.com/office/drawing/2014/main" id="{F05CCE7F-85F5-7E40-8B1A-870F122C0BF6}"/>
                  </a:ext>
                </a:extLst>
              </p:cNvPr>
              <p:cNvSpPr/>
              <p:nvPr/>
            </p:nvSpPr>
            <p:spPr>
              <a:xfrm>
                <a:off x="3366637" y="3576255"/>
                <a:ext cx="510575" cy="690107"/>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p:sp>
            <p:nvSpPr>
              <p:cNvPr id="109" name="Rounded Rectangle 108">
                <a:extLst>
                  <a:ext uri="{FF2B5EF4-FFF2-40B4-BE49-F238E27FC236}">
                    <a16:creationId xmlns:a16="http://schemas.microsoft.com/office/drawing/2014/main" id="{F05CCE7F-85F5-7E40-8B1A-870F122C0BF6}"/>
                  </a:ext>
                </a:extLst>
              </p:cNvPr>
              <p:cNvSpPr>
                <a:spLocks noRot="1" noChangeAspect="1" noMove="1" noResize="1" noEditPoints="1" noAdjustHandles="1" noChangeArrowheads="1" noChangeShapeType="1" noTextEdit="1"/>
              </p:cNvSpPr>
              <p:nvPr/>
            </p:nvSpPr>
            <p:spPr>
              <a:xfrm>
                <a:off x="3366637" y="3576255"/>
                <a:ext cx="510575" cy="690107"/>
              </a:xfrm>
              <a:prstGeom prst="rect">
                <a:avLst/>
              </a:prstGeom>
              <a:blipFill>
                <a:blip r:embed="rId5"/>
                <a:stretch>
                  <a:fillRect/>
                </a:stretch>
              </a:blipFill>
              <a:ln>
                <a:solidFill>
                  <a:schemeClr val="accent5">
                    <a:lumMod val="75000"/>
                  </a:schemeClr>
                </a:solidFill>
              </a:ln>
            </p:spPr>
            <p:txBody>
              <a:bodyPr/>
              <a:lstStyle/>
              <a:p>
                <a:r>
                  <a:rPr lang="en-US">
                    <a:noFill/>
                  </a:rPr>
                  <a:t> </a:t>
                </a:r>
              </a:p>
            </p:txBody>
          </p:sp>
        </mc:Fallback>
      </mc:AlternateContent>
      <p:cxnSp>
        <p:nvCxnSpPr>
          <p:cNvPr id="112" name="Straight Arrow Connector 111">
            <a:extLst>
              <a:ext uri="{FF2B5EF4-FFF2-40B4-BE49-F238E27FC236}">
                <a16:creationId xmlns:a16="http://schemas.microsoft.com/office/drawing/2014/main" id="{FAD0912C-5750-C24D-BA9E-6F2EAC7A62F2}"/>
              </a:ext>
            </a:extLst>
          </p:cNvPr>
          <p:cNvCxnSpPr>
            <a:endCxn id="27" idx="1"/>
          </p:cNvCxnSpPr>
          <p:nvPr/>
        </p:nvCxnSpPr>
        <p:spPr>
          <a:xfrm>
            <a:off x="3877212" y="3921309"/>
            <a:ext cx="4325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632D4C6F-F2DD-3844-BC60-BE28053FCF63}"/>
              </a:ext>
            </a:extLst>
          </p:cNvPr>
          <p:cNvSpPr txBox="1"/>
          <p:nvPr/>
        </p:nvSpPr>
        <p:spPr>
          <a:xfrm>
            <a:off x="2901243" y="3139551"/>
            <a:ext cx="1408516"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Language Model</a:t>
            </a:r>
            <a:endParaRPr lang="en-US" sz="1200" dirty="0"/>
          </a:p>
        </p:txBody>
      </p:sp>
      <p:cxnSp>
        <p:nvCxnSpPr>
          <p:cNvPr id="105" name="Straight Arrow Connector 104">
            <a:extLst>
              <a:ext uri="{FF2B5EF4-FFF2-40B4-BE49-F238E27FC236}">
                <a16:creationId xmlns:a16="http://schemas.microsoft.com/office/drawing/2014/main" id="{9897F7EB-EE63-F144-91DC-6E20B003727B}"/>
              </a:ext>
            </a:extLst>
          </p:cNvPr>
          <p:cNvCxnSpPr/>
          <p:nvPr/>
        </p:nvCxnSpPr>
        <p:spPr>
          <a:xfrm flipV="1">
            <a:off x="5717582" y="3642648"/>
            <a:ext cx="488437" cy="283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7DAA2FF8-1B73-F442-BBE2-D09AF3860DA5}"/>
              </a:ext>
            </a:extLst>
          </p:cNvPr>
          <p:cNvCxnSpPr/>
          <p:nvPr/>
        </p:nvCxnSpPr>
        <p:spPr>
          <a:xfrm>
            <a:off x="5717582" y="3926623"/>
            <a:ext cx="499796" cy="369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0" name="Rounded Rectangle 109">
                <a:extLst>
                  <a:ext uri="{FF2B5EF4-FFF2-40B4-BE49-F238E27FC236}">
                    <a16:creationId xmlns:a16="http://schemas.microsoft.com/office/drawing/2014/main" id="{991D748B-15C9-DB46-A8D5-5FC8EA1B235C}"/>
                  </a:ext>
                </a:extLst>
              </p:cNvPr>
              <p:cNvSpPr/>
              <p:nvPr/>
            </p:nvSpPr>
            <p:spPr>
              <a:xfrm>
                <a:off x="6211697" y="3435299"/>
                <a:ext cx="806490" cy="454360"/>
              </a:xfrm>
              <a:prstGeom prst="rect">
                <a:avLst/>
              </a:prstGeom>
              <a:solidFill>
                <a:schemeClr val="accent2"/>
              </a:solidFill>
              <a:ln>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𝑢</m:t>
                          </m:r>
                        </m:e>
                        <m:sub>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 </m:t>
                          </m:r>
                        </m:sub>
                      </m:sSub>
                    </m:oMath>
                  </m:oMathPara>
                </a14:m>
                <a:endParaRPr lang="en-US" dirty="0">
                  <a:solidFill>
                    <a:schemeClr val="bg1"/>
                  </a:solidFill>
                </a:endParaRPr>
              </a:p>
            </p:txBody>
          </p:sp>
        </mc:Choice>
        <mc:Fallback>
          <p:sp>
            <p:nvSpPr>
              <p:cNvPr id="110" name="Rounded Rectangle 109">
                <a:extLst>
                  <a:ext uri="{FF2B5EF4-FFF2-40B4-BE49-F238E27FC236}">
                    <a16:creationId xmlns:a16="http://schemas.microsoft.com/office/drawing/2014/main" id="{991D748B-15C9-DB46-A8D5-5FC8EA1B235C}"/>
                  </a:ext>
                </a:extLst>
              </p:cNvPr>
              <p:cNvSpPr>
                <a:spLocks noRot="1" noChangeAspect="1" noMove="1" noResize="1" noEditPoints="1" noAdjustHandles="1" noChangeArrowheads="1" noChangeShapeType="1" noTextEdit="1"/>
              </p:cNvSpPr>
              <p:nvPr/>
            </p:nvSpPr>
            <p:spPr>
              <a:xfrm>
                <a:off x="6211697" y="3435299"/>
                <a:ext cx="806490" cy="454360"/>
              </a:xfrm>
              <a:prstGeom prst="rect">
                <a:avLst/>
              </a:prstGeom>
              <a:blipFill>
                <a:blip r:embed="rId6"/>
                <a:stretch>
                  <a:fillRect b="-1333"/>
                </a:stretch>
              </a:blipFill>
              <a:ln>
                <a:solidFill>
                  <a:schemeClr val="accent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Rounded Rectangle 110">
                <a:extLst>
                  <a:ext uri="{FF2B5EF4-FFF2-40B4-BE49-F238E27FC236}">
                    <a16:creationId xmlns:a16="http://schemas.microsoft.com/office/drawing/2014/main" id="{9051B734-E1C8-1E46-8500-18A0020DDC59}"/>
                  </a:ext>
                </a:extLst>
              </p:cNvPr>
              <p:cNvSpPr/>
              <p:nvPr/>
            </p:nvSpPr>
            <p:spPr>
              <a:xfrm>
                <a:off x="6217379" y="4125406"/>
                <a:ext cx="806490" cy="454360"/>
              </a:xfrm>
              <a:prstGeom prst="rect">
                <a:avLst/>
              </a:prstGeom>
              <a:solidFill>
                <a:schemeClr val="accent2"/>
              </a:solidFill>
              <a:ln>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solidFill>
                                <a:schemeClr val="bg1"/>
                              </a:solidFill>
                              <a:latin typeface="Cambria Math" panose="02040503050406030204" pitchFamily="18" charset="0"/>
                            </a:rPr>
                          </m:ctrlPr>
                        </m:sSubPr>
                        <m:e>
                          <m:r>
                            <m:rPr>
                              <m:sty m:val="p"/>
                            </m:rPr>
                            <a:rPr lang="el-GR" altLang="zh-CN" b="0" i="1" smtClean="0">
                              <a:solidFill>
                                <a:schemeClr val="bg1"/>
                              </a:solidFill>
                              <a:latin typeface="Cambria Math" panose="02040503050406030204" pitchFamily="18" charset="0"/>
                              <a:ea typeface="Cambria Math" panose="02040503050406030204" pitchFamily="18" charset="0"/>
                            </a:rPr>
                            <m:t>Σ</m:t>
                          </m:r>
                        </m:e>
                        <m:sub>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 </m:t>
                          </m:r>
                        </m:sub>
                      </m:sSub>
                    </m:oMath>
                  </m:oMathPara>
                </a14:m>
                <a:endParaRPr lang="en-US" dirty="0">
                  <a:solidFill>
                    <a:schemeClr val="bg1"/>
                  </a:solidFill>
                </a:endParaRPr>
              </a:p>
            </p:txBody>
          </p:sp>
        </mc:Choice>
        <mc:Fallback>
          <p:sp>
            <p:nvSpPr>
              <p:cNvPr id="111" name="Rounded Rectangle 110">
                <a:extLst>
                  <a:ext uri="{FF2B5EF4-FFF2-40B4-BE49-F238E27FC236}">
                    <a16:creationId xmlns:a16="http://schemas.microsoft.com/office/drawing/2014/main" id="{9051B734-E1C8-1E46-8500-18A0020DDC59}"/>
                  </a:ext>
                </a:extLst>
              </p:cNvPr>
              <p:cNvSpPr>
                <a:spLocks noRot="1" noChangeAspect="1" noMove="1" noResize="1" noEditPoints="1" noAdjustHandles="1" noChangeArrowheads="1" noChangeShapeType="1" noTextEdit="1"/>
              </p:cNvSpPr>
              <p:nvPr/>
            </p:nvSpPr>
            <p:spPr>
              <a:xfrm>
                <a:off x="6217379" y="4125406"/>
                <a:ext cx="806490" cy="454360"/>
              </a:xfrm>
              <a:prstGeom prst="rect">
                <a:avLst/>
              </a:prstGeom>
              <a:blipFill>
                <a:blip r:embed="rId7"/>
                <a:stretch>
                  <a:fillRect b="-1333"/>
                </a:stretch>
              </a:blipFill>
              <a:ln>
                <a:solidFill>
                  <a:schemeClr val="accent2"/>
                </a:solidFill>
              </a:ln>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F33EB8DE-EFD2-7D42-9E91-1357785E71A0}"/>
              </a:ext>
            </a:extLst>
          </p:cNvPr>
          <p:cNvCxnSpPr/>
          <p:nvPr/>
        </p:nvCxnSpPr>
        <p:spPr>
          <a:xfrm>
            <a:off x="7018187" y="3662479"/>
            <a:ext cx="460038" cy="283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79C01EC3-EE90-8E42-BE6A-B40D85EBBEBB}"/>
              </a:ext>
            </a:extLst>
          </p:cNvPr>
          <p:cNvCxnSpPr/>
          <p:nvPr/>
        </p:nvCxnSpPr>
        <p:spPr>
          <a:xfrm flipV="1">
            <a:off x="7023869" y="3983418"/>
            <a:ext cx="460038" cy="369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5" name="Rounded Rectangle 114">
                <a:extLst>
                  <a:ext uri="{FF2B5EF4-FFF2-40B4-BE49-F238E27FC236}">
                    <a16:creationId xmlns:a16="http://schemas.microsoft.com/office/drawing/2014/main" id="{EFF503DF-47D2-B74A-AA6F-5962B6C041C3}"/>
                  </a:ext>
                </a:extLst>
              </p:cNvPr>
              <p:cNvSpPr/>
              <p:nvPr/>
            </p:nvSpPr>
            <p:spPr>
              <a:xfrm>
                <a:off x="7483907" y="3739199"/>
                <a:ext cx="868964" cy="482758"/>
              </a:xfrm>
              <a:prstGeom prst="rec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solidFill>
                            <a:schemeClr val="bg1"/>
                          </a:solidFill>
                          <a:latin typeface="Cambria Math" panose="02040503050406030204" pitchFamily="18" charset="0"/>
                        </a:rPr>
                        <m:t>𝑍</m:t>
                      </m:r>
                    </m:oMath>
                  </m:oMathPara>
                </a14:m>
                <a:endParaRPr lang="en-US" dirty="0">
                  <a:solidFill>
                    <a:schemeClr val="bg1"/>
                  </a:solidFill>
                </a:endParaRPr>
              </a:p>
            </p:txBody>
          </p:sp>
        </mc:Choice>
        <mc:Fallback>
          <p:sp>
            <p:nvSpPr>
              <p:cNvPr id="115" name="Rounded Rectangle 114">
                <a:extLst>
                  <a:ext uri="{FF2B5EF4-FFF2-40B4-BE49-F238E27FC236}">
                    <a16:creationId xmlns:a16="http://schemas.microsoft.com/office/drawing/2014/main" id="{EFF503DF-47D2-B74A-AA6F-5962B6C041C3}"/>
                  </a:ext>
                </a:extLst>
              </p:cNvPr>
              <p:cNvSpPr>
                <a:spLocks noRot="1" noChangeAspect="1" noMove="1" noResize="1" noEditPoints="1" noAdjustHandles="1" noChangeArrowheads="1" noChangeShapeType="1" noTextEdit="1"/>
              </p:cNvSpPr>
              <p:nvPr/>
            </p:nvSpPr>
            <p:spPr>
              <a:xfrm>
                <a:off x="7483907" y="3739199"/>
                <a:ext cx="868964" cy="482758"/>
              </a:xfrm>
              <a:prstGeom prst="rect">
                <a:avLst/>
              </a:prstGeom>
              <a:blipFill>
                <a:blip r:embed="rId8"/>
                <a:stretch>
                  <a:fillRect/>
                </a:stretch>
              </a:blipFill>
              <a:ln>
                <a:solidFill>
                  <a:schemeClr val="accent2"/>
                </a:solid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61A4F138-80F3-A54D-9E4E-DD0D1EF427A0}"/>
              </a:ext>
            </a:extLst>
          </p:cNvPr>
          <p:cNvCxnSpPr/>
          <p:nvPr/>
        </p:nvCxnSpPr>
        <p:spPr>
          <a:xfrm>
            <a:off x="8352871" y="3980578"/>
            <a:ext cx="670182" cy="2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8" name="Rectangle 117">
                <a:extLst>
                  <a:ext uri="{FF2B5EF4-FFF2-40B4-BE49-F238E27FC236}">
                    <a16:creationId xmlns:a16="http://schemas.microsoft.com/office/drawing/2014/main" id="{AE408CAF-676F-6E46-9CF3-2B4B00351E1E}"/>
                  </a:ext>
                </a:extLst>
              </p:cNvPr>
              <p:cNvSpPr/>
              <p:nvPr/>
            </p:nvSpPr>
            <p:spPr>
              <a:xfrm>
                <a:off x="8994658" y="3624190"/>
                <a:ext cx="1408517" cy="619066"/>
              </a:xfrm>
              <a:prstGeom prst="rect">
                <a:avLst/>
              </a:prstGeom>
              <a:solidFill>
                <a:schemeClr val="accent5">
                  <a:lumMod val="75000"/>
                </a:schemeClr>
              </a:solidFill>
              <a:ln>
                <a:solidFill>
                  <a:schemeClr val="accent5">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118" name="Rectangle 117">
                <a:extLst>
                  <a:ext uri="{FF2B5EF4-FFF2-40B4-BE49-F238E27FC236}">
                    <a16:creationId xmlns:a16="http://schemas.microsoft.com/office/drawing/2014/main" id="{AE408CAF-676F-6E46-9CF3-2B4B00351E1E}"/>
                  </a:ext>
                </a:extLst>
              </p:cNvPr>
              <p:cNvSpPr>
                <a:spLocks noRot="1" noChangeAspect="1" noMove="1" noResize="1" noEditPoints="1" noAdjustHandles="1" noChangeArrowheads="1" noChangeShapeType="1" noTextEdit="1"/>
              </p:cNvSpPr>
              <p:nvPr/>
            </p:nvSpPr>
            <p:spPr>
              <a:xfrm>
                <a:off x="8994658" y="3624190"/>
                <a:ext cx="1408517" cy="619066"/>
              </a:xfrm>
              <a:prstGeom prst="rect">
                <a:avLst/>
              </a:prstGeom>
              <a:blipFill>
                <a:blip r:embed="rId9"/>
                <a:stretch>
                  <a:fillRect t="-7843" b="-8824"/>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C00F11B0-1058-FA4A-98D4-BC6EB24003C7}"/>
                  </a:ext>
                </a:extLst>
              </p:cNvPr>
              <p:cNvSpPr txBox="1"/>
              <p:nvPr/>
            </p:nvSpPr>
            <p:spPr>
              <a:xfrm>
                <a:off x="8208133" y="3712286"/>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p:sp>
            <p:nvSpPr>
              <p:cNvPr id="121" name="TextBox 120">
                <a:extLst>
                  <a:ext uri="{FF2B5EF4-FFF2-40B4-BE49-F238E27FC236}">
                    <a16:creationId xmlns:a16="http://schemas.microsoft.com/office/drawing/2014/main" id="{C00F11B0-1058-FA4A-98D4-BC6EB24003C7}"/>
                  </a:ext>
                </a:extLst>
              </p:cNvPr>
              <p:cNvSpPr txBox="1">
                <a:spLocks noRot="1" noChangeAspect="1" noMove="1" noResize="1" noEditPoints="1" noAdjustHandles="1" noChangeArrowheads="1" noChangeShapeType="1" noTextEdit="1"/>
              </p:cNvSpPr>
              <p:nvPr/>
            </p:nvSpPr>
            <p:spPr>
              <a:xfrm>
                <a:off x="8208133" y="3712286"/>
                <a:ext cx="918592" cy="276999"/>
              </a:xfrm>
              <a:prstGeom prst="rect">
                <a:avLst/>
              </a:prstGeom>
              <a:blipFill>
                <a:blip r:embed="rId10"/>
                <a:stretch>
                  <a:fillRect t="-2222" b="-17778"/>
                </a:stretch>
              </a:blipFill>
            </p:spPr>
            <p:txBody>
              <a:bodyPr/>
              <a:lstStyle/>
              <a:p>
                <a:r>
                  <a:rPr lang="en-US">
                    <a:noFill/>
                  </a:rPr>
                  <a:t> </a:t>
                </a:r>
              </a:p>
            </p:txBody>
          </p:sp>
        </mc:Fallback>
      </mc:AlternateContent>
      <p:sp>
        <p:nvSpPr>
          <p:cNvPr id="77" name="Rounded Rectangle 43">
            <a:extLst>
              <a:ext uri="{FF2B5EF4-FFF2-40B4-BE49-F238E27FC236}">
                <a16:creationId xmlns:a16="http://schemas.microsoft.com/office/drawing/2014/main" id="{3A3E259F-8F62-40A2-9CC6-A8CE8A49FB84}"/>
              </a:ext>
            </a:extLst>
          </p:cNvPr>
          <p:cNvSpPr/>
          <p:nvPr/>
        </p:nvSpPr>
        <p:spPr>
          <a:xfrm>
            <a:off x="6211697" y="2105206"/>
            <a:ext cx="1076720" cy="156909"/>
          </a:xfrm>
          <a:prstGeom prst="roundRect">
            <a:avLst/>
          </a:prstGeom>
          <a:solidFill>
            <a:schemeClr val="bg2">
              <a:lumMod val="90000"/>
            </a:schemeClr>
          </a:solidFill>
          <a:ln>
            <a:solidFill>
              <a:schemeClr val="bg2">
                <a:lumMod val="75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78" name="Oval 45">
            <a:extLst>
              <a:ext uri="{FF2B5EF4-FFF2-40B4-BE49-F238E27FC236}">
                <a16:creationId xmlns:a16="http://schemas.microsoft.com/office/drawing/2014/main" id="{C2168D23-83EF-4FD9-B9F6-806B1C99383D}"/>
              </a:ext>
            </a:extLst>
          </p:cNvPr>
          <p:cNvSpPr/>
          <p:nvPr/>
        </p:nvSpPr>
        <p:spPr>
          <a:xfrm>
            <a:off x="6309089" y="213244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文本框 7">
            <a:extLst>
              <a:ext uri="{FF2B5EF4-FFF2-40B4-BE49-F238E27FC236}">
                <a16:creationId xmlns:a16="http://schemas.microsoft.com/office/drawing/2014/main" id="{076083B8-E824-47AC-BACB-C6BDCB722283}"/>
              </a:ext>
            </a:extLst>
          </p:cNvPr>
          <p:cNvSpPr txBox="1"/>
          <p:nvPr/>
        </p:nvSpPr>
        <p:spPr>
          <a:xfrm rot="5400000">
            <a:off x="6648296" y="2211076"/>
            <a:ext cx="329563" cy="369332"/>
          </a:xfrm>
          <a:prstGeom prst="rect">
            <a:avLst/>
          </a:prstGeom>
          <a:noFill/>
        </p:spPr>
        <p:txBody>
          <a:bodyPr wrap="square" rtlCol="0">
            <a:spAutoFit/>
          </a:bodyPr>
          <a:lstStyle/>
          <a:p>
            <a:r>
              <a:rPr lang="en-US" dirty="0"/>
              <a:t>…</a:t>
            </a:r>
          </a:p>
        </p:txBody>
      </p:sp>
      <p:sp>
        <p:nvSpPr>
          <p:cNvPr id="100" name="Oval 45">
            <a:extLst>
              <a:ext uri="{FF2B5EF4-FFF2-40B4-BE49-F238E27FC236}">
                <a16:creationId xmlns:a16="http://schemas.microsoft.com/office/drawing/2014/main" id="{8B5D24FE-6529-48DF-8E3E-4E2C2A1DEEAE}"/>
              </a:ext>
            </a:extLst>
          </p:cNvPr>
          <p:cNvSpPr/>
          <p:nvPr/>
        </p:nvSpPr>
        <p:spPr>
          <a:xfrm>
            <a:off x="6461489" y="213084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1" name="Oval 45">
            <a:extLst>
              <a:ext uri="{FF2B5EF4-FFF2-40B4-BE49-F238E27FC236}">
                <a16:creationId xmlns:a16="http://schemas.microsoft.com/office/drawing/2014/main" id="{A4DFAA24-23BC-4A33-A0CF-29C0B127FE3F}"/>
              </a:ext>
            </a:extLst>
          </p:cNvPr>
          <p:cNvSpPr/>
          <p:nvPr/>
        </p:nvSpPr>
        <p:spPr>
          <a:xfrm>
            <a:off x="6625119" y="213084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2" name="Oval 45">
            <a:extLst>
              <a:ext uri="{FF2B5EF4-FFF2-40B4-BE49-F238E27FC236}">
                <a16:creationId xmlns:a16="http://schemas.microsoft.com/office/drawing/2014/main" id="{9D75910C-A039-44B8-B471-CD1FA22002A0}"/>
              </a:ext>
            </a:extLst>
          </p:cNvPr>
          <p:cNvSpPr/>
          <p:nvPr/>
        </p:nvSpPr>
        <p:spPr>
          <a:xfrm>
            <a:off x="6777519" y="212923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6" name="Oval 45">
            <a:extLst>
              <a:ext uri="{FF2B5EF4-FFF2-40B4-BE49-F238E27FC236}">
                <a16:creationId xmlns:a16="http://schemas.microsoft.com/office/drawing/2014/main" id="{22AE0BA6-FD2F-45B9-A929-279ABCFA09C4}"/>
              </a:ext>
            </a:extLst>
          </p:cNvPr>
          <p:cNvSpPr/>
          <p:nvPr/>
        </p:nvSpPr>
        <p:spPr>
          <a:xfrm>
            <a:off x="6937739" y="212927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7" name="Oval 45">
            <a:extLst>
              <a:ext uri="{FF2B5EF4-FFF2-40B4-BE49-F238E27FC236}">
                <a16:creationId xmlns:a16="http://schemas.microsoft.com/office/drawing/2014/main" id="{3D3F0761-5A65-4C85-BD10-6B5AFFB135C6}"/>
              </a:ext>
            </a:extLst>
          </p:cNvPr>
          <p:cNvSpPr/>
          <p:nvPr/>
        </p:nvSpPr>
        <p:spPr>
          <a:xfrm>
            <a:off x="7090139" y="212766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9" name="Rounded Rectangle 43">
            <a:extLst>
              <a:ext uri="{FF2B5EF4-FFF2-40B4-BE49-F238E27FC236}">
                <a16:creationId xmlns:a16="http://schemas.microsoft.com/office/drawing/2014/main" id="{B969862D-CA04-4F81-B647-5BA4033064EF}"/>
              </a:ext>
            </a:extLst>
          </p:cNvPr>
          <p:cNvSpPr/>
          <p:nvPr/>
        </p:nvSpPr>
        <p:spPr>
          <a:xfrm>
            <a:off x="6211697" y="2543356"/>
            <a:ext cx="1076720" cy="156909"/>
          </a:xfrm>
          <a:prstGeom prst="roundRect">
            <a:avLst/>
          </a:prstGeom>
          <a:solidFill>
            <a:schemeClr val="bg2">
              <a:lumMod val="90000"/>
            </a:schemeClr>
          </a:solidFill>
          <a:ln>
            <a:solidFill>
              <a:schemeClr val="bg2">
                <a:lumMod val="7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22" name="Oval 45">
            <a:extLst>
              <a:ext uri="{FF2B5EF4-FFF2-40B4-BE49-F238E27FC236}">
                <a16:creationId xmlns:a16="http://schemas.microsoft.com/office/drawing/2014/main" id="{4D9F4758-BA0E-438B-B8D1-AFF626751DA8}"/>
              </a:ext>
            </a:extLst>
          </p:cNvPr>
          <p:cNvSpPr/>
          <p:nvPr/>
        </p:nvSpPr>
        <p:spPr>
          <a:xfrm>
            <a:off x="6309089" y="257059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3" name="Oval 45">
            <a:extLst>
              <a:ext uri="{FF2B5EF4-FFF2-40B4-BE49-F238E27FC236}">
                <a16:creationId xmlns:a16="http://schemas.microsoft.com/office/drawing/2014/main" id="{8CC1A81F-440A-4D58-94E0-9B2FFCB91A8F}"/>
              </a:ext>
            </a:extLst>
          </p:cNvPr>
          <p:cNvSpPr/>
          <p:nvPr/>
        </p:nvSpPr>
        <p:spPr>
          <a:xfrm>
            <a:off x="6461489" y="256899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Oval 45">
            <a:extLst>
              <a:ext uri="{FF2B5EF4-FFF2-40B4-BE49-F238E27FC236}">
                <a16:creationId xmlns:a16="http://schemas.microsoft.com/office/drawing/2014/main" id="{E1CD8153-62AF-4A5B-967B-68990A83A0DD}"/>
              </a:ext>
            </a:extLst>
          </p:cNvPr>
          <p:cNvSpPr/>
          <p:nvPr/>
        </p:nvSpPr>
        <p:spPr>
          <a:xfrm>
            <a:off x="6625119" y="256899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6" name="Oval 45">
            <a:extLst>
              <a:ext uri="{FF2B5EF4-FFF2-40B4-BE49-F238E27FC236}">
                <a16:creationId xmlns:a16="http://schemas.microsoft.com/office/drawing/2014/main" id="{CDC806A0-4A66-43A5-9C60-0AC90390B0B3}"/>
              </a:ext>
            </a:extLst>
          </p:cNvPr>
          <p:cNvSpPr/>
          <p:nvPr/>
        </p:nvSpPr>
        <p:spPr>
          <a:xfrm>
            <a:off x="6777519" y="256738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7" name="Oval 45">
            <a:extLst>
              <a:ext uri="{FF2B5EF4-FFF2-40B4-BE49-F238E27FC236}">
                <a16:creationId xmlns:a16="http://schemas.microsoft.com/office/drawing/2014/main" id="{6FB953A0-A4D9-4F41-8F98-8FDD47247068}"/>
              </a:ext>
            </a:extLst>
          </p:cNvPr>
          <p:cNvSpPr/>
          <p:nvPr/>
        </p:nvSpPr>
        <p:spPr>
          <a:xfrm>
            <a:off x="6937739" y="256742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8" name="Oval 45">
            <a:extLst>
              <a:ext uri="{FF2B5EF4-FFF2-40B4-BE49-F238E27FC236}">
                <a16:creationId xmlns:a16="http://schemas.microsoft.com/office/drawing/2014/main" id="{FD675F00-737A-44DD-9D47-B842D79B44D6}"/>
              </a:ext>
            </a:extLst>
          </p:cNvPr>
          <p:cNvSpPr/>
          <p:nvPr/>
        </p:nvSpPr>
        <p:spPr>
          <a:xfrm>
            <a:off x="7090139" y="256581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9" name="Rounded Rectangle 43">
            <a:extLst>
              <a:ext uri="{FF2B5EF4-FFF2-40B4-BE49-F238E27FC236}">
                <a16:creationId xmlns:a16="http://schemas.microsoft.com/office/drawing/2014/main" id="{64C6697A-5881-468D-840B-67ADACEF52D9}"/>
              </a:ext>
            </a:extLst>
          </p:cNvPr>
          <p:cNvSpPr/>
          <p:nvPr/>
        </p:nvSpPr>
        <p:spPr>
          <a:xfrm>
            <a:off x="6211697" y="2822946"/>
            <a:ext cx="1076720" cy="156909"/>
          </a:xfrm>
          <a:prstGeom prst="roundRect">
            <a:avLst/>
          </a:prstGeom>
          <a:solidFill>
            <a:schemeClr val="bg2">
              <a:lumMod val="90000"/>
            </a:schemeClr>
          </a:solidFill>
          <a:ln>
            <a:solidFill>
              <a:schemeClr val="bg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0" name="Oval 45">
            <a:extLst>
              <a:ext uri="{FF2B5EF4-FFF2-40B4-BE49-F238E27FC236}">
                <a16:creationId xmlns:a16="http://schemas.microsoft.com/office/drawing/2014/main" id="{0BFACAF0-9CD3-41A9-9593-1CC44005CE3F}"/>
              </a:ext>
            </a:extLst>
          </p:cNvPr>
          <p:cNvSpPr/>
          <p:nvPr/>
        </p:nvSpPr>
        <p:spPr>
          <a:xfrm>
            <a:off x="6309089" y="285018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1" name="Oval 45">
            <a:extLst>
              <a:ext uri="{FF2B5EF4-FFF2-40B4-BE49-F238E27FC236}">
                <a16:creationId xmlns:a16="http://schemas.microsoft.com/office/drawing/2014/main" id="{E6C83332-7635-4B57-B997-779074431DD0}"/>
              </a:ext>
            </a:extLst>
          </p:cNvPr>
          <p:cNvSpPr/>
          <p:nvPr/>
        </p:nvSpPr>
        <p:spPr>
          <a:xfrm>
            <a:off x="6461489" y="284858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2" name="Oval 45">
            <a:extLst>
              <a:ext uri="{FF2B5EF4-FFF2-40B4-BE49-F238E27FC236}">
                <a16:creationId xmlns:a16="http://schemas.microsoft.com/office/drawing/2014/main" id="{E3FFDF27-5128-40F7-B892-E9BAA961DC56}"/>
              </a:ext>
            </a:extLst>
          </p:cNvPr>
          <p:cNvSpPr/>
          <p:nvPr/>
        </p:nvSpPr>
        <p:spPr>
          <a:xfrm>
            <a:off x="6625119" y="2848583"/>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3" name="Oval 45">
            <a:extLst>
              <a:ext uri="{FF2B5EF4-FFF2-40B4-BE49-F238E27FC236}">
                <a16:creationId xmlns:a16="http://schemas.microsoft.com/office/drawing/2014/main" id="{22E96FCD-47F8-4ECE-95DC-CE1F834E0A42}"/>
              </a:ext>
            </a:extLst>
          </p:cNvPr>
          <p:cNvSpPr/>
          <p:nvPr/>
        </p:nvSpPr>
        <p:spPr>
          <a:xfrm>
            <a:off x="6777519" y="284697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4" name="Oval 45">
            <a:extLst>
              <a:ext uri="{FF2B5EF4-FFF2-40B4-BE49-F238E27FC236}">
                <a16:creationId xmlns:a16="http://schemas.microsoft.com/office/drawing/2014/main" id="{076C56DB-4029-445F-940F-9BE6EF8DEEA5}"/>
              </a:ext>
            </a:extLst>
          </p:cNvPr>
          <p:cNvSpPr/>
          <p:nvPr/>
        </p:nvSpPr>
        <p:spPr>
          <a:xfrm>
            <a:off x="6937739" y="2847010"/>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5" name="Oval 45">
            <a:extLst>
              <a:ext uri="{FF2B5EF4-FFF2-40B4-BE49-F238E27FC236}">
                <a16:creationId xmlns:a16="http://schemas.microsoft.com/office/drawing/2014/main" id="{91C2B15C-367F-4630-8724-52D133DAC76D}"/>
              </a:ext>
            </a:extLst>
          </p:cNvPr>
          <p:cNvSpPr/>
          <p:nvPr/>
        </p:nvSpPr>
        <p:spPr>
          <a:xfrm>
            <a:off x="7090139" y="284540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BEAD20DF-0510-4D9E-8733-F746F6223AB2}"/>
                  </a:ext>
                </a:extLst>
              </p:cNvPr>
              <p:cNvSpPr txBox="1"/>
              <p:nvPr/>
            </p:nvSpPr>
            <p:spPr>
              <a:xfrm>
                <a:off x="5608736" y="1962207"/>
                <a:ext cx="71748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p:sp>
            <p:nvSpPr>
              <p:cNvPr id="10" name="文本框 9">
                <a:extLst>
                  <a:ext uri="{FF2B5EF4-FFF2-40B4-BE49-F238E27FC236}">
                    <a16:creationId xmlns:a16="http://schemas.microsoft.com/office/drawing/2014/main" id="{BEAD20DF-0510-4D9E-8733-F746F6223AB2}"/>
                  </a:ext>
                </a:extLst>
              </p:cNvPr>
              <p:cNvSpPr txBox="1">
                <a:spLocks noRot="1" noChangeAspect="1" noMove="1" noResize="1" noEditPoints="1" noAdjustHandles="1" noChangeArrowheads="1" noChangeShapeType="1" noTextEdit="1"/>
              </p:cNvSpPr>
              <p:nvPr/>
            </p:nvSpPr>
            <p:spPr>
              <a:xfrm>
                <a:off x="5608736" y="1962207"/>
                <a:ext cx="717487"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6" name="文本框 135">
                <a:extLst>
                  <a:ext uri="{FF2B5EF4-FFF2-40B4-BE49-F238E27FC236}">
                    <a16:creationId xmlns:a16="http://schemas.microsoft.com/office/drawing/2014/main" id="{0B90EB2D-82B8-4923-868F-43176C9B064D}"/>
                  </a:ext>
                </a:extLst>
              </p:cNvPr>
              <p:cNvSpPr txBox="1"/>
              <p:nvPr/>
            </p:nvSpPr>
            <p:spPr>
              <a:xfrm>
                <a:off x="5619106" y="2382620"/>
                <a:ext cx="71748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m:oMathPara>
                </a14:m>
                <a:endParaRPr lang="en-US" dirty="0"/>
              </a:p>
            </p:txBody>
          </p:sp>
        </mc:Choice>
        <mc:Fallback>
          <p:sp>
            <p:nvSpPr>
              <p:cNvPr id="136" name="文本框 135">
                <a:extLst>
                  <a:ext uri="{FF2B5EF4-FFF2-40B4-BE49-F238E27FC236}">
                    <a16:creationId xmlns:a16="http://schemas.microsoft.com/office/drawing/2014/main" id="{0B90EB2D-82B8-4923-868F-43176C9B064D}"/>
                  </a:ext>
                </a:extLst>
              </p:cNvPr>
              <p:cNvSpPr txBox="1">
                <a:spLocks noRot="1" noChangeAspect="1" noMove="1" noResize="1" noEditPoints="1" noAdjustHandles="1" noChangeArrowheads="1" noChangeShapeType="1" noTextEdit="1"/>
              </p:cNvSpPr>
              <p:nvPr/>
            </p:nvSpPr>
            <p:spPr>
              <a:xfrm>
                <a:off x="5619106" y="2382620"/>
                <a:ext cx="717487"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7" name="文本框 136">
                <a:extLst>
                  <a:ext uri="{FF2B5EF4-FFF2-40B4-BE49-F238E27FC236}">
                    <a16:creationId xmlns:a16="http://schemas.microsoft.com/office/drawing/2014/main" id="{56D45976-CE53-40AC-8A6F-689824B5C049}"/>
                  </a:ext>
                </a:extLst>
              </p:cNvPr>
              <p:cNvSpPr txBox="1"/>
              <p:nvPr/>
            </p:nvSpPr>
            <p:spPr>
              <a:xfrm>
                <a:off x="5619106" y="2681010"/>
                <a:ext cx="71748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sub>
                      </m:sSub>
                    </m:oMath>
                  </m:oMathPara>
                </a14:m>
                <a:endParaRPr lang="en-US" dirty="0"/>
              </a:p>
            </p:txBody>
          </p:sp>
        </mc:Choice>
        <mc:Fallback>
          <p:sp>
            <p:nvSpPr>
              <p:cNvPr id="137" name="文本框 136">
                <a:extLst>
                  <a:ext uri="{FF2B5EF4-FFF2-40B4-BE49-F238E27FC236}">
                    <a16:creationId xmlns:a16="http://schemas.microsoft.com/office/drawing/2014/main" id="{56D45976-CE53-40AC-8A6F-689824B5C049}"/>
                  </a:ext>
                </a:extLst>
              </p:cNvPr>
              <p:cNvSpPr txBox="1">
                <a:spLocks noRot="1" noChangeAspect="1" noMove="1" noResize="1" noEditPoints="1" noAdjustHandles="1" noChangeArrowheads="1" noChangeShapeType="1" noTextEdit="1"/>
              </p:cNvSpPr>
              <p:nvPr/>
            </p:nvSpPr>
            <p:spPr>
              <a:xfrm>
                <a:off x="5619106" y="2681010"/>
                <a:ext cx="717487" cy="369332"/>
              </a:xfrm>
              <a:prstGeom prst="rect">
                <a:avLst/>
              </a:prstGeom>
              <a:blipFill>
                <a:blip r:embed="rId13"/>
                <a:stretch>
                  <a:fillRect/>
                </a:stretch>
              </a:blipFill>
            </p:spPr>
            <p:txBody>
              <a:bodyPr/>
              <a:lstStyle/>
              <a:p>
                <a:r>
                  <a:rPr lang="en-US">
                    <a:noFill/>
                  </a:rPr>
                  <a:t> </a:t>
                </a:r>
              </a:p>
            </p:txBody>
          </p:sp>
        </mc:Fallback>
      </mc:AlternateContent>
      <p:sp>
        <p:nvSpPr>
          <p:cNvPr id="11" name="右大括号 10">
            <a:extLst>
              <a:ext uri="{FF2B5EF4-FFF2-40B4-BE49-F238E27FC236}">
                <a16:creationId xmlns:a16="http://schemas.microsoft.com/office/drawing/2014/main" id="{FC93D8EA-555F-490C-9C59-D154651CB705}"/>
              </a:ext>
            </a:extLst>
          </p:cNvPr>
          <p:cNvSpPr/>
          <p:nvPr/>
        </p:nvSpPr>
        <p:spPr>
          <a:xfrm>
            <a:off x="7288417" y="2105206"/>
            <a:ext cx="266742" cy="8537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9" name="TextBox 39">
            <a:extLst>
              <a:ext uri="{FF2B5EF4-FFF2-40B4-BE49-F238E27FC236}">
                <a16:creationId xmlns:a16="http://schemas.microsoft.com/office/drawing/2014/main" id="{AD52FD40-F562-4C16-8CAC-25A8764BD7BE}"/>
              </a:ext>
            </a:extLst>
          </p:cNvPr>
          <p:cNvSpPr txBox="1"/>
          <p:nvPr/>
        </p:nvSpPr>
        <p:spPr>
          <a:xfrm>
            <a:off x="7115497" y="3491061"/>
            <a:ext cx="1785310" cy="276999"/>
          </a:xfrm>
          <a:prstGeom prst="rect">
            <a:avLst/>
          </a:prstGeom>
          <a:noFill/>
        </p:spPr>
        <p:txBody>
          <a:bodyPr wrap="square" rtlCol="0">
            <a:spAutoFit/>
          </a:bodyPr>
          <a:lstStyle/>
          <a:p>
            <a:pPr algn="ctr"/>
            <a:r>
              <a:rPr lang="en-US" sz="1200" dirty="0"/>
              <a:t>Latent Distribution</a:t>
            </a:r>
          </a:p>
        </p:txBody>
      </p:sp>
      <p:cxnSp>
        <p:nvCxnSpPr>
          <p:cNvPr id="22" name="直接箭头连接符 21">
            <a:extLst>
              <a:ext uri="{FF2B5EF4-FFF2-40B4-BE49-F238E27FC236}">
                <a16:creationId xmlns:a16="http://schemas.microsoft.com/office/drawing/2014/main" id="{FC789362-6455-4A28-9E70-21D94F29B987}"/>
              </a:ext>
            </a:extLst>
          </p:cNvPr>
          <p:cNvCxnSpPr>
            <a:cxnSpLocks/>
            <a:stCxn id="39" idx="2"/>
            <a:endCxn id="140" idx="0"/>
          </p:cNvCxnSpPr>
          <p:nvPr/>
        </p:nvCxnSpPr>
        <p:spPr>
          <a:xfrm>
            <a:off x="11295548" y="4198185"/>
            <a:ext cx="0" cy="848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0" name="Rounded Rectangle 24">
                <a:extLst>
                  <a:ext uri="{FF2B5EF4-FFF2-40B4-BE49-F238E27FC236}">
                    <a16:creationId xmlns:a16="http://schemas.microsoft.com/office/drawing/2014/main" id="{F18E305F-072A-4512-8CE4-7330A91D2BBD}"/>
                  </a:ext>
                </a:extLst>
              </p:cNvPr>
              <p:cNvSpPr/>
              <p:nvPr/>
            </p:nvSpPr>
            <p:spPr>
              <a:xfrm>
                <a:off x="10904389" y="5046817"/>
                <a:ext cx="782317" cy="619641"/>
              </a:xfrm>
              <a:prstGeom prst="rect">
                <a:avLst/>
              </a:prstGeom>
              <a:solidFill>
                <a:schemeClr val="accent5">
                  <a:lumMod val="50000"/>
                </a:schemeClr>
              </a:solidFill>
              <a:ln>
                <a:solidFill>
                  <a:schemeClr val="accent5">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𝑣𝑎𝑒</m:t>
                          </m:r>
                        </m:sub>
                      </m:sSub>
                    </m:oMath>
                  </m:oMathPara>
                </a14:m>
                <a:endParaRPr lang="en-US" dirty="0"/>
              </a:p>
            </p:txBody>
          </p:sp>
        </mc:Choice>
        <mc:Fallback>
          <p:sp>
            <p:nvSpPr>
              <p:cNvPr id="140" name="Rounded Rectangle 24">
                <a:extLst>
                  <a:ext uri="{FF2B5EF4-FFF2-40B4-BE49-F238E27FC236}">
                    <a16:creationId xmlns:a16="http://schemas.microsoft.com/office/drawing/2014/main" id="{F18E305F-072A-4512-8CE4-7330A91D2BBD}"/>
                  </a:ext>
                </a:extLst>
              </p:cNvPr>
              <p:cNvSpPr>
                <a:spLocks noRot="1" noChangeAspect="1" noMove="1" noResize="1" noEditPoints="1" noAdjustHandles="1" noChangeArrowheads="1" noChangeShapeType="1" noTextEdit="1"/>
              </p:cNvSpPr>
              <p:nvPr/>
            </p:nvSpPr>
            <p:spPr>
              <a:xfrm>
                <a:off x="10904389" y="5046817"/>
                <a:ext cx="782317" cy="619641"/>
              </a:xfrm>
              <a:prstGeom prst="rect">
                <a:avLst/>
              </a:prstGeom>
              <a:blipFill>
                <a:blip r:embed="rId14"/>
                <a:stretch>
                  <a:fillRect/>
                </a:stretch>
              </a:blipFill>
              <a:ln>
                <a:solidFill>
                  <a:schemeClr val="accent5">
                    <a:lumMod val="50000"/>
                  </a:schemeClr>
                </a:solidFill>
              </a:ln>
            </p:spPr>
            <p:txBody>
              <a:bodyPr/>
              <a:lstStyle/>
              <a:p>
                <a:r>
                  <a:rPr lang="en-US">
                    <a:noFill/>
                  </a:rPr>
                  <a:t> </a:t>
                </a:r>
              </a:p>
            </p:txBody>
          </p:sp>
        </mc:Fallback>
      </mc:AlternateContent>
      <p:cxnSp>
        <p:nvCxnSpPr>
          <p:cNvPr id="29" name="连接符: 肘形 28">
            <a:extLst>
              <a:ext uri="{FF2B5EF4-FFF2-40B4-BE49-F238E27FC236}">
                <a16:creationId xmlns:a16="http://schemas.microsoft.com/office/drawing/2014/main" id="{DB14A395-AE18-4DE6-85C7-E91ACD746282}"/>
              </a:ext>
            </a:extLst>
          </p:cNvPr>
          <p:cNvCxnSpPr>
            <a:cxnSpLocks/>
            <a:stCxn id="148" idx="1"/>
            <a:endCxn id="140" idx="1"/>
          </p:cNvCxnSpPr>
          <p:nvPr/>
        </p:nvCxnSpPr>
        <p:spPr>
          <a:xfrm rot="10800000" flipH="1" flipV="1">
            <a:off x="1682735" y="2969226"/>
            <a:ext cx="9221653" cy="2387412"/>
          </a:xfrm>
          <a:prstGeom prst="bentConnector3">
            <a:avLst>
              <a:gd name="adj1" fmla="val -10307"/>
            </a:avLst>
          </a:prstGeom>
          <a:ln>
            <a:tailEnd type="triangle"/>
          </a:ln>
        </p:spPr>
        <p:style>
          <a:lnRef idx="1">
            <a:schemeClr val="dk1"/>
          </a:lnRef>
          <a:fillRef idx="0">
            <a:schemeClr val="dk1"/>
          </a:fillRef>
          <a:effectRef idx="0">
            <a:schemeClr val="dk1"/>
          </a:effectRef>
          <a:fontRef idx="minor">
            <a:schemeClr val="tx1"/>
          </a:fontRef>
        </p:style>
      </p:cxnSp>
      <p:cxnSp>
        <p:nvCxnSpPr>
          <p:cNvPr id="31" name="连接符: 肘形 30">
            <a:extLst>
              <a:ext uri="{FF2B5EF4-FFF2-40B4-BE49-F238E27FC236}">
                <a16:creationId xmlns:a16="http://schemas.microsoft.com/office/drawing/2014/main" id="{E7ABACDD-F007-4617-9132-4C1015BBEA2A}"/>
              </a:ext>
            </a:extLst>
          </p:cNvPr>
          <p:cNvCxnSpPr>
            <a:cxnSpLocks/>
          </p:cNvCxnSpPr>
          <p:nvPr/>
        </p:nvCxnSpPr>
        <p:spPr>
          <a:xfrm rot="10800000" flipH="1" flipV="1">
            <a:off x="7562230" y="2524481"/>
            <a:ext cx="1112270" cy="1457184"/>
          </a:xfrm>
          <a:prstGeom prst="bentConnector4">
            <a:avLst>
              <a:gd name="adj1" fmla="val -5484"/>
              <a:gd name="adj2" fmla="val 644"/>
            </a:avLst>
          </a:prstGeom>
          <a:ln>
            <a:tailEnd type="triangle"/>
          </a:ln>
        </p:spPr>
        <p:style>
          <a:lnRef idx="1">
            <a:schemeClr val="dk1"/>
          </a:lnRef>
          <a:fillRef idx="0">
            <a:schemeClr val="dk1"/>
          </a:fillRef>
          <a:effectRef idx="0">
            <a:schemeClr val="dk1"/>
          </a:effectRef>
          <a:fontRef idx="minor">
            <a:schemeClr val="tx1"/>
          </a:fontRef>
        </p:style>
      </p:cxnSp>
      <p:sp>
        <p:nvSpPr>
          <p:cNvPr id="141" name="Rectangle 52">
            <a:extLst>
              <a:ext uri="{FF2B5EF4-FFF2-40B4-BE49-F238E27FC236}">
                <a16:creationId xmlns:a16="http://schemas.microsoft.com/office/drawing/2014/main" id="{495395B6-EE3D-49D7-9DF1-58B9BD3039C9}"/>
              </a:ext>
            </a:extLst>
          </p:cNvPr>
          <p:cNvSpPr/>
          <p:nvPr/>
        </p:nvSpPr>
        <p:spPr>
          <a:xfrm>
            <a:off x="1266676" y="3632171"/>
            <a:ext cx="1547738" cy="588597"/>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Pivot</a:t>
            </a:r>
            <a:r>
              <a:rPr lang="zh-CN" altLang="en-US" dirty="0"/>
              <a:t> </a:t>
            </a:r>
            <a:r>
              <a:rPr lang="en-US" altLang="zh-CN" dirty="0"/>
              <a:t>Word</a:t>
            </a:r>
            <a:r>
              <a:rPr lang="zh-CN" altLang="en-US" dirty="0"/>
              <a:t> </a:t>
            </a:r>
            <a:r>
              <a:rPr lang="en-US" altLang="zh-CN" dirty="0"/>
              <a:t>Masking</a:t>
            </a:r>
            <a:endParaRPr lang="en-US" dirty="0"/>
          </a:p>
        </p:txBody>
      </p:sp>
      <p:sp>
        <p:nvSpPr>
          <p:cNvPr id="145" name="Rectangle 60">
            <a:extLst>
              <a:ext uri="{FF2B5EF4-FFF2-40B4-BE49-F238E27FC236}">
                <a16:creationId xmlns:a16="http://schemas.microsoft.com/office/drawing/2014/main" id="{41BF1D27-77CA-4255-8329-C5466A4C1DF8}"/>
              </a:ext>
            </a:extLst>
          </p:cNvPr>
          <p:cNvSpPr/>
          <p:nvPr/>
        </p:nvSpPr>
        <p:spPr>
          <a:xfrm>
            <a:off x="299845" y="4231234"/>
            <a:ext cx="3481400" cy="276999"/>
          </a:xfrm>
          <a:prstGeom prst="rect">
            <a:avLst/>
          </a:prstGeom>
        </p:spPr>
        <p:txBody>
          <a:bodyPr wrap="square">
            <a:spAutoFit/>
          </a:bodyPr>
          <a:lstStyle/>
          <a:p>
            <a:pPr algn="ctr"/>
            <a:r>
              <a:rPr lang="en-US" altLang="zh-CN" sz="1200" dirty="0"/>
              <a:t>I</a:t>
            </a:r>
            <a:r>
              <a:rPr lang="zh-CN" altLang="en-US" sz="1200" dirty="0"/>
              <a:t> </a:t>
            </a:r>
            <a:r>
              <a:rPr lang="en-US" altLang="zh-CN" sz="1200" dirty="0"/>
              <a:t>am</a:t>
            </a:r>
            <a:r>
              <a:rPr lang="zh-CN" altLang="en-US" sz="1200" dirty="0"/>
              <a:t> </a:t>
            </a:r>
            <a:r>
              <a:rPr lang="en-US" altLang="zh-CN" sz="1200" b="1" dirty="0">
                <a:solidFill>
                  <a:srgbClr val="00B050"/>
                </a:solidFill>
              </a:rPr>
              <a:t>&lt;mask&gt;</a:t>
            </a:r>
            <a:r>
              <a:rPr lang="zh-CN" altLang="en-US" sz="1200" b="1" dirty="0"/>
              <a:t> </a:t>
            </a:r>
            <a:r>
              <a:rPr lang="en-US" altLang="zh-CN" sz="1200" dirty="0"/>
              <a:t>with</a:t>
            </a:r>
            <a:r>
              <a:rPr lang="zh-CN" altLang="en-US" sz="1200" dirty="0"/>
              <a:t> </a:t>
            </a:r>
            <a:r>
              <a:rPr lang="en-US" altLang="zh-CN" sz="1200" dirty="0"/>
              <a:t>the</a:t>
            </a:r>
            <a:r>
              <a:rPr lang="zh-CN" altLang="en-US" sz="1200" dirty="0"/>
              <a:t> </a:t>
            </a:r>
            <a:r>
              <a:rPr lang="en-US" altLang="zh-CN" sz="1200" dirty="0"/>
              <a:t>restaurant.</a:t>
            </a:r>
            <a:r>
              <a:rPr lang="zh-CN" altLang="en-US" sz="1200" dirty="0"/>
              <a:t> </a:t>
            </a:r>
            <a:endParaRPr lang="en-US" sz="1200" dirty="0"/>
          </a:p>
        </p:txBody>
      </p:sp>
      <p:cxnSp>
        <p:nvCxnSpPr>
          <p:cNvPr id="37" name="直接箭头连接符 36">
            <a:extLst>
              <a:ext uri="{FF2B5EF4-FFF2-40B4-BE49-F238E27FC236}">
                <a16:creationId xmlns:a16="http://schemas.microsoft.com/office/drawing/2014/main" id="{D01D6504-451A-4BAD-8F2E-3D62E2C67D7F}"/>
              </a:ext>
            </a:extLst>
          </p:cNvPr>
          <p:cNvCxnSpPr>
            <a:cxnSpLocks/>
            <a:stCxn id="148" idx="2"/>
            <a:endCxn id="141" idx="0"/>
          </p:cNvCxnSpPr>
          <p:nvPr/>
        </p:nvCxnSpPr>
        <p:spPr>
          <a:xfrm>
            <a:off x="2040545" y="3258880"/>
            <a:ext cx="0" cy="373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8" name="Rounded Rectangle 24">
                <a:extLst>
                  <a:ext uri="{FF2B5EF4-FFF2-40B4-BE49-F238E27FC236}">
                    <a16:creationId xmlns:a16="http://schemas.microsoft.com/office/drawing/2014/main" id="{33FC2110-2448-4D56-8FF9-5AE4636A6A0D}"/>
                  </a:ext>
                </a:extLst>
              </p:cNvPr>
              <p:cNvSpPr/>
              <p:nvPr/>
            </p:nvSpPr>
            <p:spPr>
              <a:xfrm>
                <a:off x="1682736" y="2679571"/>
                <a:ext cx="715618" cy="579309"/>
              </a:xfrm>
              <a:prstGeom prst="rect">
                <a:avLst/>
              </a:prstGeom>
              <a:solidFill>
                <a:schemeClr val="accent5">
                  <a:lumMod val="75000"/>
                </a:schemeClr>
              </a:solidFill>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p:sp>
            <p:nvSpPr>
              <p:cNvPr id="148" name="Rounded Rectangle 24">
                <a:extLst>
                  <a:ext uri="{FF2B5EF4-FFF2-40B4-BE49-F238E27FC236}">
                    <a16:creationId xmlns:a16="http://schemas.microsoft.com/office/drawing/2014/main" id="{33FC2110-2448-4D56-8FF9-5AE4636A6A0D}"/>
                  </a:ext>
                </a:extLst>
              </p:cNvPr>
              <p:cNvSpPr>
                <a:spLocks noRot="1" noChangeAspect="1" noMove="1" noResize="1" noEditPoints="1" noAdjustHandles="1" noChangeArrowheads="1" noChangeShapeType="1" noTextEdit="1"/>
              </p:cNvSpPr>
              <p:nvPr/>
            </p:nvSpPr>
            <p:spPr>
              <a:xfrm>
                <a:off x="1682736" y="2679571"/>
                <a:ext cx="715618" cy="579309"/>
              </a:xfrm>
              <a:prstGeom prst="rect">
                <a:avLst/>
              </a:prstGeom>
              <a:blipFill>
                <a:blip r:embed="rId15"/>
                <a:stretch>
                  <a:fillRect/>
                </a:stretch>
              </a:blipFill>
              <a:ln>
                <a:solidFill>
                  <a:schemeClr val="accent5">
                    <a:lumMod val="75000"/>
                  </a:schemeClr>
                </a:solidFill>
              </a:ln>
            </p:spPr>
            <p:txBody>
              <a:bodyPr/>
              <a:lstStyle/>
              <a:p>
                <a:r>
                  <a:rPr lang="en-US">
                    <a:noFill/>
                  </a:rPr>
                  <a:t> </a:t>
                </a:r>
              </a:p>
            </p:txBody>
          </p:sp>
        </mc:Fallback>
      </mc:AlternateContent>
      <p:sp>
        <p:nvSpPr>
          <p:cNvPr id="144" name="Rectangle 51">
            <a:extLst>
              <a:ext uri="{FF2B5EF4-FFF2-40B4-BE49-F238E27FC236}">
                <a16:creationId xmlns:a16="http://schemas.microsoft.com/office/drawing/2014/main" id="{88ACC619-2CB1-49D2-8555-5A8D4135B68B}"/>
              </a:ext>
            </a:extLst>
          </p:cNvPr>
          <p:cNvSpPr/>
          <p:nvPr/>
        </p:nvSpPr>
        <p:spPr>
          <a:xfrm>
            <a:off x="374913" y="2422024"/>
            <a:ext cx="3481400" cy="276999"/>
          </a:xfrm>
          <a:prstGeom prst="rect">
            <a:avLst/>
          </a:prstGeom>
        </p:spPr>
        <p:txBody>
          <a:bodyPr wrap="square">
            <a:spAutoFit/>
          </a:bodyPr>
          <a:lstStyle/>
          <a:p>
            <a:pPr algn="ctr"/>
            <a:r>
              <a:rPr lang="en-US" altLang="zh-CN" sz="1200" dirty="0"/>
              <a:t>I</a:t>
            </a:r>
            <a:r>
              <a:rPr lang="zh-CN" altLang="en-US" sz="1200" dirty="0"/>
              <a:t> </a:t>
            </a:r>
            <a:r>
              <a:rPr lang="en-US" altLang="zh-CN" sz="1200" dirty="0"/>
              <a:t>am</a:t>
            </a:r>
            <a:r>
              <a:rPr lang="zh-CN" altLang="en-US" sz="1200" dirty="0"/>
              <a:t> </a:t>
            </a:r>
            <a:r>
              <a:rPr lang="en-US" altLang="zh-CN" sz="1200" b="1" dirty="0">
                <a:solidFill>
                  <a:srgbClr val="00B050"/>
                </a:solidFill>
              </a:rPr>
              <a:t>disappointed</a:t>
            </a:r>
            <a:r>
              <a:rPr lang="zh-CN" altLang="en-US" sz="1200" dirty="0"/>
              <a:t> </a:t>
            </a:r>
            <a:r>
              <a:rPr lang="en-US" altLang="zh-CN" sz="1200" dirty="0"/>
              <a:t>with</a:t>
            </a:r>
            <a:r>
              <a:rPr lang="zh-CN" altLang="en-US" sz="1200" dirty="0"/>
              <a:t> </a:t>
            </a:r>
            <a:r>
              <a:rPr lang="en-US" altLang="zh-CN" sz="1200" dirty="0"/>
              <a:t>the</a:t>
            </a:r>
            <a:r>
              <a:rPr lang="zh-CN" altLang="en-US" sz="1200" dirty="0"/>
              <a:t> </a:t>
            </a:r>
            <a:r>
              <a:rPr lang="en-US" altLang="zh-CN" sz="1200" dirty="0"/>
              <a:t>restaurant.</a:t>
            </a:r>
            <a:r>
              <a:rPr lang="zh-CN" altLang="en-US" sz="1200" dirty="0"/>
              <a:t> </a:t>
            </a:r>
            <a:endParaRPr lang="en-US" sz="1200" dirty="0"/>
          </a:p>
        </p:txBody>
      </p:sp>
      <p:sp>
        <p:nvSpPr>
          <p:cNvPr id="189" name="Rectangle 51">
            <a:extLst>
              <a:ext uri="{FF2B5EF4-FFF2-40B4-BE49-F238E27FC236}">
                <a16:creationId xmlns:a16="http://schemas.microsoft.com/office/drawing/2014/main" id="{3CB18DB9-BACB-4B12-8169-5C4572FEFD3C}"/>
              </a:ext>
            </a:extLst>
          </p:cNvPr>
          <p:cNvSpPr/>
          <p:nvPr/>
        </p:nvSpPr>
        <p:spPr>
          <a:xfrm>
            <a:off x="9460003" y="4291784"/>
            <a:ext cx="3481400" cy="276999"/>
          </a:xfrm>
          <a:prstGeom prst="rect">
            <a:avLst/>
          </a:prstGeom>
        </p:spPr>
        <p:txBody>
          <a:bodyPr wrap="square">
            <a:spAutoFit/>
          </a:bodyPr>
          <a:lstStyle/>
          <a:p>
            <a:pPr algn="ctr"/>
            <a:r>
              <a:rPr lang="en-US" altLang="zh-CN" sz="1200" dirty="0"/>
              <a:t>I</a:t>
            </a:r>
            <a:r>
              <a:rPr lang="zh-CN" altLang="en-US" sz="1200" dirty="0"/>
              <a:t> </a:t>
            </a:r>
            <a:r>
              <a:rPr lang="en-US" altLang="zh-CN" sz="1200" dirty="0"/>
              <a:t>am</a:t>
            </a:r>
            <a:r>
              <a:rPr lang="zh-CN" altLang="en-US" sz="1200" dirty="0"/>
              <a:t> </a:t>
            </a:r>
            <a:r>
              <a:rPr lang="en-US" altLang="zh-CN" sz="1200" b="1" dirty="0">
                <a:solidFill>
                  <a:srgbClr val="00B050"/>
                </a:solidFill>
              </a:rPr>
              <a:t>disappointed</a:t>
            </a:r>
            <a:r>
              <a:rPr lang="zh-CN" altLang="en-US" sz="1200" dirty="0"/>
              <a:t> </a:t>
            </a:r>
            <a:r>
              <a:rPr lang="en-US" altLang="zh-CN" sz="1200" dirty="0"/>
              <a:t>with</a:t>
            </a:r>
            <a:r>
              <a:rPr lang="zh-CN" altLang="en-US" sz="1200" dirty="0"/>
              <a:t> </a:t>
            </a:r>
            <a:r>
              <a:rPr lang="en-US" altLang="zh-CN" sz="1200" dirty="0"/>
              <a:t>the</a:t>
            </a:r>
            <a:r>
              <a:rPr lang="zh-CN" altLang="en-US" sz="1200" dirty="0"/>
              <a:t> </a:t>
            </a:r>
            <a:r>
              <a:rPr lang="en-US" altLang="zh-CN" sz="1200" dirty="0"/>
              <a:t>restaurant.</a:t>
            </a:r>
            <a:r>
              <a:rPr lang="zh-CN" altLang="en-US" sz="1200" dirty="0"/>
              <a:t> </a:t>
            </a:r>
            <a:endParaRPr lang="en-US" sz="1200" dirty="0"/>
          </a:p>
        </p:txBody>
      </p:sp>
    </p:spTree>
    <p:extLst>
      <p:ext uri="{BB962C8B-B14F-4D97-AF65-F5344CB8AC3E}">
        <p14:creationId xmlns:p14="http://schemas.microsoft.com/office/powerpoint/2010/main" val="21241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100" grpId="0" animBg="1"/>
      <p:bldP spid="101" grpId="0" animBg="1"/>
      <p:bldP spid="102" grpId="0" animBg="1"/>
      <p:bldP spid="106" grpId="0" animBg="1"/>
      <p:bldP spid="107" grpId="0" animBg="1"/>
      <p:bldP spid="119" grpId="0" animBg="1"/>
      <p:bldP spid="122" grpId="0" animBg="1"/>
      <p:bldP spid="123"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26D193A-3C6C-4ED6-BEAE-44058EA8D09B}"/>
              </a:ext>
            </a:extLst>
          </p:cNvPr>
          <p:cNvSpPr>
            <a:spLocks noGrp="1"/>
          </p:cNvSpPr>
          <p:nvPr>
            <p:ph type="sldNum" sz="quarter" idx="12"/>
          </p:nvPr>
        </p:nvSpPr>
        <p:spPr/>
        <p:txBody>
          <a:bodyPr/>
          <a:lstStyle/>
          <a:p>
            <a:fld id="{681CEFBB-82EA-5143-A295-D24BE597BD51}" type="slidenum">
              <a:rPr lang="en-US" smtClean="0"/>
              <a:t>46</a:t>
            </a:fld>
            <a:endParaRPr lang="en-US"/>
          </a:p>
        </p:txBody>
      </p:sp>
      <mc:AlternateContent xmlns:mc="http://schemas.openxmlformats.org/markup-compatibility/2006">
        <mc:Choice xmlns:a14="http://schemas.microsoft.com/office/drawing/2010/main" Requires="a14">
          <p:sp>
            <p:nvSpPr>
              <p:cNvPr id="12" name="Rounded Rectangle 24">
                <a:extLst>
                  <a:ext uri="{FF2B5EF4-FFF2-40B4-BE49-F238E27FC236}">
                    <a16:creationId xmlns:a16="http://schemas.microsoft.com/office/drawing/2014/main" id="{52422E4E-95DA-4F4E-87D4-7AE406D799FF}"/>
                  </a:ext>
                </a:extLst>
              </p:cNvPr>
              <p:cNvSpPr/>
              <p:nvPr/>
            </p:nvSpPr>
            <p:spPr>
              <a:xfrm>
                <a:off x="951419" y="3111262"/>
                <a:ext cx="715618" cy="579309"/>
              </a:xfrm>
              <a:prstGeom prst="rect">
                <a:avLst/>
              </a:prstGeom>
              <a:solidFill>
                <a:schemeClr val="accent5">
                  <a:lumMod val="75000"/>
                </a:schemeClr>
              </a:solidFill>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p:sp>
            <p:nvSpPr>
              <p:cNvPr id="12" name="Rounded Rectangle 24">
                <a:extLst>
                  <a:ext uri="{FF2B5EF4-FFF2-40B4-BE49-F238E27FC236}">
                    <a16:creationId xmlns:a16="http://schemas.microsoft.com/office/drawing/2014/main" id="{52422E4E-95DA-4F4E-87D4-7AE406D799FF}"/>
                  </a:ext>
                </a:extLst>
              </p:cNvPr>
              <p:cNvSpPr>
                <a:spLocks noRot="1" noChangeAspect="1" noMove="1" noResize="1" noEditPoints="1" noAdjustHandles="1" noChangeArrowheads="1" noChangeShapeType="1" noTextEdit="1"/>
              </p:cNvSpPr>
              <p:nvPr/>
            </p:nvSpPr>
            <p:spPr>
              <a:xfrm>
                <a:off x="951419" y="3111262"/>
                <a:ext cx="715618" cy="579309"/>
              </a:xfrm>
              <a:prstGeom prst="rect">
                <a:avLst/>
              </a:prstGeom>
              <a:blipFill>
                <a:blip r:embed="rId2"/>
                <a:stretch>
                  <a:fillRect/>
                </a:stretch>
              </a:blipFill>
              <a:ln>
                <a:solidFill>
                  <a:schemeClr val="accent5">
                    <a:lumMod val="75000"/>
                  </a:schemeClr>
                </a:solidFill>
              </a:ln>
            </p:spPr>
            <p:txBody>
              <a:bodyPr/>
              <a:lstStyle/>
              <a:p>
                <a:r>
                  <a:rPr lang="en-US">
                    <a:noFill/>
                  </a:rPr>
                  <a:t> </a:t>
                </a:r>
              </a:p>
            </p:txBody>
          </p:sp>
        </mc:Fallback>
      </mc:AlternateContent>
      <p:cxnSp>
        <p:nvCxnSpPr>
          <p:cNvPr id="13" name="Straight Arrow Connector 25">
            <a:extLst>
              <a:ext uri="{FF2B5EF4-FFF2-40B4-BE49-F238E27FC236}">
                <a16:creationId xmlns:a16="http://schemas.microsoft.com/office/drawing/2014/main" id="{7F72D6DE-6915-4315-A9EE-F7E48CE6E3EB}"/>
              </a:ext>
            </a:extLst>
          </p:cNvPr>
          <p:cNvCxnSpPr>
            <a:cxnSpLocks/>
          </p:cNvCxnSpPr>
          <p:nvPr/>
        </p:nvCxnSpPr>
        <p:spPr>
          <a:xfrm flipV="1">
            <a:off x="1667037" y="3400916"/>
            <a:ext cx="3783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 name="Rectangle 26">
                <a:extLst>
                  <a:ext uri="{FF2B5EF4-FFF2-40B4-BE49-F238E27FC236}">
                    <a16:creationId xmlns:a16="http://schemas.microsoft.com/office/drawing/2014/main" id="{CDCB69C5-CCB7-403F-8D49-4D32ABBFB504}"/>
                  </a:ext>
                </a:extLst>
              </p:cNvPr>
              <p:cNvSpPr/>
              <p:nvPr/>
            </p:nvSpPr>
            <p:spPr>
              <a:xfrm>
                <a:off x="2981473" y="3111262"/>
                <a:ext cx="1408517" cy="619066"/>
              </a:xfrm>
              <a:prstGeom prst="rect">
                <a:avLst/>
              </a:prstGeom>
              <a:solidFill>
                <a:schemeClr val="accent5">
                  <a:lumMod val="75000"/>
                </a:schemeClr>
              </a:solidFill>
              <a:ln>
                <a:solidFill>
                  <a:schemeClr val="accent5">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p:sp>
            <p:nvSpPr>
              <p:cNvPr id="14" name="Rectangle 26">
                <a:extLst>
                  <a:ext uri="{FF2B5EF4-FFF2-40B4-BE49-F238E27FC236}">
                    <a16:creationId xmlns:a16="http://schemas.microsoft.com/office/drawing/2014/main" id="{CDCB69C5-CCB7-403F-8D49-4D32ABBFB504}"/>
                  </a:ext>
                </a:extLst>
              </p:cNvPr>
              <p:cNvSpPr>
                <a:spLocks noRot="1" noChangeAspect="1" noMove="1" noResize="1" noEditPoints="1" noAdjustHandles="1" noChangeArrowheads="1" noChangeShapeType="1" noTextEdit="1"/>
              </p:cNvSpPr>
              <p:nvPr/>
            </p:nvSpPr>
            <p:spPr>
              <a:xfrm>
                <a:off x="2981473" y="3111262"/>
                <a:ext cx="1408517" cy="619066"/>
              </a:xfrm>
              <a:prstGeom prst="rect">
                <a:avLst/>
              </a:prstGeom>
              <a:blipFill>
                <a:blip r:embed="rId3"/>
                <a:stretch>
                  <a:fillRect t="-7619" b="-6667"/>
                </a:stretch>
              </a:blipFill>
              <a:ln>
                <a:solidFill>
                  <a:schemeClr val="accent5">
                    <a:lumMod val="75000"/>
                  </a:schemeClr>
                </a:solidFill>
              </a:ln>
            </p:spPr>
            <p:txBody>
              <a:bodyPr/>
              <a:lstStyle/>
              <a:p>
                <a:r>
                  <a:rPr lang="en-US">
                    <a:noFill/>
                  </a:rPr>
                  <a:t> </a:t>
                </a:r>
              </a:p>
            </p:txBody>
          </p:sp>
        </mc:Fallback>
      </mc:AlternateContent>
      <p:cxnSp>
        <p:nvCxnSpPr>
          <p:cNvPr id="15" name="Straight Arrow Connector 37">
            <a:extLst>
              <a:ext uri="{FF2B5EF4-FFF2-40B4-BE49-F238E27FC236}">
                <a16:creationId xmlns:a16="http://schemas.microsoft.com/office/drawing/2014/main" id="{6AE86932-1A03-4C75-B19A-47872DC4CFDE}"/>
              </a:ext>
            </a:extLst>
          </p:cNvPr>
          <p:cNvCxnSpPr>
            <a:cxnSpLocks/>
          </p:cNvCxnSpPr>
          <p:nvPr/>
        </p:nvCxnSpPr>
        <p:spPr>
          <a:xfrm>
            <a:off x="9075583" y="3427895"/>
            <a:ext cx="5338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6" name="Rounded Rectangle 38">
                <a:extLst>
                  <a:ext uri="{FF2B5EF4-FFF2-40B4-BE49-F238E27FC236}">
                    <a16:creationId xmlns:a16="http://schemas.microsoft.com/office/drawing/2014/main" id="{1D69722B-6E78-480E-9C15-B96F9123E6D1}"/>
                  </a:ext>
                </a:extLst>
              </p:cNvPr>
              <p:cNvSpPr/>
              <p:nvPr/>
            </p:nvSpPr>
            <p:spPr>
              <a:xfrm>
                <a:off x="9609453" y="3118362"/>
                <a:ext cx="715618" cy="579309"/>
              </a:xfrm>
              <a:prstGeom prst="rect">
                <a:avLst/>
              </a:prstGeom>
              <a:solidFill>
                <a:schemeClr val="accent5">
                  <a:lumMod val="75000"/>
                </a:schemeClr>
              </a:solidFill>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p:sp>
            <p:nvSpPr>
              <p:cNvPr id="16" name="Rounded Rectangle 38">
                <a:extLst>
                  <a:ext uri="{FF2B5EF4-FFF2-40B4-BE49-F238E27FC236}">
                    <a16:creationId xmlns:a16="http://schemas.microsoft.com/office/drawing/2014/main" id="{1D69722B-6E78-480E-9C15-B96F9123E6D1}"/>
                  </a:ext>
                </a:extLst>
              </p:cNvPr>
              <p:cNvSpPr>
                <a:spLocks noRot="1" noChangeAspect="1" noMove="1" noResize="1" noEditPoints="1" noAdjustHandles="1" noChangeArrowheads="1" noChangeShapeType="1" noTextEdit="1"/>
              </p:cNvSpPr>
              <p:nvPr/>
            </p:nvSpPr>
            <p:spPr>
              <a:xfrm>
                <a:off x="9609453" y="3118362"/>
                <a:ext cx="715618" cy="579309"/>
              </a:xfrm>
              <a:prstGeom prst="rect">
                <a:avLst/>
              </a:prstGeom>
              <a:blipFill>
                <a:blip r:embed="rId4"/>
                <a:stretch>
                  <a:fillRect/>
                </a:stretch>
              </a:blipFill>
              <a:ln>
                <a:solidFill>
                  <a:schemeClr val="accent5">
                    <a:lumMod val="75000"/>
                  </a:schemeClr>
                </a:solidFill>
              </a:ln>
            </p:spPr>
            <p:txBody>
              <a:bodyPr/>
              <a:lstStyle/>
              <a:p>
                <a:r>
                  <a:rPr lang="en-US">
                    <a:noFill/>
                  </a:rPr>
                  <a:t> </a:t>
                </a:r>
              </a:p>
            </p:txBody>
          </p:sp>
        </mc:Fallback>
      </mc:AlternateContent>
      <p:sp>
        <p:nvSpPr>
          <p:cNvPr id="17" name="TextBox 39">
            <a:extLst>
              <a:ext uri="{FF2B5EF4-FFF2-40B4-BE49-F238E27FC236}">
                <a16:creationId xmlns:a16="http://schemas.microsoft.com/office/drawing/2014/main" id="{846F6B7D-7BBC-4DC4-B9E2-DDBDBDF1119F}"/>
              </a:ext>
            </a:extLst>
          </p:cNvPr>
          <p:cNvSpPr txBox="1"/>
          <p:nvPr/>
        </p:nvSpPr>
        <p:spPr>
          <a:xfrm>
            <a:off x="2816530" y="2879652"/>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p:sp>
        <p:nvSpPr>
          <p:cNvPr id="18" name="TextBox 40">
            <a:extLst>
              <a:ext uri="{FF2B5EF4-FFF2-40B4-BE49-F238E27FC236}">
                <a16:creationId xmlns:a16="http://schemas.microsoft.com/office/drawing/2014/main" id="{C3BA8F53-0743-458B-A89B-F35197EC8DE0}"/>
              </a:ext>
            </a:extLst>
          </p:cNvPr>
          <p:cNvSpPr txBox="1"/>
          <p:nvPr/>
        </p:nvSpPr>
        <p:spPr>
          <a:xfrm>
            <a:off x="7478669" y="2862377"/>
            <a:ext cx="1785310" cy="276999"/>
          </a:xfrm>
          <a:prstGeom prst="rect">
            <a:avLst/>
          </a:prstGeom>
          <a:noFill/>
        </p:spPr>
        <p:txBody>
          <a:bodyPr wrap="square" rtlCol="0">
            <a:spAutoFit/>
          </a:bodyPr>
          <a:lstStyle/>
          <a:p>
            <a:pPr algn="ctr"/>
            <a:r>
              <a:rPr lang="en-US" altLang="zh-CN" sz="1200" dirty="0"/>
              <a:t>Multi-layer</a:t>
            </a:r>
            <a:r>
              <a:rPr lang="zh-CN" altLang="en-US" sz="1200" dirty="0"/>
              <a:t> </a:t>
            </a:r>
            <a:r>
              <a:rPr lang="en-US" altLang="zh-CN" sz="1200" dirty="0"/>
              <a:t>Transformer</a:t>
            </a:r>
            <a:endParaRPr lang="en-US" sz="1200" dirty="0"/>
          </a:p>
        </p:txBody>
      </p:sp>
      <mc:AlternateContent xmlns:mc="http://schemas.openxmlformats.org/markup-compatibility/2006">
        <mc:Choice xmlns:a14="http://schemas.microsoft.com/office/drawing/2010/main" Requires="a14">
          <p:sp>
            <p:nvSpPr>
              <p:cNvPr id="19" name="Rounded Rectangle 108">
                <a:extLst>
                  <a:ext uri="{FF2B5EF4-FFF2-40B4-BE49-F238E27FC236}">
                    <a16:creationId xmlns:a16="http://schemas.microsoft.com/office/drawing/2014/main" id="{FF6BC324-8176-4DE9-A3A0-3A9D4B135123}"/>
                  </a:ext>
                </a:extLst>
              </p:cNvPr>
              <p:cNvSpPr/>
              <p:nvPr/>
            </p:nvSpPr>
            <p:spPr>
              <a:xfrm>
                <a:off x="2038351" y="3075741"/>
                <a:ext cx="510575" cy="690107"/>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p:sp>
            <p:nvSpPr>
              <p:cNvPr id="19" name="Rounded Rectangle 108">
                <a:extLst>
                  <a:ext uri="{FF2B5EF4-FFF2-40B4-BE49-F238E27FC236}">
                    <a16:creationId xmlns:a16="http://schemas.microsoft.com/office/drawing/2014/main" id="{FF6BC324-8176-4DE9-A3A0-3A9D4B135123}"/>
                  </a:ext>
                </a:extLst>
              </p:cNvPr>
              <p:cNvSpPr>
                <a:spLocks noRot="1" noChangeAspect="1" noMove="1" noResize="1" noEditPoints="1" noAdjustHandles="1" noChangeArrowheads="1" noChangeShapeType="1" noTextEdit="1"/>
              </p:cNvSpPr>
              <p:nvPr/>
            </p:nvSpPr>
            <p:spPr>
              <a:xfrm>
                <a:off x="2038351" y="3075741"/>
                <a:ext cx="510575" cy="690107"/>
              </a:xfrm>
              <a:prstGeom prst="rect">
                <a:avLst/>
              </a:prstGeom>
              <a:blipFill>
                <a:blip r:embed="rId5"/>
                <a:stretch>
                  <a:fillRect/>
                </a:stretch>
              </a:blipFill>
              <a:ln>
                <a:solidFill>
                  <a:schemeClr val="accent5">
                    <a:lumMod val="75000"/>
                  </a:schemeClr>
                </a:solidFill>
              </a:ln>
            </p:spPr>
            <p:txBody>
              <a:bodyPr/>
              <a:lstStyle/>
              <a:p>
                <a:r>
                  <a:rPr lang="en-US">
                    <a:noFill/>
                  </a:rPr>
                  <a:t> </a:t>
                </a:r>
              </a:p>
            </p:txBody>
          </p:sp>
        </mc:Fallback>
      </mc:AlternateContent>
      <p:cxnSp>
        <p:nvCxnSpPr>
          <p:cNvPr id="20" name="Straight Arrow Connector 111">
            <a:extLst>
              <a:ext uri="{FF2B5EF4-FFF2-40B4-BE49-F238E27FC236}">
                <a16:creationId xmlns:a16="http://schemas.microsoft.com/office/drawing/2014/main" id="{9522CE37-C48F-4A5A-BFF9-D6C217AB7C7F}"/>
              </a:ext>
            </a:extLst>
          </p:cNvPr>
          <p:cNvCxnSpPr>
            <a:endCxn id="14" idx="1"/>
          </p:cNvCxnSpPr>
          <p:nvPr/>
        </p:nvCxnSpPr>
        <p:spPr>
          <a:xfrm>
            <a:off x="2548926" y="3420795"/>
            <a:ext cx="4325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115">
            <a:extLst>
              <a:ext uri="{FF2B5EF4-FFF2-40B4-BE49-F238E27FC236}">
                <a16:creationId xmlns:a16="http://schemas.microsoft.com/office/drawing/2014/main" id="{EAB26219-CF99-4DB0-9650-A459F89855DD}"/>
              </a:ext>
            </a:extLst>
          </p:cNvPr>
          <p:cNvSpPr txBox="1"/>
          <p:nvPr/>
        </p:nvSpPr>
        <p:spPr>
          <a:xfrm>
            <a:off x="1572957" y="2639037"/>
            <a:ext cx="1408516" cy="461665"/>
          </a:xfrm>
          <a:prstGeom prst="rect">
            <a:avLst/>
          </a:prstGeom>
          <a:noFill/>
        </p:spPr>
        <p:txBody>
          <a:bodyPr wrap="square" rtlCol="0">
            <a:spAutoFit/>
          </a:bodyPr>
          <a:lstStyle/>
          <a:p>
            <a:pPr algn="ctr"/>
            <a:r>
              <a:rPr lang="en-US" altLang="zh-CN" sz="1200" dirty="0"/>
              <a:t>Pre-trained</a:t>
            </a:r>
            <a:r>
              <a:rPr lang="zh-CN" altLang="en-US" sz="1200" dirty="0"/>
              <a:t> </a:t>
            </a:r>
            <a:r>
              <a:rPr lang="en-US" altLang="zh-CN" sz="1200" dirty="0"/>
              <a:t>Language Model</a:t>
            </a:r>
            <a:endParaRPr lang="en-US" sz="1200" dirty="0"/>
          </a:p>
        </p:txBody>
      </p:sp>
      <p:cxnSp>
        <p:nvCxnSpPr>
          <p:cNvPr id="22" name="Straight Arrow Connector 104">
            <a:extLst>
              <a:ext uri="{FF2B5EF4-FFF2-40B4-BE49-F238E27FC236}">
                <a16:creationId xmlns:a16="http://schemas.microsoft.com/office/drawing/2014/main" id="{5953D385-1C10-4E1C-95A4-4A0255B8BB9B}"/>
              </a:ext>
            </a:extLst>
          </p:cNvPr>
          <p:cNvCxnSpPr/>
          <p:nvPr/>
        </p:nvCxnSpPr>
        <p:spPr>
          <a:xfrm flipV="1">
            <a:off x="4389296" y="3142134"/>
            <a:ext cx="488437" cy="283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107">
            <a:extLst>
              <a:ext uri="{FF2B5EF4-FFF2-40B4-BE49-F238E27FC236}">
                <a16:creationId xmlns:a16="http://schemas.microsoft.com/office/drawing/2014/main" id="{C9A935FA-016D-42AB-B430-14149170D4A3}"/>
              </a:ext>
            </a:extLst>
          </p:cNvPr>
          <p:cNvCxnSpPr/>
          <p:nvPr/>
        </p:nvCxnSpPr>
        <p:spPr>
          <a:xfrm>
            <a:off x="4389296" y="3426109"/>
            <a:ext cx="499796" cy="369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4" name="Rounded Rectangle 109">
                <a:extLst>
                  <a:ext uri="{FF2B5EF4-FFF2-40B4-BE49-F238E27FC236}">
                    <a16:creationId xmlns:a16="http://schemas.microsoft.com/office/drawing/2014/main" id="{79B9ED2E-83FB-4FEB-9577-F8F193C0F879}"/>
                  </a:ext>
                </a:extLst>
              </p:cNvPr>
              <p:cNvSpPr/>
              <p:nvPr/>
            </p:nvSpPr>
            <p:spPr>
              <a:xfrm>
                <a:off x="4883411" y="2934785"/>
                <a:ext cx="806490" cy="454360"/>
              </a:xfrm>
              <a:prstGeom prst="rect">
                <a:avLst/>
              </a:prstGeom>
              <a:solidFill>
                <a:schemeClr val="accent2"/>
              </a:solidFill>
              <a:ln>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𝑢</m:t>
                          </m:r>
                        </m:e>
                        <m:sub>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 </m:t>
                          </m:r>
                        </m:sub>
                      </m:sSub>
                    </m:oMath>
                  </m:oMathPara>
                </a14:m>
                <a:endParaRPr lang="en-US" dirty="0">
                  <a:solidFill>
                    <a:schemeClr val="bg1"/>
                  </a:solidFill>
                </a:endParaRPr>
              </a:p>
            </p:txBody>
          </p:sp>
        </mc:Choice>
        <mc:Fallback>
          <p:sp>
            <p:nvSpPr>
              <p:cNvPr id="24" name="Rounded Rectangle 109">
                <a:extLst>
                  <a:ext uri="{FF2B5EF4-FFF2-40B4-BE49-F238E27FC236}">
                    <a16:creationId xmlns:a16="http://schemas.microsoft.com/office/drawing/2014/main" id="{79B9ED2E-83FB-4FEB-9577-F8F193C0F879}"/>
                  </a:ext>
                </a:extLst>
              </p:cNvPr>
              <p:cNvSpPr>
                <a:spLocks noRot="1" noChangeAspect="1" noMove="1" noResize="1" noEditPoints="1" noAdjustHandles="1" noChangeArrowheads="1" noChangeShapeType="1" noTextEdit="1"/>
              </p:cNvSpPr>
              <p:nvPr/>
            </p:nvSpPr>
            <p:spPr>
              <a:xfrm>
                <a:off x="4883411" y="2934785"/>
                <a:ext cx="806490" cy="454360"/>
              </a:xfrm>
              <a:prstGeom prst="rect">
                <a:avLst/>
              </a:prstGeom>
              <a:blipFill>
                <a:blip r:embed="rId6"/>
                <a:stretch>
                  <a:fillRect b="-1316"/>
                </a:stretch>
              </a:blipFill>
              <a:ln>
                <a:solidFill>
                  <a:schemeClr val="accent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ounded Rectangle 110">
                <a:extLst>
                  <a:ext uri="{FF2B5EF4-FFF2-40B4-BE49-F238E27FC236}">
                    <a16:creationId xmlns:a16="http://schemas.microsoft.com/office/drawing/2014/main" id="{8EB35647-E2AD-48A9-BDFA-D324FCB95D35}"/>
                  </a:ext>
                </a:extLst>
              </p:cNvPr>
              <p:cNvSpPr/>
              <p:nvPr/>
            </p:nvSpPr>
            <p:spPr>
              <a:xfrm>
                <a:off x="4889093" y="3624892"/>
                <a:ext cx="806490" cy="454360"/>
              </a:xfrm>
              <a:prstGeom prst="rect">
                <a:avLst/>
              </a:prstGeom>
              <a:solidFill>
                <a:schemeClr val="accent2"/>
              </a:solidFill>
              <a:ln>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solidFill>
                                <a:schemeClr val="bg1"/>
                              </a:solidFill>
                              <a:latin typeface="Cambria Math" panose="02040503050406030204" pitchFamily="18" charset="0"/>
                            </a:rPr>
                          </m:ctrlPr>
                        </m:sSubPr>
                        <m:e>
                          <m:r>
                            <m:rPr>
                              <m:sty m:val="p"/>
                            </m:rPr>
                            <a:rPr lang="el-GR" altLang="zh-CN" b="0" i="1" smtClean="0">
                              <a:solidFill>
                                <a:schemeClr val="bg1"/>
                              </a:solidFill>
                              <a:latin typeface="Cambria Math" panose="02040503050406030204" pitchFamily="18" charset="0"/>
                              <a:ea typeface="Cambria Math" panose="02040503050406030204" pitchFamily="18" charset="0"/>
                            </a:rPr>
                            <m:t>Σ</m:t>
                          </m:r>
                        </m:e>
                        <m:sub>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 </m:t>
                          </m:r>
                        </m:sub>
                      </m:sSub>
                    </m:oMath>
                  </m:oMathPara>
                </a14:m>
                <a:endParaRPr lang="en-US" dirty="0">
                  <a:solidFill>
                    <a:schemeClr val="bg1"/>
                  </a:solidFill>
                </a:endParaRPr>
              </a:p>
            </p:txBody>
          </p:sp>
        </mc:Choice>
        <mc:Fallback>
          <p:sp>
            <p:nvSpPr>
              <p:cNvPr id="25" name="Rounded Rectangle 110">
                <a:extLst>
                  <a:ext uri="{FF2B5EF4-FFF2-40B4-BE49-F238E27FC236}">
                    <a16:creationId xmlns:a16="http://schemas.microsoft.com/office/drawing/2014/main" id="{8EB35647-E2AD-48A9-BDFA-D324FCB95D35}"/>
                  </a:ext>
                </a:extLst>
              </p:cNvPr>
              <p:cNvSpPr>
                <a:spLocks noRot="1" noChangeAspect="1" noMove="1" noResize="1" noEditPoints="1" noAdjustHandles="1" noChangeArrowheads="1" noChangeShapeType="1" noTextEdit="1"/>
              </p:cNvSpPr>
              <p:nvPr/>
            </p:nvSpPr>
            <p:spPr>
              <a:xfrm>
                <a:off x="4889093" y="3624892"/>
                <a:ext cx="806490" cy="454360"/>
              </a:xfrm>
              <a:prstGeom prst="rect">
                <a:avLst/>
              </a:prstGeom>
              <a:blipFill>
                <a:blip r:embed="rId7"/>
                <a:stretch>
                  <a:fillRect b="-1333"/>
                </a:stretch>
              </a:blipFill>
              <a:ln>
                <a:solidFill>
                  <a:schemeClr val="accent2"/>
                </a:solidFill>
              </a:ln>
            </p:spPr>
            <p:txBody>
              <a:bodyPr/>
              <a:lstStyle/>
              <a:p>
                <a:r>
                  <a:rPr lang="en-US">
                    <a:noFill/>
                  </a:rPr>
                  <a:t> </a:t>
                </a:r>
              </a:p>
            </p:txBody>
          </p:sp>
        </mc:Fallback>
      </mc:AlternateContent>
      <p:cxnSp>
        <p:nvCxnSpPr>
          <p:cNvPr id="26" name="Straight Arrow Connector 112">
            <a:extLst>
              <a:ext uri="{FF2B5EF4-FFF2-40B4-BE49-F238E27FC236}">
                <a16:creationId xmlns:a16="http://schemas.microsoft.com/office/drawing/2014/main" id="{D36AC64F-0331-4AD1-B592-D26291DB1C80}"/>
              </a:ext>
            </a:extLst>
          </p:cNvPr>
          <p:cNvCxnSpPr/>
          <p:nvPr/>
        </p:nvCxnSpPr>
        <p:spPr>
          <a:xfrm>
            <a:off x="5689901" y="3161965"/>
            <a:ext cx="460038" cy="283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113">
            <a:extLst>
              <a:ext uri="{FF2B5EF4-FFF2-40B4-BE49-F238E27FC236}">
                <a16:creationId xmlns:a16="http://schemas.microsoft.com/office/drawing/2014/main" id="{979451AA-D6C1-4FDB-9EFB-D39AC2D817D3}"/>
              </a:ext>
            </a:extLst>
          </p:cNvPr>
          <p:cNvCxnSpPr/>
          <p:nvPr/>
        </p:nvCxnSpPr>
        <p:spPr>
          <a:xfrm flipV="1">
            <a:off x="5695583" y="3482904"/>
            <a:ext cx="460038" cy="369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8" name="Rounded Rectangle 114">
                <a:extLst>
                  <a:ext uri="{FF2B5EF4-FFF2-40B4-BE49-F238E27FC236}">
                    <a16:creationId xmlns:a16="http://schemas.microsoft.com/office/drawing/2014/main" id="{5AC3D4CC-7BD9-4D12-990F-102FEA99C7A7}"/>
                  </a:ext>
                </a:extLst>
              </p:cNvPr>
              <p:cNvSpPr/>
              <p:nvPr/>
            </p:nvSpPr>
            <p:spPr>
              <a:xfrm>
                <a:off x="6155621" y="3238685"/>
                <a:ext cx="868964" cy="482758"/>
              </a:xfrm>
              <a:prstGeom prst="rec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solidFill>
                            <a:schemeClr val="bg1"/>
                          </a:solidFill>
                          <a:latin typeface="Cambria Math" panose="02040503050406030204" pitchFamily="18" charset="0"/>
                        </a:rPr>
                        <m:t>𝑍</m:t>
                      </m:r>
                    </m:oMath>
                  </m:oMathPara>
                </a14:m>
                <a:endParaRPr lang="en-US" dirty="0">
                  <a:solidFill>
                    <a:schemeClr val="bg1"/>
                  </a:solidFill>
                </a:endParaRPr>
              </a:p>
            </p:txBody>
          </p:sp>
        </mc:Choice>
        <mc:Fallback>
          <p:sp>
            <p:nvSpPr>
              <p:cNvPr id="28" name="Rounded Rectangle 114">
                <a:extLst>
                  <a:ext uri="{FF2B5EF4-FFF2-40B4-BE49-F238E27FC236}">
                    <a16:creationId xmlns:a16="http://schemas.microsoft.com/office/drawing/2014/main" id="{5AC3D4CC-7BD9-4D12-990F-102FEA99C7A7}"/>
                  </a:ext>
                </a:extLst>
              </p:cNvPr>
              <p:cNvSpPr>
                <a:spLocks noRot="1" noChangeAspect="1" noMove="1" noResize="1" noEditPoints="1" noAdjustHandles="1" noChangeArrowheads="1" noChangeShapeType="1" noTextEdit="1"/>
              </p:cNvSpPr>
              <p:nvPr/>
            </p:nvSpPr>
            <p:spPr>
              <a:xfrm>
                <a:off x="6155621" y="3238685"/>
                <a:ext cx="868964" cy="482758"/>
              </a:xfrm>
              <a:prstGeom prst="rect">
                <a:avLst/>
              </a:prstGeom>
              <a:blipFill>
                <a:blip r:embed="rId8"/>
                <a:stretch>
                  <a:fillRect/>
                </a:stretch>
              </a:blipFill>
              <a:ln>
                <a:solidFill>
                  <a:schemeClr val="accent2"/>
                </a:solidFill>
              </a:ln>
            </p:spPr>
            <p:txBody>
              <a:bodyPr/>
              <a:lstStyle/>
              <a:p>
                <a:r>
                  <a:rPr lang="en-US">
                    <a:noFill/>
                  </a:rPr>
                  <a:t> </a:t>
                </a:r>
              </a:p>
            </p:txBody>
          </p:sp>
        </mc:Fallback>
      </mc:AlternateContent>
      <p:cxnSp>
        <p:nvCxnSpPr>
          <p:cNvPr id="29" name="Straight Arrow Connector 116">
            <a:extLst>
              <a:ext uri="{FF2B5EF4-FFF2-40B4-BE49-F238E27FC236}">
                <a16:creationId xmlns:a16="http://schemas.microsoft.com/office/drawing/2014/main" id="{CA9C3CC5-03AA-446C-A898-70A294005CCD}"/>
              </a:ext>
            </a:extLst>
          </p:cNvPr>
          <p:cNvCxnSpPr/>
          <p:nvPr/>
        </p:nvCxnSpPr>
        <p:spPr>
          <a:xfrm>
            <a:off x="7024585" y="3480064"/>
            <a:ext cx="670182" cy="2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0" name="Rectangle 117">
                <a:extLst>
                  <a:ext uri="{FF2B5EF4-FFF2-40B4-BE49-F238E27FC236}">
                    <a16:creationId xmlns:a16="http://schemas.microsoft.com/office/drawing/2014/main" id="{712F268B-44E8-4A64-A41B-680E977F9DD2}"/>
                  </a:ext>
                </a:extLst>
              </p:cNvPr>
              <p:cNvSpPr/>
              <p:nvPr/>
            </p:nvSpPr>
            <p:spPr>
              <a:xfrm>
                <a:off x="7666372" y="3123676"/>
                <a:ext cx="1408517" cy="619066"/>
              </a:xfrm>
              <a:prstGeom prst="rect">
                <a:avLst/>
              </a:prstGeom>
              <a:solidFill>
                <a:schemeClr val="accent5">
                  <a:lumMod val="75000"/>
                </a:schemeClr>
              </a:solidFill>
              <a:ln>
                <a:solidFill>
                  <a:schemeClr val="accent5">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0" name="Rectangle 117">
                <a:extLst>
                  <a:ext uri="{FF2B5EF4-FFF2-40B4-BE49-F238E27FC236}">
                    <a16:creationId xmlns:a16="http://schemas.microsoft.com/office/drawing/2014/main" id="{712F268B-44E8-4A64-A41B-680E977F9DD2}"/>
                  </a:ext>
                </a:extLst>
              </p:cNvPr>
              <p:cNvSpPr>
                <a:spLocks noRot="1" noChangeAspect="1" noMove="1" noResize="1" noEditPoints="1" noAdjustHandles="1" noChangeArrowheads="1" noChangeShapeType="1" noTextEdit="1"/>
              </p:cNvSpPr>
              <p:nvPr/>
            </p:nvSpPr>
            <p:spPr>
              <a:xfrm>
                <a:off x="7666372" y="3123676"/>
                <a:ext cx="1408517" cy="619066"/>
              </a:xfrm>
              <a:prstGeom prst="rect">
                <a:avLst/>
              </a:prstGeom>
              <a:blipFill>
                <a:blip r:embed="rId9"/>
                <a:stretch>
                  <a:fillRect t="-6796" b="-8738"/>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120">
                <a:extLst>
                  <a:ext uri="{FF2B5EF4-FFF2-40B4-BE49-F238E27FC236}">
                    <a16:creationId xmlns:a16="http://schemas.microsoft.com/office/drawing/2014/main" id="{6BCA6BAA-AE1A-4684-8C1B-983FB211F256}"/>
                  </a:ext>
                </a:extLst>
              </p:cNvPr>
              <p:cNvSpPr txBox="1"/>
              <p:nvPr/>
            </p:nvSpPr>
            <p:spPr>
              <a:xfrm>
                <a:off x="6879847" y="3211772"/>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p:sp>
            <p:nvSpPr>
              <p:cNvPr id="31" name="TextBox 120">
                <a:extLst>
                  <a:ext uri="{FF2B5EF4-FFF2-40B4-BE49-F238E27FC236}">
                    <a16:creationId xmlns:a16="http://schemas.microsoft.com/office/drawing/2014/main" id="{6BCA6BAA-AE1A-4684-8C1B-983FB211F256}"/>
                  </a:ext>
                </a:extLst>
              </p:cNvPr>
              <p:cNvSpPr txBox="1">
                <a:spLocks noRot="1" noChangeAspect="1" noMove="1" noResize="1" noEditPoints="1" noAdjustHandles="1" noChangeArrowheads="1" noChangeShapeType="1" noTextEdit="1"/>
              </p:cNvSpPr>
              <p:nvPr/>
            </p:nvSpPr>
            <p:spPr>
              <a:xfrm>
                <a:off x="6879847" y="3211772"/>
                <a:ext cx="918592" cy="276999"/>
              </a:xfrm>
              <a:prstGeom prst="rect">
                <a:avLst/>
              </a:prstGeom>
              <a:blipFill>
                <a:blip r:embed="rId10"/>
                <a:stretch>
                  <a:fillRect t="-2222" b="-17778"/>
                </a:stretch>
              </a:blipFill>
            </p:spPr>
            <p:txBody>
              <a:bodyPr/>
              <a:lstStyle/>
              <a:p>
                <a:r>
                  <a:rPr lang="en-US">
                    <a:noFill/>
                  </a:rPr>
                  <a:t> </a:t>
                </a:r>
              </a:p>
            </p:txBody>
          </p:sp>
        </mc:Fallback>
      </mc:AlternateContent>
      <p:sp>
        <p:nvSpPr>
          <p:cNvPr id="32" name="Rounded Rectangle 43">
            <a:extLst>
              <a:ext uri="{FF2B5EF4-FFF2-40B4-BE49-F238E27FC236}">
                <a16:creationId xmlns:a16="http://schemas.microsoft.com/office/drawing/2014/main" id="{DF710B3C-D33F-4619-B26A-88A3C527F338}"/>
              </a:ext>
            </a:extLst>
          </p:cNvPr>
          <p:cNvSpPr/>
          <p:nvPr/>
        </p:nvSpPr>
        <p:spPr>
          <a:xfrm>
            <a:off x="4883411" y="1604692"/>
            <a:ext cx="1076720" cy="156909"/>
          </a:xfrm>
          <a:prstGeom prst="roundRect">
            <a:avLst/>
          </a:prstGeom>
          <a:solidFill>
            <a:schemeClr val="accent6">
              <a:lumMod val="60000"/>
              <a:lumOff val="40000"/>
            </a:schemeClr>
          </a:solidFill>
          <a:ln>
            <a:solidFill>
              <a:schemeClr val="accent6">
                <a:lumMod val="40000"/>
                <a:lumOff val="6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33" name="Oval 45">
            <a:extLst>
              <a:ext uri="{FF2B5EF4-FFF2-40B4-BE49-F238E27FC236}">
                <a16:creationId xmlns:a16="http://schemas.microsoft.com/office/drawing/2014/main" id="{647DF96B-97EC-4355-96C1-A55E94643A81}"/>
              </a:ext>
            </a:extLst>
          </p:cNvPr>
          <p:cNvSpPr/>
          <p:nvPr/>
        </p:nvSpPr>
        <p:spPr>
          <a:xfrm>
            <a:off x="4980803" y="163193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文本框 33">
            <a:extLst>
              <a:ext uri="{FF2B5EF4-FFF2-40B4-BE49-F238E27FC236}">
                <a16:creationId xmlns:a16="http://schemas.microsoft.com/office/drawing/2014/main" id="{2AA507D3-78AC-4DF3-853F-9EA3164500C5}"/>
              </a:ext>
            </a:extLst>
          </p:cNvPr>
          <p:cNvSpPr txBox="1"/>
          <p:nvPr/>
        </p:nvSpPr>
        <p:spPr>
          <a:xfrm rot="5400000">
            <a:off x="5320010" y="1710562"/>
            <a:ext cx="329563" cy="369332"/>
          </a:xfrm>
          <a:prstGeom prst="rect">
            <a:avLst/>
          </a:prstGeom>
          <a:noFill/>
        </p:spPr>
        <p:txBody>
          <a:bodyPr wrap="square" rtlCol="0">
            <a:spAutoFit/>
          </a:bodyPr>
          <a:lstStyle/>
          <a:p>
            <a:r>
              <a:rPr lang="en-US" dirty="0"/>
              <a:t>…</a:t>
            </a:r>
          </a:p>
        </p:txBody>
      </p:sp>
      <p:sp>
        <p:nvSpPr>
          <p:cNvPr id="35" name="Oval 45">
            <a:extLst>
              <a:ext uri="{FF2B5EF4-FFF2-40B4-BE49-F238E27FC236}">
                <a16:creationId xmlns:a16="http://schemas.microsoft.com/office/drawing/2014/main" id="{2F8C3D0A-1242-48E3-9A74-472CB0A8B3C1}"/>
              </a:ext>
            </a:extLst>
          </p:cNvPr>
          <p:cNvSpPr/>
          <p:nvPr/>
        </p:nvSpPr>
        <p:spPr>
          <a:xfrm>
            <a:off x="5133203" y="163032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Oval 45">
            <a:extLst>
              <a:ext uri="{FF2B5EF4-FFF2-40B4-BE49-F238E27FC236}">
                <a16:creationId xmlns:a16="http://schemas.microsoft.com/office/drawing/2014/main" id="{DC2AFF9A-6121-4D33-B0E0-E41D692B08A6}"/>
              </a:ext>
            </a:extLst>
          </p:cNvPr>
          <p:cNvSpPr/>
          <p:nvPr/>
        </p:nvSpPr>
        <p:spPr>
          <a:xfrm>
            <a:off x="5296833" y="163032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45">
            <a:extLst>
              <a:ext uri="{FF2B5EF4-FFF2-40B4-BE49-F238E27FC236}">
                <a16:creationId xmlns:a16="http://schemas.microsoft.com/office/drawing/2014/main" id="{4B53D817-36A2-4083-992F-9EF8D5BE1F17}"/>
              </a:ext>
            </a:extLst>
          </p:cNvPr>
          <p:cNvSpPr/>
          <p:nvPr/>
        </p:nvSpPr>
        <p:spPr>
          <a:xfrm>
            <a:off x="5449233" y="162872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Oval 45">
            <a:extLst>
              <a:ext uri="{FF2B5EF4-FFF2-40B4-BE49-F238E27FC236}">
                <a16:creationId xmlns:a16="http://schemas.microsoft.com/office/drawing/2014/main" id="{524C8122-3FB7-445C-B81E-0BB680FF2ABA}"/>
              </a:ext>
            </a:extLst>
          </p:cNvPr>
          <p:cNvSpPr/>
          <p:nvPr/>
        </p:nvSpPr>
        <p:spPr>
          <a:xfrm>
            <a:off x="5609453" y="162875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45">
            <a:extLst>
              <a:ext uri="{FF2B5EF4-FFF2-40B4-BE49-F238E27FC236}">
                <a16:creationId xmlns:a16="http://schemas.microsoft.com/office/drawing/2014/main" id="{FD7A200E-4DA6-4DCB-B588-EA555B790F62}"/>
              </a:ext>
            </a:extLst>
          </p:cNvPr>
          <p:cNvSpPr/>
          <p:nvPr/>
        </p:nvSpPr>
        <p:spPr>
          <a:xfrm>
            <a:off x="5761853" y="162715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ounded Rectangle 43">
            <a:extLst>
              <a:ext uri="{FF2B5EF4-FFF2-40B4-BE49-F238E27FC236}">
                <a16:creationId xmlns:a16="http://schemas.microsoft.com/office/drawing/2014/main" id="{23586D66-52C7-43D1-97A7-33241B09949B}"/>
              </a:ext>
            </a:extLst>
          </p:cNvPr>
          <p:cNvSpPr/>
          <p:nvPr/>
        </p:nvSpPr>
        <p:spPr>
          <a:xfrm>
            <a:off x="4883411" y="2042842"/>
            <a:ext cx="1076720" cy="156909"/>
          </a:xfrm>
          <a:prstGeom prst="roundRect">
            <a:avLst/>
          </a:prstGeom>
          <a:solidFill>
            <a:schemeClr val="accent6">
              <a:lumMod val="60000"/>
              <a:lumOff val="40000"/>
            </a:schemeClr>
          </a:solidFill>
          <a:ln>
            <a:solidFill>
              <a:schemeClr val="accent6">
                <a:lumMod val="40000"/>
                <a:lumOff val="6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1" name="Oval 45">
            <a:extLst>
              <a:ext uri="{FF2B5EF4-FFF2-40B4-BE49-F238E27FC236}">
                <a16:creationId xmlns:a16="http://schemas.microsoft.com/office/drawing/2014/main" id="{B614A238-F8A8-439A-9C0F-45955C9A7100}"/>
              </a:ext>
            </a:extLst>
          </p:cNvPr>
          <p:cNvSpPr/>
          <p:nvPr/>
        </p:nvSpPr>
        <p:spPr>
          <a:xfrm>
            <a:off x="4980803" y="207008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Oval 45">
            <a:extLst>
              <a:ext uri="{FF2B5EF4-FFF2-40B4-BE49-F238E27FC236}">
                <a16:creationId xmlns:a16="http://schemas.microsoft.com/office/drawing/2014/main" id="{6E95E288-9507-4344-8893-F71BDC1B5918}"/>
              </a:ext>
            </a:extLst>
          </p:cNvPr>
          <p:cNvSpPr/>
          <p:nvPr/>
        </p:nvSpPr>
        <p:spPr>
          <a:xfrm>
            <a:off x="5133203" y="206847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Oval 45">
            <a:extLst>
              <a:ext uri="{FF2B5EF4-FFF2-40B4-BE49-F238E27FC236}">
                <a16:creationId xmlns:a16="http://schemas.microsoft.com/office/drawing/2014/main" id="{E55653A5-8CC8-4A07-98A9-FC3FBB086E60}"/>
              </a:ext>
            </a:extLst>
          </p:cNvPr>
          <p:cNvSpPr/>
          <p:nvPr/>
        </p:nvSpPr>
        <p:spPr>
          <a:xfrm>
            <a:off x="5296833" y="206847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5">
            <a:extLst>
              <a:ext uri="{FF2B5EF4-FFF2-40B4-BE49-F238E27FC236}">
                <a16:creationId xmlns:a16="http://schemas.microsoft.com/office/drawing/2014/main" id="{D3F52E78-028A-490D-91E2-C31BC4060220}"/>
              </a:ext>
            </a:extLst>
          </p:cNvPr>
          <p:cNvSpPr/>
          <p:nvPr/>
        </p:nvSpPr>
        <p:spPr>
          <a:xfrm>
            <a:off x="5449233" y="206687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5" name="Oval 45">
            <a:extLst>
              <a:ext uri="{FF2B5EF4-FFF2-40B4-BE49-F238E27FC236}">
                <a16:creationId xmlns:a16="http://schemas.microsoft.com/office/drawing/2014/main" id="{89B220CB-B2A5-4EE4-8112-1825E2765657}"/>
              </a:ext>
            </a:extLst>
          </p:cNvPr>
          <p:cNvSpPr/>
          <p:nvPr/>
        </p:nvSpPr>
        <p:spPr>
          <a:xfrm>
            <a:off x="5609453" y="206690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0D279F56-6E91-4617-A9ED-E42D3E2BDDEB}"/>
              </a:ext>
            </a:extLst>
          </p:cNvPr>
          <p:cNvSpPr/>
          <p:nvPr/>
        </p:nvSpPr>
        <p:spPr>
          <a:xfrm>
            <a:off x="5761853" y="206530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Rounded Rectangle 43">
            <a:extLst>
              <a:ext uri="{FF2B5EF4-FFF2-40B4-BE49-F238E27FC236}">
                <a16:creationId xmlns:a16="http://schemas.microsoft.com/office/drawing/2014/main" id="{C5072D1E-618E-4C2B-A967-03EE17AF8B54}"/>
              </a:ext>
            </a:extLst>
          </p:cNvPr>
          <p:cNvSpPr/>
          <p:nvPr/>
        </p:nvSpPr>
        <p:spPr>
          <a:xfrm>
            <a:off x="4883411" y="2322432"/>
            <a:ext cx="1076720" cy="156909"/>
          </a:xfrm>
          <a:prstGeom prst="roundRect">
            <a:avLst/>
          </a:prstGeom>
          <a:solidFill>
            <a:schemeClr val="accent6">
              <a:lumMod val="60000"/>
              <a:lumOff val="40000"/>
            </a:schemeClr>
          </a:solidFill>
          <a:ln>
            <a:solidFill>
              <a:schemeClr val="accent6">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8" name="Oval 45">
            <a:extLst>
              <a:ext uri="{FF2B5EF4-FFF2-40B4-BE49-F238E27FC236}">
                <a16:creationId xmlns:a16="http://schemas.microsoft.com/office/drawing/2014/main" id="{E38F2922-7831-416D-A202-AF57016F4BBB}"/>
              </a:ext>
            </a:extLst>
          </p:cNvPr>
          <p:cNvSpPr/>
          <p:nvPr/>
        </p:nvSpPr>
        <p:spPr>
          <a:xfrm>
            <a:off x="4980803" y="2349671"/>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5">
            <a:extLst>
              <a:ext uri="{FF2B5EF4-FFF2-40B4-BE49-F238E27FC236}">
                <a16:creationId xmlns:a16="http://schemas.microsoft.com/office/drawing/2014/main" id="{8ECC9452-9AA4-4551-AB8E-284641DC9E3D}"/>
              </a:ext>
            </a:extLst>
          </p:cNvPr>
          <p:cNvSpPr/>
          <p:nvPr/>
        </p:nvSpPr>
        <p:spPr>
          <a:xfrm>
            <a:off x="5133203" y="2348067"/>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5">
            <a:extLst>
              <a:ext uri="{FF2B5EF4-FFF2-40B4-BE49-F238E27FC236}">
                <a16:creationId xmlns:a16="http://schemas.microsoft.com/office/drawing/2014/main" id="{B1DAC3A9-0AB1-4E13-9A1F-87F33C85B02A}"/>
              </a:ext>
            </a:extLst>
          </p:cNvPr>
          <p:cNvSpPr/>
          <p:nvPr/>
        </p:nvSpPr>
        <p:spPr>
          <a:xfrm>
            <a:off x="5296833" y="2348069"/>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1" name="Oval 45">
            <a:extLst>
              <a:ext uri="{FF2B5EF4-FFF2-40B4-BE49-F238E27FC236}">
                <a16:creationId xmlns:a16="http://schemas.microsoft.com/office/drawing/2014/main" id="{63C3B3E9-D17B-4B73-8DEB-B2A366D9B2F0}"/>
              </a:ext>
            </a:extLst>
          </p:cNvPr>
          <p:cNvSpPr/>
          <p:nvPr/>
        </p:nvSpPr>
        <p:spPr>
          <a:xfrm>
            <a:off x="5449233" y="2346465"/>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45">
            <a:extLst>
              <a:ext uri="{FF2B5EF4-FFF2-40B4-BE49-F238E27FC236}">
                <a16:creationId xmlns:a16="http://schemas.microsoft.com/office/drawing/2014/main" id="{E3D3DD72-2E6E-4418-A07A-3328DA6F8238}"/>
              </a:ext>
            </a:extLst>
          </p:cNvPr>
          <p:cNvSpPr/>
          <p:nvPr/>
        </p:nvSpPr>
        <p:spPr>
          <a:xfrm>
            <a:off x="5609453" y="2346496"/>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Oval 45">
            <a:extLst>
              <a:ext uri="{FF2B5EF4-FFF2-40B4-BE49-F238E27FC236}">
                <a16:creationId xmlns:a16="http://schemas.microsoft.com/office/drawing/2014/main" id="{A39670AB-BE3D-47BF-9746-53C5EE44753A}"/>
              </a:ext>
            </a:extLst>
          </p:cNvPr>
          <p:cNvSpPr/>
          <p:nvPr/>
        </p:nvSpPr>
        <p:spPr>
          <a:xfrm>
            <a:off x="5761853" y="2344892"/>
            <a:ext cx="108213" cy="11359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4" name="文本框 53">
                <a:extLst>
                  <a:ext uri="{FF2B5EF4-FFF2-40B4-BE49-F238E27FC236}">
                    <a16:creationId xmlns:a16="http://schemas.microsoft.com/office/drawing/2014/main" id="{0369D513-D4C6-49E5-82F6-7CF27FEAD303}"/>
                  </a:ext>
                </a:extLst>
              </p:cNvPr>
              <p:cNvSpPr txBox="1"/>
              <p:nvPr/>
            </p:nvSpPr>
            <p:spPr>
              <a:xfrm>
                <a:off x="4280450" y="1461693"/>
                <a:ext cx="71748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p:sp>
            <p:nvSpPr>
              <p:cNvPr id="54" name="文本框 53">
                <a:extLst>
                  <a:ext uri="{FF2B5EF4-FFF2-40B4-BE49-F238E27FC236}">
                    <a16:creationId xmlns:a16="http://schemas.microsoft.com/office/drawing/2014/main" id="{0369D513-D4C6-49E5-82F6-7CF27FEAD303}"/>
                  </a:ext>
                </a:extLst>
              </p:cNvPr>
              <p:cNvSpPr txBox="1">
                <a:spLocks noRot="1" noChangeAspect="1" noMove="1" noResize="1" noEditPoints="1" noAdjustHandles="1" noChangeArrowheads="1" noChangeShapeType="1" noTextEdit="1"/>
              </p:cNvSpPr>
              <p:nvPr/>
            </p:nvSpPr>
            <p:spPr>
              <a:xfrm>
                <a:off x="4280450" y="1461693"/>
                <a:ext cx="717487"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文本框 54">
                <a:extLst>
                  <a:ext uri="{FF2B5EF4-FFF2-40B4-BE49-F238E27FC236}">
                    <a16:creationId xmlns:a16="http://schemas.microsoft.com/office/drawing/2014/main" id="{ED9BBBE3-899F-4ED4-9F0D-83EEFA60B7B7}"/>
                  </a:ext>
                </a:extLst>
              </p:cNvPr>
              <p:cNvSpPr txBox="1"/>
              <p:nvPr/>
            </p:nvSpPr>
            <p:spPr>
              <a:xfrm>
                <a:off x="4290820" y="1882106"/>
                <a:ext cx="71748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m:oMathPara>
                </a14:m>
                <a:endParaRPr lang="en-US" dirty="0"/>
              </a:p>
            </p:txBody>
          </p:sp>
        </mc:Choice>
        <mc:Fallback>
          <p:sp>
            <p:nvSpPr>
              <p:cNvPr id="55" name="文本框 54">
                <a:extLst>
                  <a:ext uri="{FF2B5EF4-FFF2-40B4-BE49-F238E27FC236}">
                    <a16:creationId xmlns:a16="http://schemas.microsoft.com/office/drawing/2014/main" id="{ED9BBBE3-899F-4ED4-9F0D-83EEFA60B7B7}"/>
                  </a:ext>
                </a:extLst>
              </p:cNvPr>
              <p:cNvSpPr txBox="1">
                <a:spLocks noRot="1" noChangeAspect="1" noMove="1" noResize="1" noEditPoints="1" noAdjustHandles="1" noChangeArrowheads="1" noChangeShapeType="1" noTextEdit="1"/>
              </p:cNvSpPr>
              <p:nvPr/>
            </p:nvSpPr>
            <p:spPr>
              <a:xfrm>
                <a:off x="4290820" y="1882106"/>
                <a:ext cx="717487"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文本框 55">
                <a:extLst>
                  <a:ext uri="{FF2B5EF4-FFF2-40B4-BE49-F238E27FC236}">
                    <a16:creationId xmlns:a16="http://schemas.microsoft.com/office/drawing/2014/main" id="{078946F8-4856-4EB0-92B7-E65B13F9545B}"/>
                  </a:ext>
                </a:extLst>
              </p:cNvPr>
              <p:cNvSpPr txBox="1"/>
              <p:nvPr/>
            </p:nvSpPr>
            <p:spPr>
              <a:xfrm>
                <a:off x="4290820" y="2180496"/>
                <a:ext cx="71748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sub>
                      </m:sSub>
                    </m:oMath>
                  </m:oMathPara>
                </a14:m>
                <a:endParaRPr lang="en-US" dirty="0"/>
              </a:p>
            </p:txBody>
          </p:sp>
        </mc:Choice>
        <mc:Fallback>
          <p:sp>
            <p:nvSpPr>
              <p:cNvPr id="56" name="文本框 55">
                <a:extLst>
                  <a:ext uri="{FF2B5EF4-FFF2-40B4-BE49-F238E27FC236}">
                    <a16:creationId xmlns:a16="http://schemas.microsoft.com/office/drawing/2014/main" id="{078946F8-4856-4EB0-92B7-E65B13F9545B}"/>
                  </a:ext>
                </a:extLst>
              </p:cNvPr>
              <p:cNvSpPr txBox="1">
                <a:spLocks noRot="1" noChangeAspect="1" noMove="1" noResize="1" noEditPoints="1" noAdjustHandles="1" noChangeArrowheads="1" noChangeShapeType="1" noTextEdit="1"/>
              </p:cNvSpPr>
              <p:nvPr/>
            </p:nvSpPr>
            <p:spPr>
              <a:xfrm>
                <a:off x="4290820" y="2180496"/>
                <a:ext cx="717487" cy="369332"/>
              </a:xfrm>
              <a:prstGeom prst="rect">
                <a:avLst/>
              </a:prstGeom>
              <a:blipFill>
                <a:blip r:embed="rId13"/>
                <a:stretch>
                  <a:fillRect/>
                </a:stretch>
              </a:blipFill>
            </p:spPr>
            <p:txBody>
              <a:bodyPr/>
              <a:lstStyle/>
              <a:p>
                <a:r>
                  <a:rPr lang="en-US">
                    <a:noFill/>
                  </a:rPr>
                  <a:t> </a:t>
                </a:r>
              </a:p>
            </p:txBody>
          </p:sp>
        </mc:Fallback>
      </mc:AlternateContent>
      <p:sp>
        <p:nvSpPr>
          <p:cNvPr id="57" name="右大括号 56">
            <a:extLst>
              <a:ext uri="{FF2B5EF4-FFF2-40B4-BE49-F238E27FC236}">
                <a16:creationId xmlns:a16="http://schemas.microsoft.com/office/drawing/2014/main" id="{40396BA6-7CB9-4DBE-9D8E-523E04EBEAD8}"/>
              </a:ext>
            </a:extLst>
          </p:cNvPr>
          <p:cNvSpPr/>
          <p:nvPr/>
        </p:nvSpPr>
        <p:spPr>
          <a:xfrm>
            <a:off x="5960131" y="1604692"/>
            <a:ext cx="266742" cy="8537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8" name="Rounded Rectangle 24">
                <a:extLst>
                  <a:ext uri="{FF2B5EF4-FFF2-40B4-BE49-F238E27FC236}">
                    <a16:creationId xmlns:a16="http://schemas.microsoft.com/office/drawing/2014/main" id="{8FAB47A3-7AE0-4401-9820-2CA3F6BDD13F}"/>
                  </a:ext>
                </a:extLst>
              </p:cNvPr>
              <p:cNvSpPr/>
              <p:nvPr/>
            </p:nvSpPr>
            <p:spPr>
              <a:xfrm>
                <a:off x="6947984" y="1717997"/>
                <a:ext cx="782317" cy="619641"/>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𝑠𝑡𝑦𝑙𝑒</m:t>
                          </m:r>
                        </m:sub>
                      </m:sSub>
                    </m:oMath>
                  </m:oMathPara>
                </a14:m>
                <a:endParaRPr lang="en-US" dirty="0"/>
              </a:p>
            </p:txBody>
          </p:sp>
        </mc:Choice>
        <mc:Fallback>
          <p:sp>
            <p:nvSpPr>
              <p:cNvPr id="58" name="Rounded Rectangle 24">
                <a:extLst>
                  <a:ext uri="{FF2B5EF4-FFF2-40B4-BE49-F238E27FC236}">
                    <a16:creationId xmlns:a16="http://schemas.microsoft.com/office/drawing/2014/main" id="{8FAB47A3-7AE0-4401-9820-2CA3F6BDD13F}"/>
                  </a:ext>
                </a:extLst>
              </p:cNvPr>
              <p:cNvSpPr>
                <a:spLocks noRot="1" noChangeAspect="1" noMove="1" noResize="1" noEditPoints="1" noAdjustHandles="1" noChangeArrowheads="1" noChangeShapeType="1" noTextEdit="1"/>
              </p:cNvSpPr>
              <p:nvPr/>
            </p:nvSpPr>
            <p:spPr>
              <a:xfrm>
                <a:off x="6947984" y="1717997"/>
                <a:ext cx="782317" cy="619641"/>
              </a:xfrm>
              <a:prstGeom prst="rect">
                <a:avLst/>
              </a:prstGeom>
              <a:blipFill>
                <a:blip r:embed="rId14"/>
                <a:stretch>
                  <a:fillRect/>
                </a:stretch>
              </a:blipFill>
              <a:ln/>
            </p:spPr>
            <p:txBody>
              <a:bodyPr/>
              <a:lstStyle/>
              <a:p>
                <a:r>
                  <a:rPr lang="en-US">
                    <a:noFill/>
                  </a:rPr>
                  <a:t> </a:t>
                </a:r>
              </a:p>
            </p:txBody>
          </p:sp>
        </mc:Fallback>
      </mc:AlternateContent>
      <p:cxnSp>
        <p:nvCxnSpPr>
          <p:cNvPr id="59" name="直接箭头连接符 58">
            <a:extLst>
              <a:ext uri="{FF2B5EF4-FFF2-40B4-BE49-F238E27FC236}">
                <a16:creationId xmlns:a16="http://schemas.microsoft.com/office/drawing/2014/main" id="{869C64C3-8A2A-4B99-8561-C9BAA382F40E}"/>
              </a:ext>
            </a:extLst>
          </p:cNvPr>
          <p:cNvCxnSpPr>
            <a:stCxn id="31" idx="2"/>
            <a:endCxn id="58" idx="2"/>
          </p:cNvCxnSpPr>
          <p:nvPr/>
        </p:nvCxnSpPr>
        <p:spPr>
          <a:xfrm flipV="1">
            <a:off x="7339143" y="2337638"/>
            <a:ext cx="0" cy="1151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3054CCE3-29FF-47FE-97A0-0E0B16534266}"/>
              </a:ext>
            </a:extLst>
          </p:cNvPr>
          <p:cNvCxnSpPr>
            <a:stCxn id="57" idx="1"/>
            <a:endCxn id="58" idx="1"/>
          </p:cNvCxnSpPr>
          <p:nvPr/>
        </p:nvCxnSpPr>
        <p:spPr>
          <a:xfrm flipV="1">
            <a:off x="6226873" y="2027818"/>
            <a:ext cx="721111" cy="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39">
            <a:extLst>
              <a:ext uri="{FF2B5EF4-FFF2-40B4-BE49-F238E27FC236}">
                <a16:creationId xmlns:a16="http://schemas.microsoft.com/office/drawing/2014/main" id="{E3F6005F-C8B8-42D2-89E5-204AB6AA55BE}"/>
              </a:ext>
            </a:extLst>
          </p:cNvPr>
          <p:cNvSpPr txBox="1"/>
          <p:nvPr/>
        </p:nvSpPr>
        <p:spPr>
          <a:xfrm>
            <a:off x="5787211" y="2990547"/>
            <a:ext cx="1785310" cy="276999"/>
          </a:xfrm>
          <a:prstGeom prst="rect">
            <a:avLst/>
          </a:prstGeom>
          <a:noFill/>
        </p:spPr>
        <p:txBody>
          <a:bodyPr wrap="square" rtlCol="0">
            <a:spAutoFit/>
          </a:bodyPr>
          <a:lstStyle/>
          <a:p>
            <a:pPr algn="ctr"/>
            <a:r>
              <a:rPr lang="en-US" sz="1200" dirty="0"/>
              <a:t>Latent Distribution</a:t>
            </a:r>
          </a:p>
        </p:txBody>
      </p:sp>
      <p:cxnSp>
        <p:nvCxnSpPr>
          <p:cNvPr id="62" name="直接箭头连接符 61">
            <a:extLst>
              <a:ext uri="{FF2B5EF4-FFF2-40B4-BE49-F238E27FC236}">
                <a16:creationId xmlns:a16="http://schemas.microsoft.com/office/drawing/2014/main" id="{61875750-863D-4935-AF9F-04FFB2D61332}"/>
              </a:ext>
            </a:extLst>
          </p:cNvPr>
          <p:cNvCxnSpPr>
            <a:stCxn id="16" idx="2"/>
          </p:cNvCxnSpPr>
          <p:nvPr/>
        </p:nvCxnSpPr>
        <p:spPr>
          <a:xfrm>
            <a:off x="9967262" y="3697671"/>
            <a:ext cx="0" cy="381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3" name="Rounded Rectangle 24">
                <a:extLst>
                  <a:ext uri="{FF2B5EF4-FFF2-40B4-BE49-F238E27FC236}">
                    <a16:creationId xmlns:a16="http://schemas.microsoft.com/office/drawing/2014/main" id="{576DBF70-03B6-4C31-8137-4D775C061175}"/>
                  </a:ext>
                </a:extLst>
              </p:cNvPr>
              <p:cNvSpPr/>
              <p:nvPr/>
            </p:nvSpPr>
            <p:spPr>
              <a:xfrm>
                <a:off x="9576103" y="4079252"/>
                <a:ext cx="782317" cy="619641"/>
              </a:xfrm>
              <a:prstGeom prst="rect">
                <a:avLst/>
              </a:prstGeom>
              <a:solidFill>
                <a:schemeClr val="accent5">
                  <a:lumMod val="50000"/>
                </a:schemeClr>
              </a:solidFill>
              <a:ln>
                <a:solidFill>
                  <a:schemeClr val="accent5">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𝑣𝑎𝑒</m:t>
                          </m:r>
                        </m:sub>
                      </m:sSub>
                    </m:oMath>
                  </m:oMathPara>
                </a14:m>
                <a:endParaRPr lang="en-US" dirty="0"/>
              </a:p>
            </p:txBody>
          </p:sp>
        </mc:Choice>
        <mc:Fallback>
          <p:sp>
            <p:nvSpPr>
              <p:cNvPr id="63" name="Rounded Rectangle 24">
                <a:extLst>
                  <a:ext uri="{FF2B5EF4-FFF2-40B4-BE49-F238E27FC236}">
                    <a16:creationId xmlns:a16="http://schemas.microsoft.com/office/drawing/2014/main" id="{576DBF70-03B6-4C31-8137-4D775C061175}"/>
                  </a:ext>
                </a:extLst>
              </p:cNvPr>
              <p:cNvSpPr>
                <a:spLocks noRot="1" noChangeAspect="1" noMove="1" noResize="1" noEditPoints="1" noAdjustHandles="1" noChangeArrowheads="1" noChangeShapeType="1" noTextEdit="1"/>
              </p:cNvSpPr>
              <p:nvPr/>
            </p:nvSpPr>
            <p:spPr>
              <a:xfrm>
                <a:off x="9576103" y="4079252"/>
                <a:ext cx="782317" cy="619641"/>
              </a:xfrm>
              <a:prstGeom prst="rect">
                <a:avLst/>
              </a:prstGeom>
              <a:blipFill>
                <a:blip r:embed="rId15"/>
                <a:stretch>
                  <a:fillRect/>
                </a:stretch>
              </a:blipFill>
              <a:ln>
                <a:solidFill>
                  <a:schemeClr val="accent5">
                    <a:lumMod val="50000"/>
                  </a:schemeClr>
                </a:solidFill>
              </a:ln>
            </p:spPr>
            <p:txBody>
              <a:bodyPr/>
              <a:lstStyle/>
              <a:p>
                <a:r>
                  <a:rPr lang="en-US">
                    <a:noFill/>
                  </a:rPr>
                  <a:t> </a:t>
                </a:r>
              </a:p>
            </p:txBody>
          </p:sp>
        </mc:Fallback>
      </mc:AlternateContent>
      <p:cxnSp>
        <p:nvCxnSpPr>
          <p:cNvPr id="64" name="连接符: 肘形 63">
            <a:extLst>
              <a:ext uri="{FF2B5EF4-FFF2-40B4-BE49-F238E27FC236}">
                <a16:creationId xmlns:a16="http://schemas.microsoft.com/office/drawing/2014/main" id="{A6341B36-E382-4440-A20D-631DDD61B06D}"/>
              </a:ext>
            </a:extLst>
          </p:cNvPr>
          <p:cNvCxnSpPr>
            <a:stCxn id="12" idx="2"/>
            <a:endCxn id="63" idx="1"/>
          </p:cNvCxnSpPr>
          <p:nvPr/>
        </p:nvCxnSpPr>
        <p:spPr>
          <a:xfrm rot="16200000" flipH="1">
            <a:off x="5093414" y="-93616"/>
            <a:ext cx="698502" cy="82668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592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BE15-6E2D-5C40-A605-5D47AB398D17}"/>
              </a:ext>
            </a:extLst>
          </p:cNvPr>
          <p:cNvSpPr>
            <a:spLocks noGrp="1"/>
          </p:cNvSpPr>
          <p:nvPr>
            <p:ph type="title"/>
          </p:nvPr>
        </p:nvSpPr>
        <p:spPr/>
        <p:txBody>
          <a:bodyPr/>
          <a:lstStyle/>
          <a:p>
            <a:r>
              <a:rPr lang="en-US" dirty="0"/>
              <a:t>Introductio</a:t>
            </a:r>
            <a:r>
              <a:rPr lang="en-US" altLang="zh-CN" dirty="0"/>
              <a:t>n</a:t>
            </a:r>
            <a:endParaRPr lang="en-US" dirty="0"/>
          </a:p>
        </p:txBody>
      </p:sp>
      <p:sp>
        <p:nvSpPr>
          <p:cNvPr id="3" name="Content Placeholder 2">
            <a:extLst>
              <a:ext uri="{FF2B5EF4-FFF2-40B4-BE49-F238E27FC236}">
                <a16:creationId xmlns:a16="http://schemas.microsoft.com/office/drawing/2014/main" id="{FC3B08EA-0702-9B40-8ED3-C1128781BABB}"/>
              </a:ext>
            </a:extLst>
          </p:cNvPr>
          <p:cNvSpPr>
            <a:spLocks noGrp="1"/>
          </p:cNvSpPr>
          <p:nvPr>
            <p:ph idx="1"/>
          </p:nvPr>
        </p:nvSpPr>
        <p:spPr/>
        <p:txBody>
          <a:bodyPr/>
          <a:lstStyle/>
          <a:p>
            <a:pPr marL="0" indent="0">
              <a:buNone/>
            </a:pPr>
            <a:r>
              <a:rPr lang="en-US" altLang="zh-CN" sz="3600" dirty="0"/>
              <a:t>Motivation</a:t>
            </a:r>
          </a:p>
          <a:p>
            <a:r>
              <a:rPr lang="en-US" altLang="zh-CN" sz="2000" dirty="0"/>
              <a:t>Help</a:t>
            </a:r>
            <a:r>
              <a:rPr lang="en-US" sz="2000" dirty="0"/>
              <a:t> Alexa enable</a:t>
            </a:r>
            <a:r>
              <a:rPr lang="en-US" sz="2000" dirty="0">
                <a:solidFill>
                  <a:srgbClr val="FF0000"/>
                </a:solidFill>
              </a:rPr>
              <a:t> </a:t>
            </a:r>
            <a:r>
              <a:rPr lang="en-US" altLang="zh-CN" sz="2000" dirty="0"/>
              <a:t>code-switching</a:t>
            </a:r>
            <a:r>
              <a:rPr lang="en-US" sz="2000" dirty="0">
                <a:solidFill>
                  <a:srgbClr val="FF0000"/>
                </a:solidFill>
              </a:rPr>
              <a:t> </a:t>
            </a:r>
            <a:r>
              <a:rPr lang="en-US" sz="2000" dirty="0"/>
              <a:t>setting</a:t>
            </a:r>
            <a:r>
              <a:rPr lang="en-US" altLang="zh-CN" sz="2000" dirty="0"/>
              <a:t>s</a:t>
            </a:r>
            <a:r>
              <a:rPr lang="en-US" sz="2000" dirty="0"/>
              <a:t> on device</a:t>
            </a:r>
            <a:r>
              <a:rPr lang="zh-CN" altLang="en-US" sz="2000" dirty="0"/>
              <a:t> </a:t>
            </a:r>
            <a:r>
              <a:rPr lang="en-US" altLang="zh-CN" sz="2000" dirty="0"/>
              <a:t>and</a:t>
            </a:r>
            <a:r>
              <a:rPr lang="zh-CN" altLang="en-US" sz="2000" dirty="0"/>
              <a:t> </a:t>
            </a:r>
            <a:r>
              <a:rPr lang="en-US" altLang="zh-CN" sz="2000" dirty="0"/>
              <a:t>reduce</a:t>
            </a:r>
            <a:r>
              <a:rPr lang="zh-CN" altLang="en-US" sz="2000" dirty="0"/>
              <a:t> </a:t>
            </a:r>
            <a:r>
              <a:rPr lang="en-US" altLang="zh-CN" sz="2000" dirty="0"/>
              <a:t>the</a:t>
            </a:r>
            <a:r>
              <a:rPr lang="zh-CN" altLang="en-US" sz="2000" dirty="0"/>
              <a:t> </a:t>
            </a:r>
            <a:r>
              <a:rPr lang="en-US" altLang="zh-CN" sz="2000" dirty="0"/>
              <a:t>misunderstanding</a:t>
            </a:r>
            <a:r>
              <a:rPr lang="zh-CN" altLang="en-US" sz="2000" dirty="0"/>
              <a:t> </a:t>
            </a:r>
            <a:r>
              <a:rPr lang="en-US" altLang="zh-CN" sz="2000" dirty="0"/>
              <a:t>of</a:t>
            </a:r>
            <a:r>
              <a:rPr lang="zh-CN" altLang="en-US" sz="2000" dirty="0"/>
              <a:t> </a:t>
            </a:r>
            <a:r>
              <a:rPr lang="en-US" altLang="zh-CN" sz="2000" dirty="0"/>
              <a:t>code-switching</a:t>
            </a:r>
            <a:r>
              <a:rPr lang="zh-CN" altLang="en-US" sz="2000" dirty="0"/>
              <a:t> </a:t>
            </a:r>
            <a:r>
              <a:rPr lang="en-US" altLang="zh-CN" sz="2000" dirty="0"/>
              <a:t>utterances</a:t>
            </a:r>
          </a:p>
          <a:p>
            <a:r>
              <a:rPr lang="en-US" altLang="zh-CN" sz="2000" dirty="0"/>
              <a:t>Enrich</a:t>
            </a:r>
            <a:r>
              <a:rPr lang="zh-CN" altLang="en-US" sz="2000" dirty="0"/>
              <a:t> </a:t>
            </a:r>
            <a:r>
              <a:rPr lang="en-US" altLang="zh-CN" sz="2000" dirty="0"/>
              <a:t>the</a:t>
            </a:r>
            <a:r>
              <a:rPr lang="zh-CN" altLang="en-US" sz="2000" dirty="0"/>
              <a:t> </a:t>
            </a:r>
            <a:r>
              <a:rPr lang="en-US" altLang="zh-CN" sz="2000" dirty="0"/>
              <a:t>response</a:t>
            </a:r>
            <a:r>
              <a:rPr lang="zh-CN" altLang="en-US" sz="2000" dirty="0"/>
              <a:t> </a:t>
            </a:r>
            <a:r>
              <a:rPr lang="en-US" altLang="zh-CN" sz="2000" dirty="0"/>
              <a:t>style</a:t>
            </a:r>
            <a:r>
              <a:rPr lang="zh-CN" altLang="en-US" sz="2000" dirty="0"/>
              <a:t> </a:t>
            </a:r>
            <a:r>
              <a:rPr lang="en-US" altLang="zh-CN" sz="2000" dirty="0"/>
              <a:t>of</a:t>
            </a:r>
            <a:r>
              <a:rPr lang="zh-CN" altLang="en-US" sz="2000" dirty="0"/>
              <a:t> </a:t>
            </a:r>
            <a:r>
              <a:rPr lang="en-US" altLang="zh-CN" sz="2000" dirty="0"/>
              <a:t>Alexa</a:t>
            </a:r>
          </a:p>
          <a:p>
            <a:endParaRPr lang="en-US" sz="2400" dirty="0"/>
          </a:p>
          <a:p>
            <a:pPr marL="0" indent="0">
              <a:buNone/>
            </a:pPr>
            <a:r>
              <a:rPr lang="en-US" altLang="zh-CN" sz="3600" dirty="0"/>
              <a:t>Challenges:</a:t>
            </a:r>
          </a:p>
          <a:p>
            <a:r>
              <a:rPr lang="en-US" altLang="zh-CN" sz="2000" dirty="0"/>
              <a:t>Lack</a:t>
            </a:r>
            <a:r>
              <a:rPr lang="zh-CN" altLang="en-US" sz="2000" dirty="0"/>
              <a:t> </a:t>
            </a:r>
            <a:r>
              <a:rPr lang="en-US" altLang="zh-CN" sz="2000" dirty="0"/>
              <a:t>of</a:t>
            </a:r>
            <a:r>
              <a:rPr lang="zh-CN" altLang="en-US" sz="2000" dirty="0"/>
              <a:t> </a:t>
            </a:r>
            <a:r>
              <a:rPr lang="en-US" altLang="zh-CN" sz="2000" dirty="0"/>
              <a:t>parallel</a:t>
            </a:r>
            <a:r>
              <a:rPr lang="zh-CN" altLang="en-US" sz="2000" dirty="0"/>
              <a:t> </a:t>
            </a:r>
            <a:r>
              <a:rPr lang="en-US" altLang="zh-CN" sz="2000" dirty="0"/>
              <a:t>data</a:t>
            </a:r>
            <a:r>
              <a:rPr lang="zh-CN" altLang="en-US" sz="2000" dirty="0"/>
              <a:t> </a:t>
            </a:r>
            <a:r>
              <a:rPr lang="en-US" sz="2000" dirty="0"/>
              <a:t>→</a:t>
            </a:r>
            <a:r>
              <a:rPr lang="zh-CN" altLang="en-US" sz="2000" dirty="0"/>
              <a:t> </a:t>
            </a:r>
            <a:r>
              <a:rPr lang="en-US" altLang="zh-CN" sz="2000" dirty="0"/>
              <a:t>Unsupervised</a:t>
            </a:r>
            <a:r>
              <a:rPr lang="zh-CN" altLang="en-US" sz="2000" dirty="0"/>
              <a:t> </a:t>
            </a:r>
            <a:r>
              <a:rPr lang="en-US" altLang="zh-CN" sz="2000" dirty="0"/>
              <a:t>Methods</a:t>
            </a:r>
          </a:p>
          <a:p>
            <a:r>
              <a:rPr lang="en-US" altLang="zh-CN" sz="2000" dirty="0"/>
              <a:t>Low-resource</a:t>
            </a:r>
            <a:r>
              <a:rPr lang="zh-CN" altLang="en-US" sz="2000" dirty="0"/>
              <a:t> </a:t>
            </a:r>
            <a:r>
              <a:rPr lang="en-US" altLang="zh-CN" sz="2000" dirty="0"/>
              <a:t>clean</a:t>
            </a:r>
            <a:r>
              <a:rPr lang="zh-CN" altLang="en-US" sz="2000" dirty="0"/>
              <a:t> </a:t>
            </a:r>
            <a:r>
              <a:rPr lang="en-US" altLang="zh-CN" sz="2000" dirty="0"/>
              <a:t>data</a:t>
            </a:r>
          </a:p>
          <a:p>
            <a:endParaRPr lang="en-US" dirty="0"/>
          </a:p>
        </p:txBody>
      </p:sp>
      <p:sp>
        <p:nvSpPr>
          <p:cNvPr id="4" name="Slide Number Placeholder 3">
            <a:extLst>
              <a:ext uri="{FF2B5EF4-FFF2-40B4-BE49-F238E27FC236}">
                <a16:creationId xmlns:a16="http://schemas.microsoft.com/office/drawing/2014/main" id="{F7CC7707-6F9B-8241-89E2-4B81A5DF9D91}"/>
              </a:ext>
            </a:extLst>
          </p:cNvPr>
          <p:cNvSpPr>
            <a:spLocks noGrp="1"/>
          </p:cNvSpPr>
          <p:nvPr>
            <p:ph type="sldNum" sz="quarter" idx="12"/>
          </p:nvPr>
        </p:nvSpPr>
        <p:spPr/>
        <p:txBody>
          <a:bodyPr/>
          <a:lstStyle/>
          <a:p>
            <a:fld id="{681CEFBB-82EA-5143-A295-D24BE597BD51}" type="slidenum">
              <a:rPr lang="en-US" smtClean="0"/>
              <a:t>5</a:t>
            </a:fld>
            <a:endParaRPr lang="en-US"/>
          </a:p>
        </p:txBody>
      </p:sp>
    </p:spTree>
    <p:extLst>
      <p:ext uri="{BB962C8B-B14F-4D97-AF65-F5344CB8AC3E}">
        <p14:creationId xmlns:p14="http://schemas.microsoft.com/office/powerpoint/2010/main" val="294517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6F72-4DAB-E44D-96B0-753AD831212D}"/>
              </a:ext>
            </a:extLst>
          </p:cNvPr>
          <p:cNvSpPr>
            <a:spLocks noGrp="1"/>
          </p:cNvSpPr>
          <p:nvPr>
            <p:ph type="title"/>
          </p:nvPr>
        </p:nvSpPr>
        <p:spPr>
          <a:xfrm>
            <a:off x="941003" y="2766218"/>
            <a:ext cx="10515600" cy="1325563"/>
          </a:xfrm>
        </p:spPr>
        <p:txBody>
          <a:bodyPr/>
          <a:lstStyle/>
          <a:p>
            <a:pPr algn="ctr"/>
            <a:r>
              <a:rPr lang="en-US" altLang="zh-CN" dirty="0"/>
              <a:t>Related</a:t>
            </a:r>
            <a:r>
              <a:rPr lang="zh-CN" altLang="en-US" dirty="0"/>
              <a:t> </a:t>
            </a:r>
            <a:r>
              <a:rPr lang="en-US" altLang="zh-CN" dirty="0"/>
              <a:t>Works</a:t>
            </a:r>
            <a:r>
              <a:rPr lang="zh-CN" altLang="en-US" dirty="0"/>
              <a:t> </a:t>
            </a:r>
            <a:r>
              <a:rPr lang="en-US" altLang="zh-CN" dirty="0"/>
              <a:t>&amp;</a:t>
            </a:r>
            <a:r>
              <a:rPr lang="zh-CN" altLang="en-US" dirty="0"/>
              <a:t> </a:t>
            </a:r>
            <a:r>
              <a:rPr lang="en-US" altLang="zh-CN" dirty="0"/>
              <a:t>Background</a:t>
            </a:r>
            <a:endParaRPr lang="en-US" dirty="0"/>
          </a:p>
        </p:txBody>
      </p:sp>
      <p:sp>
        <p:nvSpPr>
          <p:cNvPr id="4" name="Slide Number Placeholder 3">
            <a:extLst>
              <a:ext uri="{FF2B5EF4-FFF2-40B4-BE49-F238E27FC236}">
                <a16:creationId xmlns:a16="http://schemas.microsoft.com/office/drawing/2014/main" id="{9BF9A5C0-A421-1849-A751-16E64F5D0D75}"/>
              </a:ext>
            </a:extLst>
          </p:cNvPr>
          <p:cNvSpPr>
            <a:spLocks noGrp="1"/>
          </p:cNvSpPr>
          <p:nvPr>
            <p:ph type="sldNum" sz="quarter" idx="12"/>
          </p:nvPr>
        </p:nvSpPr>
        <p:spPr/>
        <p:txBody>
          <a:bodyPr/>
          <a:lstStyle/>
          <a:p>
            <a:fld id="{681CEFBB-82EA-5143-A295-D24BE597BD51}" type="slidenum">
              <a:rPr lang="en-US" smtClean="0"/>
              <a:t>6</a:t>
            </a:fld>
            <a:endParaRPr lang="en-US"/>
          </a:p>
        </p:txBody>
      </p:sp>
    </p:spTree>
    <p:extLst>
      <p:ext uri="{BB962C8B-B14F-4D97-AF65-F5344CB8AC3E}">
        <p14:creationId xmlns:p14="http://schemas.microsoft.com/office/powerpoint/2010/main" val="151894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16FDA7-5606-7546-B338-79675C369A77}"/>
              </a:ext>
            </a:extLst>
          </p:cNvPr>
          <p:cNvSpPr>
            <a:spLocks noGrp="1"/>
          </p:cNvSpPr>
          <p:nvPr>
            <p:ph type="title"/>
          </p:nvPr>
        </p:nvSpPr>
        <p:spPr/>
        <p:txBody>
          <a:bodyPr/>
          <a:lstStyle/>
          <a:p>
            <a:r>
              <a:rPr lang="en-US" altLang="zh-CN" dirty="0"/>
              <a:t>Related</a:t>
            </a:r>
            <a:r>
              <a:rPr lang="zh-CN" altLang="en-US" dirty="0"/>
              <a:t> </a:t>
            </a:r>
            <a:r>
              <a:rPr lang="en-US" altLang="zh-CN" dirty="0"/>
              <a:t>Works</a:t>
            </a:r>
            <a:r>
              <a:rPr lang="zh-CN" altLang="en-US" dirty="0"/>
              <a:t> </a:t>
            </a:r>
            <a:r>
              <a:rPr lang="en-US" altLang="zh-CN" dirty="0"/>
              <a:t>&amp;</a:t>
            </a:r>
            <a:r>
              <a:rPr lang="zh-CN" altLang="en-US" dirty="0"/>
              <a:t> </a:t>
            </a:r>
            <a:r>
              <a:rPr lang="en-US" altLang="zh-CN" dirty="0"/>
              <a:t>Background</a:t>
            </a:r>
            <a:endParaRPr lang="en-US" dirty="0"/>
          </a:p>
        </p:txBody>
      </p:sp>
      <p:sp>
        <p:nvSpPr>
          <p:cNvPr id="9" name="Content Placeholder 8">
            <a:extLst>
              <a:ext uri="{FF2B5EF4-FFF2-40B4-BE49-F238E27FC236}">
                <a16:creationId xmlns:a16="http://schemas.microsoft.com/office/drawing/2014/main" id="{5252DA16-AB49-0945-8D2E-89B34CF3B6F2}"/>
              </a:ext>
            </a:extLst>
          </p:cNvPr>
          <p:cNvSpPr>
            <a:spLocks noGrp="1"/>
          </p:cNvSpPr>
          <p:nvPr>
            <p:ph idx="1"/>
          </p:nvPr>
        </p:nvSpPr>
        <p:spPr>
          <a:xfrm>
            <a:off x="838200" y="1690688"/>
            <a:ext cx="10515600" cy="4486275"/>
          </a:xfrm>
        </p:spPr>
        <p:txBody>
          <a:bodyPr/>
          <a:lstStyle/>
          <a:p>
            <a:pPr marL="0" indent="0">
              <a:buNone/>
            </a:pPr>
            <a:r>
              <a:rPr lang="zh-CN" altLang="en-US" dirty="0"/>
              <a:t> </a:t>
            </a:r>
            <a:r>
              <a:rPr lang="en-US" altLang="zh-CN" dirty="0"/>
              <a:t>What</a:t>
            </a:r>
            <a:r>
              <a:rPr lang="zh-CN" altLang="en-US" dirty="0"/>
              <a:t> </a:t>
            </a:r>
            <a:r>
              <a:rPr lang="en-US" altLang="zh-CN" dirty="0"/>
              <a:t>previous</a:t>
            </a:r>
            <a:r>
              <a:rPr lang="zh-CN" altLang="en-US" dirty="0"/>
              <a:t> </a:t>
            </a:r>
            <a:r>
              <a:rPr lang="en-US" altLang="zh-CN" dirty="0"/>
              <a:t>popular</a:t>
            </a:r>
            <a:r>
              <a:rPr lang="zh-CN" altLang="en-US" dirty="0"/>
              <a:t> </a:t>
            </a:r>
            <a:r>
              <a:rPr lang="en-US" altLang="zh-CN" dirty="0"/>
              <a:t>research</a:t>
            </a:r>
            <a:r>
              <a:rPr lang="zh-CN" altLang="en-US" dirty="0"/>
              <a:t> </a:t>
            </a:r>
            <a:r>
              <a:rPr lang="en-US" altLang="zh-CN" dirty="0"/>
              <a:t>did?</a:t>
            </a:r>
          </a:p>
          <a:p>
            <a:pPr marL="0" indent="0">
              <a:buNone/>
            </a:pPr>
            <a:endParaRPr lang="en-US" dirty="0"/>
          </a:p>
        </p:txBody>
      </p:sp>
      <p:sp>
        <p:nvSpPr>
          <p:cNvPr id="4" name="Slide Number Placeholder 3">
            <a:extLst>
              <a:ext uri="{FF2B5EF4-FFF2-40B4-BE49-F238E27FC236}">
                <a16:creationId xmlns:a16="http://schemas.microsoft.com/office/drawing/2014/main" id="{864A1857-F3D7-144D-9790-EF2FFF8E060A}"/>
              </a:ext>
            </a:extLst>
          </p:cNvPr>
          <p:cNvSpPr>
            <a:spLocks noGrp="1"/>
          </p:cNvSpPr>
          <p:nvPr>
            <p:ph type="sldNum" sz="quarter" idx="12"/>
          </p:nvPr>
        </p:nvSpPr>
        <p:spPr/>
        <p:txBody>
          <a:bodyPr/>
          <a:lstStyle/>
          <a:p>
            <a:fld id="{681CEFBB-82EA-5143-A295-D24BE597BD51}" type="slidenum">
              <a:rPr lang="en-US" smtClean="0"/>
              <a:t>7</a:t>
            </a:fld>
            <a:endParaRPr lang="en-US"/>
          </a:p>
        </p:txBody>
      </p:sp>
      <p:pic>
        <p:nvPicPr>
          <p:cNvPr id="13" name="Picture 12">
            <a:extLst>
              <a:ext uri="{FF2B5EF4-FFF2-40B4-BE49-F238E27FC236}">
                <a16:creationId xmlns:a16="http://schemas.microsoft.com/office/drawing/2014/main" id="{6314F367-5DB7-EE48-A7FF-A4577A561512}"/>
              </a:ext>
            </a:extLst>
          </p:cNvPr>
          <p:cNvPicPr>
            <a:picLocks noChangeAspect="1"/>
          </p:cNvPicPr>
          <p:nvPr/>
        </p:nvPicPr>
        <p:blipFill>
          <a:blip r:embed="rId3"/>
          <a:stretch>
            <a:fillRect/>
          </a:stretch>
        </p:blipFill>
        <p:spPr>
          <a:xfrm>
            <a:off x="1619624" y="3408391"/>
            <a:ext cx="4568358" cy="1050868"/>
          </a:xfrm>
          <a:prstGeom prst="rect">
            <a:avLst/>
          </a:prstGeom>
        </p:spPr>
      </p:pic>
      <p:sp>
        <p:nvSpPr>
          <p:cNvPr id="14" name="TextBox 13">
            <a:extLst>
              <a:ext uri="{FF2B5EF4-FFF2-40B4-BE49-F238E27FC236}">
                <a16:creationId xmlns:a16="http://schemas.microsoft.com/office/drawing/2014/main" id="{45380BBF-F1DE-8545-A0CE-7BA1CF92F339}"/>
              </a:ext>
            </a:extLst>
          </p:cNvPr>
          <p:cNvSpPr txBox="1"/>
          <p:nvPr/>
        </p:nvSpPr>
        <p:spPr>
          <a:xfrm>
            <a:off x="993257" y="2381328"/>
            <a:ext cx="2814637" cy="400110"/>
          </a:xfrm>
          <a:prstGeom prst="rect">
            <a:avLst/>
          </a:prstGeom>
          <a:noFill/>
        </p:spPr>
        <p:txBody>
          <a:bodyPr wrap="square" rtlCol="0">
            <a:spAutoFit/>
          </a:bodyPr>
          <a:lstStyle/>
          <a:p>
            <a:r>
              <a:rPr lang="en-US" altLang="zh-CN" sz="2000" dirty="0"/>
              <a:t>1.</a:t>
            </a:r>
            <a:r>
              <a:rPr lang="zh-CN" altLang="en-US" sz="2000" dirty="0"/>
              <a:t> </a:t>
            </a:r>
            <a:r>
              <a:rPr lang="en-US" altLang="zh-CN" sz="2000" dirty="0"/>
              <a:t>Disentanglement</a:t>
            </a:r>
            <a:r>
              <a:rPr lang="en-US" altLang="zh-CN" baseline="30000" dirty="0"/>
              <a:t>[1]-[4]</a:t>
            </a:r>
            <a:endParaRPr lang="en-US" dirty="0"/>
          </a:p>
        </p:txBody>
      </p:sp>
      <p:sp>
        <p:nvSpPr>
          <p:cNvPr id="16" name="TextBox 15">
            <a:extLst>
              <a:ext uri="{FF2B5EF4-FFF2-40B4-BE49-F238E27FC236}">
                <a16:creationId xmlns:a16="http://schemas.microsoft.com/office/drawing/2014/main" id="{95C13542-6FEC-0848-9098-7482BE91889C}"/>
              </a:ext>
            </a:extLst>
          </p:cNvPr>
          <p:cNvSpPr txBox="1"/>
          <p:nvPr/>
        </p:nvSpPr>
        <p:spPr>
          <a:xfrm>
            <a:off x="6634806" y="1988279"/>
            <a:ext cx="4990562" cy="4401205"/>
          </a:xfrm>
          <a:prstGeom prst="rect">
            <a:avLst/>
          </a:prstGeom>
          <a:noFill/>
        </p:spPr>
        <p:txBody>
          <a:bodyPr wrap="square" rtlCol="0">
            <a:spAutoFit/>
          </a:bodyPr>
          <a:lstStyle/>
          <a:p>
            <a:r>
              <a:rPr lang="en-US" altLang="zh-CN" sz="2000" dirty="0"/>
              <a:t>Pros:</a:t>
            </a:r>
            <a:r>
              <a:rPr lang="zh-CN" altLang="en-US" sz="2000" dirty="0"/>
              <a:t> </a:t>
            </a:r>
            <a:endParaRPr lang="en-US" altLang="zh-CN" sz="2000" dirty="0"/>
          </a:p>
          <a:p>
            <a:pPr marL="285750" indent="-285750">
              <a:buFont typeface="Arial" panose="020B0604020202020204" pitchFamily="34" charset="0"/>
              <a:buChar char="•"/>
            </a:pPr>
            <a:r>
              <a:rPr lang="en-US" sz="2000" dirty="0"/>
              <a:t>latent representation brings better interpretability</a:t>
            </a:r>
          </a:p>
          <a:p>
            <a:r>
              <a:rPr lang="zh-CN" altLang="en-US" sz="2000" dirty="0"/>
              <a:t> </a:t>
            </a:r>
            <a:endParaRPr lang="en-US" altLang="zh-CN" sz="2000" dirty="0"/>
          </a:p>
          <a:p>
            <a:r>
              <a:rPr lang="en-US" altLang="zh-CN" sz="2000" dirty="0"/>
              <a:t>Cons:</a:t>
            </a:r>
          </a:p>
          <a:p>
            <a:pPr marL="285750" indent="-285750">
              <a:buFont typeface="Arial" panose="020B0604020202020204" pitchFamily="34" charset="0"/>
              <a:buChar char="•"/>
            </a:pPr>
            <a:r>
              <a:rPr lang="en-US" sz="2000" dirty="0"/>
              <a:t>It is difficult to judge the quality of disentanglement</a:t>
            </a:r>
          </a:p>
          <a:p>
            <a:pPr marL="285750" indent="-285750">
              <a:buFont typeface="Arial" panose="020B0604020202020204" pitchFamily="34" charset="0"/>
              <a:buChar char="•"/>
            </a:pPr>
            <a:r>
              <a:rPr lang="en-US" sz="2000" dirty="0"/>
              <a:t>Due to the limited capacity of vector representation, the latent representation is hard to capture the rich semantic information</a:t>
            </a:r>
          </a:p>
          <a:p>
            <a:pPr marL="285750" indent="-285750">
              <a:buFont typeface="Arial" panose="020B0604020202020204" pitchFamily="34" charset="0"/>
              <a:buChar char="•"/>
            </a:pPr>
            <a:r>
              <a:rPr lang="en-US" altLang="zh-CN" sz="2000" dirty="0"/>
              <a:t>Theoretically</a:t>
            </a:r>
            <a:r>
              <a:rPr lang="zh-CN" altLang="en-US" sz="2000" dirty="0"/>
              <a:t> </a:t>
            </a:r>
            <a:r>
              <a:rPr lang="en-US" altLang="zh-CN" sz="2000" dirty="0"/>
              <a:t>disentanglement</a:t>
            </a:r>
            <a:r>
              <a:rPr lang="zh-CN" altLang="en-US" sz="2000" dirty="0"/>
              <a:t> </a:t>
            </a:r>
            <a:r>
              <a:rPr lang="en-US" altLang="zh-CN" sz="2000" dirty="0"/>
              <a:t>has</a:t>
            </a:r>
            <a:r>
              <a:rPr lang="zh-CN" altLang="en-US" sz="2000" dirty="0"/>
              <a:t> </a:t>
            </a:r>
            <a:r>
              <a:rPr lang="en-US" altLang="zh-CN" sz="2000" dirty="0"/>
              <a:t>been</a:t>
            </a:r>
            <a:r>
              <a:rPr lang="zh-CN" altLang="en-US" sz="2000" dirty="0"/>
              <a:t> </a:t>
            </a:r>
            <a:r>
              <a:rPr lang="en-US" altLang="zh-CN" sz="2000" dirty="0"/>
              <a:t>proved</a:t>
            </a:r>
            <a:r>
              <a:rPr lang="zh-CN" altLang="en-US" sz="2000" dirty="0"/>
              <a:t> </a:t>
            </a:r>
            <a:r>
              <a:rPr lang="en-US" altLang="zh-CN" sz="2000" dirty="0"/>
              <a:t>that</a:t>
            </a:r>
            <a:r>
              <a:rPr lang="zh-CN" altLang="en-US" sz="2000" dirty="0"/>
              <a:t> </a:t>
            </a:r>
            <a:r>
              <a:rPr lang="en-US" altLang="zh-CN" sz="2000" dirty="0"/>
              <a:t>totally</a:t>
            </a:r>
            <a:r>
              <a:rPr lang="zh-CN" altLang="en-US" sz="2000" dirty="0"/>
              <a:t> </a:t>
            </a:r>
            <a:r>
              <a:rPr lang="en-US" altLang="zh-CN" sz="2000" dirty="0"/>
              <a:t>separating</a:t>
            </a:r>
            <a:r>
              <a:rPr lang="zh-CN" altLang="en-US" sz="2000" dirty="0"/>
              <a:t> </a:t>
            </a:r>
            <a:r>
              <a:rPr lang="en-US" altLang="zh-CN" sz="2000" dirty="0"/>
              <a:t>features</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viable</a:t>
            </a:r>
            <a:r>
              <a:rPr lang="zh-CN" altLang="en-US" sz="2000" dirty="0"/>
              <a:t> </a:t>
            </a:r>
            <a:r>
              <a:rPr lang="en-US" altLang="zh-CN" sz="2000" dirty="0"/>
              <a:t>in</a:t>
            </a:r>
            <a:r>
              <a:rPr lang="zh-CN" altLang="en-US" sz="2000" dirty="0"/>
              <a:t> </a:t>
            </a:r>
            <a:r>
              <a:rPr lang="en-US" altLang="zh-CN" sz="2000" dirty="0"/>
              <a:t>unsupervised</a:t>
            </a:r>
            <a:r>
              <a:rPr lang="zh-CN" altLang="en-US" sz="2000" dirty="0"/>
              <a:t> </a:t>
            </a:r>
            <a:r>
              <a:rPr lang="en-US" altLang="zh-CN" sz="2000" dirty="0"/>
              <a:t>learning.</a:t>
            </a:r>
            <a:r>
              <a:rPr lang="en-US" altLang="zh-CN" sz="2000" baseline="30000" dirty="0"/>
              <a:t>[5]</a:t>
            </a:r>
            <a:endParaRPr lang="en-US" sz="2000" dirty="0"/>
          </a:p>
        </p:txBody>
      </p:sp>
      <p:sp>
        <p:nvSpPr>
          <p:cNvPr id="20" name="TextBox 19">
            <a:extLst>
              <a:ext uri="{FF2B5EF4-FFF2-40B4-BE49-F238E27FC236}">
                <a16:creationId xmlns:a16="http://schemas.microsoft.com/office/drawing/2014/main" id="{7E74DCD0-3818-1F48-9B47-DA36973E0433}"/>
              </a:ext>
            </a:extLst>
          </p:cNvPr>
          <p:cNvSpPr txBox="1"/>
          <p:nvPr/>
        </p:nvSpPr>
        <p:spPr>
          <a:xfrm>
            <a:off x="993257" y="5743153"/>
            <a:ext cx="6477286" cy="1292662"/>
          </a:xfrm>
          <a:prstGeom prst="rect">
            <a:avLst/>
          </a:prstGeom>
          <a:noFill/>
        </p:spPr>
        <p:txBody>
          <a:bodyPr wrap="none" rtlCol="0">
            <a:spAutoFit/>
          </a:bodyPr>
          <a:lstStyle/>
          <a:p>
            <a:pPr>
              <a:spcBef>
                <a:spcPts val="0"/>
              </a:spcBef>
            </a:pPr>
            <a:r>
              <a:rPr lang="en-US" altLang="zh-CN" sz="1200" dirty="0">
                <a:solidFill>
                  <a:schemeClr val="bg1">
                    <a:lumMod val="65000"/>
                  </a:schemeClr>
                </a:solidFill>
              </a:rPr>
              <a:t>[1]</a:t>
            </a:r>
            <a:r>
              <a:rPr lang="zh-CN" altLang="en-US" sz="1200" dirty="0">
                <a:solidFill>
                  <a:schemeClr val="bg1">
                    <a:lumMod val="65000"/>
                  </a:schemeClr>
                </a:solidFill>
              </a:rPr>
              <a:t> </a:t>
            </a:r>
            <a:r>
              <a:rPr lang="en-US" sz="1200" dirty="0">
                <a:solidFill>
                  <a:schemeClr val="bg1">
                    <a:lumMod val="65000"/>
                  </a:schemeClr>
                </a:solidFill>
              </a:rPr>
              <a:t>Disentangled Representation Learning for</a:t>
            </a:r>
            <a:r>
              <a:rPr lang="zh-CN" altLang="en-US" sz="1200" dirty="0">
                <a:solidFill>
                  <a:schemeClr val="bg1">
                    <a:lumMod val="65000"/>
                  </a:schemeClr>
                </a:solidFill>
              </a:rPr>
              <a:t> </a:t>
            </a:r>
            <a:r>
              <a:rPr lang="en-US" sz="1200" dirty="0">
                <a:solidFill>
                  <a:schemeClr val="bg1">
                    <a:lumMod val="65000"/>
                  </a:schemeClr>
                </a:solidFill>
              </a:rPr>
              <a:t>Non</a:t>
            </a:r>
            <a:r>
              <a:rPr lang="en-US" altLang="zh-CN" sz="1200" dirty="0">
                <a:solidFill>
                  <a:schemeClr val="bg1">
                    <a:lumMod val="65000"/>
                  </a:schemeClr>
                </a:solidFill>
              </a:rPr>
              <a:t>-</a:t>
            </a:r>
            <a:r>
              <a:rPr lang="en-US" sz="1200" dirty="0">
                <a:solidFill>
                  <a:schemeClr val="bg1">
                    <a:lumMod val="65000"/>
                  </a:schemeClr>
                </a:solidFill>
              </a:rPr>
              <a:t>Parallel Text Style Transfer</a:t>
            </a:r>
          </a:p>
          <a:p>
            <a:pPr>
              <a:spcBef>
                <a:spcPts val="0"/>
              </a:spcBef>
            </a:pPr>
            <a:r>
              <a:rPr lang="en-US" altLang="zh-CN" sz="1200" dirty="0">
                <a:solidFill>
                  <a:schemeClr val="bg1">
                    <a:lumMod val="65000"/>
                  </a:schemeClr>
                </a:solidFill>
              </a:rPr>
              <a:t>[2]</a:t>
            </a:r>
            <a:r>
              <a:rPr lang="zh-CN" altLang="en-US" sz="1200" dirty="0">
                <a:solidFill>
                  <a:schemeClr val="bg1">
                    <a:lumMod val="65000"/>
                  </a:schemeClr>
                </a:solidFill>
              </a:rPr>
              <a:t> </a:t>
            </a:r>
            <a:r>
              <a:rPr lang="en-US" sz="1200" dirty="0">
                <a:solidFill>
                  <a:schemeClr val="bg1">
                    <a:lumMod val="65000"/>
                  </a:schemeClr>
                </a:solidFill>
              </a:rPr>
              <a:t>Style transfer from non-parallel text by</a:t>
            </a:r>
            <a:r>
              <a:rPr lang="zh-CN" altLang="en-US" sz="1200" dirty="0">
                <a:solidFill>
                  <a:schemeClr val="bg1">
                    <a:lumMod val="65000"/>
                  </a:schemeClr>
                </a:solidFill>
              </a:rPr>
              <a:t> </a:t>
            </a:r>
            <a:r>
              <a:rPr lang="en-US" sz="1200" dirty="0">
                <a:solidFill>
                  <a:schemeClr val="bg1">
                    <a:lumMod val="65000"/>
                  </a:schemeClr>
                </a:solidFill>
              </a:rPr>
              <a:t>cross</a:t>
            </a:r>
            <a:r>
              <a:rPr lang="zh-CN" altLang="en-US" sz="1200" dirty="0">
                <a:solidFill>
                  <a:schemeClr val="bg1">
                    <a:lumMod val="65000"/>
                  </a:schemeClr>
                </a:solidFill>
              </a:rPr>
              <a:t> </a:t>
            </a:r>
            <a:r>
              <a:rPr lang="en-US" sz="1200" dirty="0">
                <a:solidFill>
                  <a:schemeClr val="bg1">
                    <a:lumMod val="65000"/>
                  </a:schemeClr>
                </a:solidFill>
              </a:rPr>
              <a:t>alignment</a:t>
            </a:r>
          </a:p>
          <a:p>
            <a:pPr>
              <a:spcBef>
                <a:spcPts val="0"/>
              </a:spcBef>
            </a:pPr>
            <a:r>
              <a:rPr lang="en-US" altLang="zh-CN" sz="1200" dirty="0">
                <a:solidFill>
                  <a:schemeClr val="bg1">
                    <a:lumMod val="65000"/>
                  </a:schemeClr>
                </a:solidFill>
              </a:rPr>
              <a:t>[3]</a:t>
            </a:r>
            <a:r>
              <a:rPr lang="zh-CN" altLang="en-US" sz="1200" dirty="0">
                <a:solidFill>
                  <a:schemeClr val="bg1">
                    <a:lumMod val="65000"/>
                  </a:schemeClr>
                </a:solidFill>
              </a:rPr>
              <a:t> </a:t>
            </a:r>
            <a:r>
              <a:rPr lang="en-US" sz="1200" dirty="0">
                <a:solidFill>
                  <a:schemeClr val="bg1">
                    <a:lumMod val="65000"/>
                  </a:schemeClr>
                </a:solidFill>
              </a:rPr>
              <a:t>Style transfer in text: Exploration</a:t>
            </a:r>
            <a:r>
              <a:rPr lang="zh-CN" altLang="en-US" sz="1200" dirty="0">
                <a:solidFill>
                  <a:schemeClr val="bg1">
                    <a:lumMod val="65000"/>
                  </a:schemeClr>
                </a:solidFill>
              </a:rPr>
              <a:t> </a:t>
            </a:r>
            <a:r>
              <a:rPr lang="en-US" sz="1200" dirty="0">
                <a:solidFill>
                  <a:schemeClr val="bg1">
                    <a:lumMod val="65000"/>
                  </a:schemeClr>
                </a:solidFill>
              </a:rPr>
              <a:t>and evaluation</a:t>
            </a:r>
          </a:p>
          <a:p>
            <a:pPr>
              <a:spcBef>
                <a:spcPts val="0"/>
              </a:spcBef>
            </a:pPr>
            <a:r>
              <a:rPr lang="en-US" altLang="zh-CN" sz="1200" dirty="0">
                <a:solidFill>
                  <a:schemeClr val="bg1">
                    <a:lumMod val="65000"/>
                  </a:schemeClr>
                </a:solidFill>
              </a:rPr>
              <a:t>[4]</a:t>
            </a:r>
            <a:r>
              <a:rPr lang="zh-CN" altLang="en-US" sz="1200" dirty="0">
                <a:solidFill>
                  <a:schemeClr val="bg1">
                    <a:lumMod val="65000"/>
                  </a:schemeClr>
                </a:solidFill>
              </a:rPr>
              <a:t> </a:t>
            </a:r>
            <a:r>
              <a:rPr lang="en-US" sz="1200" dirty="0">
                <a:solidFill>
                  <a:schemeClr val="bg1">
                    <a:lumMod val="65000"/>
                  </a:schemeClr>
                </a:solidFill>
              </a:rPr>
              <a:t>Toward controlled</a:t>
            </a:r>
            <a:r>
              <a:rPr lang="zh-CN" altLang="en-US" sz="1200" dirty="0">
                <a:solidFill>
                  <a:schemeClr val="bg1">
                    <a:lumMod val="65000"/>
                  </a:schemeClr>
                </a:solidFill>
              </a:rPr>
              <a:t> </a:t>
            </a:r>
            <a:r>
              <a:rPr lang="en-US" sz="1200" dirty="0">
                <a:solidFill>
                  <a:schemeClr val="bg1">
                    <a:lumMod val="65000"/>
                  </a:schemeClr>
                </a:solidFill>
              </a:rPr>
              <a:t>generation of tex</a:t>
            </a:r>
            <a:r>
              <a:rPr lang="en-US" altLang="zh-CN" sz="1200" dirty="0">
                <a:solidFill>
                  <a:schemeClr val="bg1">
                    <a:lumMod val="65000"/>
                  </a:schemeClr>
                </a:solidFill>
              </a:rPr>
              <a:t>t</a:t>
            </a:r>
            <a:endParaRPr lang="en-US" sz="1200" dirty="0">
              <a:solidFill>
                <a:schemeClr val="bg1">
                  <a:lumMod val="65000"/>
                </a:schemeClr>
              </a:solidFill>
            </a:endParaRPr>
          </a:p>
          <a:p>
            <a:pPr>
              <a:spcBef>
                <a:spcPts val="0"/>
              </a:spcBef>
            </a:pPr>
            <a:r>
              <a:rPr lang="en-US" altLang="zh-CN" sz="1200" dirty="0">
                <a:solidFill>
                  <a:schemeClr val="bg1">
                    <a:lumMod val="65000"/>
                  </a:schemeClr>
                </a:solidFill>
              </a:rPr>
              <a:t>[5]</a:t>
            </a:r>
            <a:r>
              <a:rPr lang="zh-CN" altLang="en-US" sz="1200" dirty="0">
                <a:solidFill>
                  <a:schemeClr val="bg1">
                    <a:lumMod val="65000"/>
                  </a:schemeClr>
                </a:solidFill>
              </a:rPr>
              <a:t> </a:t>
            </a:r>
            <a:r>
              <a:rPr lang="en-US" sz="1200" dirty="0">
                <a:solidFill>
                  <a:schemeClr val="bg1">
                    <a:lumMod val="65000"/>
                  </a:schemeClr>
                </a:solidFill>
              </a:rPr>
              <a:t>Challenging Common Assumptions in the Unsupervised Learning of</a:t>
            </a:r>
            <a:r>
              <a:rPr lang="zh-CN" altLang="en-US" sz="1200" dirty="0">
                <a:solidFill>
                  <a:schemeClr val="bg1">
                    <a:lumMod val="65000"/>
                  </a:schemeClr>
                </a:solidFill>
              </a:rPr>
              <a:t> </a:t>
            </a:r>
            <a:r>
              <a:rPr lang="en-US" sz="1200" dirty="0">
                <a:solidFill>
                  <a:schemeClr val="bg1">
                    <a:lumMod val="65000"/>
                  </a:schemeClr>
                </a:solidFill>
              </a:rPr>
              <a:t>Disentangled Representations</a:t>
            </a:r>
          </a:p>
          <a:p>
            <a:endParaRPr lang="en-US" dirty="0">
              <a:solidFill>
                <a:schemeClr val="bg1">
                  <a:lumMod val="65000"/>
                </a:schemeClr>
              </a:solidFill>
            </a:endParaRPr>
          </a:p>
        </p:txBody>
      </p:sp>
      <p:cxnSp>
        <p:nvCxnSpPr>
          <p:cNvPr id="24" name="Straight Arrow Connector 23">
            <a:extLst>
              <a:ext uri="{FF2B5EF4-FFF2-40B4-BE49-F238E27FC236}">
                <a16:creationId xmlns:a16="http://schemas.microsoft.com/office/drawing/2014/main" id="{24CEFBF9-24DD-EF46-AB52-7051088F4B18}"/>
              </a:ext>
            </a:extLst>
          </p:cNvPr>
          <p:cNvCxnSpPr/>
          <p:nvPr/>
        </p:nvCxnSpPr>
        <p:spPr>
          <a:xfrm flipV="1">
            <a:off x="3955983" y="3137836"/>
            <a:ext cx="245444" cy="55826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5A6CE61-B223-BE4F-BA24-5A5812BEBEB0}"/>
              </a:ext>
            </a:extLst>
          </p:cNvPr>
          <p:cNvSpPr txBox="1"/>
          <p:nvPr/>
        </p:nvSpPr>
        <p:spPr>
          <a:xfrm>
            <a:off x="3388093" y="2831585"/>
            <a:ext cx="2054993" cy="338554"/>
          </a:xfrm>
          <a:prstGeom prst="rect">
            <a:avLst/>
          </a:prstGeom>
          <a:noFill/>
        </p:spPr>
        <p:txBody>
          <a:bodyPr wrap="square" rtlCol="0">
            <a:spAutoFit/>
          </a:bodyPr>
          <a:lstStyle/>
          <a:p>
            <a:r>
              <a:rPr lang="en-US" sz="1600" dirty="0">
                <a:solidFill>
                  <a:schemeClr val="tx1">
                    <a:lumMod val="65000"/>
                    <a:lumOff val="35000"/>
                  </a:schemeClr>
                </a:solidFill>
              </a:rPr>
              <a:t>Cont</a:t>
            </a:r>
            <a:r>
              <a:rPr lang="en-US" altLang="zh-CN" sz="1600" dirty="0">
                <a:solidFill>
                  <a:schemeClr val="tx1">
                    <a:lumMod val="65000"/>
                    <a:lumOff val="35000"/>
                  </a:schemeClr>
                </a:solidFill>
              </a:rPr>
              <a:t>ent</a:t>
            </a:r>
            <a:r>
              <a:rPr lang="zh-CN" altLang="en-US" sz="1600" dirty="0">
                <a:solidFill>
                  <a:schemeClr val="tx1">
                    <a:lumMod val="65000"/>
                    <a:lumOff val="35000"/>
                  </a:schemeClr>
                </a:solidFill>
              </a:rPr>
              <a:t> </a:t>
            </a:r>
            <a:r>
              <a:rPr lang="en-US" altLang="zh-CN" sz="1600" dirty="0">
                <a:solidFill>
                  <a:schemeClr val="tx1">
                    <a:lumMod val="65000"/>
                    <a:lumOff val="35000"/>
                  </a:schemeClr>
                </a:solidFill>
              </a:rPr>
              <a:t>Features</a:t>
            </a:r>
            <a:endParaRPr lang="en-US" sz="1600" dirty="0">
              <a:solidFill>
                <a:schemeClr val="tx1">
                  <a:lumMod val="65000"/>
                  <a:lumOff val="35000"/>
                </a:schemeClr>
              </a:solidFill>
            </a:endParaRPr>
          </a:p>
        </p:txBody>
      </p:sp>
      <p:cxnSp>
        <p:nvCxnSpPr>
          <p:cNvPr id="27" name="Straight Arrow Connector 26">
            <a:extLst>
              <a:ext uri="{FF2B5EF4-FFF2-40B4-BE49-F238E27FC236}">
                <a16:creationId xmlns:a16="http://schemas.microsoft.com/office/drawing/2014/main" id="{8E33FAAD-11ED-9746-BB91-32CF86399FA7}"/>
              </a:ext>
            </a:extLst>
          </p:cNvPr>
          <p:cNvCxnSpPr>
            <a:stCxn id="13" idx="2"/>
          </p:cNvCxnSpPr>
          <p:nvPr/>
        </p:nvCxnSpPr>
        <p:spPr>
          <a:xfrm flipH="1">
            <a:off x="3036771" y="4459259"/>
            <a:ext cx="867032" cy="300434"/>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80A75FA-1CCC-0846-AD56-00203B05E49E}"/>
              </a:ext>
            </a:extLst>
          </p:cNvPr>
          <p:cNvSpPr txBox="1"/>
          <p:nvPr/>
        </p:nvSpPr>
        <p:spPr>
          <a:xfrm>
            <a:off x="2116547" y="4746969"/>
            <a:ext cx="1968366" cy="338554"/>
          </a:xfrm>
          <a:prstGeom prst="rect">
            <a:avLst/>
          </a:prstGeom>
          <a:noFill/>
        </p:spPr>
        <p:txBody>
          <a:bodyPr wrap="square" rtlCol="0">
            <a:spAutoFit/>
          </a:bodyPr>
          <a:lstStyle/>
          <a:p>
            <a:r>
              <a:rPr lang="en-US" altLang="zh-CN" sz="1600" dirty="0">
                <a:solidFill>
                  <a:srgbClr val="7030A0"/>
                </a:solidFill>
              </a:rPr>
              <a:t>Style</a:t>
            </a:r>
            <a:r>
              <a:rPr lang="zh-CN" altLang="en-US" sz="1600" dirty="0">
                <a:solidFill>
                  <a:srgbClr val="7030A0"/>
                </a:solidFill>
              </a:rPr>
              <a:t> </a:t>
            </a:r>
            <a:r>
              <a:rPr lang="en-US" altLang="zh-CN" sz="1600" dirty="0">
                <a:solidFill>
                  <a:srgbClr val="7030A0"/>
                </a:solidFill>
              </a:rPr>
              <a:t>Features</a:t>
            </a:r>
            <a:endParaRPr lang="en-US" sz="1600" dirty="0">
              <a:solidFill>
                <a:srgbClr val="7030A0"/>
              </a:solidFill>
            </a:endParaRPr>
          </a:p>
        </p:txBody>
      </p:sp>
    </p:spTree>
    <p:extLst>
      <p:ext uri="{BB962C8B-B14F-4D97-AF65-F5344CB8AC3E}">
        <p14:creationId xmlns:p14="http://schemas.microsoft.com/office/powerpoint/2010/main" val="35059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BCA1-6093-C841-88FB-6CE1F29060EA}"/>
              </a:ext>
            </a:extLst>
          </p:cNvPr>
          <p:cNvSpPr>
            <a:spLocks noGrp="1"/>
          </p:cNvSpPr>
          <p:nvPr>
            <p:ph type="title"/>
          </p:nvPr>
        </p:nvSpPr>
        <p:spPr/>
        <p:txBody>
          <a:bodyPr/>
          <a:lstStyle/>
          <a:p>
            <a:r>
              <a:rPr lang="en-US" altLang="zh-CN" dirty="0"/>
              <a:t>Related</a:t>
            </a:r>
            <a:r>
              <a:rPr lang="zh-CN" altLang="en-US" dirty="0"/>
              <a:t> </a:t>
            </a:r>
            <a:r>
              <a:rPr lang="en-US" altLang="zh-CN" dirty="0"/>
              <a:t>Works</a:t>
            </a:r>
            <a:r>
              <a:rPr lang="zh-CN" altLang="en-US" dirty="0"/>
              <a:t> </a:t>
            </a:r>
            <a:r>
              <a:rPr lang="en-US" altLang="zh-CN" dirty="0"/>
              <a:t>&amp;</a:t>
            </a:r>
            <a:r>
              <a:rPr lang="zh-CN" altLang="en-US" dirty="0"/>
              <a:t> </a:t>
            </a:r>
            <a:r>
              <a:rPr lang="en-US" altLang="zh-CN" dirty="0"/>
              <a:t>Background</a:t>
            </a:r>
            <a:endParaRPr lang="en-US" dirty="0"/>
          </a:p>
        </p:txBody>
      </p:sp>
      <p:sp>
        <p:nvSpPr>
          <p:cNvPr id="4" name="Slide Number Placeholder 3">
            <a:extLst>
              <a:ext uri="{FF2B5EF4-FFF2-40B4-BE49-F238E27FC236}">
                <a16:creationId xmlns:a16="http://schemas.microsoft.com/office/drawing/2014/main" id="{56C3AA1C-CB03-FB45-AC63-C5D7C7172B48}"/>
              </a:ext>
            </a:extLst>
          </p:cNvPr>
          <p:cNvSpPr>
            <a:spLocks noGrp="1"/>
          </p:cNvSpPr>
          <p:nvPr>
            <p:ph type="sldNum" sz="quarter" idx="12"/>
          </p:nvPr>
        </p:nvSpPr>
        <p:spPr/>
        <p:txBody>
          <a:bodyPr/>
          <a:lstStyle/>
          <a:p>
            <a:fld id="{681CEFBB-82EA-5143-A295-D24BE597BD51}" type="slidenum">
              <a:rPr lang="en-US" smtClean="0"/>
              <a:t>8</a:t>
            </a:fld>
            <a:endParaRPr lang="en-US"/>
          </a:p>
        </p:txBody>
      </p:sp>
      <p:pic>
        <p:nvPicPr>
          <p:cNvPr id="5" name="Picture 4">
            <a:extLst>
              <a:ext uri="{FF2B5EF4-FFF2-40B4-BE49-F238E27FC236}">
                <a16:creationId xmlns:a16="http://schemas.microsoft.com/office/drawing/2014/main" id="{AB12E322-8A5D-874B-A8D0-9AE7F348260A}"/>
              </a:ext>
            </a:extLst>
          </p:cNvPr>
          <p:cNvPicPr>
            <a:picLocks noChangeAspect="1"/>
          </p:cNvPicPr>
          <p:nvPr/>
        </p:nvPicPr>
        <p:blipFill>
          <a:blip r:embed="rId3"/>
          <a:stretch>
            <a:fillRect/>
          </a:stretch>
        </p:blipFill>
        <p:spPr>
          <a:xfrm>
            <a:off x="2302039" y="2354440"/>
            <a:ext cx="3851867" cy="3186112"/>
          </a:xfrm>
          <a:prstGeom prst="rect">
            <a:avLst/>
          </a:prstGeom>
        </p:spPr>
      </p:pic>
      <p:sp>
        <p:nvSpPr>
          <p:cNvPr id="6" name="TextBox 5">
            <a:extLst>
              <a:ext uri="{FF2B5EF4-FFF2-40B4-BE49-F238E27FC236}">
                <a16:creationId xmlns:a16="http://schemas.microsoft.com/office/drawing/2014/main" id="{A2C4B6E8-8753-7845-A521-037E1E11E791}"/>
              </a:ext>
            </a:extLst>
          </p:cNvPr>
          <p:cNvSpPr txBox="1"/>
          <p:nvPr/>
        </p:nvSpPr>
        <p:spPr>
          <a:xfrm>
            <a:off x="929170" y="1813988"/>
            <a:ext cx="3851867" cy="400110"/>
          </a:xfrm>
          <a:prstGeom prst="rect">
            <a:avLst/>
          </a:prstGeom>
          <a:noFill/>
        </p:spPr>
        <p:txBody>
          <a:bodyPr wrap="square" rtlCol="0">
            <a:spAutoFit/>
          </a:bodyPr>
          <a:lstStyle/>
          <a:p>
            <a:r>
              <a:rPr lang="en-US" altLang="zh-CN" dirty="0"/>
              <a:t>2</a:t>
            </a:r>
            <a:r>
              <a:rPr lang="en-US" altLang="zh-CN" sz="2000" dirty="0"/>
              <a:t>.</a:t>
            </a:r>
            <a:r>
              <a:rPr lang="zh-CN" altLang="en-US" sz="2000" dirty="0"/>
              <a:t> </a:t>
            </a:r>
            <a:r>
              <a:rPr lang="en-US" altLang="zh-CN" sz="2000" dirty="0"/>
              <a:t>R</a:t>
            </a:r>
            <a:r>
              <a:rPr lang="en-US" sz="2000" dirty="0"/>
              <a:t>ewrite the </a:t>
            </a:r>
            <a:r>
              <a:rPr lang="en-US" altLang="zh-CN" sz="2000" dirty="0"/>
              <a:t>S</a:t>
            </a:r>
            <a:r>
              <a:rPr lang="en-US" sz="2000" dirty="0"/>
              <a:t>tyle</a:t>
            </a:r>
            <a:r>
              <a:rPr lang="zh-CN" altLang="en-US" sz="2000" dirty="0"/>
              <a:t> </a:t>
            </a:r>
            <a:r>
              <a:rPr lang="en-US" altLang="zh-CN" sz="2000" dirty="0"/>
              <a:t>A</a:t>
            </a:r>
            <a:r>
              <a:rPr lang="en-US" sz="2000" dirty="0"/>
              <a:t>ttribute</a:t>
            </a:r>
            <a:r>
              <a:rPr lang="en-US" altLang="zh-CN" baseline="30000" dirty="0"/>
              <a:t>[1],[2]</a:t>
            </a:r>
            <a:endParaRPr lang="en-US" dirty="0"/>
          </a:p>
        </p:txBody>
      </p:sp>
      <p:sp>
        <p:nvSpPr>
          <p:cNvPr id="7" name="TextBox 6">
            <a:extLst>
              <a:ext uri="{FF2B5EF4-FFF2-40B4-BE49-F238E27FC236}">
                <a16:creationId xmlns:a16="http://schemas.microsoft.com/office/drawing/2014/main" id="{22420557-38A5-B84E-8C99-461E8C911FEE}"/>
              </a:ext>
            </a:extLst>
          </p:cNvPr>
          <p:cNvSpPr txBox="1"/>
          <p:nvPr/>
        </p:nvSpPr>
        <p:spPr>
          <a:xfrm>
            <a:off x="6430108" y="2354440"/>
            <a:ext cx="4245106" cy="3477875"/>
          </a:xfrm>
          <a:prstGeom prst="rect">
            <a:avLst/>
          </a:prstGeom>
          <a:noFill/>
        </p:spPr>
        <p:txBody>
          <a:bodyPr wrap="square" rtlCol="0">
            <a:spAutoFit/>
          </a:bodyPr>
          <a:lstStyle/>
          <a:p>
            <a:r>
              <a:rPr lang="en-US" altLang="zh-CN" sz="2000" dirty="0"/>
              <a:t>Pros:</a:t>
            </a:r>
          </a:p>
          <a:p>
            <a:pPr marL="285750" indent="-285750">
              <a:buFont typeface="Arial" panose="020B0604020202020204" pitchFamily="34" charset="0"/>
              <a:buChar char="•"/>
            </a:pPr>
            <a:r>
              <a:rPr lang="en-US" altLang="zh-CN" sz="2000" dirty="0"/>
              <a:t>No</a:t>
            </a:r>
            <a:r>
              <a:rPr lang="zh-CN" altLang="en-US" sz="2000" dirty="0"/>
              <a:t> </a:t>
            </a:r>
            <a:r>
              <a:rPr lang="en-US" sz="2000" dirty="0"/>
              <a:t>manipulating latent representation</a:t>
            </a:r>
            <a:r>
              <a:rPr lang="zh-CN" altLang="en-US" sz="2000" dirty="0"/>
              <a:t> </a:t>
            </a:r>
            <a:r>
              <a:rPr lang="en-US" altLang="zh-CN" sz="2000" dirty="0"/>
              <a:t>and</a:t>
            </a:r>
            <a:r>
              <a:rPr lang="zh-CN" altLang="en-US" sz="2000" dirty="0"/>
              <a:t> </a:t>
            </a:r>
            <a:r>
              <a:rPr lang="en-US" altLang="zh-CN" sz="2000" dirty="0"/>
              <a:t>only</a:t>
            </a:r>
            <a:r>
              <a:rPr lang="en-US" sz="2000" dirty="0"/>
              <a:t> us</a:t>
            </a:r>
            <a:r>
              <a:rPr lang="en-US" altLang="zh-CN" sz="2000" dirty="0"/>
              <a:t>ing</a:t>
            </a:r>
            <a:r>
              <a:rPr lang="en-US" sz="2000" dirty="0"/>
              <a:t> extra style information along with a text</a:t>
            </a:r>
            <a:r>
              <a:rPr lang="zh-CN" altLang="en-US" sz="2000" dirty="0"/>
              <a:t> </a:t>
            </a:r>
            <a:r>
              <a:rPr lang="en-US" sz="2000" dirty="0"/>
              <a:t>representation</a:t>
            </a:r>
            <a:r>
              <a:rPr lang="en-US" altLang="zh-CN" sz="2000" dirty="0"/>
              <a:t>.</a:t>
            </a:r>
            <a:endParaRPr lang="en-US" sz="2000" dirty="0"/>
          </a:p>
          <a:p>
            <a:pPr marL="285750" indent="-285750">
              <a:buFont typeface="Arial" panose="020B0604020202020204" pitchFamily="34" charset="0"/>
              <a:buChar char="•"/>
            </a:pPr>
            <a:endParaRPr lang="en-US" sz="2000" dirty="0"/>
          </a:p>
          <a:p>
            <a:r>
              <a:rPr lang="en-US" altLang="zh-CN" sz="2000" dirty="0"/>
              <a:t>Cons:</a:t>
            </a:r>
            <a:r>
              <a:rPr lang="zh-CN" altLang="en-US" sz="2000" dirty="0"/>
              <a:t> </a:t>
            </a:r>
            <a:endParaRPr lang="en-US" altLang="zh-CN" sz="2000" dirty="0"/>
          </a:p>
          <a:p>
            <a:pPr marL="285750" indent="-285750">
              <a:buFont typeface="Arial" panose="020B0604020202020204" pitchFamily="34" charset="0"/>
              <a:buChar char="•"/>
            </a:pPr>
            <a:r>
              <a:rPr lang="en-US" altLang="zh-CN" sz="2000" dirty="0"/>
              <a:t>Cannot adjust</a:t>
            </a:r>
            <a:r>
              <a:rPr lang="en-US" sz="2000" dirty="0"/>
              <a:t> the style strength</a:t>
            </a:r>
            <a:r>
              <a:rPr lang="en-US" altLang="zh-CN" sz="2000" dirty="0"/>
              <a:t>.</a:t>
            </a:r>
          </a:p>
          <a:p>
            <a:pPr marL="285750" indent="-285750">
              <a:buFont typeface="Arial" panose="020B0604020202020204" pitchFamily="34" charset="0"/>
              <a:buChar char="•"/>
            </a:pPr>
            <a:r>
              <a:rPr lang="en-US" altLang="zh-CN" sz="2000" dirty="0"/>
              <a:t>Training</a:t>
            </a:r>
            <a:r>
              <a:rPr lang="zh-CN" altLang="en-US" sz="2000" dirty="0"/>
              <a:t> </a:t>
            </a:r>
            <a:r>
              <a:rPr lang="en-US" altLang="zh-CN" sz="2000" dirty="0"/>
              <a:t>is</a:t>
            </a:r>
            <a:r>
              <a:rPr lang="zh-CN" altLang="en-US" sz="2000" dirty="0"/>
              <a:t> </a:t>
            </a:r>
            <a:r>
              <a:rPr lang="en-US" altLang="zh-CN" sz="2000" dirty="0"/>
              <a:t>hard</a:t>
            </a:r>
            <a:r>
              <a:rPr lang="zh-CN" altLang="en-US" sz="2000" dirty="0"/>
              <a:t> </a:t>
            </a:r>
            <a:r>
              <a:rPr lang="en-US" altLang="zh-CN" sz="2000" dirty="0"/>
              <a:t>to</a:t>
            </a:r>
            <a:r>
              <a:rPr lang="zh-CN" altLang="en-US" sz="2000" dirty="0"/>
              <a:t> </a:t>
            </a:r>
            <a:r>
              <a:rPr lang="en-US" altLang="zh-CN" sz="2000" dirty="0"/>
              <a:t>converge</a:t>
            </a:r>
            <a:r>
              <a:rPr lang="zh-CN" altLang="en-US" sz="2000" dirty="0"/>
              <a:t> </a:t>
            </a:r>
            <a:r>
              <a:rPr lang="en-US" altLang="zh-CN" sz="2000" dirty="0"/>
              <a:t>and</a:t>
            </a:r>
            <a:r>
              <a:rPr lang="zh-CN" altLang="en-US" sz="2000" dirty="0"/>
              <a:t> </a:t>
            </a:r>
            <a:r>
              <a:rPr lang="en-US" altLang="zh-CN" sz="2000" dirty="0"/>
              <a:t>unstable.</a:t>
            </a:r>
          </a:p>
          <a:p>
            <a:endParaRPr lang="en-US" sz="2000" dirty="0"/>
          </a:p>
        </p:txBody>
      </p:sp>
      <p:sp>
        <p:nvSpPr>
          <p:cNvPr id="8" name="Rectangle 7">
            <a:extLst>
              <a:ext uri="{FF2B5EF4-FFF2-40B4-BE49-F238E27FC236}">
                <a16:creationId xmlns:a16="http://schemas.microsoft.com/office/drawing/2014/main" id="{455D20D6-1438-A94A-BABD-B78DEBAB4A75}"/>
              </a:ext>
            </a:extLst>
          </p:cNvPr>
          <p:cNvSpPr/>
          <p:nvPr/>
        </p:nvSpPr>
        <p:spPr>
          <a:xfrm>
            <a:off x="929170" y="6125517"/>
            <a:ext cx="6096000" cy="461665"/>
          </a:xfrm>
          <a:prstGeom prst="rect">
            <a:avLst/>
          </a:prstGeom>
        </p:spPr>
        <p:txBody>
          <a:bodyPr>
            <a:spAutoFit/>
          </a:bodyPr>
          <a:lstStyle/>
          <a:p>
            <a:pPr>
              <a:spcBef>
                <a:spcPts val="0"/>
              </a:spcBef>
            </a:pPr>
            <a:r>
              <a:rPr lang="en-US" altLang="zh-CN" sz="1200" dirty="0">
                <a:solidFill>
                  <a:schemeClr val="bg1">
                    <a:lumMod val="65000"/>
                  </a:schemeClr>
                </a:solidFill>
              </a:rPr>
              <a:t>[1]</a:t>
            </a:r>
            <a:r>
              <a:rPr lang="zh-CN" altLang="en-US" sz="1200" dirty="0">
                <a:solidFill>
                  <a:schemeClr val="bg1">
                    <a:lumMod val="65000"/>
                  </a:schemeClr>
                </a:solidFill>
              </a:rPr>
              <a:t> </a:t>
            </a:r>
            <a:r>
              <a:rPr lang="en-US" sz="1200" dirty="0">
                <a:solidFill>
                  <a:schemeClr val="bg1">
                    <a:lumMod val="65000"/>
                  </a:schemeClr>
                </a:solidFill>
              </a:rPr>
              <a:t>Style Transformer: Unpaired Text Style Transfer without</a:t>
            </a:r>
            <a:r>
              <a:rPr lang="zh-CN" altLang="en-US" sz="1200" dirty="0">
                <a:solidFill>
                  <a:schemeClr val="bg1">
                    <a:lumMod val="65000"/>
                  </a:schemeClr>
                </a:solidFill>
              </a:rPr>
              <a:t> </a:t>
            </a:r>
            <a:r>
              <a:rPr lang="en-US" sz="1200" dirty="0">
                <a:solidFill>
                  <a:schemeClr val="bg1">
                    <a:lumMod val="65000"/>
                  </a:schemeClr>
                </a:solidFill>
              </a:rPr>
              <a:t>Disentangled Latent Representation</a:t>
            </a:r>
          </a:p>
          <a:p>
            <a:pPr>
              <a:spcBef>
                <a:spcPts val="0"/>
              </a:spcBef>
            </a:pPr>
            <a:r>
              <a:rPr lang="en-US" altLang="zh-CN" sz="1200" dirty="0">
                <a:solidFill>
                  <a:schemeClr val="bg1">
                    <a:lumMod val="65000"/>
                  </a:schemeClr>
                </a:solidFill>
              </a:rPr>
              <a:t>[2]</a:t>
            </a:r>
            <a:r>
              <a:rPr lang="zh-CN" altLang="en-US" sz="1200" dirty="0">
                <a:solidFill>
                  <a:schemeClr val="bg1">
                    <a:lumMod val="65000"/>
                  </a:schemeClr>
                </a:solidFill>
              </a:rPr>
              <a:t> </a:t>
            </a:r>
            <a:r>
              <a:rPr lang="en-US" sz="1200" dirty="0">
                <a:solidFill>
                  <a:schemeClr val="bg1">
                    <a:lumMod val="65000"/>
                  </a:schemeClr>
                </a:solidFill>
              </a:rPr>
              <a:t>Multiple-attribute text rewriting</a:t>
            </a:r>
          </a:p>
        </p:txBody>
      </p:sp>
      <p:sp>
        <p:nvSpPr>
          <p:cNvPr id="9" name="Oval 8">
            <a:extLst>
              <a:ext uri="{FF2B5EF4-FFF2-40B4-BE49-F238E27FC236}">
                <a16:creationId xmlns:a16="http://schemas.microsoft.com/office/drawing/2014/main" id="{88D4E5BB-E4C9-AA4F-943B-BCDEA83D634B}"/>
              </a:ext>
            </a:extLst>
          </p:cNvPr>
          <p:cNvSpPr/>
          <p:nvPr/>
        </p:nvSpPr>
        <p:spPr>
          <a:xfrm>
            <a:off x="2743200" y="2354440"/>
            <a:ext cx="2965037" cy="1162483"/>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A82C15F-93F4-194B-A121-CDEB70AC5248}"/>
              </a:ext>
            </a:extLst>
          </p:cNvPr>
          <p:cNvCxnSpPr>
            <a:stCxn id="9" idx="0"/>
          </p:cNvCxnSpPr>
          <p:nvPr/>
        </p:nvCxnSpPr>
        <p:spPr>
          <a:xfrm flipV="1">
            <a:off x="4225719" y="1690688"/>
            <a:ext cx="1639427" cy="6637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DBA8CD5-DBF3-774C-8173-F088C570FADD}"/>
              </a:ext>
            </a:extLst>
          </p:cNvPr>
          <p:cNvSpPr txBox="1"/>
          <p:nvPr/>
        </p:nvSpPr>
        <p:spPr>
          <a:xfrm>
            <a:off x="5767194" y="1261504"/>
            <a:ext cx="2515952" cy="707886"/>
          </a:xfrm>
          <a:prstGeom prst="rect">
            <a:avLst/>
          </a:prstGeom>
          <a:noFill/>
        </p:spPr>
        <p:txBody>
          <a:bodyPr wrap="square" rtlCol="0">
            <a:spAutoFit/>
          </a:bodyPr>
          <a:lstStyle/>
          <a:p>
            <a:r>
              <a:rPr lang="en-US" altLang="zh-CN" sz="2000" dirty="0" err="1"/>
              <a:t>AutoEncoder</a:t>
            </a:r>
            <a:r>
              <a:rPr lang="en-US" altLang="zh-CN" sz="2000" dirty="0"/>
              <a:t>,</a:t>
            </a:r>
            <a:r>
              <a:rPr lang="zh-CN" altLang="en-US" sz="2000" dirty="0"/>
              <a:t> </a:t>
            </a:r>
            <a:r>
              <a:rPr lang="en-US" altLang="zh-CN" sz="2000" dirty="0"/>
              <a:t>for</a:t>
            </a:r>
            <a:r>
              <a:rPr lang="zh-CN" altLang="en-US" sz="2000" dirty="0"/>
              <a:t> </a:t>
            </a:r>
            <a:r>
              <a:rPr lang="en-US" altLang="zh-CN" sz="2000" dirty="0"/>
              <a:t>content</a:t>
            </a:r>
            <a:r>
              <a:rPr lang="zh-CN" altLang="en-US" sz="2000" dirty="0"/>
              <a:t> </a:t>
            </a:r>
            <a:r>
              <a:rPr lang="en-US" altLang="zh-CN" sz="2000" dirty="0"/>
              <a:t>preservation</a:t>
            </a:r>
            <a:endParaRPr lang="en-US" sz="2000" dirty="0"/>
          </a:p>
        </p:txBody>
      </p:sp>
      <p:sp>
        <p:nvSpPr>
          <p:cNvPr id="14" name="Oval 13">
            <a:extLst>
              <a:ext uri="{FF2B5EF4-FFF2-40B4-BE49-F238E27FC236}">
                <a16:creationId xmlns:a16="http://schemas.microsoft.com/office/drawing/2014/main" id="{95477213-733E-644C-993E-78721CDDA392}"/>
              </a:ext>
            </a:extLst>
          </p:cNvPr>
          <p:cNvSpPr/>
          <p:nvPr/>
        </p:nvSpPr>
        <p:spPr>
          <a:xfrm>
            <a:off x="2342812" y="3616324"/>
            <a:ext cx="3679243" cy="2034405"/>
          </a:xfrm>
          <a:prstGeom prst="ellipse">
            <a:avLst/>
          </a:prstGeom>
          <a:solidFill>
            <a:schemeClr val="accent1">
              <a:alpha val="0"/>
            </a:schemeClr>
          </a:solid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EF444C7-1925-5648-B202-1463AA6BAEF8}"/>
              </a:ext>
            </a:extLst>
          </p:cNvPr>
          <p:cNvSpPr txBox="1"/>
          <p:nvPr/>
        </p:nvSpPr>
        <p:spPr>
          <a:xfrm>
            <a:off x="124123" y="3241676"/>
            <a:ext cx="2218689" cy="1323439"/>
          </a:xfrm>
          <a:prstGeom prst="rect">
            <a:avLst/>
          </a:prstGeom>
          <a:noFill/>
        </p:spPr>
        <p:txBody>
          <a:bodyPr wrap="square" rtlCol="0">
            <a:spAutoFit/>
          </a:bodyPr>
          <a:lstStyle/>
          <a:p>
            <a:r>
              <a:rPr lang="en-US" altLang="zh-CN" sz="2000" dirty="0"/>
              <a:t>Adversarial</a:t>
            </a:r>
            <a:r>
              <a:rPr lang="zh-CN" altLang="en-US" sz="2000" dirty="0"/>
              <a:t> </a:t>
            </a:r>
            <a:r>
              <a:rPr lang="en-US" altLang="zh-CN" sz="2000" dirty="0"/>
              <a:t>Training,</a:t>
            </a:r>
            <a:r>
              <a:rPr lang="zh-CN" altLang="en-US" sz="2000" dirty="0"/>
              <a:t> </a:t>
            </a:r>
            <a:r>
              <a:rPr lang="en-US" altLang="zh-CN" sz="2000" dirty="0"/>
              <a:t>for</a:t>
            </a:r>
            <a:r>
              <a:rPr lang="zh-CN" altLang="en-US" sz="2000" dirty="0"/>
              <a:t> </a:t>
            </a:r>
            <a:r>
              <a:rPr lang="en-US" altLang="zh-CN" sz="2000" dirty="0"/>
              <a:t>learning</a:t>
            </a:r>
            <a:r>
              <a:rPr lang="zh-CN" altLang="en-US" sz="2000" dirty="0"/>
              <a:t> </a:t>
            </a:r>
            <a:r>
              <a:rPr lang="en-US" altLang="zh-CN" sz="2000" dirty="0"/>
              <a:t>rewriting</a:t>
            </a:r>
            <a:r>
              <a:rPr lang="zh-CN" altLang="en-US" sz="2000" dirty="0"/>
              <a:t> </a:t>
            </a:r>
            <a:r>
              <a:rPr lang="en-US" altLang="zh-CN" sz="2000" dirty="0"/>
              <a:t>the</a:t>
            </a:r>
            <a:r>
              <a:rPr lang="zh-CN" altLang="en-US" sz="2000" dirty="0"/>
              <a:t> </a:t>
            </a:r>
            <a:r>
              <a:rPr lang="en-US" altLang="zh-CN" sz="2000" dirty="0"/>
              <a:t>style</a:t>
            </a:r>
            <a:r>
              <a:rPr lang="zh-CN" altLang="en-US" sz="2000" dirty="0"/>
              <a:t> </a:t>
            </a:r>
            <a:r>
              <a:rPr lang="en-US" altLang="zh-CN" sz="2000" dirty="0"/>
              <a:t>attribute</a:t>
            </a:r>
            <a:endParaRPr lang="en-US" sz="2000" dirty="0"/>
          </a:p>
        </p:txBody>
      </p:sp>
      <p:cxnSp>
        <p:nvCxnSpPr>
          <p:cNvPr id="19" name="Straight Arrow Connector 18">
            <a:extLst>
              <a:ext uri="{FF2B5EF4-FFF2-40B4-BE49-F238E27FC236}">
                <a16:creationId xmlns:a16="http://schemas.microsoft.com/office/drawing/2014/main" id="{7C5E77D6-F48A-6F4F-AFA0-25B7870B8942}"/>
              </a:ext>
            </a:extLst>
          </p:cNvPr>
          <p:cNvCxnSpPr>
            <a:stCxn id="14" idx="2"/>
            <a:endCxn id="17" idx="2"/>
          </p:cNvCxnSpPr>
          <p:nvPr/>
        </p:nvCxnSpPr>
        <p:spPr>
          <a:xfrm flipH="1" flipV="1">
            <a:off x="1233468" y="4565115"/>
            <a:ext cx="1109344" cy="6841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78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CE30-9064-E944-8A48-F1595B5CD295}"/>
              </a:ext>
            </a:extLst>
          </p:cNvPr>
          <p:cNvSpPr>
            <a:spLocks noGrp="1"/>
          </p:cNvSpPr>
          <p:nvPr>
            <p:ph type="title"/>
          </p:nvPr>
        </p:nvSpPr>
        <p:spPr/>
        <p:txBody>
          <a:bodyPr/>
          <a:lstStyle/>
          <a:p>
            <a:pPr>
              <a:spcAft>
                <a:spcPts val="2400"/>
              </a:spcAft>
            </a:pPr>
            <a:r>
              <a:rPr lang="en-US" altLang="zh-CN" dirty="0"/>
              <a:t>Related</a:t>
            </a:r>
            <a:r>
              <a:rPr lang="zh-CN" altLang="en-US" dirty="0"/>
              <a:t> </a:t>
            </a:r>
            <a:r>
              <a:rPr lang="en-US" altLang="zh-CN" dirty="0"/>
              <a:t>Works</a:t>
            </a:r>
            <a:r>
              <a:rPr lang="zh-CN" altLang="en-US" dirty="0"/>
              <a:t> </a:t>
            </a:r>
            <a:r>
              <a:rPr lang="en-US" altLang="zh-CN" dirty="0"/>
              <a:t>&amp;</a:t>
            </a:r>
            <a:r>
              <a:rPr lang="zh-CN" altLang="en-US" dirty="0"/>
              <a:t> </a:t>
            </a:r>
            <a:r>
              <a:rPr lang="en-US" altLang="zh-CN" dirty="0"/>
              <a:t>Background</a:t>
            </a:r>
            <a:endParaRPr lang="en-US" dirty="0"/>
          </a:p>
        </p:txBody>
      </p:sp>
      <p:sp>
        <p:nvSpPr>
          <p:cNvPr id="3" name="Content Placeholder 2">
            <a:extLst>
              <a:ext uri="{FF2B5EF4-FFF2-40B4-BE49-F238E27FC236}">
                <a16:creationId xmlns:a16="http://schemas.microsoft.com/office/drawing/2014/main" id="{779353C8-A370-E648-AD6A-E0DCDE0E491E}"/>
              </a:ext>
            </a:extLst>
          </p:cNvPr>
          <p:cNvSpPr>
            <a:spLocks noGrp="1"/>
          </p:cNvSpPr>
          <p:nvPr>
            <p:ph idx="1"/>
          </p:nvPr>
        </p:nvSpPr>
        <p:spPr>
          <a:xfrm>
            <a:off x="838200" y="1799431"/>
            <a:ext cx="10515600" cy="4448175"/>
          </a:xfrm>
        </p:spPr>
        <p:txBody>
          <a:bodyPr/>
          <a:lstStyle/>
          <a:p>
            <a:pPr marL="0" indent="0">
              <a:buNone/>
            </a:pPr>
            <a:r>
              <a:rPr lang="en-US" altLang="zh-CN" sz="2400" dirty="0"/>
              <a:t>Variational</a:t>
            </a:r>
            <a:r>
              <a:rPr lang="zh-CN" altLang="en-US" sz="2400" dirty="0"/>
              <a:t> </a:t>
            </a:r>
            <a:r>
              <a:rPr lang="en-US" altLang="zh-CN" sz="2400" dirty="0"/>
              <a:t>Autoencoder</a:t>
            </a:r>
            <a:r>
              <a:rPr lang="zh-CN" altLang="en-US" sz="2400" dirty="0"/>
              <a:t> </a:t>
            </a:r>
            <a:r>
              <a:rPr lang="en-US" altLang="zh-CN" sz="2400" dirty="0"/>
              <a:t>(VAE):</a:t>
            </a:r>
          </a:p>
        </p:txBody>
      </p:sp>
      <p:sp>
        <p:nvSpPr>
          <p:cNvPr id="4" name="Slide Number Placeholder 3">
            <a:extLst>
              <a:ext uri="{FF2B5EF4-FFF2-40B4-BE49-F238E27FC236}">
                <a16:creationId xmlns:a16="http://schemas.microsoft.com/office/drawing/2014/main" id="{859A1F36-5FA1-9C42-A2C1-412CF4202AEE}"/>
              </a:ext>
            </a:extLst>
          </p:cNvPr>
          <p:cNvSpPr>
            <a:spLocks noGrp="1"/>
          </p:cNvSpPr>
          <p:nvPr>
            <p:ph type="sldNum" sz="quarter" idx="12"/>
          </p:nvPr>
        </p:nvSpPr>
        <p:spPr/>
        <p:txBody>
          <a:bodyPr/>
          <a:lstStyle/>
          <a:p>
            <a:fld id="{681CEFBB-82EA-5143-A295-D24BE597BD51}" type="slidenum">
              <a:rPr lang="en-US" smtClean="0"/>
              <a:t>9</a:t>
            </a:fld>
            <a:endParaRPr lang="en-US" dirty="0"/>
          </a:p>
        </p:txBody>
      </p:sp>
      <p:pic>
        <p:nvPicPr>
          <p:cNvPr id="5" name="Picture 4">
            <a:extLst>
              <a:ext uri="{FF2B5EF4-FFF2-40B4-BE49-F238E27FC236}">
                <a16:creationId xmlns:a16="http://schemas.microsoft.com/office/drawing/2014/main" id="{774A3731-77AC-FA4D-8AA1-164579919A60}"/>
              </a:ext>
            </a:extLst>
          </p:cNvPr>
          <p:cNvPicPr>
            <a:picLocks noChangeAspect="1"/>
          </p:cNvPicPr>
          <p:nvPr/>
        </p:nvPicPr>
        <p:blipFill>
          <a:blip r:embed="rId3"/>
          <a:stretch>
            <a:fillRect/>
          </a:stretch>
        </p:blipFill>
        <p:spPr>
          <a:xfrm>
            <a:off x="5680817" y="4327846"/>
            <a:ext cx="1668462" cy="1129110"/>
          </a:xfrm>
          <a:prstGeom prst="rect">
            <a:avLst/>
          </a:prstGeom>
        </p:spPr>
      </p:pic>
      <mc:AlternateContent xmlns:mc="http://schemas.openxmlformats.org/markup-compatibility/2006" xmlns:a14="http://schemas.microsoft.com/office/drawing/2010/main">
        <mc:Choice Requires="a14">
          <p:sp>
            <p:nvSpPr>
              <p:cNvPr id="6" name="Rounded Rectangle 5">
                <a:extLst>
                  <a:ext uri="{FF2B5EF4-FFF2-40B4-BE49-F238E27FC236}">
                    <a16:creationId xmlns:a16="http://schemas.microsoft.com/office/drawing/2014/main" id="{9D04EAF6-A0EA-BE4B-99A8-CEEB49D33042}"/>
                  </a:ext>
                </a:extLst>
              </p:cNvPr>
              <p:cNvSpPr/>
              <p:nvPr/>
            </p:nvSpPr>
            <p:spPr>
              <a:xfrm>
                <a:off x="1451771" y="3266572"/>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en-US" dirty="0"/>
              </a:p>
            </p:txBody>
          </p:sp>
        </mc:Choice>
        <mc:Fallback xmlns="">
          <p:sp>
            <p:nvSpPr>
              <p:cNvPr id="6" name="Rounded Rectangle 5">
                <a:extLst>
                  <a:ext uri="{FF2B5EF4-FFF2-40B4-BE49-F238E27FC236}">
                    <a16:creationId xmlns:a16="http://schemas.microsoft.com/office/drawing/2014/main" id="{9D04EAF6-A0EA-BE4B-99A8-CEEB49D33042}"/>
                  </a:ext>
                </a:extLst>
              </p:cNvPr>
              <p:cNvSpPr>
                <a:spLocks noRot="1" noChangeAspect="1" noMove="1" noResize="1" noEditPoints="1" noAdjustHandles="1" noChangeArrowheads="1" noChangeShapeType="1" noTextEdit="1"/>
              </p:cNvSpPr>
              <p:nvPr/>
            </p:nvSpPr>
            <p:spPr>
              <a:xfrm>
                <a:off x="1451771" y="3266572"/>
                <a:ext cx="715618" cy="579309"/>
              </a:xfrm>
              <a:prstGeom prst="roundRect">
                <a:avLst/>
              </a:prstGeom>
              <a:blipFill>
                <a:blip r:embed="rId4"/>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EA6968CB-12C4-3B48-8EB5-FE97B8177D94}"/>
              </a:ext>
            </a:extLst>
          </p:cNvPr>
          <p:cNvCxnSpPr>
            <a:stCxn id="6" idx="3"/>
          </p:cNvCxnSpPr>
          <p:nvPr/>
        </p:nvCxnSpPr>
        <p:spPr>
          <a:xfrm flipV="1">
            <a:off x="2167389" y="3550547"/>
            <a:ext cx="738335" cy="5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F3E64E9-4167-6542-ABF0-C4BE0E7C2ACD}"/>
                  </a:ext>
                </a:extLst>
              </p:cNvPr>
              <p:cNvSpPr/>
              <p:nvPr/>
            </p:nvSpPr>
            <p:spPr>
              <a:xfrm>
                <a:off x="2905724" y="3241014"/>
                <a:ext cx="1408517" cy="6190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Encoder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dirty="0"/>
              </a:p>
            </p:txBody>
          </p:sp>
        </mc:Choice>
        <mc:Fallback xmlns="">
          <p:sp>
            <p:nvSpPr>
              <p:cNvPr id="8" name="Rectangle 7">
                <a:extLst>
                  <a:ext uri="{FF2B5EF4-FFF2-40B4-BE49-F238E27FC236}">
                    <a16:creationId xmlns:a16="http://schemas.microsoft.com/office/drawing/2014/main" id="{AF3E64E9-4167-6542-ABF0-C4BE0E7C2ACD}"/>
                  </a:ext>
                </a:extLst>
              </p:cNvPr>
              <p:cNvSpPr>
                <a:spLocks noRot="1" noChangeAspect="1" noMove="1" noResize="1" noEditPoints="1" noAdjustHandles="1" noChangeArrowheads="1" noChangeShapeType="1" noTextEdit="1"/>
              </p:cNvSpPr>
              <p:nvPr/>
            </p:nvSpPr>
            <p:spPr>
              <a:xfrm>
                <a:off x="2905724" y="3241014"/>
                <a:ext cx="1408517" cy="619066"/>
              </a:xfrm>
              <a:prstGeom prst="rect">
                <a:avLst/>
              </a:prstGeom>
              <a:blipFill>
                <a:blip r:embed="rId5"/>
                <a:stretch>
                  <a:fillRect t="-5882" b="-7843"/>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F48BDBAE-335D-D743-ADAC-649617765495}"/>
              </a:ext>
            </a:extLst>
          </p:cNvPr>
          <p:cNvCxnSpPr>
            <a:stCxn id="8" idx="3"/>
          </p:cNvCxnSpPr>
          <p:nvPr/>
        </p:nvCxnSpPr>
        <p:spPr>
          <a:xfrm flipV="1">
            <a:off x="4314241" y="3266572"/>
            <a:ext cx="488437"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793CBB7-82D5-AA44-80B9-7220D65F7908}"/>
              </a:ext>
            </a:extLst>
          </p:cNvPr>
          <p:cNvCxnSpPr>
            <a:stCxn id="8" idx="3"/>
          </p:cNvCxnSpPr>
          <p:nvPr/>
        </p:nvCxnSpPr>
        <p:spPr>
          <a:xfrm>
            <a:off x="4314241" y="3550547"/>
            <a:ext cx="499796"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85C0C005-C916-8447-8BF0-91D9F23A39FF}"/>
                  </a:ext>
                </a:extLst>
              </p:cNvPr>
              <p:cNvSpPr/>
              <p:nvPr/>
            </p:nvSpPr>
            <p:spPr>
              <a:xfrm>
                <a:off x="4808356" y="3059223"/>
                <a:ext cx="806490" cy="454360"/>
              </a:xfrm>
              <a:prstGeom prst="round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1" name="Rounded Rectangle 10">
                <a:extLst>
                  <a:ext uri="{FF2B5EF4-FFF2-40B4-BE49-F238E27FC236}">
                    <a16:creationId xmlns:a16="http://schemas.microsoft.com/office/drawing/2014/main" id="{85C0C005-C916-8447-8BF0-91D9F23A39FF}"/>
                  </a:ext>
                </a:extLst>
              </p:cNvPr>
              <p:cNvSpPr>
                <a:spLocks noRot="1" noChangeAspect="1" noMove="1" noResize="1" noEditPoints="1" noAdjustHandles="1" noChangeArrowheads="1" noChangeShapeType="1" noTextEdit="1"/>
              </p:cNvSpPr>
              <p:nvPr/>
            </p:nvSpPr>
            <p:spPr>
              <a:xfrm>
                <a:off x="4808356" y="3059223"/>
                <a:ext cx="806490" cy="454360"/>
              </a:xfrm>
              <a:prstGeom prst="roundRect">
                <a:avLst/>
              </a:prstGeom>
              <a:blipFill>
                <a:blip r:embed="rId6"/>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8F3FD166-29E8-CA4F-B89F-BDF9D614452C}"/>
                  </a:ext>
                </a:extLst>
              </p:cNvPr>
              <p:cNvSpPr/>
              <p:nvPr/>
            </p:nvSpPr>
            <p:spPr>
              <a:xfrm>
                <a:off x="4814038" y="3749330"/>
                <a:ext cx="806490" cy="454360"/>
              </a:xfrm>
              <a:prstGeom prst="round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oMath>
                  </m:oMathPara>
                </a14:m>
                <a:endParaRPr lang="en-US" dirty="0"/>
              </a:p>
            </p:txBody>
          </p:sp>
        </mc:Choice>
        <mc:Fallback xmlns="">
          <p:sp>
            <p:nvSpPr>
              <p:cNvPr id="12" name="Rounded Rectangle 11">
                <a:extLst>
                  <a:ext uri="{FF2B5EF4-FFF2-40B4-BE49-F238E27FC236}">
                    <a16:creationId xmlns:a16="http://schemas.microsoft.com/office/drawing/2014/main" id="{8F3FD166-29E8-CA4F-B89F-BDF9D614452C}"/>
                  </a:ext>
                </a:extLst>
              </p:cNvPr>
              <p:cNvSpPr>
                <a:spLocks noRot="1" noChangeAspect="1" noMove="1" noResize="1" noEditPoints="1" noAdjustHandles="1" noChangeArrowheads="1" noChangeShapeType="1" noTextEdit="1"/>
              </p:cNvSpPr>
              <p:nvPr/>
            </p:nvSpPr>
            <p:spPr>
              <a:xfrm>
                <a:off x="4814038" y="3749330"/>
                <a:ext cx="806490" cy="454360"/>
              </a:xfrm>
              <a:prstGeom prst="roundRect">
                <a:avLst/>
              </a:prstGeom>
              <a:blipFill>
                <a:blip r:embed="rId7"/>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E567E7F9-7E58-F440-B541-BA79A5ED6F2B}"/>
              </a:ext>
            </a:extLst>
          </p:cNvPr>
          <p:cNvCxnSpPr>
            <a:stCxn id="11" idx="3"/>
          </p:cNvCxnSpPr>
          <p:nvPr/>
        </p:nvCxnSpPr>
        <p:spPr>
          <a:xfrm>
            <a:off x="5614846" y="3286403"/>
            <a:ext cx="460038" cy="2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E1DBC2-4C43-374D-BC56-EA6023D8AD78}"/>
              </a:ext>
            </a:extLst>
          </p:cNvPr>
          <p:cNvCxnSpPr>
            <a:stCxn id="12" idx="3"/>
          </p:cNvCxnSpPr>
          <p:nvPr/>
        </p:nvCxnSpPr>
        <p:spPr>
          <a:xfrm flipV="1">
            <a:off x="5620528" y="3607342"/>
            <a:ext cx="460038" cy="36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D54A2200-0D5F-344B-AE15-170F66B39DA9}"/>
              </a:ext>
            </a:extLst>
          </p:cNvPr>
          <p:cNvSpPr/>
          <p:nvPr/>
        </p:nvSpPr>
        <p:spPr>
          <a:xfrm>
            <a:off x="6080566" y="3363123"/>
            <a:ext cx="868964" cy="482758"/>
          </a:xfrm>
          <a:prstGeom prst="roundRect">
            <a:avLst/>
          </a:prstGeom>
          <a:solidFill>
            <a:schemeClr val="accent4">
              <a:lumMod val="60000"/>
              <a:lumOff val="40000"/>
            </a:schemeClr>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Z</a:t>
            </a:r>
            <a:endParaRPr lang="en-US" dirty="0">
              <a:solidFill>
                <a:schemeClr val="tx1"/>
              </a:solidFill>
            </a:endParaRPr>
          </a:p>
        </p:txBody>
      </p:sp>
      <p:cxnSp>
        <p:nvCxnSpPr>
          <p:cNvPr id="16" name="Straight Arrow Connector 15">
            <a:extLst>
              <a:ext uri="{FF2B5EF4-FFF2-40B4-BE49-F238E27FC236}">
                <a16:creationId xmlns:a16="http://schemas.microsoft.com/office/drawing/2014/main" id="{88CAB7EF-CC25-EE4A-AE2C-9241A40BB811}"/>
              </a:ext>
            </a:extLst>
          </p:cNvPr>
          <p:cNvCxnSpPr>
            <a:stCxn id="15" idx="3"/>
          </p:cNvCxnSpPr>
          <p:nvPr/>
        </p:nvCxnSpPr>
        <p:spPr>
          <a:xfrm>
            <a:off x="6949530" y="3604502"/>
            <a:ext cx="670182" cy="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C37E9FA-5380-DA4A-9CA1-F5E99B0FDA55}"/>
                  </a:ext>
                </a:extLst>
              </p:cNvPr>
              <p:cNvSpPr/>
              <p:nvPr/>
            </p:nvSpPr>
            <p:spPr>
              <a:xfrm>
                <a:off x="7591317" y="3248114"/>
                <a:ext cx="1408517" cy="619066"/>
              </a:xfrm>
              <a:prstGeom prst="rect">
                <a:avLst/>
              </a:prstGeom>
              <a:solidFill>
                <a:schemeClr val="accent6"/>
              </a:solid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chemeClr val="bg1"/>
                    </a:solidFill>
                  </a:rPr>
                  <a:t>Decoder</a:t>
                </a:r>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𝑓</m:t>
                          </m:r>
                        </m:e>
                        <m:sub>
                          <m:r>
                            <a:rPr lang="en-US" i="1" smtClean="0">
                              <a:solidFill>
                                <a:schemeClr val="bg1"/>
                              </a:solidFill>
                              <a:latin typeface="Cambria Math" panose="02040503050406030204" pitchFamily="18" charset="0"/>
                              <a:ea typeface="Cambria Math" panose="02040503050406030204" pitchFamily="18" charset="0"/>
                            </a:rPr>
                            <m:t>𝜃</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Rectangle 17">
                <a:extLst>
                  <a:ext uri="{FF2B5EF4-FFF2-40B4-BE49-F238E27FC236}">
                    <a16:creationId xmlns:a16="http://schemas.microsoft.com/office/drawing/2014/main" id="{AC37E9FA-5380-DA4A-9CA1-F5E99B0FDA55}"/>
                  </a:ext>
                </a:extLst>
              </p:cNvPr>
              <p:cNvSpPr>
                <a:spLocks noRot="1" noChangeAspect="1" noMove="1" noResize="1" noEditPoints="1" noAdjustHandles="1" noChangeArrowheads="1" noChangeShapeType="1" noTextEdit="1"/>
              </p:cNvSpPr>
              <p:nvPr/>
            </p:nvSpPr>
            <p:spPr>
              <a:xfrm>
                <a:off x="7591317" y="3248114"/>
                <a:ext cx="1408517" cy="619066"/>
              </a:xfrm>
              <a:prstGeom prst="rect">
                <a:avLst/>
              </a:prstGeom>
              <a:blipFill>
                <a:blip r:embed="rId8"/>
                <a:stretch>
                  <a:fillRect t="-6000" b="-12000"/>
                </a:stretch>
              </a:blipFill>
              <a:ln>
                <a:solidFill>
                  <a:schemeClr val="accent6"/>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39590E5-4F79-9347-8D3E-D1AD1390BC0E}"/>
              </a:ext>
            </a:extLst>
          </p:cNvPr>
          <p:cNvCxnSpPr>
            <a:stCxn id="18" idx="3"/>
          </p:cNvCxnSpPr>
          <p:nvPr/>
        </p:nvCxnSpPr>
        <p:spPr>
          <a:xfrm>
            <a:off x="8999834" y="3557647"/>
            <a:ext cx="533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687C75C1-583E-734C-96BB-A9EAB8A4E24C}"/>
                  </a:ext>
                </a:extLst>
              </p:cNvPr>
              <p:cNvSpPr/>
              <p:nvPr/>
            </p:nvSpPr>
            <p:spPr>
              <a:xfrm>
                <a:off x="9533704" y="3248114"/>
                <a:ext cx="715618" cy="579309"/>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en-US" dirty="0"/>
              </a:p>
            </p:txBody>
          </p:sp>
        </mc:Choice>
        <mc:Fallback xmlns="">
          <p:sp>
            <p:nvSpPr>
              <p:cNvPr id="20" name="Rounded Rectangle 19">
                <a:extLst>
                  <a:ext uri="{FF2B5EF4-FFF2-40B4-BE49-F238E27FC236}">
                    <a16:creationId xmlns:a16="http://schemas.microsoft.com/office/drawing/2014/main" id="{687C75C1-583E-734C-96BB-A9EAB8A4E24C}"/>
                  </a:ext>
                </a:extLst>
              </p:cNvPr>
              <p:cNvSpPr>
                <a:spLocks noRot="1" noChangeAspect="1" noMove="1" noResize="1" noEditPoints="1" noAdjustHandles="1" noChangeArrowheads="1" noChangeShapeType="1" noTextEdit="1"/>
              </p:cNvSpPr>
              <p:nvPr/>
            </p:nvSpPr>
            <p:spPr>
              <a:xfrm>
                <a:off x="9533704" y="3248114"/>
                <a:ext cx="715618" cy="579309"/>
              </a:xfrm>
              <a:prstGeom prst="roundRect">
                <a:avLst/>
              </a:prstGeom>
              <a:blipFill>
                <a:blip r:embed="rId9"/>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EB30D36-EB2C-0847-A1A9-CFAE80BF7977}"/>
              </a:ext>
            </a:extLst>
          </p:cNvPr>
          <p:cNvSpPr txBox="1"/>
          <p:nvPr/>
        </p:nvSpPr>
        <p:spPr>
          <a:xfrm>
            <a:off x="512066" y="3293474"/>
            <a:ext cx="1502463" cy="369332"/>
          </a:xfrm>
          <a:prstGeom prst="rect">
            <a:avLst/>
          </a:prstGeom>
          <a:noFill/>
        </p:spPr>
        <p:txBody>
          <a:bodyPr wrap="square" rtlCol="0">
            <a:spAutoFit/>
          </a:bodyPr>
          <a:lstStyle/>
          <a:p>
            <a:r>
              <a:rPr lang="en-US" altLang="zh-CN" dirty="0"/>
              <a:t>VAE:</a:t>
            </a:r>
            <a:endParaRPr lang="en-US" dirty="0"/>
          </a:p>
        </p:txBody>
      </p:sp>
      <p:cxnSp>
        <p:nvCxnSpPr>
          <p:cNvPr id="32" name="Straight Connector 31">
            <a:extLst>
              <a:ext uri="{FF2B5EF4-FFF2-40B4-BE49-F238E27FC236}">
                <a16:creationId xmlns:a16="http://schemas.microsoft.com/office/drawing/2014/main" id="{E1754BDC-B812-2D45-88F5-BC84F9BD3D78}"/>
              </a:ext>
            </a:extLst>
          </p:cNvPr>
          <p:cNvCxnSpPr>
            <a:stCxn id="15" idx="2"/>
            <a:endCxn id="5" idx="0"/>
          </p:cNvCxnSpPr>
          <p:nvPr/>
        </p:nvCxnSpPr>
        <p:spPr>
          <a:xfrm>
            <a:off x="6515048" y="3845881"/>
            <a:ext cx="0" cy="4819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337479A-7C17-A243-84E5-65F51F0CCB84}"/>
                  </a:ext>
                </a:extLst>
              </p:cNvPr>
              <p:cNvSpPr txBox="1"/>
              <p:nvPr/>
            </p:nvSpPr>
            <p:spPr>
              <a:xfrm>
                <a:off x="2751047" y="5771522"/>
                <a:ext cx="6867456" cy="3120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altLang="zh-CN" sz="2000" b="0" i="1" smtClean="0">
                                  <a:latin typeface="Cambria Math" panose="02040503050406030204" pitchFamily="18" charset="0"/>
                                  <a:ea typeface="Cambria Math" panose="02040503050406030204" pitchFamily="18" charset="0"/>
                                </a:rPr>
                                <m:t>𝑙𝑜𝑠𝑠</m:t>
                              </m:r>
                            </m:sub>
                          </m:sSub>
                          <m:r>
                            <a:rPr lang="en-US" altLang="zh-CN" sz="2000" b="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altLang="zh-CN" sz="2000" b="0" i="1" smtClean="0">
                                  <a:latin typeface="Cambria Math" panose="02040503050406030204" pitchFamily="18" charset="0"/>
                                  <a:ea typeface="Cambria Math" panose="02040503050406030204" pitchFamily="18" charset="0"/>
                                </a:rPr>
                                <m:t>𝑟𝑒𝑐</m:t>
                              </m:r>
                            </m:sub>
                          </m:sSub>
                          <m:r>
                            <a:rPr lang="en-US" altLang="zh-CN" sz="2000" b="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altLang="zh-CN" sz="2000" b="0" i="1" smtClean="0">
                                  <a:latin typeface="Cambria Math" panose="02040503050406030204" pitchFamily="18" charset="0"/>
                                  <a:ea typeface="Cambria Math" panose="02040503050406030204" pitchFamily="18" charset="0"/>
                                </a:rPr>
                                <m:t>𝐾𝐿</m:t>
                              </m:r>
                            </m:sub>
                          </m:sSub>
                          <m:r>
                            <a:rPr lang="en-US" altLang="zh-CN"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e>
                        <m:sub>
                          <m:r>
                            <a:rPr lang="en-US" altLang="zh-CN" sz="2000" b="0" i="1" smtClean="0">
                              <a:latin typeface="Cambria Math" panose="02040503050406030204" pitchFamily="18" charset="0"/>
                              <a:ea typeface="Cambria Math" panose="02040503050406030204" pitchFamily="18" charset="0"/>
                            </a:rPr>
                            <m:t>𝑧</m:t>
                          </m:r>
                        </m:sub>
                      </m:sSub>
                      <m:r>
                        <a:rPr lang="en-US" altLang="zh-CN" sz="2000" b="0" i="1" smtClean="0">
                          <a:latin typeface="Cambria Math" panose="02040503050406030204" pitchFamily="18" charset="0"/>
                          <a:ea typeface="Cambria Math" panose="02040503050406030204" pitchFamily="18" charset="0"/>
                        </a:rPr>
                        <m:t>[</m:t>
                      </m:r>
                      <m:r>
                        <m:rPr>
                          <m:brk/>
                        </m:rP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𝑙𝑜𝑔</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𝜃</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𝑥</m:t>
                          </m:r>
                        </m:e>
                        <m:e>
                          <m:r>
                            <a:rPr lang="en-US" altLang="zh-CN" sz="2000" i="1">
                              <a:latin typeface="Cambria Math" panose="02040503050406030204" pitchFamily="18" charset="0"/>
                              <a:ea typeface="Cambria Math" panose="02040503050406030204" pitchFamily="18" charset="0"/>
                            </a:rPr>
                            <m:t>𝑧</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𝐷</m:t>
                          </m:r>
                        </m:e>
                        <m:sub>
                          <m:r>
                            <a:rPr lang="en-US" altLang="zh-CN" sz="2000" i="1">
                              <a:latin typeface="Cambria Math" panose="02040503050406030204" pitchFamily="18" charset="0"/>
                              <a:ea typeface="Cambria Math" panose="02040503050406030204" pitchFamily="18" charset="0"/>
                            </a:rPr>
                            <m:t>𝐾𝐿</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𝑧</m:t>
                          </m:r>
                        </m:e>
                        <m:e>
                          <m:r>
                            <a:rPr lang="en-US" altLang="zh-CN" sz="2000" i="1">
                              <a:latin typeface="Cambria Math" panose="02040503050406030204" pitchFamily="18" charset="0"/>
                              <a:ea typeface="Cambria Math" panose="02040503050406030204" pitchFamily="18" charset="0"/>
                            </a:rPr>
                            <m:t>𝑥</m:t>
                          </m:r>
                        </m:e>
                      </m:d>
                      <m:r>
                        <a:rPr lang="zh-CN" altLang="en-US" sz="2000" i="1">
                          <a:latin typeface="Cambria Math" panose="02040503050406030204" pitchFamily="18" charset="0"/>
                          <a:ea typeface="Cambria Math" panose="02040503050406030204" pitchFamily="18" charset="0"/>
                        </a:rPr>
                        <m:t> </m:t>
                      </m:r>
                      <m:d>
                        <m:dPr>
                          <m:begChr m:val="‖"/>
                          <m:endChr m:val=""/>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𝜃</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𝑧</m:t>
                              </m:r>
                            </m:e>
                          </m:d>
                        </m:e>
                      </m:d>
                      <m:r>
                        <a:rPr lang="en-US" altLang="zh-CN" sz="2000" i="1">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3" name="TextBox 32">
                <a:extLst>
                  <a:ext uri="{FF2B5EF4-FFF2-40B4-BE49-F238E27FC236}">
                    <a16:creationId xmlns:a16="http://schemas.microsoft.com/office/drawing/2014/main" id="{4337479A-7C17-A243-84E5-65F51F0CCB84}"/>
                  </a:ext>
                </a:extLst>
              </p:cNvPr>
              <p:cNvSpPr txBox="1">
                <a:spLocks noRot="1" noChangeAspect="1" noMove="1" noResize="1" noEditPoints="1" noAdjustHandles="1" noChangeArrowheads="1" noChangeShapeType="1" noTextEdit="1"/>
              </p:cNvSpPr>
              <p:nvPr/>
            </p:nvSpPr>
            <p:spPr>
              <a:xfrm>
                <a:off x="2751047" y="5771522"/>
                <a:ext cx="6867456" cy="312073"/>
              </a:xfrm>
              <a:prstGeom prst="rect">
                <a:avLst/>
              </a:prstGeom>
              <a:blipFill>
                <a:blip r:embed="rId10"/>
                <a:stretch>
                  <a:fillRect l="-738" t="-157692" r="-1107" b="-2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1F3E19B-D02B-8846-80CF-2BC12DDE6608}"/>
                  </a:ext>
                </a:extLst>
              </p:cNvPr>
              <p:cNvSpPr txBox="1"/>
              <p:nvPr/>
            </p:nvSpPr>
            <p:spPr>
              <a:xfrm>
                <a:off x="6804792" y="3336210"/>
                <a:ext cx="918592" cy="276999"/>
              </a:xfrm>
              <a:prstGeom prst="rect">
                <a:avLst/>
              </a:prstGeom>
              <a:noFill/>
            </p:spPr>
            <p:txBody>
              <a:bodyPr wrap="square" rtlCol="0">
                <a:spAutoFit/>
              </a:bodyPr>
              <a:lstStyle/>
              <a:p>
                <a:pPr algn="ctr"/>
                <a:r>
                  <a:rPr lang="en-US" altLang="zh-CN" sz="1200" dirty="0"/>
                  <a:t>Sample</a:t>
                </a:r>
                <a:r>
                  <a:rPr lang="zh-CN" altLang="en-US" sz="1200" dirty="0"/>
                  <a:t> </a:t>
                </a:r>
                <a14:m>
                  <m:oMath xmlns:m="http://schemas.openxmlformats.org/officeDocument/2006/math">
                    <m:r>
                      <a:rPr lang="en-US" altLang="zh-CN" sz="1200" b="0" i="1" smtClean="0">
                        <a:latin typeface="Cambria Math" panose="02040503050406030204" pitchFamily="18" charset="0"/>
                      </a:rPr>
                      <m:t>𝑧</m:t>
                    </m:r>
                  </m:oMath>
                </a14:m>
                <a:endParaRPr lang="en-US" sz="1200" dirty="0"/>
              </a:p>
            </p:txBody>
          </p:sp>
        </mc:Choice>
        <mc:Fallback xmlns="">
          <p:sp>
            <p:nvSpPr>
              <p:cNvPr id="39" name="TextBox 38">
                <a:extLst>
                  <a:ext uri="{FF2B5EF4-FFF2-40B4-BE49-F238E27FC236}">
                    <a16:creationId xmlns:a16="http://schemas.microsoft.com/office/drawing/2014/main" id="{61F3E19B-D02B-8846-80CF-2BC12DDE6608}"/>
                  </a:ext>
                </a:extLst>
              </p:cNvPr>
              <p:cNvSpPr txBox="1">
                <a:spLocks noRot="1" noChangeAspect="1" noMove="1" noResize="1" noEditPoints="1" noAdjustHandles="1" noChangeArrowheads="1" noChangeShapeType="1" noTextEdit="1"/>
              </p:cNvSpPr>
              <p:nvPr/>
            </p:nvSpPr>
            <p:spPr>
              <a:xfrm>
                <a:off x="6804792" y="3336210"/>
                <a:ext cx="918592" cy="276999"/>
              </a:xfrm>
              <a:prstGeom prst="rect">
                <a:avLst/>
              </a:prstGeom>
              <a:blipFill>
                <a:blip r:embed="rId11"/>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AA511CE-AE4F-E540-9453-6C56144A9BCD}"/>
                  </a:ext>
                </a:extLst>
              </p:cNvPr>
              <p:cNvSpPr txBox="1"/>
              <p:nvPr/>
            </p:nvSpPr>
            <p:spPr>
              <a:xfrm>
                <a:off x="4725962" y="4585898"/>
                <a:ext cx="1601552" cy="3942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𝒩</m:t>
                      </m:r>
                      <m:r>
                        <a:rPr lang="en-US" altLang="zh-CN"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b>
                      </m:sSub>
                      <m:r>
                        <a:rPr lang="en-US" altLang="zh-CN"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BAA511CE-AE4F-E540-9453-6C56144A9BCD}"/>
                  </a:ext>
                </a:extLst>
              </p:cNvPr>
              <p:cNvSpPr txBox="1">
                <a:spLocks noRot="1" noChangeAspect="1" noMove="1" noResize="1" noEditPoints="1" noAdjustHandles="1" noChangeArrowheads="1" noChangeShapeType="1" noTextEdit="1"/>
              </p:cNvSpPr>
              <p:nvPr/>
            </p:nvSpPr>
            <p:spPr>
              <a:xfrm>
                <a:off x="4725962" y="4585898"/>
                <a:ext cx="1601552" cy="394210"/>
              </a:xfrm>
              <a:prstGeom prst="rect">
                <a:avLst/>
              </a:prstGeom>
              <a:blipFill>
                <a:blip r:embed="rId12"/>
                <a:stretch>
                  <a:fillRect b="-9091"/>
                </a:stretch>
              </a:blipFill>
            </p:spPr>
            <p:txBody>
              <a:bodyPr/>
              <a:lstStyle/>
              <a:p>
                <a:r>
                  <a:rPr lang="en-US">
                    <a:noFill/>
                  </a:rPr>
                  <a:t> </a:t>
                </a:r>
              </a:p>
            </p:txBody>
          </p:sp>
        </mc:Fallback>
      </mc:AlternateContent>
    </p:spTree>
    <p:extLst>
      <p:ext uri="{BB962C8B-B14F-4D97-AF65-F5344CB8AC3E}">
        <p14:creationId xmlns:p14="http://schemas.microsoft.com/office/powerpoint/2010/main" val="282547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26810</TotalTime>
  <Words>3721</Words>
  <Application>Microsoft Office PowerPoint</Application>
  <PresentationFormat>宽屏</PresentationFormat>
  <Paragraphs>945</Paragraphs>
  <Slides>46</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46</vt:i4>
      </vt:variant>
    </vt:vector>
  </HeadingPairs>
  <TitlesOfParts>
    <vt:vector size="51" baseType="lpstr">
      <vt:lpstr>Arial</vt:lpstr>
      <vt:lpstr>Calibri</vt:lpstr>
      <vt:lpstr>Calibri Light</vt:lpstr>
      <vt:lpstr>Cambria Math</vt:lpstr>
      <vt:lpstr>Office Theme</vt:lpstr>
      <vt:lpstr>VAE based Unsupervised Text Style Transfer with Pivot Words Enhancement Learning</vt:lpstr>
      <vt:lpstr>Menu</vt:lpstr>
      <vt:lpstr>Introduction</vt:lpstr>
      <vt:lpstr>Introduction</vt:lpstr>
      <vt:lpstr>Introduction</vt:lpstr>
      <vt:lpstr>Related Works &amp; Background</vt:lpstr>
      <vt:lpstr>Related Works &amp; Background</vt:lpstr>
      <vt:lpstr>Related Works &amp; Background</vt:lpstr>
      <vt:lpstr>Related Works &amp; Background</vt:lpstr>
      <vt:lpstr>Related Works &amp; Background</vt:lpstr>
      <vt:lpstr>Proposed Method</vt:lpstr>
      <vt:lpstr>Proposed Method</vt:lpstr>
      <vt:lpstr>Proposed Method: VAE+Style Embedding</vt:lpstr>
      <vt:lpstr>Proposed Method: VAE+Style Embedding</vt:lpstr>
      <vt:lpstr>Proposed Method: VAE+Style Embedding</vt:lpstr>
      <vt:lpstr>Proposed Method: VAE+Style Embedding</vt:lpstr>
      <vt:lpstr>Proposed Method: VAE+Style Embedding</vt:lpstr>
      <vt:lpstr>Proposed Method: Pivot Word Masking Training</vt:lpstr>
      <vt:lpstr>Proposed Method: Pivot Word Masking Training</vt:lpstr>
      <vt:lpstr>Proposed Method: Pivot Word Masking Training</vt:lpstr>
      <vt:lpstr>Proposed Method: Pivot Word Masking Training</vt:lpstr>
      <vt:lpstr>Proposed Method: Pivot Word Masking Training</vt:lpstr>
      <vt:lpstr>Proposed Method: Pivot Word Masking Training</vt:lpstr>
      <vt:lpstr>Proposed Method: Pivot Word Masking Training</vt:lpstr>
      <vt:lpstr>Experiments </vt:lpstr>
      <vt:lpstr>Experiments</vt:lpstr>
      <vt:lpstr>Experiments</vt:lpstr>
      <vt:lpstr>Experiments: Sentiment Transfer</vt:lpstr>
      <vt:lpstr>Experiments: Sentiment Transfer</vt:lpstr>
      <vt:lpstr>Experiments: Sentiment Transfer</vt:lpstr>
      <vt:lpstr>Experiments: Sentiment Transfer</vt:lpstr>
      <vt:lpstr>Experiments: Sentiment Transfer</vt:lpstr>
      <vt:lpstr>Experiments: Formality Transfer</vt:lpstr>
      <vt:lpstr>Experiments: Formality Transfer</vt:lpstr>
      <vt:lpstr>Experiments: Formality Transfer</vt:lpstr>
      <vt:lpstr>Experiments: Formality Transfer</vt:lpstr>
      <vt:lpstr>Experiments: Code-Switching Transfer</vt:lpstr>
      <vt:lpstr>Experiments: Code-Switching Transfer</vt:lpstr>
      <vt:lpstr>Experiments: Code-Switching Transfer</vt:lpstr>
      <vt:lpstr>Experiments: Code-Switching Transfer</vt:lpstr>
      <vt:lpstr>Experiments: Code-Switching Transfer</vt:lpstr>
      <vt:lpstr>Conclusion </vt:lpstr>
      <vt:lpstr>Conclusion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Haoran Xu</cp:lastModifiedBy>
  <cp:revision>147</cp:revision>
  <dcterms:created xsi:type="dcterms:W3CDTF">2021-07-05T14:14:06Z</dcterms:created>
  <dcterms:modified xsi:type="dcterms:W3CDTF">2021-08-21T20:24:56Z</dcterms:modified>
</cp:coreProperties>
</file>