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5" r:id="rId11"/>
    <p:sldId id="265" r:id="rId12"/>
    <p:sldId id="266" r:id="rId13"/>
    <p:sldId id="269" r:id="rId14"/>
    <p:sldId id="270" r:id="rId15"/>
    <p:sldId id="271" r:id="rId16"/>
    <p:sldId id="277" r:id="rId17"/>
    <p:sldId id="278" r:id="rId18"/>
    <p:sldId id="267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D82"/>
    <a:srgbClr val="3B1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842DF-76D6-4E78-AA38-C2D0B4611C25}" v="94" dt="2021-02-01T23:07:07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1FFA3-9AAD-4C18-8804-E653CCA8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C6ED2-60A3-4003-B790-51CA5B2FA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CB426-481C-4651-BF8E-3BCA9639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FF0E6-CF0F-4CA7-9E43-7EBA5B69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FE549-EC74-43F1-89F6-834054E1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9D4E2-FA9B-441D-9D49-1E8D9B20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2C7FC-812C-48A4-A181-19A990D62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04F90-C7B9-44C3-89C1-8994D241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EB972-91A6-4320-ADE4-D897E47F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993A8-1A98-4809-B529-01D86375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E98BF1-1026-4BAE-B226-DC5B8E8E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DC501F-BC96-4669-A248-B2070A896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A5386-4F3A-4E93-A2E3-4137DC0A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60280-1B0C-4464-9BCA-019D8CAE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5A126-6C66-4E6A-886B-94E276A5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8F13B-A8E5-431A-AFCF-A882BD7E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72130-50AD-4C05-8801-965E9AD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90DD1-AC6C-40C2-A15B-6EE4F9C9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884B6-B271-4F81-87E3-F90AB4B2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3BCB6-0E62-495B-BE5A-A54A5C9B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83904-78E8-4A90-B604-758CE916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678F9-E475-44FD-A0C7-DFBA4946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F93EE-1E10-46D8-ACE4-36DFE10B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F13F3-8830-43B2-94DB-1DCB4077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396B9-84CF-4D23-B853-F8678209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D09A-4AD6-4498-9C94-27605871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9A521-986E-43BD-AC58-0420898E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2F709-C421-4C4F-B2CA-40D89E0C6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1566F-2D83-4FEB-889A-7C6B48B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8C980-AA25-4434-808A-F88503E3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526AE-6A48-47B6-9058-B35F9B1D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06BCB-6C15-4FED-BF2C-95959CCB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DA5C3-75A4-40EE-8FE5-A9FAC7D3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C20F0-7B2D-4BFB-81DA-6CFD45A3F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241264-E14D-485E-9AE4-4D7953BF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FC9343-6892-42FF-B3F2-CF061A1BE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C0B1E0-1E60-451B-AC4F-9FC87A93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B96963-4B5A-4191-8F39-8CAF3903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065F70-7AB3-4EEF-BC81-D05E41C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08FD7-0719-478C-ABAF-561853CE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BB457C-64E6-40CB-A79D-32111381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14B124-D51A-4B58-87E1-88D7C61E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C25780-784D-462B-B1CA-A08A4BF1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8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EB1DAB-A7D9-4CA6-A96A-30EB9C17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D885A6-A649-4705-9BEF-5C4A8225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4D781-1BFB-4C95-9EC8-B504C4D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4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A6F53-AB32-45F3-9E76-EC17A916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333D9-1CA1-4060-B65F-C29F5D586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33654-F6B4-4D69-A954-A735E623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52549-B6C2-49E4-9546-F42C8298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4C62E-8B8B-4596-A23D-F5E1366E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C506B-B84B-4BD9-B71F-57FEA37C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0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83F08-483F-41FA-B481-DD13E226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8AD83E-1AFE-410B-BB8B-B2E002644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59835-28FE-43C9-8155-F567BD0D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094B6-3AC7-4427-AFB2-C42E4438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ED48F-8600-4AAE-AC8D-1D4D2025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6EA13-2ED7-41AF-9294-0D5C7CCA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8E3997-849C-49CD-A8DE-13EEF7DB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899AD-A1C2-44FC-9302-43EBFBA1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DB39C-E7DF-4DE8-ADF8-0114C9E85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64F28-3791-4133-A174-BBB9DB51249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FDC8C-09D2-4E38-AB6B-D6A708EF4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AE1EB-688D-4F6D-8E92-C02BBD572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B9A1-F434-4502-81B6-D2B5B24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53BCC-3D78-4401-AC1E-27BBCB175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584" y="160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Zero-Shot Cross-Lingual Dependency Parsing through Contextual</a:t>
            </a:r>
            <a:br>
              <a:rPr lang="en-US" dirty="0"/>
            </a:br>
            <a:r>
              <a:rPr lang="en-US" dirty="0"/>
              <a:t>Embedding Transformation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6E1EA7-2EBC-4804-9019-120CA3DB1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Haoran Xu,</a:t>
            </a:r>
            <a:r>
              <a:rPr lang="zh-CN" altLang="en-US" dirty="0"/>
              <a:t> </a:t>
            </a:r>
            <a:r>
              <a:rPr lang="en-US" altLang="zh-CN" dirty="0"/>
              <a:t>Philipp Koehn</a:t>
            </a:r>
          </a:p>
          <a:p>
            <a:r>
              <a:rPr lang="en-US" dirty="0"/>
              <a:t>Dec. 2020</a:t>
            </a:r>
          </a:p>
        </p:txBody>
      </p:sp>
    </p:spTree>
    <p:extLst>
      <p:ext uri="{BB962C8B-B14F-4D97-AF65-F5344CB8AC3E}">
        <p14:creationId xmlns:p14="http://schemas.microsoft.com/office/powerpoint/2010/main" val="185727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1DE6E-E9B5-4BA7-B05F-6A4252C0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Contextual Representation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CC436E9-5B7B-4596-B171-7E66D60ED9F4}"/>
              </a:ext>
            </a:extLst>
          </p:cNvPr>
          <p:cNvSpPr/>
          <p:nvPr/>
        </p:nvSpPr>
        <p:spPr>
          <a:xfrm>
            <a:off x="1620793" y="3126465"/>
            <a:ext cx="3649212" cy="998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Language BERT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5D88512-918A-4EA8-B81C-8F6F0E20C07E}"/>
              </a:ext>
            </a:extLst>
          </p:cNvPr>
          <p:cNvSpPr txBox="1"/>
          <p:nvPr/>
        </p:nvSpPr>
        <p:spPr>
          <a:xfrm>
            <a:off x="3537678" y="4312247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48929133-2D46-4CAD-9E33-D811B61B0A32}"/>
              </a:ext>
            </a:extLst>
          </p:cNvPr>
          <p:cNvSpPr/>
          <p:nvPr/>
        </p:nvSpPr>
        <p:spPr>
          <a:xfrm>
            <a:off x="4399544" y="4442674"/>
            <a:ext cx="690092" cy="2096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 N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EE1880B-3AEB-4120-98EF-BFFDFF2448AC}"/>
              </a:ext>
            </a:extLst>
          </p:cNvPr>
          <p:cNvSpPr/>
          <p:nvPr/>
        </p:nvSpPr>
        <p:spPr>
          <a:xfrm>
            <a:off x="1777981" y="4471972"/>
            <a:ext cx="690092" cy="2096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 1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5F7026C-260A-465C-97F5-918DFD997561}"/>
              </a:ext>
            </a:extLst>
          </p:cNvPr>
          <p:cNvSpPr/>
          <p:nvPr/>
        </p:nvSpPr>
        <p:spPr>
          <a:xfrm>
            <a:off x="2517613" y="4471972"/>
            <a:ext cx="690092" cy="2096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 2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9504DF9-B67E-4733-B9E7-522502890011}"/>
              </a:ext>
            </a:extLst>
          </p:cNvPr>
          <p:cNvSpPr/>
          <p:nvPr/>
        </p:nvSpPr>
        <p:spPr>
          <a:xfrm>
            <a:off x="4399544" y="2569425"/>
            <a:ext cx="690092" cy="20960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emb</a:t>
            </a:r>
            <a:r>
              <a:rPr lang="en-US" sz="1200" dirty="0"/>
              <a:t> N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2254B96-8EF8-40AE-B549-1245AECB5E3A}"/>
              </a:ext>
            </a:extLst>
          </p:cNvPr>
          <p:cNvSpPr/>
          <p:nvPr/>
        </p:nvSpPr>
        <p:spPr>
          <a:xfrm>
            <a:off x="1777981" y="2598723"/>
            <a:ext cx="690092" cy="20960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emb</a:t>
            </a:r>
            <a:r>
              <a:rPr lang="en-US" sz="1200" dirty="0"/>
              <a:t> 1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1ED7633E-5813-42C3-9527-FBACE285F7D6}"/>
              </a:ext>
            </a:extLst>
          </p:cNvPr>
          <p:cNvSpPr/>
          <p:nvPr/>
        </p:nvSpPr>
        <p:spPr>
          <a:xfrm>
            <a:off x="2517613" y="2598723"/>
            <a:ext cx="690092" cy="20960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emb</a:t>
            </a:r>
            <a:r>
              <a:rPr lang="en-US" sz="1200" dirty="0"/>
              <a:t> 2</a:t>
            </a:r>
          </a:p>
        </p:txBody>
      </p:sp>
      <p:sp>
        <p:nvSpPr>
          <p:cNvPr id="65" name="箭头: 上 64">
            <a:extLst>
              <a:ext uri="{FF2B5EF4-FFF2-40B4-BE49-F238E27FC236}">
                <a16:creationId xmlns:a16="http://schemas.microsoft.com/office/drawing/2014/main" id="{A1135E78-5D48-44CA-BED1-893CD99504DD}"/>
              </a:ext>
            </a:extLst>
          </p:cNvPr>
          <p:cNvSpPr/>
          <p:nvPr/>
        </p:nvSpPr>
        <p:spPr>
          <a:xfrm>
            <a:off x="3416037" y="4167223"/>
            <a:ext cx="121641" cy="2564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741375A9-5560-4994-BC1D-917A1E2FA537}"/>
              </a:ext>
            </a:extLst>
          </p:cNvPr>
          <p:cNvSpPr/>
          <p:nvPr/>
        </p:nvSpPr>
        <p:spPr>
          <a:xfrm>
            <a:off x="3355216" y="2807471"/>
            <a:ext cx="121641" cy="2564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B7BF82E-4B96-4FF2-9446-FCAEAB36E274}"/>
              </a:ext>
            </a:extLst>
          </p:cNvPr>
          <p:cNvSpPr/>
          <p:nvPr/>
        </p:nvSpPr>
        <p:spPr>
          <a:xfrm>
            <a:off x="7042881" y="3126465"/>
            <a:ext cx="3486622" cy="9980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Language BERT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6833016-C087-4E67-A847-F6CD1098BFDF}"/>
              </a:ext>
            </a:extLst>
          </p:cNvPr>
          <p:cNvSpPr/>
          <p:nvPr/>
        </p:nvSpPr>
        <p:spPr>
          <a:xfrm>
            <a:off x="9821631" y="4442674"/>
            <a:ext cx="690092" cy="209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 N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B973090-045F-4B29-86BA-2D9110B4E81B}"/>
              </a:ext>
            </a:extLst>
          </p:cNvPr>
          <p:cNvSpPr/>
          <p:nvPr/>
        </p:nvSpPr>
        <p:spPr>
          <a:xfrm>
            <a:off x="7200068" y="4471972"/>
            <a:ext cx="690092" cy="209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 1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468C2A1-7D09-499B-B34F-3377CD62AA33}"/>
              </a:ext>
            </a:extLst>
          </p:cNvPr>
          <p:cNvSpPr/>
          <p:nvPr/>
        </p:nvSpPr>
        <p:spPr>
          <a:xfrm>
            <a:off x="7939700" y="4471972"/>
            <a:ext cx="690092" cy="209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 2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253AF3F-C640-4473-BEB7-E69AC8F75635}"/>
              </a:ext>
            </a:extLst>
          </p:cNvPr>
          <p:cNvSpPr/>
          <p:nvPr/>
        </p:nvSpPr>
        <p:spPr>
          <a:xfrm>
            <a:off x="9821631" y="2569425"/>
            <a:ext cx="690092" cy="2096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emb</a:t>
            </a:r>
            <a:r>
              <a:rPr lang="en-US" sz="1200" dirty="0"/>
              <a:t> N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479072E-4919-41F9-8D38-65393A37CD97}"/>
              </a:ext>
            </a:extLst>
          </p:cNvPr>
          <p:cNvSpPr/>
          <p:nvPr/>
        </p:nvSpPr>
        <p:spPr>
          <a:xfrm>
            <a:off x="7200068" y="2598723"/>
            <a:ext cx="690092" cy="2096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emb</a:t>
            </a:r>
            <a:r>
              <a:rPr lang="en-US" sz="1200" dirty="0"/>
              <a:t> 1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FEE226F-7266-4AA9-9AE5-F561E02C04C1}"/>
              </a:ext>
            </a:extLst>
          </p:cNvPr>
          <p:cNvSpPr/>
          <p:nvPr/>
        </p:nvSpPr>
        <p:spPr>
          <a:xfrm>
            <a:off x="7939700" y="2598723"/>
            <a:ext cx="690092" cy="2096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emb</a:t>
            </a:r>
            <a:r>
              <a:rPr lang="en-US" sz="1200" dirty="0"/>
              <a:t> 2</a:t>
            </a: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4B42A777-250F-4DB4-93BA-2568367AAD32}"/>
              </a:ext>
            </a:extLst>
          </p:cNvPr>
          <p:cNvSpPr/>
          <p:nvPr/>
        </p:nvSpPr>
        <p:spPr>
          <a:xfrm>
            <a:off x="8838124" y="4167223"/>
            <a:ext cx="121641" cy="25649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箭头: 上 74">
            <a:extLst>
              <a:ext uri="{FF2B5EF4-FFF2-40B4-BE49-F238E27FC236}">
                <a16:creationId xmlns:a16="http://schemas.microsoft.com/office/drawing/2014/main" id="{765CED0C-D187-49B5-AC5A-5EE12D56C3D2}"/>
              </a:ext>
            </a:extLst>
          </p:cNvPr>
          <p:cNvSpPr/>
          <p:nvPr/>
        </p:nvSpPr>
        <p:spPr>
          <a:xfrm>
            <a:off x="8777303" y="2807471"/>
            <a:ext cx="121641" cy="25649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B22D7B1-B476-4EE3-8B4B-07F5BABF5DD9}"/>
              </a:ext>
            </a:extLst>
          </p:cNvPr>
          <p:cNvSpPr txBox="1"/>
          <p:nvPr/>
        </p:nvSpPr>
        <p:spPr>
          <a:xfrm>
            <a:off x="8996120" y="4312247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045FBD9-6F84-427C-B8E2-BACAB2EA980A}"/>
              </a:ext>
            </a:extLst>
          </p:cNvPr>
          <p:cNvSpPr txBox="1"/>
          <p:nvPr/>
        </p:nvSpPr>
        <p:spPr>
          <a:xfrm>
            <a:off x="3537678" y="2421361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65818A8-D50D-4B61-BFBB-9160B6BE22AB}"/>
              </a:ext>
            </a:extLst>
          </p:cNvPr>
          <p:cNvSpPr txBox="1"/>
          <p:nvPr/>
        </p:nvSpPr>
        <p:spPr>
          <a:xfrm>
            <a:off x="8996120" y="2413080"/>
            <a:ext cx="49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D6EE2692-E395-4556-9FB7-799F0C22CE66}"/>
              </a:ext>
            </a:extLst>
          </p:cNvPr>
          <p:cNvCxnSpPr>
            <a:cxnSpLocks/>
            <a:stCxn id="64" idx="0"/>
            <a:endCxn id="72" idx="0"/>
          </p:cNvCxnSpPr>
          <p:nvPr/>
        </p:nvCxnSpPr>
        <p:spPr>
          <a:xfrm rot="5400000" flipH="1" flipV="1">
            <a:off x="5203886" y="257496"/>
            <a:ext cx="12700" cy="468245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7C8CD2C5-C048-4A5F-962C-1A3FEBE89009}"/>
              </a:ext>
            </a:extLst>
          </p:cNvPr>
          <p:cNvCxnSpPr>
            <a:cxnSpLocks/>
            <a:stCxn id="63" idx="0"/>
            <a:endCxn id="73" idx="2"/>
          </p:cNvCxnSpPr>
          <p:nvPr/>
        </p:nvCxnSpPr>
        <p:spPr>
          <a:xfrm rot="16200000" flipH="1">
            <a:off x="5099082" y="-377333"/>
            <a:ext cx="209607" cy="6161719"/>
          </a:xfrm>
          <a:prstGeom prst="curvedConnector5">
            <a:avLst>
              <a:gd name="adj1" fmla="val -109061"/>
              <a:gd name="adj2" fmla="val 50000"/>
              <a:gd name="adj3" fmla="val 20906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CC737ED0-22D3-4565-953E-D74BAD4A3916}"/>
              </a:ext>
            </a:extLst>
          </p:cNvPr>
          <p:cNvCxnSpPr>
            <a:cxnSpLocks/>
            <a:stCxn id="60" idx="2"/>
            <a:endCxn id="70" idx="0"/>
          </p:cNvCxnSpPr>
          <p:nvPr/>
        </p:nvCxnSpPr>
        <p:spPr>
          <a:xfrm rot="5400000" flipH="1" flipV="1">
            <a:off x="5099082" y="1495916"/>
            <a:ext cx="209607" cy="6161719"/>
          </a:xfrm>
          <a:prstGeom prst="curvedConnector5">
            <a:avLst>
              <a:gd name="adj1" fmla="val -109061"/>
              <a:gd name="adj2" fmla="val 50000"/>
              <a:gd name="adj3" fmla="val 209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1741D992-FAAE-4F1A-845C-0D97E52B6E90}"/>
              </a:ext>
            </a:extLst>
          </p:cNvPr>
          <p:cNvCxnSpPr>
            <a:cxnSpLocks/>
            <a:stCxn id="61" idx="0"/>
            <a:endCxn id="70" idx="2"/>
          </p:cNvCxnSpPr>
          <p:nvPr/>
        </p:nvCxnSpPr>
        <p:spPr>
          <a:xfrm rot="16200000" flipH="1">
            <a:off x="5468898" y="1865732"/>
            <a:ext cx="209607" cy="5422087"/>
          </a:xfrm>
          <a:prstGeom prst="curvedConnector5">
            <a:avLst>
              <a:gd name="adj1" fmla="val -109061"/>
              <a:gd name="adj2" fmla="val 50000"/>
              <a:gd name="adj3" fmla="val 209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24C6F-4267-4879-B850-592068CC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Sense-Level Alignment 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3A5D640-8DCD-4743-874F-59D095A8A406}"/>
              </a:ext>
            </a:extLst>
          </p:cNvPr>
          <p:cNvSpPr/>
          <p:nvPr/>
        </p:nvSpPr>
        <p:spPr>
          <a:xfrm>
            <a:off x="989901" y="2542587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32B3AE-82B5-4ABD-AC54-6C9B86FA4085}"/>
              </a:ext>
            </a:extLst>
          </p:cNvPr>
          <p:cNvSpPr/>
          <p:nvPr/>
        </p:nvSpPr>
        <p:spPr>
          <a:xfrm>
            <a:off x="1312118" y="2385833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1B3FDE-694B-4B61-8FB6-0A0D6A6C3E5B}"/>
              </a:ext>
            </a:extLst>
          </p:cNvPr>
          <p:cNvSpPr/>
          <p:nvPr/>
        </p:nvSpPr>
        <p:spPr>
          <a:xfrm>
            <a:off x="1416621" y="2699341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5230104-E70D-40A9-BC76-5A67DF7D7A78}"/>
              </a:ext>
            </a:extLst>
          </p:cNvPr>
          <p:cNvSpPr/>
          <p:nvPr/>
        </p:nvSpPr>
        <p:spPr>
          <a:xfrm>
            <a:off x="994256" y="2864803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2EB6528-56AB-4116-BB2A-17C48FB38B4C}"/>
              </a:ext>
            </a:extLst>
          </p:cNvPr>
          <p:cNvSpPr/>
          <p:nvPr/>
        </p:nvSpPr>
        <p:spPr>
          <a:xfrm>
            <a:off x="2004449" y="2986723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D969177-0BBD-4019-BEB4-D58DD27D57B8}"/>
              </a:ext>
            </a:extLst>
          </p:cNvPr>
          <p:cNvSpPr/>
          <p:nvPr/>
        </p:nvSpPr>
        <p:spPr>
          <a:xfrm>
            <a:off x="1847695" y="3234919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59F1AD1-A46B-4245-9220-03BF01AC6454}"/>
              </a:ext>
            </a:extLst>
          </p:cNvPr>
          <p:cNvSpPr/>
          <p:nvPr/>
        </p:nvSpPr>
        <p:spPr>
          <a:xfrm>
            <a:off x="2069764" y="3217502"/>
            <a:ext cx="15675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6F8A167-1A78-40F7-88BA-A00CE62F7CA0}"/>
              </a:ext>
            </a:extLst>
          </p:cNvPr>
          <p:cNvSpPr/>
          <p:nvPr/>
        </p:nvSpPr>
        <p:spPr>
          <a:xfrm>
            <a:off x="3667786" y="2464210"/>
            <a:ext cx="156754" cy="1567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8D2CA22-0FF0-490C-AE92-5E8BF13F1C6C}"/>
              </a:ext>
            </a:extLst>
          </p:cNvPr>
          <p:cNvSpPr/>
          <p:nvPr/>
        </p:nvSpPr>
        <p:spPr>
          <a:xfrm>
            <a:off x="3990003" y="2307456"/>
            <a:ext cx="156754" cy="1567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265973-5388-4257-B011-AE87C66B8059}"/>
              </a:ext>
            </a:extLst>
          </p:cNvPr>
          <p:cNvSpPr/>
          <p:nvPr/>
        </p:nvSpPr>
        <p:spPr>
          <a:xfrm>
            <a:off x="3990003" y="2607901"/>
            <a:ext cx="156754" cy="1567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5DF4B6C-EEDC-4A99-96A0-A4A88EEEA218}"/>
              </a:ext>
            </a:extLst>
          </p:cNvPr>
          <p:cNvSpPr/>
          <p:nvPr/>
        </p:nvSpPr>
        <p:spPr>
          <a:xfrm>
            <a:off x="3689557" y="2829969"/>
            <a:ext cx="156754" cy="1567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E28FFF2-9DEA-415D-97C3-F2500A972001}"/>
              </a:ext>
            </a:extLst>
          </p:cNvPr>
          <p:cNvSpPr/>
          <p:nvPr/>
        </p:nvSpPr>
        <p:spPr>
          <a:xfrm>
            <a:off x="4682334" y="2908346"/>
            <a:ext cx="156754" cy="1567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F2D0674-4C11-4816-B1D0-0D5FAE95F8F4}"/>
              </a:ext>
            </a:extLst>
          </p:cNvPr>
          <p:cNvSpPr/>
          <p:nvPr/>
        </p:nvSpPr>
        <p:spPr>
          <a:xfrm>
            <a:off x="4525580" y="3156542"/>
            <a:ext cx="156754" cy="1567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9F97799-FC9D-4E84-B737-58D9189F6AFC}"/>
              </a:ext>
            </a:extLst>
          </p:cNvPr>
          <p:cNvSpPr/>
          <p:nvPr/>
        </p:nvSpPr>
        <p:spPr>
          <a:xfrm>
            <a:off x="4880492" y="3177388"/>
            <a:ext cx="156754" cy="1567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B9D7EC4-7F64-4BDE-8B5B-705D3244770D}"/>
              </a:ext>
            </a:extLst>
          </p:cNvPr>
          <p:cNvSpPr/>
          <p:nvPr/>
        </p:nvSpPr>
        <p:spPr>
          <a:xfrm>
            <a:off x="5104699" y="2829969"/>
            <a:ext cx="156754" cy="1567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E7B3616C-6AE3-45F3-BA0C-BE3CA4E39525}"/>
              </a:ext>
            </a:extLst>
          </p:cNvPr>
          <p:cNvCxnSpPr>
            <a:stCxn id="5" idx="0"/>
            <a:endCxn id="12" idx="0"/>
          </p:cNvCxnSpPr>
          <p:nvPr/>
        </p:nvCxnSpPr>
        <p:spPr>
          <a:xfrm rot="5400000" flipH="1" flipV="1">
            <a:off x="2690249" y="1007703"/>
            <a:ext cx="78377" cy="2677885"/>
          </a:xfrm>
          <a:prstGeom prst="curvedConnector3">
            <a:avLst>
              <a:gd name="adj1" fmla="val 39166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C3F4106B-BA63-4C9A-B8BD-3687C34A89E0}"/>
              </a:ext>
            </a:extLst>
          </p:cNvPr>
          <p:cNvCxnSpPr>
            <a:stCxn id="4" idx="0"/>
            <a:endCxn id="11" idx="1"/>
          </p:cNvCxnSpPr>
          <p:nvPr/>
        </p:nvCxnSpPr>
        <p:spPr>
          <a:xfrm rot="5400000" flipH="1" flipV="1">
            <a:off x="2351800" y="1203645"/>
            <a:ext cx="55421" cy="2622464"/>
          </a:xfrm>
          <a:prstGeom prst="curvedConnector3">
            <a:avLst>
              <a:gd name="adj1" fmla="val 5539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0FAB631-E5E6-494A-B04D-9E0137C77679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1573375" y="2686278"/>
            <a:ext cx="2416628" cy="91440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2AB69E94-1F76-441D-9102-DCF8975CD155}"/>
              </a:ext>
            </a:extLst>
          </p:cNvPr>
          <p:cNvCxnSpPr>
            <a:stCxn id="7" idx="7"/>
            <a:endCxn id="14" idx="2"/>
          </p:cNvCxnSpPr>
          <p:nvPr/>
        </p:nvCxnSpPr>
        <p:spPr>
          <a:xfrm rot="16200000" flipH="1">
            <a:off x="2398511" y="1617301"/>
            <a:ext cx="20587" cy="2561503"/>
          </a:xfrm>
          <a:prstGeom prst="curvedConnector4">
            <a:avLst>
              <a:gd name="adj1" fmla="val -1110409"/>
              <a:gd name="adj2" fmla="val 5044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54C3C27A-58E1-436D-B570-8E91AC741CF2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 flipV="1">
            <a:off x="2226518" y="3255765"/>
            <a:ext cx="2653974" cy="40114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900E37F5-A0A6-44FA-B18E-53DF02022EA9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2161203" y="2986723"/>
            <a:ext cx="2521131" cy="78377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41">
            <a:extLst>
              <a:ext uri="{FF2B5EF4-FFF2-40B4-BE49-F238E27FC236}">
                <a16:creationId xmlns:a16="http://schemas.microsoft.com/office/drawing/2014/main" id="{7A2EBEF8-621B-45C2-9CB1-EDD8FC8F4810}"/>
              </a:ext>
            </a:extLst>
          </p:cNvPr>
          <p:cNvSpPr txBox="1"/>
          <p:nvPr/>
        </p:nvSpPr>
        <p:spPr>
          <a:xfrm rot="5400000">
            <a:off x="8892224" y="2108752"/>
            <a:ext cx="1260785" cy="37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sinn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en-CN" dirty="0">
              <a:solidFill>
                <a:schemeClr val="accent2"/>
              </a:solidFill>
            </a:endParaRPr>
          </a:p>
        </p:txBody>
      </p:sp>
      <p:sp>
        <p:nvSpPr>
          <p:cNvPr id="54" name="TextBox 142">
            <a:extLst>
              <a:ext uri="{FF2B5EF4-FFF2-40B4-BE49-F238E27FC236}">
                <a16:creationId xmlns:a16="http://schemas.microsoft.com/office/drawing/2014/main" id="{057AF834-55DA-4E4C-8DD7-21375C435958}"/>
              </a:ext>
            </a:extLst>
          </p:cNvPr>
          <p:cNvSpPr txBox="1"/>
          <p:nvPr/>
        </p:nvSpPr>
        <p:spPr>
          <a:xfrm rot="5400000">
            <a:off x="9270847" y="2102839"/>
            <a:ext cx="1260785" cy="37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sinn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en-CN" dirty="0">
              <a:solidFill>
                <a:schemeClr val="accent2"/>
              </a:solidFill>
            </a:endParaRPr>
          </a:p>
        </p:txBody>
      </p:sp>
      <p:sp>
        <p:nvSpPr>
          <p:cNvPr id="42" name="Connector: Elbow 50">
            <a:extLst>
              <a:ext uri="{FF2B5EF4-FFF2-40B4-BE49-F238E27FC236}">
                <a16:creationId xmlns:a16="http://schemas.microsoft.com/office/drawing/2014/main" id="{C13F230B-65F4-4107-B51D-C3A565931F20}"/>
              </a:ext>
            </a:extLst>
          </p:cNvPr>
          <p:cNvSpPr/>
          <p:nvPr/>
        </p:nvSpPr>
        <p:spPr>
          <a:xfrm rot="5400000" flipV="1">
            <a:off x="6901963" y="1802355"/>
            <a:ext cx="952920" cy="414903"/>
          </a:xfrm>
          <a:prstGeom prst="bentConnector2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3" name="Straight Connector 131">
            <a:extLst>
              <a:ext uri="{FF2B5EF4-FFF2-40B4-BE49-F238E27FC236}">
                <a16:creationId xmlns:a16="http://schemas.microsoft.com/office/drawing/2014/main" id="{2E1720F7-BC20-4725-A781-1484A032E72C}"/>
              </a:ext>
            </a:extLst>
          </p:cNvPr>
          <p:cNvSpPr/>
          <p:nvPr/>
        </p:nvSpPr>
        <p:spPr>
          <a:xfrm>
            <a:off x="7167734" y="1537487"/>
            <a:ext cx="365760" cy="0"/>
          </a:xfrm>
          <a:prstGeom prst="line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4" name="Connector: Elbow 50">
            <a:extLst>
              <a:ext uri="{FF2B5EF4-FFF2-40B4-BE49-F238E27FC236}">
                <a16:creationId xmlns:a16="http://schemas.microsoft.com/office/drawing/2014/main" id="{4C35F084-62E9-4979-BABC-ABF7C876A1A5}"/>
              </a:ext>
            </a:extLst>
          </p:cNvPr>
          <p:cNvSpPr/>
          <p:nvPr/>
        </p:nvSpPr>
        <p:spPr>
          <a:xfrm rot="5400000">
            <a:off x="7487401" y="1831321"/>
            <a:ext cx="995492" cy="369184"/>
          </a:xfrm>
          <a:prstGeom prst="bentConnector2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4F8B"/>
              </a:solidFill>
            </a:endParaRPr>
          </a:p>
        </p:txBody>
      </p:sp>
      <p:sp>
        <p:nvSpPr>
          <p:cNvPr id="45" name="Straight Connector 133">
            <a:extLst>
              <a:ext uri="{FF2B5EF4-FFF2-40B4-BE49-F238E27FC236}">
                <a16:creationId xmlns:a16="http://schemas.microsoft.com/office/drawing/2014/main" id="{63E2CE84-92A4-449D-AAA9-EE31D4693541}"/>
              </a:ext>
            </a:extLst>
          </p:cNvPr>
          <p:cNvSpPr/>
          <p:nvPr/>
        </p:nvSpPr>
        <p:spPr>
          <a:xfrm>
            <a:off x="7816961" y="1522797"/>
            <a:ext cx="365760" cy="0"/>
          </a:xfrm>
          <a:prstGeom prst="line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6" name="TextBox 134">
            <a:extLst>
              <a:ext uri="{FF2B5EF4-FFF2-40B4-BE49-F238E27FC236}">
                <a16:creationId xmlns:a16="http://schemas.microsoft.com/office/drawing/2014/main" id="{CA1E7C0E-D5A2-4230-94E5-5C131C393186}"/>
              </a:ext>
            </a:extLst>
          </p:cNvPr>
          <p:cNvSpPr txBox="1"/>
          <p:nvPr/>
        </p:nvSpPr>
        <p:spPr>
          <a:xfrm rot="5400000">
            <a:off x="6842064" y="2043762"/>
            <a:ext cx="1260785" cy="37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sense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</a:t>
            </a:r>
            <a:endParaRPr lang="en-CN" dirty="0">
              <a:solidFill>
                <a:schemeClr val="accent1"/>
              </a:solidFill>
            </a:endParaRPr>
          </a:p>
        </p:txBody>
      </p:sp>
      <p:sp>
        <p:nvSpPr>
          <p:cNvPr id="47" name="TextBox 135">
            <a:extLst>
              <a:ext uri="{FF2B5EF4-FFF2-40B4-BE49-F238E27FC236}">
                <a16:creationId xmlns:a16="http://schemas.microsoft.com/office/drawing/2014/main" id="{38832E94-4372-423A-A30F-BFF6400F85B7}"/>
              </a:ext>
            </a:extLst>
          </p:cNvPr>
          <p:cNvSpPr txBox="1"/>
          <p:nvPr/>
        </p:nvSpPr>
        <p:spPr>
          <a:xfrm rot="5400000">
            <a:off x="7232509" y="2026036"/>
            <a:ext cx="1260785" cy="37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sense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2</a:t>
            </a:r>
            <a:endParaRPr lang="en-CN" dirty="0">
              <a:solidFill>
                <a:schemeClr val="accent1"/>
              </a:solidFill>
            </a:endParaRPr>
          </a:p>
        </p:txBody>
      </p:sp>
      <p:sp>
        <p:nvSpPr>
          <p:cNvPr id="49" name="Connector: Elbow 50">
            <a:extLst>
              <a:ext uri="{FF2B5EF4-FFF2-40B4-BE49-F238E27FC236}">
                <a16:creationId xmlns:a16="http://schemas.microsoft.com/office/drawing/2014/main" id="{A64D30A3-F435-47A0-8595-BC3FDBB7A9D3}"/>
              </a:ext>
            </a:extLst>
          </p:cNvPr>
          <p:cNvSpPr/>
          <p:nvPr/>
        </p:nvSpPr>
        <p:spPr>
          <a:xfrm rot="5400000" flipV="1">
            <a:off x="8912516" y="1781688"/>
            <a:ext cx="952920" cy="414903"/>
          </a:xfrm>
          <a:prstGeom prst="bentConnector2">
            <a:avLst/>
          </a:prstGeom>
          <a:solidFill>
            <a:srgbClr val="004F8B">
              <a:alpha val="5000"/>
            </a:srgbClr>
          </a:solidFill>
          <a:ln w="1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50" name="Straight Connector 138">
            <a:extLst>
              <a:ext uri="{FF2B5EF4-FFF2-40B4-BE49-F238E27FC236}">
                <a16:creationId xmlns:a16="http://schemas.microsoft.com/office/drawing/2014/main" id="{398E7707-552A-4F33-8DAF-72E97ED932CA}"/>
              </a:ext>
            </a:extLst>
          </p:cNvPr>
          <p:cNvSpPr/>
          <p:nvPr/>
        </p:nvSpPr>
        <p:spPr>
          <a:xfrm>
            <a:off x="9178287" y="1516820"/>
            <a:ext cx="365760" cy="0"/>
          </a:xfrm>
          <a:prstGeom prst="line">
            <a:avLst/>
          </a:prstGeom>
          <a:solidFill>
            <a:srgbClr val="004F8B">
              <a:alpha val="5000"/>
            </a:srgbClr>
          </a:solidFill>
          <a:ln w="1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51" name="Connector: Elbow 50">
            <a:extLst>
              <a:ext uri="{FF2B5EF4-FFF2-40B4-BE49-F238E27FC236}">
                <a16:creationId xmlns:a16="http://schemas.microsoft.com/office/drawing/2014/main" id="{71A36CD4-F057-49A0-B68B-C94E3D3610A0}"/>
              </a:ext>
            </a:extLst>
          </p:cNvPr>
          <p:cNvSpPr/>
          <p:nvPr/>
        </p:nvSpPr>
        <p:spPr>
          <a:xfrm rot="5400000">
            <a:off x="9518356" y="1826232"/>
            <a:ext cx="995492" cy="369184"/>
          </a:xfrm>
          <a:prstGeom prst="bentConnector2">
            <a:avLst/>
          </a:prstGeom>
          <a:solidFill>
            <a:srgbClr val="004F8B">
              <a:alpha val="5000"/>
            </a:srgbClr>
          </a:solidFill>
          <a:ln w="1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52" name="Straight Connector 140">
            <a:extLst>
              <a:ext uri="{FF2B5EF4-FFF2-40B4-BE49-F238E27FC236}">
                <a16:creationId xmlns:a16="http://schemas.microsoft.com/office/drawing/2014/main" id="{EACA56C8-E248-4C69-A81F-77DF1571DE00}"/>
              </a:ext>
            </a:extLst>
          </p:cNvPr>
          <p:cNvSpPr/>
          <p:nvPr/>
        </p:nvSpPr>
        <p:spPr>
          <a:xfrm>
            <a:off x="9847739" y="1514715"/>
            <a:ext cx="365760" cy="0"/>
          </a:xfrm>
          <a:prstGeom prst="line">
            <a:avLst/>
          </a:prstGeom>
          <a:solidFill>
            <a:srgbClr val="004F8B">
              <a:alpha val="5000"/>
            </a:srgbClr>
          </a:solidFill>
          <a:ln w="1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145">
                <a:extLst>
                  <a:ext uri="{FF2B5EF4-FFF2-40B4-BE49-F238E27FC236}">
                    <a16:creationId xmlns:a16="http://schemas.microsoft.com/office/drawing/2014/main" id="{D93D687C-7644-4381-9F05-51C9B03CF22E}"/>
                  </a:ext>
                </a:extLst>
              </p:cNvPr>
              <p:cNvSpPr txBox="1"/>
              <p:nvPr/>
            </p:nvSpPr>
            <p:spPr>
              <a:xfrm>
                <a:off x="8287287" y="1669399"/>
                <a:ext cx="659155" cy="677108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>
                          <a:gradFill>
                            <a:gsLst>
                              <a:gs pos="1000">
                                <a:srgbClr val="489CD1"/>
                              </a:gs>
                              <a:gs pos="25000">
                                <a:srgbClr val="A9D7B2"/>
                              </a:gs>
                              <a:gs pos="50000">
                                <a:srgbClr val="B92B65"/>
                              </a:gs>
                              <a:gs pos="76000">
                                <a:srgbClr val="9B2486"/>
                              </a:gs>
                              <a:gs pos="100000">
                                <a:srgbClr val="244F85"/>
                              </a:gs>
                            </a:gsLst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800">
                  <a:gradFill>
                    <a:gsLst>
                      <a:gs pos="1000">
                        <a:srgbClr val="489CD1"/>
                      </a:gs>
                      <a:gs pos="25000">
                        <a:srgbClr val="A9D7B2"/>
                      </a:gs>
                      <a:gs pos="50000">
                        <a:srgbClr val="B92B65"/>
                      </a:gs>
                      <a:gs pos="76000">
                        <a:srgbClr val="9B2486"/>
                      </a:gs>
                      <a:gs pos="100000">
                        <a:srgbClr val="244F85"/>
                      </a:gs>
                    </a:gsLst>
                  </a:gradFill>
                </a:endParaRPr>
              </a:p>
            </p:txBody>
          </p:sp>
        </mc:Choice>
        <mc:Fallback xmlns="">
          <p:sp>
            <p:nvSpPr>
              <p:cNvPr id="56" name="TextBox 145">
                <a:extLst>
                  <a:ext uri="{FF2B5EF4-FFF2-40B4-BE49-F238E27FC236}">
                    <a16:creationId xmlns:a16="http://schemas.microsoft.com/office/drawing/2014/main" id="{D93D687C-7644-4381-9F05-51C9B03CF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287" y="1669399"/>
                <a:ext cx="659155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46">
                <a:extLst>
                  <a:ext uri="{FF2B5EF4-FFF2-40B4-BE49-F238E27FC236}">
                    <a16:creationId xmlns:a16="http://schemas.microsoft.com/office/drawing/2014/main" id="{B00A91F6-8447-44B8-AA4D-55FD85C04404}"/>
                  </a:ext>
                </a:extLst>
              </p:cNvPr>
              <p:cNvSpPr txBox="1"/>
              <p:nvPr/>
            </p:nvSpPr>
            <p:spPr>
              <a:xfrm>
                <a:off x="6309478" y="1517670"/>
                <a:ext cx="911403" cy="969496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700" i="1">
                          <a:gradFill>
                            <a:gsLst>
                              <a:gs pos="1000">
                                <a:srgbClr val="489CD1"/>
                              </a:gs>
                              <a:gs pos="25000">
                                <a:srgbClr val="A9D7B2"/>
                              </a:gs>
                              <a:gs pos="50000">
                                <a:srgbClr val="B92B65"/>
                              </a:gs>
                              <a:gs pos="76000">
                                <a:srgbClr val="9B2486"/>
                              </a:gs>
                              <a:gs pos="100000">
                                <a:srgbClr val="244F85"/>
                              </a:gs>
                            </a:gsLst>
                          </a:gra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5700" dirty="0">
                  <a:gradFill>
                    <a:gsLst>
                      <a:gs pos="1000">
                        <a:srgbClr val="489CD1"/>
                      </a:gs>
                      <a:gs pos="25000">
                        <a:srgbClr val="A9D7B2"/>
                      </a:gs>
                      <a:gs pos="50000">
                        <a:srgbClr val="B92B65"/>
                      </a:gs>
                      <a:gs pos="76000">
                        <a:srgbClr val="9B2486"/>
                      </a:gs>
                      <a:gs pos="100000">
                        <a:srgbClr val="244F85"/>
                      </a:gs>
                    </a:gsLst>
                  </a:gradFill>
                </a:endParaRPr>
              </a:p>
            </p:txBody>
          </p:sp>
        </mc:Choice>
        <mc:Fallback xmlns="">
          <p:sp>
            <p:nvSpPr>
              <p:cNvPr id="57" name="TextBox 146">
                <a:extLst>
                  <a:ext uri="{FF2B5EF4-FFF2-40B4-BE49-F238E27FC236}">
                    <a16:creationId xmlns:a16="http://schemas.microsoft.com/office/drawing/2014/main" id="{B00A91F6-8447-44B8-AA4D-55FD85C04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478" y="1517670"/>
                <a:ext cx="911403" cy="969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图片 57">
            <a:extLst>
              <a:ext uri="{FF2B5EF4-FFF2-40B4-BE49-F238E27FC236}">
                <a16:creationId xmlns:a16="http://schemas.microsoft.com/office/drawing/2014/main" id="{6CEFA2B6-6A4C-4DE2-B311-707CD8E9A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804" y="2751166"/>
            <a:ext cx="3633398" cy="1045459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1903D5A0-2FE6-4DA0-A6CF-D80F6461F2C2}"/>
              </a:ext>
            </a:extLst>
          </p:cNvPr>
          <p:cNvSpPr txBox="1"/>
          <p:nvPr/>
        </p:nvSpPr>
        <p:spPr>
          <a:xfrm>
            <a:off x="750253" y="3948260"/>
            <a:ext cx="35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to find the number of clusters?</a:t>
            </a:r>
            <a:endParaRPr 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B4292AC-2B1B-48D3-B202-D877B4708B37}"/>
              </a:ext>
            </a:extLst>
          </p:cNvPr>
          <p:cNvSpPr txBox="1"/>
          <p:nvPr/>
        </p:nvSpPr>
        <p:spPr>
          <a:xfrm>
            <a:off x="901151" y="1470487"/>
            <a:ext cx="436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to find the transformation matrix W?</a:t>
            </a:r>
            <a:endParaRPr lang="en-US" dirty="0"/>
          </a:p>
        </p:txBody>
      </p:sp>
      <p:pic>
        <p:nvPicPr>
          <p:cNvPr id="6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26897B-D537-4301-8EE1-0CA78FC8B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01" y="4414170"/>
            <a:ext cx="3915871" cy="2369101"/>
          </a:xfrm>
          <a:prstGeom prst="rect">
            <a:avLst/>
          </a:prstGeom>
        </p:spPr>
      </p:pic>
      <p:sp>
        <p:nvSpPr>
          <p:cNvPr id="64" name="TextBox 18">
            <a:extLst>
              <a:ext uri="{FF2B5EF4-FFF2-40B4-BE49-F238E27FC236}">
                <a16:creationId xmlns:a16="http://schemas.microsoft.com/office/drawing/2014/main" id="{ABA467D9-D616-4377-B134-A8270F67F3F8}"/>
              </a:ext>
            </a:extLst>
          </p:cNvPr>
          <p:cNvSpPr txBox="1"/>
          <p:nvPr/>
        </p:nvSpPr>
        <p:spPr>
          <a:xfrm>
            <a:off x="2351600" y="4969973"/>
            <a:ext cx="283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Find</a:t>
            </a:r>
            <a:r>
              <a:rPr lang="zh-CN" altLang="en-US" sz="1600" dirty="0"/>
              <a:t> </a:t>
            </a:r>
            <a:r>
              <a:rPr lang="en-US" altLang="zh-CN" sz="1600" dirty="0"/>
              <a:t>maximum</a:t>
            </a:r>
            <a:r>
              <a:rPr lang="zh-CN" altLang="en-US" sz="1600" dirty="0"/>
              <a:t> </a:t>
            </a:r>
            <a:r>
              <a:rPr lang="en-US" altLang="zh-CN" sz="1600" dirty="0"/>
              <a:t>curvature</a:t>
            </a:r>
            <a:endParaRPr lang="en-CN" sz="16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24CEF71-A7FA-4670-9DF1-C5EFB54E34DA}"/>
              </a:ext>
            </a:extLst>
          </p:cNvPr>
          <p:cNvSpPr/>
          <p:nvPr/>
        </p:nvSpPr>
        <p:spPr>
          <a:xfrm>
            <a:off x="1926072" y="6123963"/>
            <a:ext cx="78377" cy="838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0D3142B5-8F56-4B95-9393-3E8A250ED7BE}"/>
              </a:ext>
            </a:extLst>
          </p:cNvPr>
          <p:cNvSpPr/>
          <p:nvPr/>
        </p:nvSpPr>
        <p:spPr>
          <a:xfrm>
            <a:off x="1208510" y="2588154"/>
            <a:ext cx="135357" cy="1567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星形: 五角 47">
            <a:extLst>
              <a:ext uri="{FF2B5EF4-FFF2-40B4-BE49-F238E27FC236}">
                <a16:creationId xmlns:a16="http://schemas.microsoft.com/office/drawing/2014/main" id="{7BDE6936-64BC-4815-B615-49EAD680D82B}"/>
              </a:ext>
            </a:extLst>
          </p:cNvPr>
          <p:cNvSpPr/>
          <p:nvPr/>
        </p:nvSpPr>
        <p:spPr>
          <a:xfrm>
            <a:off x="1968952" y="3117678"/>
            <a:ext cx="135357" cy="1567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星形: 五角 54">
            <a:extLst>
              <a:ext uri="{FF2B5EF4-FFF2-40B4-BE49-F238E27FC236}">
                <a16:creationId xmlns:a16="http://schemas.microsoft.com/office/drawing/2014/main" id="{DBE5735A-297B-444A-864C-6CC5665A2AB0}"/>
              </a:ext>
            </a:extLst>
          </p:cNvPr>
          <p:cNvSpPr/>
          <p:nvPr/>
        </p:nvSpPr>
        <p:spPr>
          <a:xfrm>
            <a:off x="3812247" y="2545784"/>
            <a:ext cx="135357" cy="156754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星形: 五角 58">
            <a:extLst>
              <a:ext uri="{FF2B5EF4-FFF2-40B4-BE49-F238E27FC236}">
                <a16:creationId xmlns:a16="http://schemas.microsoft.com/office/drawing/2014/main" id="{17D2369C-F943-46A5-A02F-FC2C23557CE2}"/>
              </a:ext>
            </a:extLst>
          </p:cNvPr>
          <p:cNvSpPr/>
          <p:nvPr/>
        </p:nvSpPr>
        <p:spPr>
          <a:xfrm>
            <a:off x="4781775" y="3038656"/>
            <a:ext cx="135357" cy="156754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9" grpId="0" animBg="1"/>
      <p:bldP spid="50" grpId="0" animBg="1"/>
      <p:bldP spid="51" grpId="0" animBg="1"/>
      <p:bldP spid="52" grpId="0" animBg="1"/>
      <p:bldP spid="56" grpId="0"/>
      <p:bldP spid="57" grpId="0"/>
      <p:bldP spid="64" grpId="0"/>
      <p:bldP spid="65" grpId="0" animBg="1"/>
      <p:bldP spid="3" grpId="0" animBg="1"/>
      <p:bldP spid="48" grpId="0" animBg="1"/>
      <p:bldP spid="55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55690-8828-4FC5-A888-AF8BF5D2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6662" cy="1325563"/>
          </a:xfrm>
        </p:spPr>
        <p:txBody>
          <a:bodyPr/>
          <a:lstStyle/>
          <a:p>
            <a:r>
              <a:rPr lang="en-US" altLang="zh-CN" dirty="0"/>
              <a:t>Methods: Anisotropy 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F989A2-6F33-438B-8354-C7AD403F1886}"/>
              </a:ext>
            </a:extLst>
          </p:cNvPr>
          <p:cNvSpPr txBox="1"/>
          <p:nvPr/>
        </p:nvSpPr>
        <p:spPr>
          <a:xfrm>
            <a:off x="1012589" y="2302307"/>
            <a:ext cx="67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Ideal mapping: 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F57E13-E2F1-43A0-81B3-75CCE3DB4487}"/>
              </a:ext>
            </a:extLst>
          </p:cNvPr>
          <p:cNvGrpSpPr/>
          <p:nvPr/>
        </p:nvGrpSpPr>
        <p:grpSpPr>
          <a:xfrm>
            <a:off x="2066053" y="2425801"/>
            <a:ext cx="3183475" cy="2675013"/>
            <a:chOff x="2063003" y="1990372"/>
            <a:chExt cx="3183475" cy="2675013"/>
          </a:xfrm>
        </p:grpSpPr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10FADA91-432D-40D5-A2AB-2E8CDE31E7B4}"/>
                </a:ext>
              </a:extLst>
            </p:cNvPr>
            <p:cNvSpPr/>
            <p:nvPr/>
          </p:nvSpPr>
          <p:spPr>
            <a:xfrm>
              <a:off x="2220962" y="2504989"/>
              <a:ext cx="2160396" cy="2160396"/>
            </a:xfrm>
            <a:prstGeom prst="ellipse">
              <a:avLst/>
            </a:prstGeom>
            <a:solidFill>
              <a:srgbClr val="F5E3F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29" name="Straight Arrow Connector 6">
              <a:extLst>
                <a:ext uri="{FF2B5EF4-FFF2-40B4-BE49-F238E27FC236}">
                  <a16:creationId xmlns:a16="http://schemas.microsoft.com/office/drawing/2014/main" id="{38A8FA4B-34DF-4F0F-94E9-9D878E643C54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H="1" flipV="1">
              <a:off x="2537345" y="2821372"/>
              <a:ext cx="738901" cy="78095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7">
              <a:extLst>
                <a:ext uri="{FF2B5EF4-FFF2-40B4-BE49-F238E27FC236}">
                  <a16:creationId xmlns:a16="http://schemas.microsoft.com/office/drawing/2014/main" id="{E6D49211-3167-4940-9ACB-F2ECFAC746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5272" y="2544370"/>
              <a:ext cx="264560" cy="105795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2A328652-CA4E-422C-AEDD-F5A16D592836}"/>
                </a:ext>
              </a:extLst>
            </p:cNvPr>
            <p:cNvSpPr txBox="1"/>
            <p:nvPr/>
          </p:nvSpPr>
          <p:spPr>
            <a:xfrm>
              <a:off x="2063003" y="2267373"/>
              <a:ext cx="948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200" dirty="0"/>
                <a:t>banco</a:t>
              </a:r>
              <a:endParaRPr lang="en-CN" sz="1200" dirty="0"/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51CAFCA2-AAAF-47E8-9417-ABF2C34F167B}"/>
                </a:ext>
              </a:extLst>
            </p:cNvPr>
            <p:cNvSpPr txBox="1"/>
            <p:nvPr/>
          </p:nvSpPr>
          <p:spPr>
            <a:xfrm>
              <a:off x="2695304" y="1990372"/>
              <a:ext cx="948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s-ES" sz="1200" dirty="0"/>
                <a:t>coche</a:t>
              </a:r>
              <a:endParaRPr lang="en-CN" sz="1200" dirty="0"/>
            </a:p>
          </p:txBody>
        </p:sp>
        <p:cxnSp>
          <p:nvCxnSpPr>
            <p:cNvPr id="33" name="Straight Arrow Connector 15">
              <a:extLst>
                <a:ext uri="{FF2B5EF4-FFF2-40B4-BE49-F238E27FC236}">
                  <a16:creationId xmlns:a16="http://schemas.microsoft.com/office/drawing/2014/main" id="{DA8E8522-1950-40BC-B2D7-F5C5B192CF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3730" y="3236264"/>
              <a:ext cx="1050063" cy="366061"/>
            </a:xfrm>
            <a:prstGeom prst="straightConnector1">
              <a:avLst/>
            </a:prstGeom>
            <a:ln w="19050">
              <a:solidFill>
                <a:srgbClr val="DD83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8">
              <a:extLst>
                <a:ext uri="{FF2B5EF4-FFF2-40B4-BE49-F238E27FC236}">
                  <a16:creationId xmlns:a16="http://schemas.microsoft.com/office/drawing/2014/main" id="{7527080E-510E-4E2E-81F6-3156D77C9E9C}"/>
                </a:ext>
              </a:extLst>
            </p:cNvPr>
            <p:cNvCxnSpPr>
              <a:cxnSpLocks/>
            </p:cNvCxnSpPr>
            <p:nvPr/>
          </p:nvCxnSpPr>
          <p:spPr>
            <a:xfrm>
              <a:off x="3269832" y="3602324"/>
              <a:ext cx="1102224" cy="184592"/>
            </a:xfrm>
            <a:prstGeom prst="straightConnector1">
              <a:avLst/>
            </a:prstGeom>
            <a:ln w="19050">
              <a:solidFill>
                <a:srgbClr val="DD83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A5BBD990-FCCB-41BB-9A94-6FA6894ADBED}"/>
                </a:ext>
              </a:extLst>
            </p:cNvPr>
            <p:cNvSpPr txBox="1"/>
            <p:nvPr/>
          </p:nvSpPr>
          <p:spPr>
            <a:xfrm>
              <a:off x="4297794" y="3755954"/>
              <a:ext cx="948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s-ES" sz="1200" dirty="0"/>
                <a:t>car</a:t>
              </a:r>
              <a:endParaRPr lang="en-CN" sz="1200" dirty="0"/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366DF5BE-962B-45D3-99B2-4AB70DF2CD16}"/>
                </a:ext>
              </a:extLst>
            </p:cNvPr>
            <p:cNvSpPr txBox="1"/>
            <p:nvPr/>
          </p:nvSpPr>
          <p:spPr>
            <a:xfrm>
              <a:off x="4190180" y="2821371"/>
              <a:ext cx="948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bank</a:t>
              </a:r>
            </a:p>
          </p:txBody>
        </p:sp>
        <p:sp>
          <p:nvSpPr>
            <p:cNvPr id="37" name="Circular Arrow 26">
              <a:extLst>
                <a:ext uri="{FF2B5EF4-FFF2-40B4-BE49-F238E27FC236}">
                  <a16:creationId xmlns:a16="http://schemas.microsoft.com/office/drawing/2014/main" id="{BDBF285B-FBBF-471A-947B-E274D5E54710}"/>
                </a:ext>
              </a:extLst>
            </p:cNvPr>
            <p:cNvSpPr/>
            <p:nvPr/>
          </p:nvSpPr>
          <p:spPr>
            <a:xfrm rot="2176836">
              <a:off x="2788188" y="2752315"/>
              <a:ext cx="1099729" cy="1211447"/>
            </a:xfrm>
            <a:prstGeom prst="circularArrow">
              <a:avLst/>
            </a:prstGeom>
            <a:solidFill>
              <a:schemeClr val="accent2">
                <a:lumMod val="75000"/>
                <a:alpha val="18000"/>
              </a:schemeClr>
            </a:solidFill>
            <a:ln cmpd="dbl">
              <a:solidFill>
                <a:srgbClr val="7030A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68733 w 1099729"/>
                        <a:gd name="connsiteY0" fmla="*/ 605724 h 1211447"/>
                        <a:gd name="connsiteX1" fmla="*/ 473890 w 1099729"/>
                        <a:gd name="connsiteY1" fmla="*/ 75471 h 1211447"/>
                        <a:gd name="connsiteX2" fmla="*/ 1015271 w 1099729"/>
                        <a:gd name="connsiteY2" fmla="*/ 469562 h 1211447"/>
                        <a:gd name="connsiteX3" fmla="*/ 1081909 w 1099729"/>
                        <a:gd name="connsiteY3" fmla="*/ 469562 h 1211447"/>
                        <a:gd name="connsiteX4" fmla="*/ 962263 w 1099729"/>
                        <a:gd name="connsiteY4" fmla="*/ 605723 h 1211447"/>
                        <a:gd name="connsiteX5" fmla="*/ 806976 w 1099729"/>
                        <a:gd name="connsiteY5" fmla="*/ 469562 h 1211447"/>
                        <a:gd name="connsiteX6" fmla="*/ 872955 w 1099729"/>
                        <a:gd name="connsiteY6" fmla="*/ 469562 h 1211447"/>
                        <a:gd name="connsiteX7" fmla="*/ 471257 w 1099729"/>
                        <a:gd name="connsiteY7" fmla="*/ 216791 h 1211447"/>
                        <a:gd name="connsiteX8" fmla="*/ 206199 w 1099729"/>
                        <a:gd name="connsiteY8" fmla="*/ 605723 h 1211447"/>
                        <a:gd name="connsiteX9" fmla="*/ 68733 w 1099729"/>
                        <a:gd name="connsiteY9" fmla="*/ 605724 h 12114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99729" h="1211447" fill="none" extrusionOk="0">
                          <a:moveTo>
                            <a:pt x="68733" y="605724"/>
                          </a:moveTo>
                          <a:cubicBezTo>
                            <a:pt x="107692" y="316765"/>
                            <a:pt x="228706" y="114125"/>
                            <a:pt x="473890" y="75471"/>
                          </a:cubicBezTo>
                          <a:cubicBezTo>
                            <a:pt x="741478" y="3088"/>
                            <a:pt x="902007" y="182804"/>
                            <a:pt x="1015271" y="469562"/>
                          </a:cubicBezTo>
                          <a:cubicBezTo>
                            <a:pt x="1044154" y="470054"/>
                            <a:pt x="1057182" y="469959"/>
                            <a:pt x="1081909" y="469562"/>
                          </a:cubicBezTo>
                          <a:cubicBezTo>
                            <a:pt x="1043843" y="524656"/>
                            <a:pt x="993767" y="579917"/>
                            <a:pt x="962263" y="605723"/>
                          </a:cubicBezTo>
                          <a:cubicBezTo>
                            <a:pt x="910252" y="565001"/>
                            <a:pt x="848848" y="500390"/>
                            <a:pt x="806976" y="469562"/>
                          </a:cubicBezTo>
                          <a:cubicBezTo>
                            <a:pt x="824182" y="467507"/>
                            <a:pt x="855534" y="469592"/>
                            <a:pt x="872955" y="469562"/>
                          </a:cubicBezTo>
                          <a:cubicBezTo>
                            <a:pt x="840229" y="273440"/>
                            <a:pt x="641919" y="179955"/>
                            <a:pt x="471257" y="216791"/>
                          </a:cubicBezTo>
                          <a:cubicBezTo>
                            <a:pt x="358548" y="244886"/>
                            <a:pt x="204981" y="387429"/>
                            <a:pt x="206199" y="605723"/>
                          </a:cubicBezTo>
                          <a:cubicBezTo>
                            <a:pt x="143144" y="611825"/>
                            <a:pt x="111314" y="605489"/>
                            <a:pt x="68733" y="605724"/>
                          </a:cubicBezTo>
                          <a:close/>
                        </a:path>
                        <a:path w="1099729" h="1211447" stroke="0" extrusionOk="0">
                          <a:moveTo>
                            <a:pt x="68733" y="605724"/>
                          </a:moveTo>
                          <a:cubicBezTo>
                            <a:pt x="35711" y="321517"/>
                            <a:pt x="215096" y="126653"/>
                            <a:pt x="473890" y="75471"/>
                          </a:cubicBezTo>
                          <a:cubicBezTo>
                            <a:pt x="736344" y="35643"/>
                            <a:pt x="903363" y="203889"/>
                            <a:pt x="1015271" y="469562"/>
                          </a:cubicBezTo>
                          <a:cubicBezTo>
                            <a:pt x="1045885" y="467112"/>
                            <a:pt x="1052541" y="466840"/>
                            <a:pt x="1081909" y="469562"/>
                          </a:cubicBezTo>
                          <a:cubicBezTo>
                            <a:pt x="1039162" y="506415"/>
                            <a:pt x="1021442" y="550776"/>
                            <a:pt x="962263" y="605723"/>
                          </a:cubicBezTo>
                          <a:cubicBezTo>
                            <a:pt x="912168" y="549245"/>
                            <a:pt x="846451" y="513408"/>
                            <a:pt x="806976" y="469562"/>
                          </a:cubicBezTo>
                          <a:cubicBezTo>
                            <a:pt x="832237" y="466359"/>
                            <a:pt x="841469" y="469723"/>
                            <a:pt x="872955" y="469562"/>
                          </a:cubicBezTo>
                          <a:cubicBezTo>
                            <a:pt x="829884" y="288223"/>
                            <a:pt x="670205" y="177490"/>
                            <a:pt x="471257" y="216791"/>
                          </a:cubicBezTo>
                          <a:cubicBezTo>
                            <a:pt x="304626" y="257375"/>
                            <a:pt x="227695" y="437857"/>
                            <a:pt x="206199" y="605723"/>
                          </a:cubicBezTo>
                          <a:cubicBezTo>
                            <a:pt x="177006" y="606652"/>
                            <a:pt x="119289" y="600665"/>
                            <a:pt x="68733" y="60572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D1B6462-7523-4555-89D6-D69C27A17A0F}"/>
                </a:ext>
              </a:extLst>
            </p:cNvPr>
            <p:cNvCxnSpPr>
              <a:cxnSpLocks/>
            </p:cNvCxnSpPr>
            <p:nvPr/>
          </p:nvCxnSpPr>
          <p:spPr>
            <a:xfrm rot="6766510" flipH="1" flipV="1">
              <a:off x="3391775" y="3043675"/>
              <a:ext cx="738901" cy="78095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630E310-2099-4A5E-919F-5F4F1DCFE44E}"/>
                </a:ext>
              </a:extLst>
            </p:cNvPr>
            <p:cNvCxnSpPr>
              <a:cxnSpLocks/>
            </p:cNvCxnSpPr>
            <p:nvPr/>
          </p:nvCxnSpPr>
          <p:spPr>
            <a:xfrm rot="6766510" flipH="1" flipV="1">
              <a:off x="3667318" y="3171555"/>
              <a:ext cx="264560" cy="1057954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23F47A-8864-48F3-9F4A-DAD962E9EEC7}"/>
                </a:ext>
              </a:extLst>
            </p:cNvPr>
            <p:cNvSpPr txBox="1"/>
            <p:nvPr/>
          </p:nvSpPr>
          <p:spPr>
            <a:xfrm>
              <a:off x="4234633" y="2800957"/>
              <a:ext cx="948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200" dirty="0"/>
                <a:t>banco</a:t>
              </a:r>
              <a:endParaRPr lang="en-CN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F91B3E-20AD-4649-B011-9910FFCF5F23}"/>
                </a:ext>
              </a:extLst>
            </p:cNvPr>
            <p:cNvSpPr txBox="1"/>
            <p:nvPr/>
          </p:nvSpPr>
          <p:spPr>
            <a:xfrm>
              <a:off x="4259442" y="3362185"/>
              <a:ext cx="948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s-ES" sz="1200" dirty="0"/>
                <a:t>coche</a:t>
              </a:r>
              <a:endParaRPr lang="en-CN" sz="1200" dirty="0"/>
            </a:p>
          </p:txBody>
        </p:sp>
        <p:sp>
          <p:nvSpPr>
            <p:cNvPr id="42" name="Oval 74">
              <a:extLst>
                <a:ext uri="{FF2B5EF4-FFF2-40B4-BE49-F238E27FC236}">
                  <a16:creationId xmlns:a16="http://schemas.microsoft.com/office/drawing/2014/main" id="{F58B6E40-21FF-4BA1-89E4-3EB8B867F797}"/>
                </a:ext>
              </a:extLst>
            </p:cNvPr>
            <p:cNvSpPr/>
            <p:nvPr/>
          </p:nvSpPr>
          <p:spPr>
            <a:xfrm>
              <a:off x="3239187" y="3558382"/>
              <a:ext cx="90000" cy="9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76">
                  <a:extLst>
                    <a:ext uri="{FF2B5EF4-FFF2-40B4-BE49-F238E27FC236}">
                      <a16:creationId xmlns:a16="http://schemas.microsoft.com/office/drawing/2014/main" id="{3D2FCC3D-909D-4434-AF16-D4469435463E}"/>
                    </a:ext>
                  </a:extLst>
                </p:cNvPr>
                <p:cNvSpPr txBox="1"/>
                <p:nvPr/>
              </p:nvSpPr>
              <p:spPr>
                <a:xfrm rot="574391">
                  <a:off x="3395037" y="2660949"/>
                  <a:ext cx="345193" cy="189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n-CN" sz="1200" dirty="0"/>
                </a:p>
              </p:txBody>
            </p:sp>
          </mc:Choice>
          <mc:Fallback xmlns="">
            <p:sp>
              <p:nvSpPr>
                <p:cNvPr id="43" name="TextBox 76">
                  <a:extLst>
                    <a:ext uri="{FF2B5EF4-FFF2-40B4-BE49-F238E27FC236}">
                      <a16:creationId xmlns:a16="http://schemas.microsoft.com/office/drawing/2014/main" id="{3D2FCC3D-909D-4434-AF16-D44694354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74391">
                  <a:off x="3395037" y="2660949"/>
                  <a:ext cx="345193" cy="189667"/>
                </a:xfrm>
                <a:prstGeom prst="rect">
                  <a:avLst/>
                </a:prstGeom>
                <a:blipFill>
                  <a:blip r:embed="rId2"/>
                  <a:stretch>
                    <a:fillRect t="-14634" r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6B04EB-A6D6-4840-8B00-EC8728DC5B12}"/>
              </a:ext>
            </a:extLst>
          </p:cNvPr>
          <p:cNvGrpSpPr/>
          <p:nvPr/>
        </p:nvGrpSpPr>
        <p:grpSpPr>
          <a:xfrm>
            <a:off x="6541487" y="2425801"/>
            <a:ext cx="3183475" cy="2675013"/>
            <a:chOff x="6538437" y="1990372"/>
            <a:chExt cx="3183475" cy="2675013"/>
          </a:xfrm>
        </p:grpSpPr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D7E88043-3B3D-4693-AD15-45789351AD26}"/>
                </a:ext>
              </a:extLst>
            </p:cNvPr>
            <p:cNvSpPr/>
            <p:nvPr/>
          </p:nvSpPr>
          <p:spPr>
            <a:xfrm>
              <a:off x="6696396" y="2504989"/>
              <a:ext cx="2160396" cy="2160396"/>
            </a:xfrm>
            <a:prstGeom prst="ellipse">
              <a:avLst/>
            </a:prstGeom>
            <a:solidFill>
              <a:srgbClr val="F5E3F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53" name="Straight Arrow Connector 6">
              <a:extLst>
                <a:ext uri="{FF2B5EF4-FFF2-40B4-BE49-F238E27FC236}">
                  <a16:creationId xmlns:a16="http://schemas.microsoft.com/office/drawing/2014/main" id="{510201D9-EC3F-421D-AD8C-B7D49624D7AF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H="1" flipV="1">
              <a:off x="7012779" y="2821372"/>
              <a:ext cx="738901" cy="78095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7">
              <a:extLst>
                <a:ext uri="{FF2B5EF4-FFF2-40B4-BE49-F238E27FC236}">
                  <a16:creationId xmlns:a16="http://schemas.microsoft.com/office/drawing/2014/main" id="{535C6257-394E-4F20-96AF-14C5CF446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0706" y="2544370"/>
              <a:ext cx="264560" cy="105795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10">
              <a:extLst>
                <a:ext uri="{FF2B5EF4-FFF2-40B4-BE49-F238E27FC236}">
                  <a16:creationId xmlns:a16="http://schemas.microsoft.com/office/drawing/2014/main" id="{39F708D9-F36F-417B-93CB-1431AF3FDAE4}"/>
                </a:ext>
              </a:extLst>
            </p:cNvPr>
            <p:cNvSpPr txBox="1"/>
            <p:nvPr/>
          </p:nvSpPr>
          <p:spPr>
            <a:xfrm>
              <a:off x="6538437" y="2267373"/>
              <a:ext cx="948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200" dirty="0"/>
                <a:t>banco</a:t>
              </a:r>
              <a:endParaRPr lang="en-CN" sz="1200" dirty="0"/>
            </a:p>
          </p:txBody>
        </p:sp>
        <p:sp>
          <p:nvSpPr>
            <p:cNvPr id="56" name="TextBox 13">
              <a:extLst>
                <a:ext uri="{FF2B5EF4-FFF2-40B4-BE49-F238E27FC236}">
                  <a16:creationId xmlns:a16="http://schemas.microsoft.com/office/drawing/2014/main" id="{931E4AD6-61EF-49C7-B8DE-164AB7749012}"/>
                </a:ext>
              </a:extLst>
            </p:cNvPr>
            <p:cNvSpPr txBox="1"/>
            <p:nvPr/>
          </p:nvSpPr>
          <p:spPr>
            <a:xfrm>
              <a:off x="7170738" y="1990372"/>
              <a:ext cx="948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s-ES" sz="1200" dirty="0"/>
                <a:t>coche</a:t>
              </a:r>
              <a:endParaRPr lang="en-CN" sz="1200" dirty="0"/>
            </a:p>
          </p:txBody>
        </p:sp>
        <p:cxnSp>
          <p:nvCxnSpPr>
            <p:cNvPr id="57" name="Straight Arrow Connector 15">
              <a:extLst>
                <a:ext uri="{FF2B5EF4-FFF2-40B4-BE49-F238E27FC236}">
                  <a16:creationId xmlns:a16="http://schemas.microsoft.com/office/drawing/2014/main" id="{6E6D66F8-5DD3-4FAE-ACBB-0A121AD0D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9164" y="3022433"/>
              <a:ext cx="937090" cy="579891"/>
            </a:xfrm>
            <a:prstGeom prst="straightConnector1">
              <a:avLst/>
            </a:prstGeom>
            <a:ln w="19050">
              <a:solidFill>
                <a:srgbClr val="DD83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8">
              <a:extLst>
                <a:ext uri="{FF2B5EF4-FFF2-40B4-BE49-F238E27FC236}">
                  <a16:creationId xmlns:a16="http://schemas.microsoft.com/office/drawing/2014/main" id="{AB934C5A-1D70-4EAA-9E6F-54F8DCAE546E}"/>
                </a:ext>
              </a:extLst>
            </p:cNvPr>
            <p:cNvCxnSpPr>
              <a:cxnSpLocks/>
            </p:cNvCxnSpPr>
            <p:nvPr/>
          </p:nvCxnSpPr>
          <p:spPr>
            <a:xfrm>
              <a:off x="7745266" y="3602324"/>
              <a:ext cx="939294" cy="522494"/>
            </a:xfrm>
            <a:prstGeom prst="straightConnector1">
              <a:avLst/>
            </a:prstGeom>
            <a:ln w="19050">
              <a:solidFill>
                <a:srgbClr val="DD83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877DF409-6671-4DD7-9CDA-3B4B1F6FBDD8}"/>
                </a:ext>
              </a:extLst>
            </p:cNvPr>
            <p:cNvSpPr txBox="1"/>
            <p:nvPr/>
          </p:nvSpPr>
          <p:spPr>
            <a:xfrm>
              <a:off x="8773228" y="3755954"/>
              <a:ext cx="948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s-ES" sz="1200" dirty="0"/>
                <a:t>car</a:t>
              </a:r>
              <a:endParaRPr lang="en-CN" sz="1200" dirty="0"/>
            </a:p>
          </p:txBody>
        </p:sp>
        <p:sp>
          <p:nvSpPr>
            <p:cNvPr id="60" name="TextBox 22">
              <a:extLst>
                <a:ext uri="{FF2B5EF4-FFF2-40B4-BE49-F238E27FC236}">
                  <a16:creationId xmlns:a16="http://schemas.microsoft.com/office/drawing/2014/main" id="{FD5F3548-1A49-40A1-B972-8D6777662F91}"/>
                </a:ext>
              </a:extLst>
            </p:cNvPr>
            <p:cNvSpPr txBox="1"/>
            <p:nvPr/>
          </p:nvSpPr>
          <p:spPr>
            <a:xfrm>
              <a:off x="8665614" y="2821371"/>
              <a:ext cx="948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bank</a:t>
              </a:r>
            </a:p>
          </p:txBody>
        </p:sp>
        <p:sp>
          <p:nvSpPr>
            <p:cNvPr id="61" name="Circular Arrow 26">
              <a:extLst>
                <a:ext uri="{FF2B5EF4-FFF2-40B4-BE49-F238E27FC236}">
                  <a16:creationId xmlns:a16="http://schemas.microsoft.com/office/drawing/2014/main" id="{0F67BA56-4E33-4D85-8CBE-52306D692E8C}"/>
                </a:ext>
              </a:extLst>
            </p:cNvPr>
            <p:cNvSpPr/>
            <p:nvPr/>
          </p:nvSpPr>
          <p:spPr>
            <a:xfrm rot="2176836">
              <a:off x="7263622" y="2752315"/>
              <a:ext cx="1099729" cy="1211447"/>
            </a:xfrm>
            <a:prstGeom prst="circularArrow">
              <a:avLst/>
            </a:prstGeom>
            <a:solidFill>
              <a:schemeClr val="accent2">
                <a:lumMod val="75000"/>
                <a:alpha val="18000"/>
              </a:schemeClr>
            </a:solidFill>
            <a:ln cmpd="dbl">
              <a:solidFill>
                <a:srgbClr val="7030A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68733 w 1099729"/>
                        <a:gd name="connsiteY0" fmla="*/ 605724 h 1211447"/>
                        <a:gd name="connsiteX1" fmla="*/ 473890 w 1099729"/>
                        <a:gd name="connsiteY1" fmla="*/ 75471 h 1211447"/>
                        <a:gd name="connsiteX2" fmla="*/ 1015271 w 1099729"/>
                        <a:gd name="connsiteY2" fmla="*/ 469562 h 1211447"/>
                        <a:gd name="connsiteX3" fmla="*/ 1081909 w 1099729"/>
                        <a:gd name="connsiteY3" fmla="*/ 469562 h 1211447"/>
                        <a:gd name="connsiteX4" fmla="*/ 962263 w 1099729"/>
                        <a:gd name="connsiteY4" fmla="*/ 605723 h 1211447"/>
                        <a:gd name="connsiteX5" fmla="*/ 806976 w 1099729"/>
                        <a:gd name="connsiteY5" fmla="*/ 469562 h 1211447"/>
                        <a:gd name="connsiteX6" fmla="*/ 872955 w 1099729"/>
                        <a:gd name="connsiteY6" fmla="*/ 469562 h 1211447"/>
                        <a:gd name="connsiteX7" fmla="*/ 471257 w 1099729"/>
                        <a:gd name="connsiteY7" fmla="*/ 216791 h 1211447"/>
                        <a:gd name="connsiteX8" fmla="*/ 206199 w 1099729"/>
                        <a:gd name="connsiteY8" fmla="*/ 605723 h 1211447"/>
                        <a:gd name="connsiteX9" fmla="*/ 68733 w 1099729"/>
                        <a:gd name="connsiteY9" fmla="*/ 605724 h 12114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99729" h="1211447" fill="none" extrusionOk="0">
                          <a:moveTo>
                            <a:pt x="68733" y="605724"/>
                          </a:moveTo>
                          <a:cubicBezTo>
                            <a:pt x="107692" y="316765"/>
                            <a:pt x="228706" y="114125"/>
                            <a:pt x="473890" y="75471"/>
                          </a:cubicBezTo>
                          <a:cubicBezTo>
                            <a:pt x="741478" y="3088"/>
                            <a:pt x="902007" y="182804"/>
                            <a:pt x="1015271" y="469562"/>
                          </a:cubicBezTo>
                          <a:cubicBezTo>
                            <a:pt x="1044154" y="470054"/>
                            <a:pt x="1057182" y="469959"/>
                            <a:pt x="1081909" y="469562"/>
                          </a:cubicBezTo>
                          <a:cubicBezTo>
                            <a:pt x="1043843" y="524656"/>
                            <a:pt x="993767" y="579917"/>
                            <a:pt x="962263" y="605723"/>
                          </a:cubicBezTo>
                          <a:cubicBezTo>
                            <a:pt x="910252" y="565001"/>
                            <a:pt x="848848" y="500390"/>
                            <a:pt x="806976" y="469562"/>
                          </a:cubicBezTo>
                          <a:cubicBezTo>
                            <a:pt x="824182" y="467507"/>
                            <a:pt x="855534" y="469592"/>
                            <a:pt x="872955" y="469562"/>
                          </a:cubicBezTo>
                          <a:cubicBezTo>
                            <a:pt x="840229" y="273440"/>
                            <a:pt x="641919" y="179955"/>
                            <a:pt x="471257" y="216791"/>
                          </a:cubicBezTo>
                          <a:cubicBezTo>
                            <a:pt x="358548" y="244886"/>
                            <a:pt x="204981" y="387429"/>
                            <a:pt x="206199" y="605723"/>
                          </a:cubicBezTo>
                          <a:cubicBezTo>
                            <a:pt x="143144" y="611825"/>
                            <a:pt x="111314" y="605489"/>
                            <a:pt x="68733" y="605724"/>
                          </a:cubicBezTo>
                          <a:close/>
                        </a:path>
                        <a:path w="1099729" h="1211447" stroke="0" extrusionOk="0">
                          <a:moveTo>
                            <a:pt x="68733" y="605724"/>
                          </a:moveTo>
                          <a:cubicBezTo>
                            <a:pt x="35711" y="321517"/>
                            <a:pt x="215096" y="126653"/>
                            <a:pt x="473890" y="75471"/>
                          </a:cubicBezTo>
                          <a:cubicBezTo>
                            <a:pt x="736344" y="35643"/>
                            <a:pt x="903363" y="203889"/>
                            <a:pt x="1015271" y="469562"/>
                          </a:cubicBezTo>
                          <a:cubicBezTo>
                            <a:pt x="1045885" y="467112"/>
                            <a:pt x="1052541" y="466840"/>
                            <a:pt x="1081909" y="469562"/>
                          </a:cubicBezTo>
                          <a:cubicBezTo>
                            <a:pt x="1039162" y="506415"/>
                            <a:pt x="1021442" y="550776"/>
                            <a:pt x="962263" y="605723"/>
                          </a:cubicBezTo>
                          <a:cubicBezTo>
                            <a:pt x="912168" y="549245"/>
                            <a:pt x="846451" y="513408"/>
                            <a:pt x="806976" y="469562"/>
                          </a:cubicBezTo>
                          <a:cubicBezTo>
                            <a:pt x="832237" y="466359"/>
                            <a:pt x="841469" y="469723"/>
                            <a:pt x="872955" y="469562"/>
                          </a:cubicBezTo>
                          <a:cubicBezTo>
                            <a:pt x="829884" y="288223"/>
                            <a:pt x="670205" y="177490"/>
                            <a:pt x="471257" y="216791"/>
                          </a:cubicBezTo>
                          <a:cubicBezTo>
                            <a:pt x="304626" y="257375"/>
                            <a:pt x="227695" y="437857"/>
                            <a:pt x="206199" y="605723"/>
                          </a:cubicBezTo>
                          <a:cubicBezTo>
                            <a:pt x="177006" y="606652"/>
                            <a:pt x="119289" y="600665"/>
                            <a:pt x="68733" y="60572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37">
              <a:extLst>
                <a:ext uri="{FF2B5EF4-FFF2-40B4-BE49-F238E27FC236}">
                  <a16:creationId xmlns:a16="http://schemas.microsoft.com/office/drawing/2014/main" id="{651EF95E-3126-4865-9941-76D81B7ADE1B}"/>
                </a:ext>
              </a:extLst>
            </p:cNvPr>
            <p:cNvCxnSpPr>
              <a:cxnSpLocks/>
            </p:cNvCxnSpPr>
            <p:nvPr/>
          </p:nvCxnSpPr>
          <p:spPr>
            <a:xfrm rot="6766510" flipH="1" flipV="1">
              <a:off x="7867209" y="3043675"/>
              <a:ext cx="738901" cy="78095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38">
              <a:extLst>
                <a:ext uri="{FF2B5EF4-FFF2-40B4-BE49-F238E27FC236}">
                  <a16:creationId xmlns:a16="http://schemas.microsoft.com/office/drawing/2014/main" id="{BA0AFC6E-5019-46B2-8CBC-D2E51E6DEEDB}"/>
                </a:ext>
              </a:extLst>
            </p:cNvPr>
            <p:cNvCxnSpPr>
              <a:cxnSpLocks/>
            </p:cNvCxnSpPr>
            <p:nvPr/>
          </p:nvCxnSpPr>
          <p:spPr>
            <a:xfrm rot="6766510" flipH="1" flipV="1">
              <a:off x="8142752" y="3171555"/>
              <a:ext cx="264560" cy="1057954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39">
              <a:extLst>
                <a:ext uri="{FF2B5EF4-FFF2-40B4-BE49-F238E27FC236}">
                  <a16:creationId xmlns:a16="http://schemas.microsoft.com/office/drawing/2014/main" id="{19E81FD6-D125-46C8-941E-180E25999644}"/>
                </a:ext>
              </a:extLst>
            </p:cNvPr>
            <p:cNvSpPr txBox="1"/>
            <p:nvPr/>
          </p:nvSpPr>
          <p:spPr>
            <a:xfrm>
              <a:off x="8710067" y="2800957"/>
              <a:ext cx="948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sz="1200" dirty="0"/>
                <a:t>banco</a:t>
              </a:r>
              <a:endParaRPr lang="en-CN" sz="1200" dirty="0"/>
            </a:p>
          </p:txBody>
        </p:sp>
        <p:sp>
          <p:nvSpPr>
            <p:cNvPr id="65" name="TextBox 40">
              <a:extLst>
                <a:ext uri="{FF2B5EF4-FFF2-40B4-BE49-F238E27FC236}">
                  <a16:creationId xmlns:a16="http://schemas.microsoft.com/office/drawing/2014/main" id="{10C35E39-659E-4A61-96D7-99AF977F0085}"/>
                </a:ext>
              </a:extLst>
            </p:cNvPr>
            <p:cNvSpPr txBox="1"/>
            <p:nvPr/>
          </p:nvSpPr>
          <p:spPr>
            <a:xfrm>
              <a:off x="8734876" y="3362185"/>
              <a:ext cx="9486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s-ES" sz="1200" dirty="0"/>
                <a:t>coche</a:t>
              </a:r>
              <a:endParaRPr lang="en-CN" sz="1200" dirty="0"/>
            </a:p>
          </p:txBody>
        </p:sp>
        <p:sp>
          <p:nvSpPr>
            <p:cNvPr id="66" name="Oval 74">
              <a:extLst>
                <a:ext uri="{FF2B5EF4-FFF2-40B4-BE49-F238E27FC236}">
                  <a16:creationId xmlns:a16="http://schemas.microsoft.com/office/drawing/2014/main" id="{E9931702-AB51-421D-ADEC-EC6E02C81309}"/>
                </a:ext>
              </a:extLst>
            </p:cNvPr>
            <p:cNvSpPr/>
            <p:nvPr/>
          </p:nvSpPr>
          <p:spPr>
            <a:xfrm>
              <a:off x="7714621" y="3558382"/>
              <a:ext cx="90000" cy="9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76">
                  <a:extLst>
                    <a:ext uri="{FF2B5EF4-FFF2-40B4-BE49-F238E27FC236}">
                      <a16:creationId xmlns:a16="http://schemas.microsoft.com/office/drawing/2014/main" id="{4A315469-3336-4A12-8326-F725E7C2BDEE}"/>
                    </a:ext>
                  </a:extLst>
                </p:cNvPr>
                <p:cNvSpPr txBox="1"/>
                <p:nvPr/>
              </p:nvSpPr>
              <p:spPr>
                <a:xfrm rot="574391">
                  <a:off x="7870471" y="2660949"/>
                  <a:ext cx="345193" cy="189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n-CN" sz="1200" dirty="0"/>
                </a:p>
              </p:txBody>
            </p:sp>
          </mc:Choice>
          <mc:Fallback xmlns="">
            <p:sp>
              <p:nvSpPr>
                <p:cNvPr id="67" name="TextBox 76">
                  <a:extLst>
                    <a:ext uri="{FF2B5EF4-FFF2-40B4-BE49-F238E27FC236}">
                      <a16:creationId xmlns:a16="http://schemas.microsoft.com/office/drawing/2014/main" id="{4A315469-3336-4A12-8326-F725E7C2B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74391">
                  <a:off x="7870471" y="2660949"/>
                  <a:ext cx="345193" cy="189667"/>
                </a:xfrm>
                <a:prstGeom prst="rect">
                  <a:avLst/>
                </a:prstGeom>
                <a:blipFill>
                  <a:blip r:embed="rId3"/>
                  <a:stretch>
                    <a:fillRect t="-14634" r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10D9BE2A-00AA-44F4-96D7-1CBB56F76D8E}"/>
              </a:ext>
            </a:extLst>
          </p:cNvPr>
          <p:cNvSpPr txBox="1"/>
          <p:nvPr/>
        </p:nvSpPr>
        <p:spPr>
          <a:xfrm>
            <a:off x="6422492" y="2319148"/>
            <a:ext cx="225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Real mapping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B1DDF88-6887-4045-8A03-5060C75EADCB}"/>
              </a:ext>
            </a:extLst>
          </p:cNvPr>
          <p:cNvSpPr txBox="1"/>
          <p:nvPr/>
        </p:nvSpPr>
        <p:spPr>
          <a:xfrm>
            <a:off x="964733" y="1375696"/>
            <a:ext cx="1057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dirty="0"/>
              <a:t>ontextual embeddings always hold anisotropic property, i.e., they are not uniformly distributed in the space and gather toward a narrow range of orientations.</a:t>
            </a:r>
          </a:p>
        </p:txBody>
      </p:sp>
    </p:spTree>
    <p:extLst>
      <p:ext uri="{BB962C8B-B14F-4D97-AF65-F5344CB8AC3E}">
        <p14:creationId xmlns:p14="http://schemas.microsoft.com/office/powerpoint/2010/main" val="21672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A828E-3550-4068-AB19-933BF43A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5994" cy="1325563"/>
          </a:xfrm>
        </p:spPr>
        <p:txBody>
          <a:bodyPr/>
          <a:lstStyle/>
          <a:p>
            <a:r>
              <a:rPr lang="en-US" altLang="zh-CN" dirty="0"/>
              <a:t>Methods: Anisotropy 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B56B39-C818-4434-A71B-43D3ADB7341F}"/>
              </a:ext>
            </a:extLst>
          </p:cNvPr>
          <p:cNvSpPr txBox="1"/>
          <p:nvPr/>
        </p:nvSpPr>
        <p:spPr>
          <a:xfrm>
            <a:off x="998289" y="1506130"/>
            <a:ext cx="1004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unrealistically to control spaces in the same attribute (an)isotropic degree to build the isometric spaces, but we can enforce the space to be isotropic − </a:t>
            </a:r>
            <a:r>
              <a:rPr lang="en-US" b="1" dirty="0"/>
              <a:t>Iterative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6D91AA-BF2C-4995-861B-1B9B8DCC5EB3}"/>
                  </a:ext>
                </a:extLst>
              </p:cNvPr>
              <p:cNvSpPr txBox="1"/>
              <p:nvPr/>
            </p:nvSpPr>
            <p:spPr>
              <a:xfrm>
                <a:off x="998289" y="2152461"/>
                <a:ext cx="9915787" cy="66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denote the initial embedding for word (sense)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For every word (sense), embedding vectors are firstly enforced to be normalized to a unit length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iteration: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6D91AA-BF2C-4995-861B-1B9B8DCC5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9" y="2152461"/>
                <a:ext cx="9915787" cy="663067"/>
              </a:xfrm>
              <a:prstGeom prst="rect">
                <a:avLst/>
              </a:prstGeom>
              <a:blipFill>
                <a:blip r:embed="rId3"/>
                <a:stretch>
                  <a:fillRect l="-554" t="-1835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7892680-7F18-46C0-A1A0-7060C2C0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969" y="2819909"/>
            <a:ext cx="2495216" cy="13230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5D169C-3CF4-45BE-B647-97854F0931F0}"/>
              </a:ext>
            </a:extLst>
          </p:cNvPr>
          <p:cNvSpPr txBox="1"/>
          <p:nvPr/>
        </p:nvSpPr>
        <p:spPr>
          <a:xfrm>
            <a:off x="1001176" y="4161849"/>
            <a:ext cx="849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we make it be zero-mean: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127464-1E48-4163-A375-442C99843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133" y="4708771"/>
            <a:ext cx="3255131" cy="11687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112729-1A72-4731-BD78-39907724A8FD}"/>
              </a:ext>
            </a:extLst>
          </p:cNvPr>
          <p:cNvSpPr txBox="1"/>
          <p:nvPr/>
        </p:nvSpPr>
        <p:spPr>
          <a:xfrm>
            <a:off x="998289" y="610681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repeat the two steps above until convergence.</a:t>
            </a:r>
          </a:p>
        </p:txBody>
      </p:sp>
    </p:spTree>
    <p:extLst>
      <p:ext uri="{BB962C8B-B14F-4D97-AF65-F5344CB8AC3E}">
        <p14:creationId xmlns:p14="http://schemas.microsoft.com/office/powerpoint/2010/main" val="164790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87BD6-F6B7-492A-BDC0-5C6C8068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4717" cy="1325563"/>
          </a:xfrm>
        </p:spPr>
        <p:txBody>
          <a:bodyPr/>
          <a:lstStyle/>
          <a:p>
            <a:r>
              <a:rPr lang="en-US" altLang="zh-CN" dirty="0"/>
              <a:t>Methods: Anisotropy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FA6AF-7BF3-457E-AFA9-87436976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822"/>
            <a:ext cx="8976919" cy="355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Examples of effectiveness of iterative normalization: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855B6E2-3179-4364-9F0D-BB7828CF6432}"/>
              </a:ext>
            </a:extLst>
          </p:cNvPr>
          <p:cNvSpPr/>
          <p:nvPr/>
        </p:nvSpPr>
        <p:spPr>
          <a:xfrm>
            <a:off x="5008228" y="2743200"/>
            <a:ext cx="1828800" cy="2348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0432D7-F6CD-4C46-BE25-4887CE66869A}"/>
              </a:ext>
            </a:extLst>
          </p:cNvPr>
          <p:cNvSpPr txBox="1"/>
          <p:nvPr/>
        </p:nvSpPr>
        <p:spPr>
          <a:xfrm>
            <a:off x="5213758" y="2463887"/>
            <a:ext cx="141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BA6F5930-2239-419B-A8F2-8E63EEBFE5D4}"/>
              </a:ext>
            </a:extLst>
          </p:cNvPr>
          <p:cNvSpPr/>
          <p:nvPr/>
        </p:nvSpPr>
        <p:spPr>
          <a:xfrm>
            <a:off x="1982712" y="1928306"/>
            <a:ext cx="2160396" cy="2160396"/>
          </a:xfrm>
          <a:prstGeom prst="ellipse">
            <a:avLst/>
          </a:prstGeom>
          <a:solidFill>
            <a:srgbClr val="F5E3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2" name="Straight Arrow Connector 6">
            <a:extLst>
              <a:ext uri="{FF2B5EF4-FFF2-40B4-BE49-F238E27FC236}">
                <a16:creationId xmlns:a16="http://schemas.microsoft.com/office/drawing/2014/main" id="{6EDCAC12-2C33-4A2A-A980-3635941DD30B}"/>
              </a:ext>
            </a:extLst>
          </p:cNvPr>
          <p:cNvCxnSpPr>
            <a:cxnSpLocks/>
            <a:endCxn id="21" idx="1"/>
          </p:cNvCxnSpPr>
          <p:nvPr/>
        </p:nvCxnSpPr>
        <p:spPr>
          <a:xfrm flipH="1" flipV="1">
            <a:off x="2299095" y="2244689"/>
            <a:ext cx="738901" cy="78095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>
            <a:extLst>
              <a:ext uri="{FF2B5EF4-FFF2-40B4-BE49-F238E27FC236}">
                <a16:creationId xmlns:a16="http://schemas.microsoft.com/office/drawing/2014/main" id="{6E83E479-6CD7-4A78-8A77-D2FBA6AB32C2}"/>
              </a:ext>
            </a:extLst>
          </p:cNvPr>
          <p:cNvCxnSpPr>
            <a:cxnSpLocks/>
          </p:cNvCxnSpPr>
          <p:nvPr/>
        </p:nvCxnSpPr>
        <p:spPr>
          <a:xfrm flipH="1" flipV="1">
            <a:off x="2767022" y="1967687"/>
            <a:ext cx="264560" cy="105795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>
            <a:extLst>
              <a:ext uri="{FF2B5EF4-FFF2-40B4-BE49-F238E27FC236}">
                <a16:creationId xmlns:a16="http://schemas.microsoft.com/office/drawing/2014/main" id="{9538C7DE-C6F0-483C-A2E3-D3F3ED43137B}"/>
              </a:ext>
            </a:extLst>
          </p:cNvPr>
          <p:cNvSpPr txBox="1"/>
          <p:nvPr/>
        </p:nvSpPr>
        <p:spPr>
          <a:xfrm>
            <a:off x="1824753" y="1690690"/>
            <a:ext cx="948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200" dirty="0"/>
              <a:t>banco</a:t>
            </a:r>
            <a:endParaRPr lang="en-CN" sz="1200" dirty="0"/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5AE8A72A-7D08-4244-9693-B37306CB675C}"/>
              </a:ext>
            </a:extLst>
          </p:cNvPr>
          <p:cNvSpPr txBox="1"/>
          <p:nvPr/>
        </p:nvSpPr>
        <p:spPr>
          <a:xfrm>
            <a:off x="2457054" y="1413689"/>
            <a:ext cx="948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s-ES" sz="1200" dirty="0"/>
              <a:t>coche</a:t>
            </a:r>
            <a:endParaRPr lang="en-CN" sz="1200" dirty="0"/>
          </a:p>
        </p:txBody>
      </p:sp>
      <p:cxnSp>
        <p:nvCxnSpPr>
          <p:cNvPr id="26" name="Straight Arrow Connector 15">
            <a:extLst>
              <a:ext uri="{FF2B5EF4-FFF2-40B4-BE49-F238E27FC236}">
                <a16:creationId xmlns:a16="http://schemas.microsoft.com/office/drawing/2014/main" id="{0CF3DAE6-9876-4688-89B7-7DA5BAB2568C}"/>
              </a:ext>
            </a:extLst>
          </p:cNvPr>
          <p:cNvCxnSpPr>
            <a:cxnSpLocks/>
          </p:cNvCxnSpPr>
          <p:nvPr/>
        </p:nvCxnSpPr>
        <p:spPr>
          <a:xfrm flipV="1">
            <a:off x="3025480" y="2445750"/>
            <a:ext cx="937090" cy="579891"/>
          </a:xfrm>
          <a:prstGeom prst="straightConnector1">
            <a:avLst/>
          </a:prstGeom>
          <a:ln w="19050">
            <a:solidFill>
              <a:srgbClr val="DD83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8">
            <a:extLst>
              <a:ext uri="{FF2B5EF4-FFF2-40B4-BE49-F238E27FC236}">
                <a16:creationId xmlns:a16="http://schemas.microsoft.com/office/drawing/2014/main" id="{8F7473FD-E388-4CD8-A5DA-8096B566DD68}"/>
              </a:ext>
            </a:extLst>
          </p:cNvPr>
          <p:cNvCxnSpPr>
            <a:cxnSpLocks/>
          </p:cNvCxnSpPr>
          <p:nvPr/>
        </p:nvCxnSpPr>
        <p:spPr>
          <a:xfrm>
            <a:off x="3031582" y="3025641"/>
            <a:ext cx="939294" cy="522494"/>
          </a:xfrm>
          <a:prstGeom prst="straightConnector1">
            <a:avLst/>
          </a:prstGeom>
          <a:ln w="19050">
            <a:solidFill>
              <a:srgbClr val="DD83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1">
            <a:extLst>
              <a:ext uri="{FF2B5EF4-FFF2-40B4-BE49-F238E27FC236}">
                <a16:creationId xmlns:a16="http://schemas.microsoft.com/office/drawing/2014/main" id="{D66D1177-1226-4812-90BA-FAB17A877354}"/>
              </a:ext>
            </a:extLst>
          </p:cNvPr>
          <p:cNvSpPr txBox="1"/>
          <p:nvPr/>
        </p:nvSpPr>
        <p:spPr>
          <a:xfrm>
            <a:off x="4059544" y="3179271"/>
            <a:ext cx="948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s-ES" sz="1200" dirty="0"/>
              <a:t>car</a:t>
            </a:r>
            <a:endParaRPr lang="en-CN" sz="1200" dirty="0"/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CB09E531-E4C1-47BF-A407-5C067903D41F}"/>
              </a:ext>
            </a:extLst>
          </p:cNvPr>
          <p:cNvSpPr txBox="1"/>
          <p:nvPr/>
        </p:nvSpPr>
        <p:spPr>
          <a:xfrm>
            <a:off x="3951930" y="2244688"/>
            <a:ext cx="94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bank</a:t>
            </a:r>
          </a:p>
        </p:txBody>
      </p:sp>
      <p:sp>
        <p:nvSpPr>
          <p:cNvPr id="30" name="Circular Arrow 26">
            <a:extLst>
              <a:ext uri="{FF2B5EF4-FFF2-40B4-BE49-F238E27FC236}">
                <a16:creationId xmlns:a16="http://schemas.microsoft.com/office/drawing/2014/main" id="{5558D0E0-4976-4A65-81D6-0D125F26ED10}"/>
              </a:ext>
            </a:extLst>
          </p:cNvPr>
          <p:cNvSpPr/>
          <p:nvPr/>
        </p:nvSpPr>
        <p:spPr>
          <a:xfrm rot="2176836">
            <a:off x="2549938" y="2175632"/>
            <a:ext cx="1099729" cy="1211447"/>
          </a:xfrm>
          <a:prstGeom prst="circularArrow">
            <a:avLst/>
          </a:prstGeom>
          <a:solidFill>
            <a:schemeClr val="accent2">
              <a:lumMod val="75000"/>
              <a:alpha val="18000"/>
            </a:schemeClr>
          </a:solidFill>
          <a:ln cmpd="dbl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68733 w 1099729"/>
                      <a:gd name="connsiteY0" fmla="*/ 605724 h 1211447"/>
                      <a:gd name="connsiteX1" fmla="*/ 473890 w 1099729"/>
                      <a:gd name="connsiteY1" fmla="*/ 75471 h 1211447"/>
                      <a:gd name="connsiteX2" fmla="*/ 1015271 w 1099729"/>
                      <a:gd name="connsiteY2" fmla="*/ 469562 h 1211447"/>
                      <a:gd name="connsiteX3" fmla="*/ 1081909 w 1099729"/>
                      <a:gd name="connsiteY3" fmla="*/ 469562 h 1211447"/>
                      <a:gd name="connsiteX4" fmla="*/ 962263 w 1099729"/>
                      <a:gd name="connsiteY4" fmla="*/ 605723 h 1211447"/>
                      <a:gd name="connsiteX5" fmla="*/ 806976 w 1099729"/>
                      <a:gd name="connsiteY5" fmla="*/ 469562 h 1211447"/>
                      <a:gd name="connsiteX6" fmla="*/ 872955 w 1099729"/>
                      <a:gd name="connsiteY6" fmla="*/ 469562 h 1211447"/>
                      <a:gd name="connsiteX7" fmla="*/ 471257 w 1099729"/>
                      <a:gd name="connsiteY7" fmla="*/ 216791 h 1211447"/>
                      <a:gd name="connsiteX8" fmla="*/ 206199 w 1099729"/>
                      <a:gd name="connsiteY8" fmla="*/ 605723 h 1211447"/>
                      <a:gd name="connsiteX9" fmla="*/ 68733 w 1099729"/>
                      <a:gd name="connsiteY9" fmla="*/ 605724 h 1211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99729" h="1211447" fill="none" extrusionOk="0">
                        <a:moveTo>
                          <a:pt x="68733" y="605724"/>
                        </a:moveTo>
                        <a:cubicBezTo>
                          <a:pt x="107692" y="316765"/>
                          <a:pt x="228706" y="114125"/>
                          <a:pt x="473890" y="75471"/>
                        </a:cubicBezTo>
                        <a:cubicBezTo>
                          <a:pt x="741478" y="3088"/>
                          <a:pt x="902007" y="182804"/>
                          <a:pt x="1015271" y="469562"/>
                        </a:cubicBezTo>
                        <a:cubicBezTo>
                          <a:pt x="1044154" y="470054"/>
                          <a:pt x="1057182" y="469959"/>
                          <a:pt x="1081909" y="469562"/>
                        </a:cubicBezTo>
                        <a:cubicBezTo>
                          <a:pt x="1043843" y="524656"/>
                          <a:pt x="993767" y="579917"/>
                          <a:pt x="962263" y="605723"/>
                        </a:cubicBezTo>
                        <a:cubicBezTo>
                          <a:pt x="910252" y="565001"/>
                          <a:pt x="848848" y="500390"/>
                          <a:pt x="806976" y="469562"/>
                        </a:cubicBezTo>
                        <a:cubicBezTo>
                          <a:pt x="824182" y="467507"/>
                          <a:pt x="855534" y="469592"/>
                          <a:pt x="872955" y="469562"/>
                        </a:cubicBezTo>
                        <a:cubicBezTo>
                          <a:pt x="840229" y="273440"/>
                          <a:pt x="641919" y="179955"/>
                          <a:pt x="471257" y="216791"/>
                        </a:cubicBezTo>
                        <a:cubicBezTo>
                          <a:pt x="358548" y="244886"/>
                          <a:pt x="204981" y="387429"/>
                          <a:pt x="206199" y="605723"/>
                        </a:cubicBezTo>
                        <a:cubicBezTo>
                          <a:pt x="143144" y="611825"/>
                          <a:pt x="111314" y="605489"/>
                          <a:pt x="68733" y="605724"/>
                        </a:cubicBezTo>
                        <a:close/>
                      </a:path>
                      <a:path w="1099729" h="1211447" stroke="0" extrusionOk="0">
                        <a:moveTo>
                          <a:pt x="68733" y="605724"/>
                        </a:moveTo>
                        <a:cubicBezTo>
                          <a:pt x="35711" y="321517"/>
                          <a:pt x="215096" y="126653"/>
                          <a:pt x="473890" y="75471"/>
                        </a:cubicBezTo>
                        <a:cubicBezTo>
                          <a:pt x="736344" y="35643"/>
                          <a:pt x="903363" y="203889"/>
                          <a:pt x="1015271" y="469562"/>
                        </a:cubicBezTo>
                        <a:cubicBezTo>
                          <a:pt x="1045885" y="467112"/>
                          <a:pt x="1052541" y="466840"/>
                          <a:pt x="1081909" y="469562"/>
                        </a:cubicBezTo>
                        <a:cubicBezTo>
                          <a:pt x="1039162" y="506415"/>
                          <a:pt x="1021442" y="550776"/>
                          <a:pt x="962263" y="605723"/>
                        </a:cubicBezTo>
                        <a:cubicBezTo>
                          <a:pt x="912168" y="549245"/>
                          <a:pt x="846451" y="513408"/>
                          <a:pt x="806976" y="469562"/>
                        </a:cubicBezTo>
                        <a:cubicBezTo>
                          <a:pt x="832237" y="466359"/>
                          <a:pt x="841469" y="469723"/>
                          <a:pt x="872955" y="469562"/>
                        </a:cubicBezTo>
                        <a:cubicBezTo>
                          <a:pt x="829884" y="288223"/>
                          <a:pt x="670205" y="177490"/>
                          <a:pt x="471257" y="216791"/>
                        </a:cubicBezTo>
                        <a:cubicBezTo>
                          <a:pt x="304626" y="257375"/>
                          <a:pt x="227695" y="437857"/>
                          <a:pt x="206199" y="605723"/>
                        </a:cubicBezTo>
                        <a:cubicBezTo>
                          <a:pt x="177006" y="606652"/>
                          <a:pt x="119289" y="600665"/>
                          <a:pt x="68733" y="6057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7">
            <a:extLst>
              <a:ext uri="{FF2B5EF4-FFF2-40B4-BE49-F238E27FC236}">
                <a16:creationId xmlns:a16="http://schemas.microsoft.com/office/drawing/2014/main" id="{32FEE9FB-4F1B-4276-B1CD-63C48DDE26D2}"/>
              </a:ext>
            </a:extLst>
          </p:cNvPr>
          <p:cNvCxnSpPr>
            <a:cxnSpLocks/>
          </p:cNvCxnSpPr>
          <p:nvPr/>
        </p:nvCxnSpPr>
        <p:spPr>
          <a:xfrm rot="6766510" flipH="1" flipV="1">
            <a:off x="3153525" y="2466992"/>
            <a:ext cx="738901" cy="780952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8">
            <a:extLst>
              <a:ext uri="{FF2B5EF4-FFF2-40B4-BE49-F238E27FC236}">
                <a16:creationId xmlns:a16="http://schemas.microsoft.com/office/drawing/2014/main" id="{C42F4202-CE90-40D9-9F6C-CB0827F3C47D}"/>
              </a:ext>
            </a:extLst>
          </p:cNvPr>
          <p:cNvCxnSpPr>
            <a:cxnSpLocks/>
          </p:cNvCxnSpPr>
          <p:nvPr/>
        </p:nvCxnSpPr>
        <p:spPr>
          <a:xfrm rot="6766510" flipH="1" flipV="1">
            <a:off x="3429068" y="2594872"/>
            <a:ext cx="264560" cy="1057954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9">
            <a:extLst>
              <a:ext uri="{FF2B5EF4-FFF2-40B4-BE49-F238E27FC236}">
                <a16:creationId xmlns:a16="http://schemas.microsoft.com/office/drawing/2014/main" id="{F7D4A801-D548-4153-9F74-330B0C608ED7}"/>
              </a:ext>
            </a:extLst>
          </p:cNvPr>
          <p:cNvSpPr txBox="1"/>
          <p:nvPr/>
        </p:nvSpPr>
        <p:spPr>
          <a:xfrm>
            <a:off x="3996383" y="2224274"/>
            <a:ext cx="948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200" dirty="0"/>
              <a:t>banco</a:t>
            </a:r>
            <a:endParaRPr lang="en-CN" sz="1200" dirty="0"/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18AD0A5B-1555-44F7-B3F8-72481571A60A}"/>
              </a:ext>
            </a:extLst>
          </p:cNvPr>
          <p:cNvSpPr txBox="1"/>
          <p:nvPr/>
        </p:nvSpPr>
        <p:spPr>
          <a:xfrm>
            <a:off x="4021192" y="2785502"/>
            <a:ext cx="948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s-ES" sz="1200" dirty="0"/>
              <a:t>coche</a:t>
            </a:r>
            <a:endParaRPr lang="en-CN" sz="1200" dirty="0"/>
          </a:p>
        </p:txBody>
      </p:sp>
      <p:sp>
        <p:nvSpPr>
          <p:cNvPr id="35" name="Oval 74">
            <a:extLst>
              <a:ext uri="{FF2B5EF4-FFF2-40B4-BE49-F238E27FC236}">
                <a16:creationId xmlns:a16="http://schemas.microsoft.com/office/drawing/2014/main" id="{58DAE4DC-2B04-4B51-830F-0ECD11A6DE4A}"/>
              </a:ext>
            </a:extLst>
          </p:cNvPr>
          <p:cNvSpPr/>
          <p:nvPr/>
        </p:nvSpPr>
        <p:spPr>
          <a:xfrm>
            <a:off x="3000937" y="2981699"/>
            <a:ext cx="90000" cy="9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76">
                <a:extLst>
                  <a:ext uri="{FF2B5EF4-FFF2-40B4-BE49-F238E27FC236}">
                    <a16:creationId xmlns:a16="http://schemas.microsoft.com/office/drawing/2014/main" id="{FE9289C1-843C-43CA-9FB9-B6492F47E716}"/>
                  </a:ext>
                </a:extLst>
              </p:cNvPr>
              <p:cNvSpPr txBox="1"/>
              <p:nvPr/>
            </p:nvSpPr>
            <p:spPr>
              <a:xfrm rot="574391">
                <a:off x="3156787" y="2084266"/>
                <a:ext cx="345193" cy="189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36" name="TextBox 76">
                <a:extLst>
                  <a:ext uri="{FF2B5EF4-FFF2-40B4-BE49-F238E27FC236}">
                    <a16:creationId xmlns:a16="http://schemas.microsoft.com/office/drawing/2014/main" id="{FE9289C1-843C-43CA-9FB9-B6492F47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74391">
                <a:off x="3156787" y="2084266"/>
                <a:ext cx="345193" cy="189667"/>
              </a:xfrm>
              <a:prstGeom prst="rect">
                <a:avLst/>
              </a:prstGeom>
              <a:blipFill>
                <a:blip r:embed="rId2"/>
                <a:stretch>
                  <a:fillRect t="-14634" r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44">
            <a:extLst>
              <a:ext uri="{FF2B5EF4-FFF2-40B4-BE49-F238E27FC236}">
                <a16:creationId xmlns:a16="http://schemas.microsoft.com/office/drawing/2014/main" id="{9246D156-BA06-4B72-95AC-AB098A0F91E5}"/>
              </a:ext>
            </a:extLst>
          </p:cNvPr>
          <p:cNvSpPr/>
          <p:nvPr/>
        </p:nvSpPr>
        <p:spPr>
          <a:xfrm>
            <a:off x="7608010" y="1801468"/>
            <a:ext cx="2160396" cy="2160396"/>
          </a:xfrm>
          <a:prstGeom prst="ellipse">
            <a:avLst/>
          </a:prstGeom>
          <a:solidFill>
            <a:srgbClr val="F5E3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8" name="Straight Arrow Connector 45">
            <a:extLst>
              <a:ext uri="{FF2B5EF4-FFF2-40B4-BE49-F238E27FC236}">
                <a16:creationId xmlns:a16="http://schemas.microsoft.com/office/drawing/2014/main" id="{DB666AAA-A5D7-47BC-B84B-4F0EA673932A}"/>
              </a:ext>
            </a:extLst>
          </p:cNvPr>
          <p:cNvCxnSpPr>
            <a:cxnSpLocks/>
          </p:cNvCxnSpPr>
          <p:nvPr/>
        </p:nvCxnSpPr>
        <p:spPr>
          <a:xfrm flipH="1">
            <a:off x="7656963" y="2898803"/>
            <a:ext cx="1006332" cy="2441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6">
            <a:extLst>
              <a:ext uri="{FF2B5EF4-FFF2-40B4-BE49-F238E27FC236}">
                <a16:creationId xmlns:a16="http://schemas.microsoft.com/office/drawing/2014/main" id="{426995CC-3E31-41FB-B7E9-CFEF6C3480D9}"/>
              </a:ext>
            </a:extLst>
          </p:cNvPr>
          <p:cNvCxnSpPr>
            <a:cxnSpLocks/>
          </p:cNvCxnSpPr>
          <p:nvPr/>
        </p:nvCxnSpPr>
        <p:spPr>
          <a:xfrm flipV="1">
            <a:off x="8656880" y="2676539"/>
            <a:ext cx="1068707" cy="2222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7">
            <a:extLst>
              <a:ext uri="{FF2B5EF4-FFF2-40B4-BE49-F238E27FC236}">
                <a16:creationId xmlns:a16="http://schemas.microsoft.com/office/drawing/2014/main" id="{C1478EFC-34CE-4068-9D56-06849CF6E1D4}"/>
              </a:ext>
            </a:extLst>
          </p:cNvPr>
          <p:cNvSpPr txBox="1"/>
          <p:nvPr/>
        </p:nvSpPr>
        <p:spPr>
          <a:xfrm>
            <a:off x="7182621" y="2733496"/>
            <a:ext cx="948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200" dirty="0"/>
              <a:t>banco</a:t>
            </a:r>
            <a:endParaRPr lang="en-CN" sz="1200" dirty="0"/>
          </a:p>
        </p:txBody>
      </p:sp>
      <p:sp>
        <p:nvSpPr>
          <p:cNvPr id="41" name="TextBox 48">
            <a:extLst>
              <a:ext uri="{FF2B5EF4-FFF2-40B4-BE49-F238E27FC236}">
                <a16:creationId xmlns:a16="http://schemas.microsoft.com/office/drawing/2014/main" id="{D3EDABC6-993E-4E15-B067-E3DDB8F34AA4}"/>
              </a:ext>
            </a:extLst>
          </p:cNvPr>
          <p:cNvSpPr txBox="1"/>
          <p:nvPr/>
        </p:nvSpPr>
        <p:spPr>
          <a:xfrm>
            <a:off x="9694324" y="2249758"/>
            <a:ext cx="948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s-ES" sz="1200" dirty="0"/>
              <a:t>coche</a:t>
            </a:r>
            <a:endParaRPr lang="en-CN" sz="1200" dirty="0"/>
          </a:p>
        </p:txBody>
      </p:sp>
      <p:cxnSp>
        <p:nvCxnSpPr>
          <p:cNvPr id="42" name="Straight Arrow Connector 49">
            <a:extLst>
              <a:ext uri="{FF2B5EF4-FFF2-40B4-BE49-F238E27FC236}">
                <a16:creationId xmlns:a16="http://schemas.microsoft.com/office/drawing/2014/main" id="{494AA099-A004-4E90-A8AB-4A0FC64A79D8}"/>
              </a:ext>
            </a:extLst>
          </p:cNvPr>
          <p:cNvCxnSpPr>
            <a:cxnSpLocks/>
          </p:cNvCxnSpPr>
          <p:nvPr/>
        </p:nvCxnSpPr>
        <p:spPr>
          <a:xfrm flipH="1" flipV="1">
            <a:off x="7686677" y="2474618"/>
            <a:ext cx="964101" cy="424186"/>
          </a:xfrm>
          <a:prstGeom prst="straightConnector1">
            <a:avLst/>
          </a:prstGeom>
          <a:ln w="19050">
            <a:solidFill>
              <a:srgbClr val="DD83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50">
            <a:extLst>
              <a:ext uri="{FF2B5EF4-FFF2-40B4-BE49-F238E27FC236}">
                <a16:creationId xmlns:a16="http://schemas.microsoft.com/office/drawing/2014/main" id="{FFFCCAE7-F5C4-44E1-BBAA-72F2441250E3}"/>
              </a:ext>
            </a:extLst>
          </p:cNvPr>
          <p:cNvCxnSpPr>
            <a:cxnSpLocks/>
          </p:cNvCxnSpPr>
          <p:nvPr/>
        </p:nvCxnSpPr>
        <p:spPr>
          <a:xfrm>
            <a:off x="8656880" y="2898803"/>
            <a:ext cx="977093" cy="451967"/>
          </a:xfrm>
          <a:prstGeom prst="straightConnector1">
            <a:avLst/>
          </a:prstGeom>
          <a:ln w="19050">
            <a:solidFill>
              <a:srgbClr val="DD83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1">
            <a:extLst>
              <a:ext uri="{FF2B5EF4-FFF2-40B4-BE49-F238E27FC236}">
                <a16:creationId xmlns:a16="http://schemas.microsoft.com/office/drawing/2014/main" id="{ADA542C8-9CEE-4ABC-A507-F998A148CB0B}"/>
              </a:ext>
            </a:extLst>
          </p:cNvPr>
          <p:cNvSpPr txBox="1"/>
          <p:nvPr/>
        </p:nvSpPr>
        <p:spPr>
          <a:xfrm>
            <a:off x="9593022" y="2866301"/>
            <a:ext cx="948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s-ES" sz="1200" dirty="0"/>
              <a:t>car</a:t>
            </a:r>
            <a:endParaRPr lang="en-CN" sz="1200" dirty="0"/>
          </a:p>
        </p:txBody>
      </p:sp>
      <p:sp>
        <p:nvSpPr>
          <p:cNvPr id="45" name="TextBox 52">
            <a:extLst>
              <a:ext uri="{FF2B5EF4-FFF2-40B4-BE49-F238E27FC236}">
                <a16:creationId xmlns:a16="http://schemas.microsoft.com/office/drawing/2014/main" id="{11D39008-00FD-4AA3-9573-A391D156B05D}"/>
              </a:ext>
            </a:extLst>
          </p:cNvPr>
          <p:cNvSpPr txBox="1"/>
          <p:nvPr/>
        </p:nvSpPr>
        <p:spPr>
          <a:xfrm>
            <a:off x="7212524" y="2345298"/>
            <a:ext cx="94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bank</a:t>
            </a:r>
          </a:p>
        </p:txBody>
      </p:sp>
      <p:sp>
        <p:nvSpPr>
          <p:cNvPr id="46" name="Circular Arrow 53">
            <a:extLst>
              <a:ext uri="{FF2B5EF4-FFF2-40B4-BE49-F238E27FC236}">
                <a16:creationId xmlns:a16="http://schemas.microsoft.com/office/drawing/2014/main" id="{C88E3249-8F1C-42B1-ACFC-0981202CABFB}"/>
              </a:ext>
            </a:extLst>
          </p:cNvPr>
          <p:cNvSpPr/>
          <p:nvPr/>
        </p:nvSpPr>
        <p:spPr>
          <a:xfrm rot="16407859">
            <a:off x="7879739" y="2332428"/>
            <a:ext cx="1099729" cy="1211447"/>
          </a:xfrm>
          <a:prstGeom prst="circularArrow">
            <a:avLst/>
          </a:prstGeom>
          <a:solidFill>
            <a:schemeClr val="accent2">
              <a:lumMod val="75000"/>
              <a:alpha val="18000"/>
            </a:schemeClr>
          </a:solidFill>
          <a:ln cmpd="dbl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68733 w 1099729"/>
                      <a:gd name="connsiteY0" fmla="*/ 605724 h 1211447"/>
                      <a:gd name="connsiteX1" fmla="*/ 473890 w 1099729"/>
                      <a:gd name="connsiteY1" fmla="*/ 75471 h 1211447"/>
                      <a:gd name="connsiteX2" fmla="*/ 1015271 w 1099729"/>
                      <a:gd name="connsiteY2" fmla="*/ 469562 h 1211447"/>
                      <a:gd name="connsiteX3" fmla="*/ 1081909 w 1099729"/>
                      <a:gd name="connsiteY3" fmla="*/ 469562 h 1211447"/>
                      <a:gd name="connsiteX4" fmla="*/ 962263 w 1099729"/>
                      <a:gd name="connsiteY4" fmla="*/ 605723 h 1211447"/>
                      <a:gd name="connsiteX5" fmla="*/ 806976 w 1099729"/>
                      <a:gd name="connsiteY5" fmla="*/ 469562 h 1211447"/>
                      <a:gd name="connsiteX6" fmla="*/ 872955 w 1099729"/>
                      <a:gd name="connsiteY6" fmla="*/ 469562 h 1211447"/>
                      <a:gd name="connsiteX7" fmla="*/ 471257 w 1099729"/>
                      <a:gd name="connsiteY7" fmla="*/ 216791 h 1211447"/>
                      <a:gd name="connsiteX8" fmla="*/ 206199 w 1099729"/>
                      <a:gd name="connsiteY8" fmla="*/ 605723 h 1211447"/>
                      <a:gd name="connsiteX9" fmla="*/ 68733 w 1099729"/>
                      <a:gd name="connsiteY9" fmla="*/ 605724 h 1211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99729" h="1211447" fill="none" extrusionOk="0">
                        <a:moveTo>
                          <a:pt x="68733" y="605724"/>
                        </a:moveTo>
                        <a:cubicBezTo>
                          <a:pt x="107692" y="316765"/>
                          <a:pt x="228706" y="114125"/>
                          <a:pt x="473890" y="75471"/>
                        </a:cubicBezTo>
                        <a:cubicBezTo>
                          <a:pt x="741478" y="3088"/>
                          <a:pt x="902007" y="182804"/>
                          <a:pt x="1015271" y="469562"/>
                        </a:cubicBezTo>
                        <a:cubicBezTo>
                          <a:pt x="1044154" y="470054"/>
                          <a:pt x="1057182" y="469959"/>
                          <a:pt x="1081909" y="469562"/>
                        </a:cubicBezTo>
                        <a:cubicBezTo>
                          <a:pt x="1043843" y="524656"/>
                          <a:pt x="993767" y="579917"/>
                          <a:pt x="962263" y="605723"/>
                        </a:cubicBezTo>
                        <a:cubicBezTo>
                          <a:pt x="910252" y="565001"/>
                          <a:pt x="848848" y="500390"/>
                          <a:pt x="806976" y="469562"/>
                        </a:cubicBezTo>
                        <a:cubicBezTo>
                          <a:pt x="824182" y="467507"/>
                          <a:pt x="855534" y="469592"/>
                          <a:pt x="872955" y="469562"/>
                        </a:cubicBezTo>
                        <a:cubicBezTo>
                          <a:pt x="840229" y="273440"/>
                          <a:pt x="641919" y="179955"/>
                          <a:pt x="471257" y="216791"/>
                        </a:cubicBezTo>
                        <a:cubicBezTo>
                          <a:pt x="358548" y="244886"/>
                          <a:pt x="204981" y="387429"/>
                          <a:pt x="206199" y="605723"/>
                        </a:cubicBezTo>
                        <a:cubicBezTo>
                          <a:pt x="143144" y="611825"/>
                          <a:pt x="111314" y="605489"/>
                          <a:pt x="68733" y="605724"/>
                        </a:cubicBezTo>
                        <a:close/>
                      </a:path>
                      <a:path w="1099729" h="1211447" stroke="0" extrusionOk="0">
                        <a:moveTo>
                          <a:pt x="68733" y="605724"/>
                        </a:moveTo>
                        <a:cubicBezTo>
                          <a:pt x="35711" y="321517"/>
                          <a:pt x="215096" y="126653"/>
                          <a:pt x="473890" y="75471"/>
                        </a:cubicBezTo>
                        <a:cubicBezTo>
                          <a:pt x="736344" y="35643"/>
                          <a:pt x="903363" y="203889"/>
                          <a:pt x="1015271" y="469562"/>
                        </a:cubicBezTo>
                        <a:cubicBezTo>
                          <a:pt x="1045885" y="467112"/>
                          <a:pt x="1052541" y="466840"/>
                          <a:pt x="1081909" y="469562"/>
                        </a:cubicBezTo>
                        <a:cubicBezTo>
                          <a:pt x="1039162" y="506415"/>
                          <a:pt x="1021442" y="550776"/>
                          <a:pt x="962263" y="605723"/>
                        </a:cubicBezTo>
                        <a:cubicBezTo>
                          <a:pt x="912168" y="549245"/>
                          <a:pt x="846451" y="513408"/>
                          <a:pt x="806976" y="469562"/>
                        </a:cubicBezTo>
                        <a:cubicBezTo>
                          <a:pt x="832237" y="466359"/>
                          <a:pt x="841469" y="469723"/>
                          <a:pt x="872955" y="469562"/>
                        </a:cubicBezTo>
                        <a:cubicBezTo>
                          <a:pt x="829884" y="288223"/>
                          <a:pt x="670205" y="177490"/>
                          <a:pt x="471257" y="216791"/>
                        </a:cubicBezTo>
                        <a:cubicBezTo>
                          <a:pt x="304626" y="257375"/>
                          <a:pt x="227695" y="437857"/>
                          <a:pt x="206199" y="605723"/>
                        </a:cubicBezTo>
                        <a:cubicBezTo>
                          <a:pt x="177006" y="606652"/>
                          <a:pt x="119289" y="600665"/>
                          <a:pt x="68733" y="60572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54">
            <a:extLst>
              <a:ext uri="{FF2B5EF4-FFF2-40B4-BE49-F238E27FC236}">
                <a16:creationId xmlns:a16="http://schemas.microsoft.com/office/drawing/2014/main" id="{AB7460F5-245C-4F22-859F-9DC638A30EA6}"/>
              </a:ext>
            </a:extLst>
          </p:cNvPr>
          <p:cNvCxnSpPr>
            <a:cxnSpLocks/>
          </p:cNvCxnSpPr>
          <p:nvPr/>
        </p:nvCxnSpPr>
        <p:spPr>
          <a:xfrm flipH="1" flipV="1">
            <a:off x="7680576" y="2483798"/>
            <a:ext cx="976304" cy="415004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55">
            <a:extLst>
              <a:ext uri="{FF2B5EF4-FFF2-40B4-BE49-F238E27FC236}">
                <a16:creationId xmlns:a16="http://schemas.microsoft.com/office/drawing/2014/main" id="{7A0A06DC-EF44-4621-AC44-7D3301F9F272}"/>
              </a:ext>
            </a:extLst>
          </p:cNvPr>
          <p:cNvCxnSpPr>
            <a:cxnSpLocks/>
          </p:cNvCxnSpPr>
          <p:nvPr/>
        </p:nvCxnSpPr>
        <p:spPr>
          <a:xfrm>
            <a:off x="8662981" y="2899086"/>
            <a:ext cx="992683" cy="459075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56">
            <a:extLst>
              <a:ext uri="{FF2B5EF4-FFF2-40B4-BE49-F238E27FC236}">
                <a16:creationId xmlns:a16="http://schemas.microsoft.com/office/drawing/2014/main" id="{18EC9D7F-154E-4CE1-BFCE-69E656A53110}"/>
              </a:ext>
            </a:extLst>
          </p:cNvPr>
          <p:cNvSpPr txBox="1"/>
          <p:nvPr/>
        </p:nvSpPr>
        <p:spPr>
          <a:xfrm>
            <a:off x="7188418" y="1944689"/>
            <a:ext cx="948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200" dirty="0"/>
              <a:t>banco</a:t>
            </a:r>
            <a:endParaRPr lang="en-CN" sz="1200" dirty="0"/>
          </a:p>
        </p:txBody>
      </p:sp>
      <p:sp>
        <p:nvSpPr>
          <p:cNvPr id="50" name="TextBox 57">
            <a:extLst>
              <a:ext uri="{FF2B5EF4-FFF2-40B4-BE49-F238E27FC236}">
                <a16:creationId xmlns:a16="http://schemas.microsoft.com/office/drawing/2014/main" id="{244C7CF4-14E5-4589-8A51-0FC363A0AC3A}"/>
              </a:ext>
            </a:extLst>
          </p:cNvPr>
          <p:cNvSpPr txBox="1"/>
          <p:nvPr/>
        </p:nvSpPr>
        <p:spPr>
          <a:xfrm>
            <a:off x="9428861" y="3056063"/>
            <a:ext cx="948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s-ES" sz="1200" dirty="0"/>
              <a:t>coche</a:t>
            </a:r>
            <a:endParaRPr lang="en-CN" sz="1200" dirty="0"/>
          </a:p>
        </p:txBody>
      </p:sp>
      <p:sp>
        <p:nvSpPr>
          <p:cNvPr id="51" name="Oval 75">
            <a:extLst>
              <a:ext uri="{FF2B5EF4-FFF2-40B4-BE49-F238E27FC236}">
                <a16:creationId xmlns:a16="http://schemas.microsoft.com/office/drawing/2014/main" id="{2461335E-2EDD-476B-AA36-21359D50B3C1}"/>
              </a:ext>
            </a:extLst>
          </p:cNvPr>
          <p:cNvSpPr/>
          <p:nvPr/>
        </p:nvSpPr>
        <p:spPr>
          <a:xfrm>
            <a:off x="8618971" y="2861655"/>
            <a:ext cx="90000" cy="9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79">
                <a:extLst>
                  <a:ext uri="{FF2B5EF4-FFF2-40B4-BE49-F238E27FC236}">
                    <a16:creationId xmlns:a16="http://schemas.microsoft.com/office/drawing/2014/main" id="{59B71F0F-8CEF-4345-86F2-50800CAA6A18}"/>
                  </a:ext>
                </a:extLst>
              </p:cNvPr>
              <p:cNvSpPr txBox="1"/>
              <p:nvPr/>
            </p:nvSpPr>
            <p:spPr>
              <a:xfrm>
                <a:off x="7626342" y="2741039"/>
                <a:ext cx="345193" cy="189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2" name="TextBox 79">
                <a:extLst>
                  <a:ext uri="{FF2B5EF4-FFF2-40B4-BE49-F238E27FC236}">
                    <a16:creationId xmlns:a16="http://schemas.microsoft.com/office/drawing/2014/main" id="{59B71F0F-8CEF-4345-86F2-50800CAA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342" y="2741039"/>
                <a:ext cx="345193" cy="189667"/>
              </a:xfrm>
              <a:prstGeom prst="rect">
                <a:avLst/>
              </a:prstGeom>
              <a:blipFill>
                <a:blip r:embed="rId3"/>
                <a:stretch>
                  <a:fillRect t="-29032" r="-5263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B8A09AF3-3D35-49AB-A1F7-C22827FE2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768" y="4196673"/>
            <a:ext cx="3195938" cy="2332171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E5EE543E-9E9D-409E-B7E5-9B826A915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382" y="4209676"/>
            <a:ext cx="3625069" cy="2424978"/>
          </a:xfrm>
          <a:prstGeom prst="rect">
            <a:avLst/>
          </a:prstGeom>
        </p:spPr>
      </p:pic>
      <p:sp>
        <p:nvSpPr>
          <p:cNvPr id="56" name="箭头: 右 55">
            <a:extLst>
              <a:ext uri="{FF2B5EF4-FFF2-40B4-BE49-F238E27FC236}">
                <a16:creationId xmlns:a16="http://schemas.microsoft.com/office/drawing/2014/main" id="{0DC1DED7-1EFB-4996-A07F-8B7F81D00425}"/>
              </a:ext>
            </a:extLst>
          </p:cNvPr>
          <p:cNvSpPr/>
          <p:nvPr/>
        </p:nvSpPr>
        <p:spPr>
          <a:xfrm>
            <a:off x="5058679" y="5190142"/>
            <a:ext cx="1828800" cy="2348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CB255A-8813-47ED-BD15-429A43AFB130}"/>
              </a:ext>
            </a:extLst>
          </p:cNvPr>
          <p:cNvSpPr txBox="1"/>
          <p:nvPr/>
        </p:nvSpPr>
        <p:spPr>
          <a:xfrm>
            <a:off x="5264209" y="4910829"/>
            <a:ext cx="141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60418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4" grpId="0"/>
      <p:bldP spid="25" grpId="0"/>
      <p:bldP spid="28" grpId="0"/>
      <p:bldP spid="29" grpId="0"/>
      <p:bldP spid="30" grpId="0" animBg="1"/>
      <p:bldP spid="33" grpId="0"/>
      <p:bldP spid="34" grpId="0"/>
      <p:bldP spid="35" grpId="0" animBg="1"/>
      <p:bldP spid="36" grpId="0"/>
      <p:bldP spid="37" grpId="0" animBg="1"/>
      <p:bldP spid="40" grpId="0"/>
      <p:bldP spid="41" grpId="0"/>
      <p:bldP spid="44" grpId="0"/>
      <p:bldP spid="45" grpId="0"/>
      <p:bldP spid="46" grpId="0" animBg="1"/>
      <p:bldP spid="49" grpId="0"/>
      <p:bldP spid="50" grpId="0"/>
      <p:bldP spid="51" grpId="0" animBg="1"/>
      <p:bldP spid="52" grpId="0"/>
      <p:bldP spid="56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8AA9B-1528-4ABF-82A1-7FE0DA65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Methods: </a:t>
            </a:r>
            <a:r>
              <a:rPr lang="en-US" dirty="0"/>
              <a:t>Zero-Shot Transfer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F108C6-3AC4-4E87-AA81-76C0ADE8B1E2}"/>
              </a:ext>
            </a:extLst>
          </p:cNvPr>
          <p:cNvSpPr txBox="1"/>
          <p:nvPr/>
        </p:nvSpPr>
        <p:spPr>
          <a:xfrm>
            <a:off x="978058" y="1484637"/>
            <a:ext cx="718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of zero-shot transfer processes: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576453A7-D075-4CC1-A709-FF34079D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79" y="1853969"/>
            <a:ext cx="4141339" cy="4036329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545A6D30-558E-4240-9806-E1F40CCC8005}"/>
              </a:ext>
            </a:extLst>
          </p:cNvPr>
          <p:cNvSpPr txBox="1"/>
          <p:nvPr/>
        </p:nvSpPr>
        <p:spPr>
          <a:xfrm>
            <a:off x="2072082" y="4404220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Contextual Embedding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CF2445A-DCC6-4BE9-8915-E930651EE239}"/>
              </a:ext>
            </a:extLst>
          </p:cNvPr>
          <p:cNvSpPr txBox="1"/>
          <p:nvPr/>
        </p:nvSpPr>
        <p:spPr>
          <a:xfrm>
            <a:off x="2072082" y="3429000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near-isotropic space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37509E3-92D8-4AB1-9B44-67ACDF4A1490}"/>
              </a:ext>
            </a:extLst>
          </p:cNvPr>
          <p:cNvSpPr txBox="1"/>
          <p:nvPr/>
        </p:nvSpPr>
        <p:spPr>
          <a:xfrm>
            <a:off x="2072082" y="2756724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the source space </a:t>
            </a:r>
          </a:p>
        </p:txBody>
      </p:sp>
    </p:spTree>
    <p:extLst>
      <p:ext uri="{BB962C8B-B14F-4D97-AF65-F5344CB8AC3E}">
        <p14:creationId xmlns:p14="http://schemas.microsoft.com/office/powerpoint/2010/main" val="65280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15D6-7563-48E8-9A6E-47B6747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Zero-Shot Dependency Parsing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F1E21-9A28-4EBE-B941-43373D45E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Basic </a:t>
            </a:r>
            <a:r>
              <a:rPr lang="en-US" sz="2000" dirty="0"/>
              <a:t>Settings</a:t>
            </a:r>
          </a:p>
          <a:p>
            <a:pPr lvl="1"/>
            <a:r>
              <a:rPr lang="en-US" sz="1600" dirty="0"/>
              <a:t>Zero-shot transfer learning task on 6 languages from 4 language families: es (Spanish), </a:t>
            </a:r>
            <a:r>
              <a:rPr lang="en-US" sz="1600" dirty="0" err="1"/>
              <a:t>pt</a:t>
            </a:r>
            <a:r>
              <a:rPr lang="en-US" sz="1600" dirty="0"/>
              <a:t> (Portuguese), </a:t>
            </a:r>
            <a:r>
              <a:rPr lang="en-US" sz="1600" dirty="0" err="1"/>
              <a:t>ro</a:t>
            </a:r>
            <a:r>
              <a:rPr lang="en-US" sz="1600" dirty="0"/>
              <a:t> (Romanian), pl (Polish), fi (Finnish), el (Greek).</a:t>
            </a:r>
          </a:p>
          <a:p>
            <a:pPr lvl="1"/>
            <a:r>
              <a:rPr lang="en-US" sz="1600" dirty="0"/>
              <a:t>1M parallel sentences for each language pair.</a:t>
            </a:r>
          </a:p>
          <a:p>
            <a:pPr lvl="1"/>
            <a:r>
              <a:rPr lang="en-US" sz="1600" dirty="0"/>
              <a:t>Parser: deep biaffine model from </a:t>
            </a:r>
            <a:r>
              <a:rPr lang="en-US" sz="1600" dirty="0" err="1"/>
              <a:t>Dozat</a:t>
            </a:r>
            <a:r>
              <a:rPr lang="en-US" sz="1600" dirty="0"/>
              <a:t> and Manning (2016).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Comparison</a:t>
            </a:r>
          </a:p>
          <a:p>
            <a:pPr lvl="1"/>
            <a:r>
              <a:rPr lang="en-US" sz="1600" dirty="0"/>
              <a:t>Baseline: 1) multilingual </a:t>
            </a:r>
            <a:r>
              <a:rPr lang="en-US" sz="1600" dirty="0" err="1"/>
              <a:t>fastText</a:t>
            </a:r>
            <a:r>
              <a:rPr lang="en-US" sz="1600" dirty="0"/>
              <a:t> aligned by the RCSLS method (</a:t>
            </a:r>
            <a:r>
              <a:rPr lang="en-US" sz="1600" dirty="0" err="1"/>
              <a:t>Joulinet</a:t>
            </a:r>
            <a:r>
              <a:rPr lang="en-US" sz="1600" dirty="0"/>
              <a:t> al., 2018; Bojanowski et al., 2017).</a:t>
            </a:r>
          </a:p>
          <a:p>
            <a:pPr marL="457200" lvl="1" indent="0">
              <a:buNone/>
            </a:pPr>
            <a:r>
              <a:rPr lang="en-US" sz="1600" dirty="0"/>
              <a:t>                      2) </a:t>
            </a:r>
            <a:r>
              <a:rPr lang="en-US" sz="1600" dirty="0" err="1"/>
              <a:t>mBERT</a:t>
            </a:r>
            <a:r>
              <a:rPr lang="en-US" sz="1600" dirty="0"/>
              <a:t> (Devlin et al., 2019).</a:t>
            </a:r>
          </a:p>
          <a:p>
            <a:pPr marL="457200" lvl="1" indent="0">
              <a:buNone/>
            </a:pPr>
            <a:endParaRPr lang="en-US" sz="1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84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EE57E-71E3-43F4-B9B1-214DF0A0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Zero-Shot Dependency Parsing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CFA41-5809-4CC7-AC2E-BE75C4E9A3A1}"/>
              </a:ext>
            </a:extLst>
          </p:cNvPr>
          <p:cNvSpPr txBox="1"/>
          <p:nvPr/>
        </p:nvSpPr>
        <p:spPr>
          <a:xfrm>
            <a:off x="931178" y="1468019"/>
            <a:ext cx="146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28284D-803F-4477-87CA-E27B45D2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3" y="2164680"/>
            <a:ext cx="10405145" cy="18589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2E0297-ED03-4D79-960A-A5A497BEBCDE}"/>
              </a:ext>
            </a:extLst>
          </p:cNvPr>
          <p:cNvSpPr txBox="1"/>
          <p:nvPr/>
        </p:nvSpPr>
        <p:spPr>
          <a:xfrm>
            <a:off x="2399251" y="4159024"/>
            <a:ext cx="89657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en</a:t>
            </a:r>
            <a:r>
              <a:rPr lang="en-US" sz="1600" dirty="0"/>
              <a:t> = English, es = Spanish, </a:t>
            </a:r>
            <a:r>
              <a:rPr lang="en-US" sz="1600" dirty="0" err="1"/>
              <a:t>pt</a:t>
            </a:r>
            <a:r>
              <a:rPr lang="en-US" sz="1600" dirty="0"/>
              <a:t> = Portuguese, </a:t>
            </a:r>
            <a:r>
              <a:rPr lang="en-US" sz="1600" dirty="0" err="1"/>
              <a:t>ro</a:t>
            </a:r>
            <a:r>
              <a:rPr lang="en-US" sz="1600" dirty="0"/>
              <a:t> = Romanian, pl = Polish, fi = Finnish, el = Greek. </a:t>
            </a:r>
          </a:p>
        </p:txBody>
      </p:sp>
    </p:spTree>
    <p:extLst>
      <p:ext uri="{BB962C8B-B14F-4D97-AF65-F5344CB8AC3E}">
        <p14:creationId xmlns:p14="http://schemas.microsoft.com/office/powerpoint/2010/main" val="422082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8B935-C20F-488A-B7D1-7EAD27CF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37939" cy="1270728"/>
          </a:xfrm>
        </p:spPr>
        <p:txBody>
          <a:bodyPr/>
          <a:lstStyle/>
          <a:p>
            <a:r>
              <a:rPr lang="en-US" dirty="0"/>
              <a:t>Experiments: Zero-Shot Dependency Parsing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36A6F-7114-4691-BB0B-58EDF445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3955"/>
            <a:ext cx="4379752" cy="4310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How to measure the degree of (an)isotropy?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E53666-2435-48EA-B224-21C48846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464" y="2238375"/>
            <a:ext cx="3448050" cy="119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27D3F2-16C0-4475-B72D-9943D1956ED0}"/>
                  </a:ext>
                </a:extLst>
              </p:cNvPr>
              <p:cNvSpPr txBox="1"/>
              <p:nvPr/>
            </p:nvSpPr>
            <p:spPr>
              <a:xfrm>
                <a:off x="838199" y="3429000"/>
                <a:ext cx="988871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normalized vectors in the space,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the number of randomly selected vectors. 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represents the average cosine similarity between all selected normalized vectors.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27D3F2-16C0-4475-B72D-9943D195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29000"/>
                <a:ext cx="9888718" cy="669992"/>
              </a:xfrm>
              <a:prstGeom prst="rect">
                <a:avLst/>
              </a:prstGeom>
              <a:blipFill>
                <a:blip r:embed="rId3"/>
                <a:stretch>
                  <a:fillRect l="-493" t="-4587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EAAB21-84B8-4757-B344-AE6733088606}"/>
                  </a:ext>
                </a:extLst>
              </p:cNvPr>
              <p:cNvSpPr txBox="1"/>
              <p:nvPr/>
            </p:nvSpPr>
            <p:spPr>
              <a:xfrm>
                <a:off x="838198" y="4278385"/>
                <a:ext cx="2643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 </a:t>
                </a:r>
              </a:p>
              <a:p>
                <a:r>
                  <a:rPr lang="en-US" dirty="0"/>
                  <a:t>blue: English,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= 0.45  </a:t>
                </a:r>
              </a:p>
              <a:p>
                <a:r>
                  <a:rPr lang="en-US" dirty="0"/>
                  <a:t>red: Spanish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= 0.61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EAAB21-84B8-4757-B344-AE6733088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278385"/>
                <a:ext cx="2643233" cy="923330"/>
              </a:xfrm>
              <a:prstGeom prst="rect">
                <a:avLst/>
              </a:prstGeom>
              <a:blipFill>
                <a:blip r:embed="rId4"/>
                <a:stretch>
                  <a:fillRect l="-184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0811EE2E-EE36-4164-BB26-9FFA4CE49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433" y="4164012"/>
            <a:ext cx="3481387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90050-20F6-477C-B30D-04EF5B73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Zero-Shot Dependency Parsing</a:t>
            </a:r>
          </a:p>
        </p:txBody>
      </p:sp>
      <p:pic>
        <p:nvPicPr>
          <p:cNvPr id="5" name="内容占位符 4" descr="图表, 条形图&#10;&#10;描述已自动生成">
            <a:extLst>
              <a:ext uri="{FF2B5EF4-FFF2-40B4-BE49-F238E27FC236}">
                <a16:creationId xmlns:a16="http://schemas.microsoft.com/office/drawing/2014/main" id="{91552638-5BC6-4FAE-99EB-8C86959D2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97" y="2233153"/>
            <a:ext cx="4433578" cy="2605770"/>
          </a:xfr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E3E74E1-9A7A-439F-8200-831AA11F0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20" y="2275928"/>
            <a:ext cx="4433578" cy="25629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3CA35D-843B-416F-BCE5-A88C9B682654}"/>
              </a:ext>
            </a:extLst>
          </p:cNvPr>
          <p:cNvSpPr txBox="1"/>
          <p:nvPr/>
        </p:nvSpPr>
        <p:spPr>
          <a:xfrm>
            <a:off x="1023457" y="1442906"/>
            <a:ext cx="93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anisotropic degree drops by iterative normalization?</a:t>
            </a:r>
          </a:p>
        </p:txBody>
      </p:sp>
    </p:spTree>
    <p:extLst>
      <p:ext uri="{BB962C8B-B14F-4D97-AF65-F5344CB8AC3E}">
        <p14:creationId xmlns:p14="http://schemas.microsoft.com/office/powerpoint/2010/main" val="178394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B68F0-11D1-4121-ABBA-B86C41B3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FDFDB-8A2E-45DA-AE72-99B28151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9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82912-3D36-4FB5-B4E9-1251DF77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851A6-4BBC-423E-A7A6-3EF85B76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Contextual embeddings aligned by parallel corpus can build more high-quality mapping compared with static embeddings.</a:t>
            </a:r>
          </a:p>
          <a:p>
            <a:r>
              <a:rPr lang="en-US" sz="2400" dirty="0"/>
              <a:t>Sense-level </a:t>
            </a:r>
            <a:r>
              <a:rPr lang="en-US" altLang="zh-CN" sz="2400" dirty="0"/>
              <a:t>mapping</a:t>
            </a:r>
            <a:r>
              <a:rPr lang="en-US" sz="2400" dirty="0"/>
              <a:t> is better than word-level mapping by mitigating the representation bias problem.</a:t>
            </a:r>
          </a:p>
          <a:p>
            <a:r>
              <a:rPr lang="en-US" sz="2400" dirty="0"/>
              <a:t>Various degrees of anisotropy hurt the performance of mapping, and iterative normalization can alleviate it by enforcing contextual embeddings to be isotropic.</a:t>
            </a:r>
          </a:p>
        </p:txBody>
      </p:sp>
    </p:spTree>
    <p:extLst>
      <p:ext uri="{BB962C8B-B14F-4D97-AF65-F5344CB8AC3E}">
        <p14:creationId xmlns:p14="http://schemas.microsoft.com/office/powerpoint/2010/main" val="13173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27835-3223-4901-A1EE-C030515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771" y="3009882"/>
            <a:ext cx="3164457" cy="838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693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DE2A5-A027-44D6-862A-5DD5979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3FD03-B0D2-4E1C-B6A5-00DBA060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Mikolov</a:t>
            </a:r>
            <a:r>
              <a:rPr lang="en-US" sz="2000" dirty="0"/>
              <a:t> et al. (2013b) first noticed that pre-trained word vectors have similar topology structures across different languages. Therefore, word embeddings can be aligned by a simple linear mapping.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Figure 1 from A Survey of Cross-lingual Word Embedding Models | Semantic  Scholar">
            <a:extLst>
              <a:ext uri="{FF2B5EF4-FFF2-40B4-BE49-F238E27FC236}">
                <a16:creationId xmlns:a16="http://schemas.microsoft.com/office/drawing/2014/main" id="{4FC2E952-8F41-4E3A-B09F-C12417AC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48" y="2928343"/>
            <a:ext cx="8967614" cy="266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6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320D6-7000-423F-8342-F91D8768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1C352-501F-4341-93B8-71D101DD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Xing et al. (2015) showed that space alignment can be improved with orthogonal restriction.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da-DK" sz="2000" dirty="0"/>
              <a:t>Some supverised methods: Artetxe et al., 2016; Zhang et al., 2019, etc.</a:t>
            </a:r>
            <a:endParaRPr lang="fr-FR" sz="2000" dirty="0"/>
          </a:p>
          <a:p>
            <a:r>
              <a:rPr lang="fr-FR" sz="2000" dirty="0"/>
              <a:t>Some unsupverised methods: Miceli Barone, 2016; Zhang et al., 2017; Conneau et al. , 2018, etc.</a:t>
            </a:r>
            <a:endParaRPr lang="en-US" sz="2000" dirty="0"/>
          </a:p>
        </p:txBody>
      </p:sp>
      <p:pic>
        <p:nvPicPr>
          <p:cNvPr id="2050" name="Picture 2" descr="PDF] Normalized Word Embedding and Orthogonal Transform for Bilingual Word  Translation | Semantic Scholar">
            <a:extLst>
              <a:ext uri="{FF2B5EF4-FFF2-40B4-BE49-F238E27FC236}">
                <a16:creationId xmlns:a16="http://schemas.microsoft.com/office/drawing/2014/main" id="{CA0DDC80-D2BC-4899-84F9-D6E0B65A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2311146"/>
            <a:ext cx="4700016" cy="238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4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D5A29-E6F4-4D29-94FC-EB70A0D7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1C05A-1565-4BFB-B272-6255AF6781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Denote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as the word embedding matrix for a source language,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as the word embedding matrix for a target language: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With the orthogonal restriction,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., the problem can be solved by Procrustes approach: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1C05A-1565-4BFB-B272-6255AF678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23FA9CC-D573-4EEC-8EB7-8A48B6D3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22" y="2733675"/>
            <a:ext cx="3114675" cy="695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0B15F2-3A72-4F1B-A463-5AAC7BB01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684" y="4337050"/>
            <a:ext cx="4038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DA63-AD10-4A99-84D3-0D508C0D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DD0C4-61A1-4904-B8FD-452A773B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Cross-lingual word embeddings facilitates model transfer between languages by providing a semantic shared embedding space, such as  Schuster et al.(2019), </a:t>
            </a:r>
            <a:r>
              <a:rPr lang="en-US" sz="2000" dirty="0" err="1"/>
              <a:t>Kondratyuk</a:t>
            </a:r>
            <a:r>
              <a:rPr lang="en-US" sz="2000" dirty="0"/>
              <a:t> and </a:t>
            </a:r>
            <a:r>
              <a:rPr lang="en-US" sz="2000" dirty="0" err="1"/>
              <a:t>Straka</a:t>
            </a:r>
            <a:r>
              <a:rPr lang="en-US" sz="2000" dirty="0"/>
              <a:t> (2019).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C21E95-04E5-4650-8F2B-CBD82C9F5E96}"/>
              </a:ext>
            </a:extLst>
          </p:cNvPr>
          <p:cNvSpPr/>
          <p:nvPr/>
        </p:nvSpPr>
        <p:spPr>
          <a:xfrm rot="10800000">
            <a:off x="3108960" y="2944368"/>
            <a:ext cx="594360" cy="2679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Target Language Embeddings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C82A75C-7201-4EA2-8D32-B0DBFBE93221}"/>
              </a:ext>
            </a:extLst>
          </p:cNvPr>
          <p:cNvSpPr/>
          <p:nvPr/>
        </p:nvSpPr>
        <p:spPr>
          <a:xfrm>
            <a:off x="3877056" y="4151376"/>
            <a:ext cx="1179576" cy="2468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Transformation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5DC99AA-8981-4137-9343-1F7A7F8E23EB}"/>
              </a:ext>
            </a:extLst>
          </p:cNvPr>
          <p:cNvSpPr/>
          <p:nvPr/>
        </p:nvSpPr>
        <p:spPr>
          <a:xfrm rot="10800000">
            <a:off x="5199888" y="2944368"/>
            <a:ext cx="594360" cy="26791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Source  Language Embeddings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C43F5F7-DC1E-4871-B25C-37380B5FE2A7}"/>
              </a:ext>
            </a:extLst>
          </p:cNvPr>
          <p:cNvSpPr/>
          <p:nvPr/>
        </p:nvSpPr>
        <p:spPr>
          <a:xfrm>
            <a:off x="5943598" y="4151376"/>
            <a:ext cx="731520" cy="2651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E499BE7-B6C5-4B73-A58C-99E911548D6A}"/>
              </a:ext>
            </a:extLst>
          </p:cNvPr>
          <p:cNvSpPr/>
          <p:nvPr/>
        </p:nvSpPr>
        <p:spPr>
          <a:xfrm>
            <a:off x="6920479" y="3008376"/>
            <a:ext cx="1271018" cy="26151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Specific Task Model</a:t>
            </a:r>
          </a:p>
        </p:txBody>
      </p:sp>
    </p:spTree>
    <p:extLst>
      <p:ext uri="{BB962C8B-B14F-4D97-AF65-F5344CB8AC3E}">
        <p14:creationId xmlns:p14="http://schemas.microsoft.com/office/powerpoint/2010/main" val="256716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6C3AF-C69A-42F4-9986-2D7BC41A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4DD98-EA62-4EEB-ABCE-2FFAA88E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Mapping methods:</a:t>
            </a:r>
          </a:p>
          <a:p>
            <a:pPr lvl="1"/>
            <a:r>
              <a:rPr lang="en-US" dirty="0"/>
              <a:t>Static word-level embedding mapping</a:t>
            </a:r>
          </a:p>
          <a:p>
            <a:pPr lvl="1"/>
            <a:r>
              <a:rPr lang="en-US" dirty="0"/>
              <a:t>Use static dictionary and do not consider context</a:t>
            </a:r>
          </a:p>
          <a:p>
            <a:r>
              <a:rPr lang="en-US" dirty="0"/>
              <a:t>Our methods:</a:t>
            </a:r>
          </a:p>
          <a:p>
            <a:pPr lvl="1"/>
            <a:r>
              <a:rPr lang="en-US" dirty="0"/>
              <a:t>Contextual sense-level embedding mapping</a:t>
            </a:r>
          </a:p>
          <a:p>
            <a:pPr lvl="1"/>
            <a:r>
              <a:rPr lang="en-US" dirty="0"/>
              <a:t>Derive embedding alignment from parallel corpora</a:t>
            </a:r>
          </a:p>
          <a:p>
            <a:pPr lvl="1"/>
            <a:r>
              <a:rPr lang="en-US" dirty="0"/>
              <a:t>Explore the properties of contextual embeddings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551F09-04CF-44C4-8761-181F0242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68" y="1027906"/>
            <a:ext cx="5093208" cy="17023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E6BE87-D609-4945-A55C-1B9F8BD4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68" y="4910328"/>
            <a:ext cx="5299025" cy="15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2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D910E-B2F7-4E30-BBD7-88DD30A8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12"/>
            <a:ext cx="10515600" cy="1325563"/>
          </a:xfrm>
        </p:spPr>
        <p:txBody>
          <a:bodyPr/>
          <a:lstStyle/>
          <a:p>
            <a:r>
              <a:rPr lang="en-US" dirty="0"/>
              <a:t>Methods: Why sense-level?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8C7D1-B02C-434F-984C-F08E5BA4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848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To mitigate representation bias problem: word-level embedding vectors of multi-sense words tend to be closer to the vectors that represent their main meaning in the semantic space. This phenomenon brings up a drawback that multi-sense word vectors are difficult to accurately represent any one of their senses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C24536-AA8E-490A-AD57-94B14058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36" y="2806854"/>
            <a:ext cx="4340649" cy="3250706"/>
          </a:xfrm>
          <a:prstGeom prst="rect">
            <a:avLst/>
          </a:prstGeom>
        </p:spPr>
      </p:pic>
      <p:sp>
        <p:nvSpPr>
          <p:cNvPr id="6" name="星形: 五角 5">
            <a:extLst>
              <a:ext uri="{FF2B5EF4-FFF2-40B4-BE49-F238E27FC236}">
                <a16:creationId xmlns:a16="http://schemas.microsoft.com/office/drawing/2014/main" id="{CEE01C1C-B41D-4536-A732-26F42F13EEA1}"/>
              </a:ext>
            </a:extLst>
          </p:cNvPr>
          <p:cNvSpPr/>
          <p:nvPr/>
        </p:nvSpPr>
        <p:spPr>
          <a:xfrm>
            <a:off x="6638074" y="3332988"/>
            <a:ext cx="201168" cy="192024"/>
          </a:xfrm>
          <a:prstGeom prst="star5">
            <a:avLst/>
          </a:prstGeom>
          <a:solidFill>
            <a:srgbClr val="3B1E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F3518D-6641-4F30-98E2-716FF178F764}"/>
              </a:ext>
            </a:extLst>
          </p:cNvPr>
          <p:cNvSpPr txBox="1"/>
          <p:nvPr/>
        </p:nvSpPr>
        <p:spPr>
          <a:xfrm>
            <a:off x="6930682" y="3105834"/>
            <a:ext cx="222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sense-level vector: meaning of “shore”</a:t>
            </a: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F6C6C004-8ABC-4000-99AF-401AD6BA9004}"/>
              </a:ext>
            </a:extLst>
          </p:cNvPr>
          <p:cNvSpPr/>
          <p:nvPr/>
        </p:nvSpPr>
        <p:spPr>
          <a:xfrm>
            <a:off x="6638074" y="4004663"/>
            <a:ext cx="201168" cy="1920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BE5FF4-7C13-49FA-B39F-8CE0E9CB8ADD}"/>
              </a:ext>
            </a:extLst>
          </p:cNvPr>
          <p:cNvSpPr txBox="1"/>
          <p:nvPr/>
        </p:nvSpPr>
        <p:spPr>
          <a:xfrm>
            <a:off x="6930682" y="3777509"/>
            <a:ext cx="222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sense-level vector: financial meaning</a:t>
            </a:r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F143B2B9-8AFB-4F14-90F5-73EBE62F85C2}"/>
              </a:ext>
            </a:extLst>
          </p:cNvPr>
          <p:cNvSpPr/>
          <p:nvPr/>
        </p:nvSpPr>
        <p:spPr>
          <a:xfrm>
            <a:off x="1893665" y="4446677"/>
            <a:ext cx="201168" cy="192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CE796845-4F08-47F1-A254-1BF067447CD2}"/>
              </a:ext>
            </a:extLst>
          </p:cNvPr>
          <p:cNvSpPr/>
          <p:nvPr/>
        </p:nvSpPr>
        <p:spPr>
          <a:xfrm>
            <a:off x="6638074" y="4634070"/>
            <a:ext cx="201168" cy="192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3EEB86-E458-4692-8E89-C5E9E9EF6908}"/>
              </a:ext>
            </a:extLst>
          </p:cNvPr>
          <p:cNvSpPr txBox="1"/>
          <p:nvPr/>
        </p:nvSpPr>
        <p:spPr>
          <a:xfrm>
            <a:off x="6930682" y="4432260"/>
            <a:ext cx="403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word-level vector: only reflects the majority meaning (financial meaning)</a:t>
            </a:r>
          </a:p>
        </p:txBody>
      </p:sp>
    </p:spTree>
    <p:extLst>
      <p:ext uri="{BB962C8B-B14F-4D97-AF65-F5344CB8AC3E}">
        <p14:creationId xmlns:p14="http://schemas.microsoft.com/office/powerpoint/2010/main" val="33366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8983-6CF1-4101-B8FB-4B121708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Preprocessing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7A3D3-A045-4704-A950-7E74F31D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 first apply </a:t>
            </a:r>
            <a:r>
              <a:rPr lang="en-US" sz="2000" i="1" dirty="0"/>
              <a:t>Fast Align </a:t>
            </a:r>
            <a:r>
              <a:rPr lang="en-US" sz="2000" dirty="0"/>
              <a:t>(Dyer et al., 2013) , a log-linear reparameterization of IBM Model 2 , to the parallel corpus to obtain the aligned token pairs.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E.g., I really like eating apples ↔ </a:t>
            </a:r>
            <a:r>
              <a:rPr lang="es-ES" sz="2000" dirty="0"/>
              <a:t>Me gusta mucho comer manzanas</a:t>
            </a:r>
          </a:p>
          <a:p>
            <a:pPr marL="0" indent="0" algn="ctr">
              <a:buNone/>
            </a:pPr>
            <a:r>
              <a:rPr lang="es-ES" sz="2000" dirty="0"/>
              <a:t>0-0, 2-1, 1-2, 3-3, 4-4</a:t>
            </a:r>
          </a:p>
          <a:p>
            <a:pPr marL="0" indent="0" algn="ctr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Then, every parallel sentences will have aligned indices.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Words>921</Words>
  <Application>Microsoft Macintosh PowerPoint</Application>
  <PresentationFormat>Widescreen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主题​​</vt:lpstr>
      <vt:lpstr>Zero-Shot Cross-Lingual Dependency Parsing through Contextual Embedding Transformation</vt:lpstr>
      <vt:lpstr>Roadmap</vt:lpstr>
      <vt:lpstr>Background</vt:lpstr>
      <vt:lpstr>Background</vt:lpstr>
      <vt:lpstr>Background</vt:lpstr>
      <vt:lpstr>Background</vt:lpstr>
      <vt:lpstr>Methods: Overview</vt:lpstr>
      <vt:lpstr>Methods: Why sense-level? </vt:lpstr>
      <vt:lpstr>Methods: Preprocessing</vt:lpstr>
      <vt:lpstr>Methods: Contextual Representation</vt:lpstr>
      <vt:lpstr>Methods: Sense-Level Alignment </vt:lpstr>
      <vt:lpstr>Methods: Anisotropy </vt:lpstr>
      <vt:lpstr>Methods: Anisotropy </vt:lpstr>
      <vt:lpstr>Methods: Anisotropy </vt:lpstr>
      <vt:lpstr>Methods: Zero-Shot Transfer</vt:lpstr>
      <vt:lpstr>Experiments: Zero-Shot Dependency Parsing</vt:lpstr>
      <vt:lpstr>Experiments: Zero-Shot Dependency Parsing</vt:lpstr>
      <vt:lpstr>Experiments: Zero-Shot Dependency Parsing</vt:lpstr>
      <vt:lpstr>Experiments: Zero-Shot Dependency Parsing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Cross-Lingual Dependency Parsing through Contextual Embedding Transformation</dc:title>
  <dc:creator>Haoran Xu</dc:creator>
  <cp:lastModifiedBy>Haoran Xu</cp:lastModifiedBy>
  <cp:revision>14</cp:revision>
  <dcterms:created xsi:type="dcterms:W3CDTF">2020-12-25T18:02:48Z</dcterms:created>
  <dcterms:modified xsi:type="dcterms:W3CDTF">2023-10-08T02:12:00Z</dcterms:modified>
</cp:coreProperties>
</file>