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690" r:id="rId5"/>
  </p:sldMasterIdLst>
  <p:notesMasterIdLst>
    <p:notesMasterId r:id="rId8"/>
  </p:notesMasterIdLst>
  <p:handoutMasterIdLst>
    <p:handoutMasterId r:id="rId9"/>
  </p:handoutMasterIdLst>
  <p:sldIdLst>
    <p:sldId id="821" r:id="rId6"/>
    <p:sldId id="82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DDA"/>
    <a:srgbClr val="A8C0EA"/>
    <a:srgbClr val="00B050"/>
    <a:srgbClr val="5B9BD5"/>
    <a:srgbClr val="C00000"/>
    <a:srgbClr val="FF7575"/>
    <a:srgbClr val="E8EEFA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 autoAdjust="0"/>
    <p:restoredTop sz="90920" autoAdjust="0"/>
  </p:normalViewPr>
  <p:slideViewPr>
    <p:cSldViewPr>
      <p:cViewPr>
        <p:scale>
          <a:sx n="100" d="100"/>
          <a:sy n="100" d="100"/>
        </p:scale>
        <p:origin x="990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4672"/>
    </p:cViewPr>
  </p:sorterViewPr>
  <p:notesViewPr>
    <p:cSldViewPr>
      <p:cViewPr varScale="1">
        <p:scale>
          <a:sx n="64" d="100"/>
          <a:sy n="64" d="100"/>
        </p:scale>
        <p:origin x="-29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454A6-9D8B-E64C-9F3A-E43D9CBF3501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588D5-991A-034D-A45B-DEC9EE99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4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AD9536-637A-4120-918F-89AA40D2F291}" type="datetimeFigureOut">
              <a:rPr lang="en-US"/>
              <a:pPr>
                <a:defRPr/>
              </a:pPr>
              <a:t>3/2/2015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58CAF7-746C-4394-BCB4-893DCDC7DF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44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8CAF7-746C-4394-BCB4-893DCDC7DFD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1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58CAF7-746C-4394-BCB4-893DCDC7DF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32004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 smtClean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rgbClr val="123451">
                  <a:lumMod val="10000"/>
                  <a:lumOff val="90000"/>
                  <a:alpha val="75000"/>
                </a:srgb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548905"/>
            <a:ext cx="9144000" cy="470900"/>
            <a:chOff x="0" y="5486400"/>
            <a:chExt cx="9131190" cy="406523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200" y="5486400"/>
              <a:ext cx="914400" cy="394696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4800" y="5486400"/>
              <a:ext cx="2395728" cy="394696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45100" y="5486400"/>
              <a:ext cx="3886090" cy="394696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1600" y="5486400"/>
              <a:ext cx="1481328" cy="394696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486400"/>
              <a:ext cx="457200" cy="406523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12415"/>
            <a:ext cx="575124" cy="3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4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256"/>
          </a:xfrm>
          <a:prstGeom prst="rect">
            <a:avLst/>
          </a:prstGeom>
        </p:spPr>
        <p:txBody>
          <a:bodyPr lIns="46757" tIns="23379" rIns="46757" bIns="2337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lIns="46757" tIns="23379" rIns="46757" bIns="23379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46757" tIns="23379" rIns="46757" bIns="23379"/>
          <a:lstStyle/>
          <a:p>
            <a:fld id="{20686213-8C46-8A4D-B21D-7DF03662FC16}" type="datetimeFigureOut">
              <a:rPr lang="en-US" smtClean="0"/>
              <a:pPr/>
              <a:t>3/2/2015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lIns="46757" tIns="23379" rIns="46757" bIns="23379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46757" tIns="23379" rIns="46757" bIns="23379"/>
          <a:lstStyle/>
          <a:p>
            <a:fld id="{DAC64B23-0DC6-AA43-875E-335B52C547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ch Stuff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5250" cy="6858000"/>
          </a:xfrm>
          <a:prstGeom prst="rect">
            <a:avLst/>
          </a:prstGeom>
          <a:solidFill>
            <a:srgbClr val="006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Title 6" title="test"/>
          <p:cNvSpPr txBox="1">
            <a:spLocks/>
          </p:cNvSpPr>
          <p:nvPr userDrawn="1"/>
        </p:nvSpPr>
        <p:spPr>
          <a:xfrm>
            <a:off x="345856" y="298546"/>
            <a:ext cx="5928782" cy="48171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2667" kern="1200" cap="all" spc="0">
                <a:solidFill>
                  <a:schemeClr val="tx1"/>
                </a:solidFill>
                <a:latin typeface="Open Sans Extrabold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1722" y="298544"/>
            <a:ext cx="5822917" cy="545448"/>
          </a:xfrm>
        </p:spPr>
        <p:txBody>
          <a:bodyPr/>
          <a:lstStyle>
            <a:lvl1pPr algn="l">
              <a:defRPr sz="2400" b="0" i="0" kern="1200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8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690" y="6519116"/>
            <a:ext cx="1819786" cy="33888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1291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690" y="6519116"/>
            <a:ext cx="1819786" cy="33888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184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ch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5250" cy="6858000"/>
          </a:xfrm>
          <a:prstGeom prst="rect">
            <a:avLst/>
          </a:prstGeom>
          <a:solidFill>
            <a:srgbClr val="006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7" name="Title 6" title="test"/>
          <p:cNvSpPr txBox="1">
            <a:spLocks/>
          </p:cNvSpPr>
          <p:nvPr userDrawn="1"/>
        </p:nvSpPr>
        <p:spPr>
          <a:xfrm>
            <a:off x="451722" y="298546"/>
            <a:ext cx="6874365" cy="48171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2667" kern="1200" cap="all" spc="0">
                <a:solidFill>
                  <a:schemeClr val="tx1"/>
                </a:solidFill>
                <a:latin typeface="Open Sans Extrabold"/>
                <a:ea typeface="+mj-ea"/>
                <a:cs typeface="+mj-cs"/>
              </a:defRPr>
            </a:lvl1pPr>
          </a:lstStyle>
          <a:p>
            <a:pPr algn="l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1722" y="326253"/>
            <a:ext cx="6874364" cy="415498"/>
          </a:xfrm>
        </p:spPr>
        <p:txBody>
          <a:bodyPr anchor="t" anchorCtr="0">
            <a:spAutoFit/>
          </a:bodyPr>
          <a:lstStyle>
            <a:lvl1pPr algn="l">
              <a:defRPr sz="2100" b="0" i="0" kern="1200" cap="none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3" name="Picture 12" descr="EPAM-System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52" y="337497"/>
            <a:ext cx="1040689" cy="403809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48891" y="-1"/>
            <a:ext cx="8695110" cy="298541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256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76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70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2447925" y="6488113"/>
            <a:ext cx="1604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  <a:latin typeface="Calibri" pitchFamily="34" charset="0"/>
              </a:rPr>
              <a:t>2011 © EPAM Systems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7442200" y="6500813"/>
            <a:ext cx="1584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fld id="{012BB72C-ACD0-497A-8407-4187675B8CB7}" type="slidenum">
              <a:rPr lang="en-US" sz="1200">
                <a:solidFill>
                  <a:srgbClr val="7F7F7F"/>
                </a:solidFill>
                <a:latin typeface="Calibri" pitchFamily="34" charset="0"/>
              </a:rPr>
              <a:pPr algn="r"/>
              <a:t>‹#›</a:t>
            </a:fld>
            <a:endParaRPr lang="en-US" sz="120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8" y="59413"/>
            <a:ext cx="8726607" cy="466737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400" b="1">
                <a:solidFill>
                  <a:schemeClr val="bg1"/>
                </a:solidFill>
                <a:latin typeface="Helvetica LT St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07504" y="6165305"/>
            <a:ext cx="2340260" cy="322807"/>
          </a:xfrm>
        </p:spPr>
        <p:txBody>
          <a:bodyPr>
            <a:normAutofit/>
          </a:bodyPr>
          <a:lstStyle>
            <a:lvl1pPr algn="ctr">
              <a:buNone/>
              <a:defRPr sz="1200" b="0" i="1">
                <a:solidFill>
                  <a:schemeClr val="bg1"/>
                </a:solidFill>
                <a:latin typeface="Helvetica LT St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056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1604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2010 </a:t>
            </a:r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© 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8AE9712F-231D-46BD-8215-5B9AC8D83DFF}" type="slidenum">
              <a:rPr lang="en-US" sz="1200" b="1" smtClean="0">
                <a:solidFill>
                  <a:srgbClr val="2750AB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b="1" dirty="0">
              <a:solidFill>
                <a:srgbClr val="2750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605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ch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585"/>
            <a:fld id="{576F8EAE-B89D-6145-92FF-3D7CB93874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3/2/2015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8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the contents of this document and are confidential and are intended solely for the business specified within. </a:t>
            </a:r>
            <a:br>
              <a:rPr lang="en-US" smtClean="0">
                <a:solidFill>
                  <a:prstClr val="black">
                    <a:tint val="75000"/>
                  </a:prstClr>
                </a:solidFill>
              </a:rPr>
            </a:b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the information may also be legally privileged. do not distribute or reproduce.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5250" cy="6858000"/>
          </a:xfrm>
          <a:prstGeom prst="rect">
            <a:avLst/>
          </a:prstGeom>
          <a:solidFill>
            <a:srgbClr val="006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Title 6" title="test"/>
          <p:cNvSpPr txBox="1">
            <a:spLocks/>
          </p:cNvSpPr>
          <p:nvPr userDrawn="1"/>
        </p:nvSpPr>
        <p:spPr>
          <a:xfrm>
            <a:off x="345856" y="298546"/>
            <a:ext cx="5928782" cy="481717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2667" kern="1200" cap="all" spc="0">
                <a:solidFill>
                  <a:schemeClr val="tx1"/>
                </a:solidFill>
                <a:latin typeface="Open Sans Extrabold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1722" y="298544"/>
            <a:ext cx="5822917" cy="545448"/>
          </a:xfrm>
        </p:spPr>
        <p:txBody>
          <a:bodyPr/>
          <a:lstStyle>
            <a:lvl1pPr algn="l">
              <a:defRPr sz="2400" b="0" i="0" kern="1200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3" name="Picture 12" descr="EPAM-System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52" y="337497"/>
            <a:ext cx="1040689" cy="4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srgbClr val="336699">
                    <a:lumMod val="40000"/>
                    <a:lumOff val="60000"/>
                  </a:srgbClr>
                </a:solidFill>
                <a:latin typeface="Arial"/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1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7" r:id="rId2"/>
    <p:sldLayoutId id="2147483708" r:id="rId3"/>
    <p:sldLayoutId id="214748370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400690" y="6519116"/>
            <a:ext cx="1819786" cy="338884"/>
          </a:xfrm>
          <a:prstGeom prst="rect">
            <a:avLst/>
          </a:prstGeom>
        </p:spPr>
        <p:txBody>
          <a:bodyPr tIns="0" bIns="0" anchor="t" anchorCtr="0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1615" y="6553200"/>
            <a:ext cx="1065385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9628E0-47A7-46CE-98F3-6986F46F7576}" type="slidenum">
              <a:rPr lang="en-US" smtClean="0"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6248400"/>
            <a:ext cx="9144000" cy="1524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29" y="6544797"/>
            <a:ext cx="264771" cy="171525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828800" y="6557867"/>
            <a:ext cx="2616200" cy="14773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i="1" dirty="0" smtClean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latin typeface="Arial Narrow" panose="020B0606020202030204" pitchFamily="34" charset="0"/>
                <a:cs typeface="Simplified Arabic" panose="02020603050405020304" pitchFamily="18" charset="-78"/>
              </a:rPr>
              <a:t>Excellence in Software Engineering</a:t>
            </a:r>
            <a:endParaRPr lang="en-US" sz="1200" b="1" i="1" dirty="0">
              <a:solidFill>
                <a:schemeClr val="tx1">
                  <a:lumMod val="65000"/>
                  <a:lumOff val="35000"/>
                  <a:alpha val="80000"/>
                </a:schemeClr>
              </a:solidFill>
              <a:latin typeface="Arial Narrow" panose="020B0606020202030204" pitchFamily="34" charset="0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015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3" r:id="rId3"/>
    <p:sldLayoutId id="2147483706" r:id="rId4"/>
    <p:sldLayoutId id="2147483710" r:id="rId5"/>
    <p:sldLayoutId id="2147483711" r:id="rId6"/>
    <p:sldLayoutId id="2147483712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4129947" y="428932"/>
            <a:ext cx="2620724" cy="4020185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Aft>
                <a:spcPts val="0"/>
              </a:spcAft>
            </a:pPr>
            <a:r>
              <a:rPr lang="en-US" sz="1200" kern="120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254474" y="1331552"/>
            <a:ext cx="1317853" cy="61436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Aft>
                <a:spcPts val="0"/>
              </a:spcAft>
            </a:pPr>
            <a:r>
              <a:rPr lang="en-US" sz="1200" b="1" kern="12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Stream Reader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Can 49"/>
          <p:cNvSpPr/>
          <p:nvPr/>
        </p:nvSpPr>
        <p:spPr>
          <a:xfrm rot="16200000">
            <a:off x="2461464" y="1985702"/>
            <a:ext cx="287771" cy="925693"/>
          </a:xfrm>
          <a:prstGeom prst="can">
            <a:avLst>
              <a:gd name="adj" fmla="val 26786"/>
            </a:avLst>
          </a:prstGeom>
          <a:solidFill>
            <a:schemeClr val="tx2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 smtClean="0"/>
              <a:t>Stream</a:t>
            </a:r>
            <a:endParaRPr lang="en-US" sz="1200" b="1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165" y="1680752"/>
            <a:ext cx="914401" cy="91440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74" y="544343"/>
            <a:ext cx="1064092" cy="56504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17006" y="3968891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Spark worker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38310" y="2969345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79DDA"/>
                </a:solidFill>
              </a:rPr>
              <a:t>XAP </a:t>
            </a:r>
            <a:r>
              <a:rPr lang="en-US" b="1" dirty="0" err="1" smtClean="0">
                <a:solidFill>
                  <a:srgbClr val="579DDA"/>
                </a:solidFill>
              </a:rPr>
              <a:t>datagrid</a:t>
            </a:r>
            <a:endParaRPr lang="en-US" b="1" dirty="0">
              <a:solidFill>
                <a:srgbClr val="579DDA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10185" y="2637156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Cluster </a:t>
            </a:r>
          </a:p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computing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ight Arrow 101"/>
          <p:cNvSpPr/>
          <p:nvPr/>
        </p:nvSpPr>
        <p:spPr>
          <a:xfrm>
            <a:off x="3575154" y="2234769"/>
            <a:ext cx="432980" cy="493993"/>
          </a:xfrm>
          <a:prstGeom prst="rightArrow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loud 102"/>
          <p:cNvSpPr/>
          <p:nvPr/>
        </p:nvSpPr>
        <p:spPr>
          <a:xfrm>
            <a:off x="7379652" y="1985810"/>
            <a:ext cx="1734081" cy="915652"/>
          </a:xfrm>
          <a:prstGeom prst="clou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599695" y="2123574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79DDA"/>
                </a:solidFill>
                <a:latin typeface="+mn-lt"/>
              </a:rPr>
              <a:t>Computation</a:t>
            </a:r>
            <a:r>
              <a:rPr lang="en-US" sz="1200" b="1" dirty="0" smtClean="0">
                <a:solidFill>
                  <a:srgbClr val="579DDA"/>
                </a:solidFill>
                <a:latin typeface="+mn-lt"/>
              </a:rPr>
              <a:t> </a:t>
            </a:r>
          </a:p>
          <a:p>
            <a:pPr algn="ctr"/>
            <a:r>
              <a:rPr lang="en-US" sz="1200" b="1" dirty="0" smtClean="0">
                <a:solidFill>
                  <a:srgbClr val="579DDA"/>
                </a:solidFill>
                <a:latin typeface="+mn-lt"/>
              </a:rPr>
              <a:t>results</a:t>
            </a:r>
            <a:endParaRPr lang="en-US" sz="1200" b="1" dirty="0">
              <a:solidFill>
                <a:srgbClr val="579DDA"/>
              </a:solidFill>
              <a:latin typeface="+mn-lt"/>
            </a:endParaRPr>
          </a:p>
        </p:txBody>
      </p:sp>
      <p:sp>
        <p:nvSpPr>
          <p:cNvPr id="107" name="Cloud 106"/>
          <p:cNvSpPr/>
          <p:nvPr/>
        </p:nvSpPr>
        <p:spPr>
          <a:xfrm>
            <a:off x="1738310" y="1990723"/>
            <a:ext cx="1734081" cy="915652"/>
          </a:xfrm>
          <a:prstGeom prst="clou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263615" y="2161426"/>
            <a:ext cx="1317853" cy="61436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Aft>
                <a:spcPts val="0"/>
              </a:spcAft>
            </a:pPr>
            <a:r>
              <a:rPr lang="en-US" sz="1200" b="1" kern="12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Stream Reader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4186" y="2137952"/>
            <a:ext cx="929771" cy="637837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Aft>
                <a:spcPts val="0"/>
              </a:spcAft>
            </a:pP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Data Producer</a:t>
            </a:r>
            <a:endParaRPr lang="en-US" sz="1200" b="1" dirty="0">
              <a:solidFill>
                <a:schemeClr val="bg1">
                  <a:lumMod val="50000"/>
                </a:schemeClr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1184921" y="2234769"/>
            <a:ext cx="432980" cy="493993"/>
          </a:xfrm>
          <a:prstGeom prst="rightArrow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389177" y="2969345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79DDA"/>
                </a:solidFill>
              </a:rPr>
              <a:t>XAP </a:t>
            </a:r>
            <a:r>
              <a:rPr lang="en-US" b="1" dirty="0" err="1" smtClean="0">
                <a:solidFill>
                  <a:srgbClr val="579DDA"/>
                </a:solidFill>
              </a:rPr>
              <a:t>datagrid</a:t>
            </a:r>
            <a:endParaRPr lang="en-US" b="1" dirty="0">
              <a:solidFill>
                <a:srgbClr val="579DDA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254474" y="3031496"/>
            <a:ext cx="1317853" cy="614363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Aft>
                <a:spcPts val="0"/>
              </a:spcAft>
            </a:pPr>
            <a:r>
              <a:rPr lang="en-US" sz="1200" b="1" kern="120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Stream Reader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287111" y="18316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686869" y="18316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2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996943" y="1831615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6" name="Right Arrow 115"/>
          <p:cNvSpPr/>
          <p:nvPr/>
        </p:nvSpPr>
        <p:spPr>
          <a:xfrm>
            <a:off x="6889235" y="2234769"/>
            <a:ext cx="432980" cy="493993"/>
          </a:xfrm>
          <a:prstGeom prst="rightArrow">
            <a:avLst/>
          </a:prstGeom>
          <a:ln w="412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>
            <a:normAutofit/>
          </a:bodyPr>
          <a:lstStyle/>
          <a:p>
            <a:r>
              <a:rPr lang="en-US" dirty="0" smtClean="0"/>
              <a:t>Example.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5411615" y="6553200"/>
            <a:ext cx="1065385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rPr>
              <a:t>Confidential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15996" y="1890247"/>
            <a:ext cx="2260356" cy="275795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44753" y="3718340"/>
            <a:ext cx="2564496" cy="15240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76182" y="1096708"/>
            <a:ext cx="2533067" cy="122650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1446290" y="4158769"/>
            <a:ext cx="904356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XAP Web PU</a:t>
            </a:r>
            <a:endParaRPr lang="en-US" sz="1200" b="1" dirty="0"/>
          </a:p>
        </p:txBody>
      </p:sp>
      <p:sp>
        <p:nvSpPr>
          <p:cNvPr id="88" name="Rounded Rectangle 87"/>
          <p:cNvSpPr/>
          <p:nvPr/>
        </p:nvSpPr>
        <p:spPr>
          <a:xfrm>
            <a:off x="152400" y="4154986"/>
            <a:ext cx="1112435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UI</a:t>
            </a:r>
          </a:p>
          <a:p>
            <a:pPr algn="ctr"/>
            <a:r>
              <a:rPr lang="en-US" sz="1200" b="1" dirty="0" smtClean="0"/>
              <a:t>(browser)</a:t>
            </a:r>
            <a:endParaRPr lang="en-US" sz="12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944307" y="3531185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/>
                </a:solidFill>
                <a:latin typeface="+mn-lt"/>
              </a:rPr>
              <a:t>Spark Streaming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07423" y="4360119"/>
            <a:ext cx="1405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579DDA"/>
                </a:solidFill>
              </a:rPr>
              <a:t>XAP </a:t>
            </a:r>
            <a:r>
              <a:rPr lang="en-US" sz="1200" b="1" dirty="0" err="1" smtClean="0">
                <a:solidFill>
                  <a:srgbClr val="579DDA"/>
                </a:solidFill>
              </a:rPr>
              <a:t>Stateful</a:t>
            </a:r>
            <a:r>
              <a:rPr lang="en-US" sz="1200" b="1" dirty="0" smtClean="0">
                <a:solidFill>
                  <a:srgbClr val="579DDA"/>
                </a:solidFill>
              </a:rPr>
              <a:t> PU </a:t>
            </a:r>
            <a:endParaRPr lang="en-US" sz="1200" b="1" dirty="0">
              <a:solidFill>
                <a:srgbClr val="579DDA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46261" y="4965341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Front end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98710" y="2030078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Feeder</a:t>
            </a:r>
            <a:endParaRPr lang="en-US" sz="1200" b="1" dirty="0">
              <a:solidFill>
                <a:srgbClr val="7030A0"/>
              </a:solidFill>
            </a:endParaRPr>
          </a:p>
        </p:txBody>
      </p:sp>
      <p:cxnSp>
        <p:nvCxnSpPr>
          <p:cNvPr id="106" name="Straight Arrow Connector 105"/>
          <p:cNvCxnSpPr>
            <a:stCxn id="88" idx="3"/>
            <a:endCxn id="86" idx="1"/>
          </p:cNvCxnSpPr>
          <p:nvPr/>
        </p:nvCxnSpPr>
        <p:spPr>
          <a:xfrm>
            <a:off x="1264835" y="4459786"/>
            <a:ext cx="181455" cy="37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978487" y="1285581"/>
            <a:ext cx="103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</a:t>
            </a:r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ext stream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811880" y="2114787"/>
            <a:ext cx="103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t</a:t>
            </a:r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ext stream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792973" y="4013666"/>
            <a:ext cx="1460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write </a:t>
            </a:r>
            <a:r>
              <a:rPr lang="en-US" sz="1400" b="1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WordCount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2686" y="4764586"/>
            <a:ext cx="145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</a:t>
            </a:r>
            <a:r>
              <a:rPr lang="en-US" sz="1400" b="1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ead </a:t>
            </a:r>
            <a:r>
              <a:rPr lang="en-US" sz="1400" b="1" i="1" dirty="0" err="1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WordCount</a:t>
            </a:r>
            <a:endParaRPr lang="en-US" sz="1400" b="1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794086" y="132516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74694" y="2156696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2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574694" y="4059119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822661" y="4816586"/>
            <a:ext cx="228600" cy="228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4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86" idx="3"/>
            <a:endCxn id="62" idx="1"/>
          </p:cNvCxnSpPr>
          <p:nvPr/>
        </p:nvCxnSpPr>
        <p:spPr>
          <a:xfrm flipV="1">
            <a:off x="2350646" y="3974484"/>
            <a:ext cx="1267949" cy="48908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 rot="16200000">
            <a:off x="4024885" y="1747995"/>
            <a:ext cx="442578" cy="1463280"/>
          </a:xfrm>
          <a:prstGeom prst="can">
            <a:avLst>
              <a:gd name="adj" fmla="val 26786"/>
            </a:avLst>
          </a:prstGeom>
          <a:solidFill>
            <a:schemeClr val="tx2">
              <a:lumMod val="50000"/>
              <a:lumOff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 smtClean="0"/>
              <a:t>XAP Stream</a:t>
            </a:r>
            <a:endParaRPr lang="en-US" sz="1200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5773923" y="2747361"/>
            <a:ext cx="3027547" cy="105165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</a:t>
            </a:r>
            <a:endParaRPr lang="en-US" sz="12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6224146" y="2951287"/>
            <a:ext cx="2259253" cy="54609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US" sz="1200" b="1" dirty="0" smtClean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Spark </a:t>
            </a:r>
            <a:r>
              <a:rPr lang="en-US" sz="1200" b="1" dirty="0">
                <a:solidFill>
                  <a:srgbClr val="FFFF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Workers</a:t>
            </a:r>
            <a:endParaRPr lang="en-US" sz="1200" b="1" dirty="0">
              <a:solidFill>
                <a:srgbClr val="FFFFFF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11" y="2989387"/>
            <a:ext cx="443783" cy="443783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3618595" y="3669684"/>
            <a:ext cx="1247567" cy="609600"/>
          </a:xfrm>
          <a:prstGeom prst="roundRect">
            <a:avLst/>
          </a:prstGeom>
          <a:solidFill>
            <a:srgbClr val="579DDA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Computation results</a:t>
            </a:r>
            <a:endParaRPr lang="en-US" sz="1200" b="1" dirty="0"/>
          </a:p>
        </p:txBody>
      </p:sp>
      <p:cxnSp>
        <p:nvCxnSpPr>
          <p:cNvPr id="77" name="Elbow Connector 76"/>
          <p:cNvCxnSpPr>
            <a:stCxn id="81" idx="3"/>
            <a:endCxn id="39" idx="1"/>
          </p:cNvCxnSpPr>
          <p:nvPr/>
        </p:nvCxnSpPr>
        <p:spPr>
          <a:xfrm>
            <a:off x="2496480" y="1643102"/>
            <a:ext cx="1018054" cy="836533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417715" y="1395956"/>
            <a:ext cx="1078765" cy="494291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Text Producer</a:t>
            </a:r>
            <a:endParaRPr lang="en-US" sz="12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156837" y="1395956"/>
            <a:ext cx="1078765" cy="494291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Book.txt</a:t>
            </a:r>
            <a:endParaRPr lang="en-US" sz="1200" b="1" dirty="0"/>
          </a:p>
        </p:txBody>
      </p:sp>
      <p:cxnSp>
        <p:nvCxnSpPr>
          <p:cNvPr id="102" name="Straight Arrow Connector 101"/>
          <p:cNvCxnSpPr>
            <a:stCxn id="85" idx="3"/>
            <a:endCxn id="81" idx="1"/>
          </p:cNvCxnSpPr>
          <p:nvPr/>
        </p:nvCxnSpPr>
        <p:spPr>
          <a:xfrm>
            <a:off x="1235602" y="1643102"/>
            <a:ext cx="18211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39" idx="3"/>
            <a:endCxn id="95" idx="0"/>
          </p:cNvCxnSpPr>
          <p:nvPr/>
        </p:nvCxnSpPr>
        <p:spPr>
          <a:xfrm>
            <a:off x="4977814" y="2479635"/>
            <a:ext cx="2375959" cy="47165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95" idx="2"/>
            <a:endCxn id="62" idx="3"/>
          </p:cNvCxnSpPr>
          <p:nvPr/>
        </p:nvCxnSpPr>
        <p:spPr>
          <a:xfrm rot="5400000">
            <a:off x="5871416" y="2492126"/>
            <a:ext cx="477105" cy="248761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28531A37A1243B39FCBC533FCFEED" ma:contentTypeVersion="19" ma:contentTypeDescription="Create a new document." ma:contentTypeScope="" ma:versionID="a5908f1ce096d0621e5ac17a1848bbb6">
  <xsd:schema xmlns:xsd="http://www.w3.org/2001/XMLSchema" xmlns:xs="http://www.w3.org/2001/XMLSchema" xmlns:p="http://schemas.microsoft.com/office/2006/metadata/properties" xmlns:ns1="http://schemas.microsoft.com/sharepoint/v3" xmlns:ns2="79b47eeb-2c81-4250-ac1d-519a77ce3693" targetNamespace="http://schemas.microsoft.com/office/2006/metadata/properties" ma:root="true" ma:fieldsID="c9091ce4f2db5fe85b6b92b4bf9581ef" ns1:_="" ns2:_="">
    <xsd:import namespace="http://schemas.microsoft.com/sharepoint/v3"/>
    <xsd:import namespace="79b47eeb-2c81-4250-ac1d-519a77ce369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CIS_Industry" minOccurs="0"/>
                <xsd:element ref="ns2:Horizontal_x0020_Expertise" minOccurs="0"/>
                <xsd:element ref="ns2:Vendor" minOccurs="0"/>
                <xsd:element ref="ns2:Region" minOccurs="0"/>
                <xsd:element ref="ns2:Type_x0020__x0028_case_x002c__x0020_RFP_x002e__x0020_etc_x002e__x0029_" minOccurs="0"/>
                <xsd:element ref="ns2:Services" minOccurs="0"/>
                <xsd:element ref="ns2:File_x0020_type0" minOccurs="0"/>
                <xsd:element ref="ns2:Language" minOccurs="0"/>
                <xsd:element ref="ns2:tes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2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3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4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5" nillable="true" ma:displayName="E-Mail From" ma:hidden="true" ma:internalName="EmailFrom">
      <xsd:simpleType>
        <xsd:restriction base="dms:Text"/>
      </xsd:simpleType>
    </xsd:element>
    <xsd:element name="EmailSubject" ma:index="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b47eeb-2c81-4250-ac1d-519a77ce3693" elementFormDefault="qualified">
    <xsd:import namespace="http://schemas.microsoft.com/office/2006/documentManagement/types"/>
    <xsd:import namespace="http://schemas.microsoft.com/office/infopath/2007/PartnerControls"/>
    <xsd:element name="CIS_Industry" ma:index="7" nillable="true" ma:displayName="Industries" ma:internalName="CIS_Industr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utomotive"/>
                    <xsd:enumeration value="Banks and Finance"/>
                    <xsd:enumeration value="Consumer Goods (FMCG)"/>
                    <xsd:enumeration value="Government"/>
                    <xsd:enumeration value="Insurance"/>
                    <xsd:enumeration value="Manufacturing"/>
                    <xsd:enumeration value="Metallurgy"/>
                    <xsd:enumeration value="Oil, Gas and Energy"/>
                    <xsd:enumeration value="Others"/>
                    <xsd:enumeration value="Tax Service"/>
                    <xsd:enumeration value="Telecommunications"/>
                    <xsd:enumeration value="Travel and Transport"/>
                  </xsd:restriction>
                </xsd:simpleType>
              </xsd:element>
            </xsd:sequence>
          </xsd:extension>
        </xsd:complexContent>
      </xsd:complexType>
    </xsd:element>
    <xsd:element name="Horizontal_x0020_Expertise" ma:index="8" nillable="true" ma:displayName="Horizontal Expertise" ma:internalName="Horizontal_x0020_Experti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illing, Payment Systems"/>
                    <xsd:enumeration value="Budgeting"/>
                    <xsd:enumeration value="Business Intelligence"/>
                    <xsd:enumeration value="Clouds"/>
                    <xsd:enumeration value="CRM"/>
                    <xsd:enumeration value="Data Warehouse, Big Data"/>
                    <xsd:enumeration value="Debt Collection"/>
                    <xsd:enumeration value="Document and Contracts Management"/>
                    <xsd:enumeration value="EAM"/>
                    <xsd:enumeration value="E-government"/>
                    <xsd:enumeration value="ERP"/>
                    <xsd:enumeration value="E-services"/>
                    <xsd:enumeration value="Financial Document Management"/>
                    <xsd:enumeration value="HR Management"/>
                    <xsd:enumeration value="Investment and Capital Construction Management"/>
                    <xsd:enumeration value="Logistics"/>
                    <xsd:enumeration value="Manufacturing Process Management"/>
                    <xsd:enumeration value="Master Data Management"/>
                    <xsd:enumeration value="Mobile Solutions"/>
                    <xsd:enumeration value="Others"/>
                    <xsd:enumeration value="Portals"/>
                    <xsd:enumeration value="Social Media"/>
                    <xsd:enumeration value="Voice of the client"/>
                  </xsd:restriction>
                </xsd:simpleType>
              </xsd:element>
            </xsd:sequence>
          </xsd:extension>
        </xsd:complexContent>
      </xsd:complexType>
    </xsd:element>
    <xsd:element name="Vendor" ma:index="9" nillable="true" ma:displayName="Vendor" ma:internalName="Vendo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EA"/>
                    <xsd:enumeration value="Clarabridge"/>
                    <xsd:enumeration value="EPAM"/>
                    <xsd:enumeration value="Hyperion"/>
                    <xsd:enumeration value="IBM"/>
                    <xsd:enumeration value="Microsoft"/>
                    <xsd:enumeration value="Oracle"/>
                    <xsd:enumeration value="Others"/>
                    <xsd:enumeration value="SAP"/>
                  </xsd:restriction>
                </xsd:simpleType>
              </xsd:element>
            </xsd:sequence>
          </xsd:extension>
        </xsd:complexContent>
      </xsd:complexType>
    </xsd:element>
    <xsd:element name="Region" ma:index="10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ussia"/>
                    <xsd:enumeration value="Belarus"/>
                    <xsd:enumeration value="Kazahstan"/>
                    <xsd:enumeration value="Ukrain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_x0028_case_x002c__x0020_RFP_x002e__x0020_etc_x002e__x0029_" ma:index="11" nillable="true" ma:displayName="Type (case, RFP. etc.)" ma:internalName="Type_x0020__x0028_case_x002c__x0020_RFP_x002e__x0020_etc_x002e_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ase"/>
                    <xsd:enumeration value="RFP"/>
                    <xsd:enumeration value="Experience"/>
                  </xsd:restriction>
                </xsd:simpleType>
              </xsd:element>
            </xsd:sequence>
          </xsd:extension>
        </xsd:complexContent>
      </xsd:complexType>
    </xsd:element>
    <xsd:element name="Services" ma:index="12" nillable="true" ma:displayName="Services" ma:internalName="Servic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Integration"/>
                    <xsd:enumeration value="Data and Application Migration"/>
                    <xsd:enumeration value="ODC and DDC"/>
                    <xsd:enumeration value="Support and Maintenance"/>
                    <xsd:enumeration value="Testing"/>
                  </xsd:restriction>
                </xsd:simpleType>
              </xsd:element>
            </xsd:sequence>
          </xsd:extension>
        </xsd:complexContent>
      </xsd:complexType>
    </xsd:element>
    <xsd:element name="File_x0020_type0" ma:index="13" nillable="true" ma:displayName="File type" ma:internalName="File_x0020_type0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Word"/>
                    <xsd:enumeration value="Presentation"/>
                    <xsd:enumeration value="PDF"/>
                    <xsd:enumeration value="Excel"/>
                    <xsd:enumeration value="Picture"/>
                  </xsd:restriction>
                </xsd:simpleType>
              </xsd:element>
            </xsd:sequence>
          </xsd:extension>
        </xsd:complexContent>
      </xsd:complexType>
    </xsd:element>
    <xsd:element name="Language" ma:index="14" nillable="true" ma:displayName="Language" ma:internalName="Langu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Russian"/>
                  </xsd:restriction>
                </xsd:simpleType>
              </xsd:element>
            </xsd:sequence>
          </xsd:extension>
        </xsd:complexContent>
      </xsd:complexType>
    </xsd:element>
    <xsd:element name="test" ma:index="21" nillable="true" ma:displayName="test" ma:default="Enter Choice #1" ma:internalName="tes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Type_x0020__x0028_case_x002c__x0020_RFP_x002e__x0020_etc_x002e__x0029_ xmlns="79b47eeb-2c81-4250-ac1d-519a77ce3693"/>
    <File_x0020_type0 xmlns="79b47eeb-2c81-4250-ac1d-519a77ce3693">
      <Value>Presentation</Value>
    </File_x0020_type0>
    <EmailSender xmlns="http://schemas.microsoft.com/sharepoint/v3" xsi:nil="true"/>
    <EmailFrom xmlns="http://schemas.microsoft.com/sharepoint/v3" xsi:nil="true"/>
    <CIS_Industry xmlns="79b47eeb-2c81-4250-ac1d-519a77ce3693"/>
    <EmailSubject xmlns="http://schemas.microsoft.com/sharepoint/v3" xsi:nil="true"/>
    <Language xmlns="79b47eeb-2c81-4250-ac1d-519a77ce3693">
      <Value>English</Value>
    </Language>
    <Vendor xmlns="79b47eeb-2c81-4250-ac1d-519a77ce3693"/>
    <test xmlns="79b47eeb-2c81-4250-ac1d-519a77ce3693">
      <Value>Enter Choice #1</Value>
    </test>
    <Services xmlns="79b47eeb-2c81-4250-ac1d-519a77ce3693"/>
    <Horizontal_x0020_Expertise xmlns="79b47eeb-2c81-4250-ac1d-519a77ce3693"/>
    <EmailCc xmlns="http://schemas.microsoft.com/sharepoint/v3" xsi:nil="true"/>
    <Region xmlns="79b47eeb-2c81-4250-ac1d-519a77ce3693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1B4F83-9E4E-42B9-975D-B2120E565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b47eeb-2c81-4250-ac1d-519a77ce3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30DFE7-EC7C-4CCB-A811-629D184F136A}">
  <ds:schemaRefs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9b47eeb-2c81-4250-ac1d-519a77ce3693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B610E72-342A-4BDF-89B3-FECC0AD62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35311</TotalTime>
  <Words>71</Words>
  <Application>Microsoft Office PowerPoint</Application>
  <PresentationFormat>On-screen Show (4:3)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Arial Narrow</vt:lpstr>
      <vt:lpstr>Calibri</vt:lpstr>
      <vt:lpstr>Franklin Gothic Book</vt:lpstr>
      <vt:lpstr>Franklin Gothic Medium</vt:lpstr>
      <vt:lpstr>Helvetica LT Std</vt:lpstr>
      <vt:lpstr>Open Sans Extrabold</vt:lpstr>
      <vt:lpstr>Simplified Arabic</vt:lpstr>
      <vt:lpstr>Times New Roman</vt:lpstr>
      <vt:lpstr>epam-ppt-cover</vt:lpstr>
      <vt:lpstr>epam-ppt-light</vt:lpstr>
      <vt:lpstr>PowerPoint Presentation</vt:lpstr>
      <vt:lpstr>Example.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Корпоративная презентация EPAM для Code Worldwide. 03.2012, на англ.языке</dc:title>
  <dc:creator>Dan Kjaergaard</dc:creator>
  <cp:lastModifiedBy>Oleksiy Dyagilev</cp:lastModifiedBy>
  <cp:revision>2364</cp:revision>
  <dcterms:created xsi:type="dcterms:W3CDTF">2010-09-08T14:33:14Z</dcterms:created>
  <dcterms:modified xsi:type="dcterms:W3CDTF">2015-03-03T16:13:46Z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0x010100CD728531A37A1243B39FCBC533FCFEED</vt:lpwstr>
  </property>
  <property fmtid="{D5CDD505-2E9C-101B-9397-08002B2CF9AE}" pid="3" name="Order">
    <vt:r8>178200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</Properties>
</file>