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Lst>
  <p:sldIdLst>
    <p:sldId id="256" r:id="rId5"/>
    <p:sldId id="258" r:id="rId6"/>
    <p:sldId id="257" r:id="rId7"/>
    <p:sldId id="259" r:id="rId8"/>
    <p:sldId id="260" r:id="rId9"/>
    <p:sldId id="264" r:id="rId10"/>
    <p:sldId id="261" r:id="rId11"/>
    <p:sldId id="265" r:id="rId12"/>
    <p:sldId id="266" r:id="rId13"/>
    <p:sldId id="267" r:id="rId14"/>
    <p:sldId id="268" r:id="rId15"/>
    <p:sldId id="262" r:id="rId16"/>
    <p:sldId id="271" r:id="rId17"/>
    <p:sldId id="269" r:id="rId18"/>
    <p:sldId id="270" r:id="rId19"/>
    <p:sldId id="272" r:id="rId20"/>
    <p:sldId id="273"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1/17/2024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‹N°›</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2583862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1/17/2024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‹N°›</a:t>
            </a:fld>
            <a:endParaRPr lang="en-US"/>
          </a:p>
        </p:txBody>
      </p:sp>
    </p:spTree>
    <p:extLst>
      <p:ext uri="{BB962C8B-B14F-4D97-AF65-F5344CB8AC3E}">
        <p14:creationId xmlns:p14="http://schemas.microsoft.com/office/powerpoint/2010/main" val="99079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1/17/2024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‹N°›</a:t>
            </a:fld>
            <a:endParaRPr lang="en-US"/>
          </a:p>
        </p:txBody>
      </p:sp>
    </p:spTree>
    <p:extLst>
      <p:ext uri="{BB962C8B-B14F-4D97-AF65-F5344CB8AC3E}">
        <p14:creationId xmlns:p14="http://schemas.microsoft.com/office/powerpoint/2010/main" val="3745940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1/17/2024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‹N°›</a:t>
            </a:fld>
            <a:endParaRPr lang="en-US"/>
          </a:p>
        </p:txBody>
      </p:sp>
    </p:spTree>
    <p:extLst>
      <p:ext uri="{BB962C8B-B14F-4D97-AF65-F5344CB8AC3E}">
        <p14:creationId xmlns:p14="http://schemas.microsoft.com/office/powerpoint/2010/main" val="3819739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1/17/2024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‹N°›</a:t>
            </a:fld>
            <a:endParaRPr lang="en-US"/>
          </a:p>
        </p:txBody>
      </p:sp>
    </p:spTree>
    <p:extLst>
      <p:ext uri="{BB962C8B-B14F-4D97-AF65-F5344CB8AC3E}">
        <p14:creationId xmlns:p14="http://schemas.microsoft.com/office/powerpoint/2010/main" val="2071383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1/17/2024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‹N°›</a:t>
            </a:fld>
            <a:endParaRPr lang="en-US"/>
          </a:p>
        </p:txBody>
      </p:sp>
    </p:spTree>
    <p:extLst>
      <p:ext uri="{BB962C8B-B14F-4D97-AF65-F5344CB8AC3E}">
        <p14:creationId xmlns:p14="http://schemas.microsoft.com/office/powerpoint/2010/main" val="4239407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1/17/2024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‹N°›</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22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1/17/2024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‹N°›</a:t>
            </a:fld>
            <a:endParaRPr lang="en-US"/>
          </a:p>
        </p:txBody>
      </p:sp>
    </p:spTree>
    <p:extLst>
      <p:ext uri="{BB962C8B-B14F-4D97-AF65-F5344CB8AC3E}">
        <p14:creationId xmlns:p14="http://schemas.microsoft.com/office/powerpoint/2010/main" val="1004501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1/17/2024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‹N°›</a:t>
            </a:fld>
            <a:endParaRPr lang="en-US"/>
          </a:p>
        </p:txBody>
      </p:sp>
    </p:spTree>
    <p:extLst>
      <p:ext uri="{BB962C8B-B14F-4D97-AF65-F5344CB8AC3E}">
        <p14:creationId xmlns:p14="http://schemas.microsoft.com/office/powerpoint/2010/main" val="8399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1/17/2024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‹N°›</a:t>
            </a:fld>
            <a:endParaRPr lang="en-US"/>
          </a:p>
        </p:txBody>
      </p:sp>
    </p:spTree>
    <p:extLst>
      <p:ext uri="{BB962C8B-B14F-4D97-AF65-F5344CB8AC3E}">
        <p14:creationId xmlns:p14="http://schemas.microsoft.com/office/powerpoint/2010/main" val="350412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1/17/2024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‹N°›</a:t>
            </a:fld>
            <a:endParaRPr lang="en-US"/>
          </a:p>
        </p:txBody>
      </p:sp>
    </p:spTree>
    <p:extLst>
      <p:ext uri="{BB962C8B-B14F-4D97-AF65-F5344CB8AC3E}">
        <p14:creationId xmlns:p14="http://schemas.microsoft.com/office/powerpoint/2010/main" val="2766817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1/17/2024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‹N°›</a:t>
            </a:fld>
            <a:endParaRPr lang="en-US"/>
          </a:p>
        </p:txBody>
      </p:sp>
    </p:spTree>
    <p:extLst>
      <p:ext uri="{BB962C8B-B14F-4D97-AF65-F5344CB8AC3E}">
        <p14:creationId xmlns:p14="http://schemas.microsoft.com/office/powerpoint/2010/main" val="425898763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9F079F-0741-5507-C6DD-30CD4756121C}"/>
              </a:ext>
            </a:extLst>
          </p:cNvPr>
          <p:cNvSpPr>
            <a:spLocks noGrp="1"/>
          </p:cNvSpPr>
          <p:nvPr>
            <p:ph type="ctrTitle"/>
          </p:nvPr>
        </p:nvSpPr>
        <p:spPr>
          <a:xfrm>
            <a:off x="585598" y="1126509"/>
            <a:ext cx="5956502" cy="1836761"/>
          </a:xfrm>
        </p:spPr>
        <p:txBody>
          <a:bodyPr anchor="ctr">
            <a:normAutofit/>
          </a:bodyPr>
          <a:lstStyle/>
          <a:p>
            <a:pPr algn="ctr"/>
            <a:r>
              <a:rPr lang="fr-FR" dirty="0"/>
              <a:t>PROJET de MGSI:</a:t>
            </a:r>
            <a:br>
              <a:rPr lang="fr-FR" dirty="0"/>
            </a:br>
            <a:r>
              <a:rPr lang="fr-FR" dirty="0"/>
              <a:t>ANAMORPHOSE</a:t>
            </a:r>
          </a:p>
        </p:txBody>
      </p:sp>
      <p:sp>
        <p:nvSpPr>
          <p:cNvPr id="33" name="Subtitle 2">
            <a:extLst>
              <a:ext uri="{FF2B5EF4-FFF2-40B4-BE49-F238E27FC236}">
                <a16:creationId xmlns:a16="http://schemas.microsoft.com/office/drawing/2014/main" id="{8C9CBC84-F0D5-F7BE-6145-63C8057F4DF8}"/>
              </a:ext>
            </a:extLst>
          </p:cNvPr>
          <p:cNvSpPr>
            <a:spLocks noGrp="1"/>
          </p:cNvSpPr>
          <p:nvPr>
            <p:ph type="subTitle" idx="1"/>
          </p:nvPr>
        </p:nvSpPr>
        <p:spPr>
          <a:xfrm>
            <a:off x="7413773" y="4300361"/>
            <a:ext cx="2721540" cy="1630421"/>
          </a:xfrm>
        </p:spPr>
        <p:txBody>
          <a:bodyPr anchor="b">
            <a:noAutofit/>
          </a:bodyPr>
          <a:lstStyle/>
          <a:p>
            <a:r>
              <a:rPr lang="fr-FR" sz="1400" dirty="0"/>
              <a:t>EL MAGHOUM Fayçal</a:t>
            </a:r>
            <a:br>
              <a:rPr lang="fr-FR" sz="1400" dirty="0"/>
            </a:br>
            <a:r>
              <a:rPr lang="fr-FR" sz="1400" dirty="0"/>
              <a:t>DIALLO Mamoudou</a:t>
            </a:r>
            <a:br>
              <a:rPr lang="fr-FR" sz="1400" dirty="0"/>
            </a:br>
            <a:r>
              <a:rPr lang="fr-FR" sz="1400" dirty="0"/>
              <a:t>IDIR </a:t>
            </a:r>
            <a:r>
              <a:rPr lang="fr-FR" sz="1400" dirty="0" err="1"/>
              <a:t>Amzal</a:t>
            </a:r>
            <a:br>
              <a:rPr lang="fr-FR" sz="1400" dirty="0"/>
            </a:br>
            <a:r>
              <a:rPr lang="fr-FR" sz="1400" dirty="0"/>
              <a:t>TAHIR Ilyas</a:t>
            </a:r>
            <a:br>
              <a:rPr lang="fr-FR" sz="1400" dirty="0"/>
            </a:br>
            <a:r>
              <a:rPr lang="fr-FR" sz="1400" dirty="0"/>
              <a:t>AMRANI Salim</a:t>
            </a:r>
            <a:br>
              <a:rPr lang="fr-FR" sz="1400" dirty="0"/>
            </a:br>
            <a:r>
              <a:rPr lang="fr-FR" sz="1400" dirty="0"/>
              <a:t>EMIR-MOUNGONDO </a:t>
            </a:r>
            <a:r>
              <a:rPr lang="fr-FR" sz="1400" dirty="0" err="1"/>
              <a:t>Cristan</a:t>
            </a:r>
            <a:endParaRPr lang="fr-FR" sz="1400" dirty="0"/>
          </a:p>
        </p:txBody>
      </p:sp>
      <p:pic>
        <p:nvPicPr>
          <p:cNvPr id="6" name="Image 5" descr="Une image contenant Police, Graphique, logo, conception&#10;&#10;Description générée automatiquement">
            <a:extLst>
              <a:ext uri="{FF2B5EF4-FFF2-40B4-BE49-F238E27FC236}">
                <a16:creationId xmlns:a16="http://schemas.microsoft.com/office/drawing/2014/main" id="{264D0FEE-54D7-B58B-47D7-D0813C61A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0193" y="421659"/>
            <a:ext cx="2314575" cy="1409700"/>
          </a:xfrm>
          <a:prstGeom prst="rect">
            <a:avLst/>
          </a:prstGeom>
          <a:ln>
            <a:solidFill>
              <a:schemeClr val="tx1"/>
            </a:solidFill>
          </a:ln>
        </p:spPr>
      </p:pic>
    </p:spTree>
    <p:extLst>
      <p:ext uri="{BB962C8B-B14F-4D97-AF65-F5344CB8AC3E}">
        <p14:creationId xmlns:p14="http://schemas.microsoft.com/office/powerpoint/2010/main" val="3350054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799CD6-59A9-8C3B-635F-9D619CBD9E28}"/>
              </a:ext>
            </a:extLst>
          </p:cNvPr>
          <p:cNvSpPr>
            <a:spLocks noGrp="1"/>
          </p:cNvSpPr>
          <p:nvPr>
            <p:ph type="title"/>
          </p:nvPr>
        </p:nvSpPr>
        <p:spPr>
          <a:xfrm>
            <a:off x="1295400" y="415673"/>
            <a:ext cx="9601200" cy="1199482"/>
          </a:xfrm>
        </p:spPr>
        <p:txBody>
          <a:bodyPr/>
          <a:lstStyle/>
          <a:p>
            <a:pPr marL="0" indent="0" algn="ctr">
              <a:buNone/>
            </a:pPr>
            <a:r>
              <a:rPr lang="fr-FR" dirty="0"/>
              <a:t>LA Pyramide à base d’un polygone régulier </a:t>
            </a:r>
          </a:p>
        </p:txBody>
      </p:sp>
      <p:pic>
        <p:nvPicPr>
          <p:cNvPr id="5" name="Espace réservé du contenu 4">
            <a:extLst>
              <a:ext uri="{FF2B5EF4-FFF2-40B4-BE49-F238E27FC236}">
                <a16:creationId xmlns:a16="http://schemas.microsoft.com/office/drawing/2014/main" id="{6502D029-DF54-A960-FB92-72995E8DBB05}"/>
              </a:ext>
            </a:extLst>
          </p:cNvPr>
          <p:cNvPicPr>
            <a:picLocks noGrp="1" noChangeAspect="1"/>
          </p:cNvPicPr>
          <p:nvPr>
            <p:ph idx="1"/>
          </p:nvPr>
        </p:nvPicPr>
        <p:blipFill>
          <a:blip r:embed="rId2"/>
          <a:stretch>
            <a:fillRect/>
          </a:stretch>
        </p:blipFill>
        <p:spPr>
          <a:xfrm>
            <a:off x="237991" y="1615155"/>
            <a:ext cx="6413768" cy="5035027"/>
          </a:xfrm>
          <a:ln>
            <a:solidFill>
              <a:schemeClr val="tx1"/>
            </a:solidFill>
          </a:ln>
        </p:spPr>
      </p:pic>
      <p:sp>
        <p:nvSpPr>
          <p:cNvPr id="6" name="Flèche : droite 5">
            <a:extLst>
              <a:ext uri="{FF2B5EF4-FFF2-40B4-BE49-F238E27FC236}">
                <a16:creationId xmlns:a16="http://schemas.microsoft.com/office/drawing/2014/main" id="{21F84C78-DE4C-3CA4-E151-EEF40CE81C01}"/>
              </a:ext>
            </a:extLst>
          </p:cNvPr>
          <p:cNvSpPr/>
          <p:nvPr/>
        </p:nvSpPr>
        <p:spPr>
          <a:xfrm>
            <a:off x="6725541" y="3914751"/>
            <a:ext cx="1230595" cy="435835"/>
          </a:xfrm>
          <a:prstGeom prst="rightArrow">
            <a:avLst/>
          </a:prstGeom>
          <a:solidFill>
            <a:schemeClr val="accent3">
              <a:lumMod val="50000"/>
            </a:schemeClr>
          </a:solidFill>
          <a:ln>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7" name="ZoneTexte 6">
            <a:extLst>
              <a:ext uri="{FF2B5EF4-FFF2-40B4-BE49-F238E27FC236}">
                <a16:creationId xmlns:a16="http://schemas.microsoft.com/office/drawing/2014/main" id="{1AC3E139-E1E9-6215-4DD1-2E66BC91D070}"/>
              </a:ext>
            </a:extLst>
          </p:cNvPr>
          <p:cNvSpPr txBox="1"/>
          <p:nvPr/>
        </p:nvSpPr>
        <p:spPr>
          <a:xfrm>
            <a:off x="8029918" y="1970537"/>
            <a:ext cx="3771824" cy="4493538"/>
          </a:xfrm>
          <a:prstGeom prst="rect">
            <a:avLst/>
          </a:prstGeom>
          <a:noFill/>
        </p:spPr>
        <p:txBody>
          <a:bodyPr wrap="square" rtlCol="0">
            <a:spAutoFit/>
          </a:bodyPr>
          <a:lstStyle/>
          <a:p>
            <a:pPr marL="171450" indent="-171450">
              <a:buFont typeface="Arial" panose="020B0604020202020204" pitchFamily="34" charset="0"/>
              <a:buChar char="•"/>
            </a:pPr>
            <a:r>
              <a:rPr lang="fr-FR" sz="1100" dirty="0"/>
              <a:t>On utilise une boucle pour générer les sommets de la pyramide à base polygonale et spécifie les coordonnées de texture associées pour réaliser le plaquage de texture sur la surface de la pyramide.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Pour chaque côté, deux triangles sont dessinés : un triangle adjacent à la base et un triangle formant les côtés de la pyramide.</a:t>
            </a:r>
            <a:r>
              <a:rPr kumimoji="0" lang="fr-FR" altLang="fr-FR" sz="1100" b="0" i="0" u="none" strike="noStrike" cap="none" normalizeH="0" baseline="0" dirty="0">
                <a:ln>
                  <a:noFill/>
                </a:ln>
                <a:solidFill>
                  <a:schemeClr val="tx1"/>
                </a:solidFill>
                <a:effectLst/>
              </a:rPr>
              <a:t> </a:t>
            </a:r>
          </a:p>
          <a:p>
            <a:endParaRPr kumimoji="0" lang="fr-FR" altLang="fr-FR" sz="1100" b="0" i="0" u="none" strike="noStrike" cap="none" normalizeH="0" baseline="0" dirty="0">
              <a:ln>
                <a:noFill/>
              </a:ln>
              <a:solidFill>
                <a:schemeClr val="tx1"/>
              </a:solidFill>
              <a:effectLst/>
            </a:endParaRPr>
          </a:p>
          <a:p>
            <a:pPr marL="171450" indent="-171450">
              <a:buFont typeface="Arial" panose="020B0604020202020204" pitchFamily="34" charset="0"/>
              <a:buChar char="•"/>
            </a:pPr>
            <a:r>
              <a:rPr kumimoji="0" lang="fr-FR" altLang="fr-FR" sz="1100" b="0" i="0" u="none" strike="noStrike" cap="none" normalizeH="0" baseline="0" dirty="0">
                <a:ln>
                  <a:noFill/>
                </a:ln>
                <a:solidFill>
                  <a:schemeClr val="tx1"/>
                </a:solidFill>
                <a:effectLst/>
              </a:rPr>
              <a:t>Le centre de la texture est défini comme (0.5, 0.5).</a:t>
            </a:r>
          </a:p>
          <a:p>
            <a:pPr marL="171450" indent="-171450">
              <a:buFont typeface="Arial" panose="020B0604020202020204" pitchFamily="34" charset="0"/>
              <a:buChar char="•"/>
            </a:pPr>
            <a:endParaRPr lang="fr-FR" altLang="fr-FR" sz="1100" dirty="0"/>
          </a:p>
          <a:p>
            <a:pPr marL="171450" indent="-171450">
              <a:buFont typeface="Arial" panose="020B0604020202020204" pitchFamily="34" charset="0"/>
              <a:buChar char="•"/>
            </a:pPr>
            <a:r>
              <a:rPr kumimoji="0" lang="fr-FR" altLang="fr-FR" sz="1100" b="0" i="0" u="none" strike="noStrike" cap="none" normalizeH="0" baseline="0" dirty="0">
                <a:ln>
                  <a:noFill/>
                </a:ln>
                <a:solidFill>
                  <a:schemeClr val="tx1"/>
                </a:solidFill>
                <a:effectLst/>
              </a:rPr>
              <a:t>Pour le triangle adjacent à la base, les coordonnées de texture du centre sont utilisées pour le sommet au centre de la base, et les coordonnées de texture sont calculées en fonction des angles « angle1 » et « angle2 » pour les deux autres sommets du triangle.</a:t>
            </a:r>
          </a:p>
          <a:p>
            <a:pPr marL="171450" indent="-171450">
              <a:buFont typeface="Arial" panose="020B0604020202020204" pitchFamily="34" charset="0"/>
              <a:buChar char="•"/>
            </a:pPr>
            <a:endParaRPr lang="fr-FR" altLang="fr-FR" sz="1100" dirty="0"/>
          </a:p>
          <a:p>
            <a:pPr marL="171450" indent="-171450">
              <a:buFont typeface="Arial" panose="020B0604020202020204" pitchFamily="34" charset="0"/>
              <a:buChar char="•"/>
            </a:pPr>
            <a:r>
              <a:rPr kumimoji="0" lang="fr-FR" altLang="fr-FR" sz="1100" b="0" i="0" u="none" strike="noStrike" cap="none" normalizeH="0" baseline="0" dirty="0">
                <a:ln>
                  <a:noFill/>
                </a:ln>
                <a:solidFill>
                  <a:schemeClr val="tx1"/>
                </a:solidFill>
                <a:effectLst/>
              </a:rPr>
              <a:t>Pour le triangle formant les côtés, le même processus est répété : les coordonnées de texture du centre sont utilisées pour le sommet au sommet de la pyramide, et les coordonnées de texture sont calculées en fonction des angles « angle1 » et « angle2 » pour les deux autres sommets du triangle.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endParaRPr lang="fr-FR" sz="1100" dirty="0"/>
          </a:p>
        </p:txBody>
      </p:sp>
    </p:spTree>
    <p:extLst>
      <p:ext uri="{BB962C8B-B14F-4D97-AF65-F5344CB8AC3E}">
        <p14:creationId xmlns:p14="http://schemas.microsoft.com/office/powerpoint/2010/main" val="246645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799CD6-59A9-8C3B-635F-9D619CBD9E28}"/>
              </a:ext>
            </a:extLst>
          </p:cNvPr>
          <p:cNvSpPr>
            <a:spLocks noGrp="1"/>
          </p:cNvSpPr>
          <p:nvPr>
            <p:ph type="title"/>
          </p:nvPr>
        </p:nvSpPr>
        <p:spPr>
          <a:xfrm>
            <a:off x="1295400" y="415673"/>
            <a:ext cx="9601200" cy="1199482"/>
          </a:xfrm>
        </p:spPr>
        <p:txBody>
          <a:bodyPr/>
          <a:lstStyle/>
          <a:p>
            <a:pPr marL="0" indent="0" algn="ctr">
              <a:buNone/>
            </a:pPr>
            <a:r>
              <a:rPr lang="fr-FR" dirty="0"/>
              <a:t>Le Cube</a:t>
            </a:r>
          </a:p>
        </p:txBody>
      </p:sp>
      <p:sp>
        <p:nvSpPr>
          <p:cNvPr id="3" name="Espace réservé du contenu 2">
            <a:extLst>
              <a:ext uri="{FF2B5EF4-FFF2-40B4-BE49-F238E27FC236}">
                <a16:creationId xmlns:a16="http://schemas.microsoft.com/office/drawing/2014/main" id="{F4611207-AB38-8BFD-C0F2-7DF8BD8A3785}"/>
              </a:ext>
            </a:extLst>
          </p:cNvPr>
          <p:cNvSpPr>
            <a:spLocks noGrp="1"/>
          </p:cNvSpPr>
          <p:nvPr>
            <p:ph idx="1"/>
          </p:nvPr>
        </p:nvSpPr>
        <p:spPr>
          <a:xfrm>
            <a:off x="1295400" y="1723803"/>
            <a:ext cx="9601200" cy="3643312"/>
          </a:xfrm>
        </p:spPr>
        <p:txBody>
          <a:bodyPr/>
          <a:lstStyle/>
          <a:p>
            <a:endParaRPr lang="fr-FR" dirty="0"/>
          </a:p>
        </p:txBody>
      </p:sp>
    </p:spTree>
    <p:extLst>
      <p:ext uri="{BB962C8B-B14F-4D97-AF65-F5344CB8AC3E}">
        <p14:creationId xmlns:p14="http://schemas.microsoft.com/office/powerpoint/2010/main" val="2162250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0801597C-E183-9151-DF53-17A71B3D376E}"/>
              </a:ext>
            </a:extLst>
          </p:cNvPr>
          <p:cNvSpPr txBox="1">
            <a:spLocks/>
          </p:cNvSpPr>
          <p:nvPr/>
        </p:nvSpPr>
        <p:spPr>
          <a:xfrm>
            <a:off x="483906" y="1859311"/>
            <a:ext cx="11360922" cy="3139377"/>
          </a:xfrm>
          <a:prstGeom prst="rect">
            <a:avLst/>
          </a:prstGeom>
        </p:spPr>
        <p:txBody>
          <a:bodyPr vert="horz" lIns="91440" tIns="45720" rIns="91440" bIns="45720" rtlCol="0" anchor="ctr">
            <a:normAutofit/>
          </a:bodyPr>
          <a:lst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a:lstStyle>
          <a:p>
            <a:pPr algn="ctr"/>
            <a:r>
              <a:rPr lang="fr-FR" dirty="0"/>
              <a:t>Partie 2 : Anamorphose sur un miroir cylindrique</a:t>
            </a:r>
          </a:p>
        </p:txBody>
      </p:sp>
    </p:spTree>
    <p:extLst>
      <p:ext uri="{BB962C8B-B14F-4D97-AF65-F5344CB8AC3E}">
        <p14:creationId xmlns:p14="http://schemas.microsoft.com/office/powerpoint/2010/main" val="1085537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846AE1-4911-E30E-7FC8-450235F27120}"/>
              </a:ext>
            </a:extLst>
          </p:cNvPr>
          <p:cNvSpPr>
            <a:spLocks noGrp="1"/>
          </p:cNvSpPr>
          <p:nvPr>
            <p:ph type="title"/>
          </p:nvPr>
        </p:nvSpPr>
        <p:spPr/>
        <p:txBody>
          <a:bodyPr/>
          <a:lstStyle/>
          <a:p>
            <a:pPr algn="ctr"/>
            <a:r>
              <a:rPr lang="fr-FR" dirty="0"/>
              <a:t>miroir cylindrique</a:t>
            </a:r>
          </a:p>
        </p:txBody>
      </p:sp>
      <p:sp>
        <p:nvSpPr>
          <p:cNvPr id="3" name="Espace réservé du contenu 2">
            <a:extLst>
              <a:ext uri="{FF2B5EF4-FFF2-40B4-BE49-F238E27FC236}">
                <a16:creationId xmlns:a16="http://schemas.microsoft.com/office/drawing/2014/main" id="{395F1DA0-C198-0E90-52CA-639C2A82C866}"/>
              </a:ext>
            </a:extLst>
          </p:cNvPr>
          <p:cNvSpPr>
            <a:spLocks noGrp="1"/>
          </p:cNvSpPr>
          <p:nvPr>
            <p:ph idx="1"/>
          </p:nvPr>
        </p:nvSpPr>
        <p:spPr/>
        <p:txBody>
          <a:bodyPr/>
          <a:lstStyle/>
          <a:p>
            <a:r>
              <a:rPr lang="fr-FR" dirty="0"/>
              <a:t>L’anamorphose du miroir cylindrique est composée de 2 éléments un cylindre (représente le miroir) et un plan ou sera placer la texture (image déformé)</a:t>
            </a:r>
          </a:p>
        </p:txBody>
      </p:sp>
    </p:spTree>
    <p:extLst>
      <p:ext uri="{BB962C8B-B14F-4D97-AF65-F5344CB8AC3E}">
        <p14:creationId xmlns:p14="http://schemas.microsoft.com/office/powerpoint/2010/main" val="4053800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799CD6-59A9-8C3B-635F-9D619CBD9E28}"/>
              </a:ext>
            </a:extLst>
          </p:cNvPr>
          <p:cNvSpPr>
            <a:spLocks noGrp="1"/>
          </p:cNvSpPr>
          <p:nvPr>
            <p:ph type="title"/>
          </p:nvPr>
        </p:nvSpPr>
        <p:spPr>
          <a:xfrm>
            <a:off x="1295400" y="415673"/>
            <a:ext cx="9601200" cy="1199482"/>
          </a:xfrm>
        </p:spPr>
        <p:txBody>
          <a:bodyPr/>
          <a:lstStyle/>
          <a:p>
            <a:pPr marL="0" indent="0" algn="ctr">
              <a:buNone/>
            </a:pPr>
            <a:r>
              <a:rPr lang="fr-FR" dirty="0"/>
              <a:t>Le Miroir : Le plan</a:t>
            </a:r>
          </a:p>
        </p:txBody>
      </p:sp>
      <p:pic>
        <p:nvPicPr>
          <p:cNvPr id="5" name="Espace réservé du contenu 4">
            <a:extLst>
              <a:ext uri="{FF2B5EF4-FFF2-40B4-BE49-F238E27FC236}">
                <a16:creationId xmlns:a16="http://schemas.microsoft.com/office/drawing/2014/main" id="{315D49B9-6F0A-EBA9-7E58-CDE16C40E80F}"/>
              </a:ext>
            </a:extLst>
          </p:cNvPr>
          <p:cNvPicPr>
            <a:picLocks noGrp="1" noChangeAspect="1"/>
          </p:cNvPicPr>
          <p:nvPr>
            <p:ph idx="1"/>
          </p:nvPr>
        </p:nvPicPr>
        <p:blipFill>
          <a:blip r:embed="rId2"/>
          <a:stretch>
            <a:fillRect/>
          </a:stretch>
        </p:blipFill>
        <p:spPr>
          <a:xfrm>
            <a:off x="375269" y="1994507"/>
            <a:ext cx="3305175" cy="3524250"/>
          </a:xfrm>
          <a:solidFill>
            <a:schemeClr val="tx1"/>
          </a:solidFill>
          <a:ln>
            <a:solidFill>
              <a:schemeClr val="tx1"/>
            </a:solidFill>
          </a:ln>
        </p:spPr>
      </p:pic>
      <p:sp>
        <p:nvSpPr>
          <p:cNvPr id="6" name="Flèche : droite 5">
            <a:extLst>
              <a:ext uri="{FF2B5EF4-FFF2-40B4-BE49-F238E27FC236}">
                <a16:creationId xmlns:a16="http://schemas.microsoft.com/office/drawing/2014/main" id="{24C1DF32-E8B6-0BD0-0EF9-371958545A6B}"/>
              </a:ext>
            </a:extLst>
          </p:cNvPr>
          <p:cNvSpPr/>
          <p:nvPr/>
        </p:nvSpPr>
        <p:spPr>
          <a:xfrm>
            <a:off x="4232215" y="3429000"/>
            <a:ext cx="1230595" cy="435835"/>
          </a:xfrm>
          <a:prstGeom prst="rightArrow">
            <a:avLst/>
          </a:prstGeom>
          <a:solidFill>
            <a:schemeClr val="accent3">
              <a:lumMod val="50000"/>
            </a:schemeClr>
          </a:solidFill>
          <a:ln>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7" name="ZoneTexte 6">
            <a:extLst>
              <a:ext uri="{FF2B5EF4-FFF2-40B4-BE49-F238E27FC236}">
                <a16:creationId xmlns:a16="http://schemas.microsoft.com/office/drawing/2014/main" id="{4EE7E9ED-679E-E020-A41E-69CD62463598}"/>
              </a:ext>
            </a:extLst>
          </p:cNvPr>
          <p:cNvSpPr txBox="1"/>
          <p:nvPr/>
        </p:nvSpPr>
        <p:spPr>
          <a:xfrm>
            <a:off x="6194738" y="1994507"/>
            <a:ext cx="5367722" cy="1107996"/>
          </a:xfrm>
          <a:prstGeom prst="rect">
            <a:avLst/>
          </a:prstGeom>
          <a:noFill/>
        </p:spPr>
        <p:txBody>
          <a:bodyPr wrap="square" rtlCol="0">
            <a:spAutoFit/>
          </a:bodyPr>
          <a:lstStyle/>
          <a:p>
            <a:pPr marL="171450" indent="-171450">
              <a:buFont typeface="Arial" panose="020B0604020202020204" pitchFamily="34" charset="0"/>
              <a:buChar char="•"/>
            </a:pPr>
            <a:r>
              <a:rPr lang="fr-FR" sz="1100" dirty="0"/>
              <a:t>Cette fonction crée une surface circulaire texturée en utilisant un </a:t>
            </a:r>
            <a:r>
              <a:rPr lang="fr-FR" sz="1100" dirty="0" err="1"/>
              <a:t>Quadric</a:t>
            </a:r>
            <a:r>
              <a:rPr lang="fr-FR" sz="1100" dirty="0"/>
              <a:t> (objet de type </a:t>
            </a:r>
            <a:r>
              <a:rPr lang="fr-FR" sz="1100" dirty="0" err="1"/>
              <a:t>Quadric</a:t>
            </a:r>
            <a:r>
              <a:rPr lang="fr-FR" sz="1100" dirty="0"/>
              <a:t> qui sera utilisé pour dessiner la surface circulaire), applique une texture spécifiée à cette surface circulaire, effectue des transformations pour positionner et orienter la surface, puis dessine le disque résultant.</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La texture est appliquée automatiquement grâce à la méthode </a:t>
            </a:r>
            <a:r>
              <a:rPr lang="fr-FR" sz="1100" dirty="0" err="1"/>
              <a:t>glBindTexture</a:t>
            </a:r>
            <a:r>
              <a:rPr lang="fr-FR" sz="1100" dirty="0"/>
              <a:t>(..)</a:t>
            </a:r>
          </a:p>
        </p:txBody>
      </p:sp>
    </p:spTree>
    <p:extLst>
      <p:ext uri="{BB962C8B-B14F-4D97-AF65-F5344CB8AC3E}">
        <p14:creationId xmlns:p14="http://schemas.microsoft.com/office/powerpoint/2010/main" val="3428233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799CD6-59A9-8C3B-635F-9D619CBD9E28}"/>
              </a:ext>
            </a:extLst>
          </p:cNvPr>
          <p:cNvSpPr>
            <a:spLocks noGrp="1"/>
          </p:cNvSpPr>
          <p:nvPr>
            <p:ph type="title"/>
          </p:nvPr>
        </p:nvSpPr>
        <p:spPr>
          <a:xfrm>
            <a:off x="1295400" y="415673"/>
            <a:ext cx="9601200" cy="1199482"/>
          </a:xfrm>
        </p:spPr>
        <p:txBody>
          <a:bodyPr/>
          <a:lstStyle/>
          <a:p>
            <a:pPr marL="0" indent="0" algn="ctr">
              <a:buNone/>
            </a:pPr>
            <a:r>
              <a:rPr lang="fr-FR" dirty="0"/>
              <a:t>Le Miroir : cylindre</a:t>
            </a:r>
          </a:p>
        </p:txBody>
      </p:sp>
      <p:sp>
        <p:nvSpPr>
          <p:cNvPr id="6" name="Flèche : droite 5">
            <a:extLst>
              <a:ext uri="{FF2B5EF4-FFF2-40B4-BE49-F238E27FC236}">
                <a16:creationId xmlns:a16="http://schemas.microsoft.com/office/drawing/2014/main" id="{24C1DF32-E8B6-0BD0-0EF9-371958545A6B}"/>
              </a:ext>
            </a:extLst>
          </p:cNvPr>
          <p:cNvSpPr/>
          <p:nvPr/>
        </p:nvSpPr>
        <p:spPr>
          <a:xfrm>
            <a:off x="5735517" y="3663034"/>
            <a:ext cx="1230595" cy="435835"/>
          </a:xfrm>
          <a:prstGeom prst="rightArrow">
            <a:avLst/>
          </a:prstGeom>
          <a:solidFill>
            <a:schemeClr val="accent3">
              <a:lumMod val="50000"/>
            </a:schemeClr>
          </a:solidFill>
          <a:ln>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7" name="ZoneTexte 6">
            <a:extLst>
              <a:ext uri="{FF2B5EF4-FFF2-40B4-BE49-F238E27FC236}">
                <a16:creationId xmlns:a16="http://schemas.microsoft.com/office/drawing/2014/main" id="{4EE7E9ED-679E-E020-A41E-69CD62463598}"/>
              </a:ext>
            </a:extLst>
          </p:cNvPr>
          <p:cNvSpPr txBox="1"/>
          <p:nvPr/>
        </p:nvSpPr>
        <p:spPr>
          <a:xfrm>
            <a:off x="7558816" y="1955871"/>
            <a:ext cx="4293928" cy="2292935"/>
          </a:xfrm>
          <a:prstGeom prst="rect">
            <a:avLst/>
          </a:prstGeom>
          <a:noFill/>
        </p:spPr>
        <p:txBody>
          <a:bodyPr wrap="square" rtlCol="0">
            <a:spAutoFit/>
          </a:bodyPr>
          <a:lstStyle/>
          <a:p>
            <a:pPr marL="171450" indent="-171450">
              <a:buFont typeface="Arial" panose="020B0604020202020204" pitchFamily="34" charset="0"/>
              <a:buChar char="•"/>
            </a:pPr>
            <a:r>
              <a:rPr lang="fr-FR" sz="1100" dirty="0"/>
              <a:t>Ce code dessine un cylindre texturé avec un effet de mappage environnemental sphérique, créant ainsi un effet de réflexion similaire à une miroir.</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kumimoji="0" lang="fr-FR" altLang="fr-FR" sz="1100" b="0" i="0" u="none" strike="noStrike" cap="none" normalizeH="0" baseline="0" dirty="0" err="1">
                <a:ln>
                  <a:noFill/>
                </a:ln>
                <a:solidFill>
                  <a:schemeClr val="tx1"/>
                </a:solidFill>
                <a:effectLst/>
              </a:rPr>
              <a:t>gluCylinder</a:t>
            </a:r>
            <a:r>
              <a:rPr kumimoji="0" lang="fr-FR" altLang="fr-FR" sz="1100" b="0" i="0" u="none" strike="noStrike" cap="none" normalizeH="0" baseline="0" dirty="0">
                <a:ln>
                  <a:noFill/>
                </a:ln>
                <a:solidFill>
                  <a:schemeClr val="tx1"/>
                </a:solidFill>
                <a:effectLst/>
              </a:rPr>
              <a:t>(quad, 0.5, 0.5, 2.5, 32, 32); dessine le cylindre avec un rayon de 0.5 et une hauteur de 2.5, </a:t>
            </a:r>
            <a:endParaRPr lang="fr-FR" sz="1100" dirty="0"/>
          </a:p>
          <a:p>
            <a:pPr marL="171450" indent="-171450">
              <a:buFont typeface="Arial" panose="020B0604020202020204" pitchFamily="34" charset="0"/>
              <a:buChar char="•"/>
            </a:pPr>
            <a:endParaRPr kumimoji="0" lang="fr-FR" altLang="fr-FR" sz="1100" b="0" i="0" u="none" strike="noStrike" cap="none" normalizeH="0" baseline="0" dirty="0">
              <a:ln>
                <a:noFill/>
              </a:ln>
              <a:solidFill>
                <a:schemeClr val="tx1"/>
              </a:solidFill>
              <a:effectLst/>
            </a:endParaRPr>
          </a:p>
          <a:p>
            <a:pPr marL="171450" indent="-171450">
              <a:buFont typeface="Arial" panose="020B0604020202020204" pitchFamily="34" charset="0"/>
              <a:buChar char="•"/>
            </a:pPr>
            <a:r>
              <a:rPr kumimoji="0" lang="fr-FR" altLang="fr-FR" sz="1100" b="0" i="0" u="none" strike="noStrike" cap="none" normalizeH="0" baseline="0" dirty="0" err="1">
                <a:ln>
                  <a:noFill/>
                </a:ln>
                <a:solidFill>
                  <a:schemeClr val="tx1"/>
                </a:solidFill>
                <a:effectLst/>
              </a:rPr>
              <a:t>gluQuadricTexture</a:t>
            </a:r>
            <a:r>
              <a:rPr kumimoji="0" lang="fr-FR" altLang="fr-FR" sz="1100" b="0" i="0" u="none" strike="noStrike" cap="none" normalizeH="0" baseline="0" dirty="0">
                <a:ln>
                  <a:noFill/>
                </a:ln>
                <a:solidFill>
                  <a:schemeClr val="tx1"/>
                </a:solidFill>
                <a:effectLst/>
              </a:rPr>
              <a:t>(quad, GL_TRUE); active le mappage de texture sur le </a:t>
            </a:r>
            <a:r>
              <a:rPr kumimoji="0" lang="fr-FR" altLang="fr-FR" sz="1100" b="0" i="0" u="none" strike="noStrike" cap="none" normalizeH="0" baseline="0" dirty="0" err="1">
                <a:ln>
                  <a:noFill/>
                </a:ln>
                <a:solidFill>
                  <a:schemeClr val="tx1"/>
                </a:solidFill>
                <a:effectLst/>
              </a:rPr>
              <a:t>Quadric</a:t>
            </a:r>
            <a:r>
              <a:rPr kumimoji="0" lang="fr-FR" altLang="fr-FR" sz="1100" b="0" i="0" u="none" strike="noStrike" cap="none" normalizeH="0" baseline="0" dirty="0">
                <a:ln>
                  <a:noFill/>
                </a:ln>
                <a:solidFill>
                  <a:schemeClr val="tx1"/>
                </a:solidFill>
                <a:effectLst/>
              </a:rPr>
              <a:t>, indiquant qu'une texture sera appliquée à la surface générée par le </a:t>
            </a:r>
            <a:r>
              <a:rPr kumimoji="0" lang="fr-FR" altLang="fr-FR" sz="1100" b="0" i="0" u="none" strike="noStrike" cap="none" normalizeH="0" baseline="0" dirty="0" err="1">
                <a:ln>
                  <a:noFill/>
                </a:ln>
                <a:solidFill>
                  <a:schemeClr val="tx1"/>
                </a:solidFill>
                <a:effectLst/>
              </a:rPr>
              <a:t>Quadric</a:t>
            </a:r>
            <a:r>
              <a:rPr kumimoji="0" lang="fr-FR" altLang="fr-FR" sz="1100" b="0" i="0" u="none" strike="noStrike" cap="none" normalizeH="0" baseline="0" dirty="0">
                <a:ln>
                  <a:noFill/>
                </a:ln>
                <a:solidFill>
                  <a:schemeClr val="tx1"/>
                </a:solidFill>
                <a:effectLst/>
              </a:rPr>
              <a:t> </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La texture est appliquée automatiquement grâce à la méthode </a:t>
            </a:r>
            <a:r>
              <a:rPr lang="fr-FR" sz="1100" dirty="0" err="1"/>
              <a:t>glBindTexture</a:t>
            </a:r>
            <a:r>
              <a:rPr lang="fr-FR" sz="1100" dirty="0"/>
              <a:t>(..)</a:t>
            </a:r>
          </a:p>
        </p:txBody>
      </p:sp>
      <p:pic>
        <p:nvPicPr>
          <p:cNvPr id="9" name="Image 8">
            <a:extLst>
              <a:ext uri="{FF2B5EF4-FFF2-40B4-BE49-F238E27FC236}">
                <a16:creationId xmlns:a16="http://schemas.microsoft.com/office/drawing/2014/main" id="{82C7C3EA-37B3-5EBB-4C74-15A6A351F53F}"/>
              </a:ext>
            </a:extLst>
          </p:cNvPr>
          <p:cNvPicPr>
            <a:picLocks noChangeAspect="1"/>
          </p:cNvPicPr>
          <p:nvPr/>
        </p:nvPicPr>
        <p:blipFill>
          <a:blip r:embed="rId2"/>
          <a:stretch>
            <a:fillRect/>
          </a:stretch>
        </p:blipFill>
        <p:spPr>
          <a:xfrm>
            <a:off x="107436" y="1597377"/>
            <a:ext cx="5510850" cy="4567150"/>
          </a:xfrm>
          <a:prstGeom prst="rect">
            <a:avLst/>
          </a:prstGeom>
          <a:ln>
            <a:solidFill>
              <a:schemeClr val="tx1"/>
            </a:solidFill>
          </a:ln>
        </p:spPr>
      </p:pic>
    </p:spTree>
    <p:extLst>
      <p:ext uri="{BB962C8B-B14F-4D97-AF65-F5344CB8AC3E}">
        <p14:creationId xmlns:p14="http://schemas.microsoft.com/office/powerpoint/2010/main" val="2078831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CB0C86-E7CC-98BD-F9E5-B534051DD469}"/>
              </a:ext>
            </a:extLst>
          </p:cNvPr>
          <p:cNvSpPr>
            <a:spLocks noGrp="1"/>
          </p:cNvSpPr>
          <p:nvPr>
            <p:ph type="title"/>
          </p:nvPr>
        </p:nvSpPr>
        <p:spPr/>
        <p:txBody>
          <a:bodyPr/>
          <a:lstStyle/>
          <a:p>
            <a:pPr algn="ctr"/>
            <a:r>
              <a:rPr lang="fr-FR" dirty="0"/>
              <a:t>Remarque </a:t>
            </a:r>
          </a:p>
        </p:txBody>
      </p:sp>
      <p:sp>
        <p:nvSpPr>
          <p:cNvPr id="4" name="Rectangle 1">
            <a:extLst>
              <a:ext uri="{FF2B5EF4-FFF2-40B4-BE49-F238E27FC236}">
                <a16:creationId xmlns:a16="http://schemas.microsoft.com/office/drawing/2014/main" id="{486E176E-0AC2-FB2F-7110-E5566DD58845}"/>
              </a:ext>
            </a:extLst>
          </p:cNvPr>
          <p:cNvSpPr>
            <a:spLocks noGrp="1" noChangeArrowheads="1"/>
          </p:cNvSpPr>
          <p:nvPr>
            <p:ph idx="1"/>
          </p:nvPr>
        </p:nvSpPr>
        <p:spPr bwMode="auto">
          <a:xfrm>
            <a:off x="962114" y="2800970"/>
            <a:ext cx="943121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rPr>
              <a:t>GL_TEXTURE_GEN_S et GL_TEXTURE_GEN_T sont des constantes utilisées dans OpenGL pour spécifier quelle coordonnée de texture générer automatiquement lors du mappage de textures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rPr>
              <a:t>. Ces constantes sont utilisées avec </a:t>
            </a:r>
            <a:r>
              <a:rPr kumimoji="0" lang="fr-FR" altLang="fr-FR" sz="1200" b="0" i="0" u="none" strike="noStrike" cap="none" normalizeH="0" baseline="0" dirty="0" err="1">
                <a:ln>
                  <a:noFill/>
                </a:ln>
                <a:solidFill>
                  <a:schemeClr val="tx1"/>
                </a:solidFill>
                <a:effectLst/>
              </a:rPr>
              <a:t>glTexGen</a:t>
            </a:r>
            <a:r>
              <a:rPr kumimoji="0" lang="fr-FR" altLang="fr-FR" sz="1200" b="0" i="0" u="none" strike="noStrike" cap="none" normalizeH="0" baseline="0" dirty="0">
                <a:ln>
                  <a:noFill/>
                </a:ln>
                <a:solidFill>
                  <a:schemeClr val="tx1"/>
                </a:solidFill>
                <a:effectLst/>
              </a:rPr>
              <a:t> pour activer ou désactiver la génération automatique de coordonnées de texture le long des axes S (horizontal) et T (vertical). </a:t>
            </a:r>
          </a:p>
        </p:txBody>
      </p:sp>
    </p:spTree>
    <p:extLst>
      <p:ext uri="{BB962C8B-B14F-4D97-AF65-F5344CB8AC3E}">
        <p14:creationId xmlns:p14="http://schemas.microsoft.com/office/powerpoint/2010/main" val="3639261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D4259C-8929-6DA2-C023-C6C54C88DE2E}"/>
              </a:ext>
            </a:extLst>
          </p:cNvPr>
          <p:cNvSpPr>
            <a:spLocks noGrp="1"/>
          </p:cNvSpPr>
          <p:nvPr>
            <p:ph type="title"/>
          </p:nvPr>
        </p:nvSpPr>
        <p:spPr/>
        <p:txBody>
          <a:bodyPr/>
          <a:lstStyle/>
          <a:p>
            <a:pPr algn="ctr"/>
            <a:r>
              <a:rPr lang="fr-FR" dirty="0"/>
              <a:t>Conclusion</a:t>
            </a:r>
          </a:p>
        </p:txBody>
      </p:sp>
      <p:sp>
        <p:nvSpPr>
          <p:cNvPr id="3" name="Espace réservé du contenu 2">
            <a:extLst>
              <a:ext uri="{FF2B5EF4-FFF2-40B4-BE49-F238E27FC236}">
                <a16:creationId xmlns:a16="http://schemas.microsoft.com/office/drawing/2014/main" id="{70C902FE-1800-DC39-88A2-4512E9260967}"/>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4162917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11018F-96F8-1898-7972-B528988D23CC}"/>
              </a:ext>
            </a:extLst>
          </p:cNvPr>
          <p:cNvSpPr>
            <a:spLocks noGrp="1"/>
          </p:cNvSpPr>
          <p:nvPr>
            <p:ph type="title"/>
          </p:nvPr>
        </p:nvSpPr>
        <p:spPr>
          <a:xfrm>
            <a:off x="1295400" y="466948"/>
            <a:ext cx="9601200" cy="1309687"/>
          </a:xfrm>
        </p:spPr>
        <p:txBody>
          <a:bodyPr>
            <a:normAutofit/>
          </a:bodyPr>
          <a:lstStyle/>
          <a:p>
            <a:pPr algn="ctr"/>
            <a:r>
              <a:rPr lang="fr-FR" sz="3000" b="1" dirty="0"/>
              <a:t>Sommaire</a:t>
            </a:r>
          </a:p>
        </p:txBody>
      </p:sp>
      <p:sp>
        <p:nvSpPr>
          <p:cNvPr id="3" name="Espace réservé du contenu 2">
            <a:extLst>
              <a:ext uri="{FF2B5EF4-FFF2-40B4-BE49-F238E27FC236}">
                <a16:creationId xmlns:a16="http://schemas.microsoft.com/office/drawing/2014/main" id="{482DEDB7-F7C8-4B89-BA1C-FF53013FD2F4}"/>
              </a:ext>
            </a:extLst>
          </p:cNvPr>
          <p:cNvSpPr>
            <a:spLocks noGrp="1"/>
          </p:cNvSpPr>
          <p:nvPr>
            <p:ph idx="1"/>
          </p:nvPr>
        </p:nvSpPr>
        <p:spPr>
          <a:xfrm>
            <a:off x="1295400" y="1685882"/>
            <a:ext cx="9601200" cy="4330358"/>
          </a:xfrm>
        </p:spPr>
        <p:txBody>
          <a:bodyPr>
            <a:normAutofit/>
          </a:bodyPr>
          <a:lstStyle/>
          <a:p>
            <a:pPr>
              <a:buFont typeface="Wingdings" panose="05000000000000000000" pitchFamily="2" charset="2"/>
              <a:buChar char="§"/>
            </a:pPr>
            <a:r>
              <a:rPr lang="fr-FR" dirty="0"/>
              <a:t>Présentation du sujet / Organisation</a:t>
            </a:r>
          </a:p>
          <a:p>
            <a:pPr>
              <a:buFont typeface="Wingdings" panose="05000000000000000000" pitchFamily="2" charset="2"/>
              <a:buChar char="§"/>
            </a:pPr>
            <a:r>
              <a:rPr lang="fr-FR" dirty="0"/>
              <a:t>Plaquage de texture sur une forme géométrique</a:t>
            </a:r>
          </a:p>
          <a:p>
            <a:pPr marL="0" indent="0">
              <a:buNone/>
            </a:pPr>
            <a:r>
              <a:rPr lang="fr-FR" dirty="0"/>
              <a:t>	</a:t>
            </a:r>
            <a:r>
              <a:rPr lang="fr-FR" dirty="0">
                <a:sym typeface="Wingdings" panose="05000000000000000000" pitchFamily="2" charset="2"/>
              </a:rPr>
              <a:t></a:t>
            </a:r>
            <a:r>
              <a:rPr lang="fr-FR" dirty="0"/>
              <a:t> Cône</a:t>
            </a:r>
          </a:p>
          <a:p>
            <a:pPr marL="0" indent="0">
              <a:buNone/>
            </a:pPr>
            <a:r>
              <a:rPr lang="fr-FR" dirty="0"/>
              <a:t>	</a:t>
            </a:r>
            <a:r>
              <a:rPr lang="fr-FR" dirty="0">
                <a:sym typeface="Wingdings" panose="05000000000000000000" pitchFamily="2" charset="2"/>
              </a:rPr>
              <a:t></a:t>
            </a:r>
            <a:r>
              <a:rPr lang="fr-FR" dirty="0"/>
              <a:t> Pyramide triangulaire</a:t>
            </a:r>
          </a:p>
          <a:p>
            <a:pPr marL="0" indent="0">
              <a:buNone/>
            </a:pPr>
            <a:r>
              <a:rPr lang="fr-FR" dirty="0"/>
              <a:t>	</a:t>
            </a:r>
            <a:r>
              <a:rPr lang="fr-FR" dirty="0">
                <a:sym typeface="Wingdings" panose="05000000000000000000" pitchFamily="2" charset="2"/>
              </a:rPr>
              <a:t></a:t>
            </a:r>
            <a:r>
              <a:rPr lang="fr-FR" dirty="0"/>
              <a:t> Pyramide à base carrée </a:t>
            </a:r>
          </a:p>
          <a:p>
            <a:pPr marL="0" indent="0">
              <a:buNone/>
            </a:pPr>
            <a:r>
              <a:rPr lang="fr-FR" dirty="0"/>
              <a:t>	</a:t>
            </a:r>
            <a:r>
              <a:rPr lang="fr-FR" dirty="0">
                <a:sym typeface="Wingdings" panose="05000000000000000000" pitchFamily="2" charset="2"/>
              </a:rPr>
              <a:t></a:t>
            </a:r>
            <a:r>
              <a:rPr lang="fr-FR" dirty="0"/>
              <a:t> Pyramide à base d’un polygone régulier </a:t>
            </a:r>
          </a:p>
          <a:p>
            <a:pPr marL="0" indent="0">
              <a:buNone/>
            </a:pPr>
            <a:r>
              <a:rPr lang="fr-FR" dirty="0"/>
              <a:t>	</a:t>
            </a:r>
            <a:r>
              <a:rPr lang="fr-FR" dirty="0">
                <a:sym typeface="Wingdings" panose="05000000000000000000" pitchFamily="2" charset="2"/>
              </a:rPr>
              <a:t></a:t>
            </a:r>
            <a:r>
              <a:rPr lang="fr-FR" dirty="0"/>
              <a:t> Cube</a:t>
            </a:r>
          </a:p>
          <a:p>
            <a:pPr>
              <a:buFont typeface="Wingdings" panose="05000000000000000000" pitchFamily="2" charset="2"/>
              <a:buChar char="§"/>
            </a:pPr>
            <a:r>
              <a:rPr lang="fr-FR" dirty="0"/>
              <a:t>Anamorphoses avec un miroir cylindrique</a:t>
            </a:r>
          </a:p>
          <a:p>
            <a:pPr>
              <a:buFont typeface="Wingdings" panose="05000000000000000000" pitchFamily="2" charset="2"/>
              <a:buChar char="§"/>
            </a:pPr>
            <a:r>
              <a:rPr lang="fr-FR" dirty="0"/>
              <a:t>Conclusion </a:t>
            </a:r>
          </a:p>
        </p:txBody>
      </p:sp>
    </p:spTree>
    <p:extLst>
      <p:ext uri="{BB962C8B-B14F-4D97-AF65-F5344CB8AC3E}">
        <p14:creationId xmlns:p14="http://schemas.microsoft.com/office/powerpoint/2010/main" val="4090343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B68E47-EDCB-4BAD-E59C-7C46DF44BEE7}"/>
              </a:ext>
            </a:extLst>
          </p:cNvPr>
          <p:cNvSpPr>
            <a:spLocks noGrp="1"/>
          </p:cNvSpPr>
          <p:nvPr>
            <p:ph type="title"/>
          </p:nvPr>
        </p:nvSpPr>
        <p:spPr>
          <a:xfrm>
            <a:off x="1295400" y="449856"/>
            <a:ext cx="9601200" cy="1309687"/>
          </a:xfrm>
        </p:spPr>
        <p:txBody>
          <a:bodyPr/>
          <a:lstStyle/>
          <a:p>
            <a:pPr algn="ctr"/>
            <a:r>
              <a:rPr lang="fr-FR" dirty="0"/>
              <a:t>Présentation du sujet </a:t>
            </a:r>
          </a:p>
        </p:txBody>
      </p:sp>
      <p:sp>
        <p:nvSpPr>
          <p:cNvPr id="3" name="Espace réservé du contenu 2">
            <a:extLst>
              <a:ext uri="{FF2B5EF4-FFF2-40B4-BE49-F238E27FC236}">
                <a16:creationId xmlns:a16="http://schemas.microsoft.com/office/drawing/2014/main" id="{9A65A55C-DC2B-DF9E-0F98-837C9640F548}"/>
              </a:ext>
            </a:extLst>
          </p:cNvPr>
          <p:cNvSpPr>
            <a:spLocks noGrp="1"/>
          </p:cNvSpPr>
          <p:nvPr>
            <p:ph idx="1"/>
          </p:nvPr>
        </p:nvSpPr>
        <p:spPr>
          <a:xfrm>
            <a:off x="837488" y="2109921"/>
            <a:ext cx="9956562" cy="3521224"/>
          </a:xfrm>
        </p:spPr>
        <p:txBody>
          <a:bodyPr/>
          <a:lstStyle/>
          <a:p>
            <a:pPr marL="0" indent="0" algn="l">
              <a:buNone/>
            </a:pPr>
            <a:r>
              <a:rPr lang="fr-FR" sz="1800" b="0" i="0" u="none" strike="noStrike" baseline="0" dirty="0">
                <a:latin typeface="SFRM1200"/>
              </a:rPr>
              <a:t>Notre sujet de distingue en 2 parties:</a:t>
            </a:r>
          </a:p>
          <a:p>
            <a:pPr marL="0" indent="0" algn="l">
              <a:buNone/>
            </a:pPr>
            <a:r>
              <a:rPr lang="fr-FR" sz="1800" b="0" i="0" u="none" strike="noStrike" baseline="0" dirty="0">
                <a:latin typeface="SFRM1200"/>
              </a:rPr>
              <a:t>	D’une part on nous a demander de plaquer une texture, en la déformant, sur une forme géométrique, de manière à ce que depuis un point de vue on reconnaisse l’image non déformée représenté par la texture.</a:t>
            </a:r>
          </a:p>
          <a:p>
            <a:pPr marL="0" indent="0" algn="l">
              <a:buNone/>
            </a:pPr>
            <a:endParaRPr lang="fr-FR" dirty="0">
              <a:latin typeface="SFRM1200"/>
            </a:endParaRPr>
          </a:p>
          <a:p>
            <a:pPr marL="0" indent="0" algn="l">
              <a:buNone/>
            </a:pPr>
            <a:r>
              <a:rPr lang="fr-FR" dirty="0">
                <a:latin typeface="SFRM1200"/>
              </a:rPr>
              <a:t>	Et d’autre part on nous a demandé d’a</a:t>
            </a:r>
            <a:r>
              <a:rPr lang="fr-FR" sz="1800" b="0" i="0" u="none" strike="noStrike" baseline="0" dirty="0">
                <a:latin typeface="SFRM1200"/>
              </a:rPr>
              <a:t>ppliquer le principe d’anamorphose pour un support plan sur lequel est posé un miroir cylindrique.</a:t>
            </a:r>
            <a:endParaRPr lang="fr-FR" dirty="0"/>
          </a:p>
        </p:txBody>
      </p:sp>
    </p:spTree>
    <p:extLst>
      <p:ext uri="{BB962C8B-B14F-4D97-AF65-F5344CB8AC3E}">
        <p14:creationId xmlns:p14="http://schemas.microsoft.com/office/powerpoint/2010/main" val="2337813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F08589-0128-C2CE-7805-B7B9A0E33663}"/>
              </a:ext>
            </a:extLst>
          </p:cNvPr>
          <p:cNvSpPr>
            <a:spLocks noGrp="1"/>
          </p:cNvSpPr>
          <p:nvPr>
            <p:ph type="title"/>
          </p:nvPr>
        </p:nvSpPr>
        <p:spPr>
          <a:xfrm>
            <a:off x="1295400" y="178016"/>
            <a:ext cx="9601200" cy="1078217"/>
          </a:xfrm>
        </p:spPr>
        <p:txBody>
          <a:bodyPr/>
          <a:lstStyle/>
          <a:p>
            <a:pPr algn="ctr"/>
            <a:r>
              <a:rPr lang="fr-FR" dirty="0"/>
              <a:t>Définition : Anamorphose</a:t>
            </a:r>
          </a:p>
        </p:txBody>
      </p:sp>
      <p:sp>
        <p:nvSpPr>
          <p:cNvPr id="3" name="Espace réservé du contenu 2">
            <a:extLst>
              <a:ext uri="{FF2B5EF4-FFF2-40B4-BE49-F238E27FC236}">
                <a16:creationId xmlns:a16="http://schemas.microsoft.com/office/drawing/2014/main" id="{423E54F7-1C4F-0D95-BC0E-DFF355898663}"/>
              </a:ext>
            </a:extLst>
          </p:cNvPr>
          <p:cNvSpPr>
            <a:spLocks noGrp="1"/>
          </p:cNvSpPr>
          <p:nvPr>
            <p:ph idx="1"/>
          </p:nvPr>
        </p:nvSpPr>
        <p:spPr>
          <a:xfrm>
            <a:off x="1295400" y="1307506"/>
            <a:ext cx="9601200" cy="2121493"/>
          </a:xfrm>
        </p:spPr>
        <p:txBody>
          <a:bodyPr>
            <a:normAutofit fontScale="92500" lnSpcReduction="10000"/>
          </a:bodyPr>
          <a:lstStyle/>
          <a:p>
            <a:pPr algn="l"/>
            <a:r>
              <a:rPr lang="fr-FR" sz="1800" b="0" i="0" u="none" strike="noStrike" baseline="0" dirty="0">
                <a:latin typeface="SFRM1200"/>
              </a:rPr>
              <a:t>Le principe des anamorphoses est de plaquer une texture sur un support donné de manière à ce que l’image représentée par la texture soit perçue non déformée dans un miroir de forme géométrique donnée pour un observateur situé à un endroit précis.</a:t>
            </a:r>
          </a:p>
          <a:p>
            <a:pPr algn="l"/>
            <a:r>
              <a:rPr lang="fr-FR" dirty="0"/>
              <a:t>L’</a:t>
            </a:r>
            <a:r>
              <a:rPr lang="fr-FR" b="1" dirty="0"/>
              <a:t>anamorphose</a:t>
            </a:r>
            <a:r>
              <a:rPr lang="fr-FR" dirty="0"/>
              <a:t> est une transformation mathématique d’une image pour qu’elle s’apparente à une illusion d’optique</a:t>
            </a:r>
            <a:endParaRPr lang="fr-FR" sz="1800" b="0" i="0" u="none" strike="noStrike" baseline="0" dirty="0">
              <a:latin typeface="SFRM1200"/>
            </a:endParaRPr>
          </a:p>
          <a:p>
            <a:pPr algn="l"/>
            <a:r>
              <a:rPr lang="fr-FR" dirty="0">
                <a:latin typeface="SFRM1200"/>
              </a:rPr>
              <a:t>En voici quelques exemples:</a:t>
            </a:r>
            <a:endParaRPr lang="fr-FR" dirty="0"/>
          </a:p>
        </p:txBody>
      </p:sp>
      <p:pic>
        <p:nvPicPr>
          <p:cNvPr id="5" name="Image 4" descr="Une image contenant croquis, Photographie de nature morte, texte, dessin&#10;&#10;Description générée automatiquement">
            <a:extLst>
              <a:ext uri="{FF2B5EF4-FFF2-40B4-BE49-F238E27FC236}">
                <a16:creationId xmlns:a16="http://schemas.microsoft.com/office/drawing/2014/main" id="{20D7391C-603F-D76F-8387-32092D4CB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3990" y="3205460"/>
            <a:ext cx="2578915" cy="1738170"/>
          </a:xfrm>
          <a:prstGeom prst="rect">
            <a:avLst/>
          </a:prstGeom>
          <a:ln>
            <a:solidFill>
              <a:schemeClr val="tx1"/>
            </a:solidFill>
          </a:ln>
        </p:spPr>
      </p:pic>
      <p:pic>
        <p:nvPicPr>
          <p:cNvPr id="7" name="Image 6" descr="Une image contenant croquis, dessin, cercle, noir et blanc&#10;&#10;Description générée automatiquement">
            <a:extLst>
              <a:ext uri="{FF2B5EF4-FFF2-40B4-BE49-F238E27FC236}">
                <a16:creationId xmlns:a16="http://schemas.microsoft.com/office/drawing/2014/main" id="{6D4174A0-4733-6A39-8600-9BDE032D2B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0079" y="4411504"/>
            <a:ext cx="2438400" cy="2148840"/>
          </a:xfrm>
          <a:prstGeom prst="rect">
            <a:avLst/>
          </a:prstGeom>
          <a:ln w="12700">
            <a:solidFill>
              <a:schemeClr val="tx1"/>
            </a:solidFill>
          </a:ln>
        </p:spPr>
      </p:pic>
      <p:pic>
        <p:nvPicPr>
          <p:cNvPr id="9" name="Image 8" descr="Une image contenant intérieur, vase, art&#10;&#10;Description générée automatiquement">
            <a:extLst>
              <a:ext uri="{FF2B5EF4-FFF2-40B4-BE49-F238E27FC236}">
                <a16:creationId xmlns:a16="http://schemas.microsoft.com/office/drawing/2014/main" id="{21CF79BE-4FAB-652B-71D5-C9B6830A29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290" y="3505911"/>
            <a:ext cx="2936397" cy="2306626"/>
          </a:xfrm>
          <a:prstGeom prst="rect">
            <a:avLst/>
          </a:prstGeom>
          <a:ln>
            <a:solidFill>
              <a:schemeClr val="tx1"/>
            </a:solidFill>
          </a:ln>
        </p:spPr>
      </p:pic>
      <p:pic>
        <p:nvPicPr>
          <p:cNvPr id="11" name="Image 10" descr="Une image contenant scène, voie, passage pour piétons, route&#10;&#10;Description générée automatiquement">
            <a:extLst>
              <a:ext uri="{FF2B5EF4-FFF2-40B4-BE49-F238E27FC236}">
                <a16:creationId xmlns:a16="http://schemas.microsoft.com/office/drawing/2014/main" id="{414A5CB7-33CC-55AA-BFAE-55DC2160B8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0495" y="5156013"/>
            <a:ext cx="3496168" cy="1523971"/>
          </a:xfrm>
          <a:prstGeom prst="rect">
            <a:avLst/>
          </a:prstGeom>
          <a:ln>
            <a:solidFill>
              <a:schemeClr val="tx1"/>
            </a:solidFill>
          </a:ln>
        </p:spPr>
      </p:pic>
    </p:spTree>
    <p:extLst>
      <p:ext uri="{BB962C8B-B14F-4D97-AF65-F5344CB8AC3E}">
        <p14:creationId xmlns:p14="http://schemas.microsoft.com/office/powerpoint/2010/main" val="29561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B68E47-EDCB-4BAD-E59C-7C46DF44BEE7}"/>
              </a:ext>
            </a:extLst>
          </p:cNvPr>
          <p:cNvSpPr>
            <a:spLocks noGrp="1"/>
          </p:cNvSpPr>
          <p:nvPr>
            <p:ph type="title"/>
          </p:nvPr>
        </p:nvSpPr>
        <p:spPr>
          <a:xfrm>
            <a:off x="1295400" y="449856"/>
            <a:ext cx="9601200" cy="1085805"/>
          </a:xfrm>
        </p:spPr>
        <p:txBody>
          <a:bodyPr/>
          <a:lstStyle/>
          <a:p>
            <a:pPr algn="ctr"/>
            <a:r>
              <a:rPr lang="fr-FR" dirty="0"/>
              <a:t>Organisation</a:t>
            </a:r>
          </a:p>
        </p:txBody>
      </p:sp>
      <p:sp>
        <p:nvSpPr>
          <p:cNvPr id="3" name="Espace réservé du contenu 2">
            <a:extLst>
              <a:ext uri="{FF2B5EF4-FFF2-40B4-BE49-F238E27FC236}">
                <a16:creationId xmlns:a16="http://schemas.microsoft.com/office/drawing/2014/main" id="{9A65A55C-DC2B-DF9E-0F98-837C9640F548}"/>
              </a:ext>
            </a:extLst>
          </p:cNvPr>
          <p:cNvSpPr>
            <a:spLocks noGrp="1"/>
          </p:cNvSpPr>
          <p:nvPr>
            <p:ph idx="1"/>
          </p:nvPr>
        </p:nvSpPr>
        <p:spPr>
          <a:xfrm>
            <a:off x="844609" y="1535661"/>
            <a:ext cx="10502781" cy="4745498"/>
          </a:xfrm>
        </p:spPr>
        <p:txBody>
          <a:bodyPr/>
          <a:lstStyle/>
          <a:p>
            <a:pPr marL="0" indent="0" algn="ctr">
              <a:buNone/>
            </a:pPr>
            <a:r>
              <a:rPr lang="fr-FR" dirty="0">
                <a:latin typeface="SFRM1200"/>
              </a:rPr>
              <a:t>Étant donné que notre sujet avait deux parties on a décidé de faire deux groupes.</a:t>
            </a:r>
          </a:p>
          <a:p>
            <a:pPr marL="0" indent="0" algn="ctr">
              <a:buNone/>
            </a:pPr>
            <a:endParaRPr lang="fr-FR" dirty="0">
              <a:latin typeface="SFRM1200"/>
            </a:endParaRPr>
          </a:p>
          <a:p>
            <a:pPr marL="0" indent="0" algn="ctr">
              <a:buNone/>
            </a:pPr>
            <a:r>
              <a:rPr lang="fr-FR" dirty="0">
                <a:latin typeface="SFRM1200"/>
              </a:rPr>
              <a:t>PROJET</a:t>
            </a:r>
            <a:br>
              <a:rPr lang="fr-FR" dirty="0">
                <a:latin typeface="SFRM1200"/>
              </a:rPr>
            </a:br>
            <a:endParaRPr lang="fr-FR" dirty="0">
              <a:latin typeface="SFRM1200"/>
            </a:endParaRPr>
          </a:p>
          <a:p>
            <a:pPr marL="0" indent="0" algn="l">
              <a:buNone/>
            </a:pPr>
            <a:r>
              <a:rPr lang="fr-FR" dirty="0">
                <a:latin typeface="SFRM1200"/>
              </a:rPr>
              <a:t>	Anamorphose sur 					        	Anamorphose miroir</a:t>
            </a:r>
            <a:br>
              <a:rPr lang="fr-FR" dirty="0">
                <a:latin typeface="SFRM1200"/>
              </a:rPr>
            </a:br>
            <a:r>
              <a:rPr lang="fr-FR" dirty="0">
                <a:latin typeface="SFRM1200"/>
              </a:rPr>
              <a:t>                forme géométrique   				          	      cylindrique</a:t>
            </a:r>
          </a:p>
          <a:p>
            <a:pPr marL="0" indent="0" algn="l">
              <a:buNone/>
            </a:pPr>
            <a:endParaRPr lang="fr-FR" dirty="0">
              <a:latin typeface="SFRM1200"/>
            </a:endParaRPr>
          </a:p>
          <a:p>
            <a:pPr marL="0" indent="0" algn="l">
              <a:buNone/>
            </a:pPr>
            <a:endParaRPr lang="fr-FR" dirty="0">
              <a:latin typeface="SFRM1200"/>
            </a:endParaRPr>
          </a:p>
          <a:p>
            <a:pPr marL="0" indent="0" algn="l">
              <a:buNone/>
            </a:pPr>
            <a:endParaRPr lang="fr-FR" dirty="0">
              <a:latin typeface="SFRM1200"/>
            </a:endParaRPr>
          </a:p>
          <a:p>
            <a:pPr marL="0" indent="0" algn="l">
              <a:buNone/>
            </a:pPr>
            <a:endParaRPr lang="fr-FR" dirty="0">
              <a:latin typeface="SFRM1200"/>
            </a:endParaRPr>
          </a:p>
          <a:p>
            <a:pPr marL="0" indent="0" algn="l">
              <a:buNone/>
            </a:pPr>
            <a:endParaRPr lang="fr-FR" dirty="0"/>
          </a:p>
        </p:txBody>
      </p:sp>
      <p:cxnSp>
        <p:nvCxnSpPr>
          <p:cNvPr id="5" name="Connecteur droit avec flèche 4">
            <a:extLst>
              <a:ext uri="{FF2B5EF4-FFF2-40B4-BE49-F238E27FC236}">
                <a16:creationId xmlns:a16="http://schemas.microsoft.com/office/drawing/2014/main" id="{0FA3D676-1A0E-1538-28B5-9B26302307D0}"/>
              </a:ext>
            </a:extLst>
          </p:cNvPr>
          <p:cNvCxnSpPr>
            <a:cxnSpLocks/>
          </p:cNvCxnSpPr>
          <p:nvPr/>
        </p:nvCxnSpPr>
        <p:spPr>
          <a:xfrm flipH="1">
            <a:off x="2982482" y="2845348"/>
            <a:ext cx="3113518" cy="359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7B087A58-5723-86A0-372D-DAAD2B0D14C6}"/>
              </a:ext>
            </a:extLst>
          </p:cNvPr>
          <p:cNvCxnSpPr>
            <a:cxnSpLocks/>
          </p:cNvCxnSpPr>
          <p:nvPr/>
        </p:nvCxnSpPr>
        <p:spPr>
          <a:xfrm>
            <a:off x="6096000" y="2845348"/>
            <a:ext cx="3113518" cy="359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3CAF9F1D-4206-3157-2851-FEE5EF30E6C6}"/>
              </a:ext>
            </a:extLst>
          </p:cNvPr>
          <p:cNvSpPr txBox="1"/>
          <p:nvPr/>
        </p:nvSpPr>
        <p:spPr>
          <a:xfrm>
            <a:off x="1823814" y="4682959"/>
            <a:ext cx="2317336" cy="830997"/>
          </a:xfrm>
          <a:prstGeom prst="rect">
            <a:avLst/>
          </a:prstGeom>
          <a:noFill/>
        </p:spPr>
        <p:txBody>
          <a:bodyPr wrap="square" rtlCol="0">
            <a:spAutoFit/>
          </a:bodyPr>
          <a:lstStyle/>
          <a:p>
            <a:r>
              <a:rPr lang="fr-FR" sz="1200" dirty="0"/>
              <a:t>- IDIR </a:t>
            </a:r>
            <a:r>
              <a:rPr lang="fr-FR" sz="1200" dirty="0" err="1"/>
              <a:t>Amzal</a:t>
            </a:r>
            <a:br>
              <a:rPr lang="fr-FR" sz="1200" dirty="0"/>
            </a:br>
            <a:r>
              <a:rPr lang="fr-FR" sz="1200" dirty="0"/>
              <a:t>- TAHIR Ilyas </a:t>
            </a:r>
            <a:br>
              <a:rPr lang="fr-FR" sz="1200" dirty="0"/>
            </a:br>
            <a:r>
              <a:rPr lang="fr-FR" sz="1200" dirty="0"/>
              <a:t>- AMRANI Salim </a:t>
            </a:r>
            <a:br>
              <a:rPr lang="fr-FR" sz="1200" dirty="0"/>
            </a:br>
            <a:r>
              <a:rPr lang="fr-FR" sz="1200" dirty="0"/>
              <a:t>- EMIR-MOUNGONDO </a:t>
            </a:r>
            <a:r>
              <a:rPr lang="fr-FR" sz="1200" dirty="0" err="1"/>
              <a:t>Cristan</a:t>
            </a:r>
            <a:endParaRPr lang="fr-FR" sz="1200" dirty="0"/>
          </a:p>
        </p:txBody>
      </p:sp>
      <p:sp>
        <p:nvSpPr>
          <p:cNvPr id="14" name="ZoneTexte 13">
            <a:extLst>
              <a:ext uri="{FF2B5EF4-FFF2-40B4-BE49-F238E27FC236}">
                <a16:creationId xmlns:a16="http://schemas.microsoft.com/office/drawing/2014/main" id="{8726492D-48DF-C047-BDFC-5FEFFC150AC8}"/>
              </a:ext>
            </a:extLst>
          </p:cNvPr>
          <p:cNvSpPr txBox="1"/>
          <p:nvPr/>
        </p:nvSpPr>
        <p:spPr>
          <a:xfrm>
            <a:off x="8579264" y="4682959"/>
            <a:ext cx="2317336" cy="461665"/>
          </a:xfrm>
          <a:prstGeom prst="rect">
            <a:avLst/>
          </a:prstGeom>
          <a:noFill/>
        </p:spPr>
        <p:txBody>
          <a:bodyPr wrap="square" rtlCol="0">
            <a:spAutoFit/>
          </a:bodyPr>
          <a:lstStyle/>
          <a:p>
            <a:r>
              <a:rPr lang="fr-FR" sz="1200" dirty="0"/>
              <a:t>- EL MAGHOUM Fayçal</a:t>
            </a:r>
            <a:br>
              <a:rPr lang="fr-FR" sz="1200" dirty="0"/>
            </a:br>
            <a:r>
              <a:rPr lang="fr-FR" sz="1200" dirty="0"/>
              <a:t>- DIALLO Mamoudou</a:t>
            </a:r>
          </a:p>
        </p:txBody>
      </p:sp>
      <p:cxnSp>
        <p:nvCxnSpPr>
          <p:cNvPr id="15" name="Connecteur droit avec flèche 14">
            <a:extLst>
              <a:ext uri="{FF2B5EF4-FFF2-40B4-BE49-F238E27FC236}">
                <a16:creationId xmlns:a16="http://schemas.microsoft.com/office/drawing/2014/main" id="{58975B69-EC7F-132A-E5CC-D96DA5F52B57}"/>
              </a:ext>
            </a:extLst>
          </p:cNvPr>
          <p:cNvCxnSpPr>
            <a:cxnSpLocks/>
          </p:cNvCxnSpPr>
          <p:nvPr/>
        </p:nvCxnSpPr>
        <p:spPr>
          <a:xfrm>
            <a:off x="2580830" y="3960163"/>
            <a:ext cx="0" cy="603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5D73C59D-C361-899F-3A9F-E8DDCD575E4C}"/>
              </a:ext>
            </a:extLst>
          </p:cNvPr>
          <p:cNvCxnSpPr>
            <a:cxnSpLocks/>
          </p:cNvCxnSpPr>
          <p:nvPr/>
        </p:nvCxnSpPr>
        <p:spPr>
          <a:xfrm>
            <a:off x="9215215" y="3960163"/>
            <a:ext cx="0" cy="603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13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4ECB8DD5-E083-24F7-B212-34182763D4EB}"/>
              </a:ext>
            </a:extLst>
          </p:cNvPr>
          <p:cNvSpPr>
            <a:spLocks noGrp="1"/>
          </p:cNvSpPr>
          <p:nvPr>
            <p:ph type="title"/>
          </p:nvPr>
        </p:nvSpPr>
        <p:spPr>
          <a:xfrm>
            <a:off x="543726" y="1475352"/>
            <a:ext cx="11360922" cy="3335931"/>
          </a:xfrm>
        </p:spPr>
        <p:txBody>
          <a:bodyPr/>
          <a:lstStyle/>
          <a:p>
            <a:pPr algn="ctr"/>
            <a:r>
              <a:rPr lang="fr-FR" dirty="0"/>
              <a:t>Partie 1 : Anamorphose sur des </a:t>
            </a:r>
            <a:br>
              <a:rPr lang="fr-FR" dirty="0"/>
            </a:br>
            <a:r>
              <a:rPr lang="fr-FR" dirty="0"/>
              <a:t>formes Géométriques</a:t>
            </a:r>
          </a:p>
        </p:txBody>
      </p:sp>
    </p:spTree>
    <p:extLst>
      <p:ext uri="{BB962C8B-B14F-4D97-AF65-F5344CB8AC3E}">
        <p14:creationId xmlns:p14="http://schemas.microsoft.com/office/powerpoint/2010/main" val="1504390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799CD6-59A9-8C3B-635F-9D619CBD9E28}"/>
              </a:ext>
            </a:extLst>
          </p:cNvPr>
          <p:cNvSpPr>
            <a:spLocks noGrp="1"/>
          </p:cNvSpPr>
          <p:nvPr>
            <p:ph type="title"/>
          </p:nvPr>
        </p:nvSpPr>
        <p:spPr>
          <a:xfrm>
            <a:off x="1295400" y="415673"/>
            <a:ext cx="9601200" cy="1199482"/>
          </a:xfrm>
        </p:spPr>
        <p:txBody>
          <a:bodyPr/>
          <a:lstStyle/>
          <a:p>
            <a:pPr algn="ctr"/>
            <a:r>
              <a:rPr lang="fr-FR" dirty="0"/>
              <a:t>Le cône</a:t>
            </a:r>
          </a:p>
        </p:txBody>
      </p:sp>
      <p:sp>
        <p:nvSpPr>
          <p:cNvPr id="3" name="Espace réservé du contenu 2">
            <a:extLst>
              <a:ext uri="{FF2B5EF4-FFF2-40B4-BE49-F238E27FC236}">
                <a16:creationId xmlns:a16="http://schemas.microsoft.com/office/drawing/2014/main" id="{F4611207-AB38-8BFD-C0F2-7DF8BD8A3785}"/>
              </a:ext>
            </a:extLst>
          </p:cNvPr>
          <p:cNvSpPr>
            <a:spLocks noGrp="1"/>
          </p:cNvSpPr>
          <p:nvPr>
            <p:ph idx="1"/>
          </p:nvPr>
        </p:nvSpPr>
        <p:spPr>
          <a:xfrm>
            <a:off x="1295400" y="1723803"/>
            <a:ext cx="9601200" cy="3643312"/>
          </a:xfrm>
        </p:spPr>
        <p:txBody>
          <a:bodyPr/>
          <a:lstStyle/>
          <a:p>
            <a:endParaRPr lang="fr-FR" dirty="0"/>
          </a:p>
        </p:txBody>
      </p:sp>
    </p:spTree>
    <p:extLst>
      <p:ext uri="{BB962C8B-B14F-4D97-AF65-F5344CB8AC3E}">
        <p14:creationId xmlns:p14="http://schemas.microsoft.com/office/powerpoint/2010/main" val="289672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799CD6-59A9-8C3B-635F-9D619CBD9E28}"/>
              </a:ext>
            </a:extLst>
          </p:cNvPr>
          <p:cNvSpPr>
            <a:spLocks noGrp="1"/>
          </p:cNvSpPr>
          <p:nvPr>
            <p:ph type="title"/>
          </p:nvPr>
        </p:nvSpPr>
        <p:spPr>
          <a:xfrm>
            <a:off x="1295400" y="147758"/>
            <a:ext cx="9601200" cy="1199482"/>
          </a:xfrm>
        </p:spPr>
        <p:txBody>
          <a:bodyPr/>
          <a:lstStyle/>
          <a:p>
            <a:pPr marL="0" indent="0" algn="ctr">
              <a:buNone/>
            </a:pPr>
            <a:r>
              <a:rPr lang="fr-FR" dirty="0"/>
              <a:t>LA Pyramide triangulaire</a:t>
            </a:r>
          </a:p>
        </p:txBody>
      </p:sp>
      <p:pic>
        <p:nvPicPr>
          <p:cNvPr id="5" name="Espace réservé du contenu 4">
            <a:extLst>
              <a:ext uri="{FF2B5EF4-FFF2-40B4-BE49-F238E27FC236}">
                <a16:creationId xmlns:a16="http://schemas.microsoft.com/office/drawing/2014/main" id="{F3AE9DB1-EA30-176A-C8A6-30ED34B9AE11}"/>
              </a:ext>
            </a:extLst>
          </p:cNvPr>
          <p:cNvPicPr>
            <a:picLocks noGrp="1" noChangeAspect="1"/>
          </p:cNvPicPr>
          <p:nvPr>
            <p:ph idx="1"/>
          </p:nvPr>
        </p:nvPicPr>
        <p:blipFill>
          <a:blip r:embed="rId2"/>
          <a:stretch>
            <a:fillRect/>
          </a:stretch>
        </p:blipFill>
        <p:spPr>
          <a:xfrm>
            <a:off x="254157" y="1419225"/>
            <a:ext cx="4010194" cy="5291017"/>
          </a:xfrm>
          <a:ln>
            <a:solidFill>
              <a:schemeClr val="tx1"/>
            </a:solidFill>
          </a:ln>
        </p:spPr>
      </p:pic>
      <p:sp>
        <p:nvSpPr>
          <p:cNvPr id="6" name="Flèche : droite 5">
            <a:extLst>
              <a:ext uri="{FF2B5EF4-FFF2-40B4-BE49-F238E27FC236}">
                <a16:creationId xmlns:a16="http://schemas.microsoft.com/office/drawing/2014/main" id="{5F91C5FF-B6A0-F95D-8439-25B56341141C}"/>
              </a:ext>
            </a:extLst>
          </p:cNvPr>
          <p:cNvSpPr/>
          <p:nvPr/>
        </p:nvSpPr>
        <p:spPr>
          <a:xfrm>
            <a:off x="4537817" y="3846815"/>
            <a:ext cx="1230595" cy="435835"/>
          </a:xfrm>
          <a:prstGeom prst="rightArrow">
            <a:avLst/>
          </a:prstGeom>
          <a:solidFill>
            <a:schemeClr val="accent3">
              <a:lumMod val="50000"/>
            </a:schemeClr>
          </a:solidFill>
          <a:ln>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12" name="ZoneTexte 11">
            <a:extLst>
              <a:ext uri="{FF2B5EF4-FFF2-40B4-BE49-F238E27FC236}">
                <a16:creationId xmlns:a16="http://schemas.microsoft.com/office/drawing/2014/main" id="{D97CFFF7-7867-C450-8B3D-CC26E727BB18}"/>
              </a:ext>
            </a:extLst>
          </p:cNvPr>
          <p:cNvSpPr txBox="1"/>
          <p:nvPr/>
        </p:nvSpPr>
        <p:spPr>
          <a:xfrm>
            <a:off x="5768412" y="1608347"/>
            <a:ext cx="6097424" cy="2308324"/>
          </a:xfrm>
          <a:prstGeom prst="rect">
            <a:avLst/>
          </a:prstGeom>
          <a:noFill/>
        </p:spPr>
        <p:txBody>
          <a:bodyPr wrap="square">
            <a:spAutoFit/>
          </a:bodyPr>
          <a:lstStyle/>
          <a:p>
            <a:pPr marL="285750" indent="-285750">
              <a:buFont typeface="Arial" panose="020B0604020202020204" pitchFamily="34" charset="0"/>
              <a:buChar char="•"/>
            </a:pPr>
            <a:r>
              <a:rPr lang="fr-FR" sz="1200" dirty="0"/>
              <a:t>Ce code dessine une pyramide triangulaire texturée. La pyramide est définie avec une taille de base de 1,5 et une hauteur de 2 ainsi qu'un nombre déterminé de segments égale a 3 pour définir la forme de la base. </a:t>
            </a:r>
          </a:p>
          <a:p>
            <a:pPr marL="285750" indent="-285750">
              <a:buFont typeface="Arial" panose="020B0604020202020204" pitchFamily="34" charset="0"/>
              <a:buChar char="•"/>
            </a:pPr>
            <a:endParaRPr lang="fr-FR" sz="1200" dirty="0"/>
          </a:p>
          <a:p>
            <a:pPr marL="285750" indent="-285750">
              <a:buFont typeface="Arial" panose="020B0604020202020204" pitchFamily="34" charset="0"/>
              <a:buChar char="•"/>
            </a:pPr>
            <a:r>
              <a:rPr lang="fr-FR" sz="1200" dirty="0"/>
              <a:t>La texture est appliquée sur la surface latérale de la pyramide en utilisant des coordonnées de texture calculées en fonction des coordonnées des </a:t>
            </a:r>
            <a:r>
              <a:rPr lang="fr-FR" sz="1200" dirty="0" err="1"/>
              <a:t>vertices</a:t>
            </a:r>
            <a:r>
              <a:rPr lang="fr-FR" sz="1200" dirty="0"/>
              <a:t>.</a:t>
            </a:r>
          </a:p>
          <a:p>
            <a:pPr marL="285750" indent="-285750">
              <a:buFont typeface="Arial" panose="020B0604020202020204" pitchFamily="34" charset="0"/>
              <a:buChar char="•"/>
            </a:pPr>
            <a:endParaRPr lang="fr-FR" sz="1200" dirty="0"/>
          </a:p>
          <a:p>
            <a:pPr marL="285750" indent="-285750">
              <a:buFont typeface="Arial" panose="020B0604020202020204" pitchFamily="34" charset="0"/>
              <a:buChar char="•"/>
            </a:pPr>
            <a:r>
              <a:rPr lang="fr-FR" sz="1200" dirty="0"/>
              <a:t>Les coordonnées de texture sont ajustées pour garantir une disposition correcte de la texture. Ensuite, la base de la pyramide est dessinée avec une couleur blanche. En fin de compte, le code prend en charge la gestion des textures en activant et désactivant GL_TEXTURE_2D, et la matrice modèle est correctement restaurée après le dessin.</a:t>
            </a:r>
          </a:p>
        </p:txBody>
      </p:sp>
    </p:spTree>
    <p:extLst>
      <p:ext uri="{BB962C8B-B14F-4D97-AF65-F5344CB8AC3E}">
        <p14:creationId xmlns:p14="http://schemas.microsoft.com/office/powerpoint/2010/main" val="1041594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799CD6-59A9-8C3B-635F-9D619CBD9E28}"/>
              </a:ext>
            </a:extLst>
          </p:cNvPr>
          <p:cNvSpPr>
            <a:spLocks noGrp="1"/>
          </p:cNvSpPr>
          <p:nvPr>
            <p:ph type="title"/>
          </p:nvPr>
        </p:nvSpPr>
        <p:spPr>
          <a:xfrm>
            <a:off x="1295400" y="138343"/>
            <a:ext cx="9601200" cy="1199482"/>
          </a:xfrm>
        </p:spPr>
        <p:txBody>
          <a:bodyPr/>
          <a:lstStyle/>
          <a:p>
            <a:pPr marL="0" indent="0" algn="ctr">
              <a:buNone/>
            </a:pPr>
            <a:r>
              <a:rPr lang="fr-FR" dirty="0"/>
              <a:t>LA Pyramide à base carrée </a:t>
            </a:r>
          </a:p>
        </p:txBody>
      </p:sp>
      <p:pic>
        <p:nvPicPr>
          <p:cNvPr id="11" name="Espace réservé du contenu 10">
            <a:extLst>
              <a:ext uri="{FF2B5EF4-FFF2-40B4-BE49-F238E27FC236}">
                <a16:creationId xmlns:a16="http://schemas.microsoft.com/office/drawing/2014/main" id="{B4BBF2F0-0B97-FA87-0DC2-FE59BCFFE5A1}"/>
              </a:ext>
            </a:extLst>
          </p:cNvPr>
          <p:cNvPicPr>
            <a:picLocks noGrp="1" noChangeAspect="1"/>
          </p:cNvPicPr>
          <p:nvPr>
            <p:ph idx="1"/>
          </p:nvPr>
        </p:nvPicPr>
        <p:blipFill>
          <a:blip r:embed="rId2"/>
          <a:stretch>
            <a:fillRect/>
          </a:stretch>
        </p:blipFill>
        <p:spPr>
          <a:xfrm>
            <a:off x="159521" y="1402133"/>
            <a:ext cx="6331616" cy="5199708"/>
          </a:xfrm>
          <a:ln>
            <a:solidFill>
              <a:schemeClr val="tx1"/>
            </a:solidFill>
          </a:ln>
        </p:spPr>
      </p:pic>
      <p:sp>
        <p:nvSpPr>
          <p:cNvPr id="12" name="Flèche : droite 11">
            <a:extLst>
              <a:ext uri="{FF2B5EF4-FFF2-40B4-BE49-F238E27FC236}">
                <a16:creationId xmlns:a16="http://schemas.microsoft.com/office/drawing/2014/main" id="{D0E27279-6BEF-CAF7-BF9E-D57D2EE00BAC}"/>
              </a:ext>
            </a:extLst>
          </p:cNvPr>
          <p:cNvSpPr/>
          <p:nvPr/>
        </p:nvSpPr>
        <p:spPr>
          <a:xfrm>
            <a:off x="6742632" y="3719762"/>
            <a:ext cx="1230595" cy="435835"/>
          </a:xfrm>
          <a:prstGeom prst="rightArrow">
            <a:avLst/>
          </a:prstGeom>
          <a:solidFill>
            <a:schemeClr val="accent3">
              <a:lumMod val="50000"/>
            </a:schemeClr>
          </a:solidFill>
          <a:ln>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2B9B1CBD-893A-FE9F-ADB5-ECE9A4F4812C}"/>
              </a:ext>
            </a:extLst>
          </p:cNvPr>
          <p:cNvSpPr txBox="1"/>
          <p:nvPr/>
        </p:nvSpPr>
        <p:spPr>
          <a:xfrm>
            <a:off x="8091282" y="1496136"/>
            <a:ext cx="3573728" cy="1446550"/>
          </a:xfrm>
          <a:prstGeom prst="rect">
            <a:avLst/>
          </a:prstGeom>
          <a:noFill/>
        </p:spPr>
        <p:txBody>
          <a:bodyPr wrap="square" rtlCol="0">
            <a:spAutoFit/>
          </a:bodyPr>
          <a:lstStyle/>
          <a:p>
            <a:pPr marL="171450" indent="-171450">
              <a:buFont typeface="Arial" panose="020B0604020202020204" pitchFamily="34" charset="0"/>
              <a:buChar char="•"/>
            </a:pPr>
            <a:r>
              <a:rPr lang="fr-FR" sz="1100" dirty="0"/>
              <a:t>La fonction dessine une pyramide à base carrée en définissant les sommets en fonction de la taille de la base et de la hauteur. Les coordonnées de texture sont positionnées pour couvrir uniformément la texture sur les faces latérales et la base de la pyramide.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endParaRPr lang="fr-FR" sz="1100" dirty="0"/>
          </a:p>
        </p:txBody>
      </p:sp>
    </p:spTree>
    <p:extLst>
      <p:ext uri="{BB962C8B-B14F-4D97-AF65-F5344CB8AC3E}">
        <p14:creationId xmlns:p14="http://schemas.microsoft.com/office/powerpoint/2010/main" val="2102184855"/>
      </p:ext>
    </p:extLst>
  </p:cSld>
  <p:clrMapOvr>
    <a:masterClrMapping/>
  </p:clrMapOvr>
</p:sld>
</file>

<file path=ppt/theme/theme1.xml><?xml version="1.0" encoding="utf-8"?>
<a:theme xmlns:a="http://schemas.openxmlformats.org/drawingml/2006/main" name="PoiseVTI">
  <a:themeElements>
    <a:clrScheme name="AnalogousFromLightSeedLeftStep">
      <a:dk1>
        <a:srgbClr val="000000"/>
      </a:dk1>
      <a:lt1>
        <a:srgbClr val="FFFFFF"/>
      </a:lt1>
      <a:dk2>
        <a:srgbClr val="3B213A"/>
      </a:dk2>
      <a:lt2>
        <a:srgbClr val="E3E2E8"/>
      </a:lt2>
      <a:accent1>
        <a:srgbClr val="93A94E"/>
      </a:accent1>
      <a:accent2>
        <a:srgbClr val="B6A03C"/>
      </a:accent2>
      <a:accent3>
        <a:srgbClr val="EA8946"/>
      </a:accent3>
      <a:accent4>
        <a:srgbClr val="EB4E4F"/>
      </a:accent4>
      <a:accent5>
        <a:srgbClr val="EE6EA5"/>
      </a:accent5>
      <a:accent6>
        <a:srgbClr val="EB4ED2"/>
      </a:accent6>
      <a:hlink>
        <a:srgbClr val="7A69AE"/>
      </a:hlink>
      <a:folHlink>
        <a:srgbClr val="7F7F7F"/>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E55FF561F85BB44BAADAB9A2ECF0F3A" ma:contentTypeVersion="11" ma:contentTypeDescription="Crée un document." ma:contentTypeScope="" ma:versionID="873f0aaf9bb94f9065f027d54079de7b">
  <xsd:schema xmlns:xsd="http://www.w3.org/2001/XMLSchema" xmlns:xs="http://www.w3.org/2001/XMLSchema" xmlns:p="http://schemas.microsoft.com/office/2006/metadata/properties" xmlns:ns3="d4919c29-aeeb-47d5-bf82-0637067ab119" xmlns:ns4="10d85ae9-337e-4dc9-8adc-825c5dcf059d" targetNamespace="http://schemas.microsoft.com/office/2006/metadata/properties" ma:root="true" ma:fieldsID="2afd45371cbbfd88bb15d034160afb94" ns3:_="" ns4:_="">
    <xsd:import namespace="d4919c29-aeeb-47d5-bf82-0637067ab119"/>
    <xsd:import namespace="10d85ae9-337e-4dc9-8adc-825c5dcf059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919c29-aeeb-47d5-bf82-0637067ab119"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internalName="SharedWithDetails" ma:readOnly="true">
      <xsd:simpleType>
        <xsd:restriction base="dms:Note">
          <xsd:maxLength value="255"/>
        </xsd:restriction>
      </xsd:simpleType>
    </xsd:element>
    <xsd:element name="SharingHintHash" ma:index="10" nillable="true" ma:displayName="Partage du hachage d’indicateu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d85ae9-337e-4dc9-8adc-825c5dcf059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888380B-B3D0-46CB-A773-06A9704FB4C3}">
  <ds:schemaRefs>
    <ds:schemaRef ds:uri="http://schemas.microsoft.com/sharepoint/v3/contenttype/forms"/>
  </ds:schemaRefs>
</ds:datastoreItem>
</file>

<file path=customXml/itemProps2.xml><?xml version="1.0" encoding="utf-8"?>
<ds:datastoreItem xmlns:ds="http://schemas.openxmlformats.org/officeDocument/2006/customXml" ds:itemID="{7BF6BCDA-A906-49DB-9E9D-A86C879DAF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919c29-aeeb-47d5-bf82-0637067ab119"/>
    <ds:schemaRef ds:uri="10d85ae9-337e-4dc9-8adc-825c5dcf05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E3559A-EF64-44AA-B31D-877EF0499330}">
  <ds:schemaRefs>
    <ds:schemaRef ds:uri="http://purl.org/dc/terms/"/>
    <ds:schemaRef ds:uri="http://schemas.microsoft.com/office/2006/metadata/properties"/>
    <ds:schemaRef ds:uri="http://schemas.openxmlformats.org/package/2006/metadata/core-properties"/>
    <ds:schemaRef ds:uri="http://schemas.microsoft.com/office/2006/documentManagement/types"/>
    <ds:schemaRef ds:uri="http://purl.org/dc/elements/1.1/"/>
    <ds:schemaRef ds:uri="http://www.w3.org/XML/1998/namespace"/>
    <ds:schemaRef ds:uri="http://purl.org/dc/dcmitype/"/>
    <ds:schemaRef ds:uri="d4919c29-aeeb-47d5-bf82-0637067ab119"/>
    <ds:schemaRef ds:uri="http://schemas.microsoft.com/office/infopath/2007/PartnerControls"/>
    <ds:schemaRef ds:uri="10d85ae9-337e-4dc9-8adc-825c5dcf059d"/>
  </ds:schemaRefs>
</ds:datastoreItem>
</file>

<file path=docProps/app.xml><?xml version="1.0" encoding="utf-8"?>
<Properties xmlns="http://schemas.openxmlformats.org/officeDocument/2006/extended-properties" xmlns:vt="http://schemas.openxmlformats.org/officeDocument/2006/docPropsVTypes">
  <TotalTime>291</TotalTime>
  <Words>926</Words>
  <Application>Microsoft Office PowerPoint</Application>
  <PresentationFormat>Grand écran</PresentationFormat>
  <Paragraphs>72</Paragraphs>
  <Slides>17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Arial</vt:lpstr>
      <vt:lpstr>Goudy Old Style</vt:lpstr>
      <vt:lpstr>SFRM1200</vt:lpstr>
      <vt:lpstr>Univers Light</vt:lpstr>
      <vt:lpstr>Wingdings</vt:lpstr>
      <vt:lpstr>PoiseVTI</vt:lpstr>
      <vt:lpstr>PROJET de MGSI: ANAMORPHOSE</vt:lpstr>
      <vt:lpstr>Sommaire</vt:lpstr>
      <vt:lpstr>Présentation du sujet </vt:lpstr>
      <vt:lpstr>Définition : Anamorphose</vt:lpstr>
      <vt:lpstr>Organisation</vt:lpstr>
      <vt:lpstr>Partie 1 : Anamorphose sur des  formes Géométriques</vt:lpstr>
      <vt:lpstr>Le cône</vt:lpstr>
      <vt:lpstr>LA Pyramide triangulaire</vt:lpstr>
      <vt:lpstr>LA Pyramide à base carrée </vt:lpstr>
      <vt:lpstr>LA Pyramide à base d’un polygone régulier </vt:lpstr>
      <vt:lpstr>Le Cube</vt:lpstr>
      <vt:lpstr>Présentation PowerPoint</vt:lpstr>
      <vt:lpstr>miroir cylindrique</vt:lpstr>
      <vt:lpstr>Le Miroir : Le plan</vt:lpstr>
      <vt:lpstr>Le Miroir : cylindre</vt:lpstr>
      <vt:lpstr>Remarque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MGSI: ANAMORPHOSE</dc:title>
  <dc:creator>Faycal El Maghoum</dc:creator>
  <cp:lastModifiedBy>Faycal El Maghoum</cp:lastModifiedBy>
  <cp:revision>74</cp:revision>
  <dcterms:created xsi:type="dcterms:W3CDTF">2024-01-16T18:46:24Z</dcterms:created>
  <dcterms:modified xsi:type="dcterms:W3CDTF">2024-01-16T23:38:41Z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0x0101005E55FF561F85BB44BAADAB9A2ECF0F3A</vt:lpwstr>
  </property>
</Properties>
</file>