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PT Sans Narrow"/>
      <p:regular r:id="rId29"/>
      <p:bold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e86f3d0a6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e86f3d0a6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e3a74096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e3a74096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e3a74096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e3a74096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e685a24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e685a24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e3a74096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e3a74096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e3a74096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e3a74096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e3a74096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e3a74096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e3a74096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e3a74096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e86f3d0a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ae86f3d0a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ae86f3d0a6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ae86f3d0a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d086bb8c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d086bb8c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d086bb8c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d086bb8c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d086bb8c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d086bb8c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d9d27a634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d9d27a63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d5a2ae2c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d5a2ae2c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e3a7409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e3a7409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e86f3d0a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e86f3d0a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e86f3d0a6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e86f3d0a6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resources.nu.edu/statsresources/Multinomiallogistic#:~:text=A%20multinomial%20logistic%20regression%20(or,that%20are%20categorical%20or%20continuous." TargetMode="External"/><Relationship Id="rId4" Type="http://schemas.openxmlformats.org/officeDocument/2006/relationships/hyperlink" Target="https://www.datacamp.com/tutorial/tutorial-lasso-ridge-regression#:~:text=Similar%20to%20the%20lasso%20regression,referred%20to%20as%20L2%20Regularization" TargetMode="External"/><Relationship Id="rId5" Type="http://schemas.openxmlformats.org/officeDocument/2006/relationships/hyperlink" Target="https://www.oreilly.com/online-learning/academic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Infection Rates by Zip Code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17305" l="0" r="12495" t="11301"/>
          <a:stretch/>
        </p:blipFill>
        <p:spPr>
          <a:xfrm>
            <a:off x="2617575" y="76200"/>
            <a:ext cx="6221624" cy="31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 rotWithShape="1">
          <a:blip r:embed="rId4">
            <a:alphaModFix/>
          </a:blip>
          <a:srcRect b="8734" l="0" r="1854" t="0"/>
          <a:stretch/>
        </p:blipFill>
        <p:spPr>
          <a:xfrm>
            <a:off x="0" y="2158650"/>
            <a:ext cx="4572000" cy="2628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Using Cases per Thousand</a:t>
            </a:r>
            <a:endParaRPr/>
          </a:p>
        </p:txBody>
      </p:sp>
      <p:grpSp>
        <p:nvGrpSpPr>
          <p:cNvPr id="136" name="Google Shape;136;p23"/>
          <p:cNvGrpSpPr/>
          <p:nvPr/>
        </p:nvGrpSpPr>
        <p:grpSpPr>
          <a:xfrm>
            <a:off x="157075" y="1299700"/>
            <a:ext cx="2747700" cy="3423475"/>
            <a:chOff x="157075" y="1299700"/>
            <a:chExt cx="2747700" cy="3423475"/>
          </a:xfrm>
        </p:grpSpPr>
        <p:sp>
          <p:nvSpPr>
            <p:cNvPr id="137" name="Google Shape;137;p23"/>
            <p:cNvSpPr/>
            <p:nvPr/>
          </p:nvSpPr>
          <p:spPr>
            <a:xfrm>
              <a:off x="157075" y="1665275"/>
              <a:ext cx="2747700" cy="3057900"/>
            </a:xfrm>
            <a:prstGeom prst="roundRect">
              <a:avLst>
                <a:gd fmla="val 16667" name="adj"/>
              </a:avLst>
            </a:prstGeom>
            <a:solidFill>
              <a:srgbClr val="BFC7CA"/>
            </a:solidFill>
            <a:ln cap="flat" cmpd="sng" w="9525">
              <a:solidFill>
                <a:srgbClr val="5E696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Lato"/>
                  <a:ea typeface="Lato"/>
                  <a:cs typeface="Lato"/>
                  <a:sym typeface="Lato"/>
                </a:rPr>
                <a:t>- </a:t>
              </a:r>
              <a:r>
                <a:rPr b="1" lang="en" sz="1600">
                  <a:latin typeface="Lato"/>
                  <a:ea typeface="Lato"/>
                  <a:cs typeface="Lato"/>
                  <a:sym typeface="Lato"/>
                </a:rPr>
                <a:t>L</a:t>
              </a:r>
              <a:r>
                <a:rPr lang="en" sz="1600">
                  <a:latin typeface="Lato"/>
                  <a:ea typeface="Lato"/>
                  <a:cs typeface="Lato"/>
                  <a:sym typeface="Lato"/>
                </a:rPr>
                <a:t>east </a:t>
              </a:r>
              <a:r>
                <a:rPr b="1" lang="en" sz="1600">
                  <a:latin typeface="Lato"/>
                  <a:ea typeface="Lato"/>
                  <a:cs typeface="Lato"/>
                  <a:sym typeface="Lato"/>
                </a:rPr>
                <a:t>A</a:t>
              </a:r>
              <a:r>
                <a:rPr lang="en" sz="1600">
                  <a:latin typeface="Lato"/>
                  <a:ea typeface="Lato"/>
                  <a:cs typeface="Lato"/>
                  <a:sym typeface="Lato"/>
                </a:rPr>
                <a:t>bsolute</a:t>
              </a:r>
              <a:endParaRPr sz="16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Lato"/>
                  <a:ea typeface="Lato"/>
                  <a:cs typeface="Lato"/>
                  <a:sym typeface="Lato"/>
                </a:rPr>
                <a:t>S</a:t>
              </a:r>
              <a:r>
                <a:rPr lang="en" sz="1600">
                  <a:latin typeface="Lato"/>
                  <a:ea typeface="Lato"/>
                  <a:cs typeface="Lato"/>
                  <a:sym typeface="Lato"/>
                </a:rPr>
                <a:t>hrinkage and </a:t>
              </a:r>
              <a:r>
                <a:rPr b="1" lang="en" sz="1600">
                  <a:latin typeface="Lato"/>
                  <a:ea typeface="Lato"/>
                  <a:cs typeface="Lato"/>
                  <a:sym typeface="Lato"/>
                </a:rPr>
                <a:t>S</a:t>
              </a:r>
              <a:r>
                <a:rPr lang="en" sz="1600">
                  <a:latin typeface="Lato"/>
                  <a:ea typeface="Lato"/>
                  <a:cs typeface="Lato"/>
                  <a:sym typeface="Lato"/>
                </a:rPr>
                <a:t>election </a:t>
              </a:r>
              <a:r>
                <a:rPr b="1" lang="en" sz="1600">
                  <a:latin typeface="Lato"/>
                  <a:ea typeface="Lato"/>
                  <a:cs typeface="Lato"/>
                  <a:sym typeface="Lato"/>
                </a:rPr>
                <a:t>O</a:t>
              </a:r>
              <a:r>
                <a:rPr lang="en" sz="1600">
                  <a:latin typeface="Lato"/>
                  <a:ea typeface="Lato"/>
                  <a:cs typeface="Lato"/>
                  <a:sym typeface="Lato"/>
                </a:rPr>
                <a:t>perator</a:t>
              </a:r>
              <a:endParaRPr sz="16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Lato"/>
                  <a:ea typeface="Lato"/>
                  <a:cs typeface="Lato"/>
                  <a:sym typeface="Lato"/>
                </a:rPr>
                <a:t>- </a:t>
              </a:r>
              <a:r>
                <a:rPr lang="en" sz="1600">
                  <a:latin typeface="Lato"/>
                  <a:ea typeface="Lato"/>
                  <a:cs typeface="Lato"/>
                  <a:sym typeface="Lato"/>
                </a:rPr>
                <a:t>Aims to minimize sum of squared residuals for predicted and actual values while adding a penalty for magnitude regression coefficients </a:t>
              </a:r>
              <a:endParaRPr sz="16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Lato"/>
                  <a:ea typeface="Lato"/>
                  <a:cs typeface="Lato"/>
                  <a:sym typeface="Lato"/>
                </a:rPr>
                <a:t>NRMSE:  .59596</a:t>
              </a:r>
              <a:endParaRPr sz="1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565950" y="1299700"/>
              <a:ext cx="1786200" cy="626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rgbClr val="5E696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Lato"/>
                  <a:ea typeface="Lato"/>
                  <a:cs typeface="Lato"/>
                  <a:sym typeface="Lato"/>
                </a:rPr>
                <a:t>Model 1: LASSO Regression</a:t>
              </a:r>
              <a:endParaRPr b="1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39" name="Google Shape;139;p23"/>
          <p:cNvGrpSpPr/>
          <p:nvPr/>
        </p:nvGrpSpPr>
        <p:grpSpPr>
          <a:xfrm>
            <a:off x="3210538" y="1299700"/>
            <a:ext cx="2747700" cy="3423475"/>
            <a:chOff x="157075" y="1299700"/>
            <a:chExt cx="2747700" cy="3423475"/>
          </a:xfrm>
        </p:grpSpPr>
        <p:sp>
          <p:nvSpPr>
            <p:cNvPr id="140" name="Google Shape;140;p23"/>
            <p:cNvSpPr/>
            <p:nvPr/>
          </p:nvSpPr>
          <p:spPr>
            <a:xfrm>
              <a:off x="157075" y="1665275"/>
              <a:ext cx="2747700" cy="3057900"/>
            </a:xfrm>
            <a:prstGeom prst="roundRect">
              <a:avLst>
                <a:gd fmla="val 16667" name="adj"/>
              </a:avLst>
            </a:prstGeom>
            <a:solidFill>
              <a:srgbClr val="BFC7CA"/>
            </a:solidFill>
            <a:ln cap="flat" cmpd="sng" w="9525">
              <a:solidFill>
                <a:srgbClr val="5E696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Lato"/>
                  <a:ea typeface="Lato"/>
                  <a:cs typeface="Lato"/>
                  <a:sym typeface="Lato"/>
                </a:rPr>
                <a:t>- </a:t>
              </a:r>
              <a:r>
                <a:rPr lang="en" sz="1600">
                  <a:latin typeface="Lato"/>
                  <a:ea typeface="Lato"/>
                  <a:cs typeface="Lato"/>
                  <a:sym typeface="Lato"/>
                </a:rPr>
                <a:t>Typically used when independent variables are highly correlated</a:t>
              </a:r>
              <a:endParaRPr sz="16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Lato"/>
                  <a:ea typeface="Lato"/>
                  <a:cs typeface="Lato"/>
                  <a:sym typeface="Lato"/>
                </a:rPr>
                <a:t>-Addresses issue of </a:t>
              </a:r>
              <a:r>
                <a:rPr lang="en" sz="1600">
                  <a:latin typeface="Lato"/>
                  <a:ea typeface="Lato"/>
                  <a:cs typeface="Lato"/>
                  <a:sym typeface="Lato"/>
                </a:rPr>
                <a:t>collinearity</a:t>
              </a:r>
              <a:r>
                <a:rPr lang="en" sz="1600">
                  <a:latin typeface="Lato"/>
                  <a:ea typeface="Lato"/>
                  <a:cs typeface="Lato"/>
                  <a:sym typeface="Lato"/>
                </a:rPr>
                <a:t> by adding penalty to the regression coefficients, prevents overfitting</a:t>
              </a:r>
              <a:endParaRPr sz="16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Lato"/>
                  <a:ea typeface="Lato"/>
                  <a:cs typeface="Lato"/>
                  <a:sym typeface="Lato"/>
                </a:rPr>
                <a:t>NRMSE: .5973 </a:t>
              </a:r>
              <a:endParaRPr sz="1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557276" y="1299700"/>
              <a:ext cx="1947300" cy="626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rgbClr val="5E696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Lato"/>
                  <a:ea typeface="Lato"/>
                  <a:cs typeface="Lato"/>
                  <a:sym typeface="Lato"/>
                </a:rPr>
                <a:t>Model 2: Ridge Regression</a:t>
              </a:r>
              <a:endParaRPr b="1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42" name="Google Shape;142;p23"/>
          <p:cNvGrpSpPr/>
          <p:nvPr/>
        </p:nvGrpSpPr>
        <p:grpSpPr>
          <a:xfrm>
            <a:off x="6264000" y="1299700"/>
            <a:ext cx="2747700" cy="3423475"/>
            <a:chOff x="157075" y="1299700"/>
            <a:chExt cx="2747700" cy="3423475"/>
          </a:xfrm>
        </p:grpSpPr>
        <p:sp>
          <p:nvSpPr>
            <p:cNvPr id="143" name="Google Shape;143;p23"/>
            <p:cNvSpPr/>
            <p:nvPr/>
          </p:nvSpPr>
          <p:spPr>
            <a:xfrm>
              <a:off x="157075" y="1665275"/>
              <a:ext cx="2747700" cy="3057900"/>
            </a:xfrm>
            <a:prstGeom prst="roundRect">
              <a:avLst>
                <a:gd fmla="val 16667" name="adj"/>
              </a:avLst>
            </a:prstGeom>
            <a:solidFill>
              <a:srgbClr val="BFC7CA"/>
            </a:solidFill>
            <a:ln cap="flat" cmpd="sng" w="9525">
              <a:solidFill>
                <a:srgbClr val="5E696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Lato"/>
                  <a:ea typeface="Lato"/>
                  <a:cs typeface="Lato"/>
                  <a:sym typeface="Lato"/>
                </a:rPr>
                <a:t>-Uses Maximum likelihood estimation</a:t>
              </a:r>
              <a:endParaRPr sz="15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374151"/>
                  </a:solidFill>
                  <a:latin typeface="Roboto"/>
                  <a:ea typeface="Roboto"/>
                  <a:cs typeface="Roboto"/>
                  <a:sym typeface="Roboto"/>
                </a:rPr>
                <a:t>-Models the relationship between a dependent variable representing counts and one or more independent variables</a:t>
              </a:r>
              <a:endParaRPr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374151"/>
                  </a:solidFill>
                  <a:latin typeface="Roboto"/>
                  <a:ea typeface="Roboto"/>
                  <a:cs typeface="Roboto"/>
                  <a:sym typeface="Roboto"/>
                </a:rPr>
                <a:t>NRMSE: .60</a:t>
              </a:r>
              <a:endParaRPr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374151"/>
                  </a:solidFill>
                  <a:latin typeface="Roboto"/>
                  <a:ea typeface="Roboto"/>
                  <a:cs typeface="Roboto"/>
                  <a:sym typeface="Roboto"/>
                </a:rPr>
                <a:t>Adjusted - R Squared: .5346</a:t>
              </a:r>
              <a:endParaRPr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565950" y="1299700"/>
              <a:ext cx="1786200" cy="626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rgbClr val="5E696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Lato"/>
                  <a:ea typeface="Lato"/>
                  <a:cs typeface="Lato"/>
                  <a:sym typeface="Lato"/>
                </a:rPr>
                <a:t>Model 3:  Linear Stepwise Regression</a:t>
              </a:r>
              <a:endParaRPr b="1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Binning Cases Per Thousand Data into Risk Levels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266325"/>
            <a:ext cx="2975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Binned Cases Per 1000 into 3 different levels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Low Risk: 0-15.5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Medium Risk: 15.5-23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High Risk: 23 +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Ran a decision tree and multinomial model to predict risk category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604" y="1266325"/>
            <a:ext cx="5351570" cy="330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4"/>
          <p:cNvCxnSpPr/>
          <p:nvPr/>
        </p:nvCxnSpPr>
        <p:spPr>
          <a:xfrm flipH="1">
            <a:off x="5644800" y="1429275"/>
            <a:ext cx="23700" cy="3226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4"/>
          <p:cNvCxnSpPr/>
          <p:nvPr/>
        </p:nvCxnSpPr>
        <p:spPr>
          <a:xfrm flipH="1">
            <a:off x="6642550" y="1441175"/>
            <a:ext cx="23700" cy="3226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Performance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78800" y="1379300"/>
            <a:ext cx="3549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Accuracy :</a:t>
            </a:r>
            <a:r>
              <a:rPr lang="en"/>
              <a:t> 0.6759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95% CI : </a:t>
            </a:r>
            <a:r>
              <a:rPr lang="en"/>
              <a:t>(0.5791, 0.7628)</a:t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963" y="1437300"/>
            <a:ext cx="458152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Multinomial Model Performance</a:t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350" y="1411975"/>
            <a:ext cx="454342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 txBox="1"/>
          <p:nvPr/>
        </p:nvSpPr>
        <p:spPr>
          <a:xfrm>
            <a:off x="390275" y="1329525"/>
            <a:ext cx="3528300" cy="3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Accuracy: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0.7593      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95% CI: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(0.6675, 0.8363)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26"/>
          <p:cNvSpPr/>
          <p:nvPr/>
        </p:nvSpPr>
        <p:spPr>
          <a:xfrm rot="1252409">
            <a:off x="6520664" y="2129905"/>
            <a:ext cx="2332268" cy="1328041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Multinomial Model Performance by Class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266325"/>
            <a:ext cx="3083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Class 2 and Class 3 have low sensitivity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Class 2 and 3 have high </a:t>
            </a:r>
            <a:r>
              <a:rPr lang="en"/>
              <a:t>specificity (false positive metric)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875" y="1488526"/>
            <a:ext cx="5236600" cy="249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311700" y="1266325"/>
            <a:ext cx="5099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Predicting the rate/number of cases was not </a:t>
            </a:r>
            <a:r>
              <a:rPr lang="en" sz="2000"/>
              <a:t>successful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When binning the data, the multinomial model performed the best with a 76% accuracy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However a lot of work to do to improve accuracy and minimize false negatives</a:t>
            </a:r>
            <a:endParaRPr sz="1800"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2774" y="1152425"/>
            <a:ext cx="3053875" cy="34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266325"/>
            <a:ext cx="4825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Analyze ways to focus on improving performance of class 2 and 3</a:t>
            </a:r>
            <a:endParaRPr sz="1900"/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Look at other metrics for assessing models (precision, ect.)</a:t>
            </a:r>
            <a:endParaRPr sz="1900"/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Add in mo</a:t>
            </a:r>
            <a:r>
              <a:rPr lang="en" sz="1900"/>
              <a:t>re</a:t>
            </a:r>
            <a:r>
              <a:rPr lang="en" sz="1900"/>
              <a:t> zip codes to add in rural areas to prediction</a:t>
            </a:r>
            <a:endParaRPr sz="1900"/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Adding in additional demographic variables such as education status or prior illness</a:t>
            </a:r>
            <a:endParaRPr sz="1900"/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Somehow weight areas with more immune </a:t>
            </a:r>
            <a:r>
              <a:rPr lang="en" sz="1500"/>
              <a:t>compromised higher</a:t>
            </a:r>
            <a:endParaRPr sz="1500"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6150" y="1046650"/>
            <a:ext cx="3440675" cy="34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405800" y="1981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40"/>
              <a:t>Shiny App Demo!</a:t>
            </a:r>
            <a:endParaRPr sz="404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BuzzFeedNews. (n.d.).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BuzzFeedNews/2020-05-covid-city-zip-codes: Data, code, and methodology supporting the BuzzFeed News’ analysis of Covid-19 ZIP Codes and demographic trends.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GitHub. https://github.com/BuzzFeedNews/2020-05-covid-city-zip-codes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Multinomial Logistic Regression - Statistics Resources - LibGuides at Northcentral University (nu.edu)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https://www.datacamp.com/tutorial/tutorial-lasso-ridge-regression#:~:text=Similar%20to%20the%20lasso%20regression,referred%20to%20as%20L2%20Regularization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O'Reilly for Higher Education - O'Reilly Media (oreilly.com)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034000"/>
            <a:ext cx="8520600" cy="3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2064"/>
              <a:t>Datasets: </a:t>
            </a:r>
            <a:r>
              <a:rPr lang="en" sz="2064"/>
              <a:t>Combining infection rates with 2018 Census data</a:t>
            </a:r>
            <a:endParaRPr b="1" sz="2064"/>
          </a:p>
          <a:p>
            <a:pPr indent="-359718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065"/>
              <a:buChar char="●"/>
            </a:pPr>
            <a:r>
              <a:rPr b="1" lang="en" sz="2064"/>
              <a:t>New York City</a:t>
            </a:r>
            <a:r>
              <a:rPr lang="en" sz="2064"/>
              <a:t>, sourced from the the city's Department of Health</a:t>
            </a:r>
            <a:endParaRPr sz="2064"/>
          </a:p>
          <a:p>
            <a:pPr indent="-35971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65"/>
              <a:buChar char="●"/>
            </a:pPr>
            <a:r>
              <a:rPr b="1" lang="en" sz="2064"/>
              <a:t>Chicago,</a:t>
            </a:r>
            <a:r>
              <a:rPr lang="en" sz="2064"/>
              <a:t> sourced from Illinois Department of Health</a:t>
            </a:r>
            <a:endParaRPr sz="2064"/>
          </a:p>
          <a:p>
            <a:pPr indent="-35971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65"/>
              <a:buChar char="●"/>
            </a:pPr>
            <a:r>
              <a:rPr b="1" lang="en" sz="2064"/>
              <a:t>Detroit,</a:t>
            </a:r>
            <a:r>
              <a:rPr lang="en" sz="2064"/>
              <a:t> sourced from the city's COVID-19 ZIP code dashboard</a:t>
            </a:r>
            <a:endParaRPr sz="2064"/>
          </a:p>
          <a:p>
            <a:pPr indent="-35971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65"/>
              <a:buChar char="●"/>
            </a:pPr>
            <a:r>
              <a:rPr b="1" lang="en" sz="2064"/>
              <a:t>Philadelphia,</a:t>
            </a:r>
            <a:r>
              <a:rPr lang="en" sz="2064"/>
              <a:t> sourced from the Pennsylvania Department of Health</a:t>
            </a:r>
            <a:endParaRPr sz="2064"/>
          </a:p>
          <a:p>
            <a:pPr indent="-35971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65"/>
              <a:buChar char="●"/>
            </a:pPr>
            <a:r>
              <a:rPr b="1" lang="en" sz="2064"/>
              <a:t>Baltimore,</a:t>
            </a:r>
            <a:r>
              <a:rPr lang="en" sz="2064"/>
              <a:t> sourced from the Maryland Department of Health</a:t>
            </a:r>
            <a:endParaRPr sz="2064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b="1" sz="20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Work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43"/>
              <a:t>Similar research was done in the Buzzfeed News article “</a:t>
            </a:r>
            <a:r>
              <a:rPr i="1" lang="en" sz="2143"/>
              <a:t>These ZIP Code–Level Maps Show The Places Hit Hardest By COVID-19</a:t>
            </a:r>
            <a:r>
              <a:rPr lang="en" sz="2143"/>
              <a:t>” that focuses on specific correlations such as:</a:t>
            </a:r>
            <a:endParaRPr sz="2143"/>
          </a:p>
          <a:p>
            <a:pPr indent="-34814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35"/>
              <a:t>Average Household Size vs. Cases Per 1,000</a:t>
            </a:r>
            <a:endParaRPr sz="2035"/>
          </a:p>
          <a:p>
            <a:pPr indent="-3481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35"/>
              <a:t>Percentage of Service Workers vs. Cases Per 1,000</a:t>
            </a:r>
            <a:endParaRPr sz="2035"/>
          </a:p>
          <a:p>
            <a:pPr indent="-3481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35"/>
              <a:t>Median Household Income vs. Cases Per 1,000</a:t>
            </a:r>
            <a:endParaRPr sz="2035"/>
          </a:p>
          <a:p>
            <a:pPr indent="-3481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35"/>
              <a:t>Percentage of Minority Residents vs. Cases Per 1,000</a:t>
            </a:r>
            <a:endParaRPr sz="203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35"/>
              <a:t>We are building off this work by using the same combined dataset and adding in more zip codes and looking at different </a:t>
            </a:r>
            <a:r>
              <a:rPr lang="en" sz="2035"/>
              <a:t>variables</a:t>
            </a:r>
            <a:r>
              <a:rPr lang="en" sz="2035"/>
              <a:t> correlation and looking at the possibility of prediction for covid-19 infection rates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and Motivation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rPr b="1" lang="en" sz="2364"/>
              <a:t>Question: </a:t>
            </a:r>
            <a:r>
              <a:rPr lang="en" sz="2364"/>
              <a:t>Is it possible to predict infection rates for zip codes in major cities?</a:t>
            </a:r>
            <a:endParaRPr sz="2364"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t/>
            </a:r>
            <a:endParaRPr sz="2364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364"/>
              <a:t>Motivation: </a:t>
            </a:r>
            <a:r>
              <a:rPr lang="en" sz="2364"/>
              <a:t>Although vaccines have been created and infection rates and mortality for Covid-19 are significantly lower, any information we find has the potential to be applied to future variants or similar diseases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Variable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5450"/>
            <a:ext cx="4695500" cy="289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500" y="1509825"/>
            <a:ext cx="4389649" cy="27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Plots and Correlation </a:t>
            </a:r>
            <a:r>
              <a:rPr lang="en"/>
              <a:t>Coefficients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25" y="1057123"/>
            <a:ext cx="4009576" cy="2441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6302" y="2016500"/>
            <a:ext cx="4690600" cy="281238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5262400" y="1373400"/>
            <a:ext cx="35883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Percent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minority and city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634475" y="3604525"/>
            <a:ext cx="32208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Zip Code, average household size, percent with more than one occupant in room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Cases Breakdown by City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550" y="1349099"/>
            <a:ext cx="5601925" cy="35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Zip Map: Cases per 1000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11445" r="11376" t="0"/>
          <a:stretch/>
        </p:blipFill>
        <p:spPr>
          <a:xfrm>
            <a:off x="235500" y="1266325"/>
            <a:ext cx="4123886" cy="330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 rotWithShape="1">
          <a:blip r:embed="rId4">
            <a:alphaModFix/>
          </a:blip>
          <a:srcRect b="0" l="7737" r="8797" t="0"/>
          <a:stretch/>
        </p:blipFill>
        <p:spPr>
          <a:xfrm>
            <a:off x="4428900" y="1266325"/>
            <a:ext cx="4410300" cy="3266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b="0" l="11085" r="12984" t="0"/>
          <a:stretch/>
        </p:blipFill>
        <p:spPr>
          <a:xfrm>
            <a:off x="76425" y="715113"/>
            <a:ext cx="4395274" cy="3578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 rotWithShape="1">
          <a:blip r:embed="rId4">
            <a:alphaModFix/>
          </a:blip>
          <a:srcRect b="0" l="10433" r="12738" t="0"/>
          <a:stretch/>
        </p:blipFill>
        <p:spPr>
          <a:xfrm>
            <a:off x="4471700" y="737925"/>
            <a:ext cx="4572000" cy="3678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