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6" r:id="rId13"/>
    <p:sldId id="266" r:id="rId14"/>
    <p:sldId id="269" r:id="rId15"/>
    <p:sldId id="268" r:id="rId16"/>
    <p:sldId id="270" r:id="rId17"/>
    <p:sldId id="271" r:id="rId18"/>
    <p:sldId id="272" r:id="rId19"/>
    <p:sldId id="267" r:id="rId20"/>
    <p:sldId id="275" r:id="rId21"/>
    <p:sldId id="274" r:id="rId22"/>
    <p:sldId id="277" r:id="rId23"/>
    <p:sldId id="278" r:id="rId24"/>
    <p:sldId id="280" r:id="rId25"/>
    <p:sldId id="282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9" r:id="rId41"/>
    <p:sldId id="298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8DE-A8A4-44B3-B8F4-54A02F699356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A279-B8FD-4D95-BBEA-FDE7672FDA88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BB9-4077-40A8-A043-F5F4B4707F85}" type="datetime1">
              <a:rPr lang="de-DE" smtClean="0"/>
              <a:t>09.10.2020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B4DA-22F7-4EF9-BEA5-8468FFC51258}" type="datetime1">
              <a:rPr lang="de-DE" smtClean="0"/>
              <a:t>09.10.2020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373E-DCB9-4EB1-B153-93C36746AF1D}" type="datetime1">
              <a:rPr lang="de-DE" smtClean="0"/>
              <a:t>09.10.2020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027-E28C-476D-9727-27CCFBD361C7}" type="datetime1">
              <a:rPr lang="de-DE" smtClean="0"/>
              <a:t>09.10.2020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63C0-BE36-43CB-B21D-8906F6AAA75A}" type="datetime1">
              <a:rPr lang="de-DE" smtClean="0"/>
              <a:t>09.10.2020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A4A1-647B-47C0-92CB-A8F422F0510D}" type="datetime1">
              <a:rPr lang="de-DE" smtClean="0"/>
              <a:t>09.10.2020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B9AC-D0C8-4855-8721-5DFA3D00F66A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9">
            <a:extLst>
              <a:ext uri="{FF2B5EF4-FFF2-40B4-BE49-F238E27FC236}">
                <a16:creationId xmlns:a16="http://schemas.microsoft.com/office/drawing/2014/main" id="{1D6F8607-4EF6-4042-90B3-28959DEB96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80" b="89817" l="2314" r="97122">
                        <a14:foregroundMark x1="30926" y1="59267" x2="31941" y2="24847"/>
                        <a14:foregroundMark x1="48025" y1="88187" x2="48025" y2="21181"/>
                        <a14:foregroundMark x1="62585" y1="46436" x2="69074" y2="62729"/>
                        <a14:foregroundMark x1="88149" y1="28310" x2="97178" y2="28310"/>
                        <a14:foregroundMark x1="7336" y1="66395" x2="14391" y2="44603"/>
                        <a14:foregroundMark x1="10327" y1="24847" x2="19865" y2="59267"/>
                        <a14:foregroundMark x1="2314" y1="53768" x2="15350" y2="8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54" y="6356350"/>
            <a:ext cx="1329546" cy="36840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0BB3204-8F70-4F6E-89E0-3922C67637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24" y="6356350"/>
            <a:ext cx="894376" cy="3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 Await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Endlich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verstehen anhand von Speicherabbildern.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84547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0584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400" dirty="0"/>
              <a:t>Thread Stacks und </a:t>
            </a:r>
            <a:r>
              <a:rPr lang="de-DE" sz="2400" dirty="0" err="1"/>
              <a:t>Managed</a:t>
            </a:r>
            <a:r>
              <a:rPr lang="de-DE" sz="2400" dirty="0"/>
              <a:t> Heap am simplen Beispiel (6) – </a:t>
            </a:r>
            <a:r>
              <a:rPr lang="de-DE" sz="2400" dirty="0" err="1"/>
              <a:t>Activation</a:t>
            </a:r>
            <a:r>
              <a:rPr lang="de-DE" sz="2400" dirty="0"/>
              <a:t>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EB513E8-5CF8-4883-9297-690FBC157C35}"/>
              </a:ext>
            </a:extLst>
          </p:cNvPr>
          <p:cNvSpPr/>
          <p:nvPr/>
        </p:nvSpPr>
        <p:spPr>
          <a:xfrm>
            <a:off x="279070" y="4104341"/>
            <a:ext cx="448465" cy="107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365425968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(7)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CreateAndAddPerson</a:t>
            </a:r>
            <a:endParaRPr lang="de-DE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47522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CreateAndAddPerson</a:t>
            </a:r>
            <a:endParaRPr lang="de-DE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02979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CreateAndAddPerson</a:t>
            </a:r>
            <a:endParaRPr lang="de-DE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54168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1436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2620"/>
      </p:ext>
    </p:extLst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44181"/>
      </p:ext>
    </p:extLst>
  </p:cSld>
  <p:clrMapOvr>
    <a:masterClrMapping/>
  </p:clrMapOvr>
  <p:transition spd="med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27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3" idx="1"/>
          </p:cNvCxnSpPr>
          <p:nvPr/>
        </p:nvCxnSpPr>
        <p:spPr>
          <a:xfrm flipV="1">
            <a:off x="3905250" y="2587602"/>
            <a:ext cx="1337310" cy="22512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F25AB2F-D07D-41D8-8BE0-FE94FFEE7593}"/>
              </a:ext>
            </a:extLst>
          </p:cNvPr>
          <p:cNvCxnSpPr>
            <a:cxnSpLocks/>
            <a:stCxn id="46" idx="3"/>
            <a:endCxn id="95" idx="1"/>
          </p:cNvCxnSpPr>
          <p:nvPr/>
        </p:nvCxnSpPr>
        <p:spPr>
          <a:xfrm flipV="1">
            <a:off x="3905250" y="1799311"/>
            <a:ext cx="1337310" cy="2409805"/>
          </a:xfrm>
          <a:prstGeom prst="bentConnector3">
            <a:avLst>
              <a:gd name="adj1" fmla="val 385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5960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Die State Machine einer </a:t>
            </a:r>
            <a:r>
              <a:rPr lang="de-DE" dirty="0" err="1"/>
              <a:t>async</a:t>
            </a:r>
            <a:r>
              <a:rPr lang="de-DE" dirty="0"/>
              <a:t> Methode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Speicherabbilder in .NET (Core): was genau sind Thread Stack und </a:t>
            </a:r>
            <a:r>
              <a:rPr lang="de-DE" dirty="0" err="1"/>
              <a:t>Managed</a:t>
            </a:r>
            <a:r>
              <a:rPr lang="de-DE" dirty="0"/>
              <a:t> Heap und wie verändern sie sich, wenn mein Code ausgeführt wird?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Wie verhält sich eine </a:t>
            </a:r>
            <a:r>
              <a:rPr lang="de-DE" dirty="0" err="1"/>
              <a:t>async</a:t>
            </a:r>
            <a:r>
              <a:rPr lang="de-DE" dirty="0"/>
              <a:t> Methode zur Laufzeit im Speicher?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Performance-Overhead von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Fragen und Anmerkungen bitte am Ende des Vortrags.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B40F-37C7-446F-AE9E-93622B773710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27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11479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6C6-CB87-44BD-91CA-787A658F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- Eigenschaften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2DC7-3291-470A-82E8-6D724C43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Thread Stacks werden die Daten gehalten, die bei der Ausführung von Methoden auf Threads benötigt werden.</a:t>
            </a:r>
          </a:p>
          <a:p>
            <a:r>
              <a:rPr lang="de-DE" dirty="0"/>
              <a:t>Wird eine Methode aufgerufen, wird der sog. </a:t>
            </a:r>
            <a:r>
              <a:rPr lang="de-DE" dirty="0" err="1"/>
              <a:t>Activation</a:t>
            </a:r>
            <a:r>
              <a:rPr lang="de-DE" dirty="0"/>
              <a:t> Frame (auch Stack Frame) auf den Thread Stack gepusht. Dieser besteht aus:</a:t>
            </a:r>
          </a:p>
          <a:p>
            <a:pPr lvl="1"/>
            <a:r>
              <a:rPr lang="de-DE" dirty="0"/>
              <a:t>Allen Parametern</a:t>
            </a:r>
          </a:p>
          <a:p>
            <a:pPr lvl="1"/>
            <a:r>
              <a:rPr lang="de-DE" dirty="0"/>
              <a:t>Rücksprungadresse zum Aufrufer</a:t>
            </a:r>
          </a:p>
          <a:p>
            <a:pPr lvl="1"/>
            <a:r>
              <a:rPr lang="de-DE" dirty="0"/>
              <a:t>Allen Variablen der Methode (auch die von Sub-Scopes wie </a:t>
            </a:r>
            <a:r>
              <a:rPr lang="de-DE" dirty="0" err="1"/>
              <a:t>foreach</a:t>
            </a:r>
            <a:r>
              <a:rPr lang="de-DE" dirty="0"/>
              <a:t>-Schleifen)</a:t>
            </a:r>
          </a:p>
          <a:p>
            <a:r>
              <a:rPr lang="de-DE" dirty="0"/>
              <a:t>Anschließend werden alle Statements der Methode ausgeführt. Dabei können alle Parameter (außer mit in gekennzeichnete) und Variablen von den Statements mutiert werden.</a:t>
            </a:r>
          </a:p>
          <a:p>
            <a:r>
              <a:rPr lang="de-DE" dirty="0"/>
              <a:t>Endet eine Methode, wird der </a:t>
            </a:r>
            <a:r>
              <a:rPr lang="de-DE" dirty="0" err="1"/>
              <a:t>Activation</a:t>
            </a:r>
            <a:r>
              <a:rPr lang="de-DE" dirty="0"/>
              <a:t> Frame abgebaut. Dabei werden einfach Pointer verschoben, d.h. die vorherigen Werte bleiben eigentlich auf dem Thread Stack stehen, werden aber von den folgenden </a:t>
            </a:r>
            <a:r>
              <a:rPr lang="de-DE" dirty="0" err="1"/>
              <a:t>Activation</a:t>
            </a:r>
            <a:r>
              <a:rPr lang="de-DE" dirty="0"/>
              <a:t> Frames überschrieben.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WICHTIG: Thread Stacks != Call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78E6-3E1E-484F-A454-2DA1C568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A279-B8FD-4D95-BBEA-FDE7672FDA88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A85A-F220-459E-98BA-419001B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454A-60E2-4CB7-B3E8-3F29527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7011"/>
      </p:ext>
    </p:extLst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478D05-6AD0-4491-9D2B-2262F363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Managed</a:t>
            </a:r>
            <a:r>
              <a:rPr lang="de-DE" dirty="0"/>
              <a:t> Heap - Eigenschaften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185DD8-73E1-42CA-A7BE-3FA11C0A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instanziierten Referenztypen (Klassen, </a:t>
            </a:r>
            <a:r>
              <a:rPr lang="de-DE" dirty="0" err="1"/>
              <a:t>Delegates</a:t>
            </a:r>
            <a:r>
              <a:rPr lang="de-DE" dirty="0"/>
              <a:t>) werden hier allokiert.</a:t>
            </a:r>
          </a:p>
          <a:p>
            <a:r>
              <a:rPr lang="de-DE" dirty="0"/>
              <a:t>Der Lebenszyklus eines Objekts endet, wenn ein Objekt nicht mehr erreichbar ist. Es wird vom GC </a:t>
            </a:r>
            <a:r>
              <a:rPr lang="de-DE" dirty="0" err="1"/>
              <a:t>Collector</a:t>
            </a:r>
            <a:r>
              <a:rPr lang="de-DE" dirty="0"/>
              <a:t> deallokiert.</a:t>
            </a:r>
          </a:p>
          <a:p>
            <a:r>
              <a:rPr lang="de-DE" dirty="0"/>
              <a:t>Alle Threads haben Zugriff auf den </a:t>
            </a:r>
            <a:r>
              <a:rPr lang="de-DE" dirty="0" err="1"/>
              <a:t>Managed</a:t>
            </a:r>
            <a:r>
              <a:rPr lang="de-DE" dirty="0"/>
              <a:t> Heap.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8D58-614E-442E-B07D-404634E7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A279-B8FD-4D95-BBEA-FDE7672FDA88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B723-8C86-4E5B-BA0A-514C8F0E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A074-4F5C-4DB6-AC65-C31DADA9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045795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DDF88A-9C34-4661-98C3-A4866B6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3 – Speicherabbild einer </a:t>
            </a:r>
            <a:r>
              <a:rPr lang="de-DE" sz="4400" dirty="0" err="1"/>
              <a:t>async</a:t>
            </a:r>
            <a:r>
              <a:rPr lang="de-DE" sz="4400" dirty="0"/>
              <a:t> Methode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43710-80AE-4554-93C6-6297873A2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F6E5-23BB-47F6-ACCE-7375BAFB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A279-B8FD-4D95-BBEA-FDE7672FDA88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83AA-9433-468E-9953-0816D103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8226-DEF9-4C8D-A3FF-564B4151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66237"/>
      </p:ext>
    </p:extLst>
  </p:cSld>
  <p:clrMapOvr>
    <a:masterClrMapping/>
  </p:clrMapOvr>
  <p:transition spd="med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: am Start der </a:t>
            </a:r>
            <a:r>
              <a:rPr lang="de-DE" dirty="0" err="1"/>
              <a:t>async</a:t>
            </a:r>
            <a:r>
              <a:rPr lang="de-DE" dirty="0"/>
              <a:t>-Methode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???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???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???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???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???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C767F6-FE51-4A2F-BC6C-018ED95E3812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A7D576-1F7B-47A1-9530-408BB8BD6CAD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1909FB0-4AED-4AA2-A2A6-D80FF55B2864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F917F8-AF1A-4207-BE8D-D53B8AC0293F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A67B932-A203-4119-9323-A315D3E7EA2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5651"/>
      </p:ext>
    </p:extLst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vor </a:t>
            </a:r>
            <a:r>
              <a:rPr lang="de-DE" dirty="0" err="1"/>
              <a:t>AsyncTaskMethodBuilder.Start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ED31E7E-2E36-4CF7-BCFE-6A19D5EB3852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9B7561-768B-4DD3-BF85-D940509E9B2F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5D30D-6A94-4A36-834D-EBECCBCF747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74286-B38A-41BE-B6E5-6D2B50FEAAC2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8BB2-8EF2-457F-8256-EFBF571BCE2E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37458A7-97AD-4F8C-AD75-47519DDE61F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83302"/>
      </p:ext>
    </p:extLst>
  </p:cSld>
  <p:clrMapOvr>
    <a:masterClrMapping/>
  </p:clrMapOvr>
  <p:transition spd="med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Beim ersten Eintreten in </a:t>
            </a:r>
            <a:r>
              <a:rPr lang="de-DE" dirty="0" err="1"/>
              <a:t>MoveNext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AsyncTaskMethodBuilder.Start</a:t>
            </a:r>
            <a:endParaRPr lang="de-DE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AsyncMethodBuilderCore.Start</a:t>
            </a:r>
            <a:endParaRPr lang="de-DE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C020CFB-8140-4146-B70A-8E6902DEB427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71828"/>
      </p:ext>
    </p:extLst>
  </p:cSld>
  <p:clrMapOvr>
    <a:masterClrMapping/>
  </p:clrMapOvr>
  <p:transition spd="med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nach </a:t>
            </a:r>
            <a:r>
              <a:rPr lang="de-DE" dirty="0" err="1"/>
              <a:t>Task.Run</a:t>
            </a:r>
            <a:r>
              <a:rPr lang="de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AsyncTaskMethodBuilder.Start</a:t>
            </a:r>
            <a:endParaRPr lang="de-DE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AsyncMethodBuilderCore.Start</a:t>
            </a:r>
            <a:endParaRPr lang="de-DE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10A909-E209-4998-836C-AC40D87BA526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46F247-5E8B-4225-A829-1786A1A73433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9E17D5-83D9-4EB2-836C-42B070476DF3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57253D-550E-4E7D-9428-2B1F2ED07F17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384C6A1-8A31-4CBE-92D2-D7D883A5EC5C}"/>
              </a:ext>
            </a:extLst>
          </p:cNvPr>
          <p:cNvCxnSpPr>
            <a:cxnSpLocks/>
            <a:stCxn id="3" idx="3"/>
            <a:endCxn id="41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90E422A-8F48-4DF5-B3B3-025EA10A782C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33322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Am Ende von </a:t>
            </a:r>
            <a:r>
              <a:rPr lang="de-DE" dirty="0" err="1"/>
              <a:t>Builder.AwaitOnCompleted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AsyncTaskMethodBuilder.Start</a:t>
            </a:r>
            <a:endParaRPr lang="de-DE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AsyncMethodBuilderCore.Start</a:t>
            </a:r>
            <a:endParaRPr lang="de-DE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45B114-5445-4900-A89A-DE3961304A22}"/>
              </a:ext>
            </a:extLst>
          </p:cNvPr>
          <p:cNvSpPr/>
          <p:nvPr/>
        </p:nvSpPr>
        <p:spPr>
          <a:xfrm>
            <a:off x="585005" y="129783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Builder.AwaitOnCompleted</a:t>
            </a:r>
            <a:r>
              <a:rPr lang="de-DE" sz="1000" dirty="0"/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D4F0895-57BB-42CA-A000-988D7A066F4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2742111" y="1273053"/>
            <a:ext cx="4470161" cy="129552"/>
          </a:xfrm>
          <a:prstGeom prst="bentConnector4">
            <a:avLst>
              <a:gd name="adj1" fmla="val 34176"/>
              <a:gd name="adj2" fmla="val 26270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87C9E2C-6DBF-4ED6-8712-336D20CC2018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2744495" y="1648761"/>
            <a:ext cx="545761" cy="297914"/>
          </a:xfrm>
          <a:prstGeom prst="bentConnector3">
            <a:avLst>
              <a:gd name="adj1" fmla="val 162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BAC8A1FB-77F1-49DD-A60C-EE6776F5887C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30078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Zurückkehren zur ursprünglichen Methode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0534A92-7CFE-4E2A-998F-EDAC941ED41D}"/>
              </a:ext>
            </a:extLst>
          </p:cNvPr>
          <p:cNvCxnSpPr>
            <a:cxnSpLocks/>
            <a:stCxn id="3" idx="3"/>
            <a:endCxn id="24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5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18095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2E00-15BD-420E-890B-FC61CEC32A63}" type="datetime1">
              <a:rPr lang="de-DE" smtClean="0"/>
              <a:t>09.10.2020</a:t>
            </a:fld>
            <a:endParaRPr lang="de-D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Rückkehr zur </a:t>
            </a:r>
            <a:r>
              <a:rPr lang="de-DE" dirty="0" err="1"/>
              <a:t>Renderloop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EE2192F-2041-446B-BBCF-9A3D1D0BB381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91631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Fortschritt auf dem Background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267005A-4BA2-4523-94BA-DAF3CA02923C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rot="10800000">
            <a:off x="8909631" y="4056002"/>
            <a:ext cx="536809" cy="9591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649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den Task abschließen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86882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Fortsetzung auf dem UI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9098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Über </a:t>
            </a:r>
            <a:r>
              <a:rPr lang="de-DE" dirty="0" err="1"/>
              <a:t>LocalTaskAwaiter</a:t>
            </a:r>
            <a:r>
              <a:rPr lang="de-DE" dirty="0"/>
              <a:t> das Ergebnis holen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</a:t>
            </a:r>
            <a:r>
              <a:rPr lang="de-DE" sz="800" dirty="0" err="1"/>
              <a:t>default</a:t>
            </a:r>
            <a:endParaRPr lang="de-DE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99686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finales Aktualisieren der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</a:t>
            </a:r>
            <a:r>
              <a:rPr lang="de-DE" sz="800" dirty="0" err="1"/>
              <a:t>default</a:t>
            </a:r>
            <a:endParaRPr lang="de-DE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lowestCommonMultiple</a:t>
            </a:r>
            <a:r>
              <a:rPr lang="de-DE" sz="800" dirty="0"/>
              <a:t> (</a:t>
            </a:r>
            <a:r>
              <a:rPr lang="de-DE" sz="800" dirty="0" err="1"/>
              <a:t>int</a:t>
            </a:r>
            <a:r>
              <a:rPr lang="de-DE" sz="800" dirty="0"/>
              <a:t>): 232792560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</a:t>
            </a:r>
            <a:r>
              <a:rPr lang="de-DE" sz="1000" dirty="0"/>
              <a:t>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57305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Rückkehr zur UI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Internals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</a:t>
            </a:r>
            <a:r>
              <a:rPr lang="de-DE" sz="800" dirty="0" err="1"/>
              <a:t>default</a:t>
            </a:r>
            <a:endParaRPr lang="de-DE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</a:t>
            </a:r>
            <a:r>
              <a:rPr lang="de-DE" sz="1000" dirty="0"/>
              <a:t>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82262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50906F-6A69-4F7B-AF95-25A5B62F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4 - Benchmarks und Zusammenfassung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AC678C-D799-4344-B5BF-B46AC292D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EFE08-DF23-444D-9BBF-11AD989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373E-DCB9-4EB1-B153-93C36746AF1D}" type="datetime1">
              <a:rPr lang="de-DE" smtClean="0"/>
              <a:t>09.10.2020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1F7CB-33F9-4C46-B2BF-88F5F871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C6BD-2872-4E1D-B4FF-210B0C83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46659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647F-CB15-4FF4-8D16-FCD7946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Overhead von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1E7E12-79DD-4D95-A50F-1C1E459E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genaue Overhead ist schwierig zu bestimmen.</a:t>
            </a:r>
          </a:p>
          <a:p>
            <a:r>
              <a:rPr lang="de-DE" dirty="0"/>
              <a:t>Wenn man eine Methode </a:t>
            </a:r>
            <a:r>
              <a:rPr lang="de-DE" dirty="0" err="1"/>
              <a:t>async</a:t>
            </a:r>
            <a:r>
              <a:rPr lang="de-DE" dirty="0"/>
              <a:t> macht und diese tatsächlich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oder </a:t>
            </a:r>
            <a:r>
              <a:rPr lang="de-DE" dirty="0" err="1"/>
              <a:t>Async</a:t>
            </a:r>
            <a:r>
              <a:rPr lang="de-DE" dirty="0"/>
              <a:t> I/O ausführt, ist man aber mindestens im Bereich µs.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4B66-1BDD-48D8-85A5-1975C6C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E56D-4788-47BE-B0F5-AA6F4BF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61A4-146A-4BF1-942E-3FF54D64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6D78-E0ED-4893-87BE-14656711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028950"/>
            <a:ext cx="8115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141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B556-FBFD-4443-9858-B4AD7238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D2EE-18FB-42DD-A46C-42324DC5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Compiler sorgt bei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dafür, dass eine (synchron erscheinende) Methode in eine State Machine umgeformt wird.</a:t>
            </a:r>
          </a:p>
          <a:p>
            <a:r>
              <a:rPr lang="de-DE" dirty="0"/>
              <a:t>Diese State Machine kehrt zum Aufrufer zurück, wenn auf eine asynchrone Operation gewartet wieder.</a:t>
            </a:r>
          </a:p>
          <a:p>
            <a:r>
              <a:rPr lang="de-DE" dirty="0"/>
              <a:t>Feste Komponenten des .NET Frameworks sorgen dafür, dass die State Machine erneut angestoßen wird, wenn ein Task abgeschlossen ist.</a:t>
            </a:r>
          </a:p>
          <a:p>
            <a:r>
              <a:rPr lang="de-DE" dirty="0"/>
              <a:t>Hat der anstoßende Thread einen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, wird eine </a:t>
            </a:r>
            <a:r>
              <a:rPr lang="de-DE" dirty="0" err="1"/>
              <a:t>Continuation</a:t>
            </a:r>
            <a:r>
              <a:rPr lang="de-DE" dirty="0"/>
              <a:t> standardmäßig auf diesem Thread wieder eingereiht.</a:t>
            </a:r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hat Overhead. Überlege genau, welche Methoden </a:t>
            </a:r>
            <a:r>
              <a:rPr lang="de-DE" dirty="0" err="1"/>
              <a:t>async</a:t>
            </a:r>
            <a:r>
              <a:rPr lang="de-DE" dirty="0"/>
              <a:t> sein müssen.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Das übergeordnete Ziel: Kehre zum Aufrufer zurück, damit Threads nicht blockiert werden (besonders wichtig für </a:t>
            </a:r>
            <a:r>
              <a:rPr lang="de-DE" b="1" dirty="0" err="1"/>
              <a:t>async</a:t>
            </a:r>
            <a:r>
              <a:rPr lang="de-DE" b="1" dirty="0"/>
              <a:t> I/O in Services).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65E-D781-4136-B689-20813C3A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A279-B8FD-4D95-BBEA-FDE7672FDA88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E9B1-6B72-47D5-B9B1-06EF77DD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F463-297D-46F3-888F-6B966A1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732997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1FE365-78C1-4583-9235-759C2704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 – Die State Machine einer </a:t>
            </a:r>
            <a:r>
              <a:rPr lang="de-DE" sz="4000" dirty="0" err="1"/>
              <a:t>async</a:t>
            </a:r>
            <a:r>
              <a:rPr lang="de-DE" sz="4000" dirty="0"/>
              <a:t> Methode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792CBD-40F3-43CA-A815-14A214F47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Demo: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in WPF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E3B81-D9C8-4313-AD2D-94DC0E73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BB9-4077-40A8-A043-F5F4B4707F85}" type="datetime1">
              <a:rPr lang="de-DE" smtClean="0"/>
              <a:t>09.10.2020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8A99-73AA-4EB3-BB11-A3574D94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BB68-4882-4F01-90EF-4BE739AC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03267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292-8F8D-4DC3-8AE5-B54183ED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I/O am Beispiel Dateischreiben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EEB9-5237-46FC-9634-9D3EDA8F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A279-B8FD-4D95-BBEA-FDE7672FDA88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87A1-816C-42A8-999A-6EF3BE6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FF4B-785E-41A8-B815-6B92B985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FB1FBF-EA02-4A80-B3B2-82E64C9B08C7}"/>
              </a:ext>
            </a:extLst>
          </p:cNvPr>
          <p:cNvGrpSpPr/>
          <p:nvPr/>
        </p:nvGrpSpPr>
        <p:grpSpPr>
          <a:xfrm>
            <a:off x="309016" y="1005512"/>
            <a:ext cx="11573969" cy="4846976"/>
            <a:chOff x="132430" y="865927"/>
            <a:chExt cx="8835180" cy="370001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5E16E0F5-E78A-4304-B4A6-DB7CBAFAF820}"/>
                </a:ext>
              </a:extLst>
            </p:cNvPr>
            <p:cNvCxnSpPr/>
            <p:nvPr/>
          </p:nvCxnSpPr>
          <p:spPr>
            <a:xfrm>
              <a:off x="851338" y="2267571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BB4DBDB-5E53-4B77-B7F0-941F223C6D6A}"/>
                </a:ext>
              </a:extLst>
            </p:cNvPr>
            <p:cNvCxnSpPr/>
            <p:nvPr/>
          </p:nvCxnSpPr>
          <p:spPr>
            <a:xfrm>
              <a:off x="851335" y="3110344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B56A8A9-3CBB-469E-8321-469283F2F3BB}"/>
                </a:ext>
              </a:extLst>
            </p:cNvPr>
            <p:cNvCxnSpPr/>
            <p:nvPr/>
          </p:nvCxnSpPr>
          <p:spPr>
            <a:xfrm>
              <a:off x="851338" y="394858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Rechteck 10">
              <a:extLst>
                <a:ext uri="{FF2B5EF4-FFF2-40B4-BE49-F238E27FC236}">
                  <a16:creationId xmlns:a16="http://schemas.microsoft.com/office/drawing/2014/main" id="{18F915FC-3F7D-4D93-9E04-B69752F5FBCC}"/>
                </a:ext>
              </a:extLst>
            </p:cNvPr>
            <p:cNvSpPr/>
            <p:nvPr/>
          </p:nvSpPr>
          <p:spPr>
            <a:xfrm>
              <a:off x="1031963" y="248887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Win32 </a:t>
              </a:r>
              <a:r>
                <a:rPr lang="de-DE" sz="1200" dirty="0" err="1">
                  <a:solidFill>
                    <a:schemeClr val="tx1"/>
                  </a:solidFill>
                </a:rPr>
                <a:t>Overlapped</a:t>
              </a:r>
              <a:r>
                <a:rPr lang="de-DE" sz="1200" dirty="0">
                  <a:solidFill>
                    <a:schemeClr val="tx1"/>
                  </a:solidFill>
                </a:rPr>
                <a:t> I/O</a:t>
              </a:r>
            </a:p>
          </p:txBody>
        </p:sp>
        <p:sp>
          <p:nvSpPr>
            <p:cNvPr id="11" name="Rechteck 11">
              <a:extLst>
                <a:ext uri="{FF2B5EF4-FFF2-40B4-BE49-F238E27FC236}">
                  <a16:creationId xmlns:a16="http://schemas.microsoft.com/office/drawing/2014/main" id="{158C71EB-85BD-48C5-9CA8-77293B112DA6}"/>
                </a:ext>
              </a:extLst>
            </p:cNvPr>
            <p:cNvSpPr/>
            <p:nvPr/>
          </p:nvSpPr>
          <p:spPr>
            <a:xfrm>
              <a:off x="1462969" y="3330612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2" name="Gewinkelter Verbinder 13">
              <a:extLst>
                <a:ext uri="{FF2B5EF4-FFF2-40B4-BE49-F238E27FC236}">
                  <a16:creationId xmlns:a16="http://schemas.microsoft.com/office/drawing/2014/main" id="{6252E32A-F95B-4878-8839-1FC5895648DD}"/>
                </a:ext>
              </a:extLst>
            </p:cNvPr>
            <p:cNvCxnSpPr>
              <a:stCxn id="15" idx="2"/>
              <a:endCxn id="10" idx="1"/>
            </p:cNvCxnSpPr>
            <p:nvPr/>
          </p:nvCxnSpPr>
          <p:spPr>
            <a:xfrm rot="5400000">
              <a:off x="702980" y="1623534"/>
              <a:ext cx="1408637" cy="750670"/>
            </a:xfrm>
            <a:prstGeom prst="bentConnector4">
              <a:avLst>
                <a:gd name="adj1" fmla="val 42393"/>
                <a:gd name="adj2" fmla="val 1304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r Verbinder 15">
              <a:extLst>
                <a:ext uri="{FF2B5EF4-FFF2-40B4-BE49-F238E27FC236}">
                  <a16:creationId xmlns:a16="http://schemas.microsoft.com/office/drawing/2014/main" id="{A1BBB4F4-56C6-46D6-9F6B-00D9D091B095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5400000">
              <a:off x="1416840" y="2963629"/>
              <a:ext cx="627424" cy="535166"/>
            </a:xfrm>
            <a:prstGeom prst="bentConnector4">
              <a:avLst>
                <a:gd name="adj1" fmla="val 32921"/>
                <a:gd name="adj2" fmla="val 1427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9">
              <a:extLst>
                <a:ext uri="{FF2B5EF4-FFF2-40B4-BE49-F238E27FC236}">
                  <a16:creationId xmlns:a16="http://schemas.microsoft.com/office/drawing/2014/main" id="{8D1453F7-E457-441A-A6E9-FAAE212C380D}"/>
                </a:ext>
              </a:extLst>
            </p:cNvPr>
            <p:cNvCxnSpPr/>
            <p:nvPr/>
          </p:nvCxnSpPr>
          <p:spPr>
            <a:xfrm>
              <a:off x="851334" y="145661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hteck 20">
              <a:extLst>
                <a:ext uri="{FF2B5EF4-FFF2-40B4-BE49-F238E27FC236}">
                  <a16:creationId xmlns:a16="http://schemas.microsoft.com/office/drawing/2014/main" id="{12E82CA7-B427-4CC5-9D04-464FD38A3A65}"/>
                </a:ext>
              </a:extLst>
            </p:cNvPr>
            <p:cNvSpPr/>
            <p:nvPr/>
          </p:nvSpPr>
          <p:spPr>
            <a:xfrm>
              <a:off x="600957" y="86592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FileStream.WriteAsync</a:t>
              </a:r>
              <a:r>
                <a:rPr lang="de-DE" sz="1200" dirty="0">
                  <a:solidFill>
                    <a:schemeClr val="tx1"/>
                  </a:solidFill>
                </a:rPr>
                <a:t>(</a:t>
              </a:r>
              <a:r>
                <a:rPr lang="de-DE" sz="1200" dirty="0" err="1">
                  <a:solidFill>
                    <a:schemeClr val="tx1"/>
                  </a:solidFill>
                </a:rPr>
                <a:t>byte</a:t>
              </a:r>
              <a:r>
                <a:rPr lang="de-DE" sz="1200" dirty="0">
                  <a:solidFill>
                    <a:schemeClr val="tx1"/>
                  </a:solidFill>
                </a:rPr>
                <a:t>[])</a:t>
              </a:r>
            </a:p>
          </p:txBody>
        </p:sp>
        <p:sp>
          <p:nvSpPr>
            <p:cNvPr id="16" name="Rechteck 22">
              <a:extLst>
                <a:ext uri="{FF2B5EF4-FFF2-40B4-BE49-F238E27FC236}">
                  <a16:creationId xmlns:a16="http://schemas.microsoft.com/office/drawing/2014/main" id="{208D54BF-FA63-498A-9459-5B9758D0FEA7}"/>
                </a:ext>
              </a:extLst>
            </p:cNvPr>
            <p:cNvSpPr/>
            <p:nvPr/>
          </p:nvSpPr>
          <p:spPr>
            <a:xfrm>
              <a:off x="2560320" y="4137322"/>
              <a:ext cx="2697480" cy="4286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DMA + Disk Controller</a:t>
              </a:r>
            </a:p>
          </p:txBody>
        </p:sp>
        <p:cxnSp>
          <p:nvCxnSpPr>
            <p:cNvPr id="17" name="Gewinkelter Verbinder 29">
              <a:extLst>
                <a:ext uri="{FF2B5EF4-FFF2-40B4-BE49-F238E27FC236}">
                  <a16:creationId xmlns:a16="http://schemas.microsoft.com/office/drawing/2014/main" id="{168CA216-D32B-456A-8158-09CC191D48EF}"/>
                </a:ext>
              </a:extLst>
            </p:cNvPr>
            <p:cNvCxnSpPr>
              <a:stCxn id="11" idx="2"/>
              <a:endCxn id="16" idx="1"/>
            </p:cNvCxnSpPr>
            <p:nvPr/>
          </p:nvCxnSpPr>
          <p:spPr>
            <a:xfrm rot="16200000" flipH="1">
              <a:off x="2090780" y="3882094"/>
              <a:ext cx="592398" cy="3466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32">
              <a:extLst>
                <a:ext uri="{FF2B5EF4-FFF2-40B4-BE49-F238E27FC236}">
                  <a16:creationId xmlns:a16="http://schemas.microsoft.com/office/drawing/2014/main" id="{31E20FC7-8213-4C6C-96A4-07007D2595B9}"/>
                </a:ext>
              </a:extLst>
            </p:cNvPr>
            <p:cNvSpPr/>
            <p:nvPr/>
          </p:nvSpPr>
          <p:spPr>
            <a:xfrm>
              <a:off x="4952552" y="3330610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9" name="Gewinkelter Verbinder 33">
              <a:extLst>
                <a:ext uri="{FF2B5EF4-FFF2-40B4-BE49-F238E27FC236}">
                  <a16:creationId xmlns:a16="http://schemas.microsoft.com/office/drawing/2014/main" id="{DF770912-CB40-44CA-9239-EE82C7C04494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 flipH="1" flipV="1">
              <a:off x="4952552" y="3544922"/>
              <a:ext cx="305248" cy="806712"/>
            </a:xfrm>
            <a:prstGeom prst="bentConnector5">
              <a:avLst>
                <a:gd name="adj1" fmla="val -74890"/>
                <a:gd name="adj2" fmla="val 50000"/>
                <a:gd name="adj3" fmla="val 174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38">
              <a:extLst>
                <a:ext uri="{FF2B5EF4-FFF2-40B4-BE49-F238E27FC236}">
                  <a16:creationId xmlns:a16="http://schemas.microsoft.com/office/drawing/2014/main" id="{B9C6D82C-6FF1-4340-AD55-1907FA7847A0}"/>
                </a:ext>
              </a:extLst>
            </p:cNvPr>
            <p:cNvSpPr txBox="1"/>
            <p:nvPr/>
          </p:nvSpPr>
          <p:spPr>
            <a:xfrm>
              <a:off x="5469802" y="3791836"/>
              <a:ext cx="1190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CPU Interrupt</a:t>
              </a:r>
            </a:p>
          </p:txBody>
        </p:sp>
        <p:sp>
          <p:nvSpPr>
            <p:cNvPr id="21" name="Rechteck 39">
              <a:extLst>
                <a:ext uri="{FF2B5EF4-FFF2-40B4-BE49-F238E27FC236}">
                  <a16:creationId xmlns:a16="http://schemas.microsoft.com/office/drawing/2014/main" id="{0834DE63-CB22-4BB1-9AEF-58493745FA6E}"/>
                </a:ext>
              </a:extLst>
            </p:cNvPr>
            <p:cNvSpPr/>
            <p:nvPr/>
          </p:nvSpPr>
          <p:spPr>
            <a:xfrm>
              <a:off x="5147032" y="248300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Win32 </a:t>
              </a:r>
              <a:r>
                <a:rPr lang="de-DE" sz="1200" dirty="0" err="1">
                  <a:solidFill>
                    <a:schemeClr val="tx1"/>
                  </a:solidFill>
                </a:rPr>
                <a:t>Overlapped</a:t>
              </a:r>
              <a:r>
                <a:rPr lang="de-DE" sz="1200" dirty="0">
                  <a:solidFill>
                    <a:schemeClr val="tx1"/>
                  </a:solidFill>
                </a:rPr>
                <a:t> I/O</a:t>
              </a:r>
            </a:p>
          </p:txBody>
        </p:sp>
        <p:cxnSp>
          <p:nvCxnSpPr>
            <p:cNvPr id="22" name="Gewinkelter Verbinder 40">
              <a:extLst>
                <a:ext uri="{FF2B5EF4-FFF2-40B4-BE49-F238E27FC236}">
                  <a16:creationId xmlns:a16="http://schemas.microsoft.com/office/drawing/2014/main" id="{4A5B6FF1-274D-4227-AB2B-C482261D2BA1}"/>
                </a:ext>
              </a:extLst>
            </p:cNvPr>
            <p:cNvCxnSpPr>
              <a:stCxn id="18" idx="0"/>
              <a:endCxn id="21" idx="1"/>
            </p:cNvCxnSpPr>
            <p:nvPr/>
          </p:nvCxnSpPr>
          <p:spPr>
            <a:xfrm rot="16200000" flipV="1">
              <a:off x="5108481" y="2735869"/>
              <a:ext cx="633292" cy="556189"/>
            </a:xfrm>
            <a:prstGeom prst="bentConnector4">
              <a:avLst>
                <a:gd name="adj1" fmla="val 43232"/>
                <a:gd name="adj2" fmla="val 17606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44">
              <a:extLst>
                <a:ext uri="{FF2B5EF4-FFF2-40B4-BE49-F238E27FC236}">
                  <a16:creationId xmlns:a16="http://schemas.microsoft.com/office/drawing/2014/main" id="{B6A2F9EE-AF64-42A1-A243-C8F0CAA1E72B}"/>
                </a:ext>
              </a:extLst>
            </p:cNvPr>
            <p:cNvSpPr txBox="1"/>
            <p:nvPr/>
          </p:nvSpPr>
          <p:spPr>
            <a:xfrm>
              <a:off x="5675341" y="2923622"/>
              <a:ext cx="1927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Deferred Procedure Call</a:t>
              </a:r>
            </a:p>
          </p:txBody>
        </p:sp>
        <p:sp>
          <p:nvSpPr>
            <p:cNvPr id="24" name="Rechteck 45">
              <a:extLst>
                <a:ext uri="{FF2B5EF4-FFF2-40B4-BE49-F238E27FC236}">
                  <a16:creationId xmlns:a16="http://schemas.microsoft.com/office/drawing/2014/main" id="{76FBF571-DDE3-4ED9-86BF-2FB80E02CB96}"/>
                </a:ext>
              </a:extLst>
            </p:cNvPr>
            <p:cNvSpPr/>
            <p:nvPr/>
          </p:nvSpPr>
          <p:spPr>
            <a:xfrm>
              <a:off x="5552013" y="1683185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I/O </a:t>
              </a:r>
              <a:r>
                <a:rPr lang="de-DE" sz="1200" dirty="0" err="1">
                  <a:solidFill>
                    <a:schemeClr val="tx1"/>
                  </a:solidFill>
                </a:rPr>
                <a:t>Completion</a:t>
              </a:r>
              <a:r>
                <a:rPr lang="de-DE" sz="1200" dirty="0">
                  <a:solidFill>
                    <a:schemeClr val="tx1"/>
                  </a:solidFill>
                </a:rPr>
                <a:t> Port Thread</a:t>
              </a:r>
            </a:p>
          </p:txBody>
        </p:sp>
        <p:cxnSp>
          <p:nvCxnSpPr>
            <p:cNvPr id="25" name="Gewinkelter Verbinder 46">
              <a:extLst>
                <a:ext uri="{FF2B5EF4-FFF2-40B4-BE49-F238E27FC236}">
                  <a16:creationId xmlns:a16="http://schemas.microsoft.com/office/drawing/2014/main" id="{841A4930-5194-4220-A391-2302329C8DD5}"/>
                </a:ext>
              </a:extLst>
            </p:cNvPr>
            <p:cNvCxnSpPr>
              <a:stCxn id="21" idx="0"/>
              <a:endCxn id="24" idx="1"/>
            </p:cNvCxnSpPr>
            <p:nvPr/>
          </p:nvCxnSpPr>
          <p:spPr>
            <a:xfrm rot="16200000" flipV="1">
              <a:off x="5539855" y="1909656"/>
              <a:ext cx="585509" cy="561191"/>
            </a:xfrm>
            <a:prstGeom prst="bentConnector4">
              <a:avLst>
                <a:gd name="adj1" fmla="val 42680"/>
                <a:gd name="adj2" fmla="val 2128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52">
              <a:extLst>
                <a:ext uri="{FF2B5EF4-FFF2-40B4-BE49-F238E27FC236}">
                  <a16:creationId xmlns:a16="http://schemas.microsoft.com/office/drawing/2014/main" id="{057BCA67-3853-407A-95EB-948F62E661E5}"/>
                </a:ext>
              </a:extLst>
            </p:cNvPr>
            <p:cNvSpPr txBox="1"/>
            <p:nvPr/>
          </p:nvSpPr>
          <p:spPr>
            <a:xfrm>
              <a:off x="6171583" y="2048913"/>
              <a:ext cx="1947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Async</a:t>
              </a:r>
              <a:r>
                <a:rPr lang="en-US" sz="1400" dirty="0"/>
                <a:t> Procedure Call</a:t>
              </a:r>
              <a:br>
                <a:rPr lang="en-US" sz="1400" dirty="0"/>
              </a:br>
              <a:r>
                <a:rPr lang="en-US" sz="1400" dirty="0"/>
                <a:t>I/O Completion Port</a:t>
              </a:r>
            </a:p>
          </p:txBody>
        </p:sp>
        <p:sp>
          <p:nvSpPr>
            <p:cNvPr id="27" name="Rechteck 53">
              <a:extLst>
                <a:ext uri="{FF2B5EF4-FFF2-40B4-BE49-F238E27FC236}">
                  <a16:creationId xmlns:a16="http://schemas.microsoft.com/office/drawing/2014/main" id="{96B1E380-119E-4F84-96EA-B2C0A3AEA218}"/>
                </a:ext>
              </a:extLst>
            </p:cNvPr>
            <p:cNvSpPr/>
            <p:nvPr/>
          </p:nvSpPr>
          <p:spPr>
            <a:xfrm>
              <a:off x="5828408" y="86886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Continuation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winkelter Verbinder 54">
              <a:extLst>
                <a:ext uri="{FF2B5EF4-FFF2-40B4-BE49-F238E27FC236}">
                  <a16:creationId xmlns:a16="http://schemas.microsoft.com/office/drawing/2014/main" id="{58229630-E588-4C43-A34D-A6C40B2DCA70}"/>
                </a:ext>
              </a:extLst>
            </p:cNvPr>
            <p:cNvCxnSpPr>
              <a:stCxn id="24" idx="0"/>
              <a:endCxn id="27" idx="1"/>
            </p:cNvCxnSpPr>
            <p:nvPr/>
          </p:nvCxnSpPr>
          <p:spPr>
            <a:xfrm rot="16200000" flipV="1">
              <a:off x="5873294" y="1038293"/>
              <a:ext cx="600006" cy="689777"/>
            </a:xfrm>
            <a:prstGeom prst="bentConnector4">
              <a:avLst>
                <a:gd name="adj1" fmla="val 36903"/>
                <a:gd name="adj2" fmla="val 17321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60">
              <a:extLst>
                <a:ext uri="{FF2B5EF4-FFF2-40B4-BE49-F238E27FC236}">
                  <a16:creationId xmlns:a16="http://schemas.microsoft.com/office/drawing/2014/main" id="{B2AF6767-AD83-408B-B4FE-BFFFC29417A0}"/>
                </a:ext>
              </a:extLst>
            </p:cNvPr>
            <p:cNvSpPr txBox="1"/>
            <p:nvPr/>
          </p:nvSpPr>
          <p:spPr>
            <a:xfrm>
              <a:off x="6499562" y="1342710"/>
              <a:ext cx="2468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IAsyncStateMachine.MoveNext</a:t>
              </a:r>
              <a:endParaRPr lang="en-US" sz="1400" dirty="0"/>
            </a:p>
          </p:txBody>
        </p:sp>
        <p:sp>
          <p:nvSpPr>
            <p:cNvPr id="30" name="Rechteck 63">
              <a:extLst>
                <a:ext uri="{FF2B5EF4-FFF2-40B4-BE49-F238E27FC236}">
                  <a16:creationId xmlns:a16="http://schemas.microsoft.com/office/drawing/2014/main" id="{698EA986-22B8-4B73-8FD1-1E81D595A1ED}"/>
                </a:ext>
              </a:extLst>
            </p:cNvPr>
            <p:cNvSpPr/>
            <p:nvPr/>
          </p:nvSpPr>
          <p:spPr>
            <a:xfrm>
              <a:off x="132430" y="865927"/>
              <a:ext cx="327923" cy="17574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User Mode</a:t>
              </a:r>
            </a:p>
          </p:txBody>
        </p:sp>
        <p:sp>
          <p:nvSpPr>
            <p:cNvPr id="31" name="Rechteck 64">
              <a:extLst>
                <a:ext uri="{FF2B5EF4-FFF2-40B4-BE49-F238E27FC236}">
                  <a16:creationId xmlns:a16="http://schemas.microsoft.com/office/drawing/2014/main" id="{95D55B60-BB79-4C8D-9210-B5BDC5AD80A0}"/>
                </a:ext>
              </a:extLst>
            </p:cNvPr>
            <p:cNvSpPr/>
            <p:nvPr/>
          </p:nvSpPr>
          <p:spPr>
            <a:xfrm>
              <a:off x="132430" y="2774731"/>
              <a:ext cx="327923" cy="17912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Kernel 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275189"/>
      </p:ext>
    </p:extLst>
  </p:cSld>
  <p:clrMapOvr>
    <a:masterClrMapping/>
  </p:clrMapOvr>
  <p:transition spd="med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0A23E8-45E9-4A73-AB0A-87B49D1A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506040-C0D6-4196-855B-0A97B4CF7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Sie Fragen?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76F0-61EB-4474-B98B-13B71832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A279-B8FD-4D95-BBEA-FDE7672FDA88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2233-8D32-4173-87B2-398B9C40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5ADA-211F-4899-BEE9-9AB7710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44800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9F5D2-2832-4243-AD64-6B90CFC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2 - Thread Stacks und </a:t>
            </a:r>
            <a:r>
              <a:rPr lang="de-DE" sz="4400" dirty="0" err="1"/>
              <a:t>Managed</a:t>
            </a:r>
            <a:r>
              <a:rPr lang="de-DE" sz="4400" dirty="0"/>
              <a:t> Heap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EB9792-F6CE-42DA-B362-866438848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kleine Auffrischung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2382-FCFB-48E7-B50E-F909D922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65A3-7A2B-4D82-86FD-510D1ACEAC67}" type="datetime1">
              <a:rPr lang="de-DE" smtClean="0"/>
              <a:t>09.10.2020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7763E-E1DE-4D9F-80A1-1F730AA0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91A1-9E41-4FC7-9159-CFC6CD5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318431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</p:spTree>
    <p:extLst>
      <p:ext uri="{BB962C8B-B14F-4D97-AF65-F5344CB8AC3E}">
        <p14:creationId xmlns:p14="http://schemas.microsoft.com/office/powerpoint/2010/main" val="303662865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???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</p:spTree>
    <p:extLst>
      <p:ext uri="{BB962C8B-B14F-4D97-AF65-F5344CB8AC3E}">
        <p14:creationId xmlns:p14="http://schemas.microsoft.com/office/powerpoint/2010/main" val="697748834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null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AE66B-343B-4AC5-98A9-372CBF2AC265}"/>
              </a:ext>
            </a:extLst>
          </p:cNvPr>
          <p:cNvSpPr/>
          <p:nvPr/>
        </p:nvSpPr>
        <p:spPr>
          <a:xfrm>
            <a:off x="838200" y="491127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capacity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9F357-DD93-483D-89CB-EA6C7784A22C}"/>
              </a:ext>
            </a:extLst>
          </p:cNvPr>
          <p:cNvSpPr/>
          <p:nvPr/>
        </p:nvSpPr>
        <p:spPr>
          <a:xfrm>
            <a:off x="838200" y="469425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8205039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002-6D5D-4C0B-9BF3-97816582D94B}" type="datetime1">
              <a:rPr lang="de-DE" smtClean="0"/>
              <a:t>09.10.2020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Async Await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AE66B-343B-4AC5-98A9-372CBF2AC265}"/>
              </a:ext>
            </a:extLst>
          </p:cNvPr>
          <p:cNvSpPr/>
          <p:nvPr/>
        </p:nvSpPr>
        <p:spPr>
          <a:xfrm>
            <a:off x="838200" y="491127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capacity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9F357-DD93-483D-89CB-EA6C7784A22C}"/>
              </a:ext>
            </a:extLst>
          </p:cNvPr>
          <p:cNvSpPr/>
          <p:nvPr/>
        </p:nvSpPr>
        <p:spPr>
          <a:xfrm>
            <a:off x="838200" y="469425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CCBE4-53ED-462F-BEA6-E9C2FC7A284A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3B313-911A-4340-B783-A40B7CCE514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F2ECE-E132-4D3C-B62B-D78307EEF2DB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AEB3E8-0FC6-4067-81EF-41CB462410F7}"/>
              </a:ext>
            </a:extLst>
          </p:cNvPr>
          <p:cNvCxnSpPr>
            <a:cxnSpLocks/>
            <a:stCxn id="66" idx="3"/>
            <a:endCxn id="8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00669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0</TotalTime>
  <Words>4058</Words>
  <Application>Microsoft Office PowerPoint</Application>
  <PresentationFormat>Widescreen</PresentationFormat>
  <Paragraphs>1076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Segoe UI</vt:lpstr>
      <vt:lpstr>Segoe UI Semilight</vt:lpstr>
      <vt:lpstr>Wingdings</vt:lpstr>
      <vt:lpstr>Office Theme</vt:lpstr>
      <vt:lpstr>Async Await Internals</vt:lpstr>
      <vt:lpstr>Agenda</vt:lpstr>
      <vt:lpstr>Über mich</vt:lpstr>
      <vt:lpstr>1 – Die State Machine einer async Methode</vt:lpstr>
      <vt:lpstr>2 - Thread Stacks und Managed Heap</vt:lpstr>
      <vt:lpstr>Thread Stacks und Managed Heap am simplen Beispiel (1)</vt:lpstr>
      <vt:lpstr>Thread Stacks und Managed Heap am simplen Beispiel (2)</vt:lpstr>
      <vt:lpstr>Thread Stacks und Managed Heap am simplen Beispiel (3)</vt:lpstr>
      <vt:lpstr>Thread Stacks und Managed Heap am simplen Beispiel (4)</vt:lpstr>
      <vt:lpstr>Thread Stacks und Managed Heap am simplen Beispiel (5)</vt:lpstr>
      <vt:lpstr>Thread Stacks und Managed Heap am simplen Beispiel (6)</vt:lpstr>
      <vt:lpstr>Thread Stacks und Managed Heap am simplen Beispiel (6) – Activation Frame</vt:lpstr>
      <vt:lpstr>Thread Stacks und Managed Heap am simplen Beispiel (7)</vt:lpstr>
      <vt:lpstr>Thread Stacks und Managed Heap am simplen Beispiel (8)</vt:lpstr>
      <vt:lpstr>Thread Stacks und Managed Heap am simplen Beispiel (9)</vt:lpstr>
      <vt:lpstr>Thread Stacks und Managed Heap am simplen Beispiel (10)</vt:lpstr>
      <vt:lpstr>Thread Stacks und Managed Heap am simplen Beispiel (11)</vt:lpstr>
      <vt:lpstr>Thread Stacks und Managed Heap am simplen Beispiel (12)</vt:lpstr>
      <vt:lpstr>Thread Stacks und Managed Heap am simplen Beispiel (13)</vt:lpstr>
      <vt:lpstr>Thread Stacks und Managed Heap am simplen Beispiel (14)</vt:lpstr>
      <vt:lpstr>Thread Stacks - Eigenschaften</vt:lpstr>
      <vt:lpstr>Managed Heap - Eigenschaften</vt:lpstr>
      <vt:lpstr>3 – Speicherabbild einer async Methode</vt:lpstr>
      <vt:lpstr>Speicherabbild async: am Start der async-Methode</vt:lpstr>
      <vt:lpstr>Speicherabbild async – vor AsyncTaskMethodBuilder.Start</vt:lpstr>
      <vt:lpstr>Speicherabbild async – Beim ersten Eintreten in MoveNext</vt:lpstr>
      <vt:lpstr>Speicherabbild async – nach Task.Run </vt:lpstr>
      <vt:lpstr>Speicherabbild async – Am Ende von Builder.AwaitOnCompleted</vt:lpstr>
      <vt:lpstr>Speicherabbild async – Zurückkehren zur ursprünglichen Methode</vt:lpstr>
      <vt:lpstr>Speicherabbild async – Rückkehr zur Renderloop</vt:lpstr>
      <vt:lpstr>Speicherabbild async – Fortschritt auf dem Background Thread</vt:lpstr>
      <vt:lpstr>Speicherabbild async – den Task abschließen </vt:lpstr>
      <vt:lpstr>Speicherabbild async – Fortsetzung auf dem UI Thread</vt:lpstr>
      <vt:lpstr>Speicherabbild async – Über LocalTaskAwaiter das Ergebnis holen (1)</vt:lpstr>
      <vt:lpstr>Speicherabbild async – finales Aktualisieren der Controls</vt:lpstr>
      <vt:lpstr>Speicherabbild async – Rückkehr zur UI Loop</vt:lpstr>
      <vt:lpstr>4 - Benchmarks und Zusammenfassung</vt:lpstr>
      <vt:lpstr>Overhead von async await</vt:lpstr>
      <vt:lpstr>Erkenntnisse</vt:lpstr>
      <vt:lpstr>Async I/O am Beispiel Dateischreiben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41</cp:revision>
  <dcterms:created xsi:type="dcterms:W3CDTF">2020-10-07T17:56:23Z</dcterms:created>
  <dcterms:modified xsi:type="dcterms:W3CDTF">2020-10-09T14:49:49Z</dcterms:modified>
</cp:coreProperties>
</file>