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73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76" r:id="rId13"/>
    <p:sldId id="266" r:id="rId14"/>
    <p:sldId id="269" r:id="rId15"/>
    <p:sldId id="268" r:id="rId16"/>
    <p:sldId id="270" r:id="rId17"/>
    <p:sldId id="271" r:id="rId18"/>
    <p:sldId id="272" r:id="rId19"/>
    <p:sldId id="267" r:id="rId20"/>
    <p:sldId id="275" r:id="rId21"/>
    <p:sldId id="274" r:id="rId22"/>
    <p:sldId id="277" r:id="rId23"/>
    <p:sldId id="278" r:id="rId24"/>
    <p:sldId id="280" r:id="rId25"/>
    <p:sldId id="282" r:id="rId26"/>
    <p:sldId id="281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3" r:id="rId36"/>
    <p:sldId id="294" r:id="rId37"/>
    <p:sldId id="295" r:id="rId38"/>
    <p:sldId id="296" r:id="rId39"/>
    <p:sldId id="297" r:id="rId40"/>
    <p:sldId id="299" r:id="rId41"/>
    <p:sldId id="298" r:id="rId4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96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181D3-5A26-4341-A76D-A589AD088889}" type="datetimeFigureOut">
              <a:rPr lang="de-DE" smtClean="0"/>
              <a:t>13.10.2020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A4980-7913-49F1-90A8-C9C83EF677F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972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EF75E82-CD92-435E-BA1A-65E418DDB6C8}"/>
              </a:ext>
            </a:extLst>
          </p:cNvPr>
          <p:cNvSpPr/>
          <p:nvPr userDrawn="1"/>
        </p:nvSpPr>
        <p:spPr>
          <a:xfrm>
            <a:off x="838200" y="750276"/>
            <a:ext cx="11353800" cy="340665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  <a:lumMod val="85000"/>
                </a:schemeClr>
              </a:gs>
              <a:gs pos="62000">
                <a:schemeClr val="accent1"/>
              </a:gs>
            </a:gsLst>
            <a:lin ang="1080000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CE2046-C26B-45F8-B06E-DDCCEBB65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E601D0-7FD2-4AC1-80D7-E8FD92853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33164"/>
            <a:ext cx="9144000" cy="147952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FAC2D-7E75-4174-BF35-6DAF0FAE9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F00CB-EC17-4064-85BA-1109434D586B}" type="datetime1">
              <a:rPr lang="de-DE" smtClean="0"/>
              <a:t>13.10.2020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9D123-7562-4126-B026-A7315C326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https://github.com/feO2x/ADC2020AsyncInMemory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D2201-2300-476B-962D-530DE1406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827097"/>
      </p:ext>
    </p:extLst>
  </p:cSld>
  <p:clrMapOvr>
    <a:masterClrMapping/>
  </p:clrMapOvr>
  <p:transition spd="med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66A935D-B32D-4C4D-9681-D44985AA49B7}"/>
              </a:ext>
            </a:extLst>
          </p:cNvPr>
          <p:cNvSpPr/>
          <p:nvPr userDrawn="1"/>
        </p:nvSpPr>
        <p:spPr>
          <a:xfrm>
            <a:off x="0" y="74141"/>
            <a:ext cx="12192000" cy="63637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alpha val="40000"/>
                </a:schemeClr>
              </a:gs>
              <a:gs pos="72000">
                <a:schemeClr val="accent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033D3-5DA5-4B4F-B9DC-D12DF9426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E03DF-55F9-4B48-903A-91D99FC71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6000"/>
            <a:ext cx="10515600" cy="532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52A90-8D65-471C-923D-3CAA2CCBF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FEC6-B2B5-4618-BB76-C4D04BF35160}" type="datetime1">
              <a:rPr lang="de-DE" smtClean="0"/>
              <a:t>13.10.2020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04675-2AA0-4634-954B-3A73D1E17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https://github.com/feO2x/ADC2020AsyncInMemory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B2532-60CA-491A-8BA4-1B0B5F52B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176678"/>
      </p:ext>
    </p:extLst>
  </p:cSld>
  <p:clrMapOvr>
    <a:masterClrMapping/>
  </p:clrMapOvr>
  <p:transition spd="med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78713C-C9D1-4872-82E9-6A0725A8B9BD}"/>
              </a:ext>
            </a:extLst>
          </p:cNvPr>
          <p:cNvSpPr/>
          <p:nvPr userDrawn="1"/>
        </p:nvSpPr>
        <p:spPr>
          <a:xfrm>
            <a:off x="838200" y="1709738"/>
            <a:ext cx="11353800" cy="285358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  <a:lumMod val="85000"/>
                </a:schemeClr>
              </a:gs>
              <a:gs pos="62000">
                <a:schemeClr val="accent1"/>
              </a:gs>
            </a:gsLst>
            <a:lin ang="1080000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767913-F8E9-40D8-A3E8-2CAAAD668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07231-E112-4BEA-87FB-3C75480A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74358"/>
            <a:ext cx="10515600" cy="141529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196CE-EA29-4D71-8789-6226313A7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A3D51-537C-4529-9570-ABF9A7EF7954}" type="datetime1">
              <a:rPr lang="de-DE" smtClean="0"/>
              <a:t>13.10.2020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40536-88DD-4457-B9F3-93B2FCF7E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https://github.com/feO2x/ADC2020AsyncInMemory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4A026-A970-4EF0-9EA5-7F03DB9E2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3201050"/>
      </p:ext>
    </p:extLst>
  </p:cSld>
  <p:clrMapOvr>
    <a:masterClrMapping/>
  </p:clrMapOvr>
  <p:transition spd="med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3A08DD5-5061-456C-8874-F918C9C15023}"/>
              </a:ext>
            </a:extLst>
          </p:cNvPr>
          <p:cNvSpPr/>
          <p:nvPr userDrawn="1"/>
        </p:nvSpPr>
        <p:spPr>
          <a:xfrm>
            <a:off x="0" y="74141"/>
            <a:ext cx="12192000" cy="63637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alpha val="40000"/>
                </a:schemeClr>
              </a:gs>
              <a:gs pos="72000">
                <a:schemeClr val="accent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E70372-803F-4323-AF7D-229CE683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999"/>
            <a:ext cx="10515600" cy="50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DC155-873C-48B7-901C-E412857CF9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36000"/>
            <a:ext cx="5181600" cy="532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E034D8-270A-4AFD-BE80-0B24DFDFC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36000"/>
            <a:ext cx="5181600" cy="532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E173C-9F2A-469C-8930-989BE2CF0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CDF9-7F88-43A4-8455-7E9EFD3F8948}" type="datetime1">
              <a:rPr lang="de-DE" smtClean="0"/>
              <a:t>13.10.2020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FC880-5C03-43D1-BE1B-0F50DA878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https://github.com/feO2x/ADC2020AsyncInMemory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E4139-82DB-442A-B7D8-94BDB17C6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882024"/>
      </p:ext>
    </p:extLst>
  </p:cSld>
  <p:clrMapOvr>
    <a:masterClrMapping/>
  </p:clrMapOvr>
  <p:transition spd="med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8243D83-178B-4970-9AFE-82C19F37D873}"/>
              </a:ext>
            </a:extLst>
          </p:cNvPr>
          <p:cNvSpPr/>
          <p:nvPr userDrawn="1"/>
        </p:nvSpPr>
        <p:spPr>
          <a:xfrm>
            <a:off x="0" y="74141"/>
            <a:ext cx="12192000" cy="63637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alpha val="40000"/>
                </a:schemeClr>
              </a:gs>
              <a:gs pos="72000">
                <a:schemeClr val="accent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77027D-F91A-4E56-B0BD-C867FB7DD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44000"/>
            <a:ext cx="10515600" cy="50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1C387-AC35-4A1B-A8C1-BBB1863B5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648000"/>
            <a:ext cx="5157787" cy="828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FD9379-CE3F-45AE-8EB2-20450D9B9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476000"/>
            <a:ext cx="5157787" cy="47997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CBD14-A70C-441B-ADE2-5D211B7078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648000"/>
            <a:ext cx="5183188" cy="828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656ABB-9E88-4819-988A-DEE68065D5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476000"/>
            <a:ext cx="5183188" cy="47997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53640B-BBE0-4362-B4D5-4AAE70670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5FEA1-A5A6-4D3B-A8DE-3E639257AC89}" type="datetime1">
              <a:rPr lang="de-DE" smtClean="0"/>
              <a:t>13.10.2020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B618FC-F8F0-4B14-847E-07A689369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https://github.com/feO2x/ADC2020AsyncInMemory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7C0685-887A-4597-8A30-FB8175F45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540893"/>
      </p:ext>
    </p:extLst>
  </p:cSld>
  <p:clrMapOvr>
    <a:masterClrMapping/>
  </p:clrMapOvr>
  <p:transition spd="med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A6A7E28-BC16-4B33-A1E6-707D94B66D05}"/>
              </a:ext>
            </a:extLst>
          </p:cNvPr>
          <p:cNvSpPr/>
          <p:nvPr userDrawn="1"/>
        </p:nvSpPr>
        <p:spPr>
          <a:xfrm>
            <a:off x="0" y="74141"/>
            <a:ext cx="12192000" cy="63637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alpha val="40000"/>
                </a:schemeClr>
              </a:gs>
              <a:gs pos="72000">
                <a:schemeClr val="accent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5DF590-7FD7-46BE-A9EC-28966F5C6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5FA050-144C-4448-BAE2-B707F4BA1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CAA2-305A-4AA9-8148-01D513D5A898}" type="datetime1">
              <a:rPr lang="de-DE" smtClean="0"/>
              <a:t>13.10.2020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8B01AA-15C3-4D8B-80A0-A24A7D5B0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https://github.com/feO2x/ADC2020AsyncInMemory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A6E860-923B-44C3-8C9A-F59C10452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8472627"/>
      </p:ext>
    </p:extLst>
  </p:cSld>
  <p:clrMapOvr>
    <a:masterClrMapping/>
  </p:clrMapOvr>
  <p:transition spd="med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B227CC-14A5-42BB-AA4C-B87F6E777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A6BE-D3D7-405A-9B8C-A3A36919668C}" type="datetime1">
              <a:rPr lang="de-DE" smtClean="0"/>
              <a:t>13.10.2020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968EFD-78C9-4C1D-BB39-C0BB24790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https://github.com/feO2x/ADC2020AsyncInMemory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48446-06C3-4C64-814F-50D4DDF07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5868292"/>
      </p:ext>
    </p:extLst>
  </p:cSld>
  <p:clrMapOvr>
    <a:masterClrMapping/>
  </p:clrMapOvr>
  <p:transition spd="med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C25CDF-BFA9-41BD-A9AA-5C9F3136ECC2}"/>
              </a:ext>
            </a:extLst>
          </p:cNvPr>
          <p:cNvSpPr/>
          <p:nvPr userDrawn="1"/>
        </p:nvSpPr>
        <p:spPr>
          <a:xfrm>
            <a:off x="0" y="457200"/>
            <a:ext cx="4772025" cy="1600200"/>
          </a:xfrm>
          <a:prstGeom prst="rect">
            <a:avLst/>
          </a:prstGeom>
          <a:gradFill>
            <a:gsLst>
              <a:gs pos="100000">
                <a:schemeClr val="accent1">
                  <a:alpha val="50000"/>
                  <a:lumMod val="95000"/>
                </a:schemeClr>
              </a:gs>
              <a:gs pos="38000">
                <a:schemeClr val="accent1"/>
              </a:gs>
            </a:gsLst>
            <a:lin ang="108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6001AA-F829-41A8-9444-A530D4EB6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ED1C3-6573-4BBC-A914-8575F314A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D39621-F68D-46AE-A7AF-B15456EC2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68000"/>
            <a:ext cx="3932237" cy="360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42268B-E070-429D-A11A-D1419808B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43C45-774F-4D81-AC98-F154F2002BE4}" type="datetime1">
              <a:rPr lang="de-DE" smtClean="0"/>
              <a:t>13.10.2020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6A4923-DD26-4737-B70A-0AF44C036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https://github.com/feO2x/ADC2020AsyncInMemory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6703B-6460-4F1D-B868-3905FF1DD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4737741"/>
      </p:ext>
    </p:extLst>
  </p:cSld>
  <p:clrMapOvr>
    <a:masterClrMapping/>
  </p:clrMapOvr>
  <p:transition spd="med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2FA34B-FB98-4AD0-8F08-5CD7C478AD81}"/>
              </a:ext>
            </a:extLst>
          </p:cNvPr>
          <p:cNvSpPr/>
          <p:nvPr userDrawn="1"/>
        </p:nvSpPr>
        <p:spPr>
          <a:xfrm>
            <a:off x="0" y="457200"/>
            <a:ext cx="4772025" cy="1600200"/>
          </a:xfrm>
          <a:prstGeom prst="rect">
            <a:avLst/>
          </a:prstGeom>
          <a:gradFill>
            <a:gsLst>
              <a:gs pos="100000">
                <a:schemeClr val="accent1">
                  <a:alpha val="50000"/>
                  <a:lumMod val="95000"/>
                </a:schemeClr>
              </a:gs>
              <a:gs pos="38000">
                <a:schemeClr val="accent1"/>
              </a:gs>
            </a:gsLst>
            <a:lin ang="108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F7AF3E-4259-4C07-A310-0F770EEF9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6EE8E1-4D9C-44EB-BF07-E9717A10F3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2992D-BAF8-4555-848E-C20755FAF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68000"/>
            <a:ext cx="3932237" cy="360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79FB6-A4BB-4604-A18C-0B9442A77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D76D-704A-411D-AB1D-CD238DB8FBB3}" type="datetime1">
              <a:rPr lang="de-DE" smtClean="0"/>
              <a:t>13.10.2020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F0DA7-6FE1-4F0E-BC72-01E856D14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https://github.com/feO2x/ADC2020AsyncInMemory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6F96A-F340-4F7B-B4C2-1A02B0FDE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5148627"/>
      </p:ext>
    </p:extLst>
  </p:cSld>
  <p:clrMapOvr>
    <a:masterClrMapping/>
  </p:clrMapOvr>
  <p:transition spd="med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66377C-856A-42D5-9294-B66943BC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000"/>
            <a:ext cx="10515600" cy="50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42FFB-21A3-4057-AC5C-89D361686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36000"/>
            <a:ext cx="10515600" cy="532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C35EF-4BF3-4463-ADCF-94BA82313E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BFF5D-EDED-4EE2-81A3-E2D82C5BA92C}" type="datetime1">
              <a:rPr lang="de-DE" smtClean="0"/>
              <a:t>13.10.2020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30AAC-747A-41DB-9FCD-5C0F27CEF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https://github.com/feO2x/ADC2020AsyncInMemory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F9C50-CD30-4724-81EA-99E22EFB86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4344A-9BDE-4E14-9F68-42155428760A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8" name="Grafik 9">
            <a:extLst>
              <a:ext uri="{FF2B5EF4-FFF2-40B4-BE49-F238E27FC236}">
                <a16:creationId xmlns:a16="http://schemas.microsoft.com/office/drawing/2014/main" id="{1D6F8607-4EF6-4042-90B3-28959DEB9632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980" b="89817" l="2314" r="97122">
                        <a14:foregroundMark x1="30926" y1="59267" x2="31941" y2="24847"/>
                        <a14:foregroundMark x1="48025" y1="88187" x2="48025" y2="21181"/>
                        <a14:foregroundMark x1="62585" y1="46436" x2="69074" y2="62729"/>
                        <a14:foregroundMark x1="88149" y1="28310" x2="97178" y2="28310"/>
                        <a14:foregroundMark x1="7336" y1="66395" x2="14391" y2="44603"/>
                        <a14:foregroundMark x1="10327" y1="24847" x2="19865" y2="59267"/>
                        <a14:foregroundMark x1="2314" y1="53768" x2="15350" y2="845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654" y="6356350"/>
            <a:ext cx="1329546" cy="368401"/>
          </a:xfrm>
          <a:prstGeom prst="rect">
            <a:avLst/>
          </a:prstGeom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B0BB3204-8F70-4F6E-89E0-3922C676376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024" y="6356350"/>
            <a:ext cx="894376" cy="37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970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feO2x" TargetMode="External"/><Relationship Id="rId2" Type="http://schemas.openxmlformats.org/officeDocument/2006/relationships/hyperlink" Target="https://www.synnotech.de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hyperlink" Target="https://youtube.com/c/kennypflug" TargetMode="External"/><Relationship Id="rId4" Type="http://schemas.openxmlformats.org/officeDocument/2006/relationships/hyperlink" Target="https://github.com/feO2x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8701A-7613-4294-8344-E83EAF6746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Async Await Internals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FDDF10-0A4D-4602-812A-957A80F5E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333164"/>
            <a:ext cx="9423633" cy="1479528"/>
          </a:xfrm>
        </p:spPr>
        <p:txBody>
          <a:bodyPr/>
          <a:lstStyle/>
          <a:p>
            <a:r>
              <a:rPr lang="de-DE" dirty="0"/>
              <a:t>Endlich </a:t>
            </a:r>
            <a:r>
              <a:rPr lang="de-DE" dirty="0" err="1"/>
              <a:t>async</a:t>
            </a:r>
            <a:r>
              <a:rPr lang="de-DE" dirty="0"/>
              <a:t> </a:t>
            </a:r>
            <a:r>
              <a:rPr lang="de-DE" dirty="0" err="1"/>
              <a:t>await</a:t>
            </a:r>
            <a:r>
              <a:rPr lang="de-DE" dirty="0"/>
              <a:t> verstehen anhand von Speicherabbildern.</a:t>
            </a:r>
          </a:p>
        </p:txBody>
      </p:sp>
    </p:spTree>
    <p:extLst>
      <p:ext uri="{BB962C8B-B14F-4D97-AF65-F5344CB8AC3E}">
        <p14:creationId xmlns:p14="http://schemas.microsoft.com/office/powerpoint/2010/main" val="1992575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3053708-A56B-4D33-A576-725F92A3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Thread Stacks und </a:t>
            </a:r>
            <a:r>
              <a:rPr lang="de-DE" dirty="0" err="1"/>
              <a:t>Managed</a:t>
            </a:r>
            <a:r>
              <a:rPr lang="de-DE" dirty="0"/>
              <a:t> Heap am simplen Beispiel (5)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024DB-BFF0-48BA-AFE1-DA524D31F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EC7B-564E-4675-9186-07AFD3535B0A}" type="datetime1">
              <a:rPr lang="de-DE" smtClean="0"/>
              <a:t>13.10.2020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52CC1-B14C-4B60-AAB5-40C8380A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https://github.com/feO2x/ADC2020AsyncInMemory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E8DDB-079C-4C11-BE4C-ABF31703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10</a:t>
            </a:fld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49D9D-9807-4AE8-8352-B3EF1B0F2C18}"/>
              </a:ext>
            </a:extLst>
          </p:cNvPr>
          <p:cNvSpPr/>
          <p:nvPr/>
        </p:nvSpPr>
        <p:spPr>
          <a:xfrm>
            <a:off x="4852987" y="1420654"/>
            <a:ext cx="6600825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C64006-3639-435E-8EC4-C9775DF17B0C}"/>
              </a:ext>
            </a:extLst>
          </p:cNvPr>
          <p:cNvSpPr/>
          <p:nvPr/>
        </p:nvSpPr>
        <p:spPr>
          <a:xfrm>
            <a:off x="538163" y="1420654"/>
            <a:ext cx="3671887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8F670B-D76F-434F-B15D-B5B04A0143E4}"/>
              </a:ext>
            </a:extLst>
          </p:cNvPr>
          <p:cNvSpPr/>
          <p:nvPr/>
        </p:nvSpPr>
        <p:spPr>
          <a:xfrm>
            <a:off x="838200" y="5800725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 (Main-Aufrufer)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F007A4-0511-44F8-A81A-C6B631E63E9E}"/>
              </a:ext>
            </a:extLst>
          </p:cNvPr>
          <p:cNvSpPr/>
          <p:nvPr/>
        </p:nvSpPr>
        <p:spPr>
          <a:xfrm>
            <a:off x="838200" y="5491313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 Main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9DE553-0D51-4D31-A23C-5E25DB7A342C}"/>
              </a:ext>
            </a:extLst>
          </p:cNvPr>
          <p:cNvSpPr/>
          <p:nvPr/>
        </p:nvSpPr>
        <p:spPr>
          <a:xfrm>
            <a:off x="838200" y="526682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myFriend</a:t>
            </a:r>
            <a:r>
              <a:rPr lang="de-DE" sz="1000" dirty="0"/>
              <a:t> (List&lt;Person&gt;):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81FE0F7-6A83-48E9-AE7E-5303FDB06843}"/>
              </a:ext>
            </a:extLst>
          </p:cNvPr>
          <p:cNvSpPr/>
          <p:nvPr/>
        </p:nvSpPr>
        <p:spPr>
          <a:xfrm>
            <a:off x="5242560" y="4964544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List&lt;Person&gt;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5E7702D-D53D-480A-ABE2-C92E737D1E7B}"/>
              </a:ext>
            </a:extLst>
          </p:cNvPr>
          <p:cNvSpPr/>
          <p:nvPr/>
        </p:nvSpPr>
        <p:spPr>
          <a:xfrm>
            <a:off x="5242560" y="517919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items</a:t>
            </a:r>
            <a:r>
              <a:rPr lang="de-DE" sz="1000" dirty="0"/>
              <a:t> (Person[]):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F892AF3-F710-4637-A49F-99E00EE14905}"/>
              </a:ext>
            </a:extLst>
          </p:cNvPr>
          <p:cNvSpPr/>
          <p:nvPr/>
        </p:nvSpPr>
        <p:spPr>
          <a:xfrm>
            <a:off x="5242560" y="538874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size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8E692D8-45F4-4C34-8E48-B020773FD605}"/>
              </a:ext>
            </a:extLst>
          </p:cNvPr>
          <p:cNvSpPr/>
          <p:nvPr/>
        </p:nvSpPr>
        <p:spPr>
          <a:xfrm>
            <a:off x="5242560" y="560666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version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921A121-3D37-4E8C-9999-B67FBC08394B}"/>
              </a:ext>
            </a:extLst>
          </p:cNvPr>
          <p:cNvSpPr/>
          <p:nvPr/>
        </p:nvSpPr>
        <p:spPr>
          <a:xfrm>
            <a:off x="5242560" y="582788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syncRoot</a:t>
            </a:r>
            <a:r>
              <a:rPr lang="de-DE" sz="1000" dirty="0"/>
              <a:t> (</a:t>
            </a:r>
            <a:r>
              <a:rPr lang="de-DE" sz="1000" dirty="0" err="1"/>
              <a:t>object</a:t>
            </a:r>
            <a:r>
              <a:rPr lang="de-DE" sz="1000" dirty="0"/>
              <a:t>): null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8F38762-5B81-4722-8DAD-EC44447C1C9F}"/>
              </a:ext>
            </a:extLst>
          </p:cNvPr>
          <p:cNvSpPr/>
          <p:nvPr/>
        </p:nvSpPr>
        <p:spPr>
          <a:xfrm>
            <a:off x="5242560" y="4070998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Person[]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7F975D6-4F8F-40A7-91FB-56F0C13571B3}"/>
              </a:ext>
            </a:extLst>
          </p:cNvPr>
          <p:cNvSpPr/>
          <p:nvPr/>
        </p:nvSpPr>
        <p:spPr>
          <a:xfrm>
            <a:off x="5242560" y="4280548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[0] (Person): null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70FF58A-E999-458D-8F5D-6CFE0E81F68F}"/>
              </a:ext>
            </a:extLst>
          </p:cNvPr>
          <p:cNvSpPr/>
          <p:nvPr/>
        </p:nvSpPr>
        <p:spPr>
          <a:xfrm>
            <a:off x="5242560" y="449519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[1] (Person): null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CDFD334-C26B-43DE-AEEB-23A53B7A815C}"/>
              </a:ext>
            </a:extLst>
          </p:cNvPr>
          <p:cNvSpPr txBox="1"/>
          <p:nvPr/>
        </p:nvSpPr>
        <p:spPr>
          <a:xfrm>
            <a:off x="727535" y="105132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141E431-633D-41AA-BAE5-9142C89D1809}"/>
              </a:ext>
            </a:extLst>
          </p:cNvPr>
          <p:cNvSpPr txBox="1"/>
          <p:nvPr/>
        </p:nvSpPr>
        <p:spPr>
          <a:xfrm>
            <a:off x="4949015" y="102643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Managed</a:t>
            </a:r>
            <a:r>
              <a:rPr lang="de-DE" dirty="0"/>
              <a:t> Heap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EC5A7A46-67A1-4090-80EF-651B821598BD}"/>
              </a:ext>
            </a:extLst>
          </p:cNvPr>
          <p:cNvCxnSpPr>
            <a:stCxn id="24" idx="3"/>
            <a:endCxn id="64" idx="1"/>
          </p:cNvCxnSpPr>
          <p:nvPr/>
        </p:nvCxnSpPr>
        <p:spPr>
          <a:xfrm flipV="1">
            <a:off x="3905250" y="5069319"/>
            <a:ext cx="1337310" cy="30228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FEF77EC2-52A8-4138-9576-C6FE8D74B93A}"/>
              </a:ext>
            </a:extLst>
          </p:cNvPr>
          <p:cNvCxnSpPr>
            <a:cxnSpLocks/>
            <a:stCxn id="66" idx="3"/>
            <a:endCxn id="74" idx="3"/>
          </p:cNvCxnSpPr>
          <p:nvPr/>
        </p:nvCxnSpPr>
        <p:spPr>
          <a:xfrm flipV="1">
            <a:off x="8309610" y="4175773"/>
            <a:ext cx="12700" cy="1108194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0845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3053708-A56B-4D33-A576-725F92A3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Thread Stacks und </a:t>
            </a:r>
            <a:r>
              <a:rPr lang="de-DE" dirty="0" err="1"/>
              <a:t>Managed</a:t>
            </a:r>
            <a:r>
              <a:rPr lang="de-DE" dirty="0"/>
              <a:t> Heap am simplen Beispiel (6)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024DB-BFF0-48BA-AFE1-DA524D31F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FAD83-F45E-4BF6-96B4-2B7CFFA01342}" type="datetime1">
              <a:rPr lang="de-DE" smtClean="0"/>
              <a:t>13.10.2020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52CC1-B14C-4B60-AAB5-40C8380A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https://github.com/feO2x/ADC2020AsyncInMemory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E8DDB-079C-4C11-BE4C-ABF31703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11</a:t>
            </a:fld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49D9D-9807-4AE8-8352-B3EF1B0F2C18}"/>
              </a:ext>
            </a:extLst>
          </p:cNvPr>
          <p:cNvSpPr/>
          <p:nvPr/>
        </p:nvSpPr>
        <p:spPr>
          <a:xfrm>
            <a:off x="4852987" y="1420654"/>
            <a:ext cx="6600825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C64006-3639-435E-8EC4-C9775DF17B0C}"/>
              </a:ext>
            </a:extLst>
          </p:cNvPr>
          <p:cNvSpPr/>
          <p:nvPr/>
        </p:nvSpPr>
        <p:spPr>
          <a:xfrm>
            <a:off x="538163" y="1420654"/>
            <a:ext cx="3671887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8F670B-D76F-434F-B15D-B5B04A0143E4}"/>
              </a:ext>
            </a:extLst>
          </p:cNvPr>
          <p:cNvSpPr/>
          <p:nvPr/>
        </p:nvSpPr>
        <p:spPr>
          <a:xfrm>
            <a:off x="838200" y="5800725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 (Main-Aufrufer)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F007A4-0511-44F8-A81A-C6B631E63E9E}"/>
              </a:ext>
            </a:extLst>
          </p:cNvPr>
          <p:cNvSpPr/>
          <p:nvPr/>
        </p:nvSpPr>
        <p:spPr>
          <a:xfrm>
            <a:off x="838200" y="5491313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 Main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9DE553-0D51-4D31-A23C-5E25DB7A342C}"/>
              </a:ext>
            </a:extLst>
          </p:cNvPr>
          <p:cNvSpPr/>
          <p:nvPr/>
        </p:nvSpPr>
        <p:spPr>
          <a:xfrm>
            <a:off x="838200" y="526682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myFriend</a:t>
            </a:r>
            <a:r>
              <a:rPr lang="de-DE" sz="1000" dirty="0"/>
              <a:t> (List&lt;Person&gt;):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49532B8-F905-4D37-9B03-A9BF50641310}"/>
              </a:ext>
            </a:extLst>
          </p:cNvPr>
          <p:cNvSpPr/>
          <p:nvPr/>
        </p:nvSpPr>
        <p:spPr>
          <a:xfrm>
            <a:off x="838200" y="496426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list</a:t>
            </a:r>
            <a:r>
              <a:rPr lang="de-DE" sz="1000" dirty="0"/>
              <a:t> (List&lt;Person&gt;):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A27634-A8EA-4BDD-A13F-02E920598FFB}"/>
              </a:ext>
            </a:extLst>
          </p:cNvPr>
          <p:cNvSpPr/>
          <p:nvPr/>
        </p:nvSpPr>
        <p:spPr>
          <a:xfrm>
            <a:off x="838200" y="4734060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name</a:t>
            </a:r>
            <a:r>
              <a:rPr lang="de-DE" sz="1000" dirty="0"/>
              <a:t> (</a:t>
            </a:r>
            <a:r>
              <a:rPr lang="de-DE" sz="1000" dirty="0" err="1"/>
              <a:t>string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93A81CB-FF2D-4914-9387-A7C66B44F568}"/>
              </a:ext>
            </a:extLst>
          </p:cNvPr>
          <p:cNvSpPr/>
          <p:nvPr/>
        </p:nvSpPr>
        <p:spPr>
          <a:xfrm>
            <a:off x="838200" y="451391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age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54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41C2739-05DF-46D7-B294-F9E0890B0748}"/>
              </a:ext>
            </a:extLst>
          </p:cNvPr>
          <p:cNvSpPr/>
          <p:nvPr/>
        </p:nvSpPr>
        <p:spPr>
          <a:xfrm>
            <a:off x="838200" y="4304366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 </a:t>
            </a:r>
            <a:r>
              <a:rPr lang="de-DE" sz="1000" dirty="0" err="1"/>
              <a:t>MakeGoodFriends</a:t>
            </a:r>
            <a:endParaRPr lang="de-DE" sz="10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688233-2441-4702-83BB-0BC6747DF715}"/>
              </a:ext>
            </a:extLst>
          </p:cNvPr>
          <p:cNvSpPr/>
          <p:nvPr/>
        </p:nvSpPr>
        <p:spPr>
          <a:xfrm>
            <a:off x="838200" y="4104341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newPerson</a:t>
            </a:r>
            <a:r>
              <a:rPr lang="de-DE" sz="1000" dirty="0"/>
              <a:t> (Person): ???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81FE0F7-6A83-48E9-AE7E-5303FDB06843}"/>
              </a:ext>
            </a:extLst>
          </p:cNvPr>
          <p:cNvSpPr/>
          <p:nvPr/>
        </p:nvSpPr>
        <p:spPr>
          <a:xfrm>
            <a:off x="5242560" y="4964544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List&lt;Person&gt;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5E7702D-D53D-480A-ABE2-C92E737D1E7B}"/>
              </a:ext>
            </a:extLst>
          </p:cNvPr>
          <p:cNvSpPr/>
          <p:nvPr/>
        </p:nvSpPr>
        <p:spPr>
          <a:xfrm>
            <a:off x="5242560" y="517919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items</a:t>
            </a:r>
            <a:r>
              <a:rPr lang="de-DE" sz="1000" dirty="0"/>
              <a:t> (Person[]):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F892AF3-F710-4637-A49F-99E00EE14905}"/>
              </a:ext>
            </a:extLst>
          </p:cNvPr>
          <p:cNvSpPr/>
          <p:nvPr/>
        </p:nvSpPr>
        <p:spPr>
          <a:xfrm>
            <a:off x="5242560" y="538874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size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8E692D8-45F4-4C34-8E48-B020773FD605}"/>
              </a:ext>
            </a:extLst>
          </p:cNvPr>
          <p:cNvSpPr/>
          <p:nvPr/>
        </p:nvSpPr>
        <p:spPr>
          <a:xfrm>
            <a:off x="5242560" y="560666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version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921A121-3D37-4E8C-9999-B67FBC08394B}"/>
              </a:ext>
            </a:extLst>
          </p:cNvPr>
          <p:cNvSpPr/>
          <p:nvPr/>
        </p:nvSpPr>
        <p:spPr>
          <a:xfrm>
            <a:off x="5242560" y="582788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syncRoot</a:t>
            </a:r>
            <a:r>
              <a:rPr lang="de-DE" sz="1000" dirty="0"/>
              <a:t> (</a:t>
            </a:r>
            <a:r>
              <a:rPr lang="de-DE" sz="1000" dirty="0" err="1"/>
              <a:t>object</a:t>
            </a:r>
            <a:r>
              <a:rPr lang="de-DE" sz="1000" dirty="0"/>
              <a:t>): null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8F38762-5B81-4722-8DAD-EC44447C1C9F}"/>
              </a:ext>
            </a:extLst>
          </p:cNvPr>
          <p:cNvSpPr/>
          <p:nvPr/>
        </p:nvSpPr>
        <p:spPr>
          <a:xfrm>
            <a:off x="5242560" y="4070998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Person[]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7F975D6-4F8F-40A7-91FB-56F0C13571B3}"/>
              </a:ext>
            </a:extLst>
          </p:cNvPr>
          <p:cNvSpPr/>
          <p:nvPr/>
        </p:nvSpPr>
        <p:spPr>
          <a:xfrm>
            <a:off x="5242560" y="4280548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[0] (Person): null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70FF58A-E999-458D-8F5D-6CFE0E81F68F}"/>
              </a:ext>
            </a:extLst>
          </p:cNvPr>
          <p:cNvSpPr/>
          <p:nvPr/>
        </p:nvSpPr>
        <p:spPr>
          <a:xfrm>
            <a:off x="5242560" y="449519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[1] (Person): null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CDFD334-C26B-43DE-AEEB-23A53B7A815C}"/>
              </a:ext>
            </a:extLst>
          </p:cNvPr>
          <p:cNvSpPr txBox="1"/>
          <p:nvPr/>
        </p:nvSpPr>
        <p:spPr>
          <a:xfrm>
            <a:off x="727535" y="105132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141E431-633D-41AA-BAE5-9142C89D1809}"/>
              </a:ext>
            </a:extLst>
          </p:cNvPr>
          <p:cNvSpPr txBox="1"/>
          <p:nvPr/>
        </p:nvSpPr>
        <p:spPr>
          <a:xfrm>
            <a:off x="4949015" y="102643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Managed</a:t>
            </a:r>
            <a:r>
              <a:rPr lang="de-DE" dirty="0"/>
              <a:t> Heap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54B2531-A707-4B69-8659-6F326B8EF246}"/>
              </a:ext>
            </a:extLst>
          </p:cNvPr>
          <p:cNvSpPr/>
          <p:nvPr/>
        </p:nvSpPr>
        <p:spPr>
          <a:xfrm>
            <a:off x="5242560" y="3658230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string</a:t>
            </a:r>
            <a:r>
              <a:rPr lang="de-DE" sz="1000" dirty="0"/>
              <a:t> „Walter“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EC5A7A46-67A1-4090-80EF-651B821598BD}"/>
              </a:ext>
            </a:extLst>
          </p:cNvPr>
          <p:cNvCxnSpPr>
            <a:stCxn id="24" idx="3"/>
            <a:endCxn id="64" idx="1"/>
          </p:cNvCxnSpPr>
          <p:nvPr/>
        </p:nvCxnSpPr>
        <p:spPr>
          <a:xfrm flipV="1">
            <a:off x="3905250" y="5069319"/>
            <a:ext cx="1337310" cy="30228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FEF77EC2-52A8-4138-9576-C6FE8D74B93A}"/>
              </a:ext>
            </a:extLst>
          </p:cNvPr>
          <p:cNvCxnSpPr>
            <a:cxnSpLocks/>
            <a:stCxn id="66" idx="3"/>
            <a:endCxn id="74" idx="3"/>
          </p:cNvCxnSpPr>
          <p:nvPr/>
        </p:nvCxnSpPr>
        <p:spPr>
          <a:xfrm flipV="1">
            <a:off x="8309610" y="4175773"/>
            <a:ext cx="12700" cy="1108194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FCF779C5-F783-4F6A-9F5D-4C1244900369}"/>
              </a:ext>
            </a:extLst>
          </p:cNvPr>
          <p:cNvCxnSpPr>
            <a:cxnSpLocks/>
            <a:stCxn id="32" idx="3"/>
            <a:endCxn id="64" idx="1"/>
          </p:cNvCxnSpPr>
          <p:nvPr/>
        </p:nvCxnSpPr>
        <p:spPr>
          <a:xfrm>
            <a:off x="3905250" y="5069039"/>
            <a:ext cx="1337310" cy="28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BDCA0706-6A2F-4871-9445-2FFC628FD22F}"/>
              </a:ext>
            </a:extLst>
          </p:cNvPr>
          <p:cNvCxnSpPr>
            <a:cxnSpLocks/>
            <a:stCxn id="36" idx="3"/>
            <a:endCxn id="91" idx="1"/>
          </p:cNvCxnSpPr>
          <p:nvPr/>
        </p:nvCxnSpPr>
        <p:spPr>
          <a:xfrm flipV="1">
            <a:off x="3905250" y="3763005"/>
            <a:ext cx="1337310" cy="107583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605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3053708-A56B-4D33-A576-725F92A3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2400" dirty="0"/>
              <a:t>Thread Stacks und </a:t>
            </a:r>
            <a:r>
              <a:rPr lang="de-DE" sz="2400" dirty="0" err="1"/>
              <a:t>Managed</a:t>
            </a:r>
            <a:r>
              <a:rPr lang="de-DE" sz="2400" dirty="0"/>
              <a:t> Heap am simplen Beispiel (6) – </a:t>
            </a:r>
            <a:r>
              <a:rPr lang="de-DE" sz="2400" dirty="0" err="1"/>
              <a:t>Activation</a:t>
            </a:r>
            <a:r>
              <a:rPr lang="de-DE" sz="2400" dirty="0"/>
              <a:t> Frame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024DB-BFF0-48BA-AFE1-DA524D31F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B21F-CFF1-43FE-BB0E-0633F2949FA1}" type="datetime1">
              <a:rPr lang="de-DE" smtClean="0"/>
              <a:t>13.10.2020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52CC1-B14C-4B60-AAB5-40C8380A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https://github.com/feO2x/ADC2020AsyncInMemory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E8DDB-079C-4C11-BE4C-ABF31703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12</a:t>
            </a:fld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49D9D-9807-4AE8-8352-B3EF1B0F2C18}"/>
              </a:ext>
            </a:extLst>
          </p:cNvPr>
          <p:cNvSpPr/>
          <p:nvPr/>
        </p:nvSpPr>
        <p:spPr>
          <a:xfrm>
            <a:off x="4852987" y="1420654"/>
            <a:ext cx="6600825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C64006-3639-435E-8EC4-C9775DF17B0C}"/>
              </a:ext>
            </a:extLst>
          </p:cNvPr>
          <p:cNvSpPr/>
          <p:nvPr/>
        </p:nvSpPr>
        <p:spPr>
          <a:xfrm>
            <a:off x="538163" y="1420654"/>
            <a:ext cx="3671887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8F670B-D76F-434F-B15D-B5B04A0143E4}"/>
              </a:ext>
            </a:extLst>
          </p:cNvPr>
          <p:cNvSpPr/>
          <p:nvPr/>
        </p:nvSpPr>
        <p:spPr>
          <a:xfrm>
            <a:off x="838200" y="5800725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 (Main-Aufrufer)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F007A4-0511-44F8-A81A-C6B631E63E9E}"/>
              </a:ext>
            </a:extLst>
          </p:cNvPr>
          <p:cNvSpPr/>
          <p:nvPr/>
        </p:nvSpPr>
        <p:spPr>
          <a:xfrm>
            <a:off x="838200" y="5491313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 Main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9DE553-0D51-4D31-A23C-5E25DB7A342C}"/>
              </a:ext>
            </a:extLst>
          </p:cNvPr>
          <p:cNvSpPr/>
          <p:nvPr/>
        </p:nvSpPr>
        <p:spPr>
          <a:xfrm>
            <a:off x="838200" y="526682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myFriend</a:t>
            </a:r>
            <a:r>
              <a:rPr lang="de-DE" sz="1000" dirty="0"/>
              <a:t> (List&lt;Person&gt;):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49532B8-F905-4D37-9B03-A9BF50641310}"/>
              </a:ext>
            </a:extLst>
          </p:cNvPr>
          <p:cNvSpPr/>
          <p:nvPr/>
        </p:nvSpPr>
        <p:spPr>
          <a:xfrm>
            <a:off x="838200" y="496426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list</a:t>
            </a:r>
            <a:r>
              <a:rPr lang="de-DE" sz="1000" dirty="0"/>
              <a:t> (List&lt;Person&gt;):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A27634-A8EA-4BDD-A13F-02E920598FFB}"/>
              </a:ext>
            </a:extLst>
          </p:cNvPr>
          <p:cNvSpPr/>
          <p:nvPr/>
        </p:nvSpPr>
        <p:spPr>
          <a:xfrm>
            <a:off x="838200" y="4734060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name</a:t>
            </a:r>
            <a:r>
              <a:rPr lang="de-DE" sz="1000" dirty="0"/>
              <a:t> (</a:t>
            </a:r>
            <a:r>
              <a:rPr lang="de-DE" sz="1000" dirty="0" err="1"/>
              <a:t>string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93A81CB-FF2D-4914-9387-A7C66B44F568}"/>
              </a:ext>
            </a:extLst>
          </p:cNvPr>
          <p:cNvSpPr/>
          <p:nvPr/>
        </p:nvSpPr>
        <p:spPr>
          <a:xfrm>
            <a:off x="838200" y="451391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age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54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41C2739-05DF-46D7-B294-F9E0890B0748}"/>
              </a:ext>
            </a:extLst>
          </p:cNvPr>
          <p:cNvSpPr/>
          <p:nvPr/>
        </p:nvSpPr>
        <p:spPr>
          <a:xfrm>
            <a:off x="838200" y="4304366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 </a:t>
            </a:r>
            <a:r>
              <a:rPr lang="de-DE" sz="1000" dirty="0" err="1"/>
              <a:t>MakeGoodFriends</a:t>
            </a:r>
            <a:endParaRPr lang="de-DE" sz="10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688233-2441-4702-83BB-0BC6747DF715}"/>
              </a:ext>
            </a:extLst>
          </p:cNvPr>
          <p:cNvSpPr/>
          <p:nvPr/>
        </p:nvSpPr>
        <p:spPr>
          <a:xfrm>
            <a:off x="838200" y="4104341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newPerson</a:t>
            </a:r>
            <a:r>
              <a:rPr lang="de-DE" sz="1000" dirty="0"/>
              <a:t> (Person): ???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81FE0F7-6A83-48E9-AE7E-5303FDB06843}"/>
              </a:ext>
            </a:extLst>
          </p:cNvPr>
          <p:cNvSpPr/>
          <p:nvPr/>
        </p:nvSpPr>
        <p:spPr>
          <a:xfrm>
            <a:off x="5242560" y="4964544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List&lt;Person&gt;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5E7702D-D53D-480A-ABE2-C92E737D1E7B}"/>
              </a:ext>
            </a:extLst>
          </p:cNvPr>
          <p:cNvSpPr/>
          <p:nvPr/>
        </p:nvSpPr>
        <p:spPr>
          <a:xfrm>
            <a:off x="5242560" y="517919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items</a:t>
            </a:r>
            <a:r>
              <a:rPr lang="de-DE" sz="1000" dirty="0"/>
              <a:t> (Person[]):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F892AF3-F710-4637-A49F-99E00EE14905}"/>
              </a:ext>
            </a:extLst>
          </p:cNvPr>
          <p:cNvSpPr/>
          <p:nvPr/>
        </p:nvSpPr>
        <p:spPr>
          <a:xfrm>
            <a:off x="5242560" y="538874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size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8E692D8-45F4-4C34-8E48-B020773FD605}"/>
              </a:ext>
            </a:extLst>
          </p:cNvPr>
          <p:cNvSpPr/>
          <p:nvPr/>
        </p:nvSpPr>
        <p:spPr>
          <a:xfrm>
            <a:off x="5242560" y="560666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version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921A121-3D37-4E8C-9999-B67FBC08394B}"/>
              </a:ext>
            </a:extLst>
          </p:cNvPr>
          <p:cNvSpPr/>
          <p:nvPr/>
        </p:nvSpPr>
        <p:spPr>
          <a:xfrm>
            <a:off x="5242560" y="582788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syncRoot</a:t>
            </a:r>
            <a:r>
              <a:rPr lang="de-DE" sz="1000" dirty="0"/>
              <a:t> (</a:t>
            </a:r>
            <a:r>
              <a:rPr lang="de-DE" sz="1000" dirty="0" err="1"/>
              <a:t>object</a:t>
            </a:r>
            <a:r>
              <a:rPr lang="de-DE" sz="1000" dirty="0"/>
              <a:t>): null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8F38762-5B81-4722-8DAD-EC44447C1C9F}"/>
              </a:ext>
            </a:extLst>
          </p:cNvPr>
          <p:cNvSpPr/>
          <p:nvPr/>
        </p:nvSpPr>
        <p:spPr>
          <a:xfrm>
            <a:off x="5242560" y="4070998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Person[]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7F975D6-4F8F-40A7-91FB-56F0C13571B3}"/>
              </a:ext>
            </a:extLst>
          </p:cNvPr>
          <p:cNvSpPr/>
          <p:nvPr/>
        </p:nvSpPr>
        <p:spPr>
          <a:xfrm>
            <a:off x="5242560" y="4280548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[0] (Person): null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70FF58A-E999-458D-8F5D-6CFE0E81F68F}"/>
              </a:ext>
            </a:extLst>
          </p:cNvPr>
          <p:cNvSpPr/>
          <p:nvPr/>
        </p:nvSpPr>
        <p:spPr>
          <a:xfrm>
            <a:off x="5242560" y="449519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[1] (Person): null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CDFD334-C26B-43DE-AEEB-23A53B7A815C}"/>
              </a:ext>
            </a:extLst>
          </p:cNvPr>
          <p:cNvSpPr txBox="1"/>
          <p:nvPr/>
        </p:nvSpPr>
        <p:spPr>
          <a:xfrm>
            <a:off x="727535" y="105132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141E431-633D-41AA-BAE5-9142C89D1809}"/>
              </a:ext>
            </a:extLst>
          </p:cNvPr>
          <p:cNvSpPr txBox="1"/>
          <p:nvPr/>
        </p:nvSpPr>
        <p:spPr>
          <a:xfrm>
            <a:off x="4949015" y="102643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Managed</a:t>
            </a:r>
            <a:r>
              <a:rPr lang="de-DE" dirty="0"/>
              <a:t> Heap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54B2531-A707-4B69-8659-6F326B8EF246}"/>
              </a:ext>
            </a:extLst>
          </p:cNvPr>
          <p:cNvSpPr/>
          <p:nvPr/>
        </p:nvSpPr>
        <p:spPr>
          <a:xfrm>
            <a:off x="5242560" y="3658230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string</a:t>
            </a:r>
            <a:r>
              <a:rPr lang="de-DE" sz="1000" dirty="0"/>
              <a:t> „Walter“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EC5A7A46-67A1-4090-80EF-651B821598BD}"/>
              </a:ext>
            </a:extLst>
          </p:cNvPr>
          <p:cNvCxnSpPr>
            <a:stCxn id="24" idx="3"/>
            <a:endCxn id="64" idx="1"/>
          </p:cNvCxnSpPr>
          <p:nvPr/>
        </p:nvCxnSpPr>
        <p:spPr>
          <a:xfrm flipV="1">
            <a:off x="3905250" y="5069319"/>
            <a:ext cx="1337310" cy="30228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FEF77EC2-52A8-4138-9576-C6FE8D74B93A}"/>
              </a:ext>
            </a:extLst>
          </p:cNvPr>
          <p:cNvCxnSpPr>
            <a:cxnSpLocks/>
            <a:stCxn id="66" idx="3"/>
            <a:endCxn id="74" idx="3"/>
          </p:cNvCxnSpPr>
          <p:nvPr/>
        </p:nvCxnSpPr>
        <p:spPr>
          <a:xfrm flipV="1">
            <a:off x="8309610" y="4175773"/>
            <a:ext cx="12700" cy="1108194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FCF779C5-F783-4F6A-9F5D-4C1244900369}"/>
              </a:ext>
            </a:extLst>
          </p:cNvPr>
          <p:cNvCxnSpPr>
            <a:cxnSpLocks/>
            <a:stCxn id="32" idx="3"/>
            <a:endCxn id="64" idx="1"/>
          </p:cNvCxnSpPr>
          <p:nvPr/>
        </p:nvCxnSpPr>
        <p:spPr>
          <a:xfrm>
            <a:off x="3905250" y="5069039"/>
            <a:ext cx="1337310" cy="28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BDCA0706-6A2F-4871-9445-2FFC628FD22F}"/>
              </a:ext>
            </a:extLst>
          </p:cNvPr>
          <p:cNvCxnSpPr>
            <a:cxnSpLocks/>
            <a:stCxn id="36" idx="3"/>
            <a:endCxn id="91" idx="1"/>
          </p:cNvCxnSpPr>
          <p:nvPr/>
        </p:nvCxnSpPr>
        <p:spPr>
          <a:xfrm flipV="1">
            <a:off x="3905250" y="3763005"/>
            <a:ext cx="1337310" cy="107583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EB513E8-5CF8-4883-9297-690FBC157C35}"/>
              </a:ext>
            </a:extLst>
          </p:cNvPr>
          <p:cNvSpPr/>
          <p:nvPr/>
        </p:nvSpPr>
        <p:spPr>
          <a:xfrm>
            <a:off x="279070" y="4104341"/>
            <a:ext cx="448465" cy="1075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/>
              <a:t>Activation Frame</a:t>
            </a:r>
          </a:p>
        </p:txBody>
      </p:sp>
    </p:spTree>
    <p:extLst>
      <p:ext uri="{BB962C8B-B14F-4D97-AF65-F5344CB8AC3E}">
        <p14:creationId xmlns:p14="http://schemas.microsoft.com/office/powerpoint/2010/main" val="13654259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3053708-A56B-4D33-A576-725F92A3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Thread Stacks und </a:t>
            </a:r>
            <a:r>
              <a:rPr lang="de-DE" dirty="0" err="1"/>
              <a:t>Managed</a:t>
            </a:r>
            <a:r>
              <a:rPr lang="de-DE" dirty="0"/>
              <a:t> Heap am simplen Beispiel (7)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024DB-BFF0-48BA-AFE1-DA524D31F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F9FE9-23AF-4D17-A908-D3811A569D31}" type="datetime1">
              <a:rPr lang="de-DE" smtClean="0"/>
              <a:t>13.10.2020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52CC1-B14C-4B60-AAB5-40C8380A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https://github.com/feO2x/ADC2020AsyncInMemory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E8DDB-079C-4C11-BE4C-ABF31703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13</a:t>
            </a:fld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49D9D-9807-4AE8-8352-B3EF1B0F2C18}"/>
              </a:ext>
            </a:extLst>
          </p:cNvPr>
          <p:cNvSpPr/>
          <p:nvPr/>
        </p:nvSpPr>
        <p:spPr>
          <a:xfrm>
            <a:off x="4852987" y="1420654"/>
            <a:ext cx="6600825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C64006-3639-435E-8EC4-C9775DF17B0C}"/>
              </a:ext>
            </a:extLst>
          </p:cNvPr>
          <p:cNvSpPr/>
          <p:nvPr/>
        </p:nvSpPr>
        <p:spPr>
          <a:xfrm>
            <a:off x="538163" y="1420654"/>
            <a:ext cx="3671887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8F670B-D76F-434F-B15D-B5B04A0143E4}"/>
              </a:ext>
            </a:extLst>
          </p:cNvPr>
          <p:cNvSpPr/>
          <p:nvPr/>
        </p:nvSpPr>
        <p:spPr>
          <a:xfrm>
            <a:off x="838200" y="5800725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 (Main-Aufrufer)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F007A4-0511-44F8-A81A-C6B631E63E9E}"/>
              </a:ext>
            </a:extLst>
          </p:cNvPr>
          <p:cNvSpPr/>
          <p:nvPr/>
        </p:nvSpPr>
        <p:spPr>
          <a:xfrm>
            <a:off x="838200" y="5491313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 Main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9DE553-0D51-4D31-A23C-5E25DB7A342C}"/>
              </a:ext>
            </a:extLst>
          </p:cNvPr>
          <p:cNvSpPr/>
          <p:nvPr/>
        </p:nvSpPr>
        <p:spPr>
          <a:xfrm>
            <a:off x="838200" y="526682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myFriend</a:t>
            </a:r>
            <a:r>
              <a:rPr lang="de-DE" sz="1000" dirty="0"/>
              <a:t> (List&lt;Person&gt;):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49532B8-F905-4D37-9B03-A9BF50641310}"/>
              </a:ext>
            </a:extLst>
          </p:cNvPr>
          <p:cNvSpPr/>
          <p:nvPr/>
        </p:nvSpPr>
        <p:spPr>
          <a:xfrm>
            <a:off x="838200" y="496426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list</a:t>
            </a:r>
            <a:r>
              <a:rPr lang="de-DE" sz="1000" dirty="0"/>
              <a:t> (List&lt;Person&gt;):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A27634-A8EA-4BDD-A13F-02E920598FFB}"/>
              </a:ext>
            </a:extLst>
          </p:cNvPr>
          <p:cNvSpPr/>
          <p:nvPr/>
        </p:nvSpPr>
        <p:spPr>
          <a:xfrm>
            <a:off x="838200" y="4734060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name</a:t>
            </a:r>
            <a:r>
              <a:rPr lang="de-DE" sz="1000" dirty="0"/>
              <a:t> (</a:t>
            </a:r>
            <a:r>
              <a:rPr lang="de-DE" sz="1000" dirty="0" err="1"/>
              <a:t>string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93A81CB-FF2D-4914-9387-A7C66B44F568}"/>
              </a:ext>
            </a:extLst>
          </p:cNvPr>
          <p:cNvSpPr/>
          <p:nvPr/>
        </p:nvSpPr>
        <p:spPr>
          <a:xfrm>
            <a:off x="838200" y="451391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age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54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41C2739-05DF-46D7-B294-F9E0890B0748}"/>
              </a:ext>
            </a:extLst>
          </p:cNvPr>
          <p:cNvSpPr/>
          <p:nvPr/>
        </p:nvSpPr>
        <p:spPr>
          <a:xfrm>
            <a:off x="838200" y="4304366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 </a:t>
            </a:r>
            <a:r>
              <a:rPr lang="de-DE" sz="1000" dirty="0" err="1"/>
              <a:t>MakeGoodFriends</a:t>
            </a:r>
            <a:endParaRPr lang="de-DE" sz="10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688233-2441-4702-83BB-0BC6747DF715}"/>
              </a:ext>
            </a:extLst>
          </p:cNvPr>
          <p:cNvSpPr/>
          <p:nvPr/>
        </p:nvSpPr>
        <p:spPr>
          <a:xfrm>
            <a:off x="838200" y="4104341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newPerson</a:t>
            </a:r>
            <a:r>
              <a:rPr lang="de-DE" sz="1000" dirty="0"/>
              <a:t> (Person): ???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5B61AFB-FDDD-44BB-903F-E81F3960A096}"/>
              </a:ext>
            </a:extLst>
          </p:cNvPr>
          <p:cNvSpPr/>
          <p:nvPr/>
        </p:nvSpPr>
        <p:spPr>
          <a:xfrm>
            <a:off x="838200" y="3569070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name</a:t>
            </a:r>
            <a:r>
              <a:rPr lang="de-DE" sz="1000" dirty="0"/>
              <a:t> (</a:t>
            </a:r>
            <a:r>
              <a:rPr lang="de-DE" sz="1000" dirty="0" err="1"/>
              <a:t>string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CF31129-20C3-49E1-932B-F90DAC6F3E0F}"/>
              </a:ext>
            </a:extLst>
          </p:cNvPr>
          <p:cNvSpPr/>
          <p:nvPr/>
        </p:nvSpPr>
        <p:spPr>
          <a:xfrm>
            <a:off x="838200" y="3344581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age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54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E7AC507-495A-45D7-AA3A-641E363E72F7}"/>
              </a:ext>
            </a:extLst>
          </p:cNvPr>
          <p:cNvSpPr/>
          <p:nvPr/>
        </p:nvSpPr>
        <p:spPr>
          <a:xfrm>
            <a:off x="838200" y="3135031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 </a:t>
            </a:r>
            <a:r>
              <a:rPr lang="de-DE" sz="1000" dirty="0" err="1"/>
              <a:t>CreateAndAddPerson</a:t>
            </a:r>
            <a:endParaRPr lang="de-DE" sz="10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15E5A47-0D36-4446-973C-79B32BA03B97}"/>
              </a:ext>
            </a:extLst>
          </p:cNvPr>
          <p:cNvSpPr/>
          <p:nvPr/>
        </p:nvSpPr>
        <p:spPr>
          <a:xfrm>
            <a:off x="838200" y="378921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this</a:t>
            </a:r>
            <a:r>
              <a:rPr lang="de-DE" sz="1000" dirty="0"/>
              <a:t> (Person):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81FE0F7-6A83-48E9-AE7E-5303FDB06843}"/>
              </a:ext>
            </a:extLst>
          </p:cNvPr>
          <p:cNvSpPr/>
          <p:nvPr/>
        </p:nvSpPr>
        <p:spPr>
          <a:xfrm>
            <a:off x="5242560" y="4964544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List&lt;Person&gt;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5E7702D-D53D-480A-ABE2-C92E737D1E7B}"/>
              </a:ext>
            </a:extLst>
          </p:cNvPr>
          <p:cNvSpPr/>
          <p:nvPr/>
        </p:nvSpPr>
        <p:spPr>
          <a:xfrm>
            <a:off x="5242560" y="517919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items</a:t>
            </a:r>
            <a:r>
              <a:rPr lang="de-DE" sz="1000" dirty="0"/>
              <a:t> (Person[]):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F892AF3-F710-4637-A49F-99E00EE14905}"/>
              </a:ext>
            </a:extLst>
          </p:cNvPr>
          <p:cNvSpPr/>
          <p:nvPr/>
        </p:nvSpPr>
        <p:spPr>
          <a:xfrm>
            <a:off x="5242560" y="538874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size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8E692D8-45F4-4C34-8E48-B020773FD605}"/>
              </a:ext>
            </a:extLst>
          </p:cNvPr>
          <p:cNvSpPr/>
          <p:nvPr/>
        </p:nvSpPr>
        <p:spPr>
          <a:xfrm>
            <a:off x="5242560" y="560666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version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921A121-3D37-4E8C-9999-B67FBC08394B}"/>
              </a:ext>
            </a:extLst>
          </p:cNvPr>
          <p:cNvSpPr/>
          <p:nvPr/>
        </p:nvSpPr>
        <p:spPr>
          <a:xfrm>
            <a:off x="5242560" y="582788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syncRoot</a:t>
            </a:r>
            <a:r>
              <a:rPr lang="de-DE" sz="1000" dirty="0"/>
              <a:t> (</a:t>
            </a:r>
            <a:r>
              <a:rPr lang="de-DE" sz="1000" dirty="0" err="1"/>
              <a:t>object</a:t>
            </a:r>
            <a:r>
              <a:rPr lang="de-DE" sz="1000" dirty="0"/>
              <a:t>): null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8F38762-5B81-4722-8DAD-EC44447C1C9F}"/>
              </a:ext>
            </a:extLst>
          </p:cNvPr>
          <p:cNvSpPr/>
          <p:nvPr/>
        </p:nvSpPr>
        <p:spPr>
          <a:xfrm>
            <a:off x="5242560" y="4070998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Person[]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7F975D6-4F8F-40A7-91FB-56F0C13571B3}"/>
              </a:ext>
            </a:extLst>
          </p:cNvPr>
          <p:cNvSpPr/>
          <p:nvPr/>
        </p:nvSpPr>
        <p:spPr>
          <a:xfrm>
            <a:off x="5242560" y="4280548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[0] (Person): null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70FF58A-E999-458D-8F5D-6CFE0E81F68F}"/>
              </a:ext>
            </a:extLst>
          </p:cNvPr>
          <p:cNvSpPr/>
          <p:nvPr/>
        </p:nvSpPr>
        <p:spPr>
          <a:xfrm>
            <a:off x="5242560" y="449519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[1] (Person): null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CDFD334-C26B-43DE-AEEB-23A53B7A815C}"/>
              </a:ext>
            </a:extLst>
          </p:cNvPr>
          <p:cNvSpPr txBox="1"/>
          <p:nvPr/>
        </p:nvSpPr>
        <p:spPr>
          <a:xfrm>
            <a:off x="727535" y="105132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141E431-633D-41AA-BAE5-9142C89D1809}"/>
              </a:ext>
            </a:extLst>
          </p:cNvPr>
          <p:cNvSpPr txBox="1"/>
          <p:nvPr/>
        </p:nvSpPr>
        <p:spPr>
          <a:xfrm>
            <a:off x="4949015" y="102643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Managed</a:t>
            </a:r>
            <a:r>
              <a:rPr lang="de-DE" dirty="0"/>
              <a:t> Heap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A79A04A-B219-4BB5-A15B-3DE162F5F7C5}"/>
              </a:ext>
            </a:extLst>
          </p:cNvPr>
          <p:cNvSpPr/>
          <p:nvPr/>
        </p:nvSpPr>
        <p:spPr>
          <a:xfrm>
            <a:off x="5242560" y="2838427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Person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E383150-1569-4AB2-B134-031D8C5AD058}"/>
              </a:ext>
            </a:extLst>
          </p:cNvPr>
          <p:cNvSpPr/>
          <p:nvPr/>
        </p:nvSpPr>
        <p:spPr>
          <a:xfrm>
            <a:off x="5242560" y="3047977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name</a:t>
            </a:r>
            <a:r>
              <a:rPr lang="de-DE" sz="1000" dirty="0"/>
              <a:t> (</a:t>
            </a:r>
            <a:r>
              <a:rPr lang="de-DE" sz="1000" dirty="0" err="1"/>
              <a:t>string</a:t>
            </a:r>
            <a:r>
              <a:rPr lang="de-DE" sz="1000" dirty="0"/>
              <a:t>): null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3CAD373-7569-4A73-B4CA-A50583574147}"/>
              </a:ext>
            </a:extLst>
          </p:cNvPr>
          <p:cNvSpPr/>
          <p:nvPr/>
        </p:nvSpPr>
        <p:spPr>
          <a:xfrm>
            <a:off x="5242560" y="3262625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age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0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54B2531-A707-4B69-8659-6F326B8EF246}"/>
              </a:ext>
            </a:extLst>
          </p:cNvPr>
          <p:cNvSpPr/>
          <p:nvPr/>
        </p:nvSpPr>
        <p:spPr>
          <a:xfrm>
            <a:off x="5242560" y="3658230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string</a:t>
            </a:r>
            <a:r>
              <a:rPr lang="de-DE" sz="1000" dirty="0"/>
              <a:t> „Walter“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EC5A7A46-67A1-4090-80EF-651B821598BD}"/>
              </a:ext>
            </a:extLst>
          </p:cNvPr>
          <p:cNvCxnSpPr>
            <a:stCxn id="24" idx="3"/>
            <a:endCxn id="64" idx="1"/>
          </p:cNvCxnSpPr>
          <p:nvPr/>
        </p:nvCxnSpPr>
        <p:spPr>
          <a:xfrm flipV="1">
            <a:off x="3905250" y="5069319"/>
            <a:ext cx="1337310" cy="30228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FEF77EC2-52A8-4138-9576-C6FE8D74B93A}"/>
              </a:ext>
            </a:extLst>
          </p:cNvPr>
          <p:cNvCxnSpPr>
            <a:cxnSpLocks/>
            <a:stCxn id="66" idx="3"/>
            <a:endCxn id="74" idx="3"/>
          </p:cNvCxnSpPr>
          <p:nvPr/>
        </p:nvCxnSpPr>
        <p:spPr>
          <a:xfrm flipV="1">
            <a:off x="8309610" y="4175773"/>
            <a:ext cx="12700" cy="1108194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FCF779C5-F783-4F6A-9F5D-4C1244900369}"/>
              </a:ext>
            </a:extLst>
          </p:cNvPr>
          <p:cNvCxnSpPr>
            <a:cxnSpLocks/>
            <a:stCxn id="32" idx="3"/>
            <a:endCxn id="64" idx="1"/>
          </p:cNvCxnSpPr>
          <p:nvPr/>
        </p:nvCxnSpPr>
        <p:spPr>
          <a:xfrm>
            <a:off x="3905250" y="5069039"/>
            <a:ext cx="1337310" cy="28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BDCA0706-6A2F-4871-9445-2FFC628FD22F}"/>
              </a:ext>
            </a:extLst>
          </p:cNvPr>
          <p:cNvCxnSpPr>
            <a:cxnSpLocks/>
            <a:stCxn id="36" idx="3"/>
            <a:endCxn id="91" idx="1"/>
          </p:cNvCxnSpPr>
          <p:nvPr/>
        </p:nvCxnSpPr>
        <p:spPr>
          <a:xfrm flipV="1">
            <a:off x="3905250" y="3763005"/>
            <a:ext cx="1337310" cy="107583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657DF947-7369-4110-A603-B5C4097CABA3}"/>
              </a:ext>
            </a:extLst>
          </p:cNvPr>
          <p:cNvCxnSpPr>
            <a:cxnSpLocks/>
            <a:stCxn id="60" idx="3"/>
            <a:endCxn id="85" idx="1"/>
          </p:cNvCxnSpPr>
          <p:nvPr/>
        </p:nvCxnSpPr>
        <p:spPr>
          <a:xfrm flipV="1">
            <a:off x="3905250" y="2943202"/>
            <a:ext cx="1337310" cy="950787"/>
          </a:xfrm>
          <a:prstGeom prst="bentConnector3">
            <a:avLst>
              <a:gd name="adj1" fmla="val 3652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0290EC37-9703-4E74-A9D7-C80DD4D3E11E}"/>
              </a:ext>
            </a:extLst>
          </p:cNvPr>
          <p:cNvCxnSpPr>
            <a:cxnSpLocks/>
            <a:stCxn id="50" idx="3"/>
            <a:endCxn id="91" idx="1"/>
          </p:cNvCxnSpPr>
          <p:nvPr/>
        </p:nvCxnSpPr>
        <p:spPr>
          <a:xfrm>
            <a:off x="3905250" y="3673845"/>
            <a:ext cx="1337310" cy="8916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2475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3053708-A56B-4D33-A576-725F92A3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Thread Stacks und </a:t>
            </a:r>
            <a:r>
              <a:rPr lang="de-DE" dirty="0" err="1"/>
              <a:t>Managed</a:t>
            </a:r>
            <a:r>
              <a:rPr lang="de-DE" dirty="0"/>
              <a:t> Heap am simplen Beispiel (8)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024DB-BFF0-48BA-AFE1-DA524D31F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6783-61C8-482B-8A59-8339CBBD2471}" type="datetime1">
              <a:rPr lang="de-DE" smtClean="0"/>
              <a:t>13.10.2020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52CC1-B14C-4B60-AAB5-40C8380A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https://github.com/feO2x/ADC2020AsyncInMemory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E8DDB-079C-4C11-BE4C-ABF31703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14</a:t>
            </a:fld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49D9D-9807-4AE8-8352-B3EF1B0F2C18}"/>
              </a:ext>
            </a:extLst>
          </p:cNvPr>
          <p:cNvSpPr/>
          <p:nvPr/>
        </p:nvSpPr>
        <p:spPr>
          <a:xfrm>
            <a:off x="4852987" y="1420654"/>
            <a:ext cx="6600825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C64006-3639-435E-8EC4-C9775DF17B0C}"/>
              </a:ext>
            </a:extLst>
          </p:cNvPr>
          <p:cNvSpPr/>
          <p:nvPr/>
        </p:nvSpPr>
        <p:spPr>
          <a:xfrm>
            <a:off x="538163" y="1420654"/>
            <a:ext cx="3671887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8F670B-D76F-434F-B15D-B5B04A0143E4}"/>
              </a:ext>
            </a:extLst>
          </p:cNvPr>
          <p:cNvSpPr/>
          <p:nvPr/>
        </p:nvSpPr>
        <p:spPr>
          <a:xfrm>
            <a:off x="838200" y="5800725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 (Main-Aufrufer)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F007A4-0511-44F8-A81A-C6B631E63E9E}"/>
              </a:ext>
            </a:extLst>
          </p:cNvPr>
          <p:cNvSpPr/>
          <p:nvPr/>
        </p:nvSpPr>
        <p:spPr>
          <a:xfrm>
            <a:off x="838200" y="5491313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 Main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9DE553-0D51-4D31-A23C-5E25DB7A342C}"/>
              </a:ext>
            </a:extLst>
          </p:cNvPr>
          <p:cNvSpPr/>
          <p:nvPr/>
        </p:nvSpPr>
        <p:spPr>
          <a:xfrm>
            <a:off x="838200" y="526682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myFriend</a:t>
            </a:r>
            <a:r>
              <a:rPr lang="de-DE" sz="1000" dirty="0"/>
              <a:t> (List&lt;Person&gt;):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49532B8-F905-4D37-9B03-A9BF50641310}"/>
              </a:ext>
            </a:extLst>
          </p:cNvPr>
          <p:cNvSpPr/>
          <p:nvPr/>
        </p:nvSpPr>
        <p:spPr>
          <a:xfrm>
            <a:off x="838200" y="496426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list</a:t>
            </a:r>
            <a:r>
              <a:rPr lang="de-DE" sz="1000" dirty="0"/>
              <a:t> (List&lt;Person&gt;):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A27634-A8EA-4BDD-A13F-02E920598FFB}"/>
              </a:ext>
            </a:extLst>
          </p:cNvPr>
          <p:cNvSpPr/>
          <p:nvPr/>
        </p:nvSpPr>
        <p:spPr>
          <a:xfrm>
            <a:off x="838200" y="4734060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name</a:t>
            </a:r>
            <a:r>
              <a:rPr lang="de-DE" sz="1000" dirty="0"/>
              <a:t> (</a:t>
            </a:r>
            <a:r>
              <a:rPr lang="de-DE" sz="1000" dirty="0" err="1"/>
              <a:t>string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93A81CB-FF2D-4914-9387-A7C66B44F568}"/>
              </a:ext>
            </a:extLst>
          </p:cNvPr>
          <p:cNvSpPr/>
          <p:nvPr/>
        </p:nvSpPr>
        <p:spPr>
          <a:xfrm>
            <a:off x="838200" y="451391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age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54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41C2739-05DF-46D7-B294-F9E0890B0748}"/>
              </a:ext>
            </a:extLst>
          </p:cNvPr>
          <p:cNvSpPr/>
          <p:nvPr/>
        </p:nvSpPr>
        <p:spPr>
          <a:xfrm>
            <a:off x="838200" y="4304366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 </a:t>
            </a:r>
            <a:r>
              <a:rPr lang="de-DE" sz="1000" dirty="0" err="1"/>
              <a:t>MakeGoodFriends</a:t>
            </a:r>
            <a:endParaRPr lang="de-DE" sz="10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688233-2441-4702-83BB-0BC6747DF715}"/>
              </a:ext>
            </a:extLst>
          </p:cNvPr>
          <p:cNvSpPr/>
          <p:nvPr/>
        </p:nvSpPr>
        <p:spPr>
          <a:xfrm>
            <a:off x="838200" y="4104341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newPerson</a:t>
            </a:r>
            <a:r>
              <a:rPr lang="de-DE" sz="1000" dirty="0"/>
              <a:t> (Person): ???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5B61AFB-FDDD-44BB-903F-E81F3960A096}"/>
              </a:ext>
            </a:extLst>
          </p:cNvPr>
          <p:cNvSpPr/>
          <p:nvPr/>
        </p:nvSpPr>
        <p:spPr>
          <a:xfrm>
            <a:off x="838200" y="3569070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name</a:t>
            </a:r>
            <a:r>
              <a:rPr lang="de-DE" sz="1000" dirty="0"/>
              <a:t> (</a:t>
            </a:r>
            <a:r>
              <a:rPr lang="de-DE" sz="1000" dirty="0" err="1"/>
              <a:t>string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CF31129-20C3-49E1-932B-F90DAC6F3E0F}"/>
              </a:ext>
            </a:extLst>
          </p:cNvPr>
          <p:cNvSpPr/>
          <p:nvPr/>
        </p:nvSpPr>
        <p:spPr>
          <a:xfrm>
            <a:off x="838200" y="3344581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age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54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E7AC507-495A-45D7-AA3A-641E363E72F7}"/>
              </a:ext>
            </a:extLst>
          </p:cNvPr>
          <p:cNvSpPr/>
          <p:nvPr/>
        </p:nvSpPr>
        <p:spPr>
          <a:xfrm>
            <a:off x="838200" y="3135031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 </a:t>
            </a:r>
            <a:r>
              <a:rPr lang="de-DE" sz="1000" dirty="0" err="1"/>
              <a:t>CreateAndAddPerson</a:t>
            </a:r>
            <a:endParaRPr lang="de-DE" sz="10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15E5A47-0D36-4446-973C-79B32BA03B97}"/>
              </a:ext>
            </a:extLst>
          </p:cNvPr>
          <p:cNvSpPr/>
          <p:nvPr/>
        </p:nvSpPr>
        <p:spPr>
          <a:xfrm>
            <a:off x="838200" y="378921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this</a:t>
            </a:r>
            <a:r>
              <a:rPr lang="de-DE" sz="1000" dirty="0"/>
              <a:t> (Person):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81FE0F7-6A83-48E9-AE7E-5303FDB06843}"/>
              </a:ext>
            </a:extLst>
          </p:cNvPr>
          <p:cNvSpPr/>
          <p:nvPr/>
        </p:nvSpPr>
        <p:spPr>
          <a:xfrm>
            <a:off x="5242560" y="4964544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List&lt;Person&gt;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5E7702D-D53D-480A-ABE2-C92E737D1E7B}"/>
              </a:ext>
            </a:extLst>
          </p:cNvPr>
          <p:cNvSpPr/>
          <p:nvPr/>
        </p:nvSpPr>
        <p:spPr>
          <a:xfrm>
            <a:off x="5242560" y="517919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items</a:t>
            </a:r>
            <a:r>
              <a:rPr lang="de-DE" sz="1000" dirty="0"/>
              <a:t> (Person[]):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F892AF3-F710-4637-A49F-99E00EE14905}"/>
              </a:ext>
            </a:extLst>
          </p:cNvPr>
          <p:cNvSpPr/>
          <p:nvPr/>
        </p:nvSpPr>
        <p:spPr>
          <a:xfrm>
            <a:off x="5242560" y="538874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size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8E692D8-45F4-4C34-8E48-B020773FD605}"/>
              </a:ext>
            </a:extLst>
          </p:cNvPr>
          <p:cNvSpPr/>
          <p:nvPr/>
        </p:nvSpPr>
        <p:spPr>
          <a:xfrm>
            <a:off x="5242560" y="560666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version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921A121-3D37-4E8C-9999-B67FBC08394B}"/>
              </a:ext>
            </a:extLst>
          </p:cNvPr>
          <p:cNvSpPr/>
          <p:nvPr/>
        </p:nvSpPr>
        <p:spPr>
          <a:xfrm>
            <a:off x="5242560" y="582788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syncRoot</a:t>
            </a:r>
            <a:r>
              <a:rPr lang="de-DE" sz="1000" dirty="0"/>
              <a:t> (</a:t>
            </a:r>
            <a:r>
              <a:rPr lang="de-DE" sz="1000" dirty="0" err="1"/>
              <a:t>object</a:t>
            </a:r>
            <a:r>
              <a:rPr lang="de-DE" sz="1000" dirty="0"/>
              <a:t>): null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8F38762-5B81-4722-8DAD-EC44447C1C9F}"/>
              </a:ext>
            </a:extLst>
          </p:cNvPr>
          <p:cNvSpPr/>
          <p:nvPr/>
        </p:nvSpPr>
        <p:spPr>
          <a:xfrm>
            <a:off x="5242560" y="4070998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Person[]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7F975D6-4F8F-40A7-91FB-56F0C13571B3}"/>
              </a:ext>
            </a:extLst>
          </p:cNvPr>
          <p:cNvSpPr/>
          <p:nvPr/>
        </p:nvSpPr>
        <p:spPr>
          <a:xfrm>
            <a:off x="5242560" y="4280548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[0] (Person): null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70FF58A-E999-458D-8F5D-6CFE0E81F68F}"/>
              </a:ext>
            </a:extLst>
          </p:cNvPr>
          <p:cNvSpPr/>
          <p:nvPr/>
        </p:nvSpPr>
        <p:spPr>
          <a:xfrm>
            <a:off x="5242560" y="449519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[1] (Person): null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CDFD334-C26B-43DE-AEEB-23A53B7A815C}"/>
              </a:ext>
            </a:extLst>
          </p:cNvPr>
          <p:cNvSpPr txBox="1"/>
          <p:nvPr/>
        </p:nvSpPr>
        <p:spPr>
          <a:xfrm>
            <a:off x="727535" y="105132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141E431-633D-41AA-BAE5-9142C89D1809}"/>
              </a:ext>
            </a:extLst>
          </p:cNvPr>
          <p:cNvSpPr txBox="1"/>
          <p:nvPr/>
        </p:nvSpPr>
        <p:spPr>
          <a:xfrm>
            <a:off x="4949015" y="102643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Managed</a:t>
            </a:r>
            <a:r>
              <a:rPr lang="de-DE" dirty="0"/>
              <a:t> Heap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A79A04A-B219-4BB5-A15B-3DE162F5F7C5}"/>
              </a:ext>
            </a:extLst>
          </p:cNvPr>
          <p:cNvSpPr/>
          <p:nvPr/>
        </p:nvSpPr>
        <p:spPr>
          <a:xfrm>
            <a:off x="5242560" y="2838427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Person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E383150-1569-4AB2-B134-031D8C5AD058}"/>
              </a:ext>
            </a:extLst>
          </p:cNvPr>
          <p:cNvSpPr/>
          <p:nvPr/>
        </p:nvSpPr>
        <p:spPr>
          <a:xfrm>
            <a:off x="5242560" y="3047977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name</a:t>
            </a:r>
            <a:r>
              <a:rPr lang="de-DE" sz="1000" dirty="0"/>
              <a:t> (</a:t>
            </a:r>
            <a:r>
              <a:rPr lang="de-DE" sz="1000" dirty="0" err="1"/>
              <a:t>string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3CAD373-7569-4A73-B4CA-A50583574147}"/>
              </a:ext>
            </a:extLst>
          </p:cNvPr>
          <p:cNvSpPr/>
          <p:nvPr/>
        </p:nvSpPr>
        <p:spPr>
          <a:xfrm>
            <a:off x="5242560" y="3262625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age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0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54B2531-A707-4B69-8659-6F326B8EF246}"/>
              </a:ext>
            </a:extLst>
          </p:cNvPr>
          <p:cNvSpPr/>
          <p:nvPr/>
        </p:nvSpPr>
        <p:spPr>
          <a:xfrm>
            <a:off x="5242560" y="3658230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string</a:t>
            </a:r>
            <a:r>
              <a:rPr lang="de-DE" sz="1000" dirty="0"/>
              <a:t> „Walter“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EC5A7A46-67A1-4090-80EF-651B821598BD}"/>
              </a:ext>
            </a:extLst>
          </p:cNvPr>
          <p:cNvCxnSpPr>
            <a:stCxn id="24" idx="3"/>
            <a:endCxn id="64" idx="1"/>
          </p:cNvCxnSpPr>
          <p:nvPr/>
        </p:nvCxnSpPr>
        <p:spPr>
          <a:xfrm flipV="1">
            <a:off x="3905250" y="5069319"/>
            <a:ext cx="1337310" cy="30228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FEF77EC2-52A8-4138-9576-C6FE8D74B93A}"/>
              </a:ext>
            </a:extLst>
          </p:cNvPr>
          <p:cNvCxnSpPr>
            <a:cxnSpLocks/>
            <a:stCxn id="66" idx="3"/>
            <a:endCxn id="74" idx="3"/>
          </p:cNvCxnSpPr>
          <p:nvPr/>
        </p:nvCxnSpPr>
        <p:spPr>
          <a:xfrm flipV="1">
            <a:off x="8309610" y="4175773"/>
            <a:ext cx="12700" cy="1108194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FCF779C5-F783-4F6A-9F5D-4C1244900369}"/>
              </a:ext>
            </a:extLst>
          </p:cNvPr>
          <p:cNvCxnSpPr>
            <a:cxnSpLocks/>
            <a:stCxn id="32" idx="3"/>
            <a:endCxn id="64" idx="1"/>
          </p:cNvCxnSpPr>
          <p:nvPr/>
        </p:nvCxnSpPr>
        <p:spPr>
          <a:xfrm>
            <a:off x="3905250" y="5069039"/>
            <a:ext cx="1337310" cy="28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551CEE18-00A9-4E51-B543-40967F8AEB7A}"/>
              </a:ext>
            </a:extLst>
          </p:cNvPr>
          <p:cNvCxnSpPr>
            <a:cxnSpLocks/>
            <a:stCxn id="87" idx="3"/>
            <a:endCxn id="91" idx="3"/>
          </p:cNvCxnSpPr>
          <p:nvPr/>
        </p:nvCxnSpPr>
        <p:spPr>
          <a:xfrm>
            <a:off x="8309610" y="3152752"/>
            <a:ext cx="12700" cy="610253"/>
          </a:xfrm>
          <a:prstGeom prst="bentConnector3">
            <a:avLst>
              <a:gd name="adj1" fmla="val 290364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BDCA0706-6A2F-4871-9445-2FFC628FD22F}"/>
              </a:ext>
            </a:extLst>
          </p:cNvPr>
          <p:cNvCxnSpPr>
            <a:cxnSpLocks/>
            <a:stCxn id="36" idx="3"/>
            <a:endCxn id="91" idx="1"/>
          </p:cNvCxnSpPr>
          <p:nvPr/>
        </p:nvCxnSpPr>
        <p:spPr>
          <a:xfrm flipV="1">
            <a:off x="3905250" y="3763005"/>
            <a:ext cx="1337310" cy="107583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657DF947-7369-4110-A603-B5C4097CABA3}"/>
              </a:ext>
            </a:extLst>
          </p:cNvPr>
          <p:cNvCxnSpPr>
            <a:cxnSpLocks/>
            <a:stCxn id="60" idx="3"/>
            <a:endCxn id="85" idx="1"/>
          </p:cNvCxnSpPr>
          <p:nvPr/>
        </p:nvCxnSpPr>
        <p:spPr>
          <a:xfrm flipV="1">
            <a:off x="3905250" y="2943202"/>
            <a:ext cx="1337310" cy="950787"/>
          </a:xfrm>
          <a:prstGeom prst="bentConnector3">
            <a:avLst>
              <a:gd name="adj1" fmla="val 3652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0290EC37-9703-4E74-A9D7-C80DD4D3E11E}"/>
              </a:ext>
            </a:extLst>
          </p:cNvPr>
          <p:cNvCxnSpPr>
            <a:cxnSpLocks/>
            <a:stCxn id="50" idx="3"/>
            <a:endCxn id="91" idx="1"/>
          </p:cNvCxnSpPr>
          <p:nvPr/>
        </p:nvCxnSpPr>
        <p:spPr>
          <a:xfrm>
            <a:off x="3905250" y="3673845"/>
            <a:ext cx="1337310" cy="8916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8029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3053708-A56B-4D33-A576-725F92A3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Thread Stacks und </a:t>
            </a:r>
            <a:r>
              <a:rPr lang="de-DE" dirty="0" err="1"/>
              <a:t>Managed</a:t>
            </a:r>
            <a:r>
              <a:rPr lang="de-DE" dirty="0"/>
              <a:t> Heap am simplen Beispiel (9)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024DB-BFF0-48BA-AFE1-DA524D31F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6ECD-EE57-40C7-808D-39E51FD6C749}" type="datetime1">
              <a:rPr lang="de-DE" smtClean="0"/>
              <a:t>13.10.2020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52CC1-B14C-4B60-AAB5-40C8380A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https://github.com/feO2x/ADC2020AsyncInMemory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E8DDB-079C-4C11-BE4C-ABF31703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15</a:t>
            </a:fld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49D9D-9807-4AE8-8352-B3EF1B0F2C18}"/>
              </a:ext>
            </a:extLst>
          </p:cNvPr>
          <p:cNvSpPr/>
          <p:nvPr/>
        </p:nvSpPr>
        <p:spPr>
          <a:xfrm>
            <a:off x="4852987" y="1420654"/>
            <a:ext cx="6600825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C64006-3639-435E-8EC4-C9775DF17B0C}"/>
              </a:ext>
            </a:extLst>
          </p:cNvPr>
          <p:cNvSpPr/>
          <p:nvPr/>
        </p:nvSpPr>
        <p:spPr>
          <a:xfrm>
            <a:off x="538163" y="1420654"/>
            <a:ext cx="3671887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8F670B-D76F-434F-B15D-B5B04A0143E4}"/>
              </a:ext>
            </a:extLst>
          </p:cNvPr>
          <p:cNvSpPr/>
          <p:nvPr/>
        </p:nvSpPr>
        <p:spPr>
          <a:xfrm>
            <a:off x="838200" y="5800725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 (Main-Aufrufer)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F007A4-0511-44F8-A81A-C6B631E63E9E}"/>
              </a:ext>
            </a:extLst>
          </p:cNvPr>
          <p:cNvSpPr/>
          <p:nvPr/>
        </p:nvSpPr>
        <p:spPr>
          <a:xfrm>
            <a:off x="838200" y="5491313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 Main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9DE553-0D51-4D31-A23C-5E25DB7A342C}"/>
              </a:ext>
            </a:extLst>
          </p:cNvPr>
          <p:cNvSpPr/>
          <p:nvPr/>
        </p:nvSpPr>
        <p:spPr>
          <a:xfrm>
            <a:off x="838200" y="526682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myFriend</a:t>
            </a:r>
            <a:r>
              <a:rPr lang="de-DE" sz="1000" dirty="0"/>
              <a:t> (List&lt;Person&gt;):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49532B8-F905-4D37-9B03-A9BF50641310}"/>
              </a:ext>
            </a:extLst>
          </p:cNvPr>
          <p:cNvSpPr/>
          <p:nvPr/>
        </p:nvSpPr>
        <p:spPr>
          <a:xfrm>
            <a:off x="838200" y="496426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list</a:t>
            </a:r>
            <a:r>
              <a:rPr lang="de-DE" sz="1000" dirty="0"/>
              <a:t> (List&lt;Person&gt;):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A27634-A8EA-4BDD-A13F-02E920598FFB}"/>
              </a:ext>
            </a:extLst>
          </p:cNvPr>
          <p:cNvSpPr/>
          <p:nvPr/>
        </p:nvSpPr>
        <p:spPr>
          <a:xfrm>
            <a:off x="838200" y="4734060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name</a:t>
            </a:r>
            <a:r>
              <a:rPr lang="de-DE" sz="1000" dirty="0"/>
              <a:t> (</a:t>
            </a:r>
            <a:r>
              <a:rPr lang="de-DE" sz="1000" dirty="0" err="1"/>
              <a:t>string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93A81CB-FF2D-4914-9387-A7C66B44F568}"/>
              </a:ext>
            </a:extLst>
          </p:cNvPr>
          <p:cNvSpPr/>
          <p:nvPr/>
        </p:nvSpPr>
        <p:spPr>
          <a:xfrm>
            <a:off x="838200" y="451391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age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54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41C2739-05DF-46D7-B294-F9E0890B0748}"/>
              </a:ext>
            </a:extLst>
          </p:cNvPr>
          <p:cNvSpPr/>
          <p:nvPr/>
        </p:nvSpPr>
        <p:spPr>
          <a:xfrm>
            <a:off x="838200" y="4304366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 </a:t>
            </a:r>
            <a:r>
              <a:rPr lang="de-DE" sz="1000" dirty="0" err="1"/>
              <a:t>MakeGoodFriends</a:t>
            </a:r>
            <a:endParaRPr lang="de-DE" sz="10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688233-2441-4702-83BB-0BC6747DF715}"/>
              </a:ext>
            </a:extLst>
          </p:cNvPr>
          <p:cNvSpPr/>
          <p:nvPr/>
        </p:nvSpPr>
        <p:spPr>
          <a:xfrm>
            <a:off x="838200" y="4104341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newPerson</a:t>
            </a:r>
            <a:r>
              <a:rPr lang="de-DE" sz="1000" dirty="0"/>
              <a:t> (Person): ???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5B61AFB-FDDD-44BB-903F-E81F3960A096}"/>
              </a:ext>
            </a:extLst>
          </p:cNvPr>
          <p:cNvSpPr/>
          <p:nvPr/>
        </p:nvSpPr>
        <p:spPr>
          <a:xfrm>
            <a:off x="838200" y="3569070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name</a:t>
            </a:r>
            <a:r>
              <a:rPr lang="de-DE" sz="1000" dirty="0"/>
              <a:t> (</a:t>
            </a:r>
            <a:r>
              <a:rPr lang="de-DE" sz="1000" dirty="0" err="1"/>
              <a:t>string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CF31129-20C3-49E1-932B-F90DAC6F3E0F}"/>
              </a:ext>
            </a:extLst>
          </p:cNvPr>
          <p:cNvSpPr/>
          <p:nvPr/>
        </p:nvSpPr>
        <p:spPr>
          <a:xfrm>
            <a:off x="838200" y="3344581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age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54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E7AC507-495A-45D7-AA3A-641E363E72F7}"/>
              </a:ext>
            </a:extLst>
          </p:cNvPr>
          <p:cNvSpPr/>
          <p:nvPr/>
        </p:nvSpPr>
        <p:spPr>
          <a:xfrm>
            <a:off x="838200" y="3135031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 </a:t>
            </a:r>
            <a:r>
              <a:rPr lang="de-DE" sz="1000" dirty="0" err="1"/>
              <a:t>CreateAndAddPerson</a:t>
            </a:r>
            <a:endParaRPr lang="de-DE" sz="10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15E5A47-0D36-4446-973C-79B32BA03B97}"/>
              </a:ext>
            </a:extLst>
          </p:cNvPr>
          <p:cNvSpPr/>
          <p:nvPr/>
        </p:nvSpPr>
        <p:spPr>
          <a:xfrm>
            <a:off x="838200" y="378921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this</a:t>
            </a:r>
            <a:r>
              <a:rPr lang="de-DE" sz="1000" dirty="0"/>
              <a:t> (Person):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81FE0F7-6A83-48E9-AE7E-5303FDB06843}"/>
              </a:ext>
            </a:extLst>
          </p:cNvPr>
          <p:cNvSpPr/>
          <p:nvPr/>
        </p:nvSpPr>
        <p:spPr>
          <a:xfrm>
            <a:off x="5242560" y="4964544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List&lt;Person&gt;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5E7702D-D53D-480A-ABE2-C92E737D1E7B}"/>
              </a:ext>
            </a:extLst>
          </p:cNvPr>
          <p:cNvSpPr/>
          <p:nvPr/>
        </p:nvSpPr>
        <p:spPr>
          <a:xfrm>
            <a:off x="5242560" y="517919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items</a:t>
            </a:r>
            <a:r>
              <a:rPr lang="de-DE" sz="1000" dirty="0"/>
              <a:t> (Person[]):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F892AF3-F710-4637-A49F-99E00EE14905}"/>
              </a:ext>
            </a:extLst>
          </p:cNvPr>
          <p:cNvSpPr/>
          <p:nvPr/>
        </p:nvSpPr>
        <p:spPr>
          <a:xfrm>
            <a:off x="5242560" y="538874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size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8E692D8-45F4-4C34-8E48-B020773FD605}"/>
              </a:ext>
            </a:extLst>
          </p:cNvPr>
          <p:cNvSpPr/>
          <p:nvPr/>
        </p:nvSpPr>
        <p:spPr>
          <a:xfrm>
            <a:off x="5242560" y="560666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version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921A121-3D37-4E8C-9999-B67FBC08394B}"/>
              </a:ext>
            </a:extLst>
          </p:cNvPr>
          <p:cNvSpPr/>
          <p:nvPr/>
        </p:nvSpPr>
        <p:spPr>
          <a:xfrm>
            <a:off x="5242560" y="582788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syncRoot</a:t>
            </a:r>
            <a:r>
              <a:rPr lang="de-DE" sz="1000" dirty="0"/>
              <a:t> (</a:t>
            </a:r>
            <a:r>
              <a:rPr lang="de-DE" sz="1000" dirty="0" err="1"/>
              <a:t>object</a:t>
            </a:r>
            <a:r>
              <a:rPr lang="de-DE" sz="1000" dirty="0"/>
              <a:t>): null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8F38762-5B81-4722-8DAD-EC44447C1C9F}"/>
              </a:ext>
            </a:extLst>
          </p:cNvPr>
          <p:cNvSpPr/>
          <p:nvPr/>
        </p:nvSpPr>
        <p:spPr>
          <a:xfrm>
            <a:off x="5242560" y="4070998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Person[]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7F975D6-4F8F-40A7-91FB-56F0C13571B3}"/>
              </a:ext>
            </a:extLst>
          </p:cNvPr>
          <p:cNvSpPr/>
          <p:nvPr/>
        </p:nvSpPr>
        <p:spPr>
          <a:xfrm>
            <a:off x="5242560" y="4280548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[0] (Person): null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70FF58A-E999-458D-8F5D-6CFE0E81F68F}"/>
              </a:ext>
            </a:extLst>
          </p:cNvPr>
          <p:cNvSpPr/>
          <p:nvPr/>
        </p:nvSpPr>
        <p:spPr>
          <a:xfrm>
            <a:off x="5242560" y="449519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[1] (Person): null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CDFD334-C26B-43DE-AEEB-23A53B7A815C}"/>
              </a:ext>
            </a:extLst>
          </p:cNvPr>
          <p:cNvSpPr txBox="1"/>
          <p:nvPr/>
        </p:nvSpPr>
        <p:spPr>
          <a:xfrm>
            <a:off x="727535" y="105132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141E431-633D-41AA-BAE5-9142C89D1809}"/>
              </a:ext>
            </a:extLst>
          </p:cNvPr>
          <p:cNvSpPr txBox="1"/>
          <p:nvPr/>
        </p:nvSpPr>
        <p:spPr>
          <a:xfrm>
            <a:off x="4949015" y="102643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Managed</a:t>
            </a:r>
            <a:r>
              <a:rPr lang="de-DE" dirty="0"/>
              <a:t> Heap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A79A04A-B219-4BB5-A15B-3DE162F5F7C5}"/>
              </a:ext>
            </a:extLst>
          </p:cNvPr>
          <p:cNvSpPr/>
          <p:nvPr/>
        </p:nvSpPr>
        <p:spPr>
          <a:xfrm>
            <a:off x="5242560" y="2838427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Person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E383150-1569-4AB2-B134-031D8C5AD058}"/>
              </a:ext>
            </a:extLst>
          </p:cNvPr>
          <p:cNvSpPr/>
          <p:nvPr/>
        </p:nvSpPr>
        <p:spPr>
          <a:xfrm>
            <a:off x="5242560" y="3047977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name</a:t>
            </a:r>
            <a:r>
              <a:rPr lang="de-DE" sz="1000" dirty="0"/>
              <a:t> (</a:t>
            </a:r>
            <a:r>
              <a:rPr lang="de-DE" sz="1000" dirty="0" err="1"/>
              <a:t>string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3CAD373-7569-4A73-B4CA-A50583574147}"/>
              </a:ext>
            </a:extLst>
          </p:cNvPr>
          <p:cNvSpPr/>
          <p:nvPr/>
        </p:nvSpPr>
        <p:spPr>
          <a:xfrm>
            <a:off x="5242560" y="3262625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age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54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54B2531-A707-4B69-8659-6F326B8EF246}"/>
              </a:ext>
            </a:extLst>
          </p:cNvPr>
          <p:cNvSpPr/>
          <p:nvPr/>
        </p:nvSpPr>
        <p:spPr>
          <a:xfrm>
            <a:off x="5242560" y="3658230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string</a:t>
            </a:r>
            <a:r>
              <a:rPr lang="de-DE" sz="1000" dirty="0"/>
              <a:t> „Walter“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EC5A7A46-67A1-4090-80EF-651B821598BD}"/>
              </a:ext>
            </a:extLst>
          </p:cNvPr>
          <p:cNvCxnSpPr>
            <a:stCxn id="24" idx="3"/>
            <a:endCxn id="64" idx="1"/>
          </p:cNvCxnSpPr>
          <p:nvPr/>
        </p:nvCxnSpPr>
        <p:spPr>
          <a:xfrm flipV="1">
            <a:off x="3905250" y="5069319"/>
            <a:ext cx="1337310" cy="30228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FEF77EC2-52A8-4138-9576-C6FE8D74B93A}"/>
              </a:ext>
            </a:extLst>
          </p:cNvPr>
          <p:cNvCxnSpPr>
            <a:cxnSpLocks/>
            <a:stCxn id="66" idx="3"/>
            <a:endCxn id="74" idx="3"/>
          </p:cNvCxnSpPr>
          <p:nvPr/>
        </p:nvCxnSpPr>
        <p:spPr>
          <a:xfrm flipV="1">
            <a:off x="8309610" y="4175773"/>
            <a:ext cx="12700" cy="1108194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FCF779C5-F783-4F6A-9F5D-4C1244900369}"/>
              </a:ext>
            </a:extLst>
          </p:cNvPr>
          <p:cNvCxnSpPr>
            <a:cxnSpLocks/>
            <a:stCxn id="32" idx="3"/>
            <a:endCxn id="64" idx="1"/>
          </p:cNvCxnSpPr>
          <p:nvPr/>
        </p:nvCxnSpPr>
        <p:spPr>
          <a:xfrm>
            <a:off x="3905250" y="5069039"/>
            <a:ext cx="1337310" cy="28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551CEE18-00A9-4E51-B543-40967F8AEB7A}"/>
              </a:ext>
            </a:extLst>
          </p:cNvPr>
          <p:cNvCxnSpPr>
            <a:cxnSpLocks/>
            <a:stCxn id="87" idx="3"/>
            <a:endCxn id="91" idx="3"/>
          </p:cNvCxnSpPr>
          <p:nvPr/>
        </p:nvCxnSpPr>
        <p:spPr>
          <a:xfrm>
            <a:off x="8309610" y="3152752"/>
            <a:ext cx="12700" cy="610253"/>
          </a:xfrm>
          <a:prstGeom prst="bentConnector3">
            <a:avLst>
              <a:gd name="adj1" fmla="val 290364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BDCA0706-6A2F-4871-9445-2FFC628FD22F}"/>
              </a:ext>
            </a:extLst>
          </p:cNvPr>
          <p:cNvCxnSpPr>
            <a:cxnSpLocks/>
            <a:stCxn id="36" idx="3"/>
            <a:endCxn id="91" idx="1"/>
          </p:cNvCxnSpPr>
          <p:nvPr/>
        </p:nvCxnSpPr>
        <p:spPr>
          <a:xfrm flipV="1">
            <a:off x="3905250" y="3763005"/>
            <a:ext cx="1337310" cy="107583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657DF947-7369-4110-A603-B5C4097CABA3}"/>
              </a:ext>
            </a:extLst>
          </p:cNvPr>
          <p:cNvCxnSpPr>
            <a:cxnSpLocks/>
            <a:stCxn id="60" idx="3"/>
            <a:endCxn id="85" idx="1"/>
          </p:cNvCxnSpPr>
          <p:nvPr/>
        </p:nvCxnSpPr>
        <p:spPr>
          <a:xfrm flipV="1">
            <a:off x="3905250" y="2943202"/>
            <a:ext cx="1337310" cy="950787"/>
          </a:xfrm>
          <a:prstGeom prst="bentConnector3">
            <a:avLst>
              <a:gd name="adj1" fmla="val 3652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0290EC37-9703-4E74-A9D7-C80DD4D3E11E}"/>
              </a:ext>
            </a:extLst>
          </p:cNvPr>
          <p:cNvCxnSpPr>
            <a:cxnSpLocks/>
            <a:stCxn id="50" idx="3"/>
            <a:endCxn id="91" idx="1"/>
          </p:cNvCxnSpPr>
          <p:nvPr/>
        </p:nvCxnSpPr>
        <p:spPr>
          <a:xfrm>
            <a:off x="3905250" y="3673845"/>
            <a:ext cx="1337310" cy="8916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2541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3053708-A56B-4D33-A576-725F92A3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Thread Stacks und </a:t>
            </a:r>
            <a:r>
              <a:rPr lang="de-DE" dirty="0" err="1"/>
              <a:t>Managed</a:t>
            </a:r>
            <a:r>
              <a:rPr lang="de-DE" dirty="0"/>
              <a:t> Heap am simplen Beispiel (10)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024DB-BFF0-48BA-AFE1-DA524D31F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BE26-214D-4527-BB37-DE901A3DE14A}" type="datetime1">
              <a:rPr lang="de-DE" smtClean="0"/>
              <a:t>13.10.2020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52CC1-B14C-4B60-AAB5-40C8380A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https://github.com/feO2x/ADC2020AsyncInMemory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E8DDB-079C-4C11-BE4C-ABF31703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16</a:t>
            </a:fld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49D9D-9807-4AE8-8352-B3EF1B0F2C18}"/>
              </a:ext>
            </a:extLst>
          </p:cNvPr>
          <p:cNvSpPr/>
          <p:nvPr/>
        </p:nvSpPr>
        <p:spPr>
          <a:xfrm>
            <a:off x="4852987" y="1420654"/>
            <a:ext cx="6600825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C64006-3639-435E-8EC4-C9775DF17B0C}"/>
              </a:ext>
            </a:extLst>
          </p:cNvPr>
          <p:cNvSpPr/>
          <p:nvPr/>
        </p:nvSpPr>
        <p:spPr>
          <a:xfrm>
            <a:off x="538163" y="1420654"/>
            <a:ext cx="3671887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8F670B-D76F-434F-B15D-B5B04A0143E4}"/>
              </a:ext>
            </a:extLst>
          </p:cNvPr>
          <p:cNvSpPr/>
          <p:nvPr/>
        </p:nvSpPr>
        <p:spPr>
          <a:xfrm>
            <a:off x="838200" y="5800725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 (Main-Aufrufer)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F007A4-0511-44F8-A81A-C6B631E63E9E}"/>
              </a:ext>
            </a:extLst>
          </p:cNvPr>
          <p:cNvSpPr/>
          <p:nvPr/>
        </p:nvSpPr>
        <p:spPr>
          <a:xfrm>
            <a:off x="838200" y="5491313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 Main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9DE553-0D51-4D31-A23C-5E25DB7A342C}"/>
              </a:ext>
            </a:extLst>
          </p:cNvPr>
          <p:cNvSpPr/>
          <p:nvPr/>
        </p:nvSpPr>
        <p:spPr>
          <a:xfrm>
            <a:off x="838200" y="526682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myFriend</a:t>
            </a:r>
            <a:r>
              <a:rPr lang="de-DE" sz="1000" dirty="0"/>
              <a:t> (List&lt;Person&gt;):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49532B8-F905-4D37-9B03-A9BF50641310}"/>
              </a:ext>
            </a:extLst>
          </p:cNvPr>
          <p:cNvSpPr/>
          <p:nvPr/>
        </p:nvSpPr>
        <p:spPr>
          <a:xfrm>
            <a:off x="838200" y="496426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list</a:t>
            </a:r>
            <a:r>
              <a:rPr lang="de-DE" sz="1000" dirty="0"/>
              <a:t> (List&lt;Person&gt;):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A27634-A8EA-4BDD-A13F-02E920598FFB}"/>
              </a:ext>
            </a:extLst>
          </p:cNvPr>
          <p:cNvSpPr/>
          <p:nvPr/>
        </p:nvSpPr>
        <p:spPr>
          <a:xfrm>
            <a:off x="838200" y="4734060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name</a:t>
            </a:r>
            <a:r>
              <a:rPr lang="de-DE" sz="1000" dirty="0"/>
              <a:t> (</a:t>
            </a:r>
            <a:r>
              <a:rPr lang="de-DE" sz="1000" dirty="0" err="1"/>
              <a:t>string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93A81CB-FF2D-4914-9387-A7C66B44F568}"/>
              </a:ext>
            </a:extLst>
          </p:cNvPr>
          <p:cNvSpPr/>
          <p:nvPr/>
        </p:nvSpPr>
        <p:spPr>
          <a:xfrm>
            <a:off x="838200" y="451391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age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54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41C2739-05DF-46D7-B294-F9E0890B0748}"/>
              </a:ext>
            </a:extLst>
          </p:cNvPr>
          <p:cNvSpPr/>
          <p:nvPr/>
        </p:nvSpPr>
        <p:spPr>
          <a:xfrm>
            <a:off x="838200" y="4304366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 </a:t>
            </a:r>
            <a:r>
              <a:rPr lang="de-DE" sz="1000" dirty="0" err="1"/>
              <a:t>MakeGoodFriends</a:t>
            </a:r>
            <a:endParaRPr lang="de-DE" sz="10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688233-2441-4702-83BB-0BC6747DF715}"/>
              </a:ext>
            </a:extLst>
          </p:cNvPr>
          <p:cNvSpPr/>
          <p:nvPr/>
        </p:nvSpPr>
        <p:spPr>
          <a:xfrm>
            <a:off x="838200" y="4104341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newPerson</a:t>
            </a:r>
            <a:r>
              <a:rPr lang="de-DE" sz="1000" dirty="0"/>
              <a:t> (Person):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81FE0F7-6A83-48E9-AE7E-5303FDB06843}"/>
              </a:ext>
            </a:extLst>
          </p:cNvPr>
          <p:cNvSpPr/>
          <p:nvPr/>
        </p:nvSpPr>
        <p:spPr>
          <a:xfrm>
            <a:off x="5242560" y="4964544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List&lt;Person&gt;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5E7702D-D53D-480A-ABE2-C92E737D1E7B}"/>
              </a:ext>
            </a:extLst>
          </p:cNvPr>
          <p:cNvSpPr/>
          <p:nvPr/>
        </p:nvSpPr>
        <p:spPr>
          <a:xfrm>
            <a:off x="5242560" y="517919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items</a:t>
            </a:r>
            <a:r>
              <a:rPr lang="de-DE" sz="1000" dirty="0"/>
              <a:t> (Person[]):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F892AF3-F710-4637-A49F-99E00EE14905}"/>
              </a:ext>
            </a:extLst>
          </p:cNvPr>
          <p:cNvSpPr/>
          <p:nvPr/>
        </p:nvSpPr>
        <p:spPr>
          <a:xfrm>
            <a:off x="5242560" y="538874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size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8E692D8-45F4-4C34-8E48-B020773FD605}"/>
              </a:ext>
            </a:extLst>
          </p:cNvPr>
          <p:cNvSpPr/>
          <p:nvPr/>
        </p:nvSpPr>
        <p:spPr>
          <a:xfrm>
            <a:off x="5242560" y="560666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version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921A121-3D37-4E8C-9999-B67FBC08394B}"/>
              </a:ext>
            </a:extLst>
          </p:cNvPr>
          <p:cNvSpPr/>
          <p:nvPr/>
        </p:nvSpPr>
        <p:spPr>
          <a:xfrm>
            <a:off x="5242560" y="582788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syncRoot</a:t>
            </a:r>
            <a:r>
              <a:rPr lang="de-DE" sz="1000" dirty="0"/>
              <a:t> (</a:t>
            </a:r>
            <a:r>
              <a:rPr lang="de-DE" sz="1000" dirty="0" err="1"/>
              <a:t>object</a:t>
            </a:r>
            <a:r>
              <a:rPr lang="de-DE" sz="1000" dirty="0"/>
              <a:t>): null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8F38762-5B81-4722-8DAD-EC44447C1C9F}"/>
              </a:ext>
            </a:extLst>
          </p:cNvPr>
          <p:cNvSpPr/>
          <p:nvPr/>
        </p:nvSpPr>
        <p:spPr>
          <a:xfrm>
            <a:off x="5242560" y="4070998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Person[]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7F975D6-4F8F-40A7-91FB-56F0C13571B3}"/>
              </a:ext>
            </a:extLst>
          </p:cNvPr>
          <p:cNvSpPr/>
          <p:nvPr/>
        </p:nvSpPr>
        <p:spPr>
          <a:xfrm>
            <a:off x="5242560" y="4280548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[0] (Person): null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70FF58A-E999-458D-8F5D-6CFE0E81F68F}"/>
              </a:ext>
            </a:extLst>
          </p:cNvPr>
          <p:cNvSpPr/>
          <p:nvPr/>
        </p:nvSpPr>
        <p:spPr>
          <a:xfrm>
            <a:off x="5242560" y="449519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[1] (Person): null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CDFD334-C26B-43DE-AEEB-23A53B7A815C}"/>
              </a:ext>
            </a:extLst>
          </p:cNvPr>
          <p:cNvSpPr txBox="1"/>
          <p:nvPr/>
        </p:nvSpPr>
        <p:spPr>
          <a:xfrm>
            <a:off x="727535" y="105132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141E431-633D-41AA-BAE5-9142C89D1809}"/>
              </a:ext>
            </a:extLst>
          </p:cNvPr>
          <p:cNvSpPr txBox="1"/>
          <p:nvPr/>
        </p:nvSpPr>
        <p:spPr>
          <a:xfrm>
            <a:off x="4949015" y="102643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Managed</a:t>
            </a:r>
            <a:r>
              <a:rPr lang="de-DE" dirty="0"/>
              <a:t> Heap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A79A04A-B219-4BB5-A15B-3DE162F5F7C5}"/>
              </a:ext>
            </a:extLst>
          </p:cNvPr>
          <p:cNvSpPr/>
          <p:nvPr/>
        </p:nvSpPr>
        <p:spPr>
          <a:xfrm>
            <a:off x="5242560" y="2838427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Person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E383150-1569-4AB2-B134-031D8C5AD058}"/>
              </a:ext>
            </a:extLst>
          </p:cNvPr>
          <p:cNvSpPr/>
          <p:nvPr/>
        </p:nvSpPr>
        <p:spPr>
          <a:xfrm>
            <a:off x="5242560" y="3047977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name</a:t>
            </a:r>
            <a:r>
              <a:rPr lang="de-DE" sz="1000" dirty="0"/>
              <a:t> (</a:t>
            </a:r>
            <a:r>
              <a:rPr lang="de-DE" sz="1000" dirty="0" err="1"/>
              <a:t>string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3CAD373-7569-4A73-B4CA-A50583574147}"/>
              </a:ext>
            </a:extLst>
          </p:cNvPr>
          <p:cNvSpPr/>
          <p:nvPr/>
        </p:nvSpPr>
        <p:spPr>
          <a:xfrm>
            <a:off x="5242560" y="3262625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age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54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54B2531-A707-4B69-8659-6F326B8EF246}"/>
              </a:ext>
            </a:extLst>
          </p:cNvPr>
          <p:cNvSpPr/>
          <p:nvPr/>
        </p:nvSpPr>
        <p:spPr>
          <a:xfrm>
            <a:off x="5242560" y="3658230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string</a:t>
            </a:r>
            <a:r>
              <a:rPr lang="de-DE" sz="1000" dirty="0"/>
              <a:t> „Walter“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EC5A7A46-67A1-4090-80EF-651B821598BD}"/>
              </a:ext>
            </a:extLst>
          </p:cNvPr>
          <p:cNvCxnSpPr>
            <a:stCxn id="24" idx="3"/>
            <a:endCxn id="64" idx="1"/>
          </p:cNvCxnSpPr>
          <p:nvPr/>
        </p:nvCxnSpPr>
        <p:spPr>
          <a:xfrm flipV="1">
            <a:off x="3905250" y="5069319"/>
            <a:ext cx="1337310" cy="30228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FEF77EC2-52A8-4138-9576-C6FE8D74B93A}"/>
              </a:ext>
            </a:extLst>
          </p:cNvPr>
          <p:cNvCxnSpPr>
            <a:cxnSpLocks/>
            <a:stCxn id="66" idx="3"/>
            <a:endCxn id="74" idx="3"/>
          </p:cNvCxnSpPr>
          <p:nvPr/>
        </p:nvCxnSpPr>
        <p:spPr>
          <a:xfrm flipV="1">
            <a:off x="8309610" y="4175773"/>
            <a:ext cx="12700" cy="1108194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FCF779C5-F783-4F6A-9F5D-4C1244900369}"/>
              </a:ext>
            </a:extLst>
          </p:cNvPr>
          <p:cNvCxnSpPr>
            <a:cxnSpLocks/>
            <a:stCxn id="32" idx="3"/>
            <a:endCxn id="64" idx="1"/>
          </p:cNvCxnSpPr>
          <p:nvPr/>
        </p:nvCxnSpPr>
        <p:spPr>
          <a:xfrm>
            <a:off x="3905250" y="5069039"/>
            <a:ext cx="1337310" cy="28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551CEE18-00A9-4E51-B543-40967F8AEB7A}"/>
              </a:ext>
            </a:extLst>
          </p:cNvPr>
          <p:cNvCxnSpPr>
            <a:cxnSpLocks/>
            <a:stCxn id="87" idx="3"/>
            <a:endCxn id="91" idx="3"/>
          </p:cNvCxnSpPr>
          <p:nvPr/>
        </p:nvCxnSpPr>
        <p:spPr>
          <a:xfrm>
            <a:off x="8309610" y="3152752"/>
            <a:ext cx="12700" cy="610253"/>
          </a:xfrm>
          <a:prstGeom prst="bentConnector3">
            <a:avLst>
              <a:gd name="adj1" fmla="val 290364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BDCA0706-6A2F-4871-9445-2FFC628FD22F}"/>
              </a:ext>
            </a:extLst>
          </p:cNvPr>
          <p:cNvCxnSpPr>
            <a:cxnSpLocks/>
            <a:stCxn id="36" idx="3"/>
            <a:endCxn id="91" idx="1"/>
          </p:cNvCxnSpPr>
          <p:nvPr/>
        </p:nvCxnSpPr>
        <p:spPr>
          <a:xfrm flipV="1">
            <a:off x="3905250" y="3763005"/>
            <a:ext cx="1337310" cy="107583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2701611-2938-4D38-8ACA-88EF7C39EBE6}"/>
              </a:ext>
            </a:extLst>
          </p:cNvPr>
          <p:cNvCxnSpPr>
            <a:cxnSpLocks/>
            <a:stCxn id="46" idx="3"/>
            <a:endCxn id="85" idx="1"/>
          </p:cNvCxnSpPr>
          <p:nvPr/>
        </p:nvCxnSpPr>
        <p:spPr>
          <a:xfrm flipV="1">
            <a:off x="3905250" y="2943202"/>
            <a:ext cx="1337310" cy="1265914"/>
          </a:xfrm>
          <a:prstGeom prst="bentConnector3">
            <a:avLst>
              <a:gd name="adj1" fmla="val 3652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314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3053708-A56B-4D33-A576-725F92A3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Thread Stacks und </a:t>
            </a:r>
            <a:r>
              <a:rPr lang="de-DE" dirty="0" err="1"/>
              <a:t>Managed</a:t>
            </a:r>
            <a:r>
              <a:rPr lang="de-DE" dirty="0"/>
              <a:t> Heap am simplen Beispiel (11)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024DB-BFF0-48BA-AFE1-DA524D31F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887D2-F076-4822-9EC2-EE526D3BEBA3}" type="datetime1">
              <a:rPr lang="de-DE" smtClean="0"/>
              <a:t>13.10.2020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52CC1-B14C-4B60-AAB5-40C8380A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https://github.com/feO2x/ADC2020AsyncInMemory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E8DDB-079C-4C11-BE4C-ABF31703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17</a:t>
            </a:fld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49D9D-9807-4AE8-8352-B3EF1B0F2C18}"/>
              </a:ext>
            </a:extLst>
          </p:cNvPr>
          <p:cNvSpPr/>
          <p:nvPr/>
        </p:nvSpPr>
        <p:spPr>
          <a:xfrm>
            <a:off x="4852987" y="1420654"/>
            <a:ext cx="6600825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C64006-3639-435E-8EC4-C9775DF17B0C}"/>
              </a:ext>
            </a:extLst>
          </p:cNvPr>
          <p:cNvSpPr/>
          <p:nvPr/>
        </p:nvSpPr>
        <p:spPr>
          <a:xfrm>
            <a:off x="538163" y="1420654"/>
            <a:ext cx="3671887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8F670B-D76F-434F-B15D-B5B04A0143E4}"/>
              </a:ext>
            </a:extLst>
          </p:cNvPr>
          <p:cNvSpPr/>
          <p:nvPr/>
        </p:nvSpPr>
        <p:spPr>
          <a:xfrm>
            <a:off x="838200" y="5800725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 (Main-Aufrufer)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F007A4-0511-44F8-A81A-C6B631E63E9E}"/>
              </a:ext>
            </a:extLst>
          </p:cNvPr>
          <p:cNvSpPr/>
          <p:nvPr/>
        </p:nvSpPr>
        <p:spPr>
          <a:xfrm>
            <a:off x="838200" y="5491313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 Main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9DE553-0D51-4D31-A23C-5E25DB7A342C}"/>
              </a:ext>
            </a:extLst>
          </p:cNvPr>
          <p:cNvSpPr/>
          <p:nvPr/>
        </p:nvSpPr>
        <p:spPr>
          <a:xfrm>
            <a:off x="838200" y="526682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myFriend</a:t>
            </a:r>
            <a:r>
              <a:rPr lang="de-DE" sz="1000" dirty="0"/>
              <a:t> (List&lt;Person&gt;):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49532B8-F905-4D37-9B03-A9BF50641310}"/>
              </a:ext>
            </a:extLst>
          </p:cNvPr>
          <p:cNvSpPr/>
          <p:nvPr/>
        </p:nvSpPr>
        <p:spPr>
          <a:xfrm>
            <a:off x="838200" y="496426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list</a:t>
            </a:r>
            <a:r>
              <a:rPr lang="de-DE" sz="1000" dirty="0"/>
              <a:t> (List&lt;Person&gt;):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A27634-A8EA-4BDD-A13F-02E920598FFB}"/>
              </a:ext>
            </a:extLst>
          </p:cNvPr>
          <p:cNvSpPr/>
          <p:nvPr/>
        </p:nvSpPr>
        <p:spPr>
          <a:xfrm>
            <a:off x="838200" y="4734060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name</a:t>
            </a:r>
            <a:r>
              <a:rPr lang="de-DE" sz="1000" dirty="0"/>
              <a:t> (</a:t>
            </a:r>
            <a:r>
              <a:rPr lang="de-DE" sz="1000" dirty="0" err="1"/>
              <a:t>string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93A81CB-FF2D-4914-9387-A7C66B44F568}"/>
              </a:ext>
            </a:extLst>
          </p:cNvPr>
          <p:cNvSpPr/>
          <p:nvPr/>
        </p:nvSpPr>
        <p:spPr>
          <a:xfrm>
            <a:off x="838200" y="451391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age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54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41C2739-05DF-46D7-B294-F9E0890B0748}"/>
              </a:ext>
            </a:extLst>
          </p:cNvPr>
          <p:cNvSpPr/>
          <p:nvPr/>
        </p:nvSpPr>
        <p:spPr>
          <a:xfrm>
            <a:off x="838200" y="4304366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 </a:t>
            </a:r>
            <a:r>
              <a:rPr lang="de-DE" sz="1000" dirty="0" err="1"/>
              <a:t>MakeGoodFriends</a:t>
            </a:r>
            <a:endParaRPr lang="de-DE" sz="10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688233-2441-4702-83BB-0BC6747DF715}"/>
              </a:ext>
            </a:extLst>
          </p:cNvPr>
          <p:cNvSpPr/>
          <p:nvPr/>
        </p:nvSpPr>
        <p:spPr>
          <a:xfrm>
            <a:off x="838200" y="4104341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newPerson</a:t>
            </a:r>
            <a:r>
              <a:rPr lang="de-DE" sz="1000" dirty="0"/>
              <a:t> (Person):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81FE0F7-6A83-48E9-AE7E-5303FDB06843}"/>
              </a:ext>
            </a:extLst>
          </p:cNvPr>
          <p:cNvSpPr/>
          <p:nvPr/>
        </p:nvSpPr>
        <p:spPr>
          <a:xfrm>
            <a:off x="5242560" y="4964544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List&lt;Person&gt;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5E7702D-D53D-480A-ABE2-C92E737D1E7B}"/>
              </a:ext>
            </a:extLst>
          </p:cNvPr>
          <p:cNvSpPr/>
          <p:nvPr/>
        </p:nvSpPr>
        <p:spPr>
          <a:xfrm>
            <a:off x="5242560" y="517919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items</a:t>
            </a:r>
            <a:r>
              <a:rPr lang="de-DE" sz="1000" dirty="0"/>
              <a:t> (Person[]):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F892AF3-F710-4637-A49F-99E00EE14905}"/>
              </a:ext>
            </a:extLst>
          </p:cNvPr>
          <p:cNvSpPr/>
          <p:nvPr/>
        </p:nvSpPr>
        <p:spPr>
          <a:xfrm>
            <a:off x="5242560" y="538874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size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1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8E692D8-45F4-4C34-8E48-B020773FD605}"/>
              </a:ext>
            </a:extLst>
          </p:cNvPr>
          <p:cNvSpPr/>
          <p:nvPr/>
        </p:nvSpPr>
        <p:spPr>
          <a:xfrm>
            <a:off x="5242560" y="560666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version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1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921A121-3D37-4E8C-9999-B67FBC08394B}"/>
              </a:ext>
            </a:extLst>
          </p:cNvPr>
          <p:cNvSpPr/>
          <p:nvPr/>
        </p:nvSpPr>
        <p:spPr>
          <a:xfrm>
            <a:off x="5242560" y="582788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syncRoot</a:t>
            </a:r>
            <a:r>
              <a:rPr lang="de-DE" sz="1000" dirty="0"/>
              <a:t> (</a:t>
            </a:r>
            <a:r>
              <a:rPr lang="de-DE" sz="1000" dirty="0" err="1"/>
              <a:t>object</a:t>
            </a:r>
            <a:r>
              <a:rPr lang="de-DE" sz="1000" dirty="0"/>
              <a:t>): null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8F38762-5B81-4722-8DAD-EC44447C1C9F}"/>
              </a:ext>
            </a:extLst>
          </p:cNvPr>
          <p:cNvSpPr/>
          <p:nvPr/>
        </p:nvSpPr>
        <p:spPr>
          <a:xfrm>
            <a:off x="5242560" y="4070998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Person[]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7F975D6-4F8F-40A7-91FB-56F0C13571B3}"/>
              </a:ext>
            </a:extLst>
          </p:cNvPr>
          <p:cNvSpPr/>
          <p:nvPr/>
        </p:nvSpPr>
        <p:spPr>
          <a:xfrm>
            <a:off x="5242560" y="4280548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[0] (Person):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70FF58A-E999-458D-8F5D-6CFE0E81F68F}"/>
              </a:ext>
            </a:extLst>
          </p:cNvPr>
          <p:cNvSpPr/>
          <p:nvPr/>
        </p:nvSpPr>
        <p:spPr>
          <a:xfrm>
            <a:off x="5242560" y="449519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[1] (Person): null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CDFD334-C26B-43DE-AEEB-23A53B7A815C}"/>
              </a:ext>
            </a:extLst>
          </p:cNvPr>
          <p:cNvSpPr txBox="1"/>
          <p:nvPr/>
        </p:nvSpPr>
        <p:spPr>
          <a:xfrm>
            <a:off x="727535" y="105132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141E431-633D-41AA-BAE5-9142C89D1809}"/>
              </a:ext>
            </a:extLst>
          </p:cNvPr>
          <p:cNvSpPr txBox="1"/>
          <p:nvPr/>
        </p:nvSpPr>
        <p:spPr>
          <a:xfrm>
            <a:off x="4949015" y="102643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Managed</a:t>
            </a:r>
            <a:r>
              <a:rPr lang="de-DE" dirty="0"/>
              <a:t> Heap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A79A04A-B219-4BB5-A15B-3DE162F5F7C5}"/>
              </a:ext>
            </a:extLst>
          </p:cNvPr>
          <p:cNvSpPr/>
          <p:nvPr/>
        </p:nvSpPr>
        <p:spPr>
          <a:xfrm>
            <a:off x="5242560" y="2838427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Person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E383150-1569-4AB2-B134-031D8C5AD058}"/>
              </a:ext>
            </a:extLst>
          </p:cNvPr>
          <p:cNvSpPr/>
          <p:nvPr/>
        </p:nvSpPr>
        <p:spPr>
          <a:xfrm>
            <a:off x="5242560" y="3047977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name</a:t>
            </a:r>
            <a:r>
              <a:rPr lang="de-DE" sz="1000" dirty="0"/>
              <a:t> (</a:t>
            </a:r>
            <a:r>
              <a:rPr lang="de-DE" sz="1000" dirty="0" err="1"/>
              <a:t>string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3CAD373-7569-4A73-B4CA-A50583574147}"/>
              </a:ext>
            </a:extLst>
          </p:cNvPr>
          <p:cNvSpPr/>
          <p:nvPr/>
        </p:nvSpPr>
        <p:spPr>
          <a:xfrm>
            <a:off x="5242560" y="3262625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age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54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54B2531-A707-4B69-8659-6F326B8EF246}"/>
              </a:ext>
            </a:extLst>
          </p:cNvPr>
          <p:cNvSpPr/>
          <p:nvPr/>
        </p:nvSpPr>
        <p:spPr>
          <a:xfrm>
            <a:off x="5242560" y="3658230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string</a:t>
            </a:r>
            <a:r>
              <a:rPr lang="de-DE" sz="1000" dirty="0"/>
              <a:t> „Walter“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EC5A7A46-67A1-4090-80EF-651B821598BD}"/>
              </a:ext>
            </a:extLst>
          </p:cNvPr>
          <p:cNvCxnSpPr>
            <a:stCxn id="24" idx="3"/>
            <a:endCxn id="64" idx="1"/>
          </p:cNvCxnSpPr>
          <p:nvPr/>
        </p:nvCxnSpPr>
        <p:spPr>
          <a:xfrm flipV="1">
            <a:off x="3905250" y="5069319"/>
            <a:ext cx="1337310" cy="30228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FEF77EC2-52A8-4138-9576-C6FE8D74B93A}"/>
              </a:ext>
            </a:extLst>
          </p:cNvPr>
          <p:cNvCxnSpPr>
            <a:cxnSpLocks/>
            <a:stCxn id="66" idx="3"/>
            <a:endCxn id="74" idx="3"/>
          </p:cNvCxnSpPr>
          <p:nvPr/>
        </p:nvCxnSpPr>
        <p:spPr>
          <a:xfrm flipV="1">
            <a:off x="8309610" y="4175773"/>
            <a:ext cx="12700" cy="1108194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FCF779C5-F783-4F6A-9F5D-4C1244900369}"/>
              </a:ext>
            </a:extLst>
          </p:cNvPr>
          <p:cNvCxnSpPr>
            <a:cxnSpLocks/>
            <a:stCxn id="32" idx="3"/>
            <a:endCxn id="64" idx="1"/>
          </p:cNvCxnSpPr>
          <p:nvPr/>
        </p:nvCxnSpPr>
        <p:spPr>
          <a:xfrm>
            <a:off x="3905250" y="5069039"/>
            <a:ext cx="1337310" cy="28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E4DA2EC2-C431-4567-A1CA-859779C03A88}"/>
              </a:ext>
            </a:extLst>
          </p:cNvPr>
          <p:cNvCxnSpPr>
            <a:cxnSpLocks/>
            <a:stCxn id="78" idx="3"/>
            <a:endCxn id="85" idx="3"/>
          </p:cNvCxnSpPr>
          <p:nvPr/>
        </p:nvCxnSpPr>
        <p:spPr>
          <a:xfrm flipV="1">
            <a:off x="8309610" y="2943202"/>
            <a:ext cx="12700" cy="1442121"/>
          </a:xfrm>
          <a:prstGeom prst="bentConnector3">
            <a:avLst>
              <a:gd name="adj1" fmla="val 695036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551CEE18-00A9-4E51-B543-40967F8AEB7A}"/>
              </a:ext>
            </a:extLst>
          </p:cNvPr>
          <p:cNvCxnSpPr>
            <a:cxnSpLocks/>
            <a:stCxn id="87" idx="3"/>
            <a:endCxn id="91" idx="3"/>
          </p:cNvCxnSpPr>
          <p:nvPr/>
        </p:nvCxnSpPr>
        <p:spPr>
          <a:xfrm>
            <a:off x="8309610" y="3152752"/>
            <a:ext cx="12700" cy="610253"/>
          </a:xfrm>
          <a:prstGeom prst="bentConnector3">
            <a:avLst>
              <a:gd name="adj1" fmla="val 290364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BDCA0706-6A2F-4871-9445-2FFC628FD22F}"/>
              </a:ext>
            </a:extLst>
          </p:cNvPr>
          <p:cNvCxnSpPr>
            <a:cxnSpLocks/>
            <a:stCxn id="36" idx="3"/>
            <a:endCxn id="91" idx="1"/>
          </p:cNvCxnSpPr>
          <p:nvPr/>
        </p:nvCxnSpPr>
        <p:spPr>
          <a:xfrm flipV="1">
            <a:off x="3905250" y="3763005"/>
            <a:ext cx="1337310" cy="107583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2701611-2938-4D38-8ACA-88EF7C39EBE6}"/>
              </a:ext>
            </a:extLst>
          </p:cNvPr>
          <p:cNvCxnSpPr>
            <a:cxnSpLocks/>
            <a:stCxn id="46" idx="3"/>
            <a:endCxn id="85" idx="1"/>
          </p:cNvCxnSpPr>
          <p:nvPr/>
        </p:nvCxnSpPr>
        <p:spPr>
          <a:xfrm flipV="1">
            <a:off x="3905250" y="2943202"/>
            <a:ext cx="1337310" cy="1265914"/>
          </a:xfrm>
          <a:prstGeom prst="bentConnector3">
            <a:avLst>
              <a:gd name="adj1" fmla="val 3652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9626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3053708-A56B-4D33-A576-725F92A3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Thread Stacks und </a:t>
            </a:r>
            <a:r>
              <a:rPr lang="de-DE" dirty="0" err="1"/>
              <a:t>Managed</a:t>
            </a:r>
            <a:r>
              <a:rPr lang="de-DE" dirty="0"/>
              <a:t> Heap am simplen Beispiel (12)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024DB-BFF0-48BA-AFE1-DA524D31F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7AA7-4313-487D-812E-7A60E2E34908}" type="datetime1">
              <a:rPr lang="de-DE" smtClean="0"/>
              <a:t>13.10.2020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52CC1-B14C-4B60-AAB5-40C8380A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https://github.com/feO2x/ADC2020AsyncInMemory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E8DDB-079C-4C11-BE4C-ABF31703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18</a:t>
            </a:fld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49D9D-9807-4AE8-8352-B3EF1B0F2C18}"/>
              </a:ext>
            </a:extLst>
          </p:cNvPr>
          <p:cNvSpPr/>
          <p:nvPr/>
        </p:nvSpPr>
        <p:spPr>
          <a:xfrm>
            <a:off x="4852987" y="1420654"/>
            <a:ext cx="6600825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C64006-3639-435E-8EC4-C9775DF17B0C}"/>
              </a:ext>
            </a:extLst>
          </p:cNvPr>
          <p:cNvSpPr/>
          <p:nvPr/>
        </p:nvSpPr>
        <p:spPr>
          <a:xfrm>
            <a:off x="538163" y="1420654"/>
            <a:ext cx="3671887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8F670B-D76F-434F-B15D-B5B04A0143E4}"/>
              </a:ext>
            </a:extLst>
          </p:cNvPr>
          <p:cNvSpPr/>
          <p:nvPr/>
        </p:nvSpPr>
        <p:spPr>
          <a:xfrm>
            <a:off x="838200" y="5800725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 (Main-Aufrufer)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F007A4-0511-44F8-A81A-C6B631E63E9E}"/>
              </a:ext>
            </a:extLst>
          </p:cNvPr>
          <p:cNvSpPr/>
          <p:nvPr/>
        </p:nvSpPr>
        <p:spPr>
          <a:xfrm>
            <a:off x="838200" y="5491313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 Main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9DE553-0D51-4D31-A23C-5E25DB7A342C}"/>
              </a:ext>
            </a:extLst>
          </p:cNvPr>
          <p:cNvSpPr/>
          <p:nvPr/>
        </p:nvSpPr>
        <p:spPr>
          <a:xfrm>
            <a:off x="838200" y="526682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myFriend</a:t>
            </a:r>
            <a:r>
              <a:rPr lang="de-DE" sz="1000" dirty="0"/>
              <a:t> (List&lt;Person&gt;):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81FE0F7-6A83-48E9-AE7E-5303FDB06843}"/>
              </a:ext>
            </a:extLst>
          </p:cNvPr>
          <p:cNvSpPr/>
          <p:nvPr/>
        </p:nvSpPr>
        <p:spPr>
          <a:xfrm>
            <a:off x="5242560" y="4964544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List&lt;Person&gt;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5E7702D-D53D-480A-ABE2-C92E737D1E7B}"/>
              </a:ext>
            </a:extLst>
          </p:cNvPr>
          <p:cNvSpPr/>
          <p:nvPr/>
        </p:nvSpPr>
        <p:spPr>
          <a:xfrm>
            <a:off x="5242560" y="517919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items</a:t>
            </a:r>
            <a:r>
              <a:rPr lang="de-DE" sz="1000" dirty="0"/>
              <a:t> (Person[]):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F892AF3-F710-4637-A49F-99E00EE14905}"/>
              </a:ext>
            </a:extLst>
          </p:cNvPr>
          <p:cNvSpPr/>
          <p:nvPr/>
        </p:nvSpPr>
        <p:spPr>
          <a:xfrm>
            <a:off x="5242560" y="538874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size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1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8E692D8-45F4-4C34-8E48-B020773FD605}"/>
              </a:ext>
            </a:extLst>
          </p:cNvPr>
          <p:cNvSpPr/>
          <p:nvPr/>
        </p:nvSpPr>
        <p:spPr>
          <a:xfrm>
            <a:off x="5242560" y="560666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version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1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921A121-3D37-4E8C-9999-B67FBC08394B}"/>
              </a:ext>
            </a:extLst>
          </p:cNvPr>
          <p:cNvSpPr/>
          <p:nvPr/>
        </p:nvSpPr>
        <p:spPr>
          <a:xfrm>
            <a:off x="5242560" y="582788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syncRoot</a:t>
            </a:r>
            <a:r>
              <a:rPr lang="de-DE" sz="1000" dirty="0"/>
              <a:t> (</a:t>
            </a:r>
            <a:r>
              <a:rPr lang="de-DE" sz="1000" dirty="0" err="1"/>
              <a:t>object</a:t>
            </a:r>
            <a:r>
              <a:rPr lang="de-DE" sz="1000" dirty="0"/>
              <a:t>): null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8F38762-5B81-4722-8DAD-EC44447C1C9F}"/>
              </a:ext>
            </a:extLst>
          </p:cNvPr>
          <p:cNvSpPr/>
          <p:nvPr/>
        </p:nvSpPr>
        <p:spPr>
          <a:xfrm>
            <a:off x="5242560" y="4070998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Person[]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7F975D6-4F8F-40A7-91FB-56F0C13571B3}"/>
              </a:ext>
            </a:extLst>
          </p:cNvPr>
          <p:cNvSpPr/>
          <p:nvPr/>
        </p:nvSpPr>
        <p:spPr>
          <a:xfrm>
            <a:off x="5242560" y="4280548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[0] (Person):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70FF58A-E999-458D-8F5D-6CFE0E81F68F}"/>
              </a:ext>
            </a:extLst>
          </p:cNvPr>
          <p:cNvSpPr/>
          <p:nvPr/>
        </p:nvSpPr>
        <p:spPr>
          <a:xfrm>
            <a:off x="5242560" y="449519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[1] (Person): null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CDFD334-C26B-43DE-AEEB-23A53B7A815C}"/>
              </a:ext>
            </a:extLst>
          </p:cNvPr>
          <p:cNvSpPr txBox="1"/>
          <p:nvPr/>
        </p:nvSpPr>
        <p:spPr>
          <a:xfrm>
            <a:off x="727535" y="105132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141E431-633D-41AA-BAE5-9142C89D1809}"/>
              </a:ext>
            </a:extLst>
          </p:cNvPr>
          <p:cNvSpPr txBox="1"/>
          <p:nvPr/>
        </p:nvSpPr>
        <p:spPr>
          <a:xfrm>
            <a:off x="4949015" y="102643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Managed</a:t>
            </a:r>
            <a:r>
              <a:rPr lang="de-DE" dirty="0"/>
              <a:t> Heap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A79A04A-B219-4BB5-A15B-3DE162F5F7C5}"/>
              </a:ext>
            </a:extLst>
          </p:cNvPr>
          <p:cNvSpPr/>
          <p:nvPr/>
        </p:nvSpPr>
        <p:spPr>
          <a:xfrm>
            <a:off x="5242560" y="2838427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Person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E383150-1569-4AB2-B134-031D8C5AD058}"/>
              </a:ext>
            </a:extLst>
          </p:cNvPr>
          <p:cNvSpPr/>
          <p:nvPr/>
        </p:nvSpPr>
        <p:spPr>
          <a:xfrm>
            <a:off x="5242560" y="3047977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name</a:t>
            </a:r>
            <a:r>
              <a:rPr lang="de-DE" sz="1000" dirty="0"/>
              <a:t> (</a:t>
            </a:r>
            <a:r>
              <a:rPr lang="de-DE" sz="1000" dirty="0" err="1"/>
              <a:t>string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3CAD373-7569-4A73-B4CA-A50583574147}"/>
              </a:ext>
            </a:extLst>
          </p:cNvPr>
          <p:cNvSpPr/>
          <p:nvPr/>
        </p:nvSpPr>
        <p:spPr>
          <a:xfrm>
            <a:off x="5242560" y="3262625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age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54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54B2531-A707-4B69-8659-6F326B8EF246}"/>
              </a:ext>
            </a:extLst>
          </p:cNvPr>
          <p:cNvSpPr/>
          <p:nvPr/>
        </p:nvSpPr>
        <p:spPr>
          <a:xfrm>
            <a:off x="5242560" y="3658230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string</a:t>
            </a:r>
            <a:r>
              <a:rPr lang="de-DE" sz="1000" dirty="0"/>
              <a:t> „Walter“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EC5A7A46-67A1-4090-80EF-651B821598BD}"/>
              </a:ext>
            </a:extLst>
          </p:cNvPr>
          <p:cNvCxnSpPr>
            <a:stCxn id="24" idx="3"/>
            <a:endCxn id="64" idx="1"/>
          </p:cNvCxnSpPr>
          <p:nvPr/>
        </p:nvCxnSpPr>
        <p:spPr>
          <a:xfrm flipV="1">
            <a:off x="3905250" y="5069319"/>
            <a:ext cx="1337310" cy="30228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FEF77EC2-52A8-4138-9576-C6FE8D74B93A}"/>
              </a:ext>
            </a:extLst>
          </p:cNvPr>
          <p:cNvCxnSpPr>
            <a:cxnSpLocks/>
            <a:stCxn id="66" idx="3"/>
            <a:endCxn id="74" idx="3"/>
          </p:cNvCxnSpPr>
          <p:nvPr/>
        </p:nvCxnSpPr>
        <p:spPr>
          <a:xfrm flipV="1">
            <a:off x="8309610" y="4175773"/>
            <a:ext cx="12700" cy="1108194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E4DA2EC2-C431-4567-A1CA-859779C03A88}"/>
              </a:ext>
            </a:extLst>
          </p:cNvPr>
          <p:cNvCxnSpPr>
            <a:cxnSpLocks/>
            <a:stCxn id="78" idx="3"/>
            <a:endCxn id="85" idx="3"/>
          </p:cNvCxnSpPr>
          <p:nvPr/>
        </p:nvCxnSpPr>
        <p:spPr>
          <a:xfrm flipV="1">
            <a:off x="8309610" y="2943202"/>
            <a:ext cx="12700" cy="1442121"/>
          </a:xfrm>
          <a:prstGeom prst="bentConnector3">
            <a:avLst>
              <a:gd name="adj1" fmla="val 695036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551CEE18-00A9-4E51-B543-40967F8AEB7A}"/>
              </a:ext>
            </a:extLst>
          </p:cNvPr>
          <p:cNvCxnSpPr>
            <a:cxnSpLocks/>
            <a:stCxn id="87" idx="3"/>
            <a:endCxn id="91" idx="3"/>
          </p:cNvCxnSpPr>
          <p:nvPr/>
        </p:nvCxnSpPr>
        <p:spPr>
          <a:xfrm>
            <a:off x="8309610" y="3152752"/>
            <a:ext cx="12700" cy="610253"/>
          </a:xfrm>
          <a:prstGeom prst="bentConnector3">
            <a:avLst>
              <a:gd name="adj1" fmla="val 290364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6441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3053708-A56B-4D33-A576-725F92A3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Thread Stacks und </a:t>
            </a:r>
            <a:r>
              <a:rPr lang="de-DE" dirty="0" err="1"/>
              <a:t>Managed</a:t>
            </a:r>
            <a:r>
              <a:rPr lang="de-DE" dirty="0"/>
              <a:t> Heap am simplen Beispiel (13)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024DB-BFF0-48BA-AFE1-DA524D31F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F370D-0688-4685-BFB8-47B85DC56846}" type="datetime1">
              <a:rPr lang="de-DE" smtClean="0"/>
              <a:t>13.10.2020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52CC1-B14C-4B60-AAB5-40C8380A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https://github.com/feO2x/ADC2020AsyncInMemory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E8DDB-079C-4C11-BE4C-ABF31703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19</a:t>
            </a:fld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49D9D-9807-4AE8-8352-B3EF1B0F2C18}"/>
              </a:ext>
            </a:extLst>
          </p:cNvPr>
          <p:cNvSpPr/>
          <p:nvPr/>
        </p:nvSpPr>
        <p:spPr>
          <a:xfrm>
            <a:off x="4852987" y="1420654"/>
            <a:ext cx="6600825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C64006-3639-435E-8EC4-C9775DF17B0C}"/>
              </a:ext>
            </a:extLst>
          </p:cNvPr>
          <p:cNvSpPr/>
          <p:nvPr/>
        </p:nvSpPr>
        <p:spPr>
          <a:xfrm>
            <a:off x="538163" y="1420654"/>
            <a:ext cx="3671887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8F670B-D76F-434F-B15D-B5B04A0143E4}"/>
              </a:ext>
            </a:extLst>
          </p:cNvPr>
          <p:cNvSpPr/>
          <p:nvPr/>
        </p:nvSpPr>
        <p:spPr>
          <a:xfrm>
            <a:off x="838200" y="5800725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 (Main-Aufrufer)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F007A4-0511-44F8-A81A-C6B631E63E9E}"/>
              </a:ext>
            </a:extLst>
          </p:cNvPr>
          <p:cNvSpPr/>
          <p:nvPr/>
        </p:nvSpPr>
        <p:spPr>
          <a:xfrm>
            <a:off x="838200" y="5491313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 Main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9DE553-0D51-4D31-A23C-5E25DB7A342C}"/>
              </a:ext>
            </a:extLst>
          </p:cNvPr>
          <p:cNvSpPr/>
          <p:nvPr/>
        </p:nvSpPr>
        <p:spPr>
          <a:xfrm>
            <a:off x="838200" y="526682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myFriend</a:t>
            </a:r>
            <a:r>
              <a:rPr lang="de-DE" sz="1000" dirty="0"/>
              <a:t> (List&lt;Person&gt;):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49532B8-F905-4D37-9B03-A9BF50641310}"/>
              </a:ext>
            </a:extLst>
          </p:cNvPr>
          <p:cNvSpPr/>
          <p:nvPr/>
        </p:nvSpPr>
        <p:spPr>
          <a:xfrm>
            <a:off x="838200" y="496426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list</a:t>
            </a:r>
            <a:r>
              <a:rPr lang="de-DE" sz="1000" dirty="0"/>
              <a:t> (List&lt;Person&gt;):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A27634-A8EA-4BDD-A13F-02E920598FFB}"/>
              </a:ext>
            </a:extLst>
          </p:cNvPr>
          <p:cNvSpPr/>
          <p:nvPr/>
        </p:nvSpPr>
        <p:spPr>
          <a:xfrm>
            <a:off x="838200" y="4734060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name</a:t>
            </a:r>
            <a:r>
              <a:rPr lang="de-DE" sz="1000" dirty="0"/>
              <a:t> (</a:t>
            </a:r>
            <a:r>
              <a:rPr lang="de-DE" sz="1000" dirty="0" err="1"/>
              <a:t>string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93A81CB-FF2D-4914-9387-A7C66B44F568}"/>
              </a:ext>
            </a:extLst>
          </p:cNvPr>
          <p:cNvSpPr/>
          <p:nvPr/>
        </p:nvSpPr>
        <p:spPr>
          <a:xfrm>
            <a:off x="838200" y="451391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age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27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41C2739-05DF-46D7-B294-F9E0890B0748}"/>
              </a:ext>
            </a:extLst>
          </p:cNvPr>
          <p:cNvSpPr/>
          <p:nvPr/>
        </p:nvSpPr>
        <p:spPr>
          <a:xfrm>
            <a:off x="838200" y="4304366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 </a:t>
            </a:r>
            <a:r>
              <a:rPr lang="de-DE" sz="1000" dirty="0" err="1"/>
              <a:t>MakeGoodFriends</a:t>
            </a:r>
            <a:endParaRPr lang="de-DE" sz="10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688233-2441-4702-83BB-0BC6747DF715}"/>
              </a:ext>
            </a:extLst>
          </p:cNvPr>
          <p:cNvSpPr/>
          <p:nvPr/>
        </p:nvSpPr>
        <p:spPr>
          <a:xfrm>
            <a:off x="838200" y="4104341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newPerson</a:t>
            </a:r>
            <a:r>
              <a:rPr lang="de-DE" sz="1000" dirty="0"/>
              <a:t> (Person):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81FE0F7-6A83-48E9-AE7E-5303FDB06843}"/>
              </a:ext>
            </a:extLst>
          </p:cNvPr>
          <p:cNvSpPr/>
          <p:nvPr/>
        </p:nvSpPr>
        <p:spPr>
          <a:xfrm>
            <a:off x="5242560" y="4964544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List&lt;Person&gt;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5E7702D-D53D-480A-ABE2-C92E737D1E7B}"/>
              </a:ext>
            </a:extLst>
          </p:cNvPr>
          <p:cNvSpPr/>
          <p:nvPr/>
        </p:nvSpPr>
        <p:spPr>
          <a:xfrm>
            <a:off x="5242560" y="517919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items</a:t>
            </a:r>
            <a:r>
              <a:rPr lang="de-DE" sz="1000" dirty="0"/>
              <a:t> (Person[]):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F892AF3-F710-4637-A49F-99E00EE14905}"/>
              </a:ext>
            </a:extLst>
          </p:cNvPr>
          <p:cNvSpPr/>
          <p:nvPr/>
        </p:nvSpPr>
        <p:spPr>
          <a:xfrm>
            <a:off x="5242560" y="538874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size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2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8E692D8-45F4-4C34-8E48-B020773FD605}"/>
              </a:ext>
            </a:extLst>
          </p:cNvPr>
          <p:cNvSpPr/>
          <p:nvPr/>
        </p:nvSpPr>
        <p:spPr>
          <a:xfrm>
            <a:off x="5242560" y="560666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version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921A121-3D37-4E8C-9999-B67FBC08394B}"/>
              </a:ext>
            </a:extLst>
          </p:cNvPr>
          <p:cNvSpPr/>
          <p:nvPr/>
        </p:nvSpPr>
        <p:spPr>
          <a:xfrm>
            <a:off x="5242560" y="582788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syncRoot</a:t>
            </a:r>
            <a:r>
              <a:rPr lang="de-DE" sz="1000" dirty="0"/>
              <a:t> (</a:t>
            </a:r>
            <a:r>
              <a:rPr lang="de-DE" sz="1000" dirty="0" err="1"/>
              <a:t>object</a:t>
            </a:r>
            <a:r>
              <a:rPr lang="de-DE" sz="1000" dirty="0"/>
              <a:t>): null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8F38762-5B81-4722-8DAD-EC44447C1C9F}"/>
              </a:ext>
            </a:extLst>
          </p:cNvPr>
          <p:cNvSpPr/>
          <p:nvPr/>
        </p:nvSpPr>
        <p:spPr>
          <a:xfrm>
            <a:off x="5242560" y="4070998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Person[]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7F975D6-4F8F-40A7-91FB-56F0C13571B3}"/>
              </a:ext>
            </a:extLst>
          </p:cNvPr>
          <p:cNvSpPr/>
          <p:nvPr/>
        </p:nvSpPr>
        <p:spPr>
          <a:xfrm>
            <a:off x="5242560" y="4280548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[0] (Person):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70FF58A-E999-458D-8F5D-6CFE0E81F68F}"/>
              </a:ext>
            </a:extLst>
          </p:cNvPr>
          <p:cNvSpPr/>
          <p:nvPr/>
        </p:nvSpPr>
        <p:spPr>
          <a:xfrm>
            <a:off x="5242560" y="449519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[1] (Person):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CDFD334-C26B-43DE-AEEB-23A53B7A815C}"/>
              </a:ext>
            </a:extLst>
          </p:cNvPr>
          <p:cNvSpPr txBox="1"/>
          <p:nvPr/>
        </p:nvSpPr>
        <p:spPr>
          <a:xfrm>
            <a:off x="727535" y="105132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141E431-633D-41AA-BAE5-9142C89D1809}"/>
              </a:ext>
            </a:extLst>
          </p:cNvPr>
          <p:cNvSpPr txBox="1"/>
          <p:nvPr/>
        </p:nvSpPr>
        <p:spPr>
          <a:xfrm>
            <a:off x="4949015" y="102643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Managed</a:t>
            </a:r>
            <a:r>
              <a:rPr lang="de-DE" dirty="0"/>
              <a:t> Heap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A79A04A-B219-4BB5-A15B-3DE162F5F7C5}"/>
              </a:ext>
            </a:extLst>
          </p:cNvPr>
          <p:cNvSpPr/>
          <p:nvPr/>
        </p:nvSpPr>
        <p:spPr>
          <a:xfrm>
            <a:off x="5242560" y="2838427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Person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E383150-1569-4AB2-B134-031D8C5AD058}"/>
              </a:ext>
            </a:extLst>
          </p:cNvPr>
          <p:cNvSpPr/>
          <p:nvPr/>
        </p:nvSpPr>
        <p:spPr>
          <a:xfrm>
            <a:off x="5242560" y="3047977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name</a:t>
            </a:r>
            <a:r>
              <a:rPr lang="de-DE" sz="1000" dirty="0"/>
              <a:t> (</a:t>
            </a:r>
            <a:r>
              <a:rPr lang="de-DE" sz="1000" dirty="0" err="1"/>
              <a:t>string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3CAD373-7569-4A73-B4CA-A50583574147}"/>
              </a:ext>
            </a:extLst>
          </p:cNvPr>
          <p:cNvSpPr/>
          <p:nvPr/>
        </p:nvSpPr>
        <p:spPr>
          <a:xfrm>
            <a:off x="5242560" y="3262625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age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54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54B2531-A707-4B69-8659-6F326B8EF246}"/>
              </a:ext>
            </a:extLst>
          </p:cNvPr>
          <p:cNvSpPr/>
          <p:nvPr/>
        </p:nvSpPr>
        <p:spPr>
          <a:xfrm>
            <a:off x="5242560" y="3658230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string</a:t>
            </a:r>
            <a:r>
              <a:rPr lang="de-DE" sz="1000" dirty="0"/>
              <a:t> „Walter“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95B14C0-4536-47CC-B675-5A474FDDF289}"/>
              </a:ext>
            </a:extLst>
          </p:cNvPr>
          <p:cNvSpPr/>
          <p:nvPr/>
        </p:nvSpPr>
        <p:spPr>
          <a:xfrm>
            <a:off x="5242560" y="2482827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string</a:t>
            </a:r>
            <a:r>
              <a:rPr lang="de-DE" sz="1000" dirty="0"/>
              <a:t> „Jesse“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7258E7E-BB79-4F59-A27D-40AE56AA7011}"/>
              </a:ext>
            </a:extLst>
          </p:cNvPr>
          <p:cNvSpPr/>
          <p:nvPr/>
        </p:nvSpPr>
        <p:spPr>
          <a:xfrm>
            <a:off x="5242560" y="1694536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Person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D31098F-0D3A-46A2-82C2-754D92329B92}"/>
              </a:ext>
            </a:extLst>
          </p:cNvPr>
          <p:cNvSpPr/>
          <p:nvPr/>
        </p:nvSpPr>
        <p:spPr>
          <a:xfrm>
            <a:off x="5242560" y="190408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name</a:t>
            </a:r>
            <a:r>
              <a:rPr lang="de-DE" sz="1000" dirty="0"/>
              <a:t> (</a:t>
            </a:r>
            <a:r>
              <a:rPr lang="de-DE" sz="1000" dirty="0" err="1"/>
              <a:t>string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0E40C65-93A7-4957-94BE-F1256051BA35}"/>
              </a:ext>
            </a:extLst>
          </p:cNvPr>
          <p:cNvSpPr/>
          <p:nvPr/>
        </p:nvSpPr>
        <p:spPr>
          <a:xfrm>
            <a:off x="5242560" y="211873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age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27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EC5A7A46-67A1-4090-80EF-651B821598BD}"/>
              </a:ext>
            </a:extLst>
          </p:cNvPr>
          <p:cNvCxnSpPr>
            <a:stCxn id="24" idx="3"/>
            <a:endCxn id="64" idx="1"/>
          </p:cNvCxnSpPr>
          <p:nvPr/>
        </p:nvCxnSpPr>
        <p:spPr>
          <a:xfrm flipV="1">
            <a:off x="3905250" y="5069319"/>
            <a:ext cx="1337310" cy="30228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FEF77EC2-52A8-4138-9576-C6FE8D74B93A}"/>
              </a:ext>
            </a:extLst>
          </p:cNvPr>
          <p:cNvCxnSpPr>
            <a:cxnSpLocks/>
            <a:stCxn id="66" idx="3"/>
            <a:endCxn id="74" idx="3"/>
          </p:cNvCxnSpPr>
          <p:nvPr/>
        </p:nvCxnSpPr>
        <p:spPr>
          <a:xfrm flipV="1">
            <a:off x="8309610" y="4175773"/>
            <a:ext cx="12700" cy="1108194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FCF779C5-F783-4F6A-9F5D-4C1244900369}"/>
              </a:ext>
            </a:extLst>
          </p:cNvPr>
          <p:cNvCxnSpPr>
            <a:cxnSpLocks/>
            <a:stCxn id="32" idx="3"/>
            <a:endCxn id="64" idx="1"/>
          </p:cNvCxnSpPr>
          <p:nvPr/>
        </p:nvCxnSpPr>
        <p:spPr>
          <a:xfrm>
            <a:off x="3905250" y="5069039"/>
            <a:ext cx="1337310" cy="28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E4DA2EC2-C431-4567-A1CA-859779C03A88}"/>
              </a:ext>
            </a:extLst>
          </p:cNvPr>
          <p:cNvCxnSpPr>
            <a:cxnSpLocks/>
            <a:stCxn id="78" idx="3"/>
            <a:endCxn id="85" idx="3"/>
          </p:cNvCxnSpPr>
          <p:nvPr/>
        </p:nvCxnSpPr>
        <p:spPr>
          <a:xfrm flipV="1">
            <a:off x="8309610" y="2943202"/>
            <a:ext cx="12700" cy="1442121"/>
          </a:xfrm>
          <a:prstGeom prst="bentConnector3">
            <a:avLst>
              <a:gd name="adj1" fmla="val 695036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AF5CCFA7-8FE7-49D1-A124-368EB1C6B828}"/>
              </a:ext>
            </a:extLst>
          </p:cNvPr>
          <p:cNvCxnSpPr>
            <a:cxnSpLocks/>
            <a:stCxn id="80" idx="3"/>
            <a:endCxn id="95" idx="3"/>
          </p:cNvCxnSpPr>
          <p:nvPr/>
        </p:nvCxnSpPr>
        <p:spPr>
          <a:xfrm flipV="1">
            <a:off x="8309610" y="1799311"/>
            <a:ext cx="12700" cy="2800660"/>
          </a:xfrm>
          <a:prstGeom prst="bentConnector3">
            <a:avLst>
              <a:gd name="adj1" fmla="val 1120729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551CEE18-00A9-4E51-B543-40967F8AEB7A}"/>
              </a:ext>
            </a:extLst>
          </p:cNvPr>
          <p:cNvCxnSpPr>
            <a:cxnSpLocks/>
            <a:stCxn id="87" idx="3"/>
            <a:endCxn id="91" idx="3"/>
          </p:cNvCxnSpPr>
          <p:nvPr/>
        </p:nvCxnSpPr>
        <p:spPr>
          <a:xfrm>
            <a:off x="8309610" y="3152752"/>
            <a:ext cx="12700" cy="610253"/>
          </a:xfrm>
          <a:prstGeom prst="bentConnector3">
            <a:avLst>
              <a:gd name="adj1" fmla="val 290364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DC816FD1-A402-4CA0-BEED-5BA7683A5E02}"/>
              </a:ext>
            </a:extLst>
          </p:cNvPr>
          <p:cNvCxnSpPr>
            <a:cxnSpLocks/>
            <a:stCxn id="97" idx="3"/>
            <a:endCxn id="93" idx="3"/>
          </p:cNvCxnSpPr>
          <p:nvPr/>
        </p:nvCxnSpPr>
        <p:spPr>
          <a:xfrm>
            <a:off x="8309610" y="2008861"/>
            <a:ext cx="12700" cy="578741"/>
          </a:xfrm>
          <a:prstGeom prst="bentConnector3">
            <a:avLst>
              <a:gd name="adj1" fmla="val 279854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BDCA0706-6A2F-4871-9445-2FFC628FD22F}"/>
              </a:ext>
            </a:extLst>
          </p:cNvPr>
          <p:cNvCxnSpPr>
            <a:cxnSpLocks/>
            <a:stCxn id="36" idx="3"/>
            <a:endCxn id="93" idx="1"/>
          </p:cNvCxnSpPr>
          <p:nvPr/>
        </p:nvCxnSpPr>
        <p:spPr>
          <a:xfrm flipV="1">
            <a:off x="3905250" y="2587602"/>
            <a:ext cx="1337310" cy="225123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AF25AB2F-D07D-41D8-8BE0-FE94FFEE7593}"/>
              </a:ext>
            </a:extLst>
          </p:cNvPr>
          <p:cNvCxnSpPr>
            <a:cxnSpLocks/>
            <a:stCxn id="46" idx="3"/>
            <a:endCxn id="95" idx="1"/>
          </p:cNvCxnSpPr>
          <p:nvPr/>
        </p:nvCxnSpPr>
        <p:spPr>
          <a:xfrm flipV="1">
            <a:off x="3905250" y="1799311"/>
            <a:ext cx="1337310" cy="2409805"/>
          </a:xfrm>
          <a:prstGeom prst="bentConnector3">
            <a:avLst>
              <a:gd name="adj1" fmla="val 3852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6659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A53B9-B6B3-4498-BA6A-0F859D6E7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6F9F2-18A9-4F90-AC61-21608D3E6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Die State Machine einer </a:t>
            </a:r>
            <a:r>
              <a:rPr lang="de-DE" dirty="0" err="1"/>
              <a:t>async</a:t>
            </a:r>
            <a:r>
              <a:rPr lang="de-DE" dirty="0"/>
              <a:t> Methode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Speicherabbilder in .NET (Core): was genau sind Thread Stack und </a:t>
            </a:r>
            <a:r>
              <a:rPr lang="de-DE" dirty="0" err="1"/>
              <a:t>Managed</a:t>
            </a:r>
            <a:r>
              <a:rPr lang="de-DE" dirty="0"/>
              <a:t> Heap und wie verändern sie sich, wenn mein Code ausgeführt wird?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Wie verhält sich eine </a:t>
            </a:r>
            <a:r>
              <a:rPr lang="de-DE" dirty="0" err="1"/>
              <a:t>async</a:t>
            </a:r>
            <a:r>
              <a:rPr lang="de-DE" dirty="0"/>
              <a:t> Methode zur Laufzeit im Speicher?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Performance-Overhead von </a:t>
            </a:r>
            <a:r>
              <a:rPr lang="de-DE" dirty="0" err="1"/>
              <a:t>async</a:t>
            </a:r>
            <a:r>
              <a:rPr lang="de-DE" dirty="0"/>
              <a:t> </a:t>
            </a:r>
            <a:r>
              <a:rPr lang="de-DE" dirty="0" err="1"/>
              <a:t>await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Fragen und Anmerkungen bitte am Ende des Vortrags.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11E5D-DAC1-40C2-A07F-D09983B95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361B2-6BE1-4E23-8672-B7BCF727CD2E}" type="datetime1">
              <a:rPr lang="de-DE" smtClean="0"/>
              <a:t>13.10.2020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36494-1751-4A84-8371-DF78A79CF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https://github.com/feO2x/ADC2020AsyncInMemory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0650A-3508-4172-A670-F521014D4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9733017"/>
      </p:ext>
    </p:extLst>
  </p:cSld>
  <p:clrMapOvr>
    <a:masterClrMapping/>
  </p:clrMapOvr>
  <p:transition spd="med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3053708-A56B-4D33-A576-725F92A3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Thread Stacks und </a:t>
            </a:r>
            <a:r>
              <a:rPr lang="de-DE" dirty="0" err="1"/>
              <a:t>Managed</a:t>
            </a:r>
            <a:r>
              <a:rPr lang="de-DE" dirty="0"/>
              <a:t> Heap am simplen Beispiel (14)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024DB-BFF0-48BA-AFE1-DA524D31F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BFE2-2A1D-4324-84D9-1C3DEFA63A5F}" type="datetime1">
              <a:rPr lang="de-DE" smtClean="0"/>
              <a:t>13.10.2020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52CC1-B14C-4B60-AAB5-40C8380A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https://github.com/feO2x/ADC2020AsyncInMemory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E8DDB-079C-4C11-BE4C-ABF31703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20</a:t>
            </a:fld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49D9D-9807-4AE8-8352-B3EF1B0F2C18}"/>
              </a:ext>
            </a:extLst>
          </p:cNvPr>
          <p:cNvSpPr/>
          <p:nvPr/>
        </p:nvSpPr>
        <p:spPr>
          <a:xfrm>
            <a:off x="4852987" y="1420654"/>
            <a:ext cx="6600825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C64006-3639-435E-8EC4-C9775DF17B0C}"/>
              </a:ext>
            </a:extLst>
          </p:cNvPr>
          <p:cNvSpPr/>
          <p:nvPr/>
        </p:nvSpPr>
        <p:spPr>
          <a:xfrm>
            <a:off x="538163" y="1420654"/>
            <a:ext cx="3671887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8F670B-D76F-434F-B15D-B5B04A0143E4}"/>
              </a:ext>
            </a:extLst>
          </p:cNvPr>
          <p:cNvSpPr/>
          <p:nvPr/>
        </p:nvSpPr>
        <p:spPr>
          <a:xfrm>
            <a:off x="838200" y="5800725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 (Main-Aufrufer)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81FE0F7-6A83-48E9-AE7E-5303FDB06843}"/>
              </a:ext>
            </a:extLst>
          </p:cNvPr>
          <p:cNvSpPr/>
          <p:nvPr/>
        </p:nvSpPr>
        <p:spPr>
          <a:xfrm>
            <a:off x="5242560" y="4964544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List&lt;Person&gt;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5E7702D-D53D-480A-ABE2-C92E737D1E7B}"/>
              </a:ext>
            </a:extLst>
          </p:cNvPr>
          <p:cNvSpPr/>
          <p:nvPr/>
        </p:nvSpPr>
        <p:spPr>
          <a:xfrm>
            <a:off x="5242560" y="517919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items</a:t>
            </a:r>
            <a:r>
              <a:rPr lang="de-DE" sz="1000" dirty="0"/>
              <a:t> (Person[]):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F892AF3-F710-4637-A49F-99E00EE14905}"/>
              </a:ext>
            </a:extLst>
          </p:cNvPr>
          <p:cNvSpPr/>
          <p:nvPr/>
        </p:nvSpPr>
        <p:spPr>
          <a:xfrm>
            <a:off x="5242560" y="538874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size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2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8E692D8-45F4-4C34-8E48-B020773FD605}"/>
              </a:ext>
            </a:extLst>
          </p:cNvPr>
          <p:cNvSpPr/>
          <p:nvPr/>
        </p:nvSpPr>
        <p:spPr>
          <a:xfrm>
            <a:off x="5242560" y="560666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version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921A121-3D37-4E8C-9999-B67FBC08394B}"/>
              </a:ext>
            </a:extLst>
          </p:cNvPr>
          <p:cNvSpPr/>
          <p:nvPr/>
        </p:nvSpPr>
        <p:spPr>
          <a:xfrm>
            <a:off x="5242560" y="582788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syncRoot</a:t>
            </a:r>
            <a:r>
              <a:rPr lang="de-DE" sz="1000" dirty="0"/>
              <a:t> (</a:t>
            </a:r>
            <a:r>
              <a:rPr lang="de-DE" sz="1000" dirty="0" err="1"/>
              <a:t>object</a:t>
            </a:r>
            <a:r>
              <a:rPr lang="de-DE" sz="1000" dirty="0"/>
              <a:t>): null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8F38762-5B81-4722-8DAD-EC44447C1C9F}"/>
              </a:ext>
            </a:extLst>
          </p:cNvPr>
          <p:cNvSpPr/>
          <p:nvPr/>
        </p:nvSpPr>
        <p:spPr>
          <a:xfrm>
            <a:off x="5242560" y="4070998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Person[]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7F975D6-4F8F-40A7-91FB-56F0C13571B3}"/>
              </a:ext>
            </a:extLst>
          </p:cNvPr>
          <p:cNvSpPr/>
          <p:nvPr/>
        </p:nvSpPr>
        <p:spPr>
          <a:xfrm>
            <a:off x="5242560" y="4280548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[0] (Person):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70FF58A-E999-458D-8F5D-6CFE0E81F68F}"/>
              </a:ext>
            </a:extLst>
          </p:cNvPr>
          <p:cNvSpPr/>
          <p:nvPr/>
        </p:nvSpPr>
        <p:spPr>
          <a:xfrm>
            <a:off x="5242560" y="449519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[1] (Person):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CDFD334-C26B-43DE-AEEB-23A53B7A815C}"/>
              </a:ext>
            </a:extLst>
          </p:cNvPr>
          <p:cNvSpPr txBox="1"/>
          <p:nvPr/>
        </p:nvSpPr>
        <p:spPr>
          <a:xfrm>
            <a:off x="727535" y="105132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141E431-633D-41AA-BAE5-9142C89D1809}"/>
              </a:ext>
            </a:extLst>
          </p:cNvPr>
          <p:cNvSpPr txBox="1"/>
          <p:nvPr/>
        </p:nvSpPr>
        <p:spPr>
          <a:xfrm>
            <a:off x="4949015" y="102643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Managed</a:t>
            </a:r>
            <a:r>
              <a:rPr lang="de-DE" dirty="0"/>
              <a:t> Heap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A79A04A-B219-4BB5-A15B-3DE162F5F7C5}"/>
              </a:ext>
            </a:extLst>
          </p:cNvPr>
          <p:cNvSpPr/>
          <p:nvPr/>
        </p:nvSpPr>
        <p:spPr>
          <a:xfrm>
            <a:off x="5242560" y="2838427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Person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E383150-1569-4AB2-B134-031D8C5AD058}"/>
              </a:ext>
            </a:extLst>
          </p:cNvPr>
          <p:cNvSpPr/>
          <p:nvPr/>
        </p:nvSpPr>
        <p:spPr>
          <a:xfrm>
            <a:off x="5242560" y="3047977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name</a:t>
            </a:r>
            <a:r>
              <a:rPr lang="de-DE" sz="1000" dirty="0"/>
              <a:t> (</a:t>
            </a:r>
            <a:r>
              <a:rPr lang="de-DE" sz="1000" dirty="0" err="1"/>
              <a:t>string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3CAD373-7569-4A73-B4CA-A50583574147}"/>
              </a:ext>
            </a:extLst>
          </p:cNvPr>
          <p:cNvSpPr/>
          <p:nvPr/>
        </p:nvSpPr>
        <p:spPr>
          <a:xfrm>
            <a:off x="5242560" y="3262625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age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54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54B2531-A707-4B69-8659-6F326B8EF246}"/>
              </a:ext>
            </a:extLst>
          </p:cNvPr>
          <p:cNvSpPr/>
          <p:nvPr/>
        </p:nvSpPr>
        <p:spPr>
          <a:xfrm>
            <a:off x="5242560" y="3658230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string</a:t>
            </a:r>
            <a:r>
              <a:rPr lang="de-DE" sz="1000" dirty="0"/>
              <a:t> „Walter“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95B14C0-4536-47CC-B675-5A474FDDF289}"/>
              </a:ext>
            </a:extLst>
          </p:cNvPr>
          <p:cNvSpPr/>
          <p:nvPr/>
        </p:nvSpPr>
        <p:spPr>
          <a:xfrm>
            <a:off x="5242560" y="2482827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string</a:t>
            </a:r>
            <a:r>
              <a:rPr lang="de-DE" sz="1000" dirty="0"/>
              <a:t> „Jesse“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7258E7E-BB79-4F59-A27D-40AE56AA7011}"/>
              </a:ext>
            </a:extLst>
          </p:cNvPr>
          <p:cNvSpPr/>
          <p:nvPr/>
        </p:nvSpPr>
        <p:spPr>
          <a:xfrm>
            <a:off x="5242560" y="1694536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Person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D31098F-0D3A-46A2-82C2-754D92329B92}"/>
              </a:ext>
            </a:extLst>
          </p:cNvPr>
          <p:cNvSpPr/>
          <p:nvPr/>
        </p:nvSpPr>
        <p:spPr>
          <a:xfrm>
            <a:off x="5242560" y="190408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name</a:t>
            </a:r>
            <a:r>
              <a:rPr lang="de-DE" sz="1000" dirty="0"/>
              <a:t> (</a:t>
            </a:r>
            <a:r>
              <a:rPr lang="de-DE" sz="1000" dirty="0" err="1"/>
              <a:t>string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0E40C65-93A7-4957-94BE-F1256051BA35}"/>
              </a:ext>
            </a:extLst>
          </p:cNvPr>
          <p:cNvSpPr/>
          <p:nvPr/>
        </p:nvSpPr>
        <p:spPr>
          <a:xfrm>
            <a:off x="5242560" y="211873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age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27</a:t>
            </a:r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FEF77EC2-52A8-4138-9576-C6FE8D74B93A}"/>
              </a:ext>
            </a:extLst>
          </p:cNvPr>
          <p:cNvCxnSpPr>
            <a:cxnSpLocks/>
            <a:stCxn id="66" idx="3"/>
            <a:endCxn id="74" idx="3"/>
          </p:cNvCxnSpPr>
          <p:nvPr/>
        </p:nvCxnSpPr>
        <p:spPr>
          <a:xfrm flipV="1">
            <a:off x="8309610" y="4175773"/>
            <a:ext cx="12700" cy="1108194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E4DA2EC2-C431-4567-A1CA-859779C03A88}"/>
              </a:ext>
            </a:extLst>
          </p:cNvPr>
          <p:cNvCxnSpPr>
            <a:cxnSpLocks/>
            <a:stCxn id="78" idx="3"/>
            <a:endCxn id="85" idx="3"/>
          </p:cNvCxnSpPr>
          <p:nvPr/>
        </p:nvCxnSpPr>
        <p:spPr>
          <a:xfrm flipV="1">
            <a:off x="8309610" y="2943202"/>
            <a:ext cx="12700" cy="1442121"/>
          </a:xfrm>
          <a:prstGeom prst="bentConnector3">
            <a:avLst>
              <a:gd name="adj1" fmla="val 695036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AF5CCFA7-8FE7-49D1-A124-368EB1C6B828}"/>
              </a:ext>
            </a:extLst>
          </p:cNvPr>
          <p:cNvCxnSpPr>
            <a:cxnSpLocks/>
            <a:stCxn id="80" idx="3"/>
            <a:endCxn id="95" idx="3"/>
          </p:cNvCxnSpPr>
          <p:nvPr/>
        </p:nvCxnSpPr>
        <p:spPr>
          <a:xfrm flipV="1">
            <a:off x="8309610" y="1799311"/>
            <a:ext cx="12700" cy="2800660"/>
          </a:xfrm>
          <a:prstGeom prst="bentConnector3">
            <a:avLst>
              <a:gd name="adj1" fmla="val 1120729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551CEE18-00A9-4E51-B543-40967F8AEB7A}"/>
              </a:ext>
            </a:extLst>
          </p:cNvPr>
          <p:cNvCxnSpPr>
            <a:cxnSpLocks/>
            <a:stCxn id="87" idx="3"/>
            <a:endCxn id="91" idx="3"/>
          </p:cNvCxnSpPr>
          <p:nvPr/>
        </p:nvCxnSpPr>
        <p:spPr>
          <a:xfrm>
            <a:off x="8309610" y="3152752"/>
            <a:ext cx="12700" cy="610253"/>
          </a:xfrm>
          <a:prstGeom prst="bentConnector3">
            <a:avLst>
              <a:gd name="adj1" fmla="val 290364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DC816FD1-A402-4CA0-BEED-5BA7683A5E02}"/>
              </a:ext>
            </a:extLst>
          </p:cNvPr>
          <p:cNvCxnSpPr>
            <a:cxnSpLocks/>
            <a:stCxn id="97" idx="3"/>
            <a:endCxn id="93" idx="3"/>
          </p:cNvCxnSpPr>
          <p:nvPr/>
        </p:nvCxnSpPr>
        <p:spPr>
          <a:xfrm>
            <a:off x="8309610" y="2008861"/>
            <a:ext cx="12700" cy="578741"/>
          </a:xfrm>
          <a:prstGeom prst="bentConnector3">
            <a:avLst>
              <a:gd name="adj1" fmla="val 279854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6114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2E6C6-CB87-44BD-91CA-787A658FF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Thread Stacks - Eigenschaften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52DC7-3291-470A-82E8-6D724C434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 Thread Stacks werden die Daten gehalten, die bei der Ausführung von Methoden auf Threads benötigt werden.</a:t>
            </a:r>
          </a:p>
          <a:p>
            <a:r>
              <a:rPr lang="de-DE" dirty="0"/>
              <a:t>Wird eine Methode aufgerufen, wird der sog. </a:t>
            </a:r>
            <a:r>
              <a:rPr lang="de-DE" dirty="0" err="1"/>
              <a:t>Activation</a:t>
            </a:r>
            <a:r>
              <a:rPr lang="de-DE" dirty="0"/>
              <a:t> Frame (auch Stack Frame) auf den Thread Stack gepusht. Dieser besteht aus:</a:t>
            </a:r>
          </a:p>
          <a:p>
            <a:pPr lvl="1"/>
            <a:r>
              <a:rPr lang="de-DE" dirty="0"/>
              <a:t>Allen Parametern</a:t>
            </a:r>
          </a:p>
          <a:p>
            <a:pPr lvl="1"/>
            <a:r>
              <a:rPr lang="de-DE" dirty="0"/>
              <a:t>Rücksprungadresse zum Aufrufer</a:t>
            </a:r>
          </a:p>
          <a:p>
            <a:pPr lvl="1"/>
            <a:r>
              <a:rPr lang="de-DE" dirty="0"/>
              <a:t>Allen Variablen der Methode (auch die von Sub-Scopes wie </a:t>
            </a:r>
            <a:r>
              <a:rPr lang="de-DE" dirty="0" err="1"/>
              <a:t>foreach</a:t>
            </a:r>
            <a:r>
              <a:rPr lang="de-DE" dirty="0"/>
              <a:t>-Schleifen)</a:t>
            </a:r>
          </a:p>
          <a:p>
            <a:r>
              <a:rPr lang="de-DE" dirty="0"/>
              <a:t>Anschließend werden alle Statements der Methode ausgeführt. Dabei können alle Parameter (außer mit in gekennzeichnete) und Variablen von den Statements mutiert werden.</a:t>
            </a:r>
          </a:p>
          <a:p>
            <a:r>
              <a:rPr lang="de-DE" dirty="0"/>
              <a:t>Endet eine Methode, wird der </a:t>
            </a:r>
            <a:r>
              <a:rPr lang="de-DE" dirty="0" err="1"/>
              <a:t>Activation</a:t>
            </a:r>
            <a:r>
              <a:rPr lang="de-DE" dirty="0"/>
              <a:t> Frame abgebaut. Dabei werden einfach Pointer verschoben, d.h. die vorherigen Werte bleiben eigentlich auf dem Thread Stack stehen, werden aber von den folgenden </a:t>
            </a:r>
            <a:r>
              <a:rPr lang="de-DE" dirty="0" err="1"/>
              <a:t>Activation</a:t>
            </a:r>
            <a:r>
              <a:rPr lang="de-DE" dirty="0"/>
              <a:t> Frames überschrieben.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WICHTIG: Thread Stacks != Call Stack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A78E6-3E1E-484F-A454-2DA1C568C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52108-05E4-4300-BFE2-BC0029CC77E0}" type="datetime1">
              <a:rPr lang="de-DE" smtClean="0"/>
              <a:t>13.10.2020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DA85A-F220-459E-98BA-419001B76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https://github.com/feO2x/ADC2020AsyncInMemory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9454A-60E2-4CB7-B3E8-3F2952786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457011"/>
      </p:ext>
    </p:extLst>
  </p:cSld>
  <p:clrMapOvr>
    <a:masterClrMapping/>
  </p:clrMapOvr>
  <p:transition spd="med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4478D05-6AD0-4491-9D2B-2262F3631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Managed</a:t>
            </a:r>
            <a:r>
              <a:rPr lang="de-DE" dirty="0"/>
              <a:t> Heap - Eigenschaften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9185DD8-73E1-42CA-A7BE-3FA11C0A1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Alle instanziierten Referenztypen (Klassen, </a:t>
            </a:r>
            <a:r>
              <a:rPr lang="de-DE" dirty="0" err="1"/>
              <a:t>Delegates</a:t>
            </a:r>
            <a:r>
              <a:rPr lang="de-DE" dirty="0"/>
              <a:t>) werden hier allokiert.</a:t>
            </a:r>
          </a:p>
          <a:p>
            <a:r>
              <a:rPr lang="de-DE" dirty="0"/>
              <a:t>Der Lebenszyklus eines Objekts endet, wenn ein Objekt nicht mehr erreichbar ist. Es wird vom GC </a:t>
            </a:r>
            <a:r>
              <a:rPr lang="de-DE" dirty="0" err="1"/>
              <a:t>Collector</a:t>
            </a:r>
            <a:r>
              <a:rPr lang="de-DE" dirty="0"/>
              <a:t> deallokiert.</a:t>
            </a:r>
          </a:p>
          <a:p>
            <a:r>
              <a:rPr lang="de-DE" dirty="0"/>
              <a:t>Alle Threads haben Zugriff auf den </a:t>
            </a:r>
            <a:r>
              <a:rPr lang="de-DE" dirty="0" err="1"/>
              <a:t>Managed</a:t>
            </a:r>
            <a:r>
              <a:rPr lang="de-DE" dirty="0"/>
              <a:t> Heap.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28D58-614E-442E-B07D-404634E79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E9671-A454-4C53-816C-B08E586216CD}" type="datetime1">
              <a:rPr lang="de-DE" smtClean="0"/>
              <a:t>13.10.2020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5B723-8C86-4E5B-BA0A-514C8F0E6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https://github.com/feO2x/ADC2020AsyncInMemory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2A074-4F5C-4DB6-AC65-C31DADA97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0045795"/>
      </p:ext>
    </p:extLst>
  </p:cSld>
  <p:clrMapOvr>
    <a:masterClrMapping/>
  </p:clrMapOvr>
  <p:transition spd="med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9DDF88A-9C34-4661-98C3-A4866B677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400" dirty="0"/>
              <a:t>3 – Speicherabbild einer </a:t>
            </a:r>
            <a:r>
              <a:rPr lang="de-DE" sz="4400" dirty="0" err="1"/>
              <a:t>async</a:t>
            </a:r>
            <a:r>
              <a:rPr lang="de-DE" sz="4400" dirty="0"/>
              <a:t> Methode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9A43710-80AE-4554-93C6-6297873A21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BF6E5-23BB-47F6-ACCE-7375BAFBD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1E6C-6BBA-4A89-8946-4416079AB0AC}" type="datetime1">
              <a:rPr lang="de-DE" smtClean="0"/>
              <a:t>13.10.2020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583AA-9433-468E-9953-0816D1037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https://github.com/feO2x/ADC2020AsyncInMemory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D8226-DEF9-4C8D-A3FF-564B41519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6966237"/>
      </p:ext>
    </p:extLst>
  </p:cSld>
  <p:clrMapOvr>
    <a:masterClrMapping/>
  </p:clrMapOvr>
  <p:transition spd="med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076E355-807E-4EAF-AA5F-22E0C5553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Speicherabbild </a:t>
            </a:r>
            <a:r>
              <a:rPr lang="de-DE" dirty="0" err="1"/>
              <a:t>async</a:t>
            </a:r>
            <a:r>
              <a:rPr lang="de-DE" dirty="0"/>
              <a:t>: am Start der </a:t>
            </a:r>
            <a:r>
              <a:rPr lang="de-DE" dirty="0" err="1"/>
              <a:t>async</a:t>
            </a:r>
            <a:r>
              <a:rPr lang="de-DE" dirty="0"/>
              <a:t>-Methode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A31DD-8586-4255-8759-D74D23559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30B9-6FE5-4AAB-B431-F529319ED909}" type="datetime1">
              <a:rPr lang="de-DE" smtClean="0"/>
              <a:t>13.10.2020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7DF9D-243D-4589-B4E5-B90FD5AE0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https://github.com/feO2x/ADC2020AsyncInMemory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0E49B-1D4B-4BE1-A23A-7E49FC78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24</a:t>
            </a:fld>
            <a:endParaRPr lang="de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E86A3E-6B07-45FF-9653-4FEC86B21D0B}"/>
              </a:ext>
            </a:extLst>
          </p:cNvPr>
          <p:cNvSpPr/>
          <p:nvPr/>
        </p:nvSpPr>
        <p:spPr>
          <a:xfrm>
            <a:off x="585973" y="5895388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WPF </a:t>
            </a:r>
            <a:r>
              <a:rPr lang="de-DE" sz="1000" dirty="0" err="1"/>
              <a:t>Render</a:t>
            </a:r>
            <a:r>
              <a:rPr lang="de-DE" sz="1000" dirty="0"/>
              <a:t> Loop…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E3A2AE-01A7-44A0-BC23-37AA6793F5A1}"/>
              </a:ext>
            </a:extLst>
          </p:cNvPr>
          <p:cNvSpPr/>
          <p:nvPr/>
        </p:nvSpPr>
        <p:spPr>
          <a:xfrm>
            <a:off x="5797582" y="5508549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MainWindow</a:t>
            </a:r>
            <a:endParaRPr lang="de-DE" sz="1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94D3044-B2AC-4975-91CC-25A18E374C36}"/>
              </a:ext>
            </a:extLst>
          </p:cNvPr>
          <p:cNvSpPr/>
          <p:nvPr/>
        </p:nvSpPr>
        <p:spPr>
          <a:xfrm>
            <a:off x="5797584" y="5895388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App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31C780-332D-4A30-BFA4-D60FDD76130D}"/>
              </a:ext>
            </a:extLst>
          </p:cNvPr>
          <p:cNvSpPr/>
          <p:nvPr/>
        </p:nvSpPr>
        <p:spPr>
          <a:xfrm>
            <a:off x="3284513" y="5448875"/>
            <a:ext cx="1999985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Button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391DDC-A9C1-4846-9F4B-5EDA271D8439}"/>
              </a:ext>
            </a:extLst>
          </p:cNvPr>
          <p:cNvSpPr/>
          <p:nvPr/>
        </p:nvSpPr>
        <p:spPr>
          <a:xfrm>
            <a:off x="3284513" y="5671857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IsEnabled</a:t>
            </a:r>
            <a:r>
              <a:rPr lang="de-DE" sz="1000" dirty="0"/>
              <a:t> (</a:t>
            </a:r>
            <a:r>
              <a:rPr lang="de-DE" sz="1000" dirty="0" err="1"/>
              <a:t>bool</a:t>
            </a:r>
            <a:r>
              <a:rPr lang="de-DE" sz="1000" dirty="0"/>
              <a:t>): </a:t>
            </a:r>
            <a:r>
              <a:rPr lang="de-DE" sz="1000" dirty="0" err="1"/>
              <a:t>true</a:t>
            </a:r>
            <a:endParaRPr lang="de-DE" sz="1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ECEEE7-8C77-4C59-8B49-E08CA9E5C0E6}"/>
              </a:ext>
            </a:extLst>
          </p:cNvPr>
          <p:cNvSpPr/>
          <p:nvPr/>
        </p:nvSpPr>
        <p:spPr>
          <a:xfrm>
            <a:off x="3284209" y="5884862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7F6F66F-ADF2-417A-B743-BF0E83531F8C}"/>
              </a:ext>
            </a:extLst>
          </p:cNvPr>
          <p:cNvCxnSpPr>
            <a:cxnSpLocks/>
            <a:stCxn id="25" idx="0"/>
            <a:endCxn id="23" idx="2"/>
          </p:cNvCxnSpPr>
          <p:nvPr/>
        </p:nvCxnSpPr>
        <p:spPr>
          <a:xfrm rot="16200000" flipV="1">
            <a:off x="6457283" y="5806743"/>
            <a:ext cx="177289" cy="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D508C9E-B572-463F-8A91-ED6F00C04D71}"/>
              </a:ext>
            </a:extLst>
          </p:cNvPr>
          <p:cNvSpPr/>
          <p:nvPr/>
        </p:nvSpPr>
        <p:spPr>
          <a:xfrm>
            <a:off x="3290256" y="2615715"/>
            <a:ext cx="1991554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RoutedEventArgs</a:t>
            </a:r>
            <a:endParaRPr lang="de-DE" sz="10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9A94DB-18B4-4F68-9619-661310A6C533}"/>
              </a:ext>
            </a:extLst>
          </p:cNvPr>
          <p:cNvSpPr/>
          <p:nvPr/>
        </p:nvSpPr>
        <p:spPr>
          <a:xfrm>
            <a:off x="5797583" y="512171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Stackpanel</a:t>
            </a:r>
            <a:endParaRPr lang="de-DE" sz="1000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929FF59-7A8A-4319-9846-0F0363CCEC45}"/>
              </a:ext>
            </a:extLst>
          </p:cNvPr>
          <p:cNvCxnSpPr>
            <a:cxnSpLocks/>
            <a:stCxn id="23" idx="0"/>
            <a:endCxn id="38" idx="2"/>
          </p:cNvCxnSpPr>
          <p:nvPr/>
        </p:nvCxnSpPr>
        <p:spPr>
          <a:xfrm rot="5400000" flipH="1" flipV="1">
            <a:off x="6457282" y="5419905"/>
            <a:ext cx="177288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296B750-361E-47A1-AAF8-21C1E059E546}"/>
              </a:ext>
            </a:extLst>
          </p:cNvPr>
          <p:cNvSpPr/>
          <p:nvPr/>
        </p:nvSpPr>
        <p:spPr>
          <a:xfrm>
            <a:off x="5797582" y="473852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TextBlock</a:t>
            </a:r>
            <a:endParaRPr lang="de-DE" sz="1000" dirty="0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3D4BAF5-26CA-4D04-A8FD-EE429388A944}"/>
              </a:ext>
            </a:extLst>
          </p:cNvPr>
          <p:cNvCxnSpPr>
            <a:cxnSpLocks/>
            <a:stCxn id="38" idx="0"/>
            <a:endCxn id="51" idx="2"/>
          </p:cNvCxnSpPr>
          <p:nvPr/>
        </p:nvCxnSpPr>
        <p:spPr>
          <a:xfrm rot="16200000" flipV="1">
            <a:off x="6459107" y="5034890"/>
            <a:ext cx="173640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482E7E2C-51A2-4627-AAD9-157C74366052}"/>
              </a:ext>
            </a:extLst>
          </p:cNvPr>
          <p:cNvSpPr/>
          <p:nvPr/>
        </p:nvSpPr>
        <p:spPr>
          <a:xfrm>
            <a:off x="5797580" y="435117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StackPanel</a:t>
            </a:r>
            <a:endParaRPr lang="de-DE" sz="1000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F7D52CA4-595B-4699-928C-6A9ED571C72B}"/>
              </a:ext>
            </a:extLst>
          </p:cNvPr>
          <p:cNvCxnSpPr>
            <a:cxnSpLocks/>
            <a:stCxn id="38" idx="3"/>
            <a:endCxn id="56" idx="3"/>
          </p:cNvCxnSpPr>
          <p:nvPr/>
        </p:nvCxnSpPr>
        <p:spPr>
          <a:xfrm flipH="1" flipV="1">
            <a:off x="7294267" y="4455946"/>
            <a:ext cx="3" cy="770540"/>
          </a:xfrm>
          <a:prstGeom prst="bentConnector3">
            <a:avLst>
              <a:gd name="adj1" fmla="val -76200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89EA2653-E3E2-4308-BEF0-01AA406F2A60}"/>
              </a:ext>
            </a:extLst>
          </p:cNvPr>
          <p:cNvSpPr/>
          <p:nvPr/>
        </p:nvSpPr>
        <p:spPr>
          <a:xfrm>
            <a:off x="5797579" y="3963745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TextBlock</a:t>
            </a:r>
            <a:endParaRPr lang="de-DE" sz="1000" dirty="0"/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1AC301C4-849A-4BE9-8DED-54E8206292BB}"/>
              </a:ext>
            </a:extLst>
          </p:cNvPr>
          <p:cNvCxnSpPr>
            <a:cxnSpLocks/>
            <a:stCxn id="38" idx="1"/>
            <a:endCxn id="27" idx="3"/>
          </p:cNvCxnSpPr>
          <p:nvPr/>
        </p:nvCxnSpPr>
        <p:spPr>
          <a:xfrm rot="10800000" flipV="1">
            <a:off x="5284499" y="5226486"/>
            <a:ext cx="513085" cy="32716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01021FFD-37A5-4700-ACA6-B1AF276982B5}"/>
              </a:ext>
            </a:extLst>
          </p:cNvPr>
          <p:cNvSpPr/>
          <p:nvPr/>
        </p:nvSpPr>
        <p:spPr>
          <a:xfrm>
            <a:off x="3281830" y="4685131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ProgressRing</a:t>
            </a:r>
            <a:endParaRPr lang="de-DE" sz="10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9A17523-F113-4503-9B13-4FA032C59A83}"/>
              </a:ext>
            </a:extLst>
          </p:cNvPr>
          <p:cNvSpPr/>
          <p:nvPr/>
        </p:nvSpPr>
        <p:spPr>
          <a:xfrm>
            <a:off x="3281830" y="490811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Visibility</a:t>
            </a:r>
            <a:r>
              <a:rPr lang="de-DE" sz="1000" dirty="0"/>
              <a:t> (</a:t>
            </a:r>
            <a:r>
              <a:rPr lang="de-DE" sz="1000" dirty="0" err="1"/>
              <a:t>Visibility</a:t>
            </a:r>
            <a:r>
              <a:rPr lang="de-DE" sz="1000" dirty="0"/>
              <a:t>): </a:t>
            </a:r>
            <a:r>
              <a:rPr lang="de-DE" sz="1000" dirty="0" err="1"/>
              <a:t>Collapsed</a:t>
            </a:r>
            <a:endParaRPr lang="de-DE" sz="100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FD98CED-2A4C-4657-9016-701A96004FE0}"/>
              </a:ext>
            </a:extLst>
          </p:cNvPr>
          <p:cNvSpPr/>
          <p:nvPr/>
        </p:nvSpPr>
        <p:spPr>
          <a:xfrm>
            <a:off x="3281828" y="511766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B46AAC43-F09B-4C0F-9481-0DFF74933278}"/>
              </a:ext>
            </a:extLst>
          </p:cNvPr>
          <p:cNvCxnSpPr>
            <a:cxnSpLocks/>
            <a:stCxn id="38" idx="1"/>
            <a:endCxn id="76" idx="3"/>
          </p:cNvCxnSpPr>
          <p:nvPr/>
        </p:nvCxnSpPr>
        <p:spPr>
          <a:xfrm rot="10800000">
            <a:off x="5281813" y="4789906"/>
            <a:ext cx="515771" cy="43658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D3B67DC3-E5CC-40A0-9F37-41E5B4A9150B}"/>
              </a:ext>
            </a:extLst>
          </p:cNvPr>
          <p:cNvSpPr/>
          <p:nvPr/>
        </p:nvSpPr>
        <p:spPr>
          <a:xfrm>
            <a:off x="3281830" y="388696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TextBlock</a:t>
            </a:r>
            <a:endParaRPr lang="de-DE" sz="10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958DFB6-2DB2-4227-9E32-BB327E2019D9}"/>
              </a:ext>
            </a:extLst>
          </p:cNvPr>
          <p:cNvSpPr/>
          <p:nvPr/>
        </p:nvSpPr>
        <p:spPr>
          <a:xfrm>
            <a:off x="3281830" y="410995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Text (</a:t>
            </a:r>
            <a:r>
              <a:rPr lang="de-DE" sz="1000" dirty="0" err="1"/>
              <a:t>string</a:t>
            </a:r>
            <a:r>
              <a:rPr lang="de-DE" sz="1000" dirty="0"/>
              <a:t>): null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D4FB5B1-0A1C-44EB-ADBA-79BDDF34D495}"/>
              </a:ext>
            </a:extLst>
          </p:cNvPr>
          <p:cNvSpPr/>
          <p:nvPr/>
        </p:nvSpPr>
        <p:spPr>
          <a:xfrm>
            <a:off x="3281828" y="431950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B9139B3-D43E-4EA1-9EE8-311B1790D602}"/>
              </a:ext>
            </a:extLst>
          </p:cNvPr>
          <p:cNvSpPr/>
          <p:nvPr/>
        </p:nvSpPr>
        <p:spPr>
          <a:xfrm>
            <a:off x="3281828" y="2867619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string</a:t>
            </a:r>
            <a:r>
              <a:rPr lang="de-DE" sz="1000" dirty="0"/>
              <a:t> „20“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15736AC-2995-444C-998B-0E74A3172A18}"/>
              </a:ext>
            </a:extLst>
          </p:cNvPr>
          <p:cNvSpPr/>
          <p:nvPr/>
        </p:nvSpPr>
        <p:spPr>
          <a:xfrm>
            <a:off x="585973" y="5579040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sender</a:t>
            </a:r>
            <a:r>
              <a:rPr lang="de-DE" sz="1000" dirty="0"/>
              <a:t> (</a:t>
            </a:r>
            <a:r>
              <a:rPr lang="de-DE" sz="1000" dirty="0" err="1"/>
              <a:t>object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1223AF2-4738-4F9C-BF57-F638AACDEF62}"/>
              </a:ext>
            </a:extLst>
          </p:cNvPr>
          <p:cNvSpPr/>
          <p:nvPr/>
        </p:nvSpPr>
        <p:spPr>
          <a:xfrm>
            <a:off x="585973" y="5358896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e (</a:t>
            </a:r>
            <a:r>
              <a:rPr lang="de-DE" sz="1000" dirty="0" err="1"/>
              <a:t>RoutedEventArgs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1C4BBCB-8643-4943-B56B-8B10A77F2E12}"/>
              </a:ext>
            </a:extLst>
          </p:cNvPr>
          <p:cNvSpPr/>
          <p:nvPr/>
        </p:nvSpPr>
        <p:spPr>
          <a:xfrm>
            <a:off x="585973" y="5149346"/>
            <a:ext cx="2157106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</a:t>
            </a:r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2EF927E6-8399-4980-9F59-48F6E613E45D}"/>
              </a:ext>
            </a:extLst>
          </p:cNvPr>
          <p:cNvCxnSpPr>
            <a:cxnSpLocks/>
            <a:stCxn id="100" idx="3"/>
            <a:endCxn id="36" idx="1"/>
          </p:cNvCxnSpPr>
          <p:nvPr/>
        </p:nvCxnSpPr>
        <p:spPr>
          <a:xfrm flipV="1">
            <a:off x="2743079" y="2720490"/>
            <a:ext cx="547177" cy="2743181"/>
          </a:xfrm>
          <a:prstGeom prst="bentConnector3">
            <a:avLst>
              <a:gd name="adj1" fmla="val 3589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DE179913-0153-4C34-A0D9-1626EE2BF9CB}"/>
              </a:ext>
            </a:extLst>
          </p:cNvPr>
          <p:cNvCxnSpPr>
            <a:cxnSpLocks/>
            <a:stCxn id="98" idx="3"/>
            <a:endCxn id="27" idx="1"/>
          </p:cNvCxnSpPr>
          <p:nvPr/>
        </p:nvCxnSpPr>
        <p:spPr>
          <a:xfrm flipV="1">
            <a:off x="2743079" y="5553650"/>
            <a:ext cx="541434" cy="13016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909B897-BC1E-43AC-846B-C8D80A9A56CC}"/>
              </a:ext>
            </a:extLst>
          </p:cNvPr>
          <p:cNvSpPr/>
          <p:nvPr/>
        </p:nvSpPr>
        <p:spPr>
          <a:xfrm>
            <a:off x="585972" y="3231380"/>
            <a:ext cx="2157103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machine</a:t>
            </a:r>
            <a:r>
              <a:rPr lang="de-DE" sz="1000" dirty="0"/>
              <a:t> (</a:t>
            </a:r>
            <a:r>
              <a:rPr lang="de-DE" sz="1000" dirty="0" err="1"/>
              <a:t>AsyncStateMashine</a:t>
            </a:r>
            <a:r>
              <a:rPr lang="de-DE" sz="1000" dirty="0"/>
              <a:t>)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8BBD322-576C-49F7-9E40-21067BE72111}"/>
              </a:ext>
            </a:extLst>
          </p:cNvPr>
          <p:cNvSpPr/>
          <p:nvPr/>
        </p:nvSpPr>
        <p:spPr>
          <a:xfrm>
            <a:off x="585972" y="3440075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State (</a:t>
            </a:r>
            <a:r>
              <a:rPr lang="de-DE" sz="1000" dirty="0" err="1"/>
              <a:t>int</a:t>
            </a:r>
            <a:r>
              <a:rPr lang="de-DE" sz="1000" dirty="0"/>
              <a:t>): ???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0E3F3EB2-58E9-475A-8A9D-CECB30BEEA57}"/>
              </a:ext>
            </a:extLst>
          </p:cNvPr>
          <p:cNvSpPr/>
          <p:nvPr/>
        </p:nvSpPr>
        <p:spPr>
          <a:xfrm>
            <a:off x="585970" y="4715663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ProgressRing</a:t>
            </a:r>
            <a:r>
              <a:rPr lang="de-DE" sz="1000" dirty="0"/>
              <a:t> (</a:t>
            </a:r>
            <a:r>
              <a:rPr lang="de-DE" sz="1000" dirty="0" err="1"/>
              <a:t>ProgressRing</a:t>
            </a:r>
            <a:r>
              <a:rPr lang="de-DE" sz="1000" dirty="0"/>
              <a:t>): ???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BC0C7CE-90AD-48E9-8144-0FD829DCE366}"/>
              </a:ext>
            </a:extLst>
          </p:cNvPr>
          <p:cNvSpPr/>
          <p:nvPr/>
        </p:nvSpPr>
        <p:spPr>
          <a:xfrm>
            <a:off x="585970" y="4504793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ResultTextBlock</a:t>
            </a:r>
            <a:r>
              <a:rPr lang="de-DE" sz="1000" dirty="0"/>
              <a:t> (</a:t>
            </a:r>
            <a:r>
              <a:rPr lang="de-DE" sz="1000" dirty="0" err="1"/>
              <a:t>TextBlock</a:t>
            </a:r>
            <a:r>
              <a:rPr lang="de-DE" sz="1000" dirty="0"/>
              <a:t>): ???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89D2E86-3185-44CC-9559-3C0DE6250761}"/>
              </a:ext>
            </a:extLst>
          </p:cNvPr>
          <p:cNvSpPr/>
          <p:nvPr/>
        </p:nvSpPr>
        <p:spPr>
          <a:xfrm>
            <a:off x="585968" y="4085672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ParsedNumber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???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5660109-A8B1-4E97-B445-608CCECC09ED}"/>
              </a:ext>
            </a:extLst>
          </p:cNvPr>
          <p:cNvSpPr/>
          <p:nvPr/>
        </p:nvSpPr>
        <p:spPr>
          <a:xfrm>
            <a:off x="585013" y="3656567"/>
            <a:ext cx="2157103" cy="209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Builder</a:t>
            </a:r>
            <a:r>
              <a:rPr lang="de-DE" sz="800" dirty="0"/>
              <a:t> (</a:t>
            </a:r>
            <a:r>
              <a:rPr lang="de-DE" sz="800" dirty="0" err="1"/>
              <a:t>AsyncTaskMethodBuilder</a:t>
            </a:r>
            <a:r>
              <a:rPr lang="de-DE" sz="800" dirty="0"/>
              <a:t>&lt;</a:t>
            </a:r>
            <a:r>
              <a:rPr lang="de-DE" sz="800" dirty="0" err="1"/>
              <a:t>long</a:t>
            </a:r>
            <a:r>
              <a:rPr lang="de-DE" sz="800" dirty="0"/>
              <a:t>&gt;)</a:t>
            </a:r>
            <a:endParaRPr lang="de-DE" sz="1050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F4D928A-DE68-4DA9-87C0-B823D1763209}"/>
              </a:ext>
            </a:extLst>
          </p:cNvPr>
          <p:cNvSpPr/>
          <p:nvPr/>
        </p:nvSpPr>
        <p:spPr>
          <a:xfrm>
            <a:off x="585011" y="3866117"/>
            <a:ext cx="2157103" cy="209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TaskAwaiter</a:t>
            </a:r>
            <a:r>
              <a:rPr lang="de-DE" sz="800" dirty="0"/>
              <a:t> (</a:t>
            </a:r>
            <a:r>
              <a:rPr lang="de-DE" sz="800" dirty="0" err="1"/>
              <a:t>TaskAwaiter</a:t>
            </a:r>
            <a:r>
              <a:rPr lang="de-DE" sz="800" dirty="0"/>
              <a:t>&lt;</a:t>
            </a:r>
            <a:r>
              <a:rPr lang="de-DE" sz="800" dirty="0" err="1"/>
              <a:t>long</a:t>
            </a:r>
            <a:r>
              <a:rPr lang="de-DE" sz="800" dirty="0"/>
              <a:t>&gt;)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06597E1-1BCD-48FD-B53C-299A7D53BA0E}"/>
              </a:ext>
            </a:extLst>
          </p:cNvPr>
          <p:cNvSpPr/>
          <p:nvPr/>
        </p:nvSpPr>
        <p:spPr>
          <a:xfrm>
            <a:off x="585011" y="4926773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Button (Button): ???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6DB1EEF-E305-4BFE-8EE1-3E1831B1FE09}"/>
              </a:ext>
            </a:extLst>
          </p:cNvPr>
          <p:cNvSpPr/>
          <p:nvPr/>
        </p:nvSpPr>
        <p:spPr>
          <a:xfrm>
            <a:off x="585008" y="4296765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ToTextBox</a:t>
            </a:r>
            <a:r>
              <a:rPr lang="de-DE" sz="1000" dirty="0"/>
              <a:t> (TextBox): ???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E91F72E-0389-4AE9-8BFA-4FB82206EE6F}"/>
              </a:ext>
            </a:extLst>
          </p:cNvPr>
          <p:cNvSpPr/>
          <p:nvPr/>
        </p:nvSpPr>
        <p:spPr>
          <a:xfrm>
            <a:off x="3281828" y="316557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TextBox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E2916D0-89CA-4A8C-9034-3C8D2CD48CCC}"/>
              </a:ext>
            </a:extLst>
          </p:cNvPr>
          <p:cNvSpPr/>
          <p:nvPr/>
        </p:nvSpPr>
        <p:spPr>
          <a:xfrm>
            <a:off x="3281828" y="338856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Text (</a:t>
            </a:r>
            <a:r>
              <a:rPr lang="de-DE" sz="1000" dirty="0" err="1"/>
              <a:t>string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17765FC-9425-4959-A16C-F929E55174F4}"/>
              </a:ext>
            </a:extLst>
          </p:cNvPr>
          <p:cNvSpPr/>
          <p:nvPr/>
        </p:nvSpPr>
        <p:spPr>
          <a:xfrm>
            <a:off x="3281826" y="359811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BDBBB17F-02F3-41C0-8C7D-EB7B1A4C1773}"/>
              </a:ext>
            </a:extLst>
          </p:cNvPr>
          <p:cNvCxnSpPr>
            <a:cxnSpLocks/>
            <a:stCxn id="56" idx="0"/>
            <a:endCxn id="65" idx="2"/>
          </p:cNvCxnSpPr>
          <p:nvPr/>
        </p:nvCxnSpPr>
        <p:spPr>
          <a:xfrm rot="16200000" flipV="1">
            <a:off x="6456986" y="4262232"/>
            <a:ext cx="177876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CEC74ADD-B304-4632-954E-30D139E5112E}"/>
              </a:ext>
            </a:extLst>
          </p:cNvPr>
          <p:cNvCxnSpPr>
            <a:cxnSpLocks/>
            <a:stCxn id="56" idx="1"/>
            <a:endCxn id="59" idx="3"/>
          </p:cNvCxnSpPr>
          <p:nvPr/>
        </p:nvCxnSpPr>
        <p:spPr>
          <a:xfrm rot="10800000">
            <a:off x="5281810" y="3270354"/>
            <a:ext cx="515770" cy="1185593"/>
          </a:xfrm>
          <a:prstGeom prst="bentConnector3">
            <a:avLst>
              <a:gd name="adj1" fmla="val 2599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9C767F6-FE51-4A2F-BC6C-018ED95E3812}"/>
              </a:ext>
            </a:extLst>
          </p:cNvPr>
          <p:cNvSpPr/>
          <p:nvPr/>
        </p:nvSpPr>
        <p:spPr>
          <a:xfrm>
            <a:off x="464036" y="1122943"/>
            <a:ext cx="2400980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FA7D576-1F7B-47A1-9530-408BB8BD6CAD}"/>
              </a:ext>
            </a:extLst>
          </p:cNvPr>
          <p:cNvSpPr/>
          <p:nvPr/>
        </p:nvSpPr>
        <p:spPr>
          <a:xfrm>
            <a:off x="3163693" y="1122943"/>
            <a:ext cx="5864615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1909FB0-4AED-4AA2-A2A6-D80FF55B2864}"/>
              </a:ext>
            </a:extLst>
          </p:cNvPr>
          <p:cNvSpPr txBox="1"/>
          <p:nvPr/>
        </p:nvSpPr>
        <p:spPr>
          <a:xfrm>
            <a:off x="464035" y="760374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F917F8-AF1A-4207-BE8D-D53B8AC0293F}"/>
              </a:ext>
            </a:extLst>
          </p:cNvPr>
          <p:cNvSpPr txBox="1"/>
          <p:nvPr/>
        </p:nvSpPr>
        <p:spPr>
          <a:xfrm>
            <a:off x="3164803" y="760730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Managed</a:t>
            </a:r>
            <a:r>
              <a:rPr lang="de-DE" dirty="0"/>
              <a:t> Heap</a:t>
            </a:r>
          </a:p>
        </p:txBody>
      </p: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2A67B932-A203-4119-9323-A315D3E7EA2E}"/>
              </a:ext>
            </a:extLst>
          </p:cNvPr>
          <p:cNvCxnSpPr>
            <a:cxnSpLocks/>
            <a:stCxn id="61" idx="3"/>
            <a:endCxn id="93" idx="3"/>
          </p:cNvCxnSpPr>
          <p:nvPr/>
        </p:nvCxnSpPr>
        <p:spPr>
          <a:xfrm flipV="1">
            <a:off x="5281810" y="2972394"/>
            <a:ext cx="12700" cy="520941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995651"/>
      </p:ext>
    </p:extLst>
  </p:cSld>
  <p:clrMapOvr>
    <a:masterClrMapping/>
  </p:clrMapOvr>
  <p:transition spd="med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076E355-807E-4EAF-AA5F-22E0C5553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Speicherabbild </a:t>
            </a:r>
            <a:r>
              <a:rPr lang="de-DE" dirty="0" err="1"/>
              <a:t>async</a:t>
            </a:r>
            <a:r>
              <a:rPr lang="de-DE" dirty="0"/>
              <a:t> – vor </a:t>
            </a:r>
            <a:r>
              <a:rPr lang="de-DE" dirty="0" err="1"/>
              <a:t>AsyncTaskMethodBuilder.Start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A31DD-8586-4255-8759-D74D23559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9D50A-2A8A-4C72-ADD1-5D94AF5A31D8}" type="datetime1">
              <a:rPr lang="de-DE" smtClean="0"/>
              <a:t>13.10.2020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7DF9D-243D-4589-B4E5-B90FD5AE0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https://github.com/feO2x/ADC2020AsyncInMemory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0E49B-1D4B-4BE1-A23A-7E49FC78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25</a:t>
            </a:fld>
            <a:endParaRPr lang="de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E86A3E-6B07-45FF-9653-4FEC86B21D0B}"/>
              </a:ext>
            </a:extLst>
          </p:cNvPr>
          <p:cNvSpPr/>
          <p:nvPr/>
        </p:nvSpPr>
        <p:spPr>
          <a:xfrm>
            <a:off x="585973" y="5895388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WPF </a:t>
            </a:r>
            <a:r>
              <a:rPr lang="de-DE" sz="1000" dirty="0" err="1"/>
              <a:t>Render</a:t>
            </a:r>
            <a:r>
              <a:rPr lang="de-DE" sz="1000" dirty="0"/>
              <a:t> Loop…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E3A2AE-01A7-44A0-BC23-37AA6793F5A1}"/>
              </a:ext>
            </a:extLst>
          </p:cNvPr>
          <p:cNvSpPr/>
          <p:nvPr/>
        </p:nvSpPr>
        <p:spPr>
          <a:xfrm>
            <a:off x="5797582" y="5508549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MainWindow</a:t>
            </a:r>
            <a:endParaRPr lang="de-DE" sz="1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94D3044-B2AC-4975-91CC-25A18E374C36}"/>
              </a:ext>
            </a:extLst>
          </p:cNvPr>
          <p:cNvSpPr/>
          <p:nvPr/>
        </p:nvSpPr>
        <p:spPr>
          <a:xfrm>
            <a:off x="5797584" y="5895388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App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31C780-332D-4A30-BFA4-D60FDD76130D}"/>
              </a:ext>
            </a:extLst>
          </p:cNvPr>
          <p:cNvSpPr/>
          <p:nvPr/>
        </p:nvSpPr>
        <p:spPr>
          <a:xfrm>
            <a:off x="3284513" y="5448875"/>
            <a:ext cx="1999985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Button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391DDC-A9C1-4846-9F4B-5EDA271D8439}"/>
              </a:ext>
            </a:extLst>
          </p:cNvPr>
          <p:cNvSpPr/>
          <p:nvPr/>
        </p:nvSpPr>
        <p:spPr>
          <a:xfrm>
            <a:off x="3284513" y="5671857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IsEnabled</a:t>
            </a:r>
            <a:r>
              <a:rPr lang="de-DE" sz="1000" dirty="0"/>
              <a:t> (</a:t>
            </a:r>
            <a:r>
              <a:rPr lang="de-DE" sz="1000" dirty="0" err="1"/>
              <a:t>bool</a:t>
            </a:r>
            <a:r>
              <a:rPr lang="de-DE" sz="1000" dirty="0"/>
              <a:t>): </a:t>
            </a:r>
            <a:r>
              <a:rPr lang="de-DE" sz="1000" dirty="0" err="1"/>
              <a:t>true</a:t>
            </a:r>
            <a:endParaRPr lang="de-DE" sz="1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ECEEE7-8C77-4C59-8B49-E08CA9E5C0E6}"/>
              </a:ext>
            </a:extLst>
          </p:cNvPr>
          <p:cNvSpPr/>
          <p:nvPr/>
        </p:nvSpPr>
        <p:spPr>
          <a:xfrm>
            <a:off x="3284209" y="5884862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7F6F66F-ADF2-417A-B743-BF0E83531F8C}"/>
              </a:ext>
            </a:extLst>
          </p:cNvPr>
          <p:cNvCxnSpPr>
            <a:cxnSpLocks/>
            <a:stCxn id="25" idx="0"/>
            <a:endCxn id="23" idx="2"/>
          </p:cNvCxnSpPr>
          <p:nvPr/>
        </p:nvCxnSpPr>
        <p:spPr>
          <a:xfrm rot="16200000" flipV="1">
            <a:off x="6457283" y="5806743"/>
            <a:ext cx="177289" cy="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D508C9E-B572-463F-8A91-ED6F00C04D71}"/>
              </a:ext>
            </a:extLst>
          </p:cNvPr>
          <p:cNvSpPr/>
          <p:nvPr/>
        </p:nvSpPr>
        <p:spPr>
          <a:xfrm>
            <a:off x="3290256" y="2615715"/>
            <a:ext cx="1991554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RoutedEventArgs</a:t>
            </a:r>
            <a:endParaRPr lang="de-DE" sz="10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9A94DB-18B4-4F68-9619-661310A6C533}"/>
              </a:ext>
            </a:extLst>
          </p:cNvPr>
          <p:cNvSpPr/>
          <p:nvPr/>
        </p:nvSpPr>
        <p:spPr>
          <a:xfrm>
            <a:off x="5797583" y="512171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Stackpanel</a:t>
            </a:r>
            <a:endParaRPr lang="de-DE" sz="1000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929FF59-7A8A-4319-9846-0F0363CCEC45}"/>
              </a:ext>
            </a:extLst>
          </p:cNvPr>
          <p:cNvCxnSpPr>
            <a:cxnSpLocks/>
            <a:stCxn id="23" idx="0"/>
            <a:endCxn id="38" idx="2"/>
          </p:cNvCxnSpPr>
          <p:nvPr/>
        </p:nvCxnSpPr>
        <p:spPr>
          <a:xfrm rot="5400000" flipH="1" flipV="1">
            <a:off x="6457282" y="5419905"/>
            <a:ext cx="177288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296B750-361E-47A1-AAF8-21C1E059E546}"/>
              </a:ext>
            </a:extLst>
          </p:cNvPr>
          <p:cNvSpPr/>
          <p:nvPr/>
        </p:nvSpPr>
        <p:spPr>
          <a:xfrm>
            <a:off x="5797582" y="473852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TextBlock</a:t>
            </a:r>
            <a:endParaRPr lang="de-DE" sz="1000" dirty="0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3D4BAF5-26CA-4D04-A8FD-EE429388A944}"/>
              </a:ext>
            </a:extLst>
          </p:cNvPr>
          <p:cNvCxnSpPr>
            <a:cxnSpLocks/>
            <a:stCxn id="38" idx="0"/>
            <a:endCxn id="51" idx="2"/>
          </p:cNvCxnSpPr>
          <p:nvPr/>
        </p:nvCxnSpPr>
        <p:spPr>
          <a:xfrm rot="16200000" flipV="1">
            <a:off x="6459107" y="5034890"/>
            <a:ext cx="173640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482E7E2C-51A2-4627-AAD9-157C74366052}"/>
              </a:ext>
            </a:extLst>
          </p:cNvPr>
          <p:cNvSpPr/>
          <p:nvPr/>
        </p:nvSpPr>
        <p:spPr>
          <a:xfrm>
            <a:off x="5797580" y="435117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StackPanel</a:t>
            </a:r>
            <a:endParaRPr lang="de-DE" sz="1000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F7D52CA4-595B-4699-928C-6A9ED571C72B}"/>
              </a:ext>
            </a:extLst>
          </p:cNvPr>
          <p:cNvCxnSpPr>
            <a:cxnSpLocks/>
            <a:stCxn id="38" idx="3"/>
            <a:endCxn id="56" idx="3"/>
          </p:cNvCxnSpPr>
          <p:nvPr/>
        </p:nvCxnSpPr>
        <p:spPr>
          <a:xfrm flipH="1" flipV="1">
            <a:off x="7294267" y="4455946"/>
            <a:ext cx="3" cy="770540"/>
          </a:xfrm>
          <a:prstGeom prst="bentConnector3">
            <a:avLst>
              <a:gd name="adj1" fmla="val -76200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89EA2653-E3E2-4308-BEF0-01AA406F2A60}"/>
              </a:ext>
            </a:extLst>
          </p:cNvPr>
          <p:cNvSpPr/>
          <p:nvPr/>
        </p:nvSpPr>
        <p:spPr>
          <a:xfrm>
            <a:off x="5797579" y="3963745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TextBlock</a:t>
            </a:r>
            <a:endParaRPr lang="de-DE" sz="1000" dirty="0"/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1AC301C4-849A-4BE9-8DED-54E8206292BB}"/>
              </a:ext>
            </a:extLst>
          </p:cNvPr>
          <p:cNvCxnSpPr>
            <a:cxnSpLocks/>
            <a:stCxn id="38" idx="1"/>
            <a:endCxn id="27" idx="3"/>
          </p:cNvCxnSpPr>
          <p:nvPr/>
        </p:nvCxnSpPr>
        <p:spPr>
          <a:xfrm rot="10800000" flipV="1">
            <a:off x="5284499" y="5226486"/>
            <a:ext cx="513085" cy="32716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01021FFD-37A5-4700-ACA6-B1AF276982B5}"/>
              </a:ext>
            </a:extLst>
          </p:cNvPr>
          <p:cNvSpPr/>
          <p:nvPr/>
        </p:nvSpPr>
        <p:spPr>
          <a:xfrm>
            <a:off x="3281830" y="4685131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ProgressRing</a:t>
            </a:r>
            <a:endParaRPr lang="de-DE" sz="10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9A17523-F113-4503-9B13-4FA032C59A83}"/>
              </a:ext>
            </a:extLst>
          </p:cNvPr>
          <p:cNvSpPr/>
          <p:nvPr/>
        </p:nvSpPr>
        <p:spPr>
          <a:xfrm>
            <a:off x="3281830" y="490811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Visibility</a:t>
            </a:r>
            <a:r>
              <a:rPr lang="de-DE" sz="1000" dirty="0"/>
              <a:t> (</a:t>
            </a:r>
            <a:r>
              <a:rPr lang="de-DE" sz="1000" dirty="0" err="1"/>
              <a:t>Visibility</a:t>
            </a:r>
            <a:r>
              <a:rPr lang="de-DE" sz="1000" dirty="0"/>
              <a:t>): </a:t>
            </a:r>
            <a:r>
              <a:rPr lang="de-DE" sz="1000" dirty="0" err="1"/>
              <a:t>Collapsed</a:t>
            </a:r>
            <a:endParaRPr lang="de-DE" sz="100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FD98CED-2A4C-4657-9016-701A96004FE0}"/>
              </a:ext>
            </a:extLst>
          </p:cNvPr>
          <p:cNvSpPr/>
          <p:nvPr/>
        </p:nvSpPr>
        <p:spPr>
          <a:xfrm>
            <a:off x="3281828" y="511766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B46AAC43-F09B-4C0F-9481-0DFF74933278}"/>
              </a:ext>
            </a:extLst>
          </p:cNvPr>
          <p:cNvCxnSpPr>
            <a:cxnSpLocks/>
            <a:stCxn id="38" idx="1"/>
            <a:endCxn id="76" idx="3"/>
          </p:cNvCxnSpPr>
          <p:nvPr/>
        </p:nvCxnSpPr>
        <p:spPr>
          <a:xfrm rot="10800000">
            <a:off x="5281813" y="4789906"/>
            <a:ext cx="515771" cy="43658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D3B67DC3-E5CC-40A0-9F37-41E5B4A9150B}"/>
              </a:ext>
            </a:extLst>
          </p:cNvPr>
          <p:cNvSpPr/>
          <p:nvPr/>
        </p:nvSpPr>
        <p:spPr>
          <a:xfrm>
            <a:off x="3281830" y="388696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TextBlock</a:t>
            </a:r>
            <a:endParaRPr lang="de-DE" sz="10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958DFB6-2DB2-4227-9E32-BB327E2019D9}"/>
              </a:ext>
            </a:extLst>
          </p:cNvPr>
          <p:cNvSpPr/>
          <p:nvPr/>
        </p:nvSpPr>
        <p:spPr>
          <a:xfrm>
            <a:off x="3281830" y="410995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Text (</a:t>
            </a:r>
            <a:r>
              <a:rPr lang="de-DE" sz="1000" dirty="0" err="1"/>
              <a:t>string</a:t>
            </a:r>
            <a:r>
              <a:rPr lang="de-DE" sz="1000" dirty="0"/>
              <a:t>): null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D4FB5B1-0A1C-44EB-ADBA-79BDDF34D495}"/>
              </a:ext>
            </a:extLst>
          </p:cNvPr>
          <p:cNvSpPr/>
          <p:nvPr/>
        </p:nvSpPr>
        <p:spPr>
          <a:xfrm>
            <a:off x="3281828" y="431950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B9139B3-D43E-4EA1-9EE8-311B1790D602}"/>
              </a:ext>
            </a:extLst>
          </p:cNvPr>
          <p:cNvSpPr/>
          <p:nvPr/>
        </p:nvSpPr>
        <p:spPr>
          <a:xfrm>
            <a:off x="3281828" y="2867619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string</a:t>
            </a:r>
            <a:r>
              <a:rPr lang="de-DE" sz="1000" dirty="0"/>
              <a:t> „20“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15736AC-2995-444C-998B-0E74A3172A18}"/>
              </a:ext>
            </a:extLst>
          </p:cNvPr>
          <p:cNvSpPr/>
          <p:nvPr/>
        </p:nvSpPr>
        <p:spPr>
          <a:xfrm>
            <a:off x="585973" y="5579040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sender</a:t>
            </a:r>
            <a:r>
              <a:rPr lang="de-DE" sz="1000" dirty="0"/>
              <a:t> (</a:t>
            </a:r>
            <a:r>
              <a:rPr lang="de-DE" sz="1000" dirty="0" err="1"/>
              <a:t>object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1223AF2-4738-4F9C-BF57-F638AACDEF62}"/>
              </a:ext>
            </a:extLst>
          </p:cNvPr>
          <p:cNvSpPr/>
          <p:nvPr/>
        </p:nvSpPr>
        <p:spPr>
          <a:xfrm>
            <a:off x="585973" y="5358896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e (</a:t>
            </a:r>
            <a:r>
              <a:rPr lang="de-DE" sz="1000" dirty="0" err="1"/>
              <a:t>RoutedEventArgs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1C4BBCB-8643-4943-B56B-8B10A77F2E12}"/>
              </a:ext>
            </a:extLst>
          </p:cNvPr>
          <p:cNvSpPr/>
          <p:nvPr/>
        </p:nvSpPr>
        <p:spPr>
          <a:xfrm>
            <a:off x="585973" y="5149346"/>
            <a:ext cx="2157106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</a:t>
            </a:r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2EF927E6-8399-4980-9F59-48F6E613E45D}"/>
              </a:ext>
            </a:extLst>
          </p:cNvPr>
          <p:cNvCxnSpPr>
            <a:cxnSpLocks/>
            <a:stCxn id="100" idx="3"/>
            <a:endCxn id="36" idx="1"/>
          </p:cNvCxnSpPr>
          <p:nvPr/>
        </p:nvCxnSpPr>
        <p:spPr>
          <a:xfrm flipV="1">
            <a:off x="2743079" y="2720490"/>
            <a:ext cx="547177" cy="2743181"/>
          </a:xfrm>
          <a:prstGeom prst="bentConnector3">
            <a:avLst>
              <a:gd name="adj1" fmla="val 3589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DE179913-0153-4C34-A0D9-1626EE2BF9CB}"/>
              </a:ext>
            </a:extLst>
          </p:cNvPr>
          <p:cNvCxnSpPr>
            <a:cxnSpLocks/>
            <a:stCxn id="98" idx="3"/>
            <a:endCxn id="27" idx="1"/>
          </p:cNvCxnSpPr>
          <p:nvPr/>
        </p:nvCxnSpPr>
        <p:spPr>
          <a:xfrm flipV="1">
            <a:off x="2743079" y="5553650"/>
            <a:ext cx="541434" cy="13016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909B897-BC1E-43AC-846B-C8D80A9A56CC}"/>
              </a:ext>
            </a:extLst>
          </p:cNvPr>
          <p:cNvSpPr/>
          <p:nvPr/>
        </p:nvSpPr>
        <p:spPr>
          <a:xfrm>
            <a:off x="585972" y="3231380"/>
            <a:ext cx="2157103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machine</a:t>
            </a:r>
            <a:r>
              <a:rPr lang="de-DE" sz="1000" dirty="0"/>
              <a:t> (</a:t>
            </a:r>
            <a:r>
              <a:rPr lang="de-DE" sz="1000" dirty="0" err="1"/>
              <a:t>AsyncStateMashine</a:t>
            </a:r>
            <a:r>
              <a:rPr lang="de-DE" sz="1000" dirty="0"/>
              <a:t>)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8BBD322-576C-49F7-9E40-21067BE72111}"/>
              </a:ext>
            </a:extLst>
          </p:cNvPr>
          <p:cNvSpPr/>
          <p:nvPr/>
        </p:nvSpPr>
        <p:spPr>
          <a:xfrm>
            <a:off x="585972" y="3440075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State (</a:t>
            </a:r>
            <a:r>
              <a:rPr lang="de-DE" sz="1000" dirty="0" err="1"/>
              <a:t>int</a:t>
            </a:r>
            <a:r>
              <a:rPr lang="de-DE" sz="1000" dirty="0"/>
              <a:t>): -1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0E3F3EB2-58E9-475A-8A9D-CECB30BEEA57}"/>
              </a:ext>
            </a:extLst>
          </p:cNvPr>
          <p:cNvSpPr/>
          <p:nvPr/>
        </p:nvSpPr>
        <p:spPr>
          <a:xfrm>
            <a:off x="585970" y="4715663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ProgressRing</a:t>
            </a:r>
            <a:r>
              <a:rPr lang="de-DE" sz="1000" dirty="0"/>
              <a:t> (</a:t>
            </a:r>
            <a:r>
              <a:rPr lang="de-DE" sz="1000" dirty="0" err="1"/>
              <a:t>ProgressRing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BC0C7CE-90AD-48E9-8144-0FD829DCE366}"/>
              </a:ext>
            </a:extLst>
          </p:cNvPr>
          <p:cNvSpPr/>
          <p:nvPr/>
        </p:nvSpPr>
        <p:spPr>
          <a:xfrm>
            <a:off x="585970" y="4504793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ResultTextBlock</a:t>
            </a:r>
            <a:r>
              <a:rPr lang="de-DE" sz="1000" dirty="0"/>
              <a:t> (</a:t>
            </a:r>
            <a:r>
              <a:rPr lang="de-DE" sz="1000" dirty="0" err="1"/>
              <a:t>TextBlock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89D2E86-3185-44CC-9559-3C0DE6250761}"/>
              </a:ext>
            </a:extLst>
          </p:cNvPr>
          <p:cNvSpPr/>
          <p:nvPr/>
        </p:nvSpPr>
        <p:spPr>
          <a:xfrm>
            <a:off x="585968" y="4085672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ParsedNumber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0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5660109-A8B1-4E97-B445-608CCECC09ED}"/>
              </a:ext>
            </a:extLst>
          </p:cNvPr>
          <p:cNvSpPr/>
          <p:nvPr/>
        </p:nvSpPr>
        <p:spPr>
          <a:xfrm>
            <a:off x="585013" y="3656567"/>
            <a:ext cx="2157103" cy="209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Builder</a:t>
            </a:r>
            <a:r>
              <a:rPr lang="de-DE" sz="800" dirty="0"/>
              <a:t> (</a:t>
            </a:r>
            <a:r>
              <a:rPr lang="de-DE" sz="800" dirty="0" err="1"/>
              <a:t>AsyncTaskMethodBuilder</a:t>
            </a:r>
            <a:r>
              <a:rPr lang="de-DE" sz="800" dirty="0"/>
              <a:t>&lt;</a:t>
            </a:r>
            <a:r>
              <a:rPr lang="de-DE" sz="800" dirty="0" err="1"/>
              <a:t>long</a:t>
            </a:r>
            <a:r>
              <a:rPr lang="de-DE" sz="800" dirty="0"/>
              <a:t>&gt;)</a:t>
            </a:r>
            <a:endParaRPr lang="de-DE" sz="1050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F4D928A-DE68-4DA9-87C0-B823D1763209}"/>
              </a:ext>
            </a:extLst>
          </p:cNvPr>
          <p:cNvSpPr/>
          <p:nvPr/>
        </p:nvSpPr>
        <p:spPr>
          <a:xfrm>
            <a:off x="585011" y="3866117"/>
            <a:ext cx="2157103" cy="209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TaskAwaiter</a:t>
            </a:r>
            <a:r>
              <a:rPr lang="de-DE" sz="800" dirty="0"/>
              <a:t> (</a:t>
            </a:r>
            <a:r>
              <a:rPr lang="de-DE" sz="800" dirty="0" err="1"/>
              <a:t>TaskAwaiter</a:t>
            </a:r>
            <a:r>
              <a:rPr lang="de-DE" sz="800" dirty="0"/>
              <a:t>&lt;</a:t>
            </a:r>
            <a:r>
              <a:rPr lang="de-DE" sz="800" dirty="0" err="1"/>
              <a:t>long</a:t>
            </a:r>
            <a:r>
              <a:rPr lang="de-DE" sz="800" dirty="0"/>
              <a:t>&gt;)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06597E1-1BCD-48FD-B53C-299A7D53BA0E}"/>
              </a:ext>
            </a:extLst>
          </p:cNvPr>
          <p:cNvSpPr/>
          <p:nvPr/>
        </p:nvSpPr>
        <p:spPr>
          <a:xfrm>
            <a:off x="585011" y="4926773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Button (Button):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BBC856B5-945E-4730-B4D7-CA9C5813B527}"/>
              </a:ext>
            </a:extLst>
          </p:cNvPr>
          <p:cNvCxnSpPr>
            <a:cxnSpLocks/>
            <a:stCxn id="116" idx="3"/>
            <a:endCxn id="76" idx="1"/>
          </p:cNvCxnSpPr>
          <p:nvPr/>
        </p:nvCxnSpPr>
        <p:spPr>
          <a:xfrm flipV="1">
            <a:off x="2743073" y="4789906"/>
            <a:ext cx="538757" cy="3053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288A6F8B-FB49-451F-8EA8-C176BF28C021}"/>
              </a:ext>
            </a:extLst>
          </p:cNvPr>
          <p:cNvCxnSpPr>
            <a:cxnSpLocks/>
            <a:stCxn id="118" idx="3"/>
            <a:endCxn id="87" idx="1"/>
          </p:cNvCxnSpPr>
          <p:nvPr/>
        </p:nvCxnSpPr>
        <p:spPr>
          <a:xfrm flipV="1">
            <a:off x="2743073" y="3991743"/>
            <a:ext cx="538757" cy="61782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F6DB1EEF-E305-4BFE-8EE1-3E1831B1FE09}"/>
              </a:ext>
            </a:extLst>
          </p:cNvPr>
          <p:cNvSpPr/>
          <p:nvPr/>
        </p:nvSpPr>
        <p:spPr>
          <a:xfrm>
            <a:off x="585008" y="4296765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ToTextBox</a:t>
            </a:r>
            <a:r>
              <a:rPr lang="de-DE" sz="1000" dirty="0"/>
              <a:t> (TextBox):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E91F72E-0389-4AE9-8BFA-4FB82206EE6F}"/>
              </a:ext>
            </a:extLst>
          </p:cNvPr>
          <p:cNvSpPr/>
          <p:nvPr/>
        </p:nvSpPr>
        <p:spPr>
          <a:xfrm>
            <a:off x="3281828" y="316557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TextBox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E2916D0-89CA-4A8C-9034-3C8D2CD48CCC}"/>
              </a:ext>
            </a:extLst>
          </p:cNvPr>
          <p:cNvSpPr/>
          <p:nvPr/>
        </p:nvSpPr>
        <p:spPr>
          <a:xfrm>
            <a:off x="3281828" y="338856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Text (</a:t>
            </a:r>
            <a:r>
              <a:rPr lang="de-DE" sz="1000" dirty="0" err="1"/>
              <a:t>string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17765FC-9425-4959-A16C-F929E55174F4}"/>
              </a:ext>
            </a:extLst>
          </p:cNvPr>
          <p:cNvSpPr/>
          <p:nvPr/>
        </p:nvSpPr>
        <p:spPr>
          <a:xfrm>
            <a:off x="3281826" y="359811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CB7BE0E0-995B-4B3D-BC6B-AF9886A4F0A4}"/>
              </a:ext>
            </a:extLst>
          </p:cNvPr>
          <p:cNvCxnSpPr>
            <a:cxnSpLocks/>
            <a:stCxn id="46" idx="3"/>
            <a:endCxn id="59" idx="1"/>
          </p:cNvCxnSpPr>
          <p:nvPr/>
        </p:nvCxnSpPr>
        <p:spPr>
          <a:xfrm flipV="1">
            <a:off x="2742111" y="3270353"/>
            <a:ext cx="539717" cy="1131187"/>
          </a:xfrm>
          <a:prstGeom prst="bentConnector3">
            <a:avLst>
              <a:gd name="adj1" fmla="val 6147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BDBBB17F-02F3-41C0-8C7D-EB7B1A4C1773}"/>
              </a:ext>
            </a:extLst>
          </p:cNvPr>
          <p:cNvCxnSpPr>
            <a:cxnSpLocks/>
            <a:stCxn id="56" idx="0"/>
            <a:endCxn id="65" idx="2"/>
          </p:cNvCxnSpPr>
          <p:nvPr/>
        </p:nvCxnSpPr>
        <p:spPr>
          <a:xfrm rot="16200000" flipV="1">
            <a:off x="6456986" y="4262232"/>
            <a:ext cx="177876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CEC74ADD-B304-4632-954E-30D139E5112E}"/>
              </a:ext>
            </a:extLst>
          </p:cNvPr>
          <p:cNvCxnSpPr>
            <a:cxnSpLocks/>
            <a:stCxn id="56" idx="1"/>
            <a:endCxn id="59" idx="3"/>
          </p:cNvCxnSpPr>
          <p:nvPr/>
        </p:nvCxnSpPr>
        <p:spPr>
          <a:xfrm rot="10800000">
            <a:off x="5281810" y="3270354"/>
            <a:ext cx="515770" cy="1185593"/>
          </a:xfrm>
          <a:prstGeom prst="bentConnector3">
            <a:avLst>
              <a:gd name="adj1" fmla="val 2599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8ED31E7E-2E36-4CF7-BCFE-6A19D5EB3852}"/>
              </a:ext>
            </a:extLst>
          </p:cNvPr>
          <p:cNvCxnSpPr>
            <a:cxnSpLocks/>
            <a:stCxn id="126" idx="3"/>
            <a:endCxn id="27" idx="1"/>
          </p:cNvCxnSpPr>
          <p:nvPr/>
        </p:nvCxnSpPr>
        <p:spPr>
          <a:xfrm>
            <a:off x="2742114" y="5031548"/>
            <a:ext cx="542399" cy="52210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D9B7561-768B-4DD3-BF85-D940509E9B2F}"/>
              </a:ext>
            </a:extLst>
          </p:cNvPr>
          <p:cNvSpPr/>
          <p:nvPr/>
        </p:nvSpPr>
        <p:spPr>
          <a:xfrm>
            <a:off x="464036" y="1122943"/>
            <a:ext cx="2400980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E5D30D-6A94-4A36-834D-EBECCBCF747B}"/>
              </a:ext>
            </a:extLst>
          </p:cNvPr>
          <p:cNvSpPr/>
          <p:nvPr/>
        </p:nvSpPr>
        <p:spPr>
          <a:xfrm>
            <a:off x="3163693" y="1122943"/>
            <a:ext cx="5864615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774286-B38A-41BE-B6E5-6D2B50FEAAC2}"/>
              </a:ext>
            </a:extLst>
          </p:cNvPr>
          <p:cNvSpPr txBox="1"/>
          <p:nvPr/>
        </p:nvSpPr>
        <p:spPr>
          <a:xfrm>
            <a:off x="464035" y="760374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6E8BB2-8EF2-457F-8256-EFBF571BCE2E}"/>
              </a:ext>
            </a:extLst>
          </p:cNvPr>
          <p:cNvSpPr txBox="1"/>
          <p:nvPr/>
        </p:nvSpPr>
        <p:spPr>
          <a:xfrm>
            <a:off x="3164803" y="760730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Managed</a:t>
            </a:r>
            <a:r>
              <a:rPr lang="de-DE" dirty="0"/>
              <a:t> Heap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337458A7-97AD-4F8C-AD75-47519DDE61FE}"/>
              </a:ext>
            </a:extLst>
          </p:cNvPr>
          <p:cNvCxnSpPr>
            <a:cxnSpLocks/>
            <a:stCxn id="61" idx="3"/>
            <a:endCxn id="93" idx="3"/>
          </p:cNvCxnSpPr>
          <p:nvPr/>
        </p:nvCxnSpPr>
        <p:spPr>
          <a:xfrm flipV="1">
            <a:off x="5281810" y="2972394"/>
            <a:ext cx="12700" cy="520941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5833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076E355-807E-4EAF-AA5F-22E0C5553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Speicherabbild </a:t>
            </a:r>
            <a:r>
              <a:rPr lang="de-DE" dirty="0" err="1"/>
              <a:t>async</a:t>
            </a:r>
            <a:r>
              <a:rPr lang="de-DE" dirty="0"/>
              <a:t> – Beim ersten Eintreten in </a:t>
            </a:r>
            <a:r>
              <a:rPr lang="de-DE" dirty="0" err="1"/>
              <a:t>MoveNext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A31DD-8586-4255-8759-D74D23559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54C9C-75B5-452F-8D38-4B0831C02F45}" type="datetime1">
              <a:rPr lang="de-DE" smtClean="0"/>
              <a:t>13.10.2020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7DF9D-243D-4589-B4E5-B90FD5AE0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https://github.com/feO2x/ADC2020AsyncInMemory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0E49B-1D4B-4BE1-A23A-7E49FC78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26</a:t>
            </a:fld>
            <a:endParaRPr lang="de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E86A3E-6B07-45FF-9653-4FEC86B21D0B}"/>
              </a:ext>
            </a:extLst>
          </p:cNvPr>
          <p:cNvSpPr/>
          <p:nvPr/>
        </p:nvSpPr>
        <p:spPr>
          <a:xfrm>
            <a:off x="585973" y="5895388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WPF </a:t>
            </a:r>
            <a:r>
              <a:rPr lang="de-DE" sz="1000" dirty="0" err="1"/>
              <a:t>Render</a:t>
            </a:r>
            <a:r>
              <a:rPr lang="de-DE" sz="1000" dirty="0"/>
              <a:t> Loop…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E3A2AE-01A7-44A0-BC23-37AA6793F5A1}"/>
              </a:ext>
            </a:extLst>
          </p:cNvPr>
          <p:cNvSpPr/>
          <p:nvPr/>
        </p:nvSpPr>
        <p:spPr>
          <a:xfrm>
            <a:off x="5797582" y="5508549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MainWindow</a:t>
            </a:r>
            <a:endParaRPr lang="de-DE" sz="1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94D3044-B2AC-4975-91CC-25A18E374C36}"/>
              </a:ext>
            </a:extLst>
          </p:cNvPr>
          <p:cNvSpPr/>
          <p:nvPr/>
        </p:nvSpPr>
        <p:spPr>
          <a:xfrm>
            <a:off x="5797584" y="5895388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App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31C780-332D-4A30-BFA4-D60FDD76130D}"/>
              </a:ext>
            </a:extLst>
          </p:cNvPr>
          <p:cNvSpPr/>
          <p:nvPr/>
        </p:nvSpPr>
        <p:spPr>
          <a:xfrm>
            <a:off x="3284513" y="5448875"/>
            <a:ext cx="1999985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Button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391DDC-A9C1-4846-9F4B-5EDA271D8439}"/>
              </a:ext>
            </a:extLst>
          </p:cNvPr>
          <p:cNvSpPr/>
          <p:nvPr/>
        </p:nvSpPr>
        <p:spPr>
          <a:xfrm>
            <a:off x="3284513" y="5671857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IsEnabled</a:t>
            </a:r>
            <a:r>
              <a:rPr lang="de-DE" sz="1000" dirty="0"/>
              <a:t> (</a:t>
            </a:r>
            <a:r>
              <a:rPr lang="de-DE" sz="1000" dirty="0" err="1"/>
              <a:t>bool</a:t>
            </a:r>
            <a:r>
              <a:rPr lang="de-DE" sz="1000" dirty="0"/>
              <a:t>): </a:t>
            </a:r>
            <a:r>
              <a:rPr lang="de-DE" sz="1000" dirty="0" err="1"/>
              <a:t>true</a:t>
            </a:r>
            <a:endParaRPr lang="de-DE" sz="1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ECEEE7-8C77-4C59-8B49-E08CA9E5C0E6}"/>
              </a:ext>
            </a:extLst>
          </p:cNvPr>
          <p:cNvSpPr/>
          <p:nvPr/>
        </p:nvSpPr>
        <p:spPr>
          <a:xfrm>
            <a:off x="3284209" y="5884862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7F6F66F-ADF2-417A-B743-BF0E83531F8C}"/>
              </a:ext>
            </a:extLst>
          </p:cNvPr>
          <p:cNvCxnSpPr>
            <a:cxnSpLocks/>
            <a:stCxn id="25" idx="0"/>
            <a:endCxn id="23" idx="2"/>
          </p:cNvCxnSpPr>
          <p:nvPr/>
        </p:nvCxnSpPr>
        <p:spPr>
          <a:xfrm rot="16200000" flipV="1">
            <a:off x="6457283" y="5806743"/>
            <a:ext cx="177289" cy="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D508C9E-B572-463F-8A91-ED6F00C04D71}"/>
              </a:ext>
            </a:extLst>
          </p:cNvPr>
          <p:cNvSpPr/>
          <p:nvPr/>
        </p:nvSpPr>
        <p:spPr>
          <a:xfrm>
            <a:off x="3290256" y="2615715"/>
            <a:ext cx="1991554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RoutedEventArgs</a:t>
            </a:r>
            <a:endParaRPr lang="de-DE" sz="10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9A94DB-18B4-4F68-9619-661310A6C533}"/>
              </a:ext>
            </a:extLst>
          </p:cNvPr>
          <p:cNvSpPr/>
          <p:nvPr/>
        </p:nvSpPr>
        <p:spPr>
          <a:xfrm>
            <a:off x="5797583" y="512171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Stackpanel</a:t>
            </a:r>
            <a:endParaRPr lang="de-DE" sz="1000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929FF59-7A8A-4319-9846-0F0363CCEC45}"/>
              </a:ext>
            </a:extLst>
          </p:cNvPr>
          <p:cNvCxnSpPr>
            <a:cxnSpLocks/>
            <a:stCxn id="23" idx="0"/>
            <a:endCxn id="38" idx="2"/>
          </p:cNvCxnSpPr>
          <p:nvPr/>
        </p:nvCxnSpPr>
        <p:spPr>
          <a:xfrm rot="5400000" flipH="1" flipV="1">
            <a:off x="6457282" y="5419905"/>
            <a:ext cx="177288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296B750-361E-47A1-AAF8-21C1E059E546}"/>
              </a:ext>
            </a:extLst>
          </p:cNvPr>
          <p:cNvSpPr/>
          <p:nvPr/>
        </p:nvSpPr>
        <p:spPr>
          <a:xfrm>
            <a:off x="5797582" y="473852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TextBlock</a:t>
            </a:r>
            <a:endParaRPr lang="de-DE" sz="1000" dirty="0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3D4BAF5-26CA-4D04-A8FD-EE429388A944}"/>
              </a:ext>
            </a:extLst>
          </p:cNvPr>
          <p:cNvCxnSpPr>
            <a:cxnSpLocks/>
            <a:stCxn id="38" idx="0"/>
            <a:endCxn id="51" idx="2"/>
          </p:cNvCxnSpPr>
          <p:nvPr/>
        </p:nvCxnSpPr>
        <p:spPr>
          <a:xfrm rot="16200000" flipV="1">
            <a:off x="6459107" y="5034890"/>
            <a:ext cx="173640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482E7E2C-51A2-4627-AAD9-157C74366052}"/>
              </a:ext>
            </a:extLst>
          </p:cNvPr>
          <p:cNvSpPr/>
          <p:nvPr/>
        </p:nvSpPr>
        <p:spPr>
          <a:xfrm>
            <a:off x="5797580" y="435117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StackPanel</a:t>
            </a:r>
            <a:endParaRPr lang="de-DE" sz="1000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F7D52CA4-595B-4699-928C-6A9ED571C72B}"/>
              </a:ext>
            </a:extLst>
          </p:cNvPr>
          <p:cNvCxnSpPr>
            <a:cxnSpLocks/>
            <a:stCxn id="38" idx="3"/>
            <a:endCxn id="56" idx="3"/>
          </p:cNvCxnSpPr>
          <p:nvPr/>
        </p:nvCxnSpPr>
        <p:spPr>
          <a:xfrm flipH="1" flipV="1">
            <a:off x="7294267" y="4455946"/>
            <a:ext cx="3" cy="770540"/>
          </a:xfrm>
          <a:prstGeom prst="bentConnector3">
            <a:avLst>
              <a:gd name="adj1" fmla="val -76200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89EA2653-E3E2-4308-BEF0-01AA406F2A60}"/>
              </a:ext>
            </a:extLst>
          </p:cNvPr>
          <p:cNvSpPr/>
          <p:nvPr/>
        </p:nvSpPr>
        <p:spPr>
          <a:xfrm>
            <a:off x="5797579" y="3963745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TextBlock</a:t>
            </a:r>
            <a:endParaRPr lang="de-DE" sz="1000" dirty="0"/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1AC301C4-849A-4BE9-8DED-54E8206292BB}"/>
              </a:ext>
            </a:extLst>
          </p:cNvPr>
          <p:cNvCxnSpPr>
            <a:cxnSpLocks/>
            <a:stCxn id="38" idx="1"/>
            <a:endCxn id="27" idx="3"/>
          </p:cNvCxnSpPr>
          <p:nvPr/>
        </p:nvCxnSpPr>
        <p:spPr>
          <a:xfrm rot="10800000" flipV="1">
            <a:off x="5284499" y="5226486"/>
            <a:ext cx="513085" cy="32716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01021FFD-37A5-4700-ACA6-B1AF276982B5}"/>
              </a:ext>
            </a:extLst>
          </p:cNvPr>
          <p:cNvSpPr/>
          <p:nvPr/>
        </p:nvSpPr>
        <p:spPr>
          <a:xfrm>
            <a:off x="3281830" y="4685131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ProgressRing</a:t>
            </a:r>
            <a:endParaRPr lang="de-DE" sz="10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9A17523-F113-4503-9B13-4FA032C59A83}"/>
              </a:ext>
            </a:extLst>
          </p:cNvPr>
          <p:cNvSpPr/>
          <p:nvPr/>
        </p:nvSpPr>
        <p:spPr>
          <a:xfrm>
            <a:off x="3281830" y="490811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Visibility</a:t>
            </a:r>
            <a:r>
              <a:rPr lang="de-DE" sz="1000" dirty="0"/>
              <a:t> (</a:t>
            </a:r>
            <a:r>
              <a:rPr lang="de-DE" sz="1000" dirty="0" err="1"/>
              <a:t>Visibility</a:t>
            </a:r>
            <a:r>
              <a:rPr lang="de-DE" sz="1000" dirty="0"/>
              <a:t>): </a:t>
            </a:r>
            <a:r>
              <a:rPr lang="de-DE" sz="1000" dirty="0" err="1"/>
              <a:t>Collapsed</a:t>
            </a:r>
            <a:endParaRPr lang="de-DE" sz="100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FD98CED-2A4C-4657-9016-701A96004FE0}"/>
              </a:ext>
            </a:extLst>
          </p:cNvPr>
          <p:cNvSpPr/>
          <p:nvPr/>
        </p:nvSpPr>
        <p:spPr>
          <a:xfrm>
            <a:off x="3281828" y="511766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B46AAC43-F09B-4C0F-9481-0DFF74933278}"/>
              </a:ext>
            </a:extLst>
          </p:cNvPr>
          <p:cNvCxnSpPr>
            <a:cxnSpLocks/>
            <a:stCxn id="38" idx="1"/>
            <a:endCxn id="76" idx="3"/>
          </p:cNvCxnSpPr>
          <p:nvPr/>
        </p:nvCxnSpPr>
        <p:spPr>
          <a:xfrm rot="10800000">
            <a:off x="5281813" y="4789906"/>
            <a:ext cx="515771" cy="43658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D3B67DC3-E5CC-40A0-9F37-41E5B4A9150B}"/>
              </a:ext>
            </a:extLst>
          </p:cNvPr>
          <p:cNvSpPr/>
          <p:nvPr/>
        </p:nvSpPr>
        <p:spPr>
          <a:xfrm>
            <a:off x="3281830" y="388696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TextBlock</a:t>
            </a:r>
            <a:endParaRPr lang="de-DE" sz="10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958DFB6-2DB2-4227-9E32-BB327E2019D9}"/>
              </a:ext>
            </a:extLst>
          </p:cNvPr>
          <p:cNvSpPr/>
          <p:nvPr/>
        </p:nvSpPr>
        <p:spPr>
          <a:xfrm>
            <a:off x="3281830" y="410995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Text (</a:t>
            </a:r>
            <a:r>
              <a:rPr lang="de-DE" sz="1000" dirty="0" err="1"/>
              <a:t>string</a:t>
            </a:r>
            <a:r>
              <a:rPr lang="de-DE" sz="1000" dirty="0"/>
              <a:t>): null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D4FB5B1-0A1C-44EB-ADBA-79BDDF34D495}"/>
              </a:ext>
            </a:extLst>
          </p:cNvPr>
          <p:cNvSpPr/>
          <p:nvPr/>
        </p:nvSpPr>
        <p:spPr>
          <a:xfrm>
            <a:off x="3281828" y="431950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B9139B3-D43E-4EA1-9EE8-311B1790D602}"/>
              </a:ext>
            </a:extLst>
          </p:cNvPr>
          <p:cNvSpPr/>
          <p:nvPr/>
        </p:nvSpPr>
        <p:spPr>
          <a:xfrm>
            <a:off x="3281828" y="2867619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string</a:t>
            </a:r>
            <a:r>
              <a:rPr lang="de-DE" sz="1000" dirty="0"/>
              <a:t> „20“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15736AC-2995-444C-998B-0E74A3172A18}"/>
              </a:ext>
            </a:extLst>
          </p:cNvPr>
          <p:cNvSpPr/>
          <p:nvPr/>
        </p:nvSpPr>
        <p:spPr>
          <a:xfrm>
            <a:off x="585973" y="5579040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sender</a:t>
            </a:r>
            <a:r>
              <a:rPr lang="de-DE" sz="1000" dirty="0"/>
              <a:t> (</a:t>
            </a:r>
            <a:r>
              <a:rPr lang="de-DE" sz="1000" dirty="0" err="1"/>
              <a:t>object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1223AF2-4738-4F9C-BF57-F638AACDEF62}"/>
              </a:ext>
            </a:extLst>
          </p:cNvPr>
          <p:cNvSpPr/>
          <p:nvPr/>
        </p:nvSpPr>
        <p:spPr>
          <a:xfrm>
            <a:off x="585973" y="5358896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e (</a:t>
            </a:r>
            <a:r>
              <a:rPr lang="de-DE" sz="1000" dirty="0" err="1"/>
              <a:t>RoutedEventArgs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1C4BBCB-8643-4943-B56B-8B10A77F2E12}"/>
              </a:ext>
            </a:extLst>
          </p:cNvPr>
          <p:cNvSpPr/>
          <p:nvPr/>
        </p:nvSpPr>
        <p:spPr>
          <a:xfrm>
            <a:off x="585973" y="5149346"/>
            <a:ext cx="2157106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</a:t>
            </a:r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2EF927E6-8399-4980-9F59-48F6E613E45D}"/>
              </a:ext>
            </a:extLst>
          </p:cNvPr>
          <p:cNvCxnSpPr>
            <a:cxnSpLocks/>
            <a:stCxn id="100" idx="3"/>
            <a:endCxn id="36" idx="1"/>
          </p:cNvCxnSpPr>
          <p:nvPr/>
        </p:nvCxnSpPr>
        <p:spPr>
          <a:xfrm flipV="1">
            <a:off x="2743079" y="2720490"/>
            <a:ext cx="547177" cy="2743181"/>
          </a:xfrm>
          <a:prstGeom prst="bentConnector3">
            <a:avLst>
              <a:gd name="adj1" fmla="val 3589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DE179913-0153-4C34-A0D9-1626EE2BF9CB}"/>
              </a:ext>
            </a:extLst>
          </p:cNvPr>
          <p:cNvCxnSpPr>
            <a:cxnSpLocks/>
            <a:stCxn id="98" idx="3"/>
            <a:endCxn id="27" idx="1"/>
          </p:cNvCxnSpPr>
          <p:nvPr/>
        </p:nvCxnSpPr>
        <p:spPr>
          <a:xfrm flipV="1">
            <a:off x="2743079" y="5553650"/>
            <a:ext cx="541434" cy="13016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909B897-BC1E-43AC-846B-C8D80A9A56CC}"/>
              </a:ext>
            </a:extLst>
          </p:cNvPr>
          <p:cNvSpPr/>
          <p:nvPr/>
        </p:nvSpPr>
        <p:spPr>
          <a:xfrm>
            <a:off x="585972" y="3231380"/>
            <a:ext cx="2157103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machine</a:t>
            </a:r>
            <a:r>
              <a:rPr lang="de-DE" sz="1000" dirty="0"/>
              <a:t> (</a:t>
            </a:r>
            <a:r>
              <a:rPr lang="de-DE" sz="1000" dirty="0" err="1"/>
              <a:t>AsyncStateMashine</a:t>
            </a:r>
            <a:r>
              <a:rPr lang="de-DE" sz="1000" dirty="0"/>
              <a:t>)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8BBD322-576C-49F7-9E40-21067BE72111}"/>
              </a:ext>
            </a:extLst>
          </p:cNvPr>
          <p:cNvSpPr/>
          <p:nvPr/>
        </p:nvSpPr>
        <p:spPr>
          <a:xfrm>
            <a:off x="585972" y="3440075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State (</a:t>
            </a:r>
            <a:r>
              <a:rPr lang="de-DE" sz="1000" dirty="0" err="1"/>
              <a:t>int</a:t>
            </a:r>
            <a:r>
              <a:rPr lang="de-DE" sz="1000" dirty="0"/>
              <a:t>): -1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0E3F3EB2-58E9-475A-8A9D-CECB30BEEA57}"/>
              </a:ext>
            </a:extLst>
          </p:cNvPr>
          <p:cNvSpPr/>
          <p:nvPr/>
        </p:nvSpPr>
        <p:spPr>
          <a:xfrm>
            <a:off x="585970" y="4715663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ProgressRing</a:t>
            </a:r>
            <a:r>
              <a:rPr lang="de-DE" sz="1000" dirty="0"/>
              <a:t> (</a:t>
            </a:r>
            <a:r>
              <a:rPr lang="de-DE" sz="1000" dirty="0" err="1"/>
              <a:t>ProgressRing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BC0C7CE-90AD-48E9-8144-0FD829DCE366}"/>
              </a:ext>
            </a:extLst>
          </p:cNvPr>
          <p:cNvSpPr/>
          <p:nvPr/>
        </p:nvSpPr>
        <p:spPr>
          <a:xfrm>
            <a:off x="585970" y="4504793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ResultTextBlock</a:t>
            </a:r>
            <a:r>
              <a:rPr lang="de-DE" sz="1000" dirty="0"/>
              <a:t> (</a:t>
            </a:r>
            <a:r>
              <a:rPr lang="de-DE" sz="1000" dirty="0" err="1"/>
              <a:t>TextBlock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89D2E86-3185-44CC-9559-3C0DE6250761}"/>
              </a:ext>
            </a:extLst>
          </p:cNvPr>
          <p:cNvSpPr/>
          <p:nvPr/>
        </p:nvSpPr>
        <p:spPr>
          <a:xfrm>
            <a:off x="585968" y="4085672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ParsedNumber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20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5660109-A8B1-4E97-B445-608CCECC09ED}"/>
              </a:ext>
            </a:extLst>
          </p:cNvPr>
          <p:cNvSpPr/>
          <p:nvPr/>
        </p:nvSpPr>
        <p:spPr>
          <a:xfrm>
            <a:off x="585013" y="3656567"/>
            <a:ext cx="2157103" cy="209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Builder</a:t>
            </a:r>
            <a:r>
              <a:rPr lang="de-DE" sz="800" dirty="0"/>
              <a:t> (</a:t>
            </a:r>
            <a:r>
              <a:rPr lang="de-DE" sz="800" dirty="0" err="1"/>
              <a:t>AsyncTaskMethodBuilder</a:t>
            </a:r>
            <a:r>
              <a:rPr lang="de-DE" sz="800" dirty="0"/>
              <a:t>&lt;</a:t>
            </a:r>
            <a:r>
              <a:rPr lang="de-DE" sz="800" dirty="0" err="1"/>
              <a:t>long</a:t>
            </a:r>
            <a:r>
              <a:rPr lang="de-DE" sz="800" dirty="0"/>
              <a:t>&gt;)</a:t>
            </a:r>
            <a:endParaRPr lang="de-DE" sz="1050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F4D928A-DE68-4DA9-87C0-B823D1763209}"/>
              </a:ext>
            </a:extLst>
          </p:cNvPr>
          <p:cNvSpPr/>
          <p:nvPr/>
        </p:nvSpPr>
        <p:spPr>
          <a:xfrm>
            <a:off x="585011" y="3866117"/>
            <a:ext cx="2157103" cy="209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TaskAwaiter</a:t>
            </a:r>
            <a:r>
              <a:rPr lang="de-DE" sz="800" dirty="0"/>
              <a:t> (</a:t>
            </a:r>
            <a:r>
              <a:rPr lang="de-DE" sz="800" dirty="0" err="1"/>
              <a:t>TaskAwaiter</a:t>
            </a:r>
            <a:r>
              <a:rPr lang="de-DE" sz="800" dirty="0"/>
              <a:t>&lt;</a:t>
            </a:r>
            <a:r>
              <a:rPr lang="de-DE" sz="800" dirty="0" err="1"/>
              <a:t>long</a:t>
            </a:r>
            <a:r>
              <a:rPr lang="de-DE" sz="800" dirty="0"/>
              <a:t>&gt;)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06597E1-1BCD-48FD-B53C-299A7D53BA0E}"/>
              </a:ext>
            </a:extLst>
          </p:cNvPr>
          <p:cNvSpPr/>
          <p:nvPr/>
        </p:nvSpPr>
        <p:spPr>
          <a:xfrm>
            <a:off x="585011" y="4926773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Button (Button):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BBC856B5-945E-4730-B4D7-CA9C5813B527}"/>
              </a:ext>
            </a:extLst>
          </p:cNvPr>
          <p:cNvCxnSpPr>
            <a:cxnSpLocks/>
            <a:stCxn id="116" idx="3"/>
            <a:endCxn id="76" idx="1"/>
          </p:cNvCxnSpPr>
          <p:nvPr/>
        </p:nvCxnSpPr>
        <p:spPr>
          <a:xfrm flipV="1">
            <a:off x="2743073" y="4789906"/>
            <a:ext cx="538757" cy="3053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288A6F8B-FB49-451F-8EA8-C176BF28C021}"/>
              </a:ext>
            </a:extLst>
          </p:cNvPr>
          <p:cNvCxnSpPr>
            <a:cxnSpLocks/>
            <a:stCxn id="118" idx="3"/>
            <a:endCxn id="87" idx="1"/>
          </p:cNvCxnSpPr>
          <p:nvPr/>
        </p:nvCxnSpPr>
        <p:spPr>
          <a:xfrm flipV="1">
            <a:off x="2743073" y="3991743"/>
            <a:ext cx="538757" cy="61782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AFE385B-83E9-4750-A9B7-1C9599FF82B3}"/>
              </a:ext>
            </a:extLst>
          </p:cNvPr>
          <p:cNvSpPr/>
          <p:nvPr/>
        </p:nvSpPr>
        <p:spPr>
          <a:xfrm>
            <a:off x="585005" y="2923305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AsyncTaskMethodBuilder.Start</a:t>
            </a:r>
            <a:endParaRPr lang="de-DE" sz="10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5C376DD-B714-4611-8268-F7F4D090F28C}"/>
              </a:ext>
            </a:extLst>
          </p:cNvPr>
          <p:cNvSpPr/>
          <p:nvPr/>
        </p:nvSpPr>
        <p:spPr>
          <a:xfrm>
            <a:off x="585005" y="2613429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AsyncMethodBuilderCore.Start</a:t>
            </a:r>
            <a:endParaRPr lang="de-DE" sz="10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8F1B695-53C3-460D-B884-28B1B998EB66}"/>
              </a:ext>
            </a:extLst>
          </p:cNvPr>
          <p:cNvSpPr/>
          <p:nvPr/>
        </p:nvSpPr>
        <p:spPr>
          <a:xfrm>
            <a:off x="589860" y="2282476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this</a:t>
            </a:r>
            <a:r>
              <a:rPr lang="de-DE" sz="1000" dirty="0"/>
              <a:t> (</a:t>
            </a:r>
            <a:r>
              <a:rPr lang="de-DE" sz="1000" dirty="0" err="1"/>
              <a:t>AsyncStateMachine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E3325B7D-A0A9-4A54-8636-40F86158E58D}"/>
              </a:ext>
            </a:extLst>
          </p:cNvPr>
          <p:cNvCxnSpPr>
            <a:cxnSpLocks/>
            <a:stCxn id="34" idx="1"/>
            <a:endCxn id="112" idx="1"/>
          </p:cNvCxnSpPr>
          <p:nvPr/>
        </p:nvCxnSpPr>
        <p:spPr>
          <a:xfrm rot="10800000" flipV="1">
            <a:off x="585972" y="2387251"/>
            <a:ext cx="3888" cy="948904"/>
          </a:xfrm>
          <a:prstGeom prst="bentConnector3">
            <a:avLst>
              <a:gd name="adj1" fmla="val 597963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4B6D130E-38EC-4BB2-9466-63BBB914EBF0}"/>
              </a:ext>
            </a:extLst>
          </p:cNvPr>
          <p:cNvSpPr/>
          <p:nvPr/>
        </p:nvSpPr>
        <p:spPr>
          <a:xfrm>
            <a:off x="589770" y="2061134"/>
            <a:ext cx="2157106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4A4B28-8EB2-4E10-A1A1-5D4741931F49}"/>
              </a:ext>
            </a:extLst>
          </p:cNvPr>
          <p:cNvSpPr/>
          <p:nvPr/>
        </p:nvSpPr>
        <p:spPr>
          <a:xfrm>
            <a:off x="587389" y="1841900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localTaskAwaiter</a:t>
            </a:r>
            <a:r>
              <a:rPr lang="de-DE" sz="800" dirty="0"/>
              <a:t> (</a:t>
            </a:r>
            <a:r>
              <a:rPr lang="de-DE" sz="800" dirty="0" err="1"/>
              <a:t>TaskAwaiter</a:t>
            </a:r>
            <a:r>
              <a:rPr lang="de-DE" sz="800" dirty="0"/>
              <a:t>&lt;</a:t>
            </a:r>
            <a:r>
              <a:rPr lang="de-DE" sz="800" dirty="0" err="1"/>
              <a:t>long</a:t>
            </a:r>
            <a:r>
              <a:rPr lang="de-DE" sz="800" dirty="0"/>
              <a:t>&gt;): ???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D1AA242-8E65-4F44-A6F4-713E966EA111}"/>
              </a:ext>
            </a:extLst>
          </p:cNvPr>
          <p:cNvSpPr/>
          <p:nvPr/>
        </p:nvSpPr>
        <p:spPr>
          <a:xfrm>
            <a:off x="587389" y="1631287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900" dirty="0" err="1"/>
              <a:t>lowestCommonMultiple</a:t>
            </a:r>
            <a:r>
              <a:rPr lang="de-DE" sz="900" dirty="0"/>
              <a:t> (</a:t>
            </a:r>
            <a:r>
              <a:rPr lang="de-DE" sz="900" dirty="0" err="1"/>
              <a:t>int</a:t>
            </a:r>
            <a:r>
              <a:rPr lang="de-DE" sz="900" dirty="0"/>
              <a:t>): ???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6DB1EEF-E305-4BFE-8EE1-3E1831B1FE09}"/>
              </a:ext>
            </a:extLst>
          </p:cNvPr>
          <p:cNvSpPr/>
          <p:nvPr/>
        </p:nvSpPr>
        <p:spPr>
          <a:xfrm>
            <a:off x="585008" y="4296765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ToTextBox</a:t>
            </a:r>
            <a:r>
              <a:rPr lang="de-DE" sz="1000" dirty="0"/>
              <a:t> (TextBox):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E91F72E-0389-4AE9-8BFA-4FB82206EE6F}"/>
              </a:ext>
            </a:extLst>
          </p:cNvPr>
          <p:cNvSpPr/>
          <p:nvPr/>
        </p:nvSpPr>
        <p:spPr>
          <a:xfrm>
            <a:off x="3281828" y="316557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TextBox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E2916D0-89CA-4A8C-9034-3C8D2CD48CCC}"/>
              </a:ext>
            </a:extLst>
          </p:cNvPr>
          <p:cNvSpPr/>
          <p:nvPr/>
        </p:nvSpPr>
        <p:spPr>
          <a:xfrm>
            <a:off x="3281828" y="338856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Text (</a:t>
            </a:r>
            <a:r>
              <a:rPr lang="de-DE" sz="1000" dirty="0" err="1"/>
              <a:t>string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17765FC-9425-4959-A16C-F929E55174F4}"/>
              </a:ext>
            </a:extLst>
          </p:cNvPr>
          <p:cNvSpPr/>
          <p:nvPr/>
        </p:nvSpPr>
        <p:spPr>
          <a:xfrm>
            <a:off x="3281826" y="359811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CB7BE0E0-995B-4B3D-BC6B-AF9886A4F0A4}"/>
              </a:ext>
            </a:extLst>
          </p:cNvPr>
          <p:cNvCxnSpPr>
            <a:cxnSpLocks/>
            <a:stCxn id="46" idx="3"/>
            <a:endCxn id="59" idx="1"/>
          </p:cNvCxnSpPr>
          <p:nvPr/>
        </p:nvCxnSpPr>
        <p:spPr>
          <a:xfrm flipV="1">
            <a:off x="2742111" y="3270353"/>
            <a:ext cx="539717" cy="1131187"/>
          </a:xfrm>
          <a:prstGeom prst="bentConnector3">
            <a:avLst>
              <a:gd name="adj1" fmla="val 6147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BDBBB17F-02F3-41C0-8C7D-EB7B1A4C1773}"/>
              </a:ext>
            </a:extLst>
          </p:cNvPr>
          <p:cNvCxnSpPr>
            <a:cxnSpLocks/>
            <a:stCxn id="56" idx="0"/>
            <a:endCxn id="65" idx="2"/>
          </p:cNvCxnSpPr>
          <p:nvPr/>
        </p:nvCxnSpPr>
        <p:spPr>
          <a:xfrm rot="16200000" flipV="1">
            <a:off x="6456986" y="4262232"/>
            <a:ext cx="177876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CEC74ADD-B304-4632-954E-30D139E5112E}"/>
              </a:ext>
            </a:extLst>
          </p:cNvPr>
          <p:cNvCxnSpPr>
            <a:cxnSpLocks/>
            <a:stCxn id="56" idx="1"/>
            <a:endCxn id="59" idx="3"/>
          </p:cNvCxnSpPr>
          <p:nvPr/>
        </p:nvCxnSpPr>
        <p:spPr>
          <a:xfrm rot="10800000">
            <a:off x="5281810" y="3270354"/>
            <a:ext cx="515770" cy="1185593"/>
          </a:xfrm>
          <a:prstGeom prst="bentConnector3">
            <a:avLst>
              <a:gd name="adj1" fmla="val 2599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932375EF-06FF-48D0-A12F-D5F211D3C048}"/>
              </a:ext>
            </a:extLst>
          </p:cNvPr>
          <p:cNvCxnSpPr>
            <a:cxnSpLocks/>
            <a:stCxn id="126" idx="3"/>
            <a:endCxn id="27" idx="1"/>
          </p:cNvCxnSpPr>
          <p:nvPr/>
        </p:nvCxnSpPr>
        <p:spPr>
          <a:xfrm>
            <a:off x="2742114" y="5031548"/>
            <a:ext cx="542399" cy="52210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E608DE4-FF36-43CC-982F-469AA7F2A44C}"/>
              </a:ext>
            </a:extLst>
          </p:cNvPr>
          <p:cNvSpPr/>
          <p:nvPr/>
        </p:nvSpPr>
        <p:spPr>
          <a:xfrm>
            <a:off x="464036" y="1122943"/>
            <a:ext cx="2400980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ABDE4B-F3AB-477E-A625-5E16034E2F3B}"/>
              </a:ext>
            </a:extLst>
          </p:cNvPr>
          <p:cNvSpPr/>
          <p:nvPr/>
        </p:nvSpPr>
        <p:spPr>
          <a:xfrm>
            <a:off x="3163693" y="1122943"/>
            <a:ext cx="5864615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CAE07B-025F-4B35-BEB5-2DF3FEA02F00}"/>
              </a:ext>
            </a:extLst>
          </p:cNvPr>
          <p:cNvSpPr txBox="1"/>
          <p:nvPr/>
        </p:nvSpPr>
        <p:spPr>
          <a:xfrm>
            <a:off x="464035" y="760374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4CA510-B499-4CA9-B633-6E5C041BA558}"/>
              </a:ext>
            </a:extLst>
          </p:cNvPr>
          <p:cNvSpPr txBox="1"/>
          <p:nvPr/>
        </p:nvSpPr>
        <p:spPr>
          <a:xfrm>
            <a:off x="3164803" y="760730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Managed</a:t>
            </a:r>
            <a:r>
              <a:rPr lang="de-DE" dirty="0"/>
              <a:t> Heap</a:t>
            </a: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5C020CFB-8140-4146-B70A-8E6902DEB427}"/>
              </a:ext>
            </a:extLst>
          </p:cNvPr>
          <p:cNvCxnSpPr>
            <a:cxnSpLocks/>
            <a:stCxn id="61" idx="3"/>
            <a:endCxn id="93" idx="3"/>
          </p:cNvCxnSpPr>
          <p:nvPr/>
        </p:nvCxnSpPr>
        <p:spPr>
          <a:xfrm flipV="1">
            <a:off x="5281810" y="2972394"/>
            <a:ext cx="12700" cy="520941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1718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076E355-807E-4EAF-AA5F-22E0C5553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Speicherabbild </a:t>
            </a:r>
            <a:r>
              <a:rPr lang="de-DE" dirty="0" err="1"/>
              <a:t>async</a:t>
            </a:r>
            <a:r>
              <a:rPr lang="de-DE" dirty="0"/>
              <a:t> – nach </a:t>
            </a:r>
            <a:r>
              <a:rPr lang="de-DE" dirty="0" err="1"/>
              <a:t>Task.Run</a:t>
            </a:r>
            <a:r>
              <a:rPr lang="de-DE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A31DD-8586-4255-8759-D74D23559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51E7-5EBA-4541-AEC7-2339032C256D}" type="datetime1">
              <a:rPr lang="de-DE" smtClean="0"/>
              <a:t>13.10.2020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7DF9D-243D-4589-B4E5-B90FD5AE0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https://github.com/feO2x/ADC2020AsyncInMemory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0E49B-1D4B-4BE1-A23A-7E49FC78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27</a:t>
            </a:fld>
            <a:endParaRPr lang="de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E86A3E-6B07-45FF-9653-4FEC86B21D0B}"/>
              </a:ext>
            </a:extLst>
          </p:cNvPr>
          <p:cNvSpPr/>
          <p:nvPr/>
        </p:nvSpPr>
        <p:spPr>
          <a:xfrm>
            <a:off x="585973" y="5895388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WPF </a:t>
            </a:r>
            <a:r>
              <a:rPr lang="de-DE" sz="1000" dirty="0" err="1"/>
              <a:t>Render</a:t>
            </a:r>
            <a:r>
              <a:rPr lang="de-DE" sz="1000" dirty="0"/>
              <a:t> Loop…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E3A2AE-01A7-44A0-BC23-37AA6793F5A1}"/>
              </a:ext>
            </a:extLst>
          </p:cNvPr>
          <p:cNvSpPr/>
          <p:nvPr/>
        </p:nvSpPr>
        <p:spPr>
          <a:xfrm>
            <a:off x="5797582" y="5508549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MainWindow</a:t>
            </a:r>
            <a:endParaRPr lang="de-DE" sz="1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94D3044-B2AC-4975-91CC-25A18E374C36}"/>
              </a:ext>
            </a:extLst>
          </p:cNvPr>
          <p:cNvSpPr/>
          <p:nvPr/>
        </p:nvSpPr>
        <p:spPr>
          <a:xfrm>
            <a:off x="5797584" y="5895388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App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31C780-332D-4A30-BFA4-D60FDD76130D}"/>
              </a:ext>
            </a:extLst>
          </p:cNvPr>
          <p:cNvSpPr/>
          <p:nvPr/>
        </p:nvSpPr>
        <p:spPr>
          <a:xfrm>
            <a:off x="3284513" y="5448875"/>
            <a:ext cx="1999985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Button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391DDC-A9C1-4846-9F4B-5EDA271D8439}"/>
              </a:ext>
            </a:extLst>
          </p:cNvPr>
          <p:cNvSpPr/>
          <p:nvPr/>
        </p:nvSpPr>
        <p:spPr>
          <a:xfrm>
            <a:off x="3284513" y="5671857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IsEnabled</a:t>
            </a:r>
            <a:r>
              <a:rPr lang="de-DE" sz="1000" dirty="0"/>
              <a:t> (</a:t>
            </a:r>
            <a:r>
              <a:rPr lang="de-DE" sz="1000" dirty="0" err="1"/>
              <a:t>bool</a:t>
            </a:r>
            <a:r>
              <a:rPr lang="de-DE" sz="1000" dirty="0"/>
              <a:t>): </a:t>
            </a:r>
            <a:r>
              <a:rPr lang="de-DE" sz="1000" dirty="0" err="1"/>
              <a:t>false</a:t>
            </a:r>
            <a:endParaRPr lang="de-DE" sz="1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ECEEE7-8C77-4C59-8B49-E08CA9E5C0E6}"/>
              </a:ext>
            </a:extLst>
          </p:cNvPr>
          <p:cNvSpPr/>
          <p:nvPr/>
        </p:nvSpPr>
        <p:spPr>
          <a:xfrm>
            <a:off x="3284209" y="5884862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7F6F66F-ADF2-417A-B743-BF0E83531F8C}"/>
              </a:ext>
            </a:extLst>
          </p:cNvPr>
          <p:cNvCxnSpPr>
            <a:cxnSpLocks/>
            <a:stCxn id="25" idx="0"/>
            <a:endCxn id="23" idx="2"/>
          </p:cNvCxnSpPr>
          <p:nvPr/>
        </p:nvCxnSpPr>
        <p:spPr>
          <a:xfrm rot="16200000" flipV="1">
            <a:off x="6457283" y="5806743"/>
            <a:ext cx="177289" cy="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D508C9E-B572-463F-8A91-ED6F00C04D71}"/>
              </a:ext>
            </a:extLst>
          </p:cNvPr>
          <p:cNvSpPr/>
          <p:nvPr/>
        </p:nvSpPr>
        <p:spPr>
          <a:xfrm>
            <a:off x="3290256" y="2615715"/>
            <a:ext cx="1991554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RoutedEventArgs</a:t>
            </a:r>
            <a:endParaRPr lang="de-DE" sz="10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9A94DB-18B4-4F68-9619-661310A6C533}"/>
              </a:ext>
            </a:extLst>
          </p:cNvPr>
          <p:cNvSpPr/>
          <p:nvPr/>
        </p:nvSpPr>
        <p:spPr>
          <a:xfrm>
            <a:off x="5797583" y="512171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Stackpanel</a:t>
            </a:r>
            <a:endParaRPr lang="de-DE" sz="1000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929FF59-7A8A-4319-9846-0F0363CCEC45}"/>
              </a:ext>
            </a:extLst>
          </p:cNvPr>
          <p:cNvCxnSpPr>
            <a:cxnSpLocks/>
            <a:stCxn id="23" idx="0"/>
            <a:endCxn id="38" idx="2"/>
          </p:cNvCxnSpPr>
          <p:nvPr/>
        </p:nvCxnSpPr>
        <p:spPr>
          <a:xfrm rot="5400000" flipH="1" flipV="1">
            <a:off x="6457282" y="5419905"/>
            <a:ext cx="177288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296B750-361E-47A1-AAF8-21C1E059E546}"/>
              </a:ext>
            </a:extLst>
          </p:cNvPr>
          <p:cNvSpPr/>
          <p:nvPr/>
        </p:nvSpPr>
        <p:spPr>
          <a:xfrm>
            <a:off x="5797582" y="473852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TextBlock</a:t>
            </a:r>
            <a:endParaRPr lang="de-DE" sz="1000" dirty="0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3D4BAF5-26CA-4D04-A8FD-EE429388A944}"/>
              </a:ext>
            </a:extLst>
          </p:cNvPr>
          <p:cNvCxnSpPr>
            <a:cxnSpLocks/>
            <a:stCxn id="38" idx="0"/>
            <a:endCxn id="51" idx="2"/>
          </p:cNvCxnSpPr>
          <p:nvPr/>
        </p:nvCxnSpPr>
        <p:spPr>
          <a:xfrm rot="16200000" flipV="1">
            <a:off x="6459107" y="5034890"/>
            <a:ext cx="173640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482E7E2C-51A2-4627-AAD9-157C74366052}"/>
              </a:ext>
            </a:extLst>
          </p:cNvPr>
          <p:cNvSpPr/>
          <p:nvPr/>
        </p:nvSpPr>
        <p:spPr>
          <a:xfrm>
            <a:off x="5797580" y="435117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StackPanel</a:t>
            </a:r>
            <a:endParaRPr lang="de-DE" sz="1000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F7D52CA4-595B-4699-928C-6A9ED571C72B}"/>
              </a:ext>
            </a:extLst>
          </p:cNvPr>
          <p:cNvCxnSpPr>
            <a:cxnSpLocks/>
            <a:stCxn id="38" idx="3"/>
            <a:endCxn id="56" idx="3"/>
          </p:cNvCxnSpPr>
          <p:nvPr/>
        </p:nvCxnSpPr>
        <p:spPr>
          <a:xfrm flipH="1" flipV="1">
            <a:off x="7294267" y="4455946"/>
            <a:ext cx="3" cy="770540"/>
          </a:xfrm>
          <a:prstGeom prst="bentConnector3">
            <a:avLst>
              <a:gd name="adj1" fmla="val -76200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89EA2653-E3E2-4308-BEF0-01AA406F2A60}"/>
              </a:ext>
            </a:extLst>
          </p:cNvPr>
          <p:cNvSpPr/>
          <p:nvPr/>
        </p:nvSpPr>
        <p:spPr>
          <a:xfrm>
            <a:off x="5797579" y="3963745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TextBlock</a:t>
            </a:r>
            <a:endParaRPr lang="de-DE" sz="1000" dirty="0"/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1AC301C4-849A-4BE9-8DED-54E8206292BB}"/>
              </a:ext>
            </a:extLst>
          </p:cNvPr>
          <p:cNvCxnSpPr>
            <a:cxnSpLocks/>
            <a:stCxn id="38" idx="1"/>
            <a:endCxn id="27" idx="3"/>
          </p:cNvCxnSpPr>
          <p:nvPr/>
        </p:nvCxnSpPr>
        <p:spPr>
          <a:xfrm rot="10800000" flipV="1">
            <a:off x="5284499" y="5226486"/>
            <a:ext cx="513085" cy="32716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01021FFD-37A5-4700-ACA6-B1AF276982B5}"/>
              </a:ext>
            </a:extLst>
          </p:cNvPr>
          <p:cNvSpPr/>
          <p:nvPr/>
        </p:nvSpPr>
        <p:spPr>
          <a:xfrm>
            <a:off x="3281830" y="4685131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ProgressRing</a:t>
            </a:r>
            <a:endParaRPr lang="de-DE" sz="10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9A17523-F113-4503-9B13-4FA032C59A83}"/>
              </a:ext>
            </a:extLst>
          </p:cNvPr>
          <p:cNvSpPr/>
          <p:nvPr/>
        </p:nvSpPr>
        <p:spPr>
          <a:xfrm>
            <a:off x="3281830" y="490811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Visibility</a:t>
            </a:r>
            <a:r>
              <a:rPr lang="de-DE" sz="1000" dirty="0"/>
              <a:t> (</a:t>
            </a:r>
            <a:r>
              <a:rPr lang="de-DE" sz="1000" dirty="0" err="1"/>
              <a:t>Visibility</a:t>
            </a:r>
            <a:r>
              <a:rPr lang="de-DE" sz="1000" dirty="0"/>
              <a:t>): Visible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FD98CED-2A4C-4657-9016-701A96004FE0}"/>
              </a:ext>
            </a:extLst>
          </p:cNvPr>
          <p:cNvSpPr/>
          <p:nvPr/>
        </p:nvSpPr>
        <p:spPr>
          <a:xfrm>
            <a:off x="3281828" y="511766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B46AAC43-F09B-4C0F-9481-0DFF74933278}"/>
              </a:ext>
            </a:extLst>
          </p:cNvPr>
          <p:cNvCxnSpPr>
            <a:cxnSpLocks/>
            <a:stCxn id="38" idx="1"/>
            <a:endCxn id="76" idx="3"/>
          </p:cNvCxnSpPr>
          <p:nvPr/>
        </p:nvCxnSpPr>
        <p:spPr>
          <a:xfrm rot="10800000">
            <a:off x="5281813" y="4789906"/>
            <a:ext cx="515771" cy="43658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D3B67DC3-E5CC-40A0-9F37-41E5B4A9150B}"/>
              </a:ext>
            </a:extLst>
          </p:cNvPr>
          <p:cNvSpPr/>
          <p:nvPr/>
        </p:nvSpPr>
        <p:spPr>
          <a:xfrm>
            <a:off x="3281830" y="388696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TextBlock</a:t>
            </a:r>
            <a:endParaRPr lang="de-DE" sz="10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958DFB6-2DB2-4227-9E32-BB327E2019D9}"/>
              </a:ext>
            </a:extLst>
          </p:cNvPr>
          <p:cNvSpPr/>
          <p:nvPr/>
        </p:nvSpPr>
        <p:spPr>
          <a:xfrm>
            <a:off x="3281830" y="410995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Text (</a:t>
            </a:r>
            <a:r>
              <a:rPr lang="de-DE" sz="1000" dirty="0" err="1"/>
              <a:t>string</a:t>
            </a:r>
            <a:r>
              <a:rPr lang="de-DE" sz="1000" dirty="0"/>
              <a:t>): null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D4FB5B1-0A1C-44EB-ADBA-79BDDF34D495}"/>
              </a:ext>
            </a:extLst>
          </p:cNvPr>
          <p:cNvSpPr/>
          <p:nvPr/>
        </p:nvSpPr>
        <p:spPr>
          <a:xfrm>
            <a:off x="3281828" y="431950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B9139B3-D43E-4EA1-9EE8-311B1790D602}"/>
              </a:ext>
            </a:extLst>
          </p:cNvPr>
          <p:cNvSpPr/>
          <p:nvPr/>
        </p:nvSpPr>
        <p:spPr>
          <a:xfrm>
            <a:off x="3281828" y="2867619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string</a:t>
            </a:r>
            <a:r>
              <a:rPr lang="de-DE" sz="1000" dirty="0"/>
              <a:t> „20“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15736AC-2995-444C-998B-0E74A3172A18}"/>
              </a:ext>
            </a:extLst>
          </p:cNvPr>
          <p:cNvSpPr/>
          <p:nvPr/>
        </p:nvSpPr>
        <p:spPr>
          <a:xfrm>
            <a:off x="585973" y="5579040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sender</a:t>
            </a:r>
            <a:r>
              <a:rPr lang="de-DE" sz="1000" dirty="0"/>
              <a:t> (</a:t>
            </a:r>
            <a:r>
              <a:rPr lang="de-DE" sz="1000" dirty="0" err="1"/>
              <a:t>object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1223AF2-4738-4F9C-BF57-F638AACDEF62}"/>
              </a:ext>
            </a:extLst>
          </p:cNvPr>
          <p:cNvSpPr/>
          <p:nvPr/>
        </p:nvSpPr>
        <p:spPr>
          <a:xfrm>
            <a:off x="585973" y="5358896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e (</a:t>
            </a:r>
            <a:r>
              <a:rPr lang="de-DE" sz="1000" dirty="0" err="1"/>
              <a:t>RoutedEventArgs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1C4BBCB-8643-4943-B56B-8B10A77F2E12}"/>
              </a:ext>
            </a:extLst>
          </p:cNvPr>
          <p:cNvSpPr/>
          <p:nvPr/>
        </p:nvSpPr>
        <p:spPr>
          <a:xfrm>
            <a:off x="585973" y="5149346"/>
            <a:ext cx="2157106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</a:t>
            </a:r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2EF927E6-8399-4980-9F59-48F6E613E45D}"/>
              </a:ext>
            </a:extLst>
          </p:cNvPr>
          <p:cNvCxnSpPr>
            <a:cxnSpLocks/>
            <a:stCxn id="100" idx="3"/>
            <a:endCxn id="36" idx="1"/>
          </p:cNvCxnSpPr>
          <p:nvPr/>
        </p:nvCxnSpPr>
        <p:spPr>
          <a:xfrm flipV="1">
            <a:off x="2743079" y="2720490"/>
            <a:ext cx="547177" cy="2743181"/>
          </a:xfrm>
          <a:prstGeom prst="bentConnector3">
            <a:avLst>
              <a:gd name="adj1" fmla="val 3589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DE179913-0153-4C34-A0D9-1626EE2BF9CB}"/>
              </a:ext>
            </a:extLst>
          </p:cNvPr>
          <p:cNvCxnSpPr>
            <a:cxnSpLocks/>
            <a:stCxn id="98" idx="3"/>
            <a:endCxn id="27" idx="1"/>
          </p:cNvCxnSpPr>
          <p:nvPr/>
        </p:nvCxnSpPr>
        <p:spPr>
          <a:xfrm flipV="1">
            <a:off x="2743079" y="5553650"/>
            <a:ext cx="541434" cy="13016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909B897-BC1E-43AC-846B-C8D80A9A56CC}"/>
              </a:ext>
            </a:extLst>
          </p:cNvPr>
          <p:cNvSpPr/>
          <p:nvPr/>
        </p:nvSpPr>
        <p:spPr>
          <a:xfrm>
            <a:off x="585972" y="3231380"/>
            <a:ext cx="2157103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machine</a:t>
            </a:r>
            <a:r>
              <a:rPr lang="de-DE" sz="1000" dirty="0"/>
              <a:t> (</a:t>
            </a:r>
            <a:r>
              <a:rPr lang="de-DE" sz="1000" dirty="0" err="1"/>
              <a:t>AsyncStateMashine</a:t>
            </a:r>
            <a:r>
              <a:rPr lang="de-DE" sz="1000" dirty="0"/>
              <a:t>)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8BBD322-576C-49F7-9E40-21067BE72111}"/>
              </a:ext>
            </a:extLst>
          </p:cNvPr>
          <p:cNvSpPr/>
          <p:nvPr/>
        </p:nvSpPr>
        <p:spPr>
          <a:xfrm>
            <a:off x="585972" y="3440075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State (</a:t>
            </a:r>
            <a:r>
              <a:rPr lang="de-DE" sz="1000" dirty="0" err="1"/>
              <a:t>int</a:t>
            </a:r>
            <a:r>
              <a:rPr lang="de-DE" sz="1000" dirty="0"/>
              <a:t>): -1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0E3F3EB2-58E9-475A-8A9D-CECB30BEEA57}"/>
              </a:ext>
            </a:extLst>
          </p:cNvPr>
          <p:cNvSpPr/>
          <p:nvPr/>
        </p:nvSpPr>
        <p:spPr>
          <a:xfrm>
            <a:off x="585970" y="4715663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ProgressRing</a:t>
            </a:r>
            <a:r>
              <a:rPr lang="de-DE" sz="1000" dirty="0"/>
              <a:t> (</a:t>
            </a:r>
            <a:r>
              <a:rPr lang="de-DE" sz="1000" dirty="0" err="1"/>
              <a:t>ProgressRing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BC0C7CE-90AD-48E9-8144-0FD829DCE366}"/>
              </a:ext>
            </a:extLst>
          </p:cNvPr>
          <p:cNvSpPr/>
          <p:nvPr/>
        </p:nvSpPr>
        <p:spPr>
          <a:xfrm>
            <a:off x="585970" y="4504793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ResultTextBlock</a:t>
            </a:r>
            <a:r>
              <a:rPr lang="de-DE" sz="1000" dirty="0"/>
              <a:t> (</a:t>
            </a:r>
            <a:r>
              <a:rPr lang="de-DE" sz="1000" dirty="0" err="1"/>
              <a:t>TextBlock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89D2E86-3185-44CC-9559-3C0DE6250761}"/>
              </a:ext>
            </a:extLst>
          </p:cNvPr>
          <p:cNvSpPr/>
          <p:nvPr/>
        </p:nvSpPr>
        <p:spPr>
          <a:xfrm>
            <a:off x="585968" y="4085672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ParsedNumber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20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5660109-A8B1-4E97-B445-608CCECC09ED}"/>
              </a:ext>
            </a:extLst>
          </p:cNvPr>
          <p:cNvSpPr/>
          <p:nvPr/>
        </p:nvSpPr>
        <p:spPr>
          <a:xfrm>
            <a:off x="585013" y="3656567"/>
            <a:ext cx="2157103" cy="209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Builder</a:t>
            </a:r>
            <a:r>
              <a:rPr lang="de-DE" sz="800" dirty="0"/>
              <a:t> (</a:t>
            </a:r>
            <a:r>
              <a:rPr lang="de-DE" sz="800" dirty="0" err="1"/>
              <a:t>AsyncTaskMethodBuilder</a:t>
            </a:r>
            <a:r>
              <a:rPr lang="de-DE" sz="800" dirty="0"/>
              <a:t>&lt;</a:t>
            </a:r>
            <a:r>
              <a:rPr lang="de-DE" sz="800" dirty="0" err="1"/>
              <a:t>long</a:t>
            </a:r>
            <a:r>
              <a:rPr lang="de-DE" sz="800" dirty="0"/>
              <a:t>&gt;)</a:t>
            </a:r>
            <a:endParaRPr lang="de-DE" sz="1050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F4D928A-DE68-4DA9-87C0-B823D1763209}"/>
              </a:ext>
            </a:extLst>
          </p:cNvPr>
          <p:cNvSpPr/>
          <p:nvPr/>
        </p:nvSpPr>
        <p:spPr>
          <a:xfrm>
            <a:off x="585011" y="3866117"/>
            <a:ext cx="2157103" cy="209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TaskAwaiter</a:t>
            </a:r>
            <a:r>
              <a:rPr lang="de-DE" sz="800" dirty="0"/>
              <a:t> (</a:t>
            </a:r>
            <a:r>
              <a:rPr lang="de-DE" sz="800" dirty="0" err="1"/>
              <a:t>TaskAwaiter</a:t>
            </a:r>
            <a:r>
              <a:rPr lang="de-DE" sz="800" dirty="0"/>
              <a:t>&lt;</a:t>
            </a:r>
            <a:r>
              <a:rPr lang="de-DE" sz="800" dirty="0" err="1"/>
              <a:t>long</a:t>
            </a:r>
            <a:r>
              <a:rPr lang="de-DE" sz="800" dirty="0"/>
              <a:t>&gt;)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06597E1-1BCD-48FD-B53C-299A7D53BA0E}"/>
              </a:ext>
            </a:extLst>
          </p:cNvPr>
          <p:cNvSpPr/>
          <p:nvPr/>
        </p:nvSpPr>
        <p:spPr>
          <a:xfrm>
            <a:off x="585011" y="4926773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Button (Button):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BBC856B5-945E-4730-B4D7-CA9C5813B527}"/>
              </a:ext>
            </a:extLst>
          </p:cNvPr>
          <p:cNvCxnSpPr>
            <a:cxnSpLocks/>
            <a:stCxn id="116" idx="3"/>
            <a:endCxn id="76" idx="1"/>
          </p:cNvCxnSpPr>
          <p:nvPr/>
        </p:nvCxnSpPr>
        <p:spPr>
          <a:xfrm flipV="1">
            <a:off x="2743073" y="4789906"/>
            <a:ext cx="538757" cy="3053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288A6F8B-FB49-451F-8EA8-C176BF28C021}"/>
              </a:ext>
            </a:extLst>
          </p:cNvPr>
          <p:cNvCxnSpPr>
            <a:cxnSpLocks/>
            <a:stCxn id="118" idx="3"/>
            <a:endCxn id="87" idx="1"/>
          </p:cNvCxnSpPr>
          <p:nvPr/>
        </p:nvCxnSpPr>
        <p:spPr>
          <a:xfrm flipV="1">
            <a:off x="2743073" y="3991743"/>
            <a:ext cx="538757" cy="61782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AFE385B-83E9-4750-A9B7-1C9599FF82B3}"/>
              </a:ext>
            </a:extLst>
          </p:cNvPr>
          <p:cNvSpPr/>
          <p:nvPr/>
        </p:nvSpPr>
        <p:spPr>
          <a:xfrm>
            <a:off x="585005" y="2923305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AsyncTaskMethodBuilder.Start</a:t>
            </a:r>
            <a:endParaRPr lang="de-DE" sz="10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5C376DD-B714-4611-8268-F7F4D090F28C}"/>
              </a:ext>
            </a:extLst>
          </p:cNvPr>
          <p:cNvSpPr/>
          <p:nvPr/>
        </p:nvSpPr>
        <p:spPr>
          <a:xfrm>
            <a:off x="585005" y="2613429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AsyncMethodBuilderCore.Start</a:t>
            </a:r>
            <a:endParaRPr lang="de-DE" sz="10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8F1B695-53C3-460D-B884-28B1B998EB66}"/>
              </a:ext>
            </a:extLst>
          </p:cNvPr>
          <p:cNvSpPr/>
          <p:nvPr/>
        </p:nvSpPr>
        <p:spPr>
          <a:xfrm>
            <a:off x="589860" y="2282476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this</a:t>
            </a:r>
            <a:r>
              <a:rPr lang="de-DE" sz="1000" dirty="0"/>
              <a:t> (</a:t>
            </a:r>
            <a:r>
              <a:rPr lang="de-DE" sz="1000" dirty="0" err="1"/>
              <a:t>AsyncStateMachine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E3325B7D-A0A9-4A54-8636-40F86158E58D}"/>
              </a:ext>
            </a:extLst>
          </p:cNvPr>
          <p:cNvCxnSpPr>
            <a:cxnSpLocks/>
            <a:stCxn id="34" idx="1"/>
            <a:endCxn id="112" idx="1"/>
          </p:cNvCxnSpPr>
          <p:nvPr/>
        </p:nvCxnSpPr>
        <p:spPr>
          <a:xfrm rot="10800000" flipV="1">
            <a:off x="585972" y="2387251"/>
            <a:ext cx="3888" cy="948904"/>
          </a:xfrm>
          <a:prstGeom prst="bentConnector3">
            <a:avLst>
              <a:gd name="adj1" fmla="val 597963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4B6D130E-38EC-4BB2-9466-63BBB914EBF0}"/>
              </a:ext>
            </a:extLst>
          </p:cNvPr>
          <p:cNvSpPr/>
          <p:nvPr/>
        </p:nvSpPr>
        <p:spPr>
          <a:xfrm>
            <a:off x="589770" y="2061134"/>
            <a:ext cx="2157106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4A4B28-8EB2-4E10-A1A1-5D4741931F49}"/>
              </a:ext>
            </a:extLst>
          </p:cNvPr>
          <p:cNvSpPr/>
          <p:nvPr/>
        </p:nvSpPr>
        <p:spPr>
          <a:xfrm>
            <a:off x="587389" y="1841900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localTaskAwaiter</a:t>
            </a:r>
            <a:r>
              <a:rPr lang="de-DE" sz="800" dirty="0"/>
              <a:t> (</a:t>
            </a:r>
            <a:r>
              <a:rPr lang="de-DE" sz="800" dirty="0" err="1"/>
              <a:t>TaskAwaiter</a:t>
            </a:r>
            <a:r>
              <a:rPr lang="de-DE" sz="800" dirty="0"/>
              <a:t>&lt;</a:t>
            </a:r>
            <a:r>
              <a:rPr lang="de-DE" sz="800" dirty="0" err="1"/>
              <a:t>long</a:t>
            </a:r>
            <a:r>
              <a:rPr lang="de-DE" sz="800" dirty="0"/>
              <a:t>&gt;): ???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D1AA242-8E65-4F44-A6F4-713E966EA111}"/>
              </a:ext>
            </a:extLst>
          </p:cNvPr>
          <p:cNvSpPr/>
          <p:nvPr/>
        </p:nvSpPr>
        <p:spPr>
          <a:xfrm>
            <a:off x="587389" y="1631287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900" dirty="0" err="1"/>
              <a:t>lowestCommonMultiple</a:t>
            </a:r>
            <a:r>
              <a:rPr lang="de-DE" sz="900" dirty="0"/>
              <a:t> (</a:t>
            </a:r>
            <a:r>
              <a:rPr lang="de-DE" sz="900" dirty="0" err="1"/>
              <a:t>int</a:t>
            </a:r>
            <a:r>
              <a:rPr lang="de-DE" sz="900" dirty="0"/>
              <a:t>): ???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6DB1EEF-E305-4BFE-8EE1-3E1831B1FE09}"/>
              </a:ext>
            </a:extLst>
          </p:cNvPr>
          <p:cNvSpPr/>
          <p:nvPr/>
        </p:nvSpPr>
        <p:spPr>
          <a:xfrm>
            <a:off x="585008" y="4296765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ToTextBox</a:t>
            </a:r>
            <a:r>
              <a:rPr lang="de-DE" sz="1000" dirty="0"/>
              <a:t> (TextBox):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E91F72E-0389-4AE9-8BFA-4FB82206EE6F}"/>
              </a:ext>
            </a:extLst>
          </p:cNvPr>
          <p:cNvSpPr/>
          <p:nvPr/>
        </p:nvSpPr>
        <p:spPr>
          <a:xfrm>
            <a:off x="3281828" y="316557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TextBox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E2916D0-89CA-4A8C-9034-3C8D2CD48CCC}"/>
              </a:ext>
            </a:extLst>
          </p:cNvPr>
          <p:cNvSpPr/>
          <p:nvPr/>
        </p:nvSpPr>
        <p:spPr>
          <a:xfrm>
            <a:off x="3281828" y="338856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Text (</a:t>
            </a:r>
            <a:r>
              <a:rPr lang="de-DE" sz="1000" dirty="0" err="1"/>
              <a:t>string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17765FC-9425-4959-A16C-F929E55174F4}"/>
              </a:ext>
            </a:extLst>
          </p:cNvPr>
          <p:cNvSpPr/>
          <p:nvPr/>
        </p:nvSpPr>
        <p:spPr>
          <a:xfrm>
            <a:off x="3281826" y="359811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CB7BE0E0-995B-4B3D-BC6B-AF9886A4F0A4}"/>
              </a:ext>
            </a:extLst>
          </p:cNvPr>
          <p:cNvCxnSpPr>
            <a:cxnSpLocks/>
            <a:stCxn id="46" idx="3"/>
            <a:endCxn id="59" idx="1"/>
          </p:cNvCxnSpPr>
          <p:nvPr/>
        </p:nvCxnSpPr>
        <p:spPr>
          <a:xfrm flipV="1">
            <a:off x="2742111" y="3270353"/>
            <a:ext cx="539717" cy="1131187"/>
          </a:xfrm>
          <a:prstGeom prst="bentConnector3">
            <a:avLst>
              <a:gd name="adj1" fmla="val 6147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BDBBB17F-02F3-41C0-8C7D-EB7B1A4C1773}"/>
              </a:ext>
            </a:extLst>
          </p:cNvPr>
          <p:cNvCxnSpPr>
            <a:cxnSpLocks/>
            <a:stCxn id="56" idx="0"/>
            <a:endCxn id="65" idx="2"/>
          </p:cNvCxnSpPr>
          <p:nvPr/>
        </p:nvCxnSpPr>
        <p:spPr>
          <a:xfrm rot="16200000" flipV="1">
            <a:off x="6456986" y="4262232"/>
            <a:ext cx="177876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CEC74ADD-B304-4632-954E-30D139E5112E}"/>
              </a:ext>
            </a:extLst>
          </p:cNvPr>
          <p:cNvCxnSpPr>
            <a:cxnSpLocks/>
            <a:stCxn id="56" idx="1"/>
            <a:endCxn id="59" idx="3"/>
          </p:cNvCxnSpPr>
          <p:nvPr/>
        </p:nvCxnSpPr>
        <p:spPr>
          <a:xfrm rot="10800000">
            <a:off x="5281810" y="3270354"/>
            <a:ext cx="515770" cy="1185593"/>
          </a:xfrm>
          <a:prstGeom prst="bentConnector3">
            <a:avLst>
              <a:gd name="adj1" fmla="val 2599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932375EF-06FF-48D0-A12F-D5F211D3C048}"/>
              </a:ext>
            </a:extLst>
          </p:cNvPr>
          <p:cNvCxnSpPr>
            <a:cxnSpLocks/>
            <a:stCxn id="126" idx="3"/>
            <a:endCxn id="27" idx="1"/>
          </p:cNvCxnSpPr>
          <p:nvPr/>
        </p:nvCxnSpPr>
        <p:spPr>
          <a:xfrm>
            <a:off x="2742114" y="5031548"/>
            <a:ext cx="542399" cy="52210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E608DE4-FF36-43CC-982F-469AA7F2A44C}"/>
              </a:ext>
            </a:extLst>
          </p:cNvPr>
          <p:cNvSpPr/>
          <p:nvPr/>
        </p:nvSpPr>
        <p:spPr>
          <a:xfrm>
            <a:off x="464036" y="1122943"/>
            <a:ext cx="2400980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ABDE4B-F3AB-477E-A625-5E16034E2F3B}"/>
              </a:ext>
            </a:extLst>
          </p:cNvPr>
          <p:cNvSpPr/>
          <p:nvPr/>
        </p:nvSpPr>
        <p:spPr>
          <a:xfrm>
            <a:off x="3163693" y="1122943"/>
            <a:ext cx="5864615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743499-3BF2-4FB9-8579-6F4B851C84AA}"/>
              </a:ext>
            </a:extLst>
          </p:cNvPr>
          <p:cNvSpPr/>
          <p:nvPr/>
        </p:nvSpPr>
        <p:spPr>
          <a:xfrm>
            <a:off x="9326985" y="1122943"/>
            <a:ext cx="2400980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CAE07B-025F-4B35-BEB5-2DF3FEA02F00}"/>
              </a:ext>
            </a:extLst>
          </p:cNvPr>
          <p:cNvSpPr txBox="1"/>
          <p:nvPr/>
        </p:nvSpPr>
        <p:spPr>
          <a:xfrm>
            <a:off x="464035" y="760374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4CA510-B499-4CA9-B633-6E5C041BA558}"/>
              </a:ext>
            </a:extLst>
          </p:cNvPr>
          <p:cNvSpPr txBox="1"/>
          <p:nvPr/>
        </p:nvSpPr>
        <p:spPr>
          <a:xfrm>
            <a:off x="3164803" y="760730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Managed</a:t>
            </a:r>
            <a:r>
              <a:rPr lang="de-DE" dirty="0"/>
              <a:t> Heap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AC125DE-3C3A-4703-BF88-A257E492FFBB}"/>
              </a:ext>
            </a:extLst>
          </p:cNvPr>
          <p:cNvSpPr/>
          <p:nvPr/>
        </p:nvSpPr>
        <p:spPr>
          <a:xfrm>
            <a:off x="9448921" y="5895388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ThreadPoolWaitCallback</a:t>
            </a:r>
            <a:endParaRPr lang="de-DE" sz="1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74224B-9126-491C-B60E-47C786B73DD2}"/>
              </a:ext>
            </a:extLst>
          </p:cNvPr>
          <p:cNvSpPr/>
          <p:nvPr/>
        </p:nvSpPr>
        <p:spPr>
          <a:xfrm>
            <a:off x="9448921" y="5630282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Dispatch…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F66152-0535-41F2-863A-E816CD029935}"/>
              </a:ext>
            </a:extLst>
          </p:cNvPr>
          <p:cNvSpPr/>
          <p:nvPr/>
        </p:nvSpPr>
        <p:spPr>
          <a:xfrm>
            <a:off x="9447401" y="5342476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upperLimit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20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F97E23-8757-4EDD-98AE-AEFADF3CC799}"/>
              </a:ext>
            </a:extLst>
          </p:cNvPr>
          <p:cNvSpPr/>
          <p:nvPr/>
        </p:nvSpPr>
        <p:spPr>
          <a:xfrm>
            <a:off x="9447401" y="5132926"/>
            <a:ext cx="2157106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105DBD-402E-4A7A-A234-B2FDB0857A25}"/>
              </a:ext>
            </a:extLst>
          </p:cNvPr>
          <p:cNvSpPr/>
          <p:nvPr/>
        </p:nvSpPr>
        <p:spPr>
          <a:xfrm>
            <a:off x="9446439" y="4910353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denominators</a:t>
            </a:r>
            <a:r>
              <a:rPr lang="de-DE" sz="1000" dirty="0"/>
              <a:t> (List&lt;</a:t>
            </a:r>
            <a:r>
              <a:rPr lang="de-DE" sz="1000" dirty="0" err="1"/>
              <a:t>int</a:t>
            </a:r>
            <a:r>
              <a:rPr lang="de-DE" sz="1000" dirty="0"/>
              <a:t>&gt;): ???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2BE2BD-4B11-461F-9FA5-11EFB6F86788}"/>
              </a:ext>
            </a:extLst>
          </p:cNvPr>
          <p:cNvSpPr/>
          <p:nvPr/>
        </p:nvSpPr>
        <p:spPr>
          <a:xfrm>
            <a:off x="9446438" y="4694292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i (</a:t>
            </a:r>
            <a:r>
              <a:rPr lang="de-DE" sz="1000" dirty="0" err="1"/>
              <a:t>long</a:t>
            </a:r>
            <a:r>
              <a:rPr lang="de-DE" sz="1000" dirty="0"/>
              <a:t>): ???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248496-DD06-4676-8CF0-ED4EC82CC4E1}"/>
              </a:ext>
            </a:extLst>
          </p:cNvPr>
          <p:cNvSpPr txBox="1"/>
          <p:nvPr/>
        </p:nvSpPr>
        <p:spPr>
          <a:xfrm>
            <a:off x="9326985" y="764663"/>
            <a:ext cx="1669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 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510A909-E209-4998-836C-AC40D87BA526}"/>
              </a:ext>
            </a:extLst>
          </p:cNvPr>
          <p:cNvSpPr/>
          <p:nvPr/>
        </p:nvSpPr>
        <p:spPr>
          <a:xfrm>
            <a:off x="3290256" y="2332356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Delegate</a:t>
            </a:r>
            <a:endParaRPr lang="de-DE" sz="1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46F247-5E8B-4225-A829-1786A1A73433}"/>
              </a:ext>
            </a:extLst>
          </p:cNvPr>
          <p:cNvSpPr/>
          <p:nvPr/>
        </p:nvSpPr>
        <p:spPr>
          <a:xfrm>
            <a:off x="3290256" y="1841421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Lexical</a:t>
            </a:r>
            <a:r>
              <a:rPr lang="de-DE" sz="1000" dirty="0"/>
              <a:t> Capture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49E17D5-83D9-4EB2-836C-42B070476DF3}"/>
              </a:ext>
            </a:extLst>
          </p:cNvPr>
          <p:cNvSpPr/>
          <p:nvPr/>
        </p:nvSpPr>
        <p:spPr>
          <a:xfrm>
            <a:off x="3290256" y="2057390"/>
            <a:ext cx="199153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upperLimit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20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557253D-550E-4E7D-9428-2B1F2ED07F17}"/>
              </a:ext>
            </a:extLst>
          </p:cNvPr>
          <p:cNvSpPr/>
          <p:nvPr/>
        </p:nvSpPr>
        <p:spPr>
          <a:xfrm>
            <a:off x="3290256" y="1543986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Task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8384C6A1-8A31-4CBE-92D2-D7D883A5EC5C}"/>
              </a:ext>
            </a:extLst>
          </p:cNvPr>
          <p:cNvCxnSpPr>
            <a:cxnSpLocks/>
            <a:stCxn id="3" idx="3"/>
            <a:endCxn id="41" idx="0"/>
          </p:cNvCxnSpPr>
          <p:nvPr/>
        </p:nvCxnSpPr>
        <p:spPr>
          <a:xfrm flipH="1" flipV="1">
            <a:off x="4286032" y="1543986"/>
            <a:ext cx="7319995" cy="4191071"/>
          </a:xfrm>
          <a:prstGeom prst="bentConnector4">
            <a:avLst>
              <a:gd name="adj1" fmla="val -3123"/>
              <a:gd name="adj2" fmla="val 11772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A90E422A-8F48-4DF5-B3B3-025EA10A782C}"/>
              </a:ext>
            </a:extLst>
          </p:cNvPr>
          <p:cNvCxnSpPr>
            <a:cxnSpLocks/>
            <a:stCxn id="61" idx="3"/>
            <a:endCxn id="93" idx="3"/>
          </p:cNvCxnSpPr>
          <p:nvPr/>
        </p:nvCxnSpPr>
        <p:spPr>
          <a:xfrm flipV="1">
            <a:off x="5281810" y="2972394"/>
            <a:ext cx="12700" cy="520941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5333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076E355-807E-4EAF-AA5F-22E0C5553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Speicherabbild </a:t>
            </a:r>
            <a:r>
              <a:rPr lang="de-DE" dirty="0" err="1"/>
              <a:t>async</a:t>
            </a:r>
            <a:r>
              <a:rPr lang="de-DE" dirty="0"/>
              <a:t> – Am Ende von </a:t>
            </a:r>
            <a:r>
              <a:rPr lang="de-DE" dirty="0" err="1"/>
              <a:t>Builder.AwaitOnCompleted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A31DD-8586-4255-8759-D74D23559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67D0B-1FBD-4723-A5A9-BD1B4218D34B}" type="datetime1">
              <a:rPr lang="de-DE" smtClean="0"/>
              <a:t>13.10.2020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7DF9D-243D-4589-B4E5-B90FD5AE0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https://github.com/feO2x/ADC2020AsyncInMemory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0E49B-1D4B-4BE1-A23A-7E49FC78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28</a:t>
            </a:fld>
            <a:endParaRPr lang="de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E86A3E-6B07-45FF-9653-4FEC86B21D0B}"/>
              </a:ext>
            </a:extLst>
          </p:cNvPr>
          <p:cNvSpPr/>
          <p:nvPr/>
        </p:nvSpPr>
        <p:spPr>
          <a:xfrm>
            <a:off x="585973" y="5895388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WPF </a:t>
            </a:r>
            <a:r>
              <a:rPr lang="de-DE" sz="1000" dirty="0" err="1"/>
              <a:t>Render</a:t>
            </a:r>
            <a:r>
              <a:rPr lang="de-DE" sz="1000" dirty="0"/>
              <a:t> Loop…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E3A2AE-01A7-44A0-BC23-37AA6793F5A1}"/>
              </a:ext>
            </a:extLst>
          </p:cNvPr>
          <p:cNvSpPr/>
          <p:nvPr/>
        </p:nvSpPr>
        <p:spPr>
          <a:xfrm>
            <a:off x="5797582" y="5508549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MainWindow</a:t>
            </a:r>
            <a:endParaRPr lang="de-DE" sz="1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94D3044-B2AC-4975-91CC-25A18E374C36}"/>
              </a:ext>
            </a:extLst>
          </p:cNvPr>
          <p:cNvSpPr/>
          <p:nvPr/>
        </p:nvSpPr>
        <p:spPr>
          <a:xfrm>
            <a:off x="5797584" y="5895388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App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31C780-332D-4A30-BFA4-D60FDD76130D}"/>
              </a:ext>
            </a:extLst>
          </p:cNvPr>
          <p:cNvSpPr/>
          <p:nvPr/>
        </p:nvSpPr>
        <p:spPr>
          <a:xfrm>
            <a:off x="3284513" y="5448875"/>
            <a:ext cx="1999985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Button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391DDC-A9C1-4846-9F4B-5EDA271D8439}"/>
              </a:ext>
            </a:extLst>
          </p:cNvPr>
          <p:cNvSpPr/>
          <p:nvPr/>
        </p:nvSpPr>
        <p:spPr>
          <a:xfrm>
            <a:off x="3284513" y="5671857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IsEnabled</a:t>
            </a:r>
            <a:r>
              <a:rPr lang="de-DE" sz="1000" dirty="0"/>
              <a:t> (</a:t>
            </a:r>
            <a:r>
              <a:rPr lang="de-DE" sz="1000" dirty="0" err="1"/>
              <a:t>bool</a:t>
            </a:r>
            <a:r>
              <a:rPr lang="de-DE" sz="1000" dirty="0"/>
              <a:t>): </a:t>
            </a:r>
            <a:r>
              <a:rPr lang="de-DE" sz="1000" dirty="0" err="1"/>
              <a:t>false</a:t>
            </a:r>
            <a:endParaRPr lang="de-DE" sz="1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ECEEE7-8C77-4C59-8B49-E08CA9E5C0E6}"/>
              </a:ext>
            </a:extLst>
          </p:cNvPr>
          <p:cNvSpPr/>
          <p:nvPr/>
        </p:nvSpPr>
        <p:spPr>
          <a:xfrm>
            <a:off x="3284209" y="5884862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7F6F66F-ADF2-417A-B743-BF0E83531F8C}"/>
              </a:ext>
            </a:extLst>
          </p:cNvPr>
          <p:cNvCxnSpPr>
            <a:cxnSpLocks/>
            <a:stCxn id="25" idx="0"/>
            <a:endCxn id="23" idx="2"/>
          </p:cNvCxnSpPr>
          <p:nvPr/>
        </p:nvCxnSpPr>
        <p:spPr>
          <a:xfrm rot="16200000" flipV="1">
            <a:off x="6457283" y="5806743"/>
            <a:ext cx="177289" cy="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D508C9E-B572-463F-8A91-ED6F00C04D71}"/>
              </a:ext>
            </a:extLst>
          </p:cNvPr>
          <p:cNvSpPr/>
          <p:nvPr/>
        </p:nvSpPr>
        <p:spPr>
          <a:xfrm>
            <a:off x="3290256" y="2615715"/>
            <a:ext cx="1991554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RoutedEventArgs</a:t>
            </a:r>
            <a:endParaRPr lang="de-DE" sz="10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9A94DB-18B4-4F68-9619-661310A6C533}"/>
              </a:ext>
            </a:extLst>
          </p:cNvPr>
          <p:cNvSpPr/>
          <p:nvPr/>
        </p:nvSpPr>
        <p:spPr>
          <a:xfrm>
            <a:off x="5797583" y="512171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Stackpanel</a:t>
            </a:r>
            <a:endParaRPr lang="de-DE" sz="1000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929FF59-7A8A-4319-9846-0F0363CCEC45}"/>
              </a:ext>
            </a:extLst>
          </p:cNvPr>
          <p:cNvCxnSpPr>
            <a:cxnSpLocks/>
            <a:stCxn id="23" idx="0"/>
            <a:endCxn id="38" idx="2"/>
          </p:cNvCxnSpPr>
          <p:nvPr/>
        </p:nvCxnSpPr>
        <p:spPr>
          <a:xfrm rot="5400000" flipH="1" flipV="1">
            <a:off x="6457282" y="5419905"/>
            <a:ext cx="177288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296B750-361E-47A1-AAF8-21C1E059E546}"/>
              </a:ext>
            </a:extLst>
          </p:cNvPr>
          <p:cNvSpPr/>
          <p:nvPr/>
        </p:nvSpPr>
        <p:spPr>
          <a:xfrm>
            <a:off x="5797582" y="473852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TextBlock</a:t>
            </a:r>
            <a:endParaRPr lang="de-DE" sz="1000" dirty="0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3D4BAF5-26CA-4D04-A8FD-EE429388A944}"/>
              </a:ext>
            </a:extLst>
          </p:cNvPr>
          <p:cNvCxnSpPr>
            <a:cxnSpLocks/>
            <a:stCxn id="38" idx="0"/>
            <a:endCxn id="51" idx="2"/>
          </p:cNvCxnSpPr>
          <p:nvPr/>
        </p:nvCxnSpPr>
        <p:spPr>
          <a:xfrm rot="16200000" flipV="1">
            <a:off x="6459107" y="5034890"/>
            <a:ext cx="173640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482E7E2C-51A2-4627-AAD9-157C74366052}"/>
              </a:ext>
            </a:extLst>
          </p:cNvPr>
          <p:cNvSpPr/>
          <p:nvPr/>
        </p:nvSpPr>
        <p:spPr>
          <a:xfrm>
            <a:off x="5797580" y="435117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StackPanel</a:t>
            </a:r>
            <a:endParaRPr lang="de-DE" sz="1000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F7D52CA4-595B-4699-928C-6A9ED571C72B}"/>
              </a:ext>
            </a:extLst>
          </p:cNvPr>
          <p:cNvCxnSpPr>
            <a:cxnSpLocks/>
            <a:stCxn id="38" idx="3"/>
            <a:endCxn id="56" idx="3"/>
          </p:cNvCxnSpPr>
          <p:nvPr/>
        </p:nvCxnSpPr>
        <p:spPr>
          <a:xfrm flipH="1" flipV="1">
            <a:off x="7294267" y="4455946"/>
            <a:ext cx="3" cy="770540"/>
          </a:xfrm>
          <a:prstGeom prst="bentConnector3">
            <a:avLst>
              <a:gd name="adj1" fmla="val -76200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89EA2653-E3E2-4308-BEF0-01AA406F2A60}"/>
              </a:ext>
            </a:extLst>
          </p:cNvPr>
          <p:cNvSpPr/>
          <p:nvPr/>
        </p:nvSpPr>
        <p:spPr>
          <a:xfrm>
            <a:off x="5797579" y="3963745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TextBlock</a:t>
            </a:r>
            <a:endParaRPr lang="de-DE" sz="1000" dirty="0"/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1AC301C4-849A-4BE9-8DED-54E8206292BB}"/>
              </a:ext>
            </a:extLst>
          </p:cNvPr>
          <p:cNvCxnSpPr>
            <a:cxnSpLocks/>
            <a:stCxn id="38" idx="1"/>
            <a:endCxn id="27" idx="3"/>
          </p:cNvCxnSpPr>
          <p:nvPr/>
        </p:nvCxnSpPr>
        <p:spPr>
          <a:xfrm rot="10800000" flipV="1">
            <a:off x="5284499" y="5226486"/>
            <a:ext cx="513085" cy="32716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01021FFD-37A5-4700-ACA6-B1AF276982B5}"/>
              </a:ext>
            </a:extLst>
          </p:cNvPr>
          <p:cNvSpPr/>
          <p:nvPr/>
        </p:nvSpPr>
        <p:spPr>
          <a:xfrm>
            <a:off x="3281830" y="4685131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ProgressRing</a:t>
            </a:r>
            <a:endParaRPr lang="de-DE" sz="10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9A17523-F113-4503-9B13-4FA032C59A83}"/>
              </a:ext>
            </a:extLst>
          </p:cNvPr>
          <p:cNvSpPr/>
          <p:nvPr/>
        </p:nvSpPr>
        <p:spPr>
          <a:xfrm>
            <a:off x="3281830" y="490811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Visibility</a:t>
            </a:r>
            <a:r>
              <a:rPr lang="de-DE" sz="1000" dirty="0"/>
              <a:t> (</a:t>
            </a:r>
            <a:r>
              <a:rPr lang="de-DE" sz="1000" dirty="0" err="1"/>
              <a:t>Visibility</a:t>
            </a:r>
            <a:r>
              <a:rPr lang="de-DE" sz="1000" dirty="0"/>
              <a:t>): Visible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FD98CED-2A4C-4657-9016-701A96004FE0}"/>
              </a:ext>
            </a:extLst>
          </p:cNvPr>
          <p:cNvSpPr/>
          <p:nvPr/>
        </p:nvSpPr>
        <p:spPr>
          <a:xfrm>
            <a:off x="3281828" y="511766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B46AAC43-F09B-4C0F-9481-0DFF74933278}"/>
              </a:ext>
            </a:extLst>
          </p:cNvPr>
          <p:cNvCxnSpPr>
            <a:cxnSpLocks/>
            <a:stCxn id="38" idx="1"/>
            <a:endCxn id="76" idx="3"/>
          </p:cNvCxnSpPr>
          <p:nvPr/>
        </p:nvCxnSpPr>
        <p:spPr>
          <a:xfrm rot="10800000">
            <a:off x="5281813" y="4789906"/>
            <a:ext cx="515771" cy="43658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D3B67DC3-E5CC-40A0-9F37-41E5B4A9150B}"/>
              </a:ext>
            </a:extLst>
          </p:cNvPr>
          <p:cNvSpPr/>
          <p:nvPr/>
        </p:nvSpPr>
        <p:spPr>
          <a:xfrm>
            <a:off x="3281830" y="388696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TextBlock</a:t>
            </a:r>
            <a:endParaRPr lang="de-DE" sz="10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958DFB6-2DB2-4227-9E32-BB327E2019D9}"/>
              </a:ext>
            </a:extLst>
          </p:cNvPr>
          <p:cNvSpPr/>
          <p:nvPr/>
        </p:nvSpPr>
        <p:spPr>
          <a:xfrm>
            <a:off x="3281830" y="410995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Text (</a:t>
            </a:r>
            <a:r>
              <a:rPr lang="de-DE" sz="1000" dirty="0" err="1"/>
              <a:t>string</a:t>
            </a:r>
            <a:r>
              <a:rPr lang="de-DE" sz="1000" dirty="0"/>
              <a:t>): null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D4FB5B1-0A1C-44EB-ADBA-79BDDF34D495}"/>
              </a:ext>
            </a:extLst>
          </p:cNvPr>
          <p:cNvSpPr/>
          <p:nvPr/>
        </p:nvSpPr>
        <p:spPr>
          <a:xfrm>
            <a:off x="3281828" y="431950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B9139B3-D43E-4EA1-9EE8-311B1790D602}"/>
              </a:ext>
            </a:extLst>
          </p:cNvPr>
          <p:cNvSpPr/>
          <p:nvPr/>
        </p:nvSpPr>
        <p:spPr>
          <a:xfrm>
            <a:off x="3281828" y="2867619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string</a:t>
            </a:r>
            <a:r>
              <a:rPr lang="de-DE" sz="1000" dirty="0"/>
              <a:t> „20“</a:t>
            </a: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D77F270B-D2FE-4523-AFF8-EA28FBF7B00A}"/>
              </a:ext>
            </a:extLst>
          </p:cNvPr>
          <p:cNvCxnSpPr>
            <a:cxnSpLocks/>
            <a:stCxn id="61" idx="3"/>
            <a:endCxn id="93" idx="3"/>
          </p:cNvCxnSpPr>
          <p:nvPr/>
        </p:nvCxnSpPr>
        <p:spPr>
          <a:xfrm flipV="1">
            <a:off x="5281810" y="2972394"/>
            <a:ext cx="12700" cy="520941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D15736AC-2995-444C-998B-0E74A3172A18}"/>
              </a:ext>
            </a:extLst>
          </p:cNvPr>
          <p:cNvSpPr/>
          <p:nvPr/>
        </p:nvSpPr>
        <p:spPr>
          <a:xfrm>
            <a:off x="585973" y="5579040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sender</a:t>
            </a:r>
            <a:r>
              <a:rPr lang="de-DE" sz="1000" dirty="0"/>
              <a:t> (</a:t>
            </a:r>
            <a:r>
              <a:rPr lang="de-DE" sz="1000" dirty="0" err="1"/>
              <a:t>object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1223AF2-4738-4F9C-BF57-F638AACDEF62}"/>
              </a:ext>
            </a:extLst>
          </p:cNvPr>
          <p:cNvSpPr/>
          <p:nvPr/>
        </p:nvSpPr>
        <p:spPr>
          <a:xfrm>
            <a:off x="585973" y="5358896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e (</a:t>
            </a:r>
            <a:r>
              <a:rPr lang="de-DE" sz="1000" dirty="0" err="1"/>
              <a:t>RoutedEventArgs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1C4BBCB-8643-4943-B56B-8B10A77F2E12}"/>
              </a:ext>
            </a:extLst>
          </p:cNvPr>
          <p:cNvSpPr/>
          <p:nvPr/>
        </p:nvSpPr>
        <p:spPr>
          <a:xfrm>
            <a:off x="585973" y="5149346"/>
            <a:ext cx="2157106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</a:t>
            </a:r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2EF927E6-8399-4980-9F59-48F6E613E45D}"/>
              </a:ext>
            </a:extLst>
          </p:cNvPr>
          <p:cNvCxnSpPr>
            <a:cxnSpLocks/>
            <a:stCxn id="100" idx="3"/>
            <a:endCxn id="36" idx="1"/>
          </p:cNvCxnSpPr>
          <p:nvPr/>
        </p:nvCxnSpPr>
        <p:spPr>
          <a:xfrm flipV="1">
            <a:off x="2743079" y="2720490"/>
            <a:ext cx="547177" cy="2743181"/>
          </a:xfrm>
          <a:prstGeom prst="bentConnector3">
            <a:avLst>
              <a:gd name="adj1" fmla="val 3589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DE179913-0153-4C34-A0D9-1626EE2BF9CB}"/>
              </a:ext>
            </a:extLst>
          </p:cNvPr>
          <p:cNvCxnSpPr>
            <a:cxnSpLocks/>
            <a:stCxn id="98" idx="3"/>
            <a:endCxn id="27" idx="1"/>
          </p:cNvCxnSpPr>
          <p:nvPr/>
        </p:nvCxnSpPr>
        <p:spPr>
          <a:xfrm flipV="1">
            <a:off x="2743079" y="5553650"/>
            <a:ext cx="541434" cy="13016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909B897-BC1E-43AC-846B-C8D80A9A56CC}"/>
              </a:ext>
            </a:extLst>
          </p:cNvPr>
          <p:cNvSpPr/>
          <p:nvPr/>
        </p:nvSpPr>
        <p:spPr>
          <a:xfrm>
            <a:off x="585972" y="3231380"/>
            <a:ext cx="2157103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machine</a:t>
            </a:r>
            <a:r>
              <a:rPr lang="de-DE" sz="1000" dirty="0"/>
              <a:t> (</a:t>
            </a:r>
            <a:r>
              <a:rPr lang="de-DE" sz="1000" dirty="0" err="1"/>
              <a:t>AsyncStateMashine</a:t>
            </a:r>
            <a:r>
              <a:rPr lang="de-DE" sz="1000" dirty="0"/>
              <a:t>)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8BBD322-576C-49F7-9E40-21067BE72111}"/>
              </a:ext>
            </a:extLst>
          </p:cNvPr>
          <p:cNvSpPr/>
          <p:nvPr/>
        </p:nvSpPr>
        <p:spPr>
          <a:xfrm>
            <a:off x="585972" y="3440075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State (</a:t>
            </a:r>
            <a:r>
              <a:rPr lang="de-DE" sz="1000" dirty="0" err="1"/>
              <a:t>int</a:t>
            </a:r>
            <a:r>
              <a:rPr lang="de-DE" sz="1000" dirty="0"/>
              <a:t>): 0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0E3F3EB2-58E9-475A-8A9D-CECB30BEEA57}"/>
              </a:ext>
            </a:extLst>
          </p:cNvPr>
          <p:cNvSpPr/>
          <p:nvPr/>
        </p:nvSpPr>
        <p:spPr>
          <a:xfrm>
            <a:off x="585970" y="4715663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ProgressRing</a:t>
            </a:r>
            <a:r>
              <a:rPr lang="de-DE" sz="1000" dirty="0"/>
              <a:t> (</a:t>
            </a:r>
            <a:r>
              <a:rPr lang="de-DE" sz="1000" dirty="0" err="1"/>
              <a:t>ProgressRing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BC0C7CE-90AD-48E9-8144-0FD829DCE366}"/>
              </a:ext>
            </a:extLst>
          </p:cNvPr>
          <p:cNvSpPr/>
          <p:nvPr/>
        </p:nvSpPr>
        <p:spPr>
          <a:xfrm>
            <a:off x="585970" y="4504793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ResultTextBlock</a:t>
            </a:r>
            <a:r>
              <a:rPr lang="de-DE" sz="1000" dirty="0"/>
              <a:t> (</a:t>
            </a:r>
            <a:r>
              <a:rPr lang="de-DE" sz="1000" dirty="0" err="1"/>
              <a:t>TextBlock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89D2E86-3185-44CC-9559-3C0DE6250761}"/>
              </a:ext>
            </a:extLst>
          </p:cNvPr>
          <p:cNvSpPr/>
          <p:nvPr/>
        </p:nvSpPr>
        <p:spPr>
          <a:xfrm>
            <a:off x="585968" y="4085672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ParsedNumber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20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5660109-A8B1-4E97-B445-608CCECC09ED}"/>
              </a:ext>
            </a:extLst>
          </p:cNvPr>
          <p:cNvSpPr/>
          <p:nvPr/>
        </p:nvSpPr>
        <p:spPr>
          <a:xfrm>
            <a:off x="585013" y="3656567"/>
            <a:ext cx="2157103" cy="209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Builder</a:t>
            </a:r>
            <a:r>
              <a:rPr lang="de-DE" sz="800" dirty="0"/>
              <a:t> (</a:t>
            </a:r>
            <a:r>
              <a:rPr lang="de-DE" sz="800" dirty="0" err="1"/>
              <a:t>AsyncTaskMethodBuilder</a:t>
            </a:r>
            <a:r>
              <a:rPr lang="de-DE" sz="800" dirty="0"/>
              <a:t>&lt;</a:t>
            </a:r>
            <a:r>
              <a:rPr lang="de-DE" sz="800" dirty="0" err="1"/>
              <a:t>long</a:t>
            </a:r>
            <a:r>
              <a:rPr lang="de-DE" sz="800" dirty="0"/>
              <a:t>&gt;)</a:t>
            </a:r>
            <a:endParaRPr lang="de-DE" sz="1050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F4D928A-DE68-4DA9-87C0-B823D1763209}"/>
              </a:ext>
            </a:extLst>
          </p:cNvPr>
          <p:cNvSpPr/>
          <p:nvPr/>
        </p:nvSpPr>
        <p:spPr>
          <a:xfrm>
            <a:off x="585011" y="3866117"/>
            <a:ext cx="2157103" cy="2095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TaskAwaiter</a:t>
            </a:r>
            <a:r>
              <a:rPr lang="de-DE" sz="800" dirty="0"/>
              <a:t> (</a:t>
            </a:r>
            <a:r>
              <a:rPr lang="de-DE" sz="800" dirty="0" err="1"/>
              <a:t>TaskAwaiter</a:t>
            </a:r>
            <a:r>
              <a:rPr lang="de-DE" sz="800" dirty="0"/>
              <a:t>&lt;</a:t>
            </a:r>
            <a:r>
              <a:rPr lang="de-DE" sz="800" dirty="0" err="1"/>
              <a:t>long</a:t>
            </a:r>
            <a:r>
              <a:rPr lang="de-DE" sz="800" dirty="0"/>
              <a:t>&gt;)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06597E1-1BCD-48FD-B53C-299A7D53BA0E}"/>
              </a:ext>
            </a:extLst>
          </p:cNvPr>
          <p:cNvSpPr/>
          <p:nvPr/>
        </p:nvSpPr>
        <p:spPr>
          <a:xfrm>
            <a:off x="585011" y="4926773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Button (Button):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BBC856B5-945E-4730-B4D7-CA9C5813B527}"/>
              </a:ext>
            </a:extLst>
          </p:cNvPr>
          <p:cNvCxnSpPr>
            <a:cxnSpLocks/>
            <a:stCxn id="116" idx="3"/>
            <a:endCxn id="76" idx="1"/>
          </p:cNvCxnSpPr>
          <p:nvPr/>
        </p:nvCxnSpPr>
        <p:spPr>
          <a:xfrm flipV="1">
            <a:off x="2743073" y="4789906"/>
            <a:ext cx="538757" cy="3053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288A6F8B-FB49-451F-8EA8-C176BF28C021}"/>
              </a:ext>
            </a:extLst>
          </p:cNvPr>
          <p:cNvCxnSpPr>
            <a:cxnSpLocks/>
            <a:stCxn id="118" idx="3"/>
            <a:endCxn id="87" idx="1"/>
          </p:cNvCxnSpPr>
          <p:nvPr/>
        </p:nvCxnSpPr>
        <p:spPr>
          <a:xfrm flipV="1">
            <a:off x="2743073" y="3991743"/>
            <a:ext cx="538757" cy="61782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AFE385B-83E9-4750-A9B7-1C9599FF82B3}"/>
              </a:ext>
            </a:extLst>
          </p:cNvPr>
          <p:cNvSpPr/>
          <p:nvPr/>
        </p:nvSpPr>
        <p:spPr>
          <a:xfrm>
            <a:off x="585005" y="2923305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AsyncTaskMethodBuilder.Start</a:t>
            </a:r>
            <a:endParaRPr lang="de-DE" sz="10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5C376DD-B714-4611-8268-F7F4D090F28C}"/>
              </a:ext>
            </a:extLst>
          </p:cNvPr>
          <p:cNvSpPr/>
          <p:nvPr/>
        </p:nvSpPr>
        <p:spPr>
          <a:xfrm>
            <a:off x="585005" y="2613429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AsyncMethodBuilderCore.Start</a:t>
            </a:r>
            <a:endParaRPr lang="de-DE" sz="10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8F1B695-53C3-460D-B884-28B1B998EB66}"/>
              </a:ext>
            </a:extLst>
          </p:cNvPr>
          <p:cNvSpPr/>
          <p:nvPr/>
        </p:nvSpPr>
        <p:spPr>
          <a:xfrm>
            <a:off x="589860" y="2282476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this</a:t>
            </a:r>
            <a:r>
              <a:rPr lang="de-DE" sz="1000" dirty="0"/>
              <a:t> (</a:t>
            </a:r>
            <a:r>
              <a:rPr lang="de-DE" sz="1000" dirty="0" err="1"/>
              <a:t>AsyncStateMachine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E3325B7D-A0A9-4A54-8636-40F86158E58D}"/>
              </a:ext>
            </a:extLst>
          </p:cNvPr>
          <p:cNvCxnSpPr>
            <a:cxnSpLocks/>
            <a:stCxn id="34" idx="1"/>
            <a:endCxn id="112" idx="1"/>
          </p:cNvCxnSpPr>
          <p:nvPr/>
        </p:nvCxnSpPr>
        <p:spPr>
          <a:xfrm rot="10800000" flipV="1">
            <a:off x="585972" y="2387251"/>
            <a:ext cx="3888" cy="948904"/>
          </a:xfrm>
          <a:prstGeom prst="bentConnector3">
            <a:avLst>
              <a:gd name="adj1" fmla="val 597963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4B6D130E-38EC-4BB2-9466-63BBB914EBF0}"/>
              </a:ext>
            </a:extLst>
          </p:cNvPr>
          <p:cNvSpPr/>
          <p:nvPr/>
        </p:nvSpPr>
        <p:spPr>
          <a:xfrm>
            <a:off x="589770" y="2061134"/>
            <a:ext cx="2157106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4A4B28-8EB2-4E10-A1A1-5D4741931F49}"/>
              </a:ext>
            </a:extLst>
          </p:cNvPr>
          <p:cNvSpPr/>
          <p:nvPr/>
        </p:nvSpPr>
        <p:spPr>
          <a:xfrm>
            <a:off x="587389" y="1841900"/>
            <a:ext cx="2157106" cy="2095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localTaskAwaiter</a:t>
            </a:r>
            <a:r>
              <a:rPr lang="de-DE" sz="800" dirty="0"/>
              <a:t> (</a:t>
            </a:r>
            <a:r>
              <a:rPr lang="de-DE" sz="800" dirty="0" err="1"/>
              <a:t>TaskAwaiter</a:t>
            </a:r>
            <a:r>
              <a:rPr lang="de-DE" sz="800" dirty="0"/>
              <a:t>&lt;</a:t>
            </a:r>
            <a:r>
              <a:rPr lang="de-DE" sz="800" dirty="0" err="1"/>
              <a:t>long</a:t>
            </a:r>
            <a:r>
              <a:rPr lang="de-DE" sz="800" dirty="0"/>
              <a:t>&gt;)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D1AA242-8E65-4F44-A6F4-713E966EA111}"/>
              </a:ext>
            </a:extLst>
          </p:cNvPr>
          <p:cNvSpPr/>
          <p:nvPr/>
        </p:nvSpPr>
        <p:spPr>
          <a:xfrm>
            <a:off x="587389" y="1631287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900" dirty="0" err="1"/>
              <a:t>lowestCommonMultiple</a:t>
            </a:r>
            <a:r>
              <a:rPr lang="de-DE" sz="900" dirty="0"/>
              <a:t> (</a:t>
            </a:r>
            <a:r>
              <a:rPr lang="de-DE" sz="900" dirty="0" err="1"/>
              <a:t>int</a:t>
            </a:r>
            <a:r>
              <a:rPr lang="de-DE" sz="900" dirty="0"/>
              <a:t>): ???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6DB1EEF-E305-4BFE-8EE1-3E1831B1FE09}"/>
              </a:ext>
            </a:extLst>
          </p:cNvPr>
          <p:cNvSpPr/>
          <p:nvPr/>
        </p:nvSpPr>
        <p:spPr>
          <a:xfrm>
            <a:off x="585008" y="4296765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ToTextBox</a:t>
            </a:r>
            <a:r>
              <a:rPr lang="de-DE" sz="1000" dirty="0"/>
              <a:t> (TextBox):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E91F72E-0389-4AE9-8BFA-4FB82206EE6F}"/>
              </a:ext>
            </a:extLst>
          </p:cNvPr>
          <p:cNvSpPr/>
          <p:nvPr/>
        </p:nvSpPr>
        <p:spPr>
          <a:xfrm>
            <a:off x="3281828" y="316557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TextBox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E2916D0-89CA-4A8C-9034-3C8D2CD48CCC}"/>
              </a:ext>
            </a:extLst>
          </p:cNvPr>
          <p:cNvSpPr/>
          <p:nvPr/>
        </p:nvSpPr>
        <p:spPr>
          <a:xfrm>
            <a:off x="3281828" y="338856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Text (</a:t>
            </a:r>
            <a:r>
              <a:rPr lang="de-DE" sz="1000" dirty="0" err="1"/>
              <a:t>string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17765FC-9425-4959-A16C-F929E55174F4}"/>
              </a:ext>
            </a:extLst>
          </p:cNvPr>
          <p:cNvSpPr/>
          <p:nvPr/>
        </p:nvSpPr>
        <p:spPr>
          <a:xfrm>
            <a:off x="3281826" y="359811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CB7BE0E0-995B-4B3D-BC6B-AF9886A4F0A4}"/>
              </a:ext>
            </a:extLst>
          </p:cNvPr>
          <p:cNvCxnSpPr>
            <a:cxnSpLocks/>
            <a:stCxn id="46" idx="3"/>
            <a:endCxn id="59" idx="1"/>
          </p:cNvCxnSpPr>
          <p:nvPr/>
        </p:nvCxnSpPr>
        <p:spPr>
          <a:xfrm flipV="1">
            <a:off x="2742111" y="3270353"/>
            <a:ext cx="539717" cy="1131187"/>
          </a:xfrm>
          <a:prstGeom prst="bentConnector3">
            <a:avLst>
              <a:gd name="adj1" fmla="val 6147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BDBBB17F-02F3-41C0-8C7D-EB7B1A4C1773}"/>
              </a:ext>
            </a:extLst>
          </p:cNvPr>
          <p:cNvCxnSpPr>
            <a:cxnSpLocks/>
            <a:stCxn id="56" idx="0"/>
            <a:endCxn id="65" idx="2"/>
          </p:cNvCxnSpPr>
          <p:nvPr/>
        </p:nvCxnSpPr>
        <p:spPr>
          <a:xfrm rot="16200000" flipV="1">
            <a:off x="6456986" y="4262232"/>
            <a:ext cx="177876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CEC74ADD-B304-4632-954E-30D139E5112E}"/>
              </a:ext>
            </a:extLst>
          </p:cNvPr>
          <p:cNvCxnSpPr>
            <a:cxnSpLocks/>
            <a:stCxn id="56" idx="1"/>
            <a:endCxn id="59" idx="3"/>
          </p:cNvCxnSpPr>
          <p:nvPr/>
        </p:nvCxnSpPr>
        <p:spPr>
          <a:xfrm rot="10800000">
            <a:off x="5281810" y="3270354"/>
            <a:ext cx="515770" cy="1185593"/>
          </a:xfrm>
          <a:prstGeom prst="bentConnector3">
            <a:avLst>
              <a:gd name="adj1" fmla="val 2599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932375EF-06FF-48D0-A12F-D5F211D3C048}"/>
              </a:ext>
            </a:extLst>
          </p:cNvPr>
          <p:cNvCxnSpPr>
            <a:cxnSpLocks/>
            <a:stCxn id="126" idx="3"/>
            <a:endCxn id="27" idx="1"/>
          </p:cNvCxnSpPr>
          <p:nvPr/>
        </p:nvCxnSpPr>
        <p:spPr>
          <a:xfrm>
            <a:off x="2742114" y="5031548"/>
            <a:ext cx="542399" cy="52210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E608DE4-FF36-43CC-982F-469AA7F2A44C}"/>
              </a:ext>
            </a:extLst>
          </p:cNvPr>
          <p:cNvSpPr/>
          <p:nvPr/>
        </p:nvSpPr>
        <p:spPr>
          <a:xfrm>
            <a:off x="464036" y="1122943"/>
            <a:ext cx="2400980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ABDE4B-F3AB-477E-A625-5E16034E2F3B}"/>
              </a:ext>
            </a:extLst>
          </p:cNvPr>
          <p:cNvSpPr/>
          <p:nvPr/>
        </p:nvSpPr>
        <p:spPr>
          <a:xfrm>
            <a:off x="3163693" y="1122943"/>
            <a:ext cx="5864615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743499-3BF2-4FB9-8579-6F4B851C84AA}"/>
              </a:ext>
            </a:extLst>
          </p:cNvPr>
          <p:cNvSpPr/>
          <p:nvPr/>
        </p:nvSpPr>
        <p:spPr>
          <a:xfrm>
            <a:off x="9326985" y="1122943"/>
            <a:ext cx="2400980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CAE07B-025F-4B35-BEB5-2DF3FEA02F00}"/>
              </a:ext>
            </a:extLst>
          </p:cNvPr>
          <p:cNvSpPr txBox="1"/>
          <p:nvPr/>
        </p:nvSpPr>
        <p:spPr>
          <a:xfrm>
            <a:off x="464035" y="760374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4CA510-B499-4CA9-B633-6E5C041BA558}"/>
              </a:ext>
            </a:extLst>
          </p:cNvPr>
          <p:cNvSpPr txBox="1"/>
          <p:nvPr/>
        </p:nvSpPr>
        <p:spPr>
          <a:xfrm>
            <a:off x="3164803" y="760730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Managed</a:t>
            </a:r>
            <a:r>
              <a:rPr lang="de-DE" dirty="0"/>
              <a:t> Heap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AC125DE-3C3A-4703-BF88-A257E492FFBB}"/>
              </a:ext>
            </a:extLst>
          </p:cNvPr>
          <p:cNvSpPr/>
          <p:nvPr/>
        </p:nvSpPr>
        <p:spPr>
          <a:xfrm>
            <a:off x="9448921" y="5895388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ThreadPoolWaitCallback</a:t>
            </a:r>
            <a:endParaRPr lang="de-DE" sz="1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74224B-9126-491C-B60E-47C786B73DD2}"/>
              </a:ext>
            </a:extLst>
          </p:cNvPr>
          <p:cNvSpPr/>
          <p:nvPr/>
        </p:nvSpPr>
        <p:spPr>
          <a:xfrm>
            <a:off x="9448921" y="5630282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Dispatch…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DF269A-318E-43B5-A0BA-ED51FF263829}"/>
              </a:ext>
            </a:extLst>
          </p:cNvPr>
          <p:cNvSpPr/>
          <p:nvPr/>
        </p:nvSpPr>
        <p:spPr>
          <a:xfrm>
            <a:off x="3290256" y="2332356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Delegate</a:t>
            </a:r>
            <a:endParaRPr lang="de-DE" sz="1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E43B48-A4FF-4A8F-8C6A-360851A0A968}"/>
              </a:ext>
            </a:extLst>
          </p:cNvPr>
          <p:cNvSpPr/>
          <p:nvPr/>
        </p:nvSpPr>
        <p:spPr>
          <a:xfrm>
            <a:off x="3290256" y="1841421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Lexical</a:t>
            </a:r>
            <a:r>
              <a:rPr lang="de-DE" sz="1000" dirty="0"/>
              <a:t> Capture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81225-7AF7-4BD5-90D9-768633357E74}"/>
              </a:ext>
            </a:extLst>
          </p:cNvPr>
          <p:cNvSpPr/>
          <p:nvPr/>
        </p:nvSpPr>
        <p:spPr>
          <a:xfrm>
            <a:off x="3290256" y="2057390"/>
            <a:ext cx="199153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upperLimit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20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F66152-0535-41F2-863A-E816CD029935}"/>
              </a:ext>
            </a:extLst>
          </p:cNvPr>
          <p:cNvSpPr/>
          <p:nvPr/>
        </p:nvSpPr>
        <p:spPr>
          <a:xfrm>
            <a:off x="9447401" y="5342476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upperLimit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20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F97E23-8757-4EDD-98AE-AEFADF3CC799}"/>
              </a:ext>
            </a:extLst>
          </p:cNvPr>
          <p:cNvSpPr/>
          <p:nvPr/>
        </p:nvSpPr>
        <p:spPr>
          <a:xfrm>
            <a:off x="9447401" y="5132926"/>
            <a:ext cx="2157106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105DBD-402E-4A7A-A234-B2FDB0857A25}"/>
              </a:ext>
            </a:extLst>
          </p:cNvPr>
          <p:cNvSpPr/>
          <p:nvPr/>
        </p:nvSpPr>
        <p:spPr>
          <a:xfrm>
            <a:off x="9446439" y="4910353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denominators</a:t>
            </a:r>
            <a:r>
              <a:rPr lang="de-DE" sz="1000" dirty="0"/>
              <a:t> (List&lt;</a:t>
            </a:r>
            <a:r>
              <a:rPr lang="de-DE" sz="1000" dirty="0" err="1"/>
              <a:t>int</a:t>
            </a:r>
            <a:r>
              <a:rPr lang="de-DE" sz="1000" dirty="0"/>
              <a:t>&gt;): ???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2BE2BD-4B11-461F-9FA5-11EFB6F86788}"/>
              </a:ext>
            </a:extLst>
          </p:cNvPr>
          <p:cNvSpPr/>
          <p:nvPr/>
        </p:nvSpPr>
        <p:spPr>
          <a:xfrm>
            <a:off x="9446438" y="4694292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i (</a:t>
            </a:r>
            <a:r>
              <a:rPr lang="de-DE" sz="1000" dirty="0" err="1"/>
              <a:t>long</a:t>
            </a:r>
            <a:r>
              <a:rPr lang="de-DE" sz="1000" dirty="0"/>
              <a:t>): ???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248496-DD06-4676-8CF0-ED4EC82CC4E1}"/>
              </a:ext>
            </a:extLst>
          </p:cNvPr>
          <p:cNvSpPr txBox="1"/>
          <p:nvPr/>
        </p:nvSpPr>
        <p:spPr>
          <a:xfrm>
            <a:off x="9326985" y="764663"/>
            <a:ext cx="1669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 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45B114-5445-4900-A89A-DE3961304A22}"/>
              </a:ext>
            </a:extLst>
          </p:cNvPr>
          <p:cNvSpPr/>
          <p:nvPr/>
        </p:nvSpPr>
        <p:spPr>
          <a:xfrm>
            <a:off x="585005" y="1297830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Builder.AwaitOnCompleted</a:t>
            </a:r>
            <a:r>
              <a:rPr lang="de-DE" sz="1000" dirty="0"/>
              <a:t>…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EEF90D-CFB6-437E-8CAE-53A27B58723B}"/>
              </a:ext>
            </a:extLst>
          </p:cNvPr>
          <p:cNvSpPr/>
          <p:nvPr/>
        </p:nvSpPr>
        <p:spPr>
          <a:xfrm>
            <a:off x="3290256" y="1543986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Task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BFC891-F7AB-4FF2-96CC-00FF1F7F0AA1}"/>
              </a:ext>
            </a:extLst>
          </p:cNvPr>
          <p:cNvSpPr/>
          <p:nvPr/>
        </p:nvSpPr>
        <p:spPr>
          <a:xfrm>
            <a:off x="5797579" y="1273053"/>
            <a:ext cx="2829386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AsyncStateMachineBox</a:t>
            </a:r>
            <a:r>
              <a:rPr lang="de-DE" sz="1000" dirty="0"/>
              <a:t>&lt;</a:t>
            </a:r>
            <a:r>
              <a:rPr lang="de-DE" sz="1000" dirty="0" err="1"/>
              <a:t>AsyncStateMachine</a:t>
            </a:r>
            <a:r>
              <a:rPr lang="de-DE" sz="1000" dirty="0"/>
              <a:t>&gt;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FCB09E-CA88-40F2-ADDA-C2848574CDF4}"/>
              </a:ext>
            </a:extLst>
          </p:cNvPr>
          <p:cNvSpPr/>
          <p:nvPr/>
        </p:nvSpPr>
        <p:spPr>
          <a:xfrm>
            <a:off x="5798543" y="1692152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State (</a:t>
            </a:r>
            <a:r>
              <a:rPr lang="de-DE" sz="1000" dirty="0" err="1"/>
              <a:t>int</a:t>
            </a:r>
            <a:r>
              <a:rPr lang="de-DE" sz="1000" dirty="0"/>
              <a:t>): 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5612C60-CCCD-49B4-AE48-EA976B6BDBB4}"/>
              </a:ext>
            </a:extLst>
          </p:cNvPr>
          <p:cNvSpPr/>
          <p:nvPr/>
        </p:nvSpPr>
        <p:spPr>
          <a:xfrm>
            <a:off x="5798541" y="296774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ProgressRing</a:t>
            </a:r>
            <a:r>
              <a:rPr lang="de-DE" sz="1000" dirty="0"/>
              <a:t> (</a:t>
            </a:r>
            <a:r>
              <a:rPr lang="de-DE" sz="1000" dirty="0" err="1"/>
              <a:t>ProgressRing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87113B3-E6F5-48CA-BFC4-4E789F9F39F4}"/>
              </a:ext>
            </a:extLst>
          </p:cNvPr>
          <p:cNvSpPr/>
          <p:nvPr/>
        </p:nvSpPr>
        <p:spPr>
          <a:xfrm>
            <a:off x="5798541" y="275687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ResultTextBlock</a:t>
            </a:r>
            <a:r>
              <a:rPr lang="de-DE" sz="1000" dirty="0"/>
              <a:t> (</a:t>
            </a:r>
            <a:r>
              <a:rPr lang="de-DE" sz="1000" dirty="0" err="1"/>
              <a:t>TextBlock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0B29B48-6D7F-4CC7-A9F9-8F28D3A3043B}"/>
              </a:ext>
            </a:extLst>
          </p:cNvPr>
          <p:cNvSpPr/>
          <p:nvPr/>
        </p:nvSpPr>
        <p:spPr>
          <a:xfrm>
            <a:off x="5798539" y="2337749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ParsedNumber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20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CFA6770-6772-4474-BF38-38C3AC614478}"/>
              </a:ext>
            </a:extLst>
          </p:cNvPr>
          <p:cNvSpPr/>
          <p:nvPr/>
        </p:nvSpPr>
        <p:spPr>
          <a:xfrm>
            <a:off x="5797584" y="1908644"/>
            <a:ext cx="2828417" cy="209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Builder</a:t>
            </a:r>
            <a:r>
              <a:rPr lang="de-DE" sz="800" dirty="0"/>
              <a:t> (</a:t>
            </a:r>
            <a:r>
              <a:rPr lang="de-DE" sz="800" dirty="0" err="1"/>
              <a:t>AsyncTaskMethodBuilder</a:t>
            </a:r>
            <a:r>
              <a:rPr lang="de-DE" sz="800" dirty="0"/>
              <a:t>&lt;</a:t>
            </a:r>
            <a:r>
              <a:rPr lang="de-DE" sz="800" dirty="0" err="1"/>
              <a:t>long</a:t>
            </a:r>
            <a:r>
              <a:rPr lang="de-DE" sz="800" dirty="0"/>
              <a:t>&gt;)</a:t>
            </a:r>
            <a:endParaRPr lang="de-DE" sz="105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CD44F57-6495-46E1-A600-2AD9E4159910}"/>
              </a:ext>
            </a:extLst>
          </p:cNvPr>
          <p:cNvSpPr/>
          <p:nvPr/>
        </p:nvSpPr>
        <p:spPr>
          <a:xfrm>
            <a:off x="5797582" y="2118194"/>
            <a:ext cx="2828417" cy="2095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TaskAwaiter</a:t>
            </a:r>
            <a:r>
              <a:rPr lang="de-DE" sz="800" dirty="0"/>
              <a:t> (</a:t>
            </a:r>
            <a:r>
              <a:rPr lang="de-DE" sz="800" dirty="0" err="1"/>
              <a:t>TaskAwaiter</a:t>
            </a:r>
            <a:r>
              <a:rPr lang="de-DE" sz="800" dirty="0"/>
              <a:t>&lt;</a:t>
            </a:r>
            <a:r>
              <a:rPr lang="de-DE" sz="800" dirty="0" err="1"/>
              <a:t>long</a:t>
            </a:r>
            <a:r>
              <a:rPr lang="de-DE" sz="800" dirty="0"/>
              <a:t>&gt;)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B4BFF37-BB2F-4265-9487-452D9AA111DC}"/>
              </a:ext>
            </a:extLst>
          </p:cNvPr>
          <p:cNvSpPr/>
          <p:nvPr/>
        </p:nvSpPr>
        <p:spPr>
          <a:xfrm>
            <a:off x="5797582" y="317885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Button (Button):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8E1B9E7-0D2C-48B2-AAA8-043649A59505}"/>
              </a:ext>
            </a:extLst>
          </p:cNvPr>
          <p:cNvSpPr/>
          <p:nvPr/>
        </p:nvSpPr>
        <p:spPr>
          <a:xfrm>
            <a:off x="5797579" y="2548842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ToTextBox</a:t>
            </a:r>
            <a:r>
              <a:rPr lang="de-DE" sz="1000" dirty="0"/>
              <a:t> (TextBox):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9A7B78C-13D8-4CAF-9E44-06CF8E6D0DBF}"/>
              </a:ext>
            </a:extLst>
          </p:cNvPr>
          <p:cNvSpPr/>
          <p:nvPr/>
        </p:nvSpPr>
        <p:spPr>
          <a:xfrm>
            <a:off x="5797579" y="1483282"/>
            <a:ext cx="2828417" cy="2095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machine</a:t>
            </a:r>
            <a:r>
              <a:rPr lang="de-DE" sz="1000" dirty="0"/>
              <a:t> (</a:t>
            </a:r>
            <a:r>
              <a:rPr lang="de-DE" sz="1000" dirty="0" err="1"/>
              <a:t>AsyncStateMachine</a:t>
            </a:r>
            <a:r>
              <a:rPr lang="de-DE" sz="1000" dirty="0"/>
              <a:t>):</a:t>
            </a:r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FD4F0895-57BB-42CA-A000-988D7A066F4F}"/>
              </a:ext>
            </a:extLst>
          </p:cNvPr>
          <p:cNvCxnSpPr>
            <a:cxnSpLocks/>
            <a:stCxn id="2" idx="3"/>
            <a:endCxn id="26" idx="0"/>
          </p:cNvCxnSpPr>
          <p:nvPr/>
        </p:nvCxnSpPr>
        <p:spPr>
          <a:xfrm flipV="1">
            <a:off x="2742111" y="1273053"/>
            <a:ext cx="4470161" cy="129552"/>
          </a:xfrm>
          <a:prstGeom prst="bentConnector4">
            <a:avLst>
              <a:gd name="adj1" fmla="val 34176"/>
              <a:gd name="adj2" fmla="val 26270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387C9E2C-6DBF-4ED6-8712-336D20CC2018}"/>
              </a:ext>
            </a:extLst>
          </p:cNvPr>
          <p:cNvCxnSpPr>
            <a:cxnSpLocks/>
            <a:stCxn id="44" idx="3"/>
            <a:endCxn id="24" idx="1"/>
          </p:cNvCxnSpPr>
          <p:nvPr/>
        </p:nvCxnSpPr>
        <p:spPr>
          <a:xfrm flipV="1">
            <a:off x="2744495" y="1648761"/>
            <a:ext cx="545761" cy="297914"/>
          </a:xfrm>
          <a:prstGeom prst="bentConnector3">
            <a:avLst>
              <a:gd name="adj1" fmla="val 1627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F181E185-5428-4026-AF19-BAD8A356EAB0}"/>
              </a:ext>
            </a:extLst>
          </p:cNvPr>
          <p:cNvCxnSpPr>
            <a:cxnSpLocks/>
            <a:stCxn id="124" idx="3"/>
            <a:endCxn id="24" idx="1"/>
          </p:cNvCxnSpPr>
          <p:nvPr/>
        </p:nvCxnSpPr>
        <p:spPr>
          <a:xfrm flipV="1">
            <a:off x="2742114" y="1648761"/>
            <a:ext cx="548142" cy="2322131"/>
          </a:xfrm>
          <a:prstGeom prst="bentConnector3">
            <a:avLst>
              <a:gd name="adj1" fmla="val 164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DAA485DC-0CAA-4FC8-A916-4140E3875295}"/>
              </a:ext>
            </a:extLst>
          </p:cNvPr>
          <p:cNvCxnSpPr>
            <a:cxnSpLocks/>
            <a:stCxn id="43" idx="1"/>
            <a:endCxn id="24" idx="3"/>
          </p:cNvCxnSpPr>
          <p:nvPr/>
        </p:nvCxnSpPr>
        <p:spPr>
          <a:xfrm rot="10800000">
            <a:off x="5281808" y="1648761"/>
            <a:ext cx="515774" cy="57420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BAC8A1FB-77F1-49DD-A60C-EE6776F5887C}"/>
              </a:ext>
            </a:extLst>
          </p:cNvPr>
          <p:cNvCxnSpPr>
            <a:cxnSpLocks/>
          </p:cNvCxnSpPr>
          <p:nvPr/>
        </p:nvCxnSpPr>
        <p:spPr>
          <a:xfrm flipH="1" flipV="1">
            <a:off x="4286032" y="1543986"/>
            <a:ext cx="7319995" cy="4191071"/>
          </a:xfrm>
          <a:prstGeom prst="bentConnector4">
            <a:avLst>
              <a:gd name="adj1" fmla="val -3123"/>
              <a:gd name="adj2" fmla="val 11772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3300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076E355-807E-4EAF-AA5F-22E0C5553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Speicherabbild </a:t>
            </a:r>
            <a:r>
              <a:rPr lang="de-DE" dirty="0" err="1"/>
              <a:t>async</a:t>
            </a:r>
            <a:r>
              <a:rPr lang="de-DE" dirty="0"/>
              <a:t> – Zurückkehren zur ursprünglichen Methode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A31DD-8586-4255-8759-D74D23559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2C4A-DA6B-4F9A-B219-FD9D21EECE4D}" type="datetime1">
              <a:rPr lang="de-DE" smtClean="0"/>
              <a:t>13.10.2020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7DF9D-243D-4589-B4E5-B90FD5AE0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https://github.com/feO2x/ADC2020AsyncInMemory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0E49B-1D4B-4BE1-A23A-7E49FC78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29</a:t>
            </a:fld>
            <a:endParaRPr lang="de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E86A3E-6B07-45FF-9653-4FEC86B21D0B}"/>
              </a:ext>
            </a:extLst>
          </p:cNvPr>
          <p:cNvSpPr/>
          <p:nvPr/>
        </p:nvSpPr>
        <p:spPr>
          <a:xfrm>
            <a:off x="585973" y="5895388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WPF </a:t>
            </a:r>
            <a:r>
              <a:rPr lang="de-DE" sz="1000" dirty="0" err="1"/>
              <a:t>Render</a:t>
            </a:r>
            <a:r>
              <a:rPr lang="de-DE" sz="1000" dirty="0"/>
              <a:t> Loop…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E3A2AE-01A7-44A0-BC23-37AA6793F5A1}"/>
              </a:ext>
            </a:extLst>
          </p:cNvPr>
          <p:cNvSpPr/>
          <p:nvPr/>
        </p:nvSpPr>
        <p:spPr>
          <a:xfrm>
            <a:off x="5797582" y="5508549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MainWindow</a:t>
            </a:r>
            <a:endParaRPr lang="de-DE" sz="1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94D3044-B2AC-4975-91CC-25A18E374C36}"/>
              </a:ext>
            </a:extLst>
          </p:cNvPr>
          <p:cNvSpPr/>
          <p:nvPr/>
        </p:nvSpPr>
        <p:spPr>
          <a:xfrm>
            <a:off x="5797584" y="5895388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App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31C780-332D-4A30-BFA4-D60FDD76130D}"/>
              </a:ext>
            </a:extLst>
          </p:cNvPr>
          <p:cNvSpPr/>
          <p:nvPr/>
        </p:nvSpPr>
        <p:spPr>
          <a:xfrm>
            <a:off x="3284513" y="5448875"/>
            <a:ext cx="1999985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Button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391DDC-A9C1-4846-9F4B-5EDA271D8439}"/>
              </a:ext>
            </a:extLst>
          </p:cNvPr>
          <p:cNvSpPr/>
          <p:nvPr/>
        </p:nvSpPr>
        <p:spPr>
          <a:xfrm>
            <a:off x="3284513" y="5671857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IsEnabled</a:t>
            </a:r>
            <a:r>
              <a:rPr lang="de-DE" sz="1000" dirty="0"/>
              <a:t> (</a:t>
            </a:r>
            <a:r>
              <a:rPr lang="de-DE" sz="1000" dirty="0" err="1"/>
              <a:t>bool</a:t>
            </a:r>
            <a:r>
              <a:rPr lang="de-DE" sz="1000" dirty="0"/>
              <a:t>): </a:t>
            </a:r>
            <a:r>
              <a:rPr lang="de-DE" sz="1000" dirty="0" err="1"/>
              <a:t>false</a:t>
            </a:r>
            <a:endParaRPr lang="de-DE" sz="1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ECEEE7-8C77-4C59-8B49-E08CA9E5C0E6}"/>
              </a:ext>
            </a:extLst>
          </p:cNvPr>
          <p:cNvSpPr/>
          <p:nvPr/>
        </p:nvSpPr>
        <p:spPr>
          <a:xfrm>
            <a:off x="3284209" y="5884862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7F6F66F-ADF2-417A-B743-BF0E83531F8C}"/>
              </a:ext>
            </a:extLst>
          </p:cNvPr>
          <p:cNvCxnSpPr>
            <a:cxnSpLocks/>
            <a:stCxn id="25" idx="0"/>
            <a:endCxn id="23" idx="2"/>
          </p:cNvCxnSpPr>
          <p:nvPr/>
        </p:nvCxnSpPr>
        <p:spPr>
          <a:xfrm rot="16200000" flipV="1">
            <a:off x="6457283" y="5806743"/>
            <a:ext cx="177289" cy="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D508C9E-B572-463F-8A91-ED6F00C04D71}"/>
              </a:ext>
            </a:extLst>
          </p:cNvPr>
          <p:cNvSpPr/>
          <p:nvPr/>
        </p:nvSpPr>
        <p:spPr>
          <a:xfrm>
            <a:off x="3290256" y="2615715"/>
            <a:ext cx="1991554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RoutedEventArgs</a:t>
            </a:r>
            <a:endParaRPr lang="de-DE" sz="10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9A94DB-18B4-4F68-9619-661310A6C533}"/>
              </a:ext>
            </a:extLst>
          </p:cNvPr>
          <p:cNvSpPr/>
          <p:nvPr/>
        </p:nvSpPr>
        <p:spPr>
          <a:xfrm>
            <a:off x="5797583" y="512171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Stackpanel</a:t>
            </a:r>
            <a:endParaRPr lang="de-DE" sz="1000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929FF59-7A8A-4319-9846-0F0363CCEC45}"/>
              </a:ext>
            </a:extLst>
          </p:cNvPr>
          <p:cNvCxnSpPr>
            <a:cxnSpLocks/>
            <a:stCxn id="23" idx="0"/>
            <a:endCxn id="38" idx="2"/>
          </p:cNvCxnSpPr>
          <p:nvPr/>
        </p:nvCxnSpPr>
        <p:spPr>
          <a:xfrm rot="5400000" flipH="1" flipV="1">
            <a:off x="6457282" y="5419905"/>
            <a:ext cx="177288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296B750-361E-47A1-AAF8-21C1E059E546}"/>
              </a:ext>
            </a:extLst>
          </p:cNvPr>
          <p:cNvSpPr/>
          <p:nvPr/>
        </p:nvSpPr>
        <p:spPr>
          <a:xfrm>
            <a:off x="5797582" y="473852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TextBlock</a:t>
            </a:r>
            <a:endParaRPr lang="de-DE" sz="1000" dirty="0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3D4BAF5-26CA-4D04-A8FD-EE429388A944}"/>
              </a:ext>
            </a:extLst>
          </p:cNvPr>
          <p:cNvCxnSpPr>
            <a:cxnSpLocks/>
            <a:stCxn id="38" idx="0"/>
            <a:endCxn id="51" idx="2"/>
          </p:cNvCxnSpPr>
          <p:nvPr/>
        </p:nvCxnSpPr>
        <p:spPr>
          <a:xfrm rot="16200000" flipV="1">
            <a:off x="6459107" y="5034890"/>
            <a:ext cx="173640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482E7E2C-51A2-4627-AAD9-157C74366052}"/>
              </a:ext>
            </a:extLst>
          </p:cNvPr>
          <p:cNvSpPr/>
          <p:nvPr/>
        </p:nvSpPr>
        <p:spPr>
          <a:xfrm>
            <a:off x="5797580" y="435117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StackPanel</a:t>
            </a:r>
            <a:endParaRPr lang="de-DE" sz="1000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F7D52CA4-595B-4699-928C-6A9ED571C72B}"/>
              </a:ext>
            </a:extLst>
          </p:cNvPr>
          <p:cNvCxnSpPr>
            <a:cxnSpLocks/>
            <a:stCxn id="38" idx="3"/>
            <a:endCxn id="56" idx="3"/>
          </p:cNvCxnSpPr>
          <p:nvPr/>
        </p:nvCxnSpPr>
        <p:spPr>
          <a:xfrm flipH="1" flipV="1">
            <a:off x="7294267" y="4455946"/>
            <a:ext cx="3" cy="770540"/>
          </a:xfrm>
          <a:prstGeom prst="bentConnector3">
            <a:avLst>
              <a:gd name="adj1" fmla="val -76200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89EA2653-E3E2-4308-BEF0-01AA406F2A60}"/>
              </a:ext>
            </a:extLst>
          </p:cNvPr>
          <p:cNvSpPr/>
          <p:nvPr/>
        </p:nvSpPr>
        <p:spPr>
          <a:xfrm>
            <a:off x="5797579" y="3963745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TextBlock</a:t>
            </a:r>
            <a:endParaRPr lang="de-DE" sz="1000" dirty="0"/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1AC301C4-849A-4BE9-8DED-54E8206292BB}"/>
              </a:ext>
            </a:extLst>
          </p:cNvPr>
          <p:cNvCxnSpPr>
            <a:cxnSpLocks/>
            <a:stCxn id="38" idx="1"/>
            <a:endCxn id="27" idx="3"/>
          </p:cNvCxnSpPr>
          <p:nvPr/>
        </p:nvCxnSpPr>
        <p:spPr>
          <a:xfrm rot="10800000" flipV="1">
            <a:off x="5284499" y="5226486"/>
            <a:ext cx="513085" cy="32716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01021FFD-37A5-4700-ACA6-B1AF276982B5}"/>
              </a:ext>
            </a:extLst>
          </p:cNvPr>
          <p:cNvSpPr/>
          <p:nvPr/>
        </p:nvSpPr>
        <p:spPr>
          <a:xfrm>
            <a:off x="3281830" y="4685131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ProgressRing</a:t>
            </a:r>
            <a:endParaRPr lang="de-DE" sz="10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9A17523-F113-4503-9B13-4FA032C59A83}"/>
              </a:ext>
            </a:extLst>
          </p:cNvPr>
          <p:cNvSpPr/>
          <p:nvPr/>
        </p:nvSpPr>
        <p:spPr>
          <a:xfrm>
            <a:off x="3281830" y="490811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Visibility</a:t>
            </a:r>
            <a:r>
              <a:rPr lang="de-DE" sz="1000" dirty="0"/>
              <a:t> (</a:t>
            </a:r>
            <a:r>
              <a:rPr lang="de-DE" sz="1000" dirty="0" err="1"/>
              <a:t>Visibility</a:t>
            </a:r>
            <a:r>
              <a:rPr lang="de-DE" sz="1000" dirty="0"/>
              <a:t>): Visible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FD98CED-2A4C-4657-9016-701A96004FE0}"/>
              </a:ext>
            </a:extLst>
          </p:cNvPr>
          <p:cNvSpPr/>
          <p:nvPr/>
        </p:nvSpPr>
        <p:spPr>
          <a:xfrm>
            <a:off x="3281828" y="511766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B46AAC43-F09B-4C0F-9481-0DFF74933278}"/>
              </a:ext>
            </a:extLst>
          </p:cNvPr>
          <p:cNvCxnSpPr>
            <a:cxnSpLocks/>
            <a:stCxn id="38" idx="1"/>
            <a:endCxn id="76" idx="3"/>
          </p:cNvCxnSpPr>
          <p:nvPr/>
        </p:nvCxnSpPr>
        <p:spPr>
          <a:xfrm rot="10800000">
            <a:off x="5281813" y="4789906"/>
            <a:ext cx="515771" cy="43658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D3B67DC3-E5CC-40A0-9F37-41E5B4A9150B}"/>
              </a:ext>
            </a:extLst>
          </p:cNvPr>
          <p:cNvSpPr/>
          <p:nvPr/>
        </p:nvSpPr>
        <p:spPr>
          <a:xfrm>
            <a:off x="3281830" y="388696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TextBlock</a:t>
            </a:r>
            <a:endParaRPr lang="de-DE" sz="10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958DFB6-2DB2-4227-9E32-BB327E2019D9}"/>
              </a:ext>
            </a:extLst>
          </p:cNvPr>
          <p:cNvSpPr/>
          <p:nvPr/>
        </p:nvSpPr>
        <p:spPr>
          <a:xfrm>
            <a:off x="3281830" y="410995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Text (</a:t>
            </a:r>
            <a:r>
              <a:rPr lang="de-DE" sz="1000" dirty="0" err="1"/>
              <a:t>string</a:t>
            </a:r>
            <a:r>
              <a:rPr lang="de-DE" sz="1000" dirty="0"/>
              <a:t>): null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D4FB5B1-0A1C-44EB-ADBA-79BDDF34D495}"/>
              </a:ext>
            </a:extLst>
          </p:cNvPr>
          <p:cNvSpPr/>
          <p:nvPr/>
        </p:nvSpPr>
        <p:spPr>
          <a:xfrm>
            <a:off x="3281828" y="431950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B9139B3-D43E-4EA1-9EE8-311B1790D602}"/>
              </a:ext>
            </a:extLst>
          </p:cNvPr>
          <p:cNvSpPr/>
          <p:nvPr/>
        </p:nvSpPr>
        <p:spPr>
          <a:xfrm>
            <a:off x="3281828" y="2867619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string</a:t>
            </a:r>
            <a:r>
              <a:rPr lang="de-DE" sz="1000" dirty="0"/>
              <a:t> „20“</a:t>
            </a: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D77F270B-D2FE-4523-AFF8-EA28FBF7B00A}"/>
              </a:ext>
            </a:extLst>
          </p:cNvPr>
          <p:cNvCxnSpPr>
            <a:cxnSpLocks/>
            <a:stCxn id="61" idx="3"/>
            <a:endCxn id="93" idx="3"/>
          </p:cNvCxnSpPr>
          <p:nvPr/>
        </p:nvCxnSpPr>
        <p:spPr>
          <a:xfrm flipV="1">
            <a:off x="5281810" y="2972394"/>
            <a:ext cx="12700" cy="520941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D15736AC-2995-444C-998B-0E74A3172A18}"/>
              </a:ext>
            </a:extLst>
          </p:cNvPr>
          <p:cNvSpPr/>
          <p:nvPr/>
        </p:nvSpPr>
        <p:spPr>
          <a:xfrm>
            <a:off x="585973" y="5579040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sender</a:t>
            </a:r>
            <a:r>
              <a:rPr lang="de-DE" sz="1000" dirty="0"/>
              <a:t> (</a:t>
            </a:r>
            <a:r>
              <a:rPr lang="de-DE" sz="1000" dirty="0" err="1"/>
              <a:t>object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1223AF2-4738-4F9C-BF57-F638AACDEF62}"/>
              </a:ext>
            </a:extLst>
          </p:cNvPr>
          <p:cNvSpPr/>
          <p:nvPr/>
        </p:nvSpPr>
        <p:spPr>
          <a:xfrm>
            <a:off x="585973" y="5358896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e (</a:t>
            </a:r>
            <a:r>
              <a:rPr lang="de-DE" sz="1000" dirty="0" err="1"/>
              <a:t>RoutedEventArgs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1C4BBCB-8643-4943-B56B-8B10A77F2E12}"/>
              </a:ext>
            </a:extLst>
          </p:cNvPr>
          <p:cNvSpPr/>
          <p:nvPr/>
        </p:nvSpPr>
        <p:spPr>
          <a:xfrm>
            <a:off x="585973" y="5149346"/>
            <a:ext cx="2157106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</a:t>
            </a:r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2EF927E6-8399-4980-9F59-48F6E613E45D}"/>
              </a:ext>
            </a:extLst>
          </p:cNvPr>
          <p:cNvCxnSpPr>
            <a:cxnSpLocks/>
            <a:stCxn id="100" idx="3"/>
            <a:endCxn id="36" idx="1"/>
          </p:cNvCxnSpPr>
          <p:nvPr/>
        </p:nvCxnSpPr>
        <p:spPr>
          <a:xfrm flipV="1">
            <a:off x="2743079" y="2720490"/>
            <a:ext cx="547177" cy="2743181"/>
          </a:xfrm>
          <a:prstGeom prst="bentConnector3">
            <a:avLst>
              <a:gd name="adj1" fmla="val 3589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DE179913-0153-4C34-A0D9-1626EE2BF9CB}"/>
              </a:ext>
            </a:extLst>
          </p:cNvPr>
          <p:cNvCxnSpPr>
            <a:cxnSpLocks/>
            <a:stCxn id="98" idx="3"/>
            <a:endCxn id="27" idx="1"/>
          </p:cNvCxnSpPr>
          <p:nvPr/>
        </p:nvCxnSpPr>
        <p:spPr>
          <a:xfrm flipV="1">
            <a:off x="2743079" y="5553650"/>
            <a:ext cx="541434" cy="13016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909B897-BC1E-43AC-846B-C8D80A9A56CC}"/>
              </a:ext>
            </a:extLst>
          </p:cNvPr>
          <p:cNvSpPr/>
          <p:nvPr/>
        </p:nvSpPr>
        <p:spPr>
          <a:xfrm>
            <a:off x="585972" y="3231380"/>
            <a:ext cx="2157103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machine</a:t>
            </a:r>
            <a:r>
              <a:rPr lang="de-DE" sz="1000" dirty="0"/>
              <a:t> (</a:t>
            </a:r>
            <a:r>
              <a:rPr lang="de-DE" sz="1000" dirty="0" err="1"/>
              <a:t>AsyncStateMashine</a:t>
            </a:r>
            <a:r>
              <a:rPr lang="de-DE" sz="1000" dirty="0"/>
              <a:t>)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8BBD322-576C-49F7-9E40-21067BE72111}"/>
              </a:ext>
            </a:extLst>
          </p:cNvPr>
          <p:cNvSpPr/>
          <p:nvPr/>
        </p:nvSpPr>
        <p:spPr>
          <a:xfrm>
            <a:off x="585972" y="3440075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State (</a:t>
            </a:r>
            <a:r>
              <a:rPr lang="de-DE" sz="1000" dirty="0" err="1"/>
              <a:t>int</a:t>
            </a:r>
            <a:r>
              <a:rPr lang="de-DE" sz="1000" dirty="0"/>
              <a:t>): 0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0E3F3EB2-58E9-475A-8A9D-CECB30BEEA57}"/>
              </a:ext>
            </a:extLst>
          </p:cNvPr>
          <p:cNvSpPr/>
          <p:nvPr/>
        </p:nvSpPr>
        <p:spPr>
          <a:xfrm>
            <a:off x="585970" y="4715663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ProgressRing</a:t>
            </a:r>
            <a:r>
              <a:rPr lang="de-DE" sz="1000" dirty="0"/>
              <a:t> (</a:t>
            </a:r>
            <a:r>
              <a:rPr lang="de-DE" sz="1000" dirty="0" err="1"/>
              <a:t>ProgressRing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BC0C7CE-90AD-48E9-8144-0FD829DCE366}"/>
              </a:ext>
            </a:extLst>
          </p:cNvPr>
          <p:cNvSpPr/>
          <p:nvPr/>
        </p:nvSpPr>
        <p:spPr>
          <a:xfrm>
            <a:off x="585970" y="4504793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ResultTextBlock</a:t>
            </a:r>
            <a:r>
              <a:rPr lang="de-DE" sz="1000" dirty="0"/>
              <a:t> (</a:t>
            </a:r>
            <a:r>
              <a:rPr lang="de-DE" sz="1000" dirty="0" err="1"/>
              <a:t>TextBlock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89D2E86-3185-44CC-9559-3C0DE6250761}"/>
              </a:ext>
            </a:extLst>
          </p:cNvPr>
          <p:cNvSpPr/>
          <p:nvPr/>
        </p:nvSpPr>
        <p:spPr>
          <a:xfrm>
            <a:off x="585968" y="4085672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ParsedNumber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20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5660109-A8B1-4E97-B445-608CCECC09ED}"/>
              </a:ext>
            </a:extLst>
          </p:cNvPr>
          <p:cNvSpPr/>
          <p:nvPr/>
        </p:nvSpPr>
        <p:spPr>
          <a:xfrm>
            <a:off x="585013" y="3656567"/>
            <a:ext cx="2157103" cy="209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Builder</a:t>
            </a:r>
            <a:r>
              <a:rPr lang="de-DE" sz="800" dirty="0"/>
              <a:t> (</a:t>
            </a:r>
            <a:r>
              <a:rPr lang="de-DE" sz="800" dirty="0" err="1"/>
              <a:t>AsyncTaskMethodBuilder</a:t>
            </a:r>
            <a:r>
              <a:rPr lang="de-DE" sz="800" dirty="0"/>
              <a:t>&lt;</a:t>
            </a:r>
            <a:r>
              <a:rPr lang="de-DE" sz="800" dirty="0" err="1"/>
              <a:t>long</a:t>
            </a:r>
            <a:r>
              <a:rPr lang="de-DE" sz="800" dirty="0"/>
              <a:t>&gt;)</a:t>
            </a:r>
            <a:endParaRPr lang="de-DE" sz="1050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F4D928A-DE68-4DA9-87C0-B823D1763209}"/>
              </a:ext>
            </a:extLst>
          </p:cNvPr>
          <p:cNvSpPr/>
          <p:nvPr/>
        </p:nvSpPr>
        <p:spPr>
          <a:xfrm>
            <a:off x="585011" y="3866117"/>
            <a:ext cx="2157103" cy="2095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TaskAwaiter</a:t>
            </a:r>
            <a:r>
              <a:rPr lang="de-DE" sz="800" dirty="0"/>
              <a:t> (</a:t>
            </a:r>
            <a:r>
              <a:rPr lang="de-DE" sz="800" dirty="0" err="1"/>
              <a:t>TaskAwaiter</a:t>
            </a:r>
            <a:r>
              <a:rPr lang="de-DE" sz="800" dirty="0"/>
              <a:t>&lt;</a:t>
            </a:r>
            <a:r>
              <a:rPr lang="de-DE" sz="800" dirty="0" err="1"/>
              <a:t>long</a:t>
            </a:r>
            <a:r>
              <a:rPr lang="de-DE" sz="800" dirty="0"/>
              <a:t>&gt;)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06597E1-1BCD-48FD-B53C-299A7D53BA0E}"/>
              </a:ext>
            </a:extLst>
          </p:cNvPr>
          <p:cNvSpPr/>
          <p:nvPr/>
        </p:nvSpPr>
        <p:spPr>
          <a:xfrm>
            <a:off x="585011" y="4926773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Button (Button):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BBC856B5-945E-4730-B4D7-CA9C5813B527}"/>
              </a:ext>
            </a:extLst>
          </p:cNvPr>
          <p:cNvCxnSpPr>
            <a:cxnSpLocks/>
            <a:stCxn id="116" idx="3"/>
            <a:endCxn id="76" idx="1"/>
          </p:cNvCxnSpPr>
          <p:nvPr/>
        </p:nvCxnSpPr>
        <p:spPr>
          <a:xfrm flipV="1">
            <a:off x="2743073" y="4789906"/>
            <a:ext cx="538757" cy="3053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288A6F8B-FB49-451F-8EA8-C176BF28C021}"/>
              </a:ext>
            </a:extLst>
          </p:cNvPr>
          <p:cNvCxnSpPr>
            <a:cxnSpLocks/>
            <a:stCxn id="118" idx="3"/>
            <a:endCxn id="87" idx="1"/>
          </p:cNvCxnSpPr>
          <p:nvPr/>
        </p:nvCxnSpPr>
        <p:spPr>
          <a:xfrm flipV="1">
            <a:off x="2743073" y="3991743"/>
            <a:ext cx="538757" cy="61782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F6DB1EEF-E305-4BFE-8EE1-3E1831B1FE09}"/>
              </a:ext>
            </a:extLst>
          </p:cNvPr>
          <p:cNvSpPr/>
          <p:nvPr/>
        </p:nvSpPr>
        <p:spPr>
          <a:xfrm>
            <a:off x="585008" y="4296765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ToTextBox</a:t>
            </a:r>
            <a:r>
              <a:rPr lang="de-DE" sz="1000" dirty="0"/>
              <a:t> (TextBox):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E91F72E-0389-4AE9-8BFA-4FB82206EE6F}"/>
              </a:ext>
            </a:extLst>
          </p:cNvPr>
          <p:cNvSpPr/>
          <p:nvPr/>
        </p:nvSpPr>
        <p:spPr>
          <a:xfrm>
            <a:off x="3281828" y="316557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TextBox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E2916D0-89CA-4A8C-9034-3C8D2CD48CCC}"/>
              </a:ext>
            </a:extLst>
          </p:cNvPr>
          <p:cNvSpPr/>
          <p:nvPr/>
        </p:nvSpPr>
        <p:spPr>
          <a:xfrm>
            <a:off x="3281828" y="338856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Text (</a:t>
            </a:r>
            <a:r>
              <a:rPr lang="de-DE" sz="1000" dirty="0" err="1"/>
              <a:t>string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17765FC-9425-4959-A16C-F929E55174F4}"/>
              </a:ext>
            </a:extLst>
          </p:cNvPr>
          <p:cNvSpPr/>
          <p:nvPr/>
        </p:nvSpPr>
        <p:spPr>
          <a:xfrm>
            <a:off x="3281826" y="359811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CB7BE0E0-995B-4B3D-BC6B-AF9886A4F0A4}"/>
              </a:ext>
            </a:extLst>
          </p:cNvPr>
          <p:cNvCxnSpPr>
            <a:cxnSpLocks/>
            <a:stCxn id="46" idx="3"/>
            <a:endCxn id="59" idx="1"/>
          </p:cNvCxnSpPr>
          <p:nvPr/>
        </p:nvCxnSpPr>
        <p:spPr>
          <a:xfrm flipV="1">
            <a:off x="2742111" y="3270353"/>
            <a:ext cx="539717" cy="1131187"/>
          </a:xfrm>
          <a:prstGeom prst="bentConnector3">
            <a:avLst>
              <a:gd name="adj1" fmla="val 6147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BDBBB17F-02F3-41C0-8C7D-EB7B1A4C1773}"/>
              </a:ext>
            </a:extLst>
          </p:cNvPr>
          <p:cNvCxnSpPr>
            <a:cxnSpLocks/>
            <a:stCxn id="56" idx="0"/>
            <a:endCxn id="65" idx="2"/>
          </p:cNvCxnSpPr>
          <p:nvPr/>
        </p:nvCxnSpPr>
        <p:spPr>
          <a:xfrm rot="16200000" flipV="1">
            <a:off x="6456986" y="4262232"/>
            <a:ext cx="177876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CEC74ADD-B304-4632-954E-30D139E5112E}"/>
              </a:ext>
            </a:extLst>
          </p:cNvPr>
          <p:cNvCxnSpPr>
            <a:cxnSpLocks/>
            <a:stCxn id="56" idx="1"/>
            <a:endCxn id="59" idx="3"/>
          </p:cNvCxnSpPr>
          <p:nvPr/>
        </p:nvCxnSpPr>
        <p:spPr>
          <a:xfrm rot="10800000">
            <a:off x="5281810" y="3270354"/>
            <a:ext cx="515770" cy="1185593"/>
          </a:xfrm>
          <a:prstGeom prst="bentConnector3">
            <a:avLst>
              <a:gd name="adj1" fmla="val 2599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932375EF-06FF-48D0-A12F-D5F211D3C048}"/>
              </a:ext>
            </a:extLst>
          </p:cNvPr>
          <p:cNvCxnSpPr>
            <a:cxnSpLocks/>
            <a:stCxn id="126" idx="3"/>
            <a:endCxn id="27" idx="1"/>
          </p:cNvCxnSpPr>
          <p:nvPr/>
        </p:nvCxnSpPr>
        <p:spPr>
          <a:xfrm>
            <a:off x="2742114" y="5031548"/>
            <a:ext cx="542399" cy="52210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E608DE4-FF36-43CC-982F-469AA7F2A44C}"/>
              </a:ext>
            </a:extLst>
          </p:cNvPr>
          <p:cNvSpPr/>
          <p:nvPr/>
        </p:nvSpPr>
        <p:spPr>
          <a:xfrm>
            <a:off x="464036" y="1122943"/>
            <a:ext cx="2400980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ABDE4B-F3AB-477E-A625-5E16034E2F3B}"/>
              </a:ext>
            </a:extLst>
          </p:cNvPr>
          <p:cNvSpPr/>
          <p:nvPr/>
        </p:nvSpPr>
        <p:spPr>
          <a:xfrm>
            <a:off x="3163693" y="1122943"/>
            <a:ext cx="5864615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743499-3BF2-4FB9-8579-6F4B851C84AA}"/>
              </a:ext>
            </a:extLst>
          </p:cNvPr>
          <p:cNvSpPr/>
          <p:nvPr/>
        </p:nvSpPr>
        <p:spPr>
          <a:xfrm>
            <a:off x="9326985" y="1122943"/>
            <a:ext cx="2400980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CAE07B-025F-4B35-BEB5-2DF3FEA02F00}"/>
              </a:ext>
            </a:extLst>
          </p:cNvPr>
          <p:cNvSpPr txBox="1"/>
          <p:nvPr/>
        </p:nvSpPr>
        <p:spPr>
          <a:xfrm>
            <a:off x="464035" y="760374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4CA510-B499-4CA9-B633-6E5C041BA558}"/>
              </a:ext>
            </a:extLst>
          </p:cNvPr>
          <p:cNvSpPr txBox="1"/>
          <p:nvPr/>
        </p:nvSpPr>
        <p:spPr>
          <a:xfrm>
            <a:off x="3164803" y="760730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Managed</a:t>
            </a:r>
            <a:r>
              <a:rPr lang="de-DE" dirty="0"/>
              <a:t> Heap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AC125DE-3C3A-4703-BF88-A257E492FFBB}"/>
              </a:ext>
            </a:extLst>
          </p:cNvPr>
          <p:cNvSpPr/>
          <p:nvPr/>
        </p:nvSpPr>
        <p:spPr>
          <a:xfrm>
            <a:off x="9448921" y="5895388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ThreadPoolWaitCallback</a:t>
            </a:r>
            <a:endParaRPr lang="de-DE" sz="1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74224B-9126-491C-B60E-47C786B73DD2}"/>
              </a:ext>
            </a:extLst>
          </p:cNvPr>
          <p:cNvSpPr/>
          <p:nvPr/>
        </p:nvSpPr>
        <p:spPr>
          <a:xfrm>
            <a:off x="9448921" y="5630282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Dispatch…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DF269A-318E-43B5-A0BA-ED51FF263829}"/>
              </a:ext>
            </a:extLst>
          </p:cNvPr>
          <p:cNvSpPr/>
          <p:nvPr/>
        </p:nvSpPr>
        <p:spPr>
          <a:xfrm>
            <a:off x="3290256" y="2332356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Delegate</a:t>
            </a:r>
            <a:endParaRPr lang="de-DE" sz="1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E43B48-A4FF-4A8F-8C6A-360851A0A968}"/>
              </a:ext>
            </a:extLst>
          </p:cNvPr>
          <p:cNvSpPr/>
          <p:nvPr/>
        </p:nvSpPr>
        <p:spPr>
          <a:xfrm>
            <a:off x="3290256" y="1841421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Lexical</a:t>
            </a:r>
            <a:r>
              <a:rPr lang="de-DE" sz="1000" dirty="0"/>
              <a:t> Capture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81225-7AF7-4BD5-90D9-768633357E74}"/>
              </a:ext>
            </a:extLst>
          </p:cNvPr>
          <p:cNvSpPr/>
          <p:nvPr/>
        </p:nvSpPr>
        <p:spPr>
          <a:xfrm>
            <a:off x="3290256" y="2057390"/>
            <a:ext cx="199153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upperLimit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20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F66152-0535-41F2-863A-E816CD029935}"/>
              </a:ext>
            </a:extLst>
          </p:cNvPr>
          <p:cNvSpPr/>
          <p:nvPr/>
        </p:nvSpPr>
        <p:spPr>
          <a:xfrm>
            <a:off x="9447401" y="5342476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upperLimit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20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F97E23-8757-4EDD-98AE-AEFADF3CC799}"/>
              </a:ext>
            </a:extLst>
          </p:cNvPr>
          <p:cNvSpPr/>
          <p:nvPr/>
        </p:nvSpPr>
        <p:spPr>
          <a:xfrm>
            <a:off x="9447401" y="5132926"/>
            <a:ext cx="2157106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105DBD-402E-4A7A-A234-B2FDB0857A25}"/>
              </a:ext>
            </a:extLst>
          </p:cNvPr>
          <p:cNvSpPr/>
          <p:nvPr/>
        </p:nvSpPr>
        <p:spPr>
          <a:xfrm>
            <a:off x="9446439" y="4910353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denominators</a:t>
            </a:r>
            <a:r>
              <a:rPr lang="de-DE" sz="1000" dirty="0"/>
              <a:t> (List&lt;</a:t>
            </a:r>
            <a:r>
              <a:rPr lang="de-DE" sz="1000" dirty="0" err="1"/>
              <a:t>int</a:t>
            </a:r>
            <a:r>
              <a:rPr lang="de-DE" sz="1000" dirty="0"/>
              <a:t>&gt;): ???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2BE2BD-4B11-461F-9FA5-11EFB6F86788}"/>
              </a:ext>
            </a:extLst>
          </p:cNvPr>
          <p:cNvSpPr/>
          <p:nvPr/>
        </p:nvSpPr>
        <p:spPr>
          <a:xfrm>
            <a:off x="9446438" y="4694292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i (</a:t>
            </a:r>
            <a:r>
              <a:rPr lang="de-DE" sz="1000" dirty="0" err="1"/>
              <a:t>long</a:t>
            </a:r>
            <a:r>
              <a:rPr lang="de-DE" sz="1000" dirty="0"/>
              <a:t>): ???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248496-DD06-4676-8CF0-ED4EC82CC4E1}"/>
              </a:ext>
            </a:extLst>
          </p:cNvPr>
          <p:cNvSpPr txBox="1"/>
          <p:nvPr/>
        </p:nvSpPr>
        <p:spPr>
          <a:xfrm>
            <a:off x="9326985" y="764663"/>
            <a:ext cx="1669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 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EEF90D-CFB6-437E-8CAE-53A27B58723B}"/>
              </a:ext>
            </a:extLst>
          </p:cNvPr>
          <p:cNvSpPr/>
          <p:nvPr/>
        </p:nvSpPr>
        <p:spPr>
          <a:xfrm>
            <a:off x="3290256" y="1543986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Task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BFC891-F7AB-4FF2-96CC-00FF1F7F0AA1}"/>
              </a:ext>
            </a:extLst>
          </p:cNvPr>
          <p:cNvSpPr/>
          <p:nvPr/>
        </p:nvSpPr>
        <p:spPr>
          <a:xfrm>
            <a:off x="5797579" y="1273053"/>
            <a:ext cx="2829386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AsyncStateMachineBox</a:t>
            </a:r>
            <a:r>
              <a:rPr lang="de-DE" sz="1000" dirty="0"/>
              <a:t>&lt;</a:t>
            </a:r>
            <a:r>
              <a:rPr lang="de-DE" sz="1000" dirty="0" err="1"/>
              <a:t>AsyncStateMachine</a:t>
            </a:r>
            <a:r>
              <a:rPr lang="de-DE" sz="1000" dirty="0"/>
              <a:t>&gt;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FCB09E-CA88-40F2-ADDA-C2848574CDF4}"/>
              </a:ext>
            </a:extLst>
          </p:cNvPr>
          <p:cNvSpPr/>
          <p:nvPr/>
        </p:nvSpPr>
        <p:spPr>
          <a:xfrm>
            <a:off x="5798543" y="1692152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State (</a:t>
            </a:r>
            <a:r>
              <a:rPr lang="de-DE" sz="1000" dirty="0" err="1"/>
              <a:t>int</a:t>
            </a:r>
            <a:r>
              <a:rPr lang="de-DE" sz="1000" dirty="0"/>
              <a:t>): 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5612C60-CCCD-49B4-AE48-EA976B6BDBB4}"/>
              </a:ext>
            </a:extLst>
          </p:cNvPr>
          <p:cNvSpPr/>
          <p:nvPr/>
        </p:nvSpPr>
        <p:spPr>
          <a:xfrm>
            <a:off x="5798541" y="296774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ProgressRing</a:t>
            </a:r>
            <a:r>
              <a:rPr lang="de-DE" sz="1000" dirty="0"/>
              <a:t> (</a:t>
            </a:r>
            <a:r>
              <a:rPr lang="de-DE" sz="1000" dirty="0" err="1"/>
              <a:t>ProgressRing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87113B3-E6F5-48CA-BFC4-4E789F9F39F4}"/>
              </a:ext>
            </a:extLst>
          </p:cNvPr>
          <p:cNvSpPr/>
          <p:nvPr/>
        </p:nvSpPr>
        <p:spPr>
          <a:xfrm>
            <a:off x="5798541" y="275687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ResultTextBlock</a:t>
            </a:r>
            <a:r>
              <a:rPr lang="de-DE" sz="1000" dirty="0"/>
              <a:t> (</a:t>
            </a:r>
            <a:r>
              <a:rPr lang="de-DE" sz="1000" dirty="0" err="1"/>
              <a:t>TextBlock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0B29B48-6D7F-4CC7-A9F9-8F28D3A3043B}"/>
              </a:ext>
            </a:extLst>
          </p:cNvPr>
          <p:cNvSpPr/>
          <p:nvPr/>
        </p:nvSpPr>
        <p:spPr>
          <a:xfrm>
            <a:off x="5798539" y="2337749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ParsedNumber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20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CFA6770-6772-4474-BF38-38C3AC614478}"/>
              </a:ext>
            </a:extLst>
          </p:cNvPr>
          <p:cNvSpPr/>
          <p:nvPr/>
        </p:nvSpPr>
        <p:spPr>
          <a:xfrm>
            <a:off x="5797584" y="1908644"/>
            <a:ext cx="2828417" cy="209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Builder</a:t>
            </a:r>
            <a:r>
              <a:rPr lang="de-DE" sz="800" dirty="0"/>
              <a:t> (</a:t>
            </a:r>
            <a:r>
              <a:rPr lang="de-DE" sz="800" dirty="0" err="1"/>
              <a:t>AsyncTaskMethodBuilder</a:t>
            </a:r>
            <a:r>
              <a:rPr lang="de-DE" sz="800" dirty="0"/>
              <a:t>&lt;</a:t>
            </a:r>
            <a:r>
              <a:rPr lang="de-DE" sz="800" dirty="0" err="1"/>
              <a:t>long</a:t>
            </a:r>
            <a:r>
              <a:rPr lang="de-DE" sz="800" dirty="0"/>
              <a:t>&gt;)</a:t>
            </a:r>
            <a:endParaRPr lang="de-DE" sz="105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CD44F57-6495-46E1-A600-2AD9E4159910}"/>
              </a:ext>
            </a:extLst>
          </p:cNvPr>
          <p:cNvSpPr/>
          <p:nvPr/>
        </p:nvSpPr>
        <p:spPr>
          <a:xfrm>
            <a:off x="5797582" y="2118194"/>
            <a:ext cx="2828417" cy="2095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TaskAwaiter</a:t>
            </a:r>
            <a:r>
              <a:rPr lang="de-DE" sz="800" dirty="0"/>
              <a:t> (</a:t>
            </a:r>
            <a:r>
              <a:rPr lang="de-DE" sz="800" dirty="0" err="1"/>
              <a:t>TaskAwaiter</a:t>
            </a:r>
            <a:r>
              <a:rPr lang="de-DE" sz="800" dirty="0"/>
              <a:t>&lt;</a:t>
            </a:r>
            <a:r>
              <a:rPr lang="de-DE" sz="800" dirty="0" err="1"/>
              <a:t>long</a:t>
            </a:r>
            <a:r>
              <a:rPr lang="de-DE" sz="800" dirty="0"/>
              <a:t>&gt;)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B4BFF37-BB2F-4265-9487-452D9AA111DC}"/>
              </a:ext>
            </a:extLst>
          </p:cNvPr>
          <p:cNvSpPr/>
          <p:nvPr/>
        </p:nvSpPr>
        <p:spPr>
          <a:xfrm>
            <a:off x="5797582" y="317885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Button (Button):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8E1B9E7-0D2C-48B2-AAA8-043649A59505}"/>
              </a:ext>
            </a:extLst>
          </p:cNvPr>
          <p:cNvSpPr/>
          <p:nvPr/>
        </p:nvSpPr>
        <p:spPr>
          <a:xfrm>
            <a:off x="5797579" y="2548842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ToTextBox</a:t>
            </a:r>
            <a:r>
              <a:rPr lang="de-DE" sz="1000" dirty="0"/>
              <a:t> (TextBox):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9A7B78C-13D8-4CAF-9E44-06CF8E6D0DBF}"/>
              </a:ext>
            </a:extLst>
          </p:cNvPr>
          <p:cNvSpPr/>
          <p:nvPr/>
        </p:nvSpPr>
        <p:spPr>
          <a:xfrm>
            <a:off x="5797579" y="1483282"/>
            <a:ext cx="2828417" cy="2095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machine</a:t>
            </a:r>
            <a:r>
              <a:rPr lang="de-DE" sz="1000" dirty="0"/>
              <a:t> (</a:t>
            </a:r>
            <a:r>
              <a:rPr lang="de-DE" sz="1000" dirty="0" err="1"/>
              <a:t>AsyncStateMachine</a:t>
            </a:r>
            <a:r>
              <a:rPr lang="de-DE" sz="1000" dirty="0"/>
              <a:t>):</a:t>
            </a:r>
          </a:p>
        </p:txBody>
      </p: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F181E185-5428-4026-AF19-BAD8A356EAB0}"/>
              </a:ext>
            </a:extLst>
          </p:cNvPr>
          <p:cNvCxnSpPr>
            <a:cxnSpLocks/>
            <a:stCxn id="124" idx="3"/>
            <a:endCxn id="24" idx="1"/>
          </p:cNvCxnSpPr>
          <p:nvPr/>
        </p:nvCxnSpPr>
        <p:spPr>
          <a:xfrm flipV="1">
            <a:off x="2742114" y="1648761"/>
            <a:ext cx="548142" cy="2322131"/>
          </a:xfrm>
          <a:prstGeom prst="bentConnector3">
            <a:avLst>
              <a:gd name="adj1" fmla="val 164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DAA485DC-0CAA-4FC8-A916-4140E3875295}"/>
              </a:ext>
            </a:extLst>
          </p:cNvPr>
          <p:cNvCxnSpPr>
            <a:cxnSpLocks/>
            <a:stCxn id="43" idx="1"/>
            <a:endCxn id="24" idx="3"/>
          </p:cNvCxnSpPr>
          <p:nvPr/>
        </p:nvCxnSpPr>
        <p:spPr>
          <a:xfrm rot="10800000">
            <a:off x="5281808" y="1648761"/>
            <a:ext cx="515774" cy="57420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60534A92-7CFE-4E2A-998F-EDAC941ED41D}"/>
              </a:ext>
            </a:extLst>
          </p:cNvPr>
          <p:cNvCxnSpPr>
            <a:cxnSpLocks/>
            <a:stCxn id="3" idx="3"/>
            <a:endCxn id="24" idx="0"/>
          </p:cNvCxnSpPr>
          <p:nvPr/>
        </p:nvCxnSpPr>
        <p:spPr>
          <a:xfrm flipH="1" flipV="1">
            <a:off x="4286032" y="1543986"/>
            <a:ext cx="7319995" cy="4191071"/>
          </a:xfrm>
          <a:prstGeom prst="bentConnector4">
            <a:avLst>
              <a:gd name="adj1" fmla="val -3123"/>
              <a:gd name="adj2" fmla="val 11757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1180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50CDD2F-F624-4257-B48C-868EE76B3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 mich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9BE4D3A-5A10-42DC-A773-E4206A6FBE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400" b="1" dirty="0"/>
              <a:t>Kenny Pflug</a:t>
            </a:r>
          </a:p>
          <a:p>
            <a:r>
              <a:rPr lang="de-DE" dirty="0"/>
              <a:t>Senior Software Developer bei </a:t>
            </a:r>
            <a:r>
              <a:rPr lang="de-DE" noProof="1">
                <a:hlinkClick r:id="rId2"/>
              </a:rPr>
              <a:t>Synnotech</a:t>
            </a:r>
            <a:endParaRPr lang="de-DE" noProof="1"/>
          </a:p>
          <a:p>
            <a:r>
              <a:rPr lang="de-DE" dirty="0"/>
              <a:t>Doktorand an der Universität Regensburg</a:t>
            </a:r>
          </a:p>
          <a:p>
            <a:endParaRPr lang="de-DE" dirty="0"/>
          </a:p>
          <a:p>
            <a:r>
              <a:rPr lang="de-DE" dirty="0"/>
              <a:t>Twitter: </a:t>
            </a:r>
            <a:r>
              <a:rPr lang="de-DE" dirty="0">
                <a:hlinkClick r:id="rId3"/>
              </a:rPr>
              <a:t>@feO2x</a:t>
            </a:r>
            <a:endParaRPr lang="de-DE" dirty="0"/>
          </a:p>
          <a:p>
            <a:r>
              <a:rPr lang="de-DE" dirty="0"/>
              <a:t>GitHub: </a:t>
            </a:r>
            <a:r>
              <a:rPr lang="de-DE" dirty="0">
                <a:hlinkClick r:id="rId4"/>
              </a:rPr>
              <a:t>feO2x</a:t>
            </a:r>
            <a:endParaRPr lang="de-DE" dirty="0"/>
          </a:p>
          <a:p>
            <a:r>
              <a:rPr lang="de-DE" dirty="0"/>
              <a:t>YouTube: </a:t>
            </a:r>
            <a:r>
              <a:rPr lang="de-DE" noProof="1">
                <a:hlinkClick r:id="rId5"/>
              </a:rPr>
              <a:t>youtube.com/c/kennypflug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A5591BC-37A7-43D2-B7BB-28B6364B6C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788" y="1819178"/>
            <a:ext cx="2777492" cy="3541721"/>
          </a:xfrm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0E606DCE-C607-4CE9-807B-36C536113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B9DC5-F41A-43AD-B9AC-0637C69BEF11}" type="datetime1">
              <a:rPr lang="de-DE" smtClean="0"/>
              <a:t>13.10.2020</a:t>
            </a:fld>
            <a:endParaRPr lang="de-DE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0748733-9663-42C7-9FE4-69148A316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https://github.com/feO2x/ADC2020AsyncInMemory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7F484D-2E8B-482F-A1EE-89E660240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2691449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5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076E355-807E-4EAF-AA5F-22E0C5553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Speicherabbild </a:t>
            </a:r>
            <a:r>
              <a:rPr lang="de-DE" dirty="0" err="1"/>
              <a:t>async</a:t>
            </a:r>
            <a:r>
              <a:rPr lang="de-DE" dirty="0"/>
              <a:t> – Rückkehr zur </a:t>
            </a:r>
            <a:r>
              <a:rPr lang="de-DE" dirty="0" err="1"/>
              <a:t>Renderloop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A31DD-8586-4255-8759-D74D23559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C020-B491-49F5-A5C0-1D6C682C8563}" type="datetime1">
              <a:rPr lang="de-DE" smtClean="0"/>
              <a:t>13.10.2020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7DF9D-243D-4589-B4E5-B90FD5AE0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https://github.com/feO2x/ADC2020AsyncInMemory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0E49B-1D4B-4BE1-A23A-7E49FC78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30</a:t>
            </a:fld>
            <a:endParaRPr lang="de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E86A3E-6B07-45FF-9653-4FEC86B21D0B}"/>
              </a:ext>
            </a:extLst>
          </p:cNvPr>
          <p:cNvSpPr/>
          <p:nvPr/>
        </p:nvSpPr>
        <p:spPr>
          <a:xfrm>
            <a:off x="585973" y="5895388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WPF </a:t>
            </a:r>
            <a:r>
              <a:rPr lang="de-DE" sz="1000" dirty="0" err="1"/>
              <a:t>Render</a:t>
            </a:r>
            <a:r>
              <a:rPr lang="de-DE" sz="1000" dirty="0"/>
              <a:t> Loop…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E3A2AE-01A7-44A0-BC23-37AA6793F5A1}"/>
              </a:ext>
            </a:extLst>
          </p:cNvPr>
          <p:cNvSpPr/>
          <p:nvPr/>
        </p:nvSpPr>
        <p:spPr>
          <a:xfrm>
            <a:off x="5797582" y="5508549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MainWindow</a:t>
            </a:r>
            <a:endParaRPr lang="de-DE" sz="1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94D3044-B2AC-4975-91CC-25A18E374C36}"/>
              </a:ext>
            </a:extLst>
          </p:cNvPr>
          <p:cNvSpPr/>
          <p:nvPr/>
        </p:nvSpPr>
        <p:spPr>
          <a:xfrm>
            <a:off x="5797584" y="5895388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App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31C780-332D-4A30-BFA4-D60FDD76130D}"/>
              </a:ext>
            </a:extLst>
          </p:cNvPr>
          <p:cNvSpPr/>
          <p:nvPr/>
        </p:nvSpPr>
        <p:spPr>
          <a:xfrm>
            <a:off x="3284513" y="5448875"/>
            <a:ext cx="1999985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Button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391DDC-A9C1-4846-9F4B-5EDA271D8439}"/>
              </a:ext>
            </a:extLst>
          </p:cNvPr>
          <p:cNvSpPr/>
          <p:nvPr/>
        </p:nvSpPr>
        <p:spPr>
          <a:xfrm>
            <a:off x="3284513" y="5671857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IsEnabled</a:t>
            </a:r>
            <a:r>
              <a:rPr lang="de-DE" sz="1000" dirty="0"/>
              <a:t> (</a:t>
            </a:r>
            <a:r>
              <a:rPr lang="de-DE" sz="1000" dirty="0" err="1"/>
              <a:t>bool</a:t>
            </a:r>
            <a:r>
              <a:rPr lang="de-DE" sz="1000" dirty="0"/>
              <a:t>): </a:t>
            </a:r>
            <a:r>
              <a:rPr lang="de-DE" sz="1000" dirty="0" err="1"/>
              <a:t>false</a:t>
            </a:r>
            <a:endParaRPr lang="de-DE" sz="1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ECEEE7-8C77-4C59-8B49-E08CA9E5C0E6}"/>
              </a:ext>
            </a:extLst>
          </p:cNvPr>
          <p:cNvSpPr/>
          <p:nvPr/>
        </p:nvSpPr>
        <p:spPr>
          <a:xfrm>
            <a:off x="3284209" y="5884862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7F6F66F-ADF2-417A-B743-BF0E83531F8C}"/>
              </a:ext>
            </a:extLst>
          </p:cNvPr>
          <p:cNvCxnSpPr>
            <a:cxnSpLocks/>
            <a:stCxn id="25" idx="0"/>
            <a:endCxn id="23" idx="2"/>
          </p:cNvCxnSpPr>
          <p:nvPr/>
        </p:nvCxnSpPr>
        <p:spPr>
          <a:xfrm rot="16200000" flipV="1">
            <a:off x="6457283" y="5806743"/>
            <a:ext cx="177289" cy="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D508C9E-B572-463F-8A91-ED6F00C04D71}"/>
              </a:ext>
            </a:extLst>
          </p:cNvPr>
          <p:cNvSpPr/>
          <p:nvPr/>
        </p:nvSpPr>
        <p:spPr>
          <a:xfrm>
            <a:off x="3290256" y="2615715"/>
            <a:ext cx="1991554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RoutedEventArgs</a:t>
            </a:r>
            <a:endParaRPr lang="de-DE" sz="10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9A94DB-18B4-4F68-9619-661310A6C533}"/>
              </a:ext>
            </a:extLst>
          </p:cNvPr>
          <p:cNvSpPr/>
          <p:nvPr/>
        </p:nvSpPr>
        <p:spPr>
          <a:xfrm>
            <a:off x="5797583" y="512171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Stackpanel</a:t>
            </a:r>
            <a:endParaRPr lang="de-DE" sz="1000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929FF59-7A8A-4319-9846-0F0363CCEC45}"/>
              </a:ext>
            </a:extLst>
          </p:cNvPr>
          <p:cNvCxnSpPr>
            <a:cxnSpLocks/>
            <a:stCxn id="23" idx="0"/>
            <a:endCxn id="38" idx="2"/>
          </p:cNvCxnSpPr>
          <p:nvPr/>
        </p:nvCxnSpPr>
        <p:spPr>
          <a:xfrm rot="5400000" flipH="1" flipV="1">
            <a:off x="6457282" y="5419905"/>
            <a:ext cx="177288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296B750-361E-47A1-AAF8-21C1E059E546}"/>
              </a:ext>
            </a:extLst>
          </p:cNvPr>
          <p:cNvSpPr/>
          <p:nvPr/>
        </p:nvSpPr>
        <p:spPr>
          <a:xfrm>
            <a:off x="5797582" y="473852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TextBlock</a:t>
            </a:r>
            <a:endParaRPr lang="de-DE" sz="1000" dirty="0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3D4BAF5-26CA-4D04-A8FD-EE429388A944}"/>
              </a:ext>
            </a:extLst>
          </p:cNvPr>
          <p:cNvCxnSpPr>
            <a:cxnSpLocks/>
            <a:stCxn id="38" idx="0"/>
            <a:endCxn id="51" idx="2"/>
          </p:cNvCxnSpPr>
          <p:nvPr/>
        </p:nvCxnSpPr>
        <p:spPr>
          <a:xfrm rot="16200000" flipV="1">
            <a:off x="6459107" y="5034890"/>
            <a:ext cx="173640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482E7E2C-51A2-4627-AAD9-157C74366052}"/>
              </a:ext>
            </a:extLst>
          </p:cNvPr>
          <p:cNvSpPr/>
          <p:nvPr/>
        </p:nvSpPr>
        <p:spPr>
          <a:xfrm>
            <a:off x="5797580" y="435117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StackPanel</a:t>
            </a:r>
            <a:endParaRPr lang="de-DE" sz="1000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F7D52CA4-595B-4699-928C-6A9ED571C72B}"/>
              </a:ext>
            </a:extLst>
          </p:cNvPr>
          <p:cNvCxnSpPr>
            <a:cxnSpLocks/>
            <a:stCxn id="38" idx="3"/>
            <a:endCxn id="56" idx="3"/>
          </p:cNvCxnSpPr>
          <p:nvPr/>
        </p:nvCxnSpPr>
        <p:spPr>
          <a:xfrm flipH="1" flipV="1">
            <a:off x="7294267" y="4455946"/>
            <a:ext cx="3" cy="770540"/>
          </a:xfrm>
          <a:prstGeom prst="bentConnector3">
            <a:avLst>
              <a:gd name="adj1" fmla="val -76200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89EA2653-E3E2-4308-BEF0-01AA406F2A60}"/>
              </a:ext>
            </a:extLst>
          </p:cNvPr>
          <p:cNvSpPr/>
          <p:nvPr/>
        </p:nvSpPr>
        <p:spPr>
          <a:xfrm>
            <a:off x="5797579" y="3963745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TextBlock</a:t>
            </a:r>
            <a:endParaRPr lang="de-DE" sz="1000" dirty="0"/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1AC301C4-849A-4BE9-8DED-54E8206292BB}"/>
              </a:ext>
            </a:extLst>
          </p:cNvPr>
          <p:cNvCxnSpPr>
            <a:cxnSpLocks/>
            <a:stCxn id="38" idx="1"/>
            <a:endCxn id="27" idx="3"/>
          </p:cNvCxnSpPr>
          <p:nvPr/>
        </p:nvCxnSpPr>
        <p:spPr>
          <a:xfrm rot="10800000" flipV="1">
            <a:off x="5284499" y="5226486"/>
            <a:ext cx="513085" cy="32716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01021FFD-37A5-4700-ACA6-B1AF276982B5}"/>
              </a:ext>
            </a:extLst>
          </p:cNvPr>
          <p:cNvSpPr/>
          <p:nvPr/>
        </p:nvSpPr>
        <p:spPr>
          <a:xfrm>
            <a:off x="3281830" y="4685131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ProgressRing</a:t>
            </a:r>
            <a:endParaRPr lang="de-DE" sz="10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9A17523-F113-4503-9B13-4FA032C59A83}"/>
              </a:ext>
            </a:extLst>
          </p:cNvPr>
          <p:cNvSpPr/>
          <p:nvPr/>
        </p:nvSpPr>
        <p:spPr>
          <a:xfrm>
            <a:off x="3281830" y="490811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Visibility</a:t>
            </a:r>
            <a:r>
              <a:rPr lang="de-DE" sz="1000" dirty="0"/>
              <a:t> (</a:t>
            </a:r>
            <a:r>
              <a:rPr lang="de-DE" sz="1000" dirty="0" err="1"/>
              <a:t>Visibility</a:t>
            </a:r>
            <a:r>
              <a:rPr lang="de-DE" sz="1000" dirty="0"/>
              <a:t>): Visible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FD98CED-2A4C-4657-9016-701A96004FE0}"/>
              </a:ext>
            </a:extLst>
          </p:cNvPr>
          <p:cNvSpPr/>
          <p:nvPr/>
        </p:nvSpPr>
        <p:spPr>
          <a:xfrm>
            <a:off x="3281828" y="511766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B46AAC43-F09B-4C0F-9481-0DFF74933278}"/>
              </a:ext>
            </a:extLst>
          </p:cNvPr>
          <p:cNvCxnSpPr>
            <a:cxnSpLocks/>
            <a:stCxn id="38" idx="1"/>
            <a:endCxn id="76" idx="3"/>
          </p:cNvCxnSpPr>
          <p:nvPr/>
        </p:nvCxnSpPr>
        <p:spPr>
          <a:xfrm rot="10800000">
            <a:off x="5281813" y="4789906"/>
            <a:ext cx="515771" cy="43658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D3B67DC3-E5CC-40A0-9F37-41E5B4A9150B}"/>
              </a:ext>
            </a:extLst>
          </p:cNvPr>
          <p:cNvSpPr/>
          <p:nvPr/>
        </p:nvSpPr>
        <p:spPr>
          <a:xfrm>
            <a:off x="3281830" y="388696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TextBlock</a:t>
            </a:r>
            <a:endParaRPr lang="de-DE" sz="10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958DFB6-2DB2-4227-9E32-BB327E2019D9}"/>
              </a:ext>
            </a:extLst>
          </p:cNvPr>
          <p:cNvSpPr/>
          <p:nvPr/>
        </p:nvSpPr>
        <p:spPr>
          <a:xfrm>
            <a:off x="3281830" y="410995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Text (</a:t>
            </a:r>
            <a:r>
              <a:rPr lang="de-DE" sz="1000" dirty="0" err="1"/>
              <a:t>string</a:t>
            </a:r>
            <a:r>
              <a:rPr lang="de-DE" sz="1000" dirty="0"/>
              <a:t>): null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D4FB5B1-0A1C-44EB-ADBA-79BDDF34D495}"/>
              </a:ext>
            </a:extLst>
          </p:cNvPr>
          <p:cNvSpPr/>
          <p:nvPr/>
        </p:nvSpPr>
        <p:spPr>
          <a:xfrm>
            <a:off x="3281828" y="431950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B9139B3-D43E-4EA1-9EE8-311B1790D602}"/>
              </a:ext>
            </a:extLst>
          </p:cNvPr>
          <p:cNvSpPr/>
          <p:nvPr/>
        </p:nvSpPr>
        <p:spPr>
          <a:xfrm>
            <a:off x="3281828" y="2867619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string</a:t>
            </a:r>
            <a:r>
              <a:rPr lang="de-DE" sz="1000" dirty="0"/>
              <a:t> „20“</a:t>
            </a: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D77F270B-D2FE-4523-AFF8-EA28FBF7B00A}"/>
              </a:ext>
            </a:extLst>
          </p:cNvPr>
          <p:cNvCxnSpPr>
            <a:cxnSpLocks/>
            <a:stCxn id="61" idx="3"/>
            <a:endCxn id="93" idx="3"/>
          </p:cNvCxnSpPr>
          <p:nvPr/>
        </p:nvCxnSpPr>
        <p:spPr>
          <a:xfrm flipV="1">
            <a:off x="5281810" y="2972394"/>
            <a:ext cx="12700" cy="520941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1E91F72E-0389-4AE9-8BFA-4FB82206EE6F}"/>
              </a:ext>
            </a:extLst>
          </p:cNvPr>
          <p:cNvSpPr/>
          <p:nvPr/>
        </p:nvSpPr>
        <p:spPr>
          <a:xfrm>
            <a:off x="3281828" y="316557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TextBox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E2916D0-89CA-4A8C-9034-3C8D2CD48CCC}"/>
              </a:ext>
            </a:extLst>
          </p:cNvPr>
          <p:cNvSpPr/>
          <p:nvPr/>
        </p:nvSpPr>
        <p:spPr>
          <a:xfrm>
            <a:off x="3281828" y="338856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Text (</a:t>
            </a:r>
            <a:r>
              <a:rPr lang="de-DE" sz="1000" dirty="0" err="1"/>
              <a:t>string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17765FC-9425-4959-A16C-F929E55174F4}"/>
              </a:ext>
            </a:extLst>
          </p:cNvPr>
          <p:cNvSpPr/>
          <p:nvPr/>
        </p:nvSpPr>
        <p:spPr>
          <a:xfrm>
            <a:off x="3281826" y="359811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BDBBB17F-02F3-41C0-8C7D-EB7B1A4C1773}"/>
              </a:ext>
            </a:extLst>
          </p:cNvPr>
          <p:cNvCxnSpPr>
            <a:cxnSpLocks/>
            <a:stCxn id="56" idx="0"/>
            <a:endCxn id="65" idx="2"/>
          </p:cNvCxnSpPr>
          <p:nvPr/>
        </p:nvCxnSpPr>
        <p:spPr>
          <a:xfrm rot="16200000" flipV="1">
            <a:off x="6456986" y="4262232"/>
            <a:ext cx="177876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CEC74ADD-B304-4632-954E-30D139E5112E}"/>
              </a:ext>
            </a:extLst>
          </p:cNvPr>
          <p:cNvCxnSpPr>
            <a:cxnSpLocks/>
            <a:stCxn id="56" idx="1"/>
            <a:endCxn id="59" idx="3"/>
          </p:cNvCxnSpPr>
          <p:nvPr/>
        </p:nvCxnSpPr>
        <p:spPr>
          <a:xfrm rot="10800000">
            <a:off x="5281810" y="3270354"/>
            <a:ext cx="515770" cy="1185593"/>
          </a:xfrm>
          <a:prstGeom prst="bentConnector3">
            <a:avLst>
              <a:gd name="adj1" fmla="val 2599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E608DE4-FF36-43CC-982F-469AA7F2A44C}"/>
              </a:ext>
            </a:extLst>
          </p:cNvPr>
          <p:cNvSpPr/>
          <p:nvPr/>
        </p:nvSpPr>
        <p:spPr>
          <a:xfrm>
            <a:off x="464036" y="1122943"/>
            <a:ext cx="2400980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ABDE4B-F3AB-477E-A625-5E16034E2F3B}"/>
              </a:ext>
            </a:extLst>
          </p:cNvPr>
          <p:cNvSpPr/>
          <p:nvPr/>
        </p:nvSpPr>
        <p:spPr>
          <a:xfrm>
            <a:off x="3163693" y="1122943"/>
            <a:ext cx="5864615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743499-3BF2-4FB9-8579-6F4B851C84AA}"/>
              </a:ext>
            </a:extLst>
          </p:cNvPr>
          <p:cNvSpPr/>
          <p:nvPr/>
        </p:nvSpPr>
        <p:spPr>
          <a:xfrm>
            <a:off x="9326985" y="1122943"/>
            <a:ext cx="2400980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CAE07B-025F-4B35-BEB5-2DF3FEA02F00}"/>
              </a:ext>
            </a:extLst>
          </p:cNvPr>
          <p:cNvSpPr txBox="1"/>
          <p:nvPr/>
        </p:nvSpPr>
        <p:spPr>
          <a:xfrm>
            <a:off x="464035" y="760374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4CA510-B499-4CA9-B633-6E5C041BA558}"/>
              </a:ext>
            </a:extLst>
          </p:cNvPr>
          <p:cNvSpPr txBox="1"/>
          <p:nvPr/>
        </p:nvSpPr>
        <p:spPr>
          <a:xfrm>
            <a:off x="3164803" y="760730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Managed</a:t>
            </a:r>
            <a:r>
              <a:rPr lang="de-DE" dirty="0"/>
              <a:t> Heap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AC125DE-3C3A-4703-BF88-A257E492FFBB}"/>
              </a:ext>
            </a:extLst>
          </p:cNvPr>
          <p:cNvSpPr/>
          <p:nvPr/>
        </p:nvSpPr>
        <p:spPr>
          <a:xfrm>
            <a:off x="9448921" y="5895388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ThreadPoolWaitCallback</a:t>
            </a:r>
            <a:endParaRPr lang="de-DE" sz="1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74224B-9126-491C-B60E-47C786B73DD2}"/>
              </a:ext>
            </a:extLst>
          </p:cNvPr>
          <p:cNvSpPr/>
          <p:nvPr/>
        </p:nvSpPr>
        <p:spPr>
          <a:xfrm>
            <a:off x="9448921" y="5630282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Dispatch…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DF269A-318E-43B5-A0BA-ED51FF263829}"/>
              </a:ext>
            </a:extLst>
          </p:cNvPr>
          <p:cNvSpPr/>
          <p:nvPr/>
        </p:nvSpPr>
        <p:spPr>
          <a:xfrm>
            <a:off x="3290256" y="2332356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Delegate</a:t>
            </a:r>
            <a:endParaRPr lang="de-DE" sz="1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E43B48-A4FF-4A8F-8C6A-360851A0A968}"/>
              </a:ext>
            </a:extLst>
          </p:cNvPr>
          <p:cNvSpPr/>
          <p:nvPr/>
        </p:nvSpPr>
        <p:spPr>
          <a:xfrm>
            <a:off x="3290256" y="1841421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Lexical</a:t>
            </a:r>
            <a:r>
              <a:rPr lang="de-DE" sz="1000" dirty="0"/>
              <a:t> Capture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81225-7AF7-4BD5-90D9-768633357E74}"/>
              </a:ext>
            </a:extLst>
          </p:cNvPr>
          <p:cNvSpPr/>
          <p:nvPr/>
        </p:nvSpPr>
        <p:spPr>
          <a:xfrm>
            <a:off x="3290256" y="2057390"/>
            <a:ext cx="199153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upperLimit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20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F66152-0535-41F2-863A-E816CD029935}"/>
              </a:ext>
            </a:extLst>
          </p:cNvPr>
          <p:cNvSpPr/>
          <p:nvPr/>
        </p:nvSpPr>
        <p:spPr>
          <a:xfrm>
            <a:off x="9447401" y="5342476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upperLimit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20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F97E23-8757-4EDD-98AE-AEFADF3CC799}"/>
              </a:ext>
            </a:extLst>
          </p:cNvPr>
          <p:cNvSpPr/>
          <p:nvPr/>
        </p:nvSpPr>
        <p:spPr>
          <a:xfrm>
            <a:off x="9447401" y="5132926"/>
            <a:ext cx="2157106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105DBD-402E-4A7A-A234-B2FDB0857A25}"/>
              </a:ext>
            </a:extLst>
          </p:cNvPr>
          <p:cNvSpPr/>
          <p:nvPr/>
        </p:nvSpPr>
        <p:spPr>
          <a:xfrm>
            <a:off x="9446439" y="4910353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denominators</a:t>
            </a:r>
            <a:r>
              <a:rPr lang="de-DE" sz="1000" dirty="0"/>
              <a:t> (List&lt;</a:t>
            </a:r>
            <a:r>
              <a:rPr lang="de-DE" sz="1000" dirty="0" err="1"/>
              <a:t>int</a:t>
            </a:r>
            <a:r>
              <a:rPr lang="de-DE" sz="1000" dirty="0"/>
              <a:t>&gt;): ???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2BE2BD-4B11-461F-9FA5-11EFB6F86788}"/>
              </a:ext>
            </a:extLst>
          </p:cNvPr>
          <p:cNvSpPr/>
          <p:nvPr/>
        </p:nvSpPr>
        <p:spPr>
          <a:xfrm>
            <a:off x="9446438" y="4694292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i (</a:t>
            </a:r>
            <a:r>
              <a:rPr lang="de-DE" sz="1000" dirty="0" err="1"/>
              <a:t>long</a:t>
            </a:r>
            <a:r>
              <a:rPr lang="de-DE" sz="1000" dirty="0"/>
              <a:t>): ???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248496-DD06-4676-8CF0-ED4EC82CC4E1}"/>
              </a:ext>
            </a:extLst>
          </p:cNvPr>
          <p:cNvSpPr txBox="1"/>
          <p:nvPr/>
        </p:nvSpPr>
        <p:spPr>
          <a:xfrm>
            <a:off x="9326985" y="764663"/>
            <a:ext cx="1669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 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EEF90D-CFB6-437E-8CAE-53A27B58723B}"/>
              </a:ext>
            </a:extLst>
          </p:cNvPr>
          <p:cNvSpPr/>
          <p:nvPr/>
        </p:nvSpPr>
        <p:spPr>
          <a:xfrm>
            <a:off x="3290256" y="1543986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Task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BFC891-F7AB-4FF2-96CC-00FF1F7F0AA1}"/>
              </a:ext>
            </a:extLst>
          </p:cNvPr>
          <p:cNvSpPr/>
          <p:nvPr/>
        </p:nvSpPr>
        <p:spPr>
          <a:xfrm>
            <a:off x="5797579" y="1273053"/>
            <a:ext cx="2829386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AsyncStateMachineBox</a:t>
            </a:r>
            <a:r>
              <a:rPr lang="de-DE" sz="1000" dirty="0"/>
              <a:t>&lt;</a:t>
            </a:r>
            <a:r>
              <a:rPr lang="de-DE" sz="1000" dirty="0" err="1"/>
              <a:t>AsyncStateMachine</a:t>
            </a:r>
            <a:r>
              <a:rPr lang="de-DE" sz="1000" dirty="0"/>
              <a:t>&gt;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FCB09E-CA88-40F2-ADDA-C2848574CDF4}"/>
              </a:ext>
            </a:extLst>
          </p:cNvPr>
          <p:cNvSpPr/>
          <p:nvPr/>
        </p:nvSpPr>
        <p:spPr>
          <a:xfrm>
            <a:off x="5798543" y="1692152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State (</a:t>
            </a:r>
            <a:r>
              <a:rPr lang="de-DE" sz="1000" dirty="0" err="1"/>
              <a:t>int</a:t>
            </a:r>
            <a:r>
              <a:rPr lang="de-DE" sz="1000" dirty="0"/>
              <a:t>): 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5612C60-CCCD-49B4-AE48-EA976B6BDBB4}"/>
              </a:ext>
            </a:extLst>
          </p:cNvPr>
          <p:cNvSpPr/>
          <p:nvPr/>
        </p:nvSpPr>
        <p:spPr>
          <a:xfrm>
            <a:off x="5798541" y="296774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ProgressRing</a:t>
            </a:r>
            <a:r>
              <a:rPr lang="de-DE" sz="1000" dirty="0"/>
              <a:t> (</a:t>
            </a:r>
            <a:r>
              <a:rPr lang="de-DE" sz="1000" dirty="0" err="1"/>
              <a:t>ProgressRing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87113B3-E6F5-48CA-BFC4-4E789F9F39F4}"/>
              </a:ext>
            </a:extLst>
          </p:cNvPr>
          <p:cNvSpPr/>
          <p:nvPr/>
        </p:nvSpPr>
        <p:spPr>
          <a:xfrm>
            <a:off x="5798541" y="275687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ResultTextBlock</a:t>
            </a:r>
            <a:r>
              <a:rPr lang="de-DE" sz="1000" dirty="0"/>
              <a:t> (</a:t>
            </a:r>
            <a:r>
              <a:rPr lang="de-DE" sz="1000" dirty="0" err="1"/>
              <a:t>TextBlock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0B29B48-6D7F-4CC7-A9F9-8F28D3A3043B}"/>
              </a:ext>
            </a:extLst>
          </p:cNvPr>
          <p:cNvSpPr/>
          <p:nvPr/>
        </p:nvSpPr>
        <p:spPr>
          <a:xfrm>
            <a:off x="5798539" y="2337749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ParsedNumber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20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CFA6770-6772-4474-BF38-38C3AC614478}"/>
              </a:ext>
            </a:extLst>
          </p:cNvPr>
          <p:cNvSpPr/>
          <p:nvPr/>
        </p:nvSpPr>
        <p:spPr>
          <a:xfrm>
            <a:off x="5797584" y="1908644"/>
            <a:ext cx="2828417" cy="209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Builder</a:t>
            </a:r>
            <a:r>
              <a:rPr lang="de-DE" sz="800" dirty="0"/>
              <a:t> (</a:t>
            </a:r>
            <a:r>
              <a:rPr lang="de-DE" sz="800" dirty="0" err="1"/>
              <a:t>AsyncTaskMethodBuilder</a:t>
            </a:r>
            <a:r>
              <a:rPr lang="de-DE" sz="800" dirty="0"/>
              <a:t>&lt;</a:t>
            </a:r>
            <a:r>
              <a:rPr lang="de-DE" sz="800" dirty="0" err="1"/>
              <a:t>long</a:t>
            </a:r>
            <a:r>
              <a:rPr lang="de-DE" sz="800" dirty="0"/>
              <a:t>&gt;)</a:t>
            </a:r>
            <a:endParaRPr lang="de-DE" sz="105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CD44F57-6495-46E1-A600-2AD9E4159910}"/>
              </a:ext>
            </a:extLst>
          </p:cNvPr>
          <p:cNvSpPr/>
          <p:nvPr/>
        </p:nvSpPr>
        <p:spPr>
          <a:xfrm>
            <a:off x="5797582" y="2118194"/>
            <a:ext cx="2828417" cy="2095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TaskAwaiter</a:t>
            </a:r>
            <a:r>
              <a:rPr lang="de-DE" sz="800" dirty="0"/>
              <a:t> (</a:t>
            </a:r>
            <a:r>
              <a:rPr lang="de-DE" sz="800" dirty="0" err="1"/>
              <a:t>TaskAwaiter</a:t>
            </a:r>
            <a:r>
              <a:rPr lang="de-DE" sz="800" dirty="0"/>
              <a:t>&lt;</a:t>
            </a:r>
            <a:r>
              <a:rPr lang="de-DE" sz="800" dirty="0" err="1"/>
              <a:t>long</a:t>
            </a:r>
            <a:r>
              <a:rPr lang="de-DE" sz="800" dirty="0"/>
              <a:t>&gt;)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B4BFF37-BB2F-4265-9487-452D9AA111DC}"/>
              </a:ext>
            </a:extLst>
          </p:cNvPr>
          <p:cNvSpPr/>
          <p:nvPr/>
        </p:nvSpPr>
        <p:spPr>
          <a:xfrm>
            <a:off x="5797582" y="317885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Button (Button):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8E1B9E7-0D2C-48B2-AAA8-043649A59505}"/>
              </a:ext>
            </a:extLst>
          </p:cNvPr>
          <p:cNvSpPr/>
          <p:nvPr/>
        </p:nvSpPr>
        <p:spPr>
          <a:xfrm>
            <a:off x="5797579" y="2548842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ToTextBox</a:t>
            </a:r>
            <a:r>
              <a:rPr lang="de-DE" sz="1000" dirty="0"/>
              <a:t> (TextBox):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9A7B78C-13D8-4CAF-9E44-06CF8E6D0DBF}"/>
              </a:ext>
            </a:extLst>
          </p:cNvPr>
          <p:cNvSpPr/>
          <p:nvPr/>
        </p:nvSpPr>
        <p:spPr>
          <a:xfrm>
            <a:off x="5797579" y="1483282"/>
            <a:ext cx="2828417" cy="2095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machine</a:t>
            </a:r>
            <a:r>
              <a:rPr lang="de-DE" sz="1000" dirty="0"/>
              <a:t> (</a:t>
            </a:r>
            <a:r>
              <a:rPr lang="de-DE" sz="1000" dirty="0" err="1"/>
              <a:t>AsyncStateMachine</a:t>
            </a:r>
            <a:r>
              <a:rPr lang="de-DE" sz="1000" dirty="0"/>
              <a:t>):</a:t>
            </a:r>
          </a:p>
        </p:txBody>
      </p: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DAA485DC-0CAA-4FC8-A916-4140E3875295}"/>
              </a:ext>
            </a:extLst>
          </p:cNvPr>
          <p:cNvCxnSpPr>
            <a:cxnSpLocks/>
            <a:stCxn id="43" idx="1"/>
            <a:endCxn id="24" idx="3"/>
          </p:cNvCxnSpPr>
          <p:nvPr/>
        </p:nvCxnSpPr>
        <p:spPr>
          <a:xfrm rot="10800000">
            <a:off x="5281808" y="1648761"/>
            <a:ext cx="515774" cy="57420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3EE2192F-2041-446B-BBCF-9A3D1D0BB381}"/>
              </a:ext>
            </a:extLst>
          </p:cNvPr>
          <p:cNvCxnSpPr>
            <a:cxnSpLocks/>
          </p:cNvCxnSpPr>
          <p:nvPr/>
        </p:nvCxnSpPr>
        <p:spPr>
          <a:xfrm flipH="1" flipV="1">
            <a:off x="4286032" y="1543986"/>
            <a:ext cx="7319995" cy="4191071"/>
          </a:xfrm>
          <a:prstGeom prst="bentConnector4">
            <a:avLst>
              <a:gd name="adj1" fmla="val -3123"/>
              <a:gd name="adj2" fmla="val 11772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1916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076E355-807E-4EAF-AA5F-22E0C5553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Speicherabbild </a:t>
            </a:r>
            <a:r>
              <a:rPr lang="de-DE" dirty="0" err="1"/>
              <a:t>async</a:t>
            </a:r>
            <a:r>
              <a:rPr lang="de-DE" dirty="0"/>
              <a:t> – Fortschritt auf dem Background Thread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A31DD-8586-4255-8759-D74D23559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1163-5299-4053-8C76-E1D26CDDC9EA}" type="datetime1">
              <a:rPr lang="de-DE" smtClean="0"/>
              <a:t>13.10.2020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7DF9D-243D-4589-B4E5-B90FD5AE0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https://github.com/feO2x/ADC2020AsyncInMemory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0E49B-1D4B-4BE1-A23A-7E49FC78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31</a:t>
            </a:fld>
            <a:endParaRPr lang="de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E86A3E-6B07-45FF-9653-4FEC86B21D0B}"/>
              </a:ext>
            </a:extLst>
          </p:cNvPr>
          <p:cNvSpPr/>
          <p:nvPr/>
        </p:nvSpPr>
        <p:spPr>
          <a:xfrm>
            <a:off x="585973" y="5895388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WPF </a:t>
            </a:r>
            <a:r>
              <a:rPr lang="de-DE" sz="1000" dirty="0" err="1"/>
              <a:t>Render</a:t>
            </a:r>
            <a:r>
              <a:rPr lang="de-DE" sz="1000" dirty="0"/>
              <a:t> Loop…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E3A2AE-01A7-44A0-BC23-37AA6793F5A1}"/>
              </a:ext>
            </a:extLst>
          </p:cNvPr>
          <p:cNvSpPr/>
          <p:nvPr/>
        </p:nvSpPr>
        <p:spPr>
          <a:xfrm>
            <a:off x="5797582" y="5508549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MainWindow</a:t>
            </a:r>
            <a:endParaRPr lang="de-DE" sz="1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94D3044-B2AC-4975-91CC-25A18E374C36}"/>
              </a:ext>
            </a:extLst>
          </p:cNvPr>
          <p:cNvSpPr/>
          <p:nvPr/>
        </p:nvSpPr>
        <p:spPr>
          <a:xfrm>
            <a:off x="5797584" y="5895388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App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31C780-332D-4A30-BFA4-D60FDD76130D}"/>
              </a:ext>
            </a:extLst>
          </p:cNvPr>
          <p:cNvSpPr/>
          <p:nvPr/>
        </p:nvSpPr>
        <p:spPr>
          <a:xfrm>
            <a:off x="3284513" y="5448875"/>
            <a:ext cx="1999985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Button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391DDC-A9C1-4846-9F4B-5EDA271D8439}"/>
              </a:ext>
            </a:extLst>
          </p:cNvPr>
          <p:cNvSpPr/>
          <p:nvPr/>
        </p:nvSpPr>
        <p:spPr>
          <a:xfrm>
            <a:off x="3284513" y="5671857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IsEnabled</a:t>
            </a:r>
            <a:r>
              <a:rPr lang="de-DE" sz="1000" dirty="0"/>
              <a:t> (</a:t>
            </a:r>
            <a:r>
              <a:rPr lang="de-DE" sz="1000" dirty="0" err="1"/>
              <a:t>bool</a:t>
            </a:r>
            <a:r>
              <a:rPr lang="de-DE" sz="1000" dirty="0"/>
              <a:t>): </a:t>
            </a:r>
            <a:r>
              <a:rPr lang="de-DE" sz="1000" dirty="0" err="1"/>
              <a:t>false</a:t>
            </a:r>
            <a:endParaRPr lang="de-DE" sz="1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ECEEE7-8C77-4C59-8B49-E08CA9E5C0E6}"/>
              </a:ext>
            </a:extLst>
          </p:cNvPr>
          <p:cNvSpPr/>
          <p:nvPr/>
        </p:nvSpPr>
        <p:spPr>
          <a:xfrm>
            <a:off x="3284209" y="5884862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7F6F66F-ADF2-417A-B743-BF0E83531F8C}"/>
              </a:ext>
            </a:extLst>
          </p:cNvPr>
          <p:cNvCxnSpPr>
            <a:cxnSpLocks/>
            <a:stCxn id="25" idx="0"/>
            <a:endCxn id="23" idx="2"/>
          </p:cNvCxnSpPr>
          <p:nvPr/>
        </p:nvCxnSpPr>
        <p:spPr>
          <a:xfrm rot="16200000" flipV="1">
            <a:off x="6457283" y="5806743"/>
            <a:ext cx="177289" cy="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D508C9E-B572-463F-8A91-ED6F00C04D71}"/>
              </a:ext>
            </a:extLst>
          </p:cNvPr>
          <p:cNvSpPr/>
          <p:nvPr/>
        </p:nvSpPr>
        <p:spPr>
          <a:xfrm>
            <a:off x="3290256" y="2615715"/>
            <a:ext cx="1991554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RoutedEventArgs</a:t>
            </a:r>
            <a:endParaRPr lang="de-DE" sz="10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9A94DB-18B4-4F68-9619-661310A6C533}"/>
              </a:ext>
            </a:extLst>
          </p:cNvPr>
          <p:cNvSpPr/>
          <p:nvPr/>
        </p:nvSpPr>
        <p:spPr>
          <a:xfrm>
            <a:off x="5797583" y="512171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Stackpanel</a:t>
            </a:r>
            <a:endParaRPr lang="de-DE" sz="1000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929FF59-7A8A-4319-9846-0F0363CCEC45}"/>
              </a:ext>
            </a:extLst>
          </p:cNvPr>
          <p:cNvCxnSpPr>
            <a:cxnSpLocks/>
            <a:stCxn id="23" idx="0"/>
            <a:endCxn id="38" idx="2"/>
          </p:cNvCxnSpPr>
          <p:nvPr/>
        </p:nvCxnSpPr>
        <p:spPr>
          <a:xfrm rot="5400000" flipH="1" flipV="1">
            <a:off x="6457282" y="5419905"/>
            <a:ext cx="177288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296B750-361E-47A1-AAF8-21C1E059E546}"/>
              </a:ext>
            </a:extLst>
          </p:cNvPr>
          <p:cNvSpPr/>
          <p:nvPr/>
        </p:nvSpPr>
        <p:spPr>
          <a:xfrm>
            <a:off x="5797582" y="473852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TextBlock</a:t>
            </a:r>
            <a:endParaRPr lang="de-DE" sz="1000" dirty="0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3D4BAF5-26CA-4D04-A8FD-EE429388A944}"/>
              </a:ext>
            </a:extLst>
          </p:cNvPr>
          <p:cNvCxnSpPr>
            <a:cxnSpLocks/>
            <a:stCxn id="38" idx="0"/>
            <a:endCxn id="51" idx="2"/>
          </p:cNvCxnSpPr>
          <p:nvPr/>
        </p:nvCxnSpPr>
        <p:spPr>
          <a:xfrm rot="16200000" flipV="1">
            <a:off x="6459107" y="5034890"/>
            <a:ext cx="173640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482E7E2C-51A2-4627-AAD9-157C74366052}"/>
              </a:ext>
            </a:extLst>
          </p:cNvPr>
          <p:cNvSpPr/>
          <p:nvPr/>
        </p:nvSpPr>
        <p:spPr>
          <a:xfrm>
            <a:off x="5797580" y="435117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StackPanel</a:t>
            </a:r>
            <a:endParaRPr lang="de-DE" sz="1000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F7D52CA4-595B-4699-928C-6A9ED571C72B}"/>
              </a:ext>
            </a:extLst>
          </p:cNvPr>
          <p:cNvCxnSpPr>
            <a:cxnSpLocks/>
            <a:stCxn id="38" idx="3"/>
            <a:endCxn id="56" idx="3"/>
          </p:cNvCxnSpPr>
          <p:nvPr/>
        </p:nvCxnSpPr>
        <p:spPr>
          <a:xfrm flipH="1" flipV="1">
            <a:off x="7294267" y="4455946"/>
            <a:ext cx="3" cy="770540"/>
          </a:xfrm>
          <a:prstGeom prst="bentConnector3">
            <a:avLst>
              <a:gd name="adj1" fmla="val -76200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89EA2653-E3E2-4308-BEF0-01AA406F2A60}"/>
              </a:ext>
            </a:extLst>
          </p:cNvPr>
          <p:cNvSpPr/>
          <p:nvPr/>
        </p:nvSpPr>
        <p:spPr>
          <a:xfrm>
            <a:off x="5797579" y="3963745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TextBlock</a:t>
            </a:r>
            <a:endParaRPr lang="de-DE" sz="1000" dirty="0"/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1AC301C4-849A-4BE9-8DED-54E8206292BB}"/>
              </a:ext>
            </a:extLst>
          </p:cNvPr>
          <p:cNvCxnSpPr>
            <a:cxnSpLocks/>
            <a:stCxn id="38" idx="1"/>
            <a:endCxn id="27" idx="3"/>
          </p:cNvCxnSpPr>
          <p:nvPr/>
        </p:nvCxnSpPr>
        <p:spPr>
          <a:xfrm rot="10800000" flipV="1">
            <a:off x="5284499" y="5226486"/>
            <a:ext cx="513085" cy="32716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01021FFD-37A5-4700-ACA6-B1AF276982B5}"/>
              </a:ext>
            </a:extLst>
          </p:cNvPr>
          <p:cNvSpPr/>
          <p:nvPr/>
        </p:nvSpPr>
        <p:spPr>
          <a:xfrm>
            <a:off x="3281830" y="4685131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ProgressRing</a:t>
            </a:r>
            <a:endParaRPr lang="de-DE" sz="10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9A17523-F113-4503-9B13-4FA032C59A83}"/>
              </a:ext>
            </a:extLst>
          </p:cNvPr>
          <p:cNvSpPr/>
          <p:nvPr/>
        </p:nvSpPr>
        <p:spPr>
          <a:xfrm>
            <a:off x="3281830" y="490811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Visibility</a:t>
            </a:r>
            <a:r>
              <a:rPr lang="de-DE" sz="1000" dirty="0"/>
              <a:t> (</a:t>
            </a:r>
            <a:r>
              <a:rPr lang="de-DE" sz="1000" dirty="0" err="1"/>
              <a:t>Visibility</a:t>
            </a:r>
            <a:r>
              <a:rPr lang="de-DE" sz="1000" dirty="0"/>
              <a:t>): Visible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FD98CED-2A4C-4657-9016-701A96004FE0}"/>
              </a:ext>
            </a:extLst>
          </p:cNvPr>
          <p:cNvSpPr/>
          <p:nvPr/>
        </p:nvSpPr>
        <p:spPr>
          <a:xfrm>
            <a:off x="3281828" y="511766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B46AAC43-F09B-4C0F-9481-0DFF74933278}"/>
              </a:ext>
            </a:extLst>
          </p:cNvPr>
          <p:cNvCxnSpPr>
            <a:cxnSpLocks/>
            <a:stCxn id="38" idx="1"/>
            <a:endCxn id="76" idx="3"/>
          </p:cNvCxnSpPr>
          <p:nvPr/>
        </p:nvCxnSpPr>
        <p:spPr>
          <a:xfrm rot="10800000">
            <a:off x="5281813" y="4789906"/>
            <a:ext cx="515771" cy="43658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D3B67DC3-E5CC-40A0-9F37-41E5B4A9150B}"/>
              </a:ext>
            </a:extLst>
          </p:cNvPr>
          <p:cNvSpPr/>
          <p:nvPr/>
        </p:nvSpPr>
        <p:spPr>
          <a:xfrm>
            <a:off x="3281830" y="388696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TextBlock</a:t>
            </a:r>
            <a:endParaRPr lang="de-DE" sz="10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958DFB6-2DB2-4227-9E32-BB327E2019D9}"/>
              </a:ext>
            </a:extLst>
          </p:cNvPr>
          <p:cNvSpPr/>
          <p:nvPr/>
        </p:nvSpPr>
        <p:spPr>
          <a:xfrm>
            <a:off x="3281830" y="410995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Text (</a:t>
            </a:r>
            <a:r>
              <a:rPr lang="de-DE" sz="1000" dirty="0" err="1"/>
              <a:t>string</a:t>
            </a:r>
            <a:r>
              <a:rPr lang="de-DE" sz="1000" dirty="0"/>
              <a:t>): null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D4FB5B1-0A1C-44EB-ADBA-79BDDF34D495}"/>
              </a:ext>
            </a:extLst>
          </p:cNvPr>
          <p:cNvSpPr/>
          <p:nvPr/>
        </p:nvSpPr>
        <p:spPr>
          <a:xfrm>
            <a:off x="3281828" y="431950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B9139B3-D43E-4EA1-9EE8-311B1790D602}"/>
              </a:ext>
            </a:extLst>
          </p:cNvPr>
          <p:cNvSpPr/>
          <p:nvPr/>
        </p:nvSpPr>
        <p:spPr>
          <a:xfrm>
            <a:off x="3281828" y="2867619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string</a:t>
            </a:r>
            <a:r>
              <a:rPr lang="de-DE" sz="1000" dirty="0"/>
              <a:t> „20“</a:t>
            </a: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D77F270B-D2FE-4523-AFF8-EA28FBF7B00A}"/>
              </a:ext>
            </a:extLst>
          </p:cNvPr>
          <p:cNvCxnSpPr>
            <a:cxnSpLocks/>
            <a:stCxn id="61" idx="3"/>
            <a:endCxn id="93" idx="3"/>
          </p:cNvCxnSpPr>
          <p:nvPr/>
        </p:nvCxnSpPr>
        <p:spPr>
          <a:xfrm flipV="1">
            <a:off x="5281810" y="2972394"/>
            <a:ext cx="12700" cy="520941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1E91F72E-0389-4AE9-8BFA-4FB82206EE6F}"/>
              </a:ext>
            </a:extLst>
          </p:cNvPr>
          <p:cNvSpPr/>
          <p:nvPr/>
        </p:nvSpPr>
        <p:spPr>
          <a:xfrm>
            <a:off x="3281828" y="316557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TextBox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E2916D0-89CA-4A8C-9034-3C8D2CD48CCC}"/>
              </a:ext>
            </a:extLst>
          </p:cNvPr>
          <p:cNvSpPr/>
          <p:nvPr/>
        </p:nvSpPr>
        <p:spPr>
          <a:xfrm>
            <a:off x="3281828" y="338856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Text (</a:t>
            </a:r>
            <a:r>
              <a:rPr lang="de-DE" sz="1000" dirty="0" err="1"/>
              <a:t>string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17765FC-9425-4959-A16C-F929E55174F4}"/>
              </a:ext>
            </a:extLst>
          </p:cNvPr>
          <p:cNvSpPr/>
          <p:nvPr/>
        </p:nvSpPr>
        <p:spPr>
          <a:xfrm>
            <a:off x="3281826" y="359811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BDBBB17F-02F3-41C0-8C7D-EB7B1A4C1773}"/>
              </a:ext>
            </a:extLst>
          </p:cNvPr>
          <p:cNvCxnSpPr>
            <a:cxnSpLocks/>
            <a:stCxn id="56" idx="0"/>
            <a:endCxn id="65" idx="2"/>
          </p:cNvCxnSpPr>
          <p:nvPr/>
        </p:nvCxnSpPr>
        <p:spPr>
          <a:xfrm rot="16200000" flipV="1">
            <a:off x="6456986" y="4262232"/>
            <a:ext cx="177876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CEC74ADD-B304-4632-954E-30D139E5112E}"/>
              </a:ext>
            </a:extLst>
          </p:cNvPr>
          <p:cNvCxnSpPr>
            <a:cxnSpLocks/>
            <a:stCxn id="56" idx="1"/>
            <a:endCxn id="59" idx="3"/>
          </p:cNvCxnSpPr>
          <p:nvPr/>
        </p:nvCxnSpPr>
        <p:spPr>
          <a:xfrm rot="10800000">
            <a:off x="5281810" y="3270354"/>
            <a:ext cx="515770" cy="1185593"/>
          </a:xfrm>
          <a:prstGeom prst="bentConnector3">
            <a:avLst>
              <a:gd name="adj1" fmla="val 2599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E608DE4-FF36-43CC-982F-469AA7F2A44C}"/>
              </a:ext>
            </a:extLst>
          </p:cNvPr>
          <p:cNvSpPr/>
          <p:nvPr/>
        </p:nvSpPr>
        <p:spPr>
          <a:xfrm>
            <a:off x="464036" y="1122943"/>
            <a:ext cx="2400980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ABDE4B-F3AB-477E-A625-5E16034E2F3B}"/>
              </a:ext>
            </a:extLst>
          </p:cNvPr>
          <p:cNvSpPr/>
          <p:nvPr/>
        </p:nvSpPr>
        <p:spPr>
          <a:xfrm>
            <a:off x="3163693" y="1122943"/>
            <a:ext cx="5864615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743499-3BF2-4FB9-8579-6F4B851C84AA}"/>
              </a:ext>
            </a:extLst>
          </p:cNvPr>
          <p:cNvSpPr/>
          <p:nvPr/>
        </p:nvSpPr>
        <p:spPr>
          <a:xfrm>
            <a:off x="9326985" y="1122943"/>
            <a:ext cx="2400980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CAE07B-025F-4B35-BEB5-2DF3FEA02F00}"/>
              </a:ext>
            </a:extLst>
          </p:cNvPr>
          <p:cNvSpPr txBox="1"/>
          <p:nvPr/>
        </p:nvSpPr>
        <p:spPr>
          <a:xfrm>
            <a:off x="464035" y="760374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4CA510-B499-4CA9-B633-6E5C041BA558}"/>
              </a:ext>
            </a:extLst>
          </p:cNvPr>
          <p:cNvSpPr txBox="1"/>
          <p:nvPr/>
        </p:nvSpPr>
        <p:spPr>
          <a:xfrm>
            <a:off x="3164803" y="760730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Managed</a:t>
            </a:r>
            <a:r>
              <a:rPr lang="de-DE" dirty="0"/>
              <a:t> Heap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AC125DE-3C3A-4703-BF88-A257E492FFBB}"/>
              </a:ext>
            </a:extLst>
          </p:cNvPr>
          <p:cNvSpPr/>
          <p:nvPr/>
        </p:nvSpPr>
        <p:spPr>
          <a:xfrm>
            <a:off x="9448921" y="5895388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ThreadPoolWaitCallback</a:t>
            </a:r>
            <a:endParaRPr lang="de-DE" sz="1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74224B-9126-491C-B60E-47C786B73DD2}"/>
              </a:ext>
            </a:extLst>
          </p:cNvPr>
          <p:cNvSpPr/>
          <p:nvPr/>
        </p:nvSpPr>
        <p:spPr>
          <a:xfrm>
            <a:off x="9448921" y="5630282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Dispatch…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DF269A-318E-43B5-A0BA-ED51FF263829}"/>
              </a:ext>
            </a:extLst>
          </p:cNvPr>
          <p:cNvSpPr/>
          <p:nvPr/>
        </p:nvSpPr>
        <p:spPr>
          <a:xfrm>
            <a:off x="3290256" y="2332356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Delegate</a:t>
            </a:r>
            <a:endParaRPr lang="de-DE" sz="1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E43B48-A4FF-4A8F-8C6A-360851A0A968}"/>
              </a:ext>
            </a:extLst>
          </p:cNvPr>
          <p:cNvSpPr/>
          <p:nvPr/>
        </p:nvSpPr>
        <p:spPr>
          <a:xfrm>
            <a:off x="3290256" y="1841421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Lexical</a:t>
            </a:r>
            <a:r>
              <a:rPr lang="de-DE" sz="1000" dirty="0"/>
              <a:t> Capture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81225-7AF7-4BD5-90D9-768633357E74}"/>
              </a:ext>
            </a:extLst>
          </p:cNvPr>
          <p:cNvSpPr/>
          <p:nvPr/>
        </p:nvSpPr>
        <p:spPr>
          <a:xfrm>
            <a:off x="3290256" y="2057390"/>
            <a:ext cx="199153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upperLimit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20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F66152-0535-41F2-863A-E816CD029935}"/>
              </a:ext>
            </a:extLst>
          </p:cNvPr>
          <p:cNvSpPr/>
          <p:nvPr/>
        </p:nvSpPr>
        <p:spPr>
          <a:xfrm>
            <a:off x="9447401" y="5342476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upperLimit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20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F97E23-8757-4EDD-98AE-AEFADF3CC799}"/>
              </a:ext>
            </a:extLst>
          </p:cNvPr>
          <p:cNvSpPr/>
          <p:nvPr/>
        </p:nvSpPr>
        <p:spPr>
          <a:xfrm>
            <a:off x="9447401" y="5132926"/>
            <a:ext cx="2157106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105DBD-402E-4A7A-A234-B2FDB0857A25}"/>
              </a:ext>
            </a:extLst>
          </p:cNvPr>
          <p:cNvSpPr/>
          <p:nvPr/>
        </p:nvSpPr>
        <p:spPr>
          <a:xfrm>
            <a:off x="9446439" y="4910353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denominators</a:t>
            </a:r>
            <a:r>
              <a:rPr lang="de-DE" sz="1000" dirty="0"/>
              <a:t> (List&lt;</a:t>
            </a:r>
            <a:r>
              <a:rPr lang="de-DE" sz="1000" dirty="0" err="1"/>
              <a:t>int</a:t>
            </a:r>
            <a:r>
              <a:rPr lang="de-DE" sz="1000" dirty="0"/>
              <a:t>&gt;):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2BE2BD-4B11-461F-9FA5-11EFB6F86788}"/>
              </a:ext>
            </a:extLst>
          </p:cNvPr>
          <p:cNvSpPr/>
          <p:nvPr/>
        </p:nvSpPr>
        <p:spPr>
          <a:xfrm>
            <a:off x="9446438" y="4694292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i (</a:t>
            </a:r>
            <a:r>
              <a:rPr lang="de-DE" sz="1000" dirty="0" err="1"/>
              <a:t>long</a:t>
            </a:r>
            <a:r>
              <a:rPr lang="de-DE" sz="1000" dirty="0"/>
              <a:t>): 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248496-DD06-4676-8CF0-ED4EC82CC4E1}"/>
              </a:ext>
            </a:extLst>
          </p:cNvPr>
          <p:cNvSpPr txBox="1"/>
          <p:nvPr/>
        </p:nvSpPr>
        <p:spPr>
          <a:xfrm>
            <a:off x="9326985" y="764663"/>
            <a:ext cx="1669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 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EEF90D-CFB6-437E-8CAE-53A27B58723B}"/>
              </a:ext>
            </a:extLst>
          </p:cNvPr>
          <p:cNvSpPr/>
          <p:nvPr/>
        </p:nvSpPr>
        <p:spPr>
          <a:xfrm>
            <a:off x="3290256" y="1543986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Task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BFC891-F7AB-4FF2-96CC-00FF1F7F0AA1}"/>
              </a:ext>
            </a:extLst>
          </p:cNvPr>
          <p:cNvSpPr/>
          <p:nvPr/>
        </p:nvSpPr>
        <p:spPr>
          <a:xfrm>
            <a:off x="5797579" y="1273053"/>
            <a:ext cx="2829386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AsyncStateMachineBox</a:t>
            </a:r>
            <a:r>
              <a:rPr lang="de-DE" sz="1000" dirty="0"/>
              <a:t>&lt;</a:t>
            </a:r>
            <a:r>
              <a:rPr lang="de-DE" sz="1000" dirty="0" err="1"/>
              <a:t>AsyncStateMachine</a:t>
            </a:r>
            <a:r>
              <a:rPr lang="de-DE" sz="1000" dirty="0"/>
              <a:t>&gt;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FCB09E-CA88-40F2-ADDA-C2848574CDF4}"/>
              </a:ext>
            </a:extLst>
          </p:cNvPr>
          <p:cNvSpPr/>
          <p:nvPr/>
        </p:nvSpPr>
        <p:spPr>
          <a:xfrm>
            <a:off x="5798543" y="1692152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State (</a:t>
            </a:r>
            <a:r>
              <a:rPr lang="de-DE" sz="1000" dirty="0" err="1"/>
              <a:t>int</a:t>
            </a:r>
            <a:r>
              <a:rPr lang="de-DE" sz="1000" dirty="0"/>
              <a:t>): 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5612C60-CCCD-49B4-AE48-EA976B6BDBB4}"/>
              </a:ext>
            </a:extLst>
          </p:cNvPr>
          <p:cNvSpPr/>
          <p:nvPr/>
        </p:nvSpPr>
        <p:spPr>
          <a:xfrm>
            <a:off x="5798541" y="296774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ProgressRing</a:t>
            </a:r>
            <a:r>
              <a:rPr lang="de-DE" sz="1000" dirty="0"/>
              <a:t> (</a:t>
            </a:r>
            <a:r>
              <a:rPr lang="de-DE" sz="1000" dirty="0" err="1"/>
              <a:t>ProgressRing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87113B3-E6F5-48CA-BFC4-4E789F9F39F4}"/>
              </a:ext>
            </a:extLst>
          </p:cNvPr>
          <p:cNvSpPr/>
          <p:nvPr/>
        </p:nvSpPr>
        <p:spPr>
          <a:xfrm>
            <a:off x="5798541" y="275687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ResultTextBlock</a:t>
            </a:r>
            <a:r>
              <a:rPr lang="de-DE" sz="1000" dirty="0"/>
              <a:t> (</a:t>
            </a:r>
            <a:r>
              <a:rPr lang="de-DE" sz="1000" dirty="0" err="1"/>
              <a:t>TextBlock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0B29B48-6D7F-4CC7-A9F9-8F28D3A3043B}"/>
              </a:ext>
            </a:extLst>
          </p:cNvPr>
          <p:cNvSpPr/>
          <p:nvPr/>
        </p:nvSpPr>
        <p:spPr>
          <a:xfrm>
            <a:off x="5798539" y="2337749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ParsedNumber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20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CFA6770-6772-4474-BF38-38C3AC614478}"/>
              </a:ext>
            </a:extLst>
          </p:cNvPr>
          <p:cNvSpPr/>
          <p:nvPr/>
        </p:nvSpPr>
        <p:spPr>
          <a:xfrm>
            <a:off x="5797584" y="1908644"/>
            <a:ext cx="2828417" cy="209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Builder</a:t>
            </a:r>
            <a:r>
              <a:rPr lang="de-DE" sz="800" dirty="0"/>
              <a:t> (</a:t>
            </a:r>
            <a:r>
              <a:rPr lang="de-DE" sz="800" dirty="0" err="1"/>
              <a:t>AsyncTaskMethodBuilder</a:t>
            </a:r>
            <a:r>
              <a:rPr lang="de-DE" sz="800" dirty="0"/>
              <a:t>&lt;</a:t>
            </a:r>
            <a:r>
              <a:rPr lang="de-DE" sz="800" dirty="0" err="1"/>
              <a:t>long</a:t>
            </a:r>
            <a:r>
              <a:rPr lang="de-DE" sz="800" dirty="0"/>
              <a:t>&gt;)</a:t>
            </a:r>
            <a:endParaRPr lang="de-DE" sz="105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CD44F57-6495-46E1-A600-2AD9E4159910}"/>
              </a:ext>
            </a:extLst>
          </p:cNvPr>
          <p:cNvSpPr/>
          <p:nvPr/>
        </p:nvSpPr>
        <p:spPr>
          <a:xfrm>
            <a:off x="5797582" y="2118194"/>
            <a:ext cx="2828417" cy="2095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TaskAwaiter</a:t>
            </a:r>
            <a:r>
              <a:rPr lang="de-DE" sz="800" dirty="0"/>
              <a:t> (</a:t>
            </a:r>
            <a:r>
              <a:rPr lang="de-DE" sz="800" dirty="0" err="1"/>
              <a:t>TaskAwaiter</a:t>
            </a:r>
            <a:r>
              <a:rPr lang="de-DE" sz="800" dirty="0"/>
              <a:t>&lt;</a:t>
            </a:r>
            <a:r>
              <a:rPr lang="de-DE" sz="800" dirty="0" err="1"/>
              <a:t>long</a:t>
            </a:r>
            <a:r>
              <a:rPr lang="de-DE" sz="800" dirty="0"/>
              <a:t>&gt;)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B4BFF37-BB2F-4265-9487-452D9AA111DC}"/>
              </a:ext>
            </a:extLst>
          </p:cNvPr>
          <p:cNvSpPr/>
          <p:nvPr/>
        </p:nvSpPr>
        <p:spPr>
          <a:xfrm>
            <a:off x="5797582" y="317885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Button (Button):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8E1B9E7-0D2C-48B2-AAA8-043649A59505}"/>
              </a:ext>
            </a:extLst>
          </p:cNvPr>
          <p:cNvSpPr/>
          <p:nvPr/>
        </p:nvSpPr>
        <p:spPr>
          <a:xfrm>
            <a:off x="5797579" y="2548842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ToTextBox</a:t>
            </a:r>
            <a:r>
              <a:rPr lang="de-DE" sz="1000" dirty="0"/>
              <a:t> (TextBox):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9A7B78C-13D8-4CAF-9E44-06CF8E6D0DBF}"/>
              </a:ext>
            </a:extLst>
          </p:cNvPr>
          <p:cNvSpPr/>
          <p:nvPr/>
        </p:nvSpPr>
        <p:spPr>
          <a:xfrm>
            <a:off x="5797579" y="1483282"/>
            <a:ext cx="2828417" cy="2095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machine</a:t>
            </a:r>
            <a:r>
              <a:rPr lang="de-DE" sz="1000" dirty="0"/>
              <a:t> (</a:t>
            </a:r>
            <a:r>
              <a:rPr lang="de-DE" sz="1000" dirty="0" err="1"/>
              <a:t>AsyncStateMachine</a:t>
            </a:r>
            <a:r>
              <a:rPr lang="de-DE" sz="1000" dirty="0"/>
              <a:t>):</a:t>
            </a:r>
          </a:p>
        </p:txBody>
      </p: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DAA485DC-0CAA-4FC8-A916-4140E3875295}"/>
              </a:ext>
            </a:extLst>
          </p:cNvPr>
          <p:cNvCxnSpPr>
            <a:cxnSpLocks/>
            <a:stCxn id="43" idx="1"/>
            <a:endCxn id="24" idx="3"/>
          </p:cNvCxnSpPr>
          <p:nvPr/>
        </p:nvCxnSpPr>
        <p:spPr>
          <a:xfrm rot="10800000">
            <a:off x="5281808" y="1648761"/>
            <a:ext cx="515774" cy="57420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CDA2540-5115-4C6D-B7D2-F920E99C0811}"/>
              </a:ext>
            </a:extLst>
          </p:cNvPr>
          <p:cNvSpPr/>
          <p:nvPr/>
        </p:nvSpPr>
        <p:spPr>
          <a:xfrm>
            <a:off x="7412943" y="3951226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List&lt;</a:t>
            </a:r>
            <a:r>
              <a:rPr lang="de-DE" sz="1000" dirty="0" err="1"/>
              <a:t>int</a:t>
            </a:r>
            <a:r>
              <a:rPr lang="de-DE" sz="1000" dirty="0"/>
              <a:t>&gt;</a:t>
            </a: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7267005A-4BA2-4523-94BA-DAF3CA02923C}"/>
              </a:ext>
            </a:extLst>
          </p:cNvPr>
          <p:cNvCxnSpPr>
            <a:cxnSpLocks/>
            <a:stCxn id="18" idx="1"/>
            <a:endCxn id="2" idx="3"/>
          </p:cNvCxnSpPr>
          <p:nvPr/>
        </p:nvCxnSpPr>
        <p:spPr>
          <a:xfrm rot="10800000">
            <a:off x="8909631" y="4056002"/>
            <a:ext cx="536809" cy="95912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2B9B4CB-526A-4C8A-91E4-21790214FCFF}"/>
              </a:ext>
            </a:extLst>
          </p:cNvPr>
          <p:cNvSpPr/>
          <p:nvPr/>
        </p:nvSpPr>
        <p:spPr>
          <a:xfrm>
            <a:off x="7405056" y="5501996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Many </a:t>
            </a:r>
            <a:r>
              <a:rPr lang="de-DE" sz="1000" dirty="0" err="1"/>
              <a:t>delegates</a:t>
            </a:r>
            <a:r>
              <a:rPr lang="de-DE" sz="1000" dirty="0"/>
              <a:t>…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2F0F6663-DEB7-42AD-9C0F-0AC283585F9B}"/>
              </a:ext>
            </a:extLst>
          </p:cNvPr>
          <p:cNvCxnSpPr>
            <a:cxnSpLocks/>
          </p:cNvCxnSpPr>
          <p:nvPr/>
        </p:nvCxnSpPr>
        <p:spPr>
          <a:xfrm flipH="1" flipV="1">
            <a:off x="4286032" y="1543986"/>
            <a:ext cx="7319995" cy="4191071"/>
          </a:xfrm>
          <a:prstGeom prst="bentConnector4">
            <a:avLst>
              <a:gd name="adj1" fmla="val -3123"/>
              <a:gd name="adj2" fmla="val 11772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4096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076E355-807E-4EAF-AA5F-22E0C5553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Speicherabbild </a:t>
            </a:r>
            <a:r>
              <a:rPr lang="de-DE" dirty="0" err="1"/>
              <a:t>async</a:t>
            </a:r>
            <a:r>
              <a:rPr lang="de-DE" dirty="0"/>
              <a:t> – den Task abschließen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A31DD-8586-4255-8759-D74D23559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C880-92D6-42B4-BB54-1228DF69E5AE}" type="datetime1">
              <a:rPr lang="de-DE" smtClean="0"/>
              <a:t>13.10.2020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7DF9D-243D-4589-B4E5-B90FD5AE0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https://github.com/feO2x/ADC2020AsyncInMemory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0E49B-1D4B-4BE1-A23A-7E49FC78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32</a:t>
            </a:fld>
            <a:endParaRPr lang="de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E86A3E-6B07-45FF-9653-4FEC86B21D0B}"/>
              </a:ext>
            </a:extLst>
          </p:cNvPr>
          <p:cNvSpPr/>
          <p:nvPr/>
        </p:nvSpPr>
        <p:spPr>
          <a:xfrm>
            <a:off x="585973" y="5895388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WPF </a:t>
            </a:r>
            <a:r>
              <a:rPr lang="de-DE" sz="1000" dirty="0" err="1"/>
              <a:t>Render</a:t>
            </a:r>
            <a:r>
              <a:rPr lang="de-DE" sz="1000" dirty="0"/>
              <a:t> Loop…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E3A2AE-01A7-44A0-BC23-37AA6793F5A1}"/>
              </a:ext>
            </a:extLst>
          </p:cNvPr>
          <p:cNvSpPr/>
          <p:nvPr/>
        </p:nvSpPr>
        <p:spPr>
          <a:xfrm>
            <a:off x="5797582" y="5508549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MainWindow</a:t>
            </a:r>
            <a:endParaRPr lang="de-DE" sz="1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94D3044-B2AC-4975-91CC-25A18E374C36}"/>
              </a:ext>
            </a:extLst>
          </p:cNvPr>
          <p:cNvSpPr/>
          <p:nvPr/>
        </p:nvSpPr>
        <p:spPr>
          <a:xfrm>
            <a:off x="5797584" y="5895388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App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31C780-332D-4A30-BFA4-D60FDD76130D}"/>
              </a:ext>
            </a:extLst>
          </p:cNvPr>
          <p:cNvSpPr/>
          <p:nvPr/>
        </p:nvSpPr>
        <p:spPr>
          <a:xfrm>
            <a:off x="3284513" y="5448875"/>
            <a:ext cx="1999985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Button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391DDC-A9C1-4846-9F4B-5EDA271D8439}"/>
              </a:ext>
            </a:extLst>
          </p:cNvPr>
          <p:cNvSpPr/>
          <p:nvPr/>
        </p:nvSpPr>
        <p:spPr>
          <a:xfrm>
            <a:off x="3284513" y="5671857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IsEnabled</a:t>
            </a:r>
            <a:r>
              <a:rPr lang="de-DE" sz="1000" dirty="0"/>
              <a:t> (</a:t>
            </a:r>
            <a:r>
              <a:rPr lang="de-DE" sz="1000" dirty="0" err="1"/>
              <a:t>bool</a:t>
            </a:r>
            <a:r>
              <a:rPr lang="de-DE" sz="1000" dirty="0"/>
              <a:t>): </a:t>
            </a:r>
            <a:r>
              <a:rPr lang="de-DE" sz="1000" dirty="0" err="1"/>
              <a:t>false</a:t>
            </a:r>
            <a:endParaRPr lang="de-DE" sz="1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ECEEE7-8C77-4C59-8B49-E08CA9E5C0E6}"/>
              </a:ext>
            </a:extLst>
          </p:cNvPr>
          <p:cNvSpPr/>
          <p:nvPr/>
        </p:nvSpPr>
        <p:spPr>
          <a:xfrm>
            <a:off x="3284209" y="5884862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7F6F66F-ADF2-417A-B743-BF0E83531F8C}"/>
              </a:ext>
            </a:extLst>
          </p:cNvPr>
          <p:cNvCxnSpPr>
            <a:cxnSpLocks/>
            <a:stCxn id="25" idx="0"/>
            <a:endCxn id="23" idx="2"/>
          </p:cNvCxnSpPr>
          <p:nvPr/>
        </p:nvCxnSpPr>
        <p:spPr>
          <a:xfrm rot="16200000" flipV="1">
            <a:off x="6457283" y="5806743"/>
            <a:ext cx="177289" cy="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D508C9E-B572-463F-8A91-ED6F00C04D71}"/>
              </a:ext>
            </a:extLst>
          </p:cNvPr>
          <p:cNvSpPr/>
          <p:nvPr/>
        </p:nvSpPr>
        <p:spPr>
          <a:xfrm>
            <a:off x="3290256" y="2615715"/>
            <a:ext cx="1991554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RoutedEventArgs</a:t>
            </a:r>
            <a:endParaRPr lang="de-DE" sz="10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9A94DB-18B4-4F68-9619-661310A6C533}"/>
              </a:ext>
            </a:extLst>
          </p:cNvPr>
          <p:cNvSpPr/>
          <p:nvPr/>
        </p:nvSpPr>
        <p:spPr>
          <a:xfrm>
            <a:off x="5797583" y="512171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Stackpanel</a:t>
            </a:r>
            <a:endParaRPr lang="de-DE" sz="1000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929FF59-7A8A-4319-9846-0F0363CCEC45}"/>
              </a:ext>
            </a:extLst>
          </p:cNvPr>
          <p:cNvCxnSpPr>
            <a:cxnSpLocks/>
            <a:stCxn id="23" idx="0"/>
            <a:endCxn id="38" idx="2"/>
          </p:cNvCxnSpPr>
          <p:nvPr/>
        </p:nvCxnSpPr>
        <p:spPr>
          <a:xfrm rot="5400000" flipH="1" flipV="1">
            <a:off x="6457282" y="5419905"/>
            <a:ext cx="177288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296B750-361E-47A1-AAF8-21C1E059E546}"/>
              </a:ext>
            </a:extLst>
          </p:cNvPr>
          <p:cNvSpPr/>
          <p:nvPr/>
        </p:nvSpPr>
        <p:spPr>
          <a:xfrm>
            <a:off x="5797582" y="473852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TextBlock</a:t>
            </a:r>
            <a:endParaRPr lang="de-DE" sz="1000" dirty="0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3D4BAF5-26CA-4D04-A8FD-EE429388A944}"/>
              </a:ext>
            </a:extLst>
          </p:cNvPr>
          <p:cNvCxnSpPr>
            <a:cxnSpLocks/>
            <a:stCxn id="38" idx="0"/>
            <a:endCxn id="51" idx="2"/>
          </p:cNvCxnSpPr>
          <p:nvPr/>
        </p:nvCxnSpPr>
        <p:spPr>
          <a:xfrm rot="16200000" flipV="1">
            <a:off x="6459107" y="5034890"/>
            <a:ext cx="173640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482E7E2C-51A2-4627-AAD9-157C74366052}"/>
              </a:ext>
            </a:extLst>
          </p:cNvPr>
          <p:cNvSpPr/>
          <p:nvPr/>
        </p:nvSpPr>
        <p:spPr>
          <a:xfrm>
            <a:off x="5797580" y="435117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StackPanel</a:t>
            </a:r>
            <a:endParaRPr lang="de-DE" sz="1000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F7D52CA4-595B-4699-928C-6A9ED571C72B}"/>
              </a:ext>
            </a:extLst>
          </p:cNvPr>
          <p:cNvCxnSpPr>
            <a:cxnSpLocks/>
            <a:stCxn id="38" idx="3"/>
            <a:endCxn id="56" idx="3"/>
          </p:cNvCxnSpPr>
          <p:nvPr/>
        </p:nvCxnSpPr>
        <p:spPr>
          <a:xfrm flipH="1" flipV="1">
            <a:off x="7294267" y="4455946"/>
            <a:ext cx="3" cy="770540"/>
          </a:xfrm>
          <a:prstGeom prst="bentConnector3">
            <a:avLst>
              <a:gd name="adj1" fmla="val -76200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89EA2653-E3E2-4308-BEF0-01AA406F2A60}"/>
              </a:ext>
            </a:extLst>
          </p:cNvPr>
          <p:cNvSpPr/>
          <p:nvPr/>
        </p:nvSpPr>
        <p:spPr>
          <a:xfrm>
            <a:off x="5797579" y="3963745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TextBlock</a:t>
            </a:r>
            <a:endParaRPr lang="de-DE" sz="1000" dirty="0"/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1AC301C4-849A-4BE9-8DED-54E8206292BB}"/>
              </a:ext>
            </a:extLst>
          </p:cNvPr>
          <p:cNvCxnSpPr>
            <a:cxnSpLocks/>
            <a:stCxn id="38" idx="1"/>
            <a:endCxn id="27" idx="3"/>
          </p:cNvCxnSpPr>
          <p:nvPr/>
        </p:nvCxnSpPr>
        <p:spPr>
          <a:xfrm rot="10800000" flipV="1">
            <a:off x="5284499" y="5226486"/>
            <a:ext cx="513085" cy="32716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01021FFD-37A5-4700-ACA6-B1AF276982B5}"/>
              </a:ext>
            </a:extLst>
          </p:cNvPr>
          <p:cNvSpPr/>
          <p:nvPr/>
        </p:nvSpPr>
        <p:spPr>
          <a:xfrm>
            <a:off x="3281830" y="4685131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ProgressRing</a:t>
            </a:r>
            <a:endParaRPr lang="de-DE" sz="10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9A17523-F113-4503-9B13-4FA032C59A83}"/>
              </a:ext>
            </a:extLst>
          </p:cNvPr>
          <p:cNvSpPr/>
          <p:nvPr/>
        </p:nvSpPr>
        <p:spPr>
          <a:xfrm>
            <a:off x="3281830" y="490811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Visibility</a:t>
            </a:r>
            <a:r>
              <a:rPr lang="de-DE" sz="1000" dirty="0"/>
              <a:t> (</a:t>
            </a:r>
            <a:r>
              <a:rPr lang="de-DE" sz="1000" dirty="0" err="1"/>
              <a:t>Visibility</a:t>
            </a:r>
            <a:r>
              <a:rPr lang="de-DE" sz="1000" dirty="0"/>
              <a:t>): Visible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FD98CED-2A4C-4657-9016-701A96004FE0}"/>
              </a:ext>
            </a:extLst>
          </p:cNvPr>
          <p:cNvSpPr/>
          <p:nvPr/>
        </p:nvSpPr>
        <p:spPr>
          <a:xfrm>
            <a:off x="3281828" y="511766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B46AAC43-F09B-4C0F-9481-0DFF74933278}"/>
              </a:ext>
            </a:extLst>
          </p:cNvPr>
          <p:cNvCxnSpPr>
            <a:cxnSpLocks/>
            <a:stCxn id="38" idx="1"/>
            <a:endCxn id="76" idx="3"/>
          </p:cNvCxnSpPr>
          <p:nvPr/>
        </p:nvCxnSpPr>
        <p:spPr>
          <a:xfrm rot="10800000">
            <a:off x="5281813" y="4789906"/>
            <a:ext cx="515771" cy="43658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D3B67DC3-E5CC-40A0-9F37-41E5B4A9150B}"/>
              </a:ext>
            </a:extLst>
          </p:cNvPr>
          <p:cNvSpPr/>
          <p:nvPr/>
        </p:nvSpPr>
        <p:spPr>
          <a:xfrm>
            <a:off x="3281830" y="388696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TextBlock</a:t>
            </a:r>
            <a:endParaRPr lang="de-DE" sz="10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958DFB6-2DB2-4227-9E32-BB327E2019D9}"/>
              </a:ext>
            </a:extLst>
          </p:cNvPr>
          <p:cNvSpPr/>
          <p:nvPr/>
        </p:nvSpPr>
        <p:spPr>
          <a:xfrm>
            <a:off x="3281830" y="410995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Text (</a:t>
            </a:r>
            <a:r>
              <a:rPr lang="de-DE" sz="1000" dirty="0" err="1"/>
              <a:t>string</a:t>
            </a:r>
            <a:r>
              <a:rPr lang="de-DE" sz="1000" dirty="0"/>
              <a:t>): null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D4FB5B1-0A1C-44EB-ADBA-79BDDF34D495}"/>
              </a:ext>
            </a:extLst>
          </p:cNvPr>
          <p:cNvSpPr/>
          <p:nvPr/>
        </p:nvSpPr>
        <p:spPr>
          <a:xfrm>
            <a:off x="3281828" y="431950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B9139B3-D43E-4EA1-9EE8-311B1790D602}"/>
              </a:ext>
            </a:extLst>
          </p:cNvPr>
          <p:cNvSpPr/>
          <p:nvPr/>
        </p:nvSpPr>
        <p:spPr>
          <a:xfrm>
            <a:off x="3281828" y="2867619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string</a:t>
            </a:r>
            <a:r>
              <a:rPr lang="de-DE" sz="1000" dirty="0"/>
              <a:t> „20“</a:t>
            </a: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D77F270B-D2FE-4523-AFF8-EA28FBF7B00A}"/>
              </a:ext>
            </a:extLst>
          </p:cNvPr>
          <p:cNvCxnSpPr>
            <a:cxnSpLocks/>
            <a:stCxn id="61" idx="3"/>
            <a:endCxn id="93" idx="3"/>
          </p:cNvCxnSpPr>
          <p:nvPr/>
        </p:nvCxnSpPr>
        <p:spPr>
          <a:xfrm flipV="1">
            <a:off x="5281810" y="2972394"/>
            <a:ext cx="12700" cy="520941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1E91F72E-0389-4AE9-8BFA-4FB82206EE6F}"/>
              </a:ext>
            </a:extLst>
          </p:cNvPr>
          <p:cNvSpPr/>
          <p:nvPr/>
        </p:nvSpPr>
        <p:spPr>
          <a:xfrm>
            <a:off x="3281828" y="316557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TextBox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E2916D0-89CA-4A8C-9034-3C8D2CD48CCC}"/>
              </a:ext>
            </a:extLst>
          </p:cNvPr>
          <p:cNvSpPr/>
          <p:nvPr/>
        </p:nvSpPr>
        <p:spPr>
          <a:xfrm>
            <a:off x="3281828" y="338856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Text (</a:t>
            </a:r>
            <a:r>
              <a:rPr lang="de-DE" sz="1000" dirty="0" err="1"/>
              <a:t>string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17765FC-9425-4959-A16C-F929E55174F4}"/>
              </a:ext>
            </a:extLst>
          </p:cNvPr>
          <p:cNvSpPr/>
          <p:nvPr/>
        </p:nvSpPr>
        <p:spPr>
          <a:xfrm>
            <a:off x="3281826" y="359811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BDBBB17F-02F3-41C0-8C7D-EB7B1A4C1773}"/>
              </a:ext>
            </a:extLst>
          </p:cNvPr>
          <p:cNvCxnSpPr>
            <a:cxnSpLocks/>
            <a:stCxn id="56" idx="0"/>
            <a:endCxn id="65" idx="2"/>
          </p:cNvCxnSpPr>
          <p:nvPr/>
        </p:nvCxnSpPr>
        <p:spPr>
          <a:xfrm rot="16200000" flipV="1">
            <a:off x="6456986" y="4262232"/>
            <a:ext cx="177876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CEC74ADD-B304-4632-954E-30D139E5112E}"/>
              </a:ext>
            </a:extLst>
          </p:cNvPr>
          <p:cNvCxnSpPr>
            <a:cxnSpLocks/>
            <a:stCxn id="56" idx="1"/>
            <a:endCxn id="59" idx="3"/>
          </p:cNvCxnSpPr>
          <p:nvPr/>
        </p:nvCxnSpPr>
        <p:spPr>
          <a:xfrm rot="10800000">
            <a:off x="5281810" y="3270354"/>
            <a:ext cx="515770" cy="1185593"/>
          </a:xfrm>
          <a:prstGeom prst="bentConnector3">
            <a:avLst>
              <a:gd name="adj1" fmla="val 2599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E608DE4-FF36-43CC-982F-469AA7F2A44C}"/>
              </a:ext>
            </a:extLst>
          </p:cNvPr>
          <p:cNvSpPr/>
          <p:nvPr/>
        </p:nvSpPr>
        <p:spPr>
          <a:xfrm>
            <a:off x="464036" y="1122943"/>
            <a:ext cx="2400980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ABDE4B-F3AB-477E-A625-5E16034E2F3B}"/>
              </a:ext>
            </a:extLst>
          </p:cNvPr>
          <p:cNvSpPr/>
          <p:nvPr/>
        </p:nvSpPr>
        <p:spPr>
          <a:xfrm>
            <a:off x="3163693" y="1122943"/>
            <a:ext cx="5864615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743499-3BF2-4FB9-8579-6F4B851C84AA}"/>
              </a:ext>
            </a:extLst>
          </p:cNvPr>
          <p:cNvSpPr/>
          <p:nvPr/>
        </p:nvSpPr>
        <p:spPr>
          <a:xfrm>
            <a:off x="9326985" y="1122943"/>
            <a:ext cx="2400980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CAE07B-025F-4B35-BEB5-2DF3FEA02F00}"/>
              </a:ext>
            </a:extLst>
          </p:cNvPr>
          <p:cNvSpPr txBox="1"/>
          <p:nvPr/>
        </p:nvSpPr>
        <p:spPr>
          <a:xfrm>
            <a:off x="464035" y="760374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4CA510-B499-4CA9-B633-6E5C041BA558}"/>
              </a:ext>
            </a:extLst>
          </p:cNvPr>
          <p:cNvSpPr txBox="1"/>
          <p:nvPr/>
        </p:nvSpPr>
        <p:spPr>
          <a:xfrm>
            <a:off x="3164803" y="760730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Managed</a:t>
            </a:r>
            <a:r>
              <a:rPr lang="de-DE" dirty="0"/>
              <a:t> Heap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AC125DE-3C3A-4703-BF88-A257E492FFBB}"/>
              </a:ext>
            </a:extLst>
          </p:cNvPr>
          <p:cNvSpPr/>
          <p:nvPr/>
        </p:nvSpPr>
        <p:spPr>
          <a:xfrm>
            <a:off x="9448921" y="5895388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ThreadPoolWaitCallback</a:t>
            </a:r>
            <a:endParaRPr lang="de-DE" sz="1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74224B-9126-491C-B60E-47C786B73DD2}"/>
              </a:ext>
            </a:extLst>
          </p:cNvPr>
          <p:cNvSpPr/>
          <p:nvPr/>
        </p:nvSpPr>
        <p:spPr>
          <a:xfrm>
            <a:off x="9448921" y="5630282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Dispatch…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DF269A-318E-43B5-A0BA-ED51FF263829}"/>
              </a:ext>
            </a:extLst>
          </p:cNvPr>
          <p:cNvSpPr/>
          <p:nvPr/>
        </p:nvSpPr>
        <p:spPr>
          <a:xfrm>
            <a:off x="3290256" y="2332356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Delegate</a:t>
            </a:r>
            <a:endParaRPr lang="de-DE" sz="1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E43B48-A4FF-4A8F-8C6A-360851A0A968}"/>
              </a:ext>
            </a:extLst>
          </p:cNvPr>
          <p:cNvSpPr/>
          <p:nvPr/>
        </p:nvSpPr>
        <p:spPr>
          <a:xfrm>
            <a:off x="3290256" y="1841421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Lexical</a:t>
            </a:r>
            <a:r>
              <a:rPr lang="de-DE" sz="1000" dirty="0"/>
              <a:t> Capture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81225-7AF7-4BD5-90D9-768633357E74}"/>
              </a:ext>
            </a:extLst>
          </p:cNvPr>
          <p:cNvSpPr/>
          <p:nvPr/>
        </p:nvSpPr>
        <p:spPr>
          <a:xfrm>
            <a:off x="3290256" y="2057390"/>
            <a:ext cx="199153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upperLimit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20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248496-DD06-4676-8CF0-ED4EC82CC4E1}"/>
              </a:ext>
            </a:extLst>
          </p:cNvPr>
          <p:cNvSpPr txBox="1"/>
          <p:nvPr/>
        </p:nvSpPr>
        <p:spPr>
          <a:xfrm>
            <a:off x="9326985" y="764663"/>
            <a:ext cx="1669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 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EEF90D-CFB6-437E-8CAE-53A27B58723B}"/>
              </a:ext>
            </a:extLst>
          </p:cNvPr>
          <p:cNvSpPr/>
          <p:nvPr/>
        </p:nvSpPr>
        <p:spPr>
          <a:xfrm>
            <a:off x="3290256" y="1543986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Task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BFC891-F7AB-4FF2-96CC-00FF1F7F0AA1}"/>
              </a:ext>
            </a:extLst>
          </p:cNvPr>
          <p:cNvSpPr/>
          <p:nvPr/>
        </p:nvSpPr>
        <p:spPr>
          <a:xfrm>
            <a:off x="5797579" y="1273053"/>
            <a:ext cx="2829386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AsyncStateMachineBox</a:t>
            </a:r>
            <a:r>
              <a:rPr lang="de-DE" sz="1000" dirty="0"/>
              <a:t>&lt;</a:t>
            </a:r>
            <a:r>
              <a:rPr lang="de-DE" sz="1000" dirty="0" err="1"/>
              <a:t>AsyncStateMachine</a:t>
            </a:r>
            <a:r>
              <a:rPr lang="de-DE" sz="1000" dirty="0"/>
              <a:t>&gt;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FCB09E-CA88-40F2-ADDA-C2848574CDF4}"/>
              </a:ext>
            </a:extLst>
          </p:cNvPr>
          <p:cNvSpPr/>
          <p:nvPr/>
        </p:nvSpPr>
        <p:spPr>
          <a:xfrm>
            <a:off x="5798543" y="1692152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State (</a:t>
            </a:r>
            <a:r>
              <a:rPr lang="de-DE" sz="1000" dirty="0" err="1"/>
              <a:t>int</a:t>
            </a:r>
            <a:r>
              <a:rPr lang="de-DE" sz="1000" dirty="0"/>
              <a:t>): 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5612C60-CCCD-49B4-AE48-EA976B6BDBB4}"/>
              </a:ext>
            </a:extLst>
          </p:cNvPr>
          <p:cNvSpPr/>
          <p:nvPr/>
        </p:nvSpPr>
        <p:spPr>
          <a:xfrm>
            <a:off x="5798541" y="296774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ProgressRing</a:t>
            </a:r>
            <a:r>
              <a:rPr lang="de-DE" sz="1000" dirty="0"/>
              <a:t> (</a:t>
            </a:r>
            <a:r>
              <a:rPr lang="de-DE" sz="1000" dirty="0" err="1"/>
              <a:t>ProgressRing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87113B3-E6F5-48CA-BFC4-4E789F9F39F4}"/>
              </a:ext>
            </a:extLst>
          </p:cNvPr>
          <p:cNvSpPr/>
          <p:nvPr/>
        </p:nvSpPr>
        <p:spPr>
          <a:xfrm>
            <a:off x="5798541" y="275687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ResultTextBlock</a:t>
            </a:r>
            <a:r>
              <a:rPr lang="de-DE" sz="1000" dirty="0"/>
              <a:t> (</a:t>
            </a:r>
            <a:r>
              <a:rPr lang="de-DE" sz="1000" dirty="0" err="1"/>
              <a:t>TextBlock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0B29B48-6D7F-4CC7-A9F9-8F28D3A3043B}"/>
              </a:ext>
            </a:extLst>
          </p:cNvPr>
          <p:cNvSpPr/>
          <p:nvPr/>
        </p:nvSpPr>
        <p:spPr>
          <a:xfrm>
            <a:off x="5798539" y="2337749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ParsedNumber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20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CFA6770-6772-4474-BF38-38C3AC614478}"/>
              </a:ext>
            </a:extLst>
          </p:cNvPr>
          <p:cNvSpPr/>
          <p:nvPr/>
        </p:nvSpPr>
        <p:spPr>
          <a:xfrm>
            <a:off x="5797584" y="1908644"/>
            <a:ext cx="2828417" cy="209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Builder</a:t>
            </a:r>
            <a:r>
              <a:rPr lang="de-DE" sz="800" dirty="0"/>
              <a:t> (</a:t>
            </a:r>
            <a:r>
              <a:rPr lang="de-DE" sz="800" dirty="0" err="1"/>
              <a:t>AsyncTaskMethodBuilder</a:t>
            </a:r>
            <a:r>
              <a:rPr lang="de-DE" sz="800" dirty="0"/>
              <a:t>&lt;</a:t>
            </a:r>
            <a:r>
              <a:rPr lang="de-DE" sz="800" dirty="0" err="1"/>
              <a:t>long</a:t>
            </a:r>
            <a:r>
              <a:rPr lang="de-DE" sz="800" dirty="0"/>
              <a:t>&gt;)</a:t>
            </a:r>
            <a:endParaRPr lang="de-DE" sz="105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CD44F57-6495-46E1-A600-2AD9E4159910}"/>
              </a:ext>
            </a:extLst>
          </p:cNvPr>
          <p:cNvSpPr/>
          <p:nvPr/>
        </p:nvSpPr>
        <p:spPr>
          <a:xfrm>
            <a:off x="5797582" y="2118194"/>
            <a:ext cx="2828417" cy="2095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TaskAwaiter</a:t>
            </a:r>
            <a:r>
              <a:rPr lang="de-DE" sz="800" dirty="0"/>
              <a:t> (</a:t>
            </a:r>
            <a:r>
              <a:rPr lang="de-DE" sz="800" dirty="0" err="1"/>
              <a:t>TaskAwaiter</a:t>
            </a:r>
            <a:r>
              <a:rPr lang="de-DE" sz="800" dirty="0"/>
              <a:t>&lt;</a:t>
            </a:r>
            <a:r>
              <a:rPr lang="de-DE" sz="800" dirty="0" err="1"/>
              <a:t>long</a:t>
            </a:r>
            <a:r>
              <a:rPr lang="de-DE" sz="800" dirty="0"/>
              <a:t>&gt;)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B4BFF37-BB2F-4265-9487-452D9AA111DC}"/>
              </a:ext>
            </a:extLst>
          </p:cNvPr>
          <p:cNvSpPr/>
          <p:nvPr/>
        </p:nvSpPr>
        <p:spPr>
          <a:xfrm>
            <a:off x="5797582" y="317885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Button (Button):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8E1B9E7-0D2C-48B2-AAA8-043649A59505}"/>
              </a:ext>
            </a:extLst>
          </p:cNvPr>
          <p:cNvSpPr/>
          <p:nvPr/>
        </p:nvSpPr>
        <p:spPr>
          <a:xfrm>
            <a:off x="5797579" y="2548842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ToTextBox</a:t>
            </a:r>
            <a:r>
              <a:rPr lang="de-DE" sz="1000" dirty="0"/>
              <a:t> (TextBox):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9A7B78C-13D8-4CAF-9E44-06CF8E6D0DBF}"/>
              </a:ext>
            </a:extLst>
          </p:cNvPr>
          <p:cNvSpPr/>
          <p:nvPr/>
        </p:nvSpPr>
        <p:spPr>
          <a:xfrm>
            <a:off x="5797579" y="1483282"/>
            <a:ext cx="2828417" cy="2095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machine</a:t>
            </a:r>
            <a:r>
              <a:rPr lang="de-DE" sz="1000" dirty="0"/>
              <a:t> (</a:t>
            </a:r>
            <a:r>
              <a:rPr lang="de-DE" sz="1000" dirty="0" err="1"/>
              <a:t>AsyncStateMachine</a:t>
            </a:r>
            <a:r>
              <a:rPr lang="de-DE" sz="1000" dirty="0"/>
              <a:t>):</a:t>
            </a:r>
          </a:p>
        </p:txBody>
      </p: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DAA485DC-0CAA-4FC8-A916-4140E3875295}"/>
              </a:ext>
            </a:extLst>
          </p:cNvPr>
          <p:cNvCxnSpPr>
            <a:cxnSpLocks/>
            <a:stCxn id="43" idx="1"/>
            <a:endCxn id="24" idx="3"/>
          </p:cNvCxnSpPr>
          <p:nvPr/>
        </p:nvCxnSpPr>
        <p:spPr>
          <a:xfrm rot="10800000">
            <a:off x="5281808" y="1648761"/>
            <a:ext cx="515774" cy="57420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CDA2540-5115-4C6D-B7D2-F920E99C0811}"/>
              </a:ext>
            </a:extLst>
          </p:cNvPr>
          <p:cNvSpPr/>
          <p:nvPr/>
        </p:nvSpPr>
        <p:spPr>
          <a:xfrm>
            <a:off x="7412943" y="3951226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List&lt;</a:t>
            </a:r>
            <a:r>
              <a:rPr lang="de-DE" sz="1000" dirty="0" err="1"/>
              <a:t>int</a:t>
            </a:r>
            <a:r>
              <a:rPr lang="de-DE" sz="1000" dirty="0"/>
              <a:t>&gt;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2B9B4CB-526A-4C8A-91E4-21790214FCFF}"/>
              </a:ext>
            </a:extLst>
          </p:cNvPr>
          <p:cNvSpPr/>
          <p:nvPr/>
        </p:nvSpPr>
        <p:spPr>
          <a:xfrm>
            <a:off x="7405056" y="5501996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Many </a:t>
            </a:r>
            <a:r>
              <a:rPr lang="de-DE" sz="1000" dirty="0" err="1"/>
              <a:t>delegates</a:t>
            </a:r>
            <a:r>
              <a:rPr lang="de-DE" sz="1000" dirty="0"/>
              <a:t>…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2F0F6663-DEB7-42AD-9C0F-0AC283585F9B}"/>
              </a:ext>
            </a:extLst>
          </p:cNvPr>
          <p:cNvCxnSpPr>
            <a:cxnSpLocks/>
          </p:cNvCxnSpPr>
          <p:nvPr/>
        </p:nvCxnSpPr>
        <p:spPr>
          <a:xfrm flipH="1" flipV="1">
            <a:off x="4286032" y="1543986"/>
            <a:ext cx="7319995" cy="4191071"/>
          </a:xfrm>
          <a:prstGeom prst="bentConnector4">
            <a:avLst>
              <a:gd name="adj1" fmla="val -3123"/>
              <a:gd name="adj2" fmla="val 11772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9868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076E355-807E-4EAF-AA5F-22E0C5553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Speicherabbild </a:t>
            </a:r>
            <a:r>
              <a:rPr lang="de-DE" dirty="0" err="1"/>
              <a:t>async</a:t>
            </a:r>
            <a:r>
              <a:rPr lang="de-DE" dirty="0"/>
              <a:t> – Fortsetzung auf dem UI Thread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A31DD-8586-4255-8759-D74D23559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2205-1990-4534-894B-457C77B70049}" type="datetime1">
              <a:rPr lang="de-DE" smtClean="0"/>
              <a:t>13.10.2020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7DF9D-243D-4589-B4E5-B90FD5AE0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https://github.com/feO2x/ADC2020AsyncInMemory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0E49B-1D4B-4BE1-A23A-7E49FC78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33</a:t>
            </a:fld>
            <a:endParaRPr lang="de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E86A3E-6B07-45FF-9653-4FEC86B21D0B}"/>
              </a:ext>
            </a:extLst>
          </p:cNvPr>
          <p:cNvSpPr/>
          <p:nvPr/>
        </p:nvSpPr>
        <p:spPr>
          <a:xfrm>
            <a:off x="585973" y="5895388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WPF </a:t>
            </a:r>
            <a:r>
              <a:rPr lang="de-DE" sz="1000" dirty="0" err="1"/>
              <a:t>Render</a:t>
            </a:r>
            <a:r>
              <a:rPr lang="de-DE" sz="1000" dirty="0"/>
              <a:t> Loop…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E3A2AE-01A7-44A0-BC23-37AA6793F5A1}"/>
              </a:ext>
            </a:extLst>
          </p:cNvPr>
          <p:cNvSpPr/>
          <p:nvPr/>
        </p:nvSpPr>
        <p:spPr>
          <a:xfrm>
            <a:off x="5797582" y="5508549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MainWindow</a:t>
            </a:r>
            <a:endParaRPr lang="de-DE" sz="1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94D3044-B2AC-4975-91CC-25A18E374C36}"/>
              </a:ext>
            </a:extLst>
          </p:cNvPr>
          <p:cNvSpPr/>
          <p:nvPr/>
        </p:nvSpPr>
        <p:spPr>
          <a:xfrm>
            <a:off x="5797584" y="5895388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App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31C780-332D-4A30-BFA4-D60FDD76130D}"/>
              </a:ext>
            </a:extLst>
          </p:cNvPr>
          <p:cNvSpPr/>
          <p:nvPr/>
        </p:nvSpPr>
        <p:spPr>
          <a:xfrm>
            <a:off x="3284513" y="5448875"/>
            <a:ext cx="1999985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Button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391DDC-A9C1-4846-9F4B-5EDA271D8439}"/>
              </a:ext>
            </a:extLst>
          </p:cNvPr>
          <p:cNvSpPr/>
          <p:nvPr/>
        </p:nvSpPr>
        <p:spPr>
          <a:xfrm>
            <a:off x="3284513" y="5671857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IsEnabled</a:t>
            </a:r>
            <a:r>
              <a:rPr lang="de-DE" sz="1000" dirty="0"/>
              <a:t> (</a:t>
            </a:r>
            <a:r>
              <a:rPr lang="de-DE" sz="1000" dirty="0" err="1"/>
              <a:t>bool</a:t>
            </a:r>
            <a:r>
              <a:rPr lang="de-DE" sz="1000" dirty="0"/>
              <a:t>): </a:t>
            </a:r>
            <a:r>
              <a:rPr lang="de-DE" sz="1000" dirty="0" err="1"/>
              <a:t>false</a:t>
            </a:r>
            <a:endParaRPr lang="de-DE" sz="1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ECEEE7-8C77-4C59-8B49-E08CA9E5C0E6}"/>
              </a:ext>
            </a:extLst>
          </p:cNvPr>
          <p:cNvSpPr/>
          <p:nvPr/>
        </p:nvSpPr>
        <p:spPr>
          <a:xfrm>
            <a:off x="3284209" y="5884862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7F6F66F-ADF2-417A-B743-BF0E83531F8C}"/>
              </a:ext>
            </a:extLst>
          </p:cNvPr>
          <p:cNvCxnSpPr>
            <a:cxnSpLocks/>
            <a:stCxn id="25" idx="0"/>
            <a:endCxn id="23" idx="2"/>
          </p:cNvCxnSpPr>
          <p:nvPr/>
        </p:nvCxnSpPr>
        <p:spPr>
          <a:xfrm rot="16200000" flipV="1">
            <a:off x="6457283" y="5806743"/>
            <a:ext cx="177289" cy="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D508C9E-B572-463F-8A91-ED6F00C04D71}"/>
              </a:ext>
            </a:extLst>
          </p:cNvPr>
          <p:cNvSpPr/>
          <p:nvPr/>
        </p:nvSpPr>
        <p:spPr>
          <a:xfrm>
            <a:off x="3290256" y="2615715"/>
            <a:ext cx="1991554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RoutedEventArgs</a:t>
            </a:r>
            <a:endParaRPr lang="de-DE" sz="10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9A94DB-18B4-4F68-9619-661310A6C533}"/>
              </a:ext>
            </a:extLst>
          </p:cNvPr>
          <p:cNvSpPr/>
          <p:nvPr/>
        </p:nvSpPr>
        <p:spPr>
          <a:xfrm>
            <a:off x="5797583" y="512171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Stackpanel</a:t>
            </a:r>
            <a:endParaRPr lang="de-DE" sz="1000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929FF59-7A8A-4319-9846-0F0363CCEC45}"/>
              </a:ext>
            </a:extLst>
          </p:cNvPr>
          <p:cNvCxnSpPr>
            <a:cxnSpLocks/>
            <a:stCxn id="23" idx="0"/>
            <a:endCxn id="38" idx="2"/>
          </p:cNvCxnSpPr>
          <p:nvPr/>
        </p:nvCxnSpPr>
        <p:spPr>
          <a:xfrm rot="5400000" flipH="1" flipV="1">
            <a:off x="6457282" y="5419905"/>
            <a:ext cx="177288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296B750-361E-47A1-AAF8-21C1E059E546}"/>
              </a:ext>
            </a:extLst>
          </p:cNvPr>
          <p:cNvSpPr/>
          <p:nvPr/>
        </p:nvSpPr>
        <p:spPr>
          <a:xfrm>
            <a:off x="5797582" y="473852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TextBlock</a:t>
            </a:r>
            <a:endParaRPr lang="de-DE" sz="1000" dirty="0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3D4BAF5-26CA-4D04-A8FD-EE429388A944}"/>
              </a:ext>
            </a:extLst>
          </p:cNvPr>
          <p:cNvCxnSpPr>
            <a:cxnSpLocks/>
            <a:stCxn id="38" idx="0"/>
            <a:endCxn id="51" idx="2"/>
          </p:cNvCxnSpPr>
          <p:nvPr/>
        </p:nvCxnSpPr>
        <p:spPr>
          <a:xfrm rot="16200000" flipV="1">
            <a:off x="6459107" y="5034890"/>
            <a:ext cx="173640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482E7E2C-51A2-4627-AAD9-157C74366052}"/>
              </a:ext>
            </a:extLst>
          </p:cNvPr>
          <p:cNvSpPr/>
          <p:nvPr/>
        </p:nvSpPr>
        <p:spPr>
          <a:xfrm>
            <a:off x="5797580" y="435117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StackPanel</a:t>
            </a:r>
            <a:endParaRPr lang="de-DE" sz="1000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F7D52CA4-595B-4699-928C-6A9ED571C72B}"/>
              </a:ext>
            </a:extLst>
          </p:cNvPr>
          <p:cNvCxnSpPr>
            <a:cxnSpLocks/>
            <a:stCxn id="38" idx="3"/>
            <a:endCxn id="56" idx="3"/>
          </p:cNvCxnSpPr>
          <p:nvPr/>
        </p:nvCxnSpPr>
        <p:spPr>
          <a:xfrm flipH="1" flipV="1">
            <a:off x="7294267" y="4455946"/>
            <a:ext cx="3" cy="770540"/>
          </a:xfrm>
          <a:prstGeom prst="bentConnector3">
            <a:avLst>
              <a:gd name="adj1" fmla="val -76200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89EA2653-E3E2-4308-BEF0-01AA406F2A60}"/>
              </a:ext>
            </a:extLst>
          </p:cNvPr>
          <p:cNvSpPr/>
          <p:nvPr/>
        </p:nvSpPr>
        <p:spPr>
          <a:xfrm>
            <a:off x="5797579" y="3963745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TextBlock</a:t>
            </a:r>
            <a:endParaRPr lang="de-DE" sz="1000" dirty="0"/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1AC301C4-849A-4BE9-8DED-54E8206292BB}"/>
              </a:ext>
            </a:extLst>
          </p:cNvPr>
          <p:cNvCxnSpPr>
            <a:cxnSpLocks/>
            <a:stCxn id="38" idx="1"/>
            <a:endCxn id="27" idx="3"/>
          </p:cNvCxnSpPr>
          <p:nvPr/>
        </p:nvCxnSpPr>
        <p:spPr>
          <a:xfrm rot="10800000" flipV="1">
            <a:off x="5284499" y="5226486"/>
            <a:ext cx="513085" cy="32716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01021FFD-37A5-4700-ACA6-B1AF276982B5}"/>
              </a:ext>
            </a:extLst>
          </p:cNvPr>
          <p:cNvSpPr/>
          <p:nvPr/>
        </p:nvSpPr>
        <p:spPr>
          <a:xfrm>
            <a:off x="3281830" y="4685131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ProgressRing</a:t>
            </a:r>
            <a:endParaRPr lang="de-DE" sz="10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9A17523-F113-4503-9B13-4FA032C59A83}"/>
              </a:ext>
            </a:extLst>
          </p:cNvPr>
          <p:cNvSpPr/>
          <p:nvPr/>
        </p:nvSpPr>
        <p:spPr>
          <a:xfrm>
            <a:off x="3281830" y="490811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Visibility</a:t>
            </a:r>
            <a:r>
              <a:rPr lang="de-DE" sz="1000" dirty="0"/>
              <a:t> (</a:t>
            </a:r>
            <a:r>
              <a:rPr lang="de-DE" sz="1000" dirty="0" err="1"/>
              <a:t>Visibility</a:t>
            </a:r>
            <a:r>
              <a:rPr lang="de-DE" sz="1000" dirty="0"/>
              <a:t>): Visible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FD98CED-2A4C-4657-9016-701A96004FE0}"/>
              </a:ext>
            </a:extLst>
          </p:cNvPr>
          <p:cNvSpPr/>
          <p:nvPr/>
        </p:nvSpPr>
        <p:spPr>
          <a:xfrm>
            <a:off x="3281828" y="511766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B46AAC43-F09B-4C0F-9481-0DFF74933278}"/>
              </a:ext>
            </a:extLst>
          </p:cNvPr>
          <p:cNvCxnSpPr>
            <a:cxnSpLocks/>
            <a:stCxn id="38" idx="1"/>
            <a:endCxn id="76" idx="3"/>
          </p:cNvCxnSpPr>
          <p:nvPr/>
        </p:nvCxnSpPr>
        <p:spPr>
          <a:xfrm rot="10800000">
            <a:off x="5281813" y="4789906"/>
            <a:ext cx="515771" cy="43658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D3B67DC3-E5CC-40A0-9F37-41E5B4A9150B}"/>
              </a:ext>
            </a:extLst>
          </p:cNvPr>
          <p:cNvSpPr/>
          <p:nvPr/>
        </p:nvSpPr>
        <p:spPr>
          <a:xfrm>
            <a:off x="3281830" y="388696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TextBlock</a:t>
            </a:r>
            <a:endParaRPr lang="de-DE" sz="10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958DFB6-2DB2-4227-9E32-BB327E2019D9}"/>
              </a:ext>
            </a:extLst>
          </p:cNvPr>
          <p:cNvSpPr/>
          <p:nvPr/>
        </p:nvSpPr>
        <p:spPr>
          <a:xfrm>
            <a:off x="3281830" y="410995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Text (</a:t>
            </a:r>
            <a:r>
              <a:rPr lang="de-DE" sz="1000" dirty="0" err="1"/>
              <a:t>string</a:t>
            </a:r>
            <a:r>
              <a:rPr lang="de-DE" sz="1000" dirty="0"/>
              <a:t>): null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D4FB5B1-0A1C-44EB-ADBA-79BDDF34D495}"/>
              </a:ext>
            </a:extLst>
          </p:cNvPr>
          <p:cNvSpPr/>
          <p:nvPr/>
        </p:nvSpPr>
        <p:spPr>
          <a:xfrm>
            <a:off x="3281828" y="431950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B9139B3-D43E-4EA1-9EE8-311B1790D602}"/>
              </a:ext>
            </a:extLst>
          </p:cNvPr>
          <p:cNvSpPr/>
          <p:nvPr/>
        </p:nvSpPr>
        <p:spPr>
          <a:xfrm>
            <a:off x="3281828" y="2867619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string</a:t>
            </a:r>
            <a:r>
              <a:rPr lang="de-DE" sz="1000" dirty="0"/>
              <a:t> „20“</a:t>
            </a: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D77F270B-D2FE-4523-AFF8-EA28FBF7B00A}"/>
              </a:ext>
            </a:extLst>
          </p:cNvPr>
          <p:cNvCxnSpPr>
            <a:cxnSpLocks/>
            <a:stCxn id="61" idx="3"/>
            <a:endCxn id="93" idx="3"/>
          </p:cNvCxnSpPr>
          <p:nvPr/>
        </p:nvCxnSpPr>
        <p:spPr>
          <a:xfrm flipV="1">
            <a:off x="5281810" y="2972394"/>
            <a:ext cx="12700" cy="520941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1E91F72E-0389-4AE9-8BFA-4FB82206EE6F}"/>
              </a:ext>
            </a:extLst>
          </p:cNvPr>
          <p:cNvSpPr/>
          <p:nvPr/>
        </p:nvSpPr>
        <p:spPr>
          <a:xfrm>
            <a:off x="3281828" y="316557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TextBox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E2916D0-89CA-4A8C-9034-3C8D2CD48CCC}"/>
              </a:ext>
            </a:extLst>
          </p:cNvPr>
          <p:cNvSpPr/>
          <p:nvPr/>
        </p:nvSpPr>
        <p:spPr>
          <a:xfrm>
            <a:off x="3281828" y="338856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Text (</a:t>
            </a:r>
            <a:r>
              <a:rPr lang="de-DE" sz="1000" dirty="0" err="1"/>
              <a:t>string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17765FC-9425-4959-A16C-F929E55174F4}"/>
              </a:ext>
            </a:extLst>
          </p:cNvPr>
          <p:cNvSpPr/>
          <p:nvPr/>
        </p:nvSpPr>
        <p:spPr>
          <a:xfrm>
            <a:off x="3281826" y="359811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BDBBB17F-02F3-41C0-8C7D-EB7B1A4C1773}"/>
              </a:ext>
            </a:extLst>
          </p:cNvPr>
          <p:cNvCxnSpPr>
            <a:cxnSpLocks/>
            <a:stCxn id="56" idx="0"/>
            <a:endCxn id="65" idx="2"/>
          </p:cNvCxnSpPr>
          <p:nvPr/>
        </p:nvCxnSpPr>
        <p:spPr>
          <a:xfrm rot="16200000" flipV="1">
            <a:off x="6456986" y="4262232"/>
            <a:ext cx="177876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CEC74ADD-B304-4632-954E-30D139E5112E}"/>
              </a:ext>
            </a:extLst>
          </p:cNvPr>
          <p:cNvCxnSpPr>
            <a:cxnSpLocks/>
            <a:stCxn id="56" idx="1"/>
            <a:endCxn id="59" idx="3"/>
          </p:cNvCxnSpPr>
          <p:nvPr/>
        </p:nvCxnSpPr>
        <p:spPr>
          <a:xfrm rot="10800000">
            <a:off x="5281810" y="3270354"/>
            <a:ext cx="515770" cy="1185593"/>
          </a:xfrm>
          <a:prstGeom prst="bentConnector3">
            <a:avLst>
              <a:gd name="adj1" fmla="val 2599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E608DE4-FF36-43CC-982F-469AA7F2A44C}"/>
              </a:ext>
            </a:extLst>
          </p:cNvPr>
          <p:cNvSpPr/>
          <p:nvPr/>
        </p:nvSpPr>
        <p:spPr>
          <a:xfrm>
            <a:off x="464036" y="1122943"/>
            <a:ext cx="2400980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ABDE4B-F3AB-477E-A625-5E16034E2F3B}"/>
              </a:ext>
            </a:extLst>
          </p:cNvPr>
          <p:cNvSpPr/>
          <p:nvPr/>
        </p:nvSpPr>
        <p:spPr>
          <a:xfrm>
            <a:off x="3163693" y="1122943"/>
            <a:ext cx="5864615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743499-3BF2-4FB9-8579-6F4B851C84AA}"/>
              </a:ext>
            </a:extLst>
          </p:cNvPr>
          <p:cNvSpPr/>
          <p:nvPr/>
        </p:nvSpPr>
        <p:spPr>
          <a:xfrm>
            <a:off x="9326985" y="1122943"/>
            <a:ext cx="2400980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CAE07B-025F-4B35-BEB5-2DF3FEA02F00}"/>
              </a:ext>
            </a:extLst>
          </p:cNvPr>
          <p:cNvSpPr txBox="1"/>
          <p:nvPr/>
        </p:nvSpPr>
        <p:spPr>
          <a:xfrm>
            <a:off x="464035" y="760374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4CA510-B499-4CA9-B633-6E5C041BA558}"/>
              </a:ext>
            </a:extLst>
          </p:cNvPr>
          <p:cNvSpPr txBox="1"/>
          <p:nvPr/>
        </p:nvSpPr>
        <p:spPr>
          <a:xfrm>
            <a:off x="3164803" y="760730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Managed</a:t>
            </a:r>
            <a:r>
              <a:rPr lang="de-DE" dirty="0"/>
              <a:t> Heap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AC125DE-3C3A-4703-BF88-A257E492FFBB}"/>
              </a:ext>
            </a:extLst>
          </p:cNvPr>
          <p:cNvSpPr/>
          <p:nvPr/>
        </p:nvSpPr>
        <p:spPr>
          <a:xfrm>
            <a:off x="9448921" y="5895388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ThreadPoolWaitCallback</a:t>
            </a:r>
            <a:endParaRPr lang="de-DE" sz="1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DF269A-318E-43B5-A0BA-ED51FF263829}"/>
              </a:ext>
            </a:extLst>
          </p:cNvPr>
          <p:cNvSpPr/>
          <p:nvPr/>
        </p:nvSpPr>
        <p:spPr>
          <a:xfrm>
            <a:off x="3290256" y="2332356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Delegate</a:t>
            </a:r>
            <a:endParaRPr lang="de-DE" sz="1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E43B48-A4FF-4A8F-8C6A-360851A0A968}"/>
              </a:ext>
            </a:extLst>
          </p:cNvPr>
          <p:cNvSpPr/>
          <p:nvPr/>
        </p:nvSpPr>
        <p:spPr>
          <a:xfrm>
            <a:off x="3290256" y="1841421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Lexical</a:t>
            </a:r>
            <a:r>
              <a:rPr lang="de-DE" sz="1000" dirty="0"/>
              <a:t> Capture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81225-7AF7-4BD5-90D9-768633357E74}"/>
              </a:ext>
            </a:extLst>
          </p:cNvPr>
          <p:cNvSpPr/>
          <p:nvPr/>
        </p:nvSpPr>
        <p:spPr>
          <a:xfrm>
            <a:off x="3290256" y="2057390"/>
            <a:ext cx="199153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upperLimit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20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248496-DD06-4676-8CF0-ED4EC82CC4E1}"/>
              </a:ext>
            </a:extLst>
          </p:cNvPr>
          <p:cNvSpPr txBox="1"/>
          <p:nvPr/>
        </p:nvSpPr>
        <p:spPr>
          <a:xfrm>
            <a:off x="9326985" y="764663"/>
            <a:ext cx="1669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 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EEF90D-CFB6-437E-8CAE-53A27B58723B}"/>
              </a:ext>
            </a:extLst>
          </p:cNvPr>
          <p:cNvSpPr/>
          <p:nvPr/>
        </p:nvSpPr>
        <p:spPr>
          <a:xfrm>
            <a:off x="3290256" y="1543986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Task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BFC891-F7AB-4FF2-96CC-00FF1F7F0AA1}"/>
              </a:ext>
            </a:extLst>
          </p:cNvPr>
          <p:cNvSpPr/>
          <p:nvPr/>
        </p:nvSpPr>
        <p:spPr>
          <a:xfrm>
            <a:off x="5797579" y="1273053"/>
            <a:ext cx="2829386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AsyncStateMachineBox</a:t>
            </a:r>
            <a:r>
              <a:rPr lang="de-DE" sz="1000" dirty="0"/>
              <a:t>&lt;</a:t>
            </a:r>
            <a:r>
              <a:rPr lang="de-DE" sz="1000" dirty="0" err="1"/>
              <a:t>AsyncStateMachine</a:t>
            </a:r>
            <a:r>
              <a:rPr lang="de-DE" sz="1000" dirty="0"/>
              <a:t>&gt;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FCB09E-CA88-40F2-ADDA-C2848574CDF4}"/>
              </a:ext>
            </a:extLst>
          </p:cNvPr>
          <p:cNvSpPr/>
          <p:nvPr/>
        </p:nvSpPr>
        <p:spPr>
          <a:xfrm>
            <a:off x="5798543" y="1692152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State (</a:t>
            </a:r>
            <a:r>
              <a:rPr lang="de-DE" sz="1000" dirty="0" err="1"/>
              <a:t>int</a:t>
            </a:r>
            <a:r>
              <a:rPr lang="de-DE" sz="1000" dirty="0"/>
              <a:t>): 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5612C60-CCCD-49B4-AE48-EA976B6BDBB4}"/>
              </a:ext>
            </a:extLst>
          </p:cNvPr>
          <p:cNvSpPr/>
          <p:nvPr/>
        </p:nvSpPr>
        <p:spPr>
          <a:xfrm>
            <a:off x="5798541" y="296774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ProgressRing</a:t>
            </a:r>
            <a:r>
              <a:rPr lang="de-DE" sz="1000" dirty="0"/>
              <a:t> (</a:t>
            </a:r>
            <a:r>
              <a:rPr lang="de-DE" sz="1000" dirty="0" err="1"/>
              <a:t>ProgressRing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87113B3-E6F5-48CA-BFC4-4E789F9F39F4}"/>
              </a:ext>
            </a:extLst>
          </p:cNvPr>
          <p:cNvSpPr/>
          <p:nvPr/>
        </p:nvSpPr>
        <p:spPr>
          <a:xfrm>
            <a:off x="5798541" y="275687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ResultTextBlock</a:t>
            </a:r>
            <a:r>
              <a:rPr lang="de-DE" sz="1000" dirty="0"/>
              <a:t> (</a:t>
            </a:r>
            <a:r>
              <a:rPr lang="de-DE" sz="1000" dirty="0" err="1"/>
              <a:t>TextBlock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0B29B48-6D7F-4CC7-A9F9-8F28D3A3043B}"/>
              </a:ext>
            </a:extLst>
          </p:cNvPr>
          <p:cNvSpPr/>
          <p:nvPr/>
        </p:nvSpPr>
        <p:spPr>
          <a:xfrm>
            <a:off x="5798539" y="2337749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ParsedNumber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20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CFA6770-6772-4474-BF38-38C3AC614478}"/>
              </a:ext>
            </a:extLst>
          </p:cNvPr>
          <p:cNvSpPr/>
          <p:nvPr/>
        </p:nvSpPr>
        <p:spPr>
          <a:xfrm>
            <a:off x="5797584" y="1908644"/>
            <a:ext cx="2828417" cy="209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Builder</a:t>
            </a:r>
            <a:r>
              <a:rPr lang="de-DE" sz="800" dirty="0"/>
              <a:t> (</a:t>
            </a:r>
            <a:r>
              <a:rPr lang="de-DE" sz="800" dirty="0" err="1"/>
              <a:t>AsyncTaskMethodBuilder</a:t>
            </a:r>
            <a:r>
              <a:rPr lang="de-DE" sz="800" dirty="0"/>
              <a:t>&lt;</a:t>
            </a:r>
            <a:r>
              <a:rPr lang="de-DE" sz="800" dirty="0" err="1"/>
              <a:t>long</a:t>
            </a:r>
            <a:r>
              <a:rPr lang="de-DE" sz="800" dirty="0"/>
              <a:t>&gt;)</a:t>
            </a:r>
            <a:endParaRPr lang="de-DE" sz="105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CD44F57-6495-46E1-A600-2AD9E4159910}"/>
              </a:ext>
            </a:extLst>
          </p:cNvPr>
          <p:cNvSpPr/>
          <p:nvPr/>
        </p:nvSpPr>
        <p:spPr>
          <a:xfrm>
            <a:off x="5797582" y="2118194"/>
            <a:ext cx="2828417" cy="2095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TaskAwaiter</a:t>
            </a:r>
            <a:r>
              <a:rPr lang="de-DE" sz="800" dirty="0"/>
              <a:t> (</a:t>
            </a:r>
            <a:r>
              <a:rPr lang="de-DE" sz="800" dirty="0" err="1"/>
              <a:t>TaskAwaiter</a:t>
            </a:r>
            <a:r>
              <a:rPr lang="de-DE" sz="800" dirty="0"/>
              <a:t>&lt;</a:t>
            </a:r>
            <a:r>
              <a:rPr lang="de-DE" sz="800" dirty="0" err="1"/>
              <a:t>long</a:t>
            </a:r>
            <a:r>
              <a:rPr lang="de-DE" sz="800" dirty="0"/>
              <a:t>&gt;)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B4BFF37-BB2F-4265-9487-452D9AA111DC}"/>
              </a:ext>
            </a:extLst>
          </p:cNvPr>
          <p:cNvSpPr/>
          <p:nvPr/>
        </p:nvSpPr>
        <p:spPr>
          <a:xfrm>
            <a:off x="5797582" y="317885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Button (Button):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8E1B9E7-0D2C-48B2-AAA8-043649A59505}"/>
              </a:ext>
            </a:extLst>
          </p:cNvPr>
          <p:cNvSpPr/>
          <p:nvPr/>
        </p:nvSpPr>
        <p:spPr>
          <a:xfrm>
            <a:off x="5797579" y="2548842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ToTextBox</a:t>
            </a:r>
            <a:r>
              <a:rPr lang="de-DE" sz="1000" dirty="0"/>
              <a:t> (TextBox):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9A7B78C-13D8-4CAF-9E44-06CF8E6D0DBF}"/>
              </a:ext>
            </a:extLst>
          </p:cNvPr>
          <p:cNvSpPr/>
          <p:nvPr/>
        </p:nvSpPr>
        <p:spPr>
          <a:xfrm>
            <a:off x="5797579" y="1483282"/>
            <a:ext cx="2828417" cy="2095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machine</a:t>
            </a:r>
            <a:r>
              <a:rPr lang="de-DE" sz="1000" dirty="0"/>
              <a:t> (</a:t>
            </a:r>
            <a:r>
              <a:rPr lang="de-DE" sz="1000" dirty="0" err="1"/>
              <a:t>AsyncStateMachine</a:t>
            </a:r>
            <a:r>
              <a:rPr lang="de-DE" sz="1000" dirty="0"/>
              <a:t>):</a:t>
            </a:r>
          </a:p>
        </p:txBody>
      </p: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DAA485DC-0CAA-4FC8-A916-4140E3875295}"/>
              </a:ext>
            </a:extLst>
          </p:cNvPr>
          <p:cNvCxnSpPr>
            <a:cxnSpLocks/>
            <a:stCxn id="43" idx="1"/>
            <a:endCxn id="24" idx="3"/>
          </p:cNvCxnSpPr>
          <p:nvPr/>
        </p:nvCxnSpPr>
        <p:spPr>
          <a:xfrm rot="10800000">
            <a:off x="5281808" y="1648761"/>
            <a:ext cx="515774" cy="57420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CDA2540-5115-4C6D-B7D2-F920E99C0811}"/>
              </a:ext>
            </a:extLst>
          </p:cNvPr>
          <p:cNvSpPr/>
          <p:nvPr/>
        </p:nvSpPr>
        <p:spPr>
          <a:xfrm>
            <a:off x="7412943" y="3951226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List&lt;</a:t>
            </a:r>
            <a:r>
              <a:rPr lang="de-DE" sz="1000" dirty="0" err="1"/>
              <a:t>int</a:t>
            </a:r>
            <a:r>
              <a:rPr lang="de-DE" sz="1000" dirty="0"/>
              <a:t>&gt;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2B9B4CB-526A-4C8A-91E4-21790214FCFF}"/>
              </a:ext>
            </a:extLst>
          </p:cNvPr>
          <p:cNvSpPr/>
          <p:nvPr/>
        </p:nvSpPr>
        <p:spPr>
          <a:xfrm>
            <a:off x="7405056" y="5501996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Many </a:t>
            </a:r>
            <a:r>
              <a:rPr lang="de-DE" sz="1000" dirty="0" err="1"/>
              <a:t>delegates</a:t>
            </a:r>
            <a:r>
              <a:rPr lang="de-DE" sz="1000" dirty="0"/>
              <a:t>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C559F8-B407-41AC-A18F-AC48E2BF7582}"/>
              </a:ext>
            </a:extLst>
          </p:cNvPr>
          <p:cNvSpPr/>
          <p:nvPr/>
        </p:nvSpPr>
        <p:spPr>
          <a:xfrm>
            <a:off x="590385" y="5576776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this</a:t>
            </a:r>
            <a:r>
              <a:rPr lang="de-DE" sz="1000" dirty="0"/>
              <a:t> (</a:t>
            </a:r>
            <a:r>
              <a:rPr lang="de-DE" sz="1000" dirty="0" err="1"/>
              <a:t>AsyncStateMachine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887D8D-389C-45ED-A3F8-F29095038914}"/>
              </a:ext>
            </a:extLst>
          </p:cNvPr>
          <p:cNvSpPr/>
          <p:nvPr/>
        </p:nvSpPr>
        <p:spPr>
          <a:xfrm>
            <a:off x="590295" y="5355434"/>
            <a:ext cx="2157106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350602-763D-4E7D-B8C4-C1238D7E3044}"/>
              </a:ext>
            </a:extLst>
          </p:cNvPr>
          <p:cNvSpPr/>
          <p:nvPr/>
        </p:nvSpPr>
        <p:spPr>
          <a:xfrm>
            <a:off x="587914" y="5136200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localTaskAwaiter</a:t>
            </a:r>
            <a:r>
              <a:rPr lang="de-DE" sz="800" dirty="0"/>
              <a:t> (</a:t>
            </a:r>
            <a:r>
              <a:rPr lang="de-DE" sz="800" dirty="0" err="1"/>
              <a:t>TaskAwaiter</a:t>
            </a:r>
            <a:r>
              <a:rPr lang="de-DE" sz="800" dirty="0"/>
              <a:t>&lt;</a:t>
            </a:r>
            <a:r>
              <a:rPr lang="de-DE" sz="800" dirty="0" err="1"/>
              <a:t>long</a:t>
            </a:r>
            <a:r>
              <a:rPr lang="de-DE" sz="800" dirty="0"/>
              <a:t>&gt;): ???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0A0470-3105-4511-A3BD-04DE4228EB68}"/>
              </a:ext>
            </a:extLst>
          </p:cNvPr>
          <p:cNvSpPr/>
          <p:nvPr/>
        </p:nvSpPr>
        <p:spPr>
          <a:xfrm>
            <a:off x="587914" y="4925587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900" dirty="0" err="1"/>
              <a:t>lowestCommonMultiple</a:t>
            </a:r>
            <a:r>
              <a:rPr lang="de-DE" sz="900" dirty="0"/>
              <a:t> (</a:t>
            </a:r>
            <a:r>
              <a:rPr lang="de-DE" sz="900" dirty="0" err="1"/>
              <a:t>int</a:t>
            </a:r>
            <a:r>
              <a:rPr lang="de-DE" sz="900" dirty="0"/>
              <a:t>): ???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8DACB7DA-EEBC-43C1-B273-826F21E4085C}"/>
              </a:ext>
            </a:extLst>
          </p:cNvPr>
          <p:cNvCxnSpPr>
            <a:cxnSpLocks/>
            <a:stCxn id="14" idx="3"/>
            <a:endCxn id="50" idx="1"/>
          </p:cNvCxnSpPr>
          <p:nvPr/>
        </p:nvCxnSpPr>
        <p:spPr>
          <a:xfrm flipV="1">
            <a:off x="2747491" y="1588057"/>
            <a:ext cx="3050088" cy="4093494"/>
          </a:xfrm>
          <a:prstGeom prst="bentConnector3">
            <a:avLst>
              <a:gd name="adj1" fmla="val 784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0190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076E355-807E-4EAF-AA5F-22E0C5553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Speicherabbild </a:t>
            </a:r>
            <a:r>
              <a:rPr lang="de-DE" dirty="0" err="1"/>
              <a:t>async</a:t>
            </a:r>
            <a:r>
              <a:rPr lang="de-DE" dirty="0"/>
              <a:t> – Über </a:t>
            </a:r>
            <a:r>
              <a:rPr lang="de-DE" dirty="0" err="1"/>
              <a:t>LocalTaskAwaiter</a:t>
            </a:r>
            <a:r>
              <a:rPr lang="de-DE" dirty="0"/>
              <a:t> das Ergebnis holen (1)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A31DD-8586-4255-8759-D74D23559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2A6B0-EC73-49E2-8BFA-1EFBC0AC87B3}" type="datetime1">
              <a:rPr lang="de-DE" smtClean="0"/>
              <a:t>13.10.2020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7DF9D-243D-4589-B4E5-B90FD5AE0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https://github.com/feO2x/ADC2020AsyncInMemory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0E49B-1D4B-4BE1-A23A-7E49FC78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34</a:t>
            </a:fld>
            <a:endParaRPr lang="de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E86A3E-6B07-45FF-9653-4FEC86B21D0B}"/>
              </a:ext>
            </a:extLst>
          </p:cNvPr>
          <p:cNvSpPr/>
          <p:nvPr/>
        </p:nvSpPr>
        <p:spPr>
          <a:xfrm>
            <a:off x="585973" y="5895388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WPF </a:t>
            </a:r>
            <a:r>
              <a:rPr lang="de-DE" sz="1000" dirty="0" err="1"/>
              <a:t>Render</a:t>
            </a:r>
            <a:r>
              <a:rPr lang="de-DE" sz="1000" dirty="0"/>
              <a:t> Loop…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E3A2AE-01A7-44A0-BC23-37AA6793F5A1}"/>
              </a:ext>
            </a:extLst>
          </p:cNvPr>
          <p:cNvSpPr/>
          <p:nvPr/>
        </p:nvSpPr>
        <p:spPr>
          <a:xfrm>
            <a:off x="5797582" y="5508549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MainWindow</a:t>
            </a:r>
            <a:endParaRPr lang="de-DE" sz="1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94D3044-B2AC-4975-91CC-25A18E374C36}"/>
              </a:ext>
            </a:extLst>
          </p:cNvPr>
          <p:cNvSpPr/>
          <p:nvPr/>
        </p:nvSpPr>
        <p:spPr>
          <a:xfrm>
            <a:off x="5797584" y="5895388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App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31C780-332D-4A30-BFA4-D60FDD76130D}"/>
              </a:ext>
            </a:extLst>
          </p:cNvPr>
          <p:cNvSpPr/>
          <p:nvPr/>
        </p:nvSpPr>
        <p:spPr>
          <a:xfrm>
            <a:off x="3284513" y="5448875"/>
            <a:ext cx="1999985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Button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391DDC-A9C1-4846-9F4B-5EDA271D8439}"/>
              </a:ext>
            </a:extLst>
          </p:cNvPr>
          <p:cNvSpPr/>
          <p:nvPr/>
        </p:nvSpPr>
        <p:spPr>
          <a:xfrm>
            <a:off x="3284513" y="5671857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IsEnabled</a:t>
            </a:r>
            <a:r>
              <a:rPr lang="de-DE" sz="1000" dirty="0"/>
              <a:t> (</a:t>
            </a:r>
            <a:r>
              <a:rPr lang="de-DE" sz="1000" dirty="0" err="1"/>
              <a:t>bool</a:t>
            </a:r>
            <a:r>
              <a:rPr lang="de-DE" sz="1000" dirty="0"/>
              <a:t>): </a:t>
            </a:r>
            <a:r>
              <a:rPr lang="de-DE" sz="1000" dirty="0" err="1"/>
              <a:t>false</a:t>
            </a:r>
            <a:endParaRPr lang="de-DE" sz="1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ECEEE7-8C77-4C59-8B49-E08CA9E5C0E6}"/>
              </a:ext>
            </a:extLst>
          </p:cNvPr>
          <p:cNvSpPr/>
          <p:nvPr/>
        </p:nvSpPr>
        <p:spPr>
          <a:xfrm>
            <a:off x="3284209" y="5884862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7F6F66F-ADF2-417A-B743-BF0E83531F8C}"/>
              </a:ext>
            </a:extLst>
          </p:cNvPr>
          <p:cNvCxnSpPr>
            <a:cxnSpLocks/>
            <a:stCxn id="25" idx="0"/>
            <a:endCxn id="23" idx="2"/>
          </p:cNvCxnSpPr>
          <p:nvPr/>
        </p:nvCxnSpPr>
        <p:spPr>
          <a:xfrm rot="16200000" flipV="1">
            <a:off x="6457283" y="5806743"/>
            <a:ext cx="177289" cy="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D508C9E-B572-463F-8A91-ED6F00C04D71}"/>
              </a:ext>
            </a:extLst>
          </p:cNvPr>
          <p:cNvSpPr/>
          <p:nvPr/>
        </p:nvSpPr>
        <p:spPr>
          <a:xfrm>
            <a:off x="3290256" y="2615715"/>
            <a:ext cx="1991554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RoutedEventArgs</a:t>
            </a:r>
            <a:endParaRPr lang="de-DE" sz="10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9A94DB-18B4-4F68-9619-661310A6C533}"/>
              </a:ext>
            </a:extLst>
          </p:cNvPr>
          <p:cNvSpPr/>
          <p:nvPr/>
        </p:nvSpPr>
        <p:spPr>
          <a:xfrm>
            <a:off x="5797583" y="512171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Stackpanel</a:t>
            </a:r>
            <a:endParaRPr lang="de-DE" sz="1000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929FF59-7A8A-4319-9846-0F0363CCEC45}"/>
              </a:ext>
            </a:extLst>
          </p:cNvPr>
          <p:cNvCxnSpPr>
            <a:cxnSpLocks/>
            <a:stCxn id="23" idx="0"/>
            <a:endCxn id="38" idx="2"/>
          </p:cNvCxnSpPr>
          <p:nvPr/>
        </p:nvCxnSpPr>
        <p:spPr>
          <a:xfrm rot="5400000" flipH="1" flipV="1">
            <a:off x="6457282" y="5419905"/>
            <a:ext cx="177288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296B750-361E-47A1-AAF8-21C1E059E546}"/>
              </a:ext>
            </a:extLst>
          </p:cNvPr>
          <p:cNvSpPr/>
          <p:nvPr/>
        </p:nvSpPr>
        <p:spPr>
          <a:xfrm>
            <a:off x="5797582" y="473852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TextBlock</a:t>
            </a:r>
            <a:endParaRPr lang="de-DE" sz="1000" dirty="0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3D4BAF5-26CA-4D04-A8FD-EE429388A944}"/>
              </a:ext>
            </a:extLst>
          </p:cNvPr>
          <p:cNvCxnSpPr>
            <a:cxnSpLocks/>
            <a:stCxn id="38" idx="0"/>
            <a:endCxn id="51" idx="2"/>
          </p:cNvCxnSpPr>
          <p:nvPr/>
        </p:nvCxnSpPr>
        <p:spPr>
          <a:xfrm rot="16200000" flipV="1">
            <a:off x="6459107" y="5034890"/>
            <a:ext cx="173640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482E7E2C-51A2-4627-AAD9-157C74366052}"/>
              </a:ext>
            </a:extLst>
          </p:cNvPr>
          <p:cNvSpPr/>
          <p:nvPr/>
        </p:nvSpPr>
        <p:spPr>
          <a:xfrm>
            <a:off x="5797580" y="435117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StackPanel</a:t>
            </a:r>
            <a:endParaRPr lang="de-DE" sz="1000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F7D52CA4-595B-4699-928C-6A9ED571C72B}"/>
              </a:ext>
            </a:extLst>
          </p:cNvPr>
          <p:cNvCxnSpPr>
            <a:cxnSpLocks/>
            <a:stCxn id="38" idx="3"/>
            <a:endCxn id="56" idx="3"/>
          </p:cNvCxnSpPr>
          <p:nvPr/>
        </p:nvCxnSpPr>
        <p:spPr>
          <a:xfrm flipH="1" flipV="1">
            <a:off x="7294267" y="4455946"/>
            <a:ext cx="3" cy="770540"/>
          </a:xfrm>
          <a:prstGeom prst="bentConnector3">
            <a:avLst>
              <a:gd name="adj1" fmla="val -76200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89EA2653-E3E2-4308-BEF0-01AA406F2A60}"/>
              </a:ext>
            </a:extLst>
          </p:cNvPr>
          <p:cNvSpPr/>
          <p:nvPr/>
        </p:nvSpPr>
        <p:spPr>
          <a:xfrm>
            <a:off x="5797579" y="3963745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TextBlock</a:t>
            </a:r>
            <a:endParaRPr lang="de-DE" sz="1000" dirty="0"/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1AC301C4-849A-4BE9-8DED-54E8206292BB}"/>
              </a:ext>
            </a:extLst>
          </p:cNvPr>
          <p:cNvCxnSpPr>
            <a:cxnSpLocks/>
            <a:stCxn id="38" idx="1"/>
            <a:endCxn id="27" idx="3"/>
          </p:cNvCxnSpPr>
          <p:nvPr/>
        </p:nvCxnSpPr>
        <p:spPr>
          <a:xfrm rot="10800000" flipV="1">
            <a:off x="5284499" y="5226486"/>
            <a:ext cx="513085" cy="32716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01021FFD-37A5-4700-ACA6-B1AF276982B5}"/>
              </a:ext>
            </a:extLst>
          </p:cNvPr>
          <p:cNvSpPr/>
          <p:nvPr/>
        </p:nvSpPr>
        <p:spPr>
          <a:xfrm>
            <a:off x="3281830" y="4685131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ProgressRing</a:t>
            </a:r>
            <a:endParaRPr lang="de-DE" sz="10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9A17523-F113-4503-9B13-4FA032C59A83}"/>
              </a:ext>
            </a:extLst>
          </p:cNvPr>
          <p:cNvSpPr/>
          <p:nvPr/>
        </p:nvSpPr>
        <p:spPr>
          <a:xfrm>
            <a:off x="3281830" y="490811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Visibility</a:t>
            </a:r>
            <a:r>
              <a:rPr lang="de-DE" sz="1000" dirty="0"/>
              <a:t> (</a:t>
            </a:r>
            <a:r>
              <a:rPr lang="de-DE" sz="1000" dirty="0" err="1"/>
              <a:t>Visibility</a:t>
            </a:r>
            <a:r>
              <a:rPr lang="de-DE" sz="1000" dirty="0"/>
              <a:t>): Visible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FD98CED-2A4C-4657-9016-701A96004FE0}"/>
              </a:ext>
            </a:extLst>
          </p:cNvPr>
          <p:cNvSpPr/>
          <p:nvPr/>
        </p:nvSpPr>
        <p:spPr>
          <a:xfrm>
            <a:off x="3281828" y="511766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B46AAC43-F09B-4C0F-9481-0DFF74933278}"/>
              </a:ext>
            </a:extLst>
          </p:cNvPr>
          <p:cNvCxnSpPr>
            <a:cxnSpLocks/>
            <a:stCxn id="38" idx="1"/>
            <a:endCxn id="76" idx="3"/>
          </p:cNvCxnSpPr>
          <p:nvPr/>
        </p:nvCxnSpPr>
        <p:spPr>
          <a:xfrm rot="10800000">
            <a:off x="5281813" y="4789906"/>
            <a:ext cx="515771" cy="43658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D3B67DC3-E5CC-40A0-9F37-41E5B4A9150B}"/>
              </a:ext>
            </a:extLst>
          </p:cNvPr>
          <p:cNvSpPr/>
          <p:nvPr/>
        </p:nvSpPr>
        <p:spPr>
          <a:xfrm>
            <a:off x="3281830" y="388696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TextBlock</a:t>
            </a:r>
            <a:endParaRPr lang="de-DE" sz="10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958DFB6-2DB2-4227-9E32-BB327E2019D9}"/>
              </a:ext>
            </a:extLst>
          </p:cNvPr>
          <p:cNvSpPr/>
          <p:nvPr/>
        </p:nvSpPr>
        <p:spPr>
          <a:xfrm>
            <a:off x="3281830" y="410995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Text (</a:t>
            </a:r>
            <a:r>
              <a:rPr lang="de-DE" sz="1000" dirty="0" err="1"/>
              <a:t>string</a:t>
            </a:r>
            <a:r>
              <a:rPr lang="de-DE" sz="1000" dirty="0"/>
              <a:t>): null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D4FB5B1-0A1C-44EB-ADBA-79BDDF34D495}"/>
              </a:ext>
            </a:extLst>
          </p:cNvPr>
          <p:cNvSpPr/>
          <p:nvPr/>
        </p:nvSpPr>
        <p:spPr>
          <a:xfrm>
            <a:off x="3281828" y="431950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B9139B3-D43E-4EA1-9EE8-311B1790D602}"/>
              </a:ext>
            </a:extLst>
          </p:cNvPr>
          <p:cNvSpPr/>
          <p:nvPr/>
        </p:nvSpPr>
        <p:spPr>
          <a:xfrm>
            <a:off x="3281828" y="2867619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string</a:t>
            </a:r>
            <a:r>
              <a:rPr lang="de-DE" sz="1000" dirty="0"/>
              <a:t> „20“</a:t>
            </a: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D77F270B-D2FE-4523-AFF8-EA28FBF7B00A}"/>
              </a:ext>
            </a:extLst>
          </p:cNvPr>
          <p:cNvCxnSpPr>
            <a:cxnSpLocks/>
            <a:stCxn id="61" idx="3"/>
            <a:endCxn id="93" idx="3"/>
          </p:cNvCxnSpPr>
          <p:nvPr/>
        </p:nvCxnSpPr>
        <p:spPr>
          <a:xfrm flipV="1">
            <a:off x="5281810" y="2972394"/>
            <a:ext cx="12700" cy="520941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1E91F72E-0389-4AE9-8BFA-4FB82206EE6F}"/>
              </a:ext>
            </a:extLst>
          </p:cNvPr>
          <p:cNvSpPr/>
          <p:nvPr/>
        </p:nvSpPr>
        <p:spPr>
          <a:xfrm>
            <a:off x="3281828" y="316557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TextBox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E2916D0-89CA-4A8C-9034-3C8D2CD48CCC}"/>
              </a:ext>
            </a:extLst>
          </p:cNvPr>
          <p:cNvSpPr/>
          <p:nvPr/>
        </p:nvSpPr>
        <p:spPr>
          <a:xfrm>
            <a:off x="3281828" y="338856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Text (</a:t>
            </a:r>
            <a:r>
              <a:rPr lang="de-DE" sz="1000" dirty="0" err="1"/>
              <a:t>string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17765FC-9425-4959-A16C-F929E55174F4}"/>
              </a:ext>
            </a:extLst>
          </p:cNvPr>
          <p:cNvSpPr/>
          <p:nvPr/>
        </p:nvSpPr>
        <p:spPr>
          <a:xfrm>
            <a:off x="3281826" y="359811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BDBBB17F-02F3-41C0-8C7D-EB7B1A4C1773}"/>
              </a:ext>
            </a:extLst>
          </p:cNvPr>
          <p:cNvCxnSpPr>
            <a:cxnSpLocks/>
            <a:stCxn id="56" idx="0"/>
            <a:endCxn id="65" idx="2"/>
          </p:cNvCxnSpPr>
          <p:nvPr/>
        </p:nvCxnSpPr>
        <p:spPr>
          <a:xfrm rot="16200000" flipV="1">
            <a:off x="6456986" y="4262232"/>
            <a:ext cx="177876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CEC74ADD-B304-4632-954E-30D139E5112E}"/>
              </a:ext>
            </a:extLst>
          </p:cNvPr>
          <p:cNvCxnSpPr>
            <a:cxnSpLocks/>
            <a:stCxn id="56" idx="1"/>
            <a:endCxn id="59" idx="3"/>
          </p:cNvCxnSpPr>
          <p:nvPr/>
        </p:nvCxnSpPr>
        <p:spPr>
          <a:xfrm rot="10800000">
            <a:off x="5281810" y="3270354"/>
            <a:ext cx="515770" cy="1185593"/>
          </a:xfrm>
          <a:prstGeom prst="bentConnector3">
            <a:avLst>
              <a:gd name="adj1" fmla="val 2599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E608DE4-FF36-43CC-982F-469AA7F2A44C}"/>
              </a:ext>
            </a:extLst>
          </p:cNvPr>
          <p:cNvSpPr/>
          <p:nvPr/>
        </p:nvSpPr>
        <p:spPr>
          <a:xfrm>
            <a:off x="464036" y="1122943"/>
            <a:ext cx="2400980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ABDE4B-F3AB-477E-A625-5E16034E2F3B}"/>
              </a:ext>
            </a:extLst>
          </p:cNvPr>
          <p:cNvSpPr/>
          <p:nvPr/>
        </p:nvSpPr>
        <p:spPr>
          <a:xfrm>
            <a:off x="3163693" y="1122943"/>
            <a:ext cx="5864615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743499-3BF2-4FB9-8579-6F4B851C84AA}"/>
              </a:ext>
            </a:extLst>
          </p:cNvPr>
          <p:cNvSpPr/>
          <p:nvPr/>
        </p:nvSpPr>
        <p:spPr>
          <a:xfrm>
            <a:off x="9326985" y="1122943"/>
            <a:ext cx="2400980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CAE07B-025F-4B35-BEB5-2DF3FEA02F00}"/>
              </a:ext>
            </a:extLst>
          </p:cNvPr>
          <p:cNvSpPr txBox="1"/>
          <p:nvPr/>
        </p:nvSpPr>
        <p:spPr>
          <a:xfrm>
            <a:off x="464035" y="760374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4CA510-B499-4CA9-B633-6E5C041BA558}"/>
              </a:ext>
            </a:extLst>
          </p:cNvPr>
          <p:cNvSpPr txBox="1"/>
          <p:nvPr/>
        </p:nvSpPr>
        <p:spPr>
          <a:xfrm>
            <a:off x="3164803" y="760730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Managed</a:t>
            </a:r>
            <a:r>
              <a:rPr lang="de-DE" dirty="0"/>
              <a:t> Heap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AC125DE-3C3A-4703-BF88-A257E492FFBB}"/>
              </a:ext>
            </a:extLst>
          </p:cNvPr>
          <p:cNvSpPr/>
          <p:nvPr/>
        </p:nvSpPr>
        <p:spPr>
          <a:xfrm>
            <a:off x="9448921" y="5895388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ThreadPoolWaitCallback</a:t>
            </a:r>
            <a:endParaRPr lang="de-DE" sz="1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DF269A-318E-43B5-A0BA-ED51FF263829}"/>
              </a:ext>
            </a:extLst>
          </p:cNvPr>
          <p:cNvSpPr/>
          <p:nvPr/>
        </p:nvSpPr>
        <p:spPr>
          <a:xfrm>
            <a:off x="3290256" y="2332356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Delegate</a:t>
            </a:r>
            <a:endParaRPr lang="de-DE" sz="1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E43B48-A4FF-4A8F-8C6A-360851A0A968}"/>
              </a:ext>
            </a:extLst>
          </p:cNvPr>
          <p:cNvSpPr/>
          <p:nvPr/>
        </p:nvSpPr>
        <p:spPr>
          <a:xfrm>
            <a:off x="3290256" y="1841421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Lexical</a:t>
            </a:r>
            <a:r>
              <a:rPr lang="de-DE" sz="1000" dirty="0"/>
              <a:t> Capture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81225-7AF7-4BD5-90D9-768633357E74}"/>
              </a:ext>
            </a:extLst>
          </p:cNvPr>
          <p:cNvSpPr/>
          <p:nvPr/>
        </p:nvSpPr>
        <p:spPr>
          <a:xfrm>
            <a:off x="3290256" y="2057390"/>
            <a:ext cx="199153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upperLimit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20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248496-DD06-4676-8CF0-ED4EC82CC4E1}"/>
              </a:ext>
            </a:extLst>
          </p:cNvPr>
          <p:cNvSpPr txBox="1"/>
          <p:nvPr/>
        </p:nvSpPr>
        <p:spPr>
          <a:xfrm>
            <a:off x="9326985" y="764663"/>
            <a:ext cx="1669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 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EEF90D-CFB6-437E-8CAE-53A27B58723B}"/>
              </a:ext>
            </a:extLst>
          </p:cNvPr>
          <p:cNvSpPr/>
          <p:nvPr/>
        </p:nvSpPr>
        <p:spPr>
          <a:xfrm>
            <a:off x="3290256" y="1543986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Task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BFC891-F7AB-4FF2-96CC-00FF1F7F0AA1}"/>
              </a:ext>
            </a:extLst>
          </p:cNvPr>
          <p:cNvSpPr/>
          <p:nvPr/>
        </p:nvSpPr>
        <p:spPr>
          <a:xfrm>
            <a:off x="5797579" y="1273053"/>
            <a:ext cx="2829386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AsyncStateMachineBox</a:t>
            </a:r>
            <a:r>
              <a:rPr lang="de-DE" sz="1000" dirty="0"/>
              <a:t>&lt;</a:t>
            </a:r>
            <a:r>
              <a:rPr lang="de-DE" sz="1000" dirty="0" err="1"/>
              <a:t>AsyncStateMachine</a:t>
            </a:r>
            <a:r>
              <a:rPr lang="de-DE" sz="1000" dirty="0"/>
              <a:t>&gt;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FCB09E-CA88-40F2-ADDA-C2848574CDF4}"/>
              </a:ext>
            </a:extLst>
          </p:cNvPr>
          <p:cNvSpPr/>
          <p:nvPr/>
        </p:nvSpPr>
        <p:spPr>
          <a:xfrm>
            <a:off x="5798543" y="1692152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State (</a:t>
            </a:r>
            <a:r>
              <a:rPr lang="de-DE" sz="1000" dirty="0" err="1"/>
              <a:t>int</a:t>
            </a:r>
            <a:r>
              <a:rPr lang="de-DE" sz="1000" dirty="0"/>
              <a:t>): 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5612C60-CCCD-49B4-AE48-EA976B6BDBB4}"/>
              </a:ext>
            </a:extLst>
          </p:cNvPr>
          <p:cNvSpPr/>
          <p:nvPr/>
        </p:nvSpPr>
        <p:spPr>
          <a:xfrm>
            <a:off x="5798541" y="296774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ProgressRing</a:t>
            </a:r>
            <a:r>
              <a:rPr lang="de-DE" sz="1000" dirty="0"/>
              <a:t> (</a:t>
            </a:r>
            <a:r>
              <a:rPr lang="de-DE" sz="1000" dirty="0" err="1"/>
              <a:t>ProgressRing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87113B3-E6F5-48CA-BFC4-4E789F9F39F4}"/>
              </a:ext>
            </a:extLst>
          </p:cNvPr>
          <p:cNvSpPr/>
          <p:nvPr/>
        </p:nvSpPr>
        <p:spPr>
          <a:xfrm>
            <a:off x="5798541" y="275687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ResultTextBlock</a:t>
            </a:r>
            <a:r>
              <a:rPr lang="de-DE" sz="1000" dirty="0"/>
              <a:t> (</a:t>
            </a:r>
            <a:r>
              <a:rPr lang="de-DE" sz="1000" dirty="0" err="1"/>
              <a:t>TextBlock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0B29B48-6D7F-4CC7-A9F9-8F28D3A3043B}"/>
              </a:ext>
            </a:extLst>
          </p:cNvPr>
          <p:cNvSpPr/>
          <p:nvPr/>
        </p:nvSpPr>
        <p:spPr>
          <a:xfrm>
            <a:off x="5798539" y="2337749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ParsedNumber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20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CFA6770-6772-4474-BF38-38C3AC614478}"/>
              </a:ext>
            </a:extLst>
          </p:cNvPr>
          <p:cNvSpPr/>
          <p:nvPr/>
        </p:nvSpPr>
        <p:spPr>
          <a:xfrm>
            <a:off x="5797584" y="1908644"/>
            <a:ext cx="2828417" cy="209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Builder</a:t>
            </a:r>
            <a:r>
              <a:rPr lang="de-DE" sz="800" dirty="0"/>
              <a:t> (</a:t>
            </a:r>
            <a:r>
              <a:rPr lang="de-DE" sz="800" dirty="0" err="1"/>
              <a:t>AsyncTaskMethodBuilder</a:t>
            </a:r>
            <a:r>
              <a:rPr lang="de-DE" sz="800" dirty="0"/>
              <a:t>&lt;</a:t>
            </a:r>
            <a:r>
              <a:rPr lang="de-DE" sz="800" dirty="0" err="1"/>
              <a:t>long</a:t>
            </a:r>
            <a:r>
              <a:rPr lang="de-DE" sz="800" dirty="0"/>
              <a:t>&gt;)</a:t>
            </a:r>
            <a:endParaRPr lang="de-DE" sz="105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CD44F57-6495-46E1-A600-2AD9E4159910}"/>
              </a:ext>
            </a:extLst>
          </p:cNvPr>
          <p:cNvSpPr/>
          <p:nvPr/>
        </p:nvSpPr>
        <p:spPr>
          <a:xfrm>
            <a:off x="5797582" y="2118194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TaskAwaiter</a:t>
            </a:r>
            <a:r>
              <a:rPr lang="de-DE" sz="800" dirty="0"/>
              <a:t> (</a:t>
            </a:r>
            <a:r>
              <a:rPr lang="de-DE" sz="800" dirty="0" err="1"/>
              <a:t>TaskAwaiter</a:t>
            </a:r>
            <a:r>
              <a:rPr lang="de-DE" sz="800" dirty="0"/>
              <a:t>&lt;</a:t>
            </a:r>
            <a:r>
              <a:rPr lang="de-DE" sz="800" dirty="0" err="1"/>
              <a:t>long</a:t>
            </a:r>
            <a:r>
              <a:rPr lang="de-DE" sz="800" dirty="0"/>
              <a:t>&gt;): </a:t>
            </a:r>
            <a:r>
              <a:rPr lang="de-DE" sz="800" dirty="0" err="1"/>
              <a:t>default</a:t>
            </a:r>
            <a:endParaRPr lang="de-DE" sz="8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B4BFF37-BB2F-4265-9487-452D9AA111DC}"/>
              </a:ext>
            </a:extLst>
          </p:cNvPr>
          <p:cNvSpPr/>
          <p:nvPr/>
        </p:nvSpPr>
        <p:spPr>
          <a:xfrm>
            <a:off x="5797582" y="317885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Button (Button):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8E1B9E7-0D2C-48B2-AAA8-043649A59505}"/>
              </a:ext>
            </a:extLst>
          </p:cNvPr>
          <p:cNvSpPr/>
          <p:nvPr/>
        </p:nvSpPr>
        <p:spPr>
          <a:xfrm>
            <a:off x="5797579" y="2548842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ToTextBox</a:t>
            </a:r>
            <a:r>
              <a:rPr lang="de-DE" sz="1000" dirty="0"/>
              <a:t> (TextBox):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9A7B78C-13D8-4CAF-9E44-06CF8E6D0DBF}"/>
              </a:ext>
            </a:extLst>
          </p:cNvPr>
          <p:cNvSpPr/>
          <p:nvPr/>
        </p:nvSpPr>
        <p:spPr>
          <a:xfrm>
            <a:off x="5797579" y="1483282"/>
            <a:ext cx="2828417" cy="2095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machine</a:t>
            </a:r>
            <a:r>
              <a:rPr lang="de-DE" sz="1000" dirty="0"/>
              <a:t> (</a:t>
            </a:r>
            <a:r>
              <a:rPr lang="de-DE" sz="1000" dirty="0" err="1"/>
              <a:t>AsyncStateMachine</a:t>
            </a:r>
            <a:r>
              <a:rPr lang="de-DE" sz="1000" dirty="0"/>
              <a:t>):</a:t>
            </a:r>
          </a:p>
        </p:txBody>
      </p: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DAA485DC-0CAA-4FC8-A916-4140E3875295}"/>
              </a:ext>
            </a:extLst>
          </p:cNvPr>
          <p:cNvCxnSpPr>
            <a:cxnSpLocks/>
            <a:stCxn id="43" idx="1"/>
            <a:endCxn id="24" idx="3"/>
          </p:cNvCxnSpPr>
          <p:nvPr/>
        </p:nvCxnSpPr>
        <p:spPr>
          <a:xfrm rot="10800000">
            <a:off x="5281808" y="1648761"/>
            <a:ext cx="515774" cy="57420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CDA2540-5115-4C6D-B7D2-F920E99C0811}"/>
              </a:ext>
            </a:extLst>
          </p:cNvPr>
          <p:cNvSpPr/>
          <p:nvPr/>
        </p:nvSpPr>
        <p:spPr>
          <a:xfrm>
            <a:off x="7412943" y="3951226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List&lt;</a:t>
            </a:r>
            <a:r>
              <a:rPr lang="de-DE" sz="1000" dirty="0" err="1"/>
              <a:t>int</a:t>
            </a:r>
            <a:r>
              <a:rPr lang="de-DE" sz="1000" dirty="0"/>
              <a:t>&gt;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2B9B4CB-526A-4C8A-91E4-21790214FCFF}"/>
              </a:ext>
            </a:extLst>
          </p:cNvPr>
          <p:cNvSpPr/>
          <p:nvPr/>
        </p:nvSpPr>
        <p:spPr>
          <a:xfrm>
            <a:off x="7405056" y="5501996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Many </a:t>
            </a:r>
            <a:r>
              <a:rPr lang="de-DE" sz="1000" dirty="0" err="1"/>
              <a:t>delegates</a:t>
            </a:r>
            <a:r>
              <a:rPr lang="de-DE" sz="1000" dirty="0"/>
              <a:t>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C559F8-B407-41AC-A18F-AC48E2BF7582}"/>
              </a:ext>
            </a:extLst>
          </p:cNvPr>
          <p:cNvSpPr/>
          <p:nvPr/>
        </p:nvSpPr>
        <p:spPr>
          <a:xfrm>
            <a:off x="590385" y="5576776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this</a:t>
            </a:r>
            <a:r>
              <a:rPr lang="de-DE" sz="1000" dirty="0"/>
              <a:t> (</a:t>
            </a:r>
            <a:r>
              <a:rPr lang="de-DE" sz="1000" dirty="0" err="1"/>
              <a:t>AsyncStateMachine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887D8D-389C-45ED-A3F8-F29095038914}"/>
              </a:ext>
            </a:extLst>
          </p:cNvPr>
          <p:cNvSpPr/>
          <p:nvPr/>
        </p:nvSpPr>
        <p:spPr>
          <a:xfrm>
            <a:off x="590295" y="5355434"/>
            <a:ext cx="2157106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350602-763D-4E7D-B8C4-C1238D7E3044}"/>
              </a:ext>
            </a:extLst>
          </p:cNvPr>
          <p:cNvSpPr/>
          <p:nvPr/>
        </p:nvSpPr>
        <p:spPr>
          <a:xfrm>
            <a:off x="587914" y="5136200"/>
            <a:ext cx="2157106" cy="2095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localTaskAwaiter</a:t>
            </a:r>
            <a:r>
              <a:rPr lang="de-DE" sz="800" dirty="0"/>
              <a:t> (</a:t>
            </a:r>
            <a:r>
              <a:rPr lang="de-DE" sz="800" dirty="0" err="1"/>
              <a:t>TaskAwaiter</a:t>
            </a:r>
            <a:r>
              <a:rPr lang="de-DE" sz="800" dirty="0"/>
              <a:t>&lt;</a:t>
            </a:r>
            <a:r>
              <a:rPr lang="de-DE" sz="800" dirty="0" err="1"/>
              <a:t>long</a:t>
            </a:r>
            <a:r>
              <a:rPr lang="de-DE" sz="800" dirty="0"/>
              <a:t>&gt;)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0A0470-3105-4511-A3BD-04DE4228EB68}"/>
              </a:ext>
            </a:extLst>
          </p:cNvPr>
          <p:cNvSpPr/>
          <p:nvPr/>
        </p:nvSpPr>
        <p:spPr>
          <a:xfrm>
            <a:off x="587914" y="4925587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900" dirty="0" err="1"/>
              <a:t>lowestCommonMultiple</a:t>
            </a:r>
            <a:r>
              <a:rPr lang="de-DE" sz="900" dirty="0"/>
              <a:t> (</a:t>
            </a:r>
            <a:r>
              <a:rPr lang="de-DE" sz="900" dirty="0" err="1"/>
              <a:t>int</a:t>
            </a:r>
            <a:r>
              <a:rPr lang="de-DE" sz="900" dirty="0"/>
              <a:t>): ???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8DACB7DA-EEBC-43C1-B273-826F21E4085C}"/>
              </a:ext>
            </a:extLst>
          </p:cNvPr>
          <p:cNvCxnSpPr>
            <a:cxnSpLocks/>
            <a:stCxn id="14" idx="3"/>
            <a:endCxn id="50" idx="1"/>
          </p:cNvCxnSpPr>
          <p:nvPr/>
        </p:nvCxnSpPr>
        <p:spPr>
          <a:xfrm flipV="1">
            <a:off x="2747491" y="1588057"/>
            <a:ext cx="3050088" cy="4093494"/>
          </a:xfrm>
          <a:prstGeom prst="bentConnector3">
            <a:avLst>
              <a:gd name="adj1" fmla="val 784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6996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076E355-807E-4EAF-AA5F-22E0C5553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Speicherabbild </a:t>
            </a:r>
            <a:r>
              <a:rPr lang="de-DE" dirty="0" err="1"/>
              <a:t>async</a:t>
            </a:r>
            <a:r>
              <a:rPr lang="de-DE" dirty="0"/>
              <a:t> – finales Aktualisieren der Controls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A31DD-8586-4255-8759-D74D23559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C279F-391A-4D45-A60F-2F8CDC789BEE}" type="datetime1">
              <a:rPr lang="de-DE" smtClean="0"/>
              <a:t>13.10.2020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7DF9D-243D-4589-B4E5-B90FD5AE0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https://github.com/feO2x/ADC2020AsyncInMemory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0E49B-1D4B-4BE1-A23A-7E49FC78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35</a:t>
            </a:fld>
            <a:endParaRPr lang="de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E86A3E-6B07-45FF-9653-4FEC86B21D0B}"/>
              </a:ext>
            </a:extLst>
          </p:cNvPr>
          <p:cNvSpPr/>
          <p:nvPr/>
        </p:nvSpPr>
        <p:spPr>
          <a:xfrm>
            <a:off x="585973" y="5895388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WPF </a:t>
            </a:r>
            <a:r>
              <a:rPr lang="de-DE" sz="1000" dirty="0" err="1"/>
              <a:t>Render</a:t>
            </a:r>
            <a:r>
              <a:rPr lang="de-DE" sz="1000" dirty="0"/>
              <a:t> Loop…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E3A2AE-01A7-44A0-BC23-37AA6793F5A1}"/>
              </a:ext>
            </a:extLst>
          </p:cNvPr>
          <p:cNvSpPr/>
          <p:nvPr/>
        </p:nvSpPr>
        <p:spPr>
          <a:xfrm>
            <a:off x="5797582" y="5508549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MainWindow</a:t>
            </a:r>
            <a:endParaRPr lang="de-DE" sz="1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94D3044-B2AC-4975-91CC-25A18E374C36}"/>
              </a:ext>
            </a:extLst>
          </p:cNvPr>
          <p:cNvSpPr/>
          <p:nvPr/>
        </p:nvSpPr>
        <p:spPr>
          <a:xfrm>
            <a:off x="5797584" y="5895388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App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31C780-332D-4A30-BFA4-D60FDD76130D}"/>
              </a:ext>
            </a:extLst>
          </p:cNvPr>
          <p:cNvSpPr/>
          <p:nvPr/>
        </p:nvSpPr>
        <p:spPr>
          <a:xfrm>
            <a:off x="3284513" y="5448875"/>
            <a:ext cx="1999985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Button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391DDC-A9C1-4846-9F4B-5EDA271D8439}"/>
              </a:ext>
            </a:extLst>
          </p:cNvPr>
          <p:cNvSpPr/>
          <p:nvPr/>
        </p:nvSpPr>
        <p:spPr>
          <a:xfrm>
            <a:off x="3284513" y="5671857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IsEnabled</a:t>
            </a:r>
            <a:r>
              <a:rPr lang="de-DE" sz="1000" dirty="0"/>
              <a:t> (</a:t>
            </a:r>
            <a:r>
              <a:rPr lang="de-DE" sz="1000" dirty="0" err="1"/>
              <a:t>bool</a:t>
            </a:r>
            <a:r>
              <a:rPr lang="de-DE" sz="1000" dirty="0"/>
              <a:t>): </a:t>
            </a:r>
            <a:r>
              <a:rPr lang="de-DE" sz="1000" dirty="0" err="1"/>
              <a:t>true</a:t>
            </a:r>
            <a:endParaRPr lang="de-DE" sz="1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ECEEE7-8C77-4C59-8B49-E08CA9E5C0E6}"/>
              </a:ext>
            </a:extLst>
          </p:cNvPr>
          <p:cNvSpPr/>
          <p:nvPr/>
        </p:nvSpPr>
        <p:spPr>
          <a:xfrm>
            <a:off x="3284209" y="5884862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7F6F66F-ADF2-417A-B743-BF0E83531F8C}"/>
              </a:ext>
            </a:extLst>
          </p:cNvPr>
          <p:cNvCxnSpPr>
            <a:cxnSpLocks/>
            <a:stCxn id="25" idx="0"/>
            <a:endCxn id="23" idx="2"/>
          </p:cNvCxnSpPr>
          <p:nvPr/>
        </p:nvCxnSpPr>
        <p:spPr>
          <a:xfrm rot="16200000" flipV="1">
            <a:off x="6457283" y="5806743"/>
            <a:ext cx="177289" cy="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D508C9E-B572-463F-8A91-ED6F00C04D71}"/>
              </a:ext>
            </a:extLst>
          </p:cNvPr>
          <p:cNvSpPr/>
          <p:nvPr/>
        </p:nvSpPr>
        <p:spPr>
          <a:xfrm>
            <a:off x="3290256" y="2615715"/>
            <a:ext cx="1991554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RoutedEventArgs</a:t>
            </a:r>
            <a:endParaRPr lang="de-DE" sz="10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9A94DB-18B4-4F68-9619-661310A6C533}"/>
              </a:ext>
            </a:extLst>
          </p:cNvPr>
          <p:cNvSpPr/>
          <p:nvPr/>
        </p:nvSpPr>
        <p:spPr>
          <a:xfrm>
            <a:off x="5797583" y="512171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Stackpanel</a:t>
            </a:r>
            <a:endParaRPr lang="de-DE" sz="1000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929FF59-7A8A-4319-9846-0F0363CCEC45}"/>
              </a:ext>
            </a:extLst>
          </p:cNvPr>
          <p:cNvCxnSpPr>
            <a:cxnSpLocks/>
            <a:stCxn id="23" idx="0"/>
            <a:endCxn id="38" idx="2"/>
          </p:cNvCxnSpPr>
          <p:nvPr/>
        </p:nvCxnSpPr>
        <p:spPr>
          <a:xfrm rot="5400000" flipH="1" flipV="1">
            <a:off x="6457282" y="5419905"/>
            <a:ext cx="177288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296B750-361E-47A1-AAF8-21C1E059E546}"/>
              </a:ext>
            </a:extLst>
          </p:cNvPr>
          <p:cNvSpPr/>
          <p:nvPr/>
        </p:nvSpPr>
        <p:spPr>
          <a:xfrm>
            <a:off x="5797582" y="473852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TextBlock</a:t>
            </a:r>
            <a:endParaRPr lang="de-DE" sz="1000" dirty="0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3D4BAF5-26CA-4D04-A8FD-EE429388A944}"/>
              </a:ext>
            </a:extLst>
          </p:cNvPr>
          <p:cNvCxnSpPr>
            <a:cxnSpLocks/>
            <a:stCxn id="38" idx="0"/>
            <a:endCxn id="51" idx="2"/>
          </p:cNvCxnSpPr>
          <p:nvPr/>
        </p:nvCxnSpPr>
        <p:spPr>
          <a:xfrm rot="16200000" flipV="1">
            <a:off x="6459107" y="5034890"/>
            <a:ext cx="173640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482E7E2C-51A2-4627-AAD9-157C74366052}"/>
              </a:ext>
            </a:extLst>
          </p:cNvPr>
          <p:cNvSpPr/>
          <p:nvPr/>
        </p:nvSpPr>
        <p:spPr>
          <a:xfrm>
            <a:off x="5797580" y="435117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StackPanel</a:t>
            </a:r>
            <a:endParaRPr lang="de-DE" sz="1000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F7D52CA4-595B-4699-928C-6A9ED571C72B}"/>
              </a:ext>
            </a:extLst>
          </p:cNvPr>
          <p:cNvCxnSpPr>
            <a:cxnSpLocks/>
            <a:stCxn id="38" idx="3"/>
            <a:endCxn id="56" idx="3"/>
          </p:cNvCxnSpPr>
          <p:nvPr/>
        </p:nvCxnSpPr>
        <p:spPr>
          <a:xfrm flipH="1" flipV="1">
            <a:off x="7294267" y="4455946"/>
            <a:ext cx="3" cy="770540"/>
          </a:xfrm>
          <a:prstGeom prst="bentConnector3">
            <a:avLst>
              <a:gd name="adj1" fmla="val -76200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89EA2653-E3E2-4308-BEF0-01AA406F2A60}"/>
              </a:ext>
            </a:extLst>
          </p:cNvPr>
          <p:cNvSpPr/>
          <p:nvPr/>
        </p:nvSpPr>
        <p:spPr>
          <a:xfrm>
            <a:off x="5797579" y="3963745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TextBlock</a:t>
            </a:r>
            <a:endParaRPr lang="de-DE" sz="1000" dirty="0"/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1AC301C4-849A-4BE9-8DED-54E8206292BB}"/>
              </a:ext>
            </a:extLst>
          </p:cNvPr>
          <p:cNvCxnSpPr>
            <a:cxnSpLocks/>
            <a:stCxn id="38" idx="1"/>
            <a:endCxn id="27" idx="3"/>
          </p:cNvCxnSpPr>
          <p:nvPr/>
        </p:nvCxnSpPr>
        <p:spPr>
          <a:xfrm rot="10800000" flipV="1">
            <a:off x="5284499" y="5226486"/>
            <a:ext cx="513085" cy="32716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01021FFD-37A5-4700-ACA6-B1AF276982B5}"/>
              </a:ext>
            </a:extLst>
          </p:cNvPr>
          <p:cNvSpPr/>
          <p:nvPr/>
        </p:nvSpPr>
        <p:spPr>
          <a:xfrm>
            <a:off x="3281830" y="4685131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ProgressRing</a:t>
            </a:r>
            <a:endParaRPr lang="de-DE" sz="10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9A17523-F113-4503-9B13-4FA032C59A83}"/>
              </a:ext>
            </a:extLst>
          </p:cNvPr>
          <p:cNvSpPr/>
          <p:nvPr/>
        </p:nvSpPr>
        <p:spPr>
          <a:xfrm>
            <a:off x="3281830" y="490811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Visibility</a:t>
            </a:r>
            <a:r>
              <a:rPr lang="de-DE" sz="1000" dirty="0"/>
              <a:t> (</a:t>
            </a:r>
            <a:r>
              <a:rPr lang="de-DE" sz="1000" dirty="0" err="1"/>
              <a:t>Visibility</a:t>
            </a:r>
            <a:r>
              <a:rPr lang="de-DE" sz="1000" dirty="0"/>
              <a:t>): </a:t>
            </a:r>
            <a:r>
              <a:rPr lang="de-DE" sz="1000" dirty="0" err="1"/>
              <a:t>Collapsed</a:t>
            </a:r>
            <a:endParaRPr lang="de-DE" sz="100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FD98CED-2A4C-4657-9016-701A96004FE0}"/>
              </a:ext>
            </a:extLst>
          </p:cNvPr>
          <p:cNvSpPr/>
          <p:nvPr/>
        </p:nvSpPr>
        <p:spPr>
          <a:xfrm>
            <a:off x="3281828" y="511766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B46AAC43-F09B-4C0F-9481-0DFF74933278}"/>
              </a:ext>
            </a:extLst>
          </p:cNvPr>
          <p:cNvCxnSpPr>
            <a:cxnSpLocks/>
            <a:stCxn id="38" idx="1"/>
            <a:endCxn id="76" idx="3"/>
          </p:cNvCxnSpPr>
          <p:nvPr/>
        </p:nvCxnSpPr>
        <p:spPr>
          <a:xfrm rot="10800000">
            <a:off x="5281813" y="4789906"/>
            <a:ext cx="515771" cy="43658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D3B67DC3-E5CC-40A0-9F37-41E5B4A9150B}"/>
              </a:ext>
            </a:extLst>
          </p:cNvPr>
          <p:cNvSpPr/>
          <p:nvPr/>
        </p:nvSpPr>
        <p:spPr>
          <a:xfrm>
            <a:off x="3281830" y="388696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TextBlock</a:t>
            </a:r>
            <a:endParaRPr lang="de-DE" sz="10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958DFB6-2DB2-4227-9E32-BB327E2019D9}"/>
              </a:ext>
            </a:extLst>
          </p:cNvPr>
          <p:cNvSpPr/>
          <p:nvPr/>
        </p:nvSpPr>
        <p:spPr>
          <a:xfrm>
            <a:off x="3281830" y="410995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Text (</a:t>
            </a:r>
            <a:r>
              <a:rPr lang="de-DE" sz="1000" dirty="0" err="1"/>
              <a:t>string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D4FB5B1-0A1C-44EB-ADBA-79BDDF34D495}"/>
              </a:ext>
            </a:extLst>
          </p:cNvPr>
          <p:cNvSpPr/>
          <p:nvPr/>
        </p:nvSpPr>
        <p:spPr>
          <a:xfrm>
            <a:off x="3281828" y="431950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B9139B3-D43E-4EA1-9EE8-311B1790D602}"/>
              </a:ext>
            </a:extLst>
          </p:cNvPr>
          <p:cNvSpPr/>
          <p:nvPr/>
        </p:nvSpPr>
        <p:spPr>
          <a:xfrm>
            <a:off x="3281828" y="2867619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string</a:t>
            </a:r>
            <a:r>
              <a:rPr lang="de-DE" sz="1000" dirty="0"/>
              <a:t> „20“</a:t>
            </a: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D77F270B-D2FE-4523-AFF8-EA28FBF7B00A}"/>
              </a:ext>
            </a:extLst>
          </p:cNvPr>
          <p:cNvCxnSpPr>
            <a:cxnSpLocks/>
            <a:stCxn id="61" idx="3"/>
            <a:endCxn id="93" idx="3"/>
          </p:cNvCxnSpPr>
          <p:nvPr/>
        </p:nvCxnSpPr>
        <p:spPr>
          <a:xfrm flipV="1">
            <a:off x="5281810" y="2972394"/>
            <a:ext cx="12700" cy="520941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1E91F72E-0389-4AE9-8BFA-4FB82206EE6F}"/>
              </a:ext>
            </a:extLst>
          </p:cNvPr>
          <p:cNvSpPr/>
          <p:nvPr/>
        </p:nvSpPr>
        <p:spPr>
          <a:xfrm>
            <a:off x="3281828" y="316557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TextBox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E2916D0-89CA-4A8C-9034-3C8D2CD48CCC}"/>
              </a:ext>
            </a:extLst>
          </p:cNvPr>
          <p:cNvSpPr/>
          <p:nvPr/>
        </p:nvSpPr>
        <p:spPr>
          <a:xfrm>
            <a:off x="3281828" y="338856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Text (</a:t>
            </a:r>
            <a:r>
              <a:rPr lang="de-DE" sz="1000" dirty="0" err="1"/>
              <a:t>string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17765FC-9425-4959-A16C-F929E55174F4}"/>
              </a:ext>
            </a:extLst>
          </p:cNvPr>
          <p:cNvSpPr/>
          <p:nvPr/>
        </p:nvSpPr>
        <p:spPr>
          <a:xfrm>
            <a:off x="3281826" y="359811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BDBBB17F-02F3-41C0-8C7D-EB7B1A4C1773}"/>
              </a:ext>
            </a:extLst>
          </p:cNvPr>
          <p:cNvCxnSpPr>
            <a:cxnSpLocks/>
            <a:stCxn id="56" idx="0"/>
            <a:endCxn id="65" idx="2"/>
          </p:cNvCxnSpPr>
          <p:nvPr/>
        </p:nvCxnSpPr>
        <p:spPr>
          <a:xfrm rot="16200000" flipV="1">
            <a:off x="6456986" y="4262232"/>
            <a:ext cx="177876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CEC74ADD-B304-4632-954E-30D139E5112E}"/>
              </a:ext>
            </a:extLst>
          </p:cNvPr>
          <p:cNvCxnSpPr>
            <a:cxnSpLocks/>
            <a:stCxn id="56" idx="1"/>
            <a:endCxn id="59" idx="3"/>
          </p:cNvCxnSpPr>
          <p:nvPr/>
        </p:nvCxnSpPr>
        <p:spPr>
          <a:xfrm rot="10800000">
            <a:off x="5281810" y="3270354"/>
            <a:ext cx="515770" cy="1185593"/>
          </a:xfrm>
          <a:prstGeom prst="bentConnector3">
            <a:avLst>
              <a:gd name="adj1" fmla="val 2599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E608DE4-FF36-43CC-982F-469AA7F2A44C}"/>
              </a:ext>
            </a:extLst>
          </p:cNvPr>
          <p:cNvSpPr/>
          <p:nvPr/>
        </p:nvSpPr>
        <p:spPr>
          <a:xfrm>
            <a:off x="464036" y="1122943"/>
            <a:ext cx="2400980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ABDE4B-F3AB-477E-A625-5E16034E2F3B}"/>
              </a:ext>
            </a:extLst>
          </p:cNvPr>
          <p:cNvSpPr/>
          <p:nvPr/>
        </p:nvSpPr>
        <p:spPr>
          <a:xfrm>
            <a:off x="3163693" y="1122943"/>
            <a:ext cx="5864615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743499-3BF2-4FB9-8579-6F4B851C84AA}"/>
              </a:ext>
            </a:extLst>
          </p:cNvPr>
          <p:cNvSpPr/>
          <p:nvPr/>
        </p:nvSpPr>
        <p:spPr>
          <a:xfrm>
            <a:off x="9326985" y="1122943"/>
            <a:ext cx="2400980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CAE07B-025F-4B35-BEB5-2DF3FEA02F00}"/>
              </a:ext>
            </a:extLst>
          </p:cNvPr>
          <p:cNvSpPr txBox="1"/>
          <p:nvPr/>
        </p:nvSpPr>
        <p:spPr>
          <a:xfrm>
            <a:off x="464035" y="760374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4CA510-B499-4CA9-B633-6E5C041BA558}"/>
              </a:ext>
            </a:extLst>
          </p:cNvPr>
          <p:cNvSpPr txBox="1"/>
          <p:nvPr/>
        </p:nvSpPr>
        <p:spPr>
          <a:xfrm>
            <a:off x="3164803" y="760730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Managed</a:t>
            </a:r>
            <a:r>
              <a:rPr lang="de-DE" dirty="0"/>
              <a:t> Heap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AC125DE-3C3A-4703-BF88-A257E492FFBB}"/>
              </a:ext>
            </a:extLst>
          </p:cNvPr>
          <p:cNvSpPr/>
          <p:nvPr/>
        </p:nvSpPr>
        <p:spPr>
          <a:xfrm>
            <a:off x="9448921" y="5895388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ThreadPoolWaitCallback</a:t>
            </a:r>
            <a:endParaRPr lang="de-DE" sz="1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DF269A-318E-43B5-A0BA-ED51FF263829}"/>
              </a:ext>
            </a:extLst>
          </p:cNvPr>
          <p:cNvSpPr/>
          <p:nvPr/>
        </p:nvSpPr>
        <p:spPr>
          <a:xfrm>
            <a:off x="3290256" y="2332356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Delegate</a:t>
            </a:r>
            <a:endParaRPr lang="de-DE" sz="1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E43B48-A4FF-4A8F-8C6A-360851A0A968}"/>
              </a:ext>
            </a:extLst>
          </p:cNvPr>
          <p:cNvSpPr/>
          <p:nvPr/>
        </p:nvSpPr>
        <p:spPr>
          <a:xfrm>
            <a:off x="3290256" y="1841421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Lexical</a:t>
            </a:r>
            <a:r>
              <a:rPr lang="de-DE" sz="1000" dirty="0"/>
              <a:t> Capture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81225-7AF7-4BD5-90D9-768633357E74}"/>
              </a:ext>
            </a:extLst>
          </p:cNvPr>
          <p:cNvSpPr/>
          <p:nvPr/>
        </p:nvSpPr>
        <p:spPr>
          <a:xfrm>
            <a:off x="3290256" y="2057390"/>
            <a:ext cx="199153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upperLimit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20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248496-DD06-4676-8CF0-ED4EC82CC4E1}"/>
              </a:ext>
            </a:extLst>
          </p:cNvPr>
          <p:cNvSpPr txBox="1"/>
          <p:nvPr/>
        </p:nvSpPr>
        <p:spPr>
          <a:xfrm>
            <a:off x="9326985" y="764663"/>
            <a:ext cx="1669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 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EEF90D-CFB6-437E-8CAE-53A27B58723B}"/>
              </a:ext>
            </a:extLst>
          </p:cNvPr>
          <p:cNvSpPr/>
          <p:nvPr/>
        </p:nvSpPr>
        <p:spPr>
          <a:xfrm>
            <a:off x="3290256" y="1543986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Task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BFC891-F7AB-4FF2-96CC-00FF1F7F0AA1}"/>
              </a:ext>
            </a:extLst>
          </p:cNvPr>
          <p:cNvSpPr/>
          <p:nvPr/>
        </p:nvSpPr>
        <p:spPr>
          <a:xfrm>
            <a:off x="5797579" y="1273053"/>
            <a:ext cx="2829386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AsyncStateMachineBox</a:t>
            </a:r>
            <a:r>
              <a:rPr lang="de-DE" sz="1000" dirty="0"/>
              <a:t>&lt;</a:t>
            </a:r>
            <a:r>
              <a:rPr lang="de-DE" sz="1000" dirty="0" err="1"/>
              <a:t>AsyncStateMachine</a:t>
            </a:r>
            <a:r>
              <a:rPr lang="de-DE" sz="1000" dirty="0"/>
              <a:t>&gt;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FCB09E-CA88-40F2-ADDA-C2848574CDF4}"/>
              </a:ext>
            </a:extLst>
          </p:cNvPr>
          <p:cNvSpPr/>
          <p:nvPr/>
        </p:nvSpPr>
        <p:spPr>
          <a:xfrm>
            <a:off x="5798543" y="1692152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State (</a:t>
            </a:r>
            <a:r>
              <a:rPr lang="de-DE" sz="1000" dirty="0" err="1"/>
              <a:t>int</a:t>
            </a:r>
            <a:r>
              <a:rPr lang="de-DE" sz="1000" dirty="0"/>
              <a:t>): -2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5612C60-CCCD-49B4-AE48-EA976B6BDBB4}"/>
              </a:ext>
            </a:extLst>
          </p:cNvPr>
          <p:cNvSpPr/>
          <p:nvPr/>
        </p:nvSpPr>
        <p:spPr>
          <a:xfrm>
            <a:off x="5798541" y="296774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ProgressRing</a:t>
            </a:r>
            <a:r>
              <a:rPr lang="de-DE" sz="1000" dirty="0"/>
              <a:t> (</a:t>
            </a:r>
            <a:r>
              <a:rPr lang="de-DE" sz="1000" dirty="0" err="1"/>
              <a:t>ProgressRing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87113B3-E6F5-48CA-BFC4-4E789F9F39F4}"/>
              </a:ext>
            </a:extLst>
          </p:cNvPr>
          <p:cNvSpPr/>
          <p:nvPr/>
        </p:nvSpPr>
        <p:spPr>
          <a:xfrm>
            <a:off x="5798541" y="275687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ResultTextBlock</a:t>
            </a:r>
            <a:r>
              <a:rPr lang="de-DE" sz="1000" dirty="0"/>
              <a:t> (</a:t>
            </a:r>
            <a:r>
              <a:rPr lang="de-DE" sz="1000" dirty="0" err="1"/>
              <a:t>TextBlock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0B29B48-6D7F-4CC7-A9F9-8F28D3A3043B}"/>
              </a:ext>
            </a:extLst>
          </p:cNvPr>
          <p:cNvSpPr/>
          <p:nvPr/>
        </p:nvSpPr>
        <p:spPr>
          <a:xfrm>
            <a:off x="5798539" y="2337749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ParsedNumber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20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CFA6770-6772-4474-BF38-38C3AC614478}"/>
              </a:ext>
            </a:extLst>
          </p:cNvPr>
          <p:cNvSpPr/>
          <p:nvPr/>
        </p:nvSpPr>
        <p:spPr>
          <a:xfrm>
            <a:off x="5797584" y="1908644"/>
            <a:ext cx="2828417" cy="209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Builder</a:t>
            </a:r>
            <a:r>
              <a:rPr lang="de-DE" sz="800" dirty="0"/>
              <a:t> (</a:t>
            </a:r>
            <a:r>
              <a:rPr lang="de-DE" sz="800" dirty="0" err="1"/>
              <a:t>AsyncTaskMethodBuilder</a:t>
            </a:r>
            <a:r>
              <a:rPr lang="de-DE" sz="800" dirty="0"/>
              <a:t>&lt;</a:t>
            </a:r>
            <a:r>
              <a:rPr lang="de-DE" sz="800" dirty="0" err="1"/>
              <a:t>long</a:t>
            </a:r>
            <a:r>
              <a:rPr lang="de-DE" sz="800" dirty="0"/>
              <a:t>&gt;)</a:t>
            </a:r>
            <a:endParaRPr lang="de-DE" sz="105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CD44F57-6495-46E1-A600-2AD9E4159910}"/>
              </a:ext>
            </a:extLst>
          </p:cNvPr>
          <p:cNvSpPr/>
          <p:nvPr/>
        </p:nvSpPr>
        <p:spPr>
          <a:xfrm>
            <a:off x="5797582" y="2118194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TaskAwaiter</a:t>
            </a:r>
            <a:r>
              <a:rPr lang="de-DE" sz="800" dirty="0"/>
              <a:t> (</a:t>
            </a:r>
            <a:r>
              <a:rPr lang="de-DE" sz="800" dirty="0" err="1"/>
              <a:t>TaskAwaiter</a:t>
            </a:r>
            <a:r>
              <a:rPr lang="de-DE" sz="800" dirty="0"/>
              <a:t>&lt;</a:t>
            </a:r>
            <a:r>
              <a:rPr lang="de-DE" sz="800" dirty="0" err="1"/>
              <a:t>long</a:t>
            </a:r>
            <a:r>
              <a:rPr lang="de-DE" sz="800" dirty="0"/>
              <a:t>&gt;): </a:t>
            </a:r>
            <a:r>
              <a:rPr lang="de-DE" sz="800" dirty="0" err="1"/>
              <a:t>default</a:t>
            </a:r>
            <a:endParaRPr lang="de-DE" sz="8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B4BFF37-BB2F-4265-9487-452D9AA111DC}"/>
              </a:ext>
            </a:extLst>
          </p:cNvPr>
          <p:cNvSpPr/>
          <p:nvPr/>
        </p:nvSpPr>
        <p:spPr>
          <a:xfrm>
            <a:off x="5797582" y="317885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Button (Button):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8E1B9E7-0D2C-48B2-AAA8-043649A59505}"/>
              </a:ext>
            </a:extLst>
          </p:cNvPr>
          <p:cNvSpPr/>
          <p:nvPr/>
        </p:nvSpPr>
        <p:spPr>
          <a:xfrm>
            <a:off x="5797579" y="2548842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ToTextBox</a:t>
            </a:r>
            <a:r>
              <a:rPr lang="de-DE" sz="1000" dirty="0"/>
              <a:t> (TextBox):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9A7B78C-13D8-4CAF-9E44-06CF8E6D0DBF}"/>
              </a:ext>
            </a:extLst>
          </p:cNvPr>
          <p:cNvSpPr/>
          <p:nvPr/>
        </p:nvSpPr>
        <p:spPr>
          <a:xfrm>
            <a:off x="5797579" y="1483282"/>
            <a:ext cx="2828417" cy="2095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machine</a:t>
            </a:r>
            <a:r>
              <a:rPr lang="de-DE" sz="1000" dirty="0"/>
              <a:t> (</a:t>
            </a:r>
            <a:r>
              <a:rPr lang="de-DE" sz="1000" dirty="0" err="1"/>
              <a:t>AsyncStateMachine</a:t>
            </a:r>
            <a:r>
              <a:rPr lang="de-DE" sz="1000" dirty="0"/>
              <a:t>):</a:t>
            </a:r>
          </a:p>
        </p:txBody>
      </p: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DAA485DC-0CAA-4FC8-A916-4140E3875295}"/>
              </a:ext>
            </a:extLst>
          </p:cNvPr>
          <p:cNvCxnSpPr>
            <a:cxnSpLocks/>
            <a:stCxn id="43" idx="1"/>
            <a:endCxn id="24" idx="3"/>
          </p:cNvCxnSpPr>
          <p:nvPr/>
        </p:nvCxnSpPr>
        <p:spPr>
          <a:xfrm rot="10800000">
            <a:off x="5281808" y="1648761"/>
            <a:ext cx="515774" cy="57420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CDA2540-5115-4C6D-B7D2-F920E99C0811}"/>
              </a:ext>
            </a:extLst>
          </p:cNvPr>
          <p:cNvSpPr/>
          <p:nvPr/>
        </p:nvSpPr>
        <p:spPr>
          <a:xfrm>
            <a:off x="7412943" y="3951226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List&lt;</a:t>
            </a:r>
            <a:r>
              <a:rPr lang="de-DE" sz="1000" dirty="0" err="1"/>
              <a:t>int</a:t>
            </a:r>
            <a:r>
              <a:rPr lang="de-DE" sz="1000" dirty="0"/>
              <a:t>&gt;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2B9B4CB-526A-4C8A-91E4-21790214FCFF}"/>
              </a:ext>
            </a:extLst>
          </p:cNvPr>
          <p:cNvSpPr/>
          <p:nvPr/>
        </p:nvSpPr>
        <p:spPr>
          <a:xfrm>
            <a:off x="7405056" y="5501996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Many </a:t>
            </a:r>
            <a:r>
              <a:rPr lang="de-DE" sz="1000" dirty="0" err="1"/>
              <a:t>delegates</a:t>
            </a:r>
            <a:r>
              <a:rPr lang="de-DE" sz="1000" dirty="0"/>
              <a:t>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C559F8-B407-41AC-A18F-AC48E2BF7582}"/>
              </a:ext>
            </a:extLst>
          </p:cNvPr>
          <p:cNvSpPr/>
          <p:nvPr/>
        </p:nvSpPr>
        <p:spPr>
          <a:xfrm>
            <a:off x="590385" y="5576776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this</a:t>
            </a:r>
            <a:r>
              <a:rPr lang="de-DE" sz="1000" dirty="0"/>
              <a:t> (</a:t>
            </a:r>
            <a:r>
              <a:rPr lang="de-DE" sz="1000" dirty="0" err="1"/>
              <a:t>AsyncStateMachine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887D8D-389C-45ED-A3F8-F29095038914}"/>
              </a:ext>
            </a:extLst>
          </p:cNvPr>
          <p:cNvSpPr/>
          <p:nvPr/>
        </p:nvSpPr>
        <p:spPr>
          <a:xfrm>
            <a:off x="590295" y="5355434"/>
            <a:ext cx="2157106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350602-763D-4E7D-B8C4-C1238D7E3044}"/>
              </a:ext>
            </a:extLst>
          </p:cNvPr>
          <p:cNvSpPr/>
          <p:nvPr/>
        </p:nvSpPr>
        <p:spPr>
          <a:xfrm>
            <a:off x="587914" y="5136200"/>
            <a:ext cx="2157106" cy="2095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localTaskAwaiter</a:t>
            </a:r>
            <a:r>
              <a:rPr lang="de-DE" sz="800" dirty="0"/>
              <a:t> (</a:t>
            </a:r>
            <a:r>
              <a:rPr lang="de-DE" sz="800" dirty="0" err="1"/>
              <a:t>TaskAwaiter</a:t>
            </a:r>
            <a:r>
              <a:rPr lang="de-DE" sz="800" dirty="0"/>
              <a:t>&lt;</a:t>
            </a:r>
            <a:r>
              <a:rPr lang="de-DE" sz="800" dirty="0" err="1"/>
              <a:t>long</a:t>
            </a:r>
            <a:r>
              <a:rPr lang="de-DE" sz="800" dirty="0"/>
              <a:t>&gt;)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0A0470-3105-4511-A3BD-04DE4228EB68}"/>
              </a:ext>
            </a:extLst>
          </p:cNvPr>
          <p:cNvSpPr/>
          <p:nvPr/>
        </p:nvSpPr>
        <p:spPr>
          <a:xfrm>
            <a:off x="587914" y="4925587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lowestCommonMultiple</a:t>
            </a:r>
            <a:r>
              <a:rPr lang="de-DE" sz="800" dirty="0"/>
              <a:t> (</a:t>
            </a:r>
            <a:r>
              <a:rPr lang="de-DE" sz="800" dirty="0" err="1"/>
              <a:t>int</a:t>
            </a:r>
            <a:r>
              <a:rPr lang="de-DE" sz="800" dirty="0"/>
              <a:t>): 232792560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8DACB7DA-EEBC-43C1-B273-826F21E4085C}"/>
              </a:ext>
            </a:extLst>
          </p:cNvPr>
          <p:cNvCxnSpPr>
            <a:cxnSpLocks/>
            <a:stCxn id="14" idx="3"/>
            <a:endCxn id="50" idx="1"/>
          </p:cNvCxnSpPr>
          <p:nvPr/>
        </p:nvCxnSpPr>
        <p:spPr>
          <a:xfrm flipV="1">
            <a:off x="2747491" y="1588057"/>
            <a:ext cx="3050088" cy="4093494"/>
          </a:xfrm>
          <a:prstGeom prst="bentConnector3">
            <a:avLst>
              <a:gd name="adj1" fmla="val 784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9B15E35-94C4-49E0-A68B-6B4FB7B328E1}"/>
              </a:ext>
            </a:extLst>
          </p:cNvPr>
          <p:cNvSpPr/>
          <p:nvPr/>
        </p:nvSpPr>
        <p:spPr>
          <a:xfrm>
            <a:off x="3281826" y="1217947"/>
            <a:ext cx="1999966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Result</a:t>
            </a:r>
            <a:r>
              <a:rPr lang="de-DE" sz="1000" dirty="0"/>
              <a:t> String „…“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78CDF505-1F56-475E-84B0-4402FF9936F8}"/>
              </a:ext>
            </a:extLst>
          </p:cNvPr>
          <p:cNvCxnSpPr>
            <a:cxnSpLocks/>
            <a:stCxn id="89" idx="3"/>
            <a:endCxn id="3" idx="3"/>
          </p:cNvCxnSpPr>
          <p:nvPr/>
        </p:nvCxnSpPr>
        <p:spPr>
          <a:xfrm flipH="1" flipV="1">
            <a:off x="5281792" y="1322722"/>
            <a:ext cx="20" cy="2892003"/>
          </a:xfrm>
          <a:prstGeom prst="bentConnector3">
            <a:avLst>
              <a:gd name="adj1" fmla="val -11430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1573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076E355-807E-4EAF-AA5F-22E0C5553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Speicherabbild </a:t>
            </a:r>
            <a:r>
              <a:rPr lang="de-DE" dirty="0" err="1"/>
              <a:t>async</a:t>
            </a:r>
            <a:r>
              <a:rPr lang="de-DE" dirty="0"/>
              <a:t> – Rückkehr zur UI Loop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A31DD-8586-4255-8759-D74D23559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814A-4D37-46AC-8DBA-2C237C0A1156}" type="datetime1">
              <a:rPr lang="de-DE" smtClean="0"/>
              <a:t>13.10.2020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7DF9D-243D-4589-B4E5-B90FD5AE0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https://github.com/feO2x/ADC2020AsyncInMemory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0E49B-1D4B-4BE1-A23A-7E49FC78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36</a:t>
            </a:fld>
            <a:endParaRPr lang="de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E86A3E-6B07-45FF-9653-4FEC86B21D0B}"/>
              </a:ext>
            </a:extLst>
          </p:cNvPr>
          <p:cNvSpPr/>
          <p:nvPr/>
        </p:nvSpPr>
        <p:spPr>
          <a:xfrm>
            <a:off x="585973" y="5895388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WPF </a:t>
            </a:r>
            <a:r>
              <a:rPr lang="de-DE" sz="1000" dirty="0" err="1"/>
              <a:t>Render</a:t>
            </a:r>
            <a:r>
              <a:rPr lang="de-DE" sz="1000" dirty="0"/>
              <a:t> Loop…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E3A2AE-01A7-44A0-BC23-37AA6793F5A1}"/>
              </a:ext>
            </a:extLst>
          </p:cNvPr>
          <p:cNvSpPr/>
          <p:nvPr/>
        </p:nvSpPr>
        <p:spPr>
          <a:xfrm>
            <a:off x="5797582" y="5508549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MainWindow</a:t>
            </a:r>
            <a:endParaRPr lang="de-DE" sz="1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94D3044-B2AC-4975-91CC-25A18E374C36}"/>
              </a:ext>
            </a:extLst>
          </p:cNvPr>
          <p:cNvSpPr/>
          <p:nvPr/>
        </p:nvSpPr>
        <p:spPr>
          <a:xfrm>
            <a:off x="5797584" y="5895388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App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31C780-332D-4A30-BFA4-D60FDD76130D}"/>
              </a:ext>
            </a:extLst>
          </p:cNvPr>
          <p:cNvSpPr/>
          <p:nvPr/>
        </p:nvSpPr>
        <p:spPr>
          <a:xfrm>
            <a:off x="3284513" y="5448875"/>
            <a:ext cx="1999985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Button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391DDC-A9C1-4846-9F4B-5EDA271D8439}"/>
              </a:ext>
            </a:extLst>
          </p:cNvPr>
          <p:cNvSpPr/>
          <p:nvPr/>
        </p:nvSpPr>
        <p:spPr>
          <a:xfrm>
            <a:off x="3284513" y="5671857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IsEnabled</a:t>
            </a:r>
            <a:r>
              <a:rPr lang="de-DE" sz="1000" dirty="0"/>
              <a:t> (</a:t>
            </a:r>
            <a:r>
              <a:rPr lang="de-DE" sz="1000" dirty="0" err="1"/>
              <a:t>bool</a:t>
            </a:r>
            <a:r>
              <a:rPr lang="de-DE" sz="1000" dirty="0"/>
              <a:t>): </a:t>
            </a:r>
            <a:r>
              <a:rPr lang="de-DE" sz="1000" dirty="0" err="1"/>
              <a:t>true</a:t>
            </a:r>
            <a:endParaRPr lang="de-DE" sz="1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ECEEE7-8C77-4C59-8B49-E08CA9E5C0E6}"/>
              </a:ext>
            </a:extLst>
          </p:cNvPr>
          <p:cNvSpPr/>
          <p:nvPr/>
        </p:nvSpPr>
        <p:spPr>
          <a:xfrm>
            <a:off x="3284209" y="5884862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7F6F66F-ADF2-417A-B743-BF0E83531F8C}"/>
              </a:ext>
            </a:extLst>
          </p:cNvPr>
          <p:cNvCxnSpPr>
            <a:cxnSpLocks/>
            <a:stCxn id="25" idx="0"/>
            <a:endCxn id="23" idx="2"/>
          </p:cNvCxnSpPr>
          <p:nvPr/>
        </p:nvCxnSpPr>
        <p:spPr>
          <a:xfrm rot="16200000" flipV="1">
            <a:off x="6457283" y="5806743"/>
            <a:ext cx="177289" cy="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D508C9E-B572-463F-8A91-ED6F00C04D71}"/>
              </a:ext>
            </a:extLst>
          </p:cNvPr>
          <p:cNvSpPr/>
          <p:nvPr/>
        </p:nvSpPr>
        <p:spPr>
          <a:xfrm>
            <a:off x="3290256" y="2615715"/>
            <a:ext cx="1991554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RoutedEventArgs</a:t>
            </a:r>
            <a:endParaRPr lang="de-DE" sz="10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9A94DB-18B4-4F68-9619-661310A6C533}"/>
              </a:ext>
            </a:extLst>
          </p:cNvPr>
          <p:cNvSpPr/>
          <p:nvPr/>
        </p:nvSpPr>
        <p:spPr>
          <a:xfrm>
            <a:off x="5797583" y="512171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Stackpanel</a:t>
            </a:r>
            <a:endParaRPr lang="de-DE" sz="1000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929FF59-7A8A-4319-9846-0F0363CCEC45}"/>
              </a:ext>
            </a:extLst>
          </p:cNvPr>
          <p:cNvCxnSpPr>
            <a:cxnSpLocks/>
            <a:stCxn id="23" idx="0"/>
            <a:endCxn id="38" idx="2"/>
          </p:cNvCxnSpPr>
          <p:nvPr/>
        </p:nvCxnSpPr>
        <p:spPr>
          <a:xfrm rot="5400000" flipH="1" flipV="1">
            <a:off x="6457282" y="5419905"/>
            <a:ext cx="177288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296B750-361E-47A1-AAF8-21C1E059E546}"/>
              </a:ext>
            </a:extLst>
          </p:cNvPr>
          <p:cNvSpPr/>
          <p:nvPr/>
        </p:nvSpPr>
        <p:spPr>
          <a:xfrm>
            <a:off x="5797582" y="473852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TextBlock</a:t>
            </a:r>
            <a:endParaRPr lang="de-DE" sz="1000" dirty="0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3D4BAF5-26CA-4D04-A8FD-EE429388A944}"/>
              </a:ext>
            </a:extLst>
          </p:cNvPr>
          <p:cNvCxnSpPr>
            <a:cxnSpLocks/>
            <a:stCxn id="38" idx="0"/>
            <a:endCxn id="51" idx="2"/>
          </p:cNvCxnSpPr>
          <p:nvPr/>
        </p:nvCxnSpPr>
        <p:spPr>
          <a:xfrm rot="16200000" flipV="1">
            <a:off x="6459107" y="5034890"/>
            <a:ext cx="173640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482E7E2C-51A2-4627-AAD9-157C74366052}"/>
              </a:ext>
            </a:extLst>
          </p:cNvPr>
          <p:cNvSpPr/>
          <p:nvPr/>
        </p:nvSpPr>
        <p:spPr>
          <a:xfrm>
            <a:off x="5797580" y="435117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StackPanel</a:t>
            </a:r>
            <a:endParaRPr lang="de-DE" sz="1000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F7D52CA4-595B-4699-928C-6A9ED571C72B}"/>
              </a:ext>
            </a:extLst>
          </p:cNvPr>
          <p:cNvCxnSpPr>
            <a:cxnSpLocks/>
            <a:stCxn id="38" idx="3"/>
            <a:endCxn id="56" idx="3"/>
          </p:cNvCxnSpPr>
          <p:nvPr/>
        </p:nvCxnSpPr>
        <p:spPr>
          <a:xfrm flipH="1" flipV="1">
            <a:off x="7294267" y="4455946"/>
            <a:ext cx="3" cy="770540"/>
          </a:xfrm>
          <a:prstGeom prst="bentConnector3">
            <a:avLst>
              <a:gd name="adj1" fmla="val -76200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89EA2653-E3E2-4308-BEF0-01AA406F2A60}"/>
              </a:ext>
            </a:extLst>
          </p:cNvPr>
          <p:cNvSpPr/>
          <p:nvPr/>
        </p:nvSpPr>
        <p:spPr>
          <a:xfrm>
            <a:off x="5797579" y="3963745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TextBlock</a:t>
            </a:r>
            <a:endParaRPr lang="de-DE" sz="1000" dirty="0"/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1AC301C4-849A-4BE9-8DED-54E8206292BB}"/>
              </a:ext>
            </a:extLst>
          </p:cNvPr>
          <p:cNvCxnSpPr>
            <a:cxnSpLocks/>
            <a:stCxn id="38" idx="1"/>
            <a:endCxn id="27" idx="3"/>
          </p:cNvCxnSpPr>
          <p:nvPr/>
        </p:nvCxnSpPr>
        <p:spPr>
          <a:xfrm rot="10800000" flipV="1">
            <a:off x="5284499" y="5226486"/>
            <a:ext cx="513085" cy="32716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01021FFD-37A5-4700-ACA6-B1AF276982B5}"/>
              </a:ext>
            </a:extLst>
          </p:cNvPr>
          <p:cNvSpPr/>
          <p:nvPr/>
        </p:nvSpPr>
        <p:spPr>
          <a:xfrm>
            <a:off x="3281830" y="4685131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ProgressRing</a:t>
            </a:r>
            <a:endParaRPr lang="de-DE" sz="10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9A17523-F113-4503-9B13-4FA032C59A83}"/>
              </a:ext>
            </a:extLst>
          </p:cNvPr>
          <p:cNvSpPr/>
          <p:nvPr/>
        </p:nvSpPr>
        <p:spPr>
          <a:xfrm>
            <a:off x="3281830" y="490811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Visibility</a:t>
            </a:r>
            <a:r>
              <a:rPr lang="de-DE" sz="1000" dirty="0"/>
              <a:t> (</a:t>
            </a:r>
            <a:r>
              <a:rPr lang="de-DE" sz="1000" dirty="0" err="1"/>
              <a:t>Visibility</a:t>
            </a:r>
            <a:r>
              <a:rPr lang="de-DE" sz="1000" dirty="0"/>
              <a:t>): </a:t>
            </a:r>
            <a:r>
              <a:rPr lang="de-DE" sz="1000" dirty="0" err="1"/>
              <a:t>Collapsed</a:t>
            </a:r>
            <a:endParaRPr lang="de-DE" sz="100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FD98CED-2A4C-4657-9016-701A96004FE0}"/>
              </a:ext>
            </a:extLst>
          </p:cNvPr>
          <p:cNvSpPr/>
          <p:nvPr/>
        </p:nvSpPr>
        <p:spPr>
          <a:xfrm>
            <a:off x="3281828" y="511766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B46AAC43-F09B-4C0F-9481-0DFF74933278}"/>
              </a:ext>
            </a:extLst>
          </p:cNvPr>
          <p:cNvCxnSpPr>
            <a:cxnSpLocks/>
            <a:stCxn id="38" idx="1"/>
            <a:endCxn id="76" idx="3"/>
          </p:cNvCxnSpPr>
          <p:nvPr/>
        </p:nvCxnSpPr>
        <p:spPr>
          <a:xfrm rot="10800000">
            <a:off x="5281813" y="4789906"/>
            <a:ext cx="515771" cy="43658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D3B67DC3-E5CC-40A0-9F37-41E5B4A9150B}"/>
              </a:ext>
            </a:extLst>
          </p:cNvPr>
          <p:cNvSpPr/>
          <p:nvPr/>
        </p:nvSpPr>
        <p:spPr>
          <a:xfrm>
            <a:off x="3281830" y="388696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TextBlock</a:t>
            </a:r>
            <a:endParaRPr lang="de-DE" sz="10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958DFB6-2DB2-4227-9E32-BB327E2019D9}"/>
              </a:ext>
            </a:extLst>
          </p:cNvPr>
          <p:cNvSpPr/>
          <p:nvPr/>
        </p:nvSpPr>
        <p:spPr>
          <a:xfrm>
            <a:off x="3281830" y="410995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Text (</a:t>
            </a:r>
            <a:r>
              <a:rPr lang="de-DE" sz="1000" dirty="0" err="1"/>
              <a:t>string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D4FB5B1-0A1C-44EB-ADBA-79BDDF34D495}"/>
              </a:ext>
            </a:extLst>
          </p:cNvPr>
          <p:cNvSpPr/>
          <p:nvPr/>
        </p:nvSpPr>
        <p:spPr>
          <a:xfrm>
            <a:off x="3281828" y="431950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B9139B3-D43E-4EA1-9EE8-311B1790D602}"/>
              </a:ext>
            </a:extLst>
          </p:cNvPr>
          <p:cNvSpPr/>
          <p:nvPr/>
        </p:nvSpPr>
        <p:spPr>
          <a:xfrm>
            <a:off x="3281828" y="2867619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string</a:t>
            </a:r>
            <a:r>
              <a:rPr lang="de-DE" sz="1000" dirty="0"/>
              <a:t> „20“</a:t>
            </a: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D77F270B-D2FE-4523-AFF8-EA28FBF7B00A}"/>
              </a:ext>
            </a:extLst>
          </p:cNvPr>
          <p:cNvCxnSpPr>
            <a:cxnSpLocks/>
            <a:stCxn id="61" idx="3"/>
            <a:endCxn id="93" idx="3"/>
          </p:cNvCxnSpPr>
          <p:nvPr/>
        </p:nvCxnSpPr>
        <p:spPr>
          <a:xfrm flipV="1">
            <a:off x="5281810" y="2972394"/>
            <a:ext cx="12700" cy="520941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1E91F72E-0389-4AE9-8BFA-4FB82206EE6F}"/>
              </a:ext>
            </a:extLst>
          </p:cNvPr>
          <p:cNvSpPr/>
          <p:nvPr/>
        </p:nvSpPr>
        <p:spPr>
          <a:xfrm>
            <a:off x="3281828" y="316557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TextBox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E2916D0-89CA-4A8C-9034-3C8D2CD48CCC}"/>
              </a:ext>
            </a:extLst>
          </p:cNvPr>
          <p:cNvSpPr/>
          <p:nvPr/>
        </p:nvSpPr>
        <p:spPr>
          <a:xfrm>
            <a:off x="3281828" y="338856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Text (</a:t>
            </a:r>
            <a:r>
              <a:rPr lang="de-DE" sz="1000" dirty="0" err="1"/>
              <a:t>string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17765FC-9425-4959-A16C-F929E55174F4}"/>
              </a:ext>
            </a:extLst>
          </p:cNvPr>
          <p:cNvSpPr/>
          <p:nvPr/>
        </p:nvSpPr>
        <p:spPr>
          <a:xfrm>
            <a:off x="3281826" y="359811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BDBBB17F-02F3-41C0-8C7D-EB7B1A4C1773}"/>
              </a:ext>
            </a:extLst>
          </p:cNvPr>
          <p:cNvCxnSpPr>
            <a:cxnSpLocks/>
            <a:stCxn id="56" idx="0"/>
            <a:endCxn id="65" idx="2"/>
          </p:cNvCxnSpPr>
          <p:nvPr/>
        </p:nvCxnSpPr>
        <p:spPr>
          <a:xfrm rot="16200000" flipV="1">
            <a:off x="6456986" y="4262232"/>
            <a:ext cx="177876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CEC74ADD-B304-4632-954E-30D139E5112E}"/>
              </a:ext>
            </a:extLst>
          </p:cNvPr>
          <p:cNvCxnSpPr>
            <a:cxnSpLocks/>
            <a:stCxn id="56" idx="1"/>
            <a:endCxn id="59" idx="3"/>
          </p:cNvCxnSpPr>
          <p:nvPr/>
        </p:nvCxnSpPr>
        <p:spPr>
          <a:xfrm rot="10800000">
            <a:off x="5281810" y="3270354"/>
            <a:ext cx="515770" cy="1185593"/>
          </a:xfrm>
          <a:prstGeom prst="bentConnector3">
            <a:avLst>
              <a:gd name="adj1" fmla="val 2599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E608DE4-FF36-43CC-982F-469AA7F2A44C}"/>
              </a:ext>
            </a:extLst>
          </p:cNvPr>
          <p:cNvSpPr/>
          <p:nvPr/>
        </p:nvSpPr>
        <p:spPr>
          <a:xfrm>
            <a:off x="464036" y="1122943"/>
            <a:ext cx="2400980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ABDE4B-F3AB-477E-A625-5E16034E2F3B}"/>
              </a:ext>
            </a:extLst>
          </p:cNvPr>
          <p:cNvSpPr/>
          <p:nvPr/>
        </p:nvSpPr>
        <p:spPr>
          <a:xfrm>
            <a:off x="3163693" y="1122943"/>
            <a:ext cx="5864615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743499-3BF2-4FB9-8579-6F4B851C84AA}"/>
              </a:ext>
            </a:extLst>
          </p:cNvPr>
          <p:cNvSpPr/>
          <p:nvPr/>
        </p:nvSpPr>
        <p:spPr>
          <a:xfrm>
            <a:off x="9326985" y="1122943"/>
            <a:ext cx="2400980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CAE07B-025F-4B35-BEB5-2DF3FEA02F00}"/>
              </a:ext>
            </a:extLst>
          </p:cNvPr>
          <p:cNvSpPr txBox="1"/>
          <p:nvPr/>
        </p:nvSpPr>
        <p:spPr>
          <a:xfrm>
            <a:off x="464035" y="760374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4CA510-B499-4CA9-B633-6E5C041BA558}"/>
              </a:ext>
            </a:extLst>
          </p:cNvPr>
          <p:cNvSpPr txBox="1"/>
          <p:nvPr/>
        </p:nvSpPr>
        <p:spPr>
          <a:xfrm>
            <a:off x="3164803" y="760730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Managed</a:t>
            </a:r>
            <a:r>
              <a:rPr lang="de-DE" dirty="0"/>
              <a:t> Heap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AC125DE-3C3A-4703-BF88-A257E492FFBB}"/>
              </a:ext>
            </a:extLst>
          </p:cNvPr>
          <p:cNvSpPr/>
          <p:nvPr/>
        </p:nvSpPr>
        <p:spPr>
          <a:xfrm>
            <a:off x="9448921" y="5895388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ThreadPoolWaitCallback</a:t>
            </a:r>
            <a:endParaRPr lang="de-DE" sz="1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DF269A-318E-43B5-A0BA-ED51FF263829}"/>
              </a:ext>
            </a:extLst>
          </p:cNvPr>
          <p:cNvSpPr/>
          <p:nvPr/>
        </p:nvSpPr>
        <p:spPr>
          <a:xfrm>
            <a:off x="3290256" y="2332356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Delegate</a:t>
            </a:r>
            <a:endParaRPr lang="de-DE" sz="1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E43B48-A4FF-4A8F-8C6A-360851A0A968}"/>
              </a:ext>
            </a:extLst>
          </p:cNvPr>
          <p:cNvSpPr/>
          <p:nvPr/>
        </p:nvSpPr>
        <p:spPr>
          <a:xfrm>
            <a:off x="3290256" y="1841421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Lexical</a:t>
            </a:r>
            <a:r>
              <a:rPr lang="de-DE" sz="1000" dirty="0"/>
              <a:t> Capture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81225-7AF7-4BD5-90D9-768633357E74}"/>
              </a:ext>
            </a:extLst>
          </p:cNvPr>
          <p:cNvSpPr/>
          <p:nvPr/>
        </p:nvSpPr>
        <p:spPr>
          <a:xfrm>
            <a:off x="3290256" y="2057390"/>
            <a:ext cx="199153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upperLimit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20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248496-DD06-4676-8CF0-ED4EC82CC4E1}"/>
              </a:ext>
            </a:extLst>
          </p:cNvPr>
          <p:cNvSpPr txBox="1"/>
          <p:nvPr/>
        </p:nvSpPr>
        <p:spPr>
          <a:xfrm>
            <a:off x="9326985" y="764663"/>
            <a:ext cx="1669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 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EEF90D-CFB6-437E-8CAE-53A27B58723B}"/>
              </a:ext>
            </a:extLst>
          </p:cNvPr>
          <p:cNvSpPr/>
          <p:nvPr/>
        </p:nvSpPr>
        <p:spPr>
          <a:xfrm>
            <a:off x="3290256" y="1543986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Task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BFC891-F7AB-4FF2-96CC-00FF1F7F0AA1}"/>
              </a:ext>
            </a:extLst>
          </p:cNvPr>
          <p:cNvSpPr/>
          <p:nvPr/>
        </p:nvSpPr>
        <p:spPr>
          <a:xfrm>
            <a:off x="5797579" y="1273053"/>
            <a:ext cx="2829386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AsyncStateMachineBox</a:t>
            </a:r>
            <a:r>
              <a:rPr lang="de-DE" sz="1000" dirty="0"/>
              <a:t>&lt;</a:t>
            </a:r>
            <a:r>
              <a:rPr lang="de-DE" sz="1000" dirty="0" err="1"/>
              <a:t>AsyncStateMachine</a:t>
            </a:r>
            <a:r>
              <a:rPr lang="de-DE" sz="1000" dirty="0"/>
              <a:t>&gt;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FCB09E-CA88-40F2-ADDA-C2848574CDF4}"/>
              </a:ext>
            </a:extLst>
          </p:cNvPr>
          <p:cNvSpPr/>
          <p:nvPr/>
        </p:nvSpPr>
        <p:spPr>
          <a:xfrm>
            <a:off x="5798543" y="1692152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State (</a:t>
            </a:r>
            <a:r>
              <a:rPr lang="de-DE" sz="1000" dirty="0" err="1"/>
              <a:t>int</a:t>
            </a:r>
            <a:r>
              <a:rPr lang="de-DE" sz="1000" dirty="0"/>
              <a:t>): 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5612C60-CCCD-49B4-AE48-EA976B6BDBB4}"/>
              </a:ext>
            </a:extLst>
          </p:cNvPr>
          <p:cNvSpPr/>
          <p:nvPr/>
        </p:nvSpPr>
        <p:spPr>
          <a:xfrm>
            <a:off x="5798541" y="296774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ProgressRing</a:t>
            </a:r>
            <a:r>
              <a:rPr lang="de-DE" sz="1000" dirty="0"/>
              <a:t> (</a:t>
            </a:r>
            <a:r>
              <a:rPr lang="de-DE" sz="1000" dirty="0" err="1"/>
              <a:t>ProgressRing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87113B3-E6F5-48CA-BFC4-4E789F9F39F4}"/>
              </a:ext>
            </a:extLst>
          </p:cNvPr>
          <p:cNvSpPr/>
          <p:nvPr/>
        </p:nvSpPr>
        <p:spPr>
          <a:xfrm>
            <a:off x="5798541" y="275687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ResultTextBlock</a:t>
            </a:r>
            <a:r>
              <a:rPr lang="de-DE" sz="1000" dirty="0"/>
              <a:t> (</a:t>
            </a:r>
            <a:r>
              <a:rPr lang="de-DE" sz="1000" dirty="0" err="1"/>
              <a:t>TextBlock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0B29B48-6D7F-4CC7-A9F9-8F28D3A3043B}"/>
              </a:ext>
            </a:extLst>
          </p:cNvPr>
          <p:cNvSpPr/>
          <p:nvPr/>
        </p:nvSpPr>
        <p:spPr>
          <a:xfrm>
            <a:off x="5798539" y="2337749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ParsedNumber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20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CFA6770-6772-4474-BF38-38C3AC614478}"/>
              </a:ext>
            </a:extLst>
          </p:cNvPr>
          <p:cNvSpPr/>
          <p:nvPr/>
        </p:nvSpPr>
        <p:spPr>
          <a:xfrm>
            <a:off x="5797584" y="1908644"/>
            <a:ext cx="2828417" cy="209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Builder</a:t>
            </a:r>
            <a:r>
              <a:rPr lang="de-DE" sz="800" dirty="0"/>
              <a:t> (</a:t>
            </a:r>
            <a:r>
              <a:rPr lang="de-DE" sz="800" dirty="0" err="1"/>
              <a:t>AsyncTaskMethodBuilder</a:t>
            </a:r>
            <a:r>
              <a:rPr lang="de-DE" sz="800" dirty="0"/>
              <a:t>&lt;</a:t>
            </a:r>
            <a:r>
              <a:rPr lang="de-DE" sz="800" dirty="0" err="1"/>
              <a:t>long</a:t>
            </a:r>
            <a:r>
              <a:rPr lang="de-DE" sz="800" dirty="0"/>
              <a:t>&gt;)</a:t>
            </a:r>
            <a:endParaRPr lang="de-DE" sz="105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CD44F57-6495-46E1-A600-2AD9E4159910}"/>
              </a:ext>
            </a:extLst>
          </p:cNvPr>
          <p:cNvSpPr/>
          <p:nvPr/>
        </p:nvSpPr>
        <p:spPr>
          <a:xfrm>
            <a:off x="5797582" y="2118194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TaskAwaiter</a:t>
            </a:r>
            <a:r>
              <a:rPr lang="de-DE" sz="800" dirty="0"/>
              <a:t> (</a:t>
            </a:r>
            <a:r>
              <a:rPr lang="de-DE" sz="800" dirty="0" err="1"/>
              <a:t>TaskAwaiter</a:t>
            </a:r>
            <a:r>
              <a:rPr lang="de-DE" sz="800" dirty="0"/>
              <a:t>&lt;</a:t>
            </a:r>
            <a:r>
              <a:rPr lang="de-DE" sz="800" dirty="0" err="1"/>
              <a:t>long</a:t>
            </a:r>
            <a:r>
              <a:rPr lang="de-DE" sz="800" dirty="0"/>
              <a:t>&gt;): </a:t>
            </a:r>
            <a:r>
              <a:rPr lang="de-DE" sz="800" dirty="0" err="1"/>
              <a:t>default</a:t>
            </a:r>
            <a:endParaRPr lang="de-DE" sz="8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B4BFF37-BB2F-4265-9487-452D9AA111DC}"/>
              </a:ext>
            </a:extLst>
          </p:cNvPr>
          <p:cNvSpPr/>
          <p:nvPr/>
        </p:nvSpPr>
        <p:spPr>
          <a:xfrm>
            <a:off x="5797582" y="317885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Button (Button):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8E1B9E7-0D2C-48B2-AAA8-043649A59505}"/>
              </a:ext>
            </a:extLst>
          </p:cNvPr>
          <p:cNvSpPr/>
          <p:nvPr/>
        </p:nvSpPr>
        <p:spPr>
          <a:xfrm>
            <a:off x="5797579" y="2548842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ToTextBox</a:t>
            </a:r>
            <a:r>
              <a:rPr lang="de-DE" sz="1000" dirty="0"/>
              <a:t> (TextBox):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9A7B78C-13D8-4CAF-9E44-06CF8E6D0DBF}"/>
              </a:ext>
            </a:extLst>
          </p:cNvPr>
          <p:cNvSpPr/>
          <p:nvPr/>
        </p:nvSpPr>
        <p:spPr>
          <a:xfrm>
            <a:off x="5797579" y="1483282"/>
            <a:ext cx="2828417" cy="2095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machine</a:t>
            </a:r>
            <a:r>
              <a:rPr lang="de-DE" sz="1000" dirty="0"/>
              <a:t> (</a:t>
            </a:r>
            <a:r>
              <a:rPr lang="de-DE" sz="1000" dirty="0" err="1"/>
              <a:t>AsyncStateMachine</a:t>
            </a:r>
            <a:r>
              <a:rPr lang="de-DE" sz="1000" dirty="0"/>
              <a:t>):</a:t>
            </a:r>
          </a:p>
        </p:txBody>
      </p: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DAA485DC-0CAA-4FC8-A916-4140E3875295}"/>
              </a:ext>
            </a:extLst>
          </p:cNvPr>
          <p:cNvCxnSpPr>
            <a:cxnSpLocks/>
            <a:stCxn id="43" idx="1"/>
            <a:endCxn id="24" idx="3"/>
          </p:cNvCxnSpPr>
          <p:nvPr/>
        </p:nvCxnSpPr>
        <p:spPr>
          <a:xfrm rot="10800000">
            <a:off x="5281808" y="1648761"/>
            <a:ext cx="515774" cy="57420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CDA2540-5115-4C6D-B7D2-F920E99C0811}"/>
              </a:ext>
            </a:extLst>
          </p:cNvPr>
          <p:cNvSpPr/>
          <p:nvPr/>
        </p:nvSpPr>
        <p:spPr>
          <a:xfrm>
            <a:off x="7412943" y="3951226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List&lt;</a:t>
            </a:r>
            <a:r>
              <a:rPr lang="de-DE" sz="1000" dirty="0" err="1"/>
              <a:t>int</a:t>
            </a:r>
            <a:r>
              <a:rPr lang="de-DE" sz="1000" dirty="0"/>
              <a:t>&gt;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2B9B4CB-526A-4C8A-91E4-21790214FCFF}"/>
              </a:ext>
            </a:extLst>
          </p:cNvPr>
          <p:cNvSpPr/>
          <p:nvPr/>
        </p:nvSpPr>
        <p:spPr>
          <a:xfrm>
            <a:off x="7405056" y="5501996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Many </a:t>
            </a:r>
            <a:r>
              <a:rPr lang="de-DE" sz="1000" dirty="0" err="1"/>
              <a:t>delegates</a:t>
            </a:r>
            <a:r>
              <a:rPr lang="de-DE" sz="1000" dirty="0"/>
              <a:t>…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B15E35-94C4-49E0-A68B-6B4FB7B328E1}"/>
              </a:ext>
            </a:extLst>
          </p:cNvPr>
          <p:cNvSpPr/>
          <p:nvPr/>
        </p:nvSpPr>
        <p:spPr>
          <a:xfrm>
            <a:off x="3281826" y="1217947"/>
            <a:ext cx="1999966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Result</a:t>
            </a:r>
            <a:r>
              <a:rPr lang="de-DE" sz="1000" dirty="0"/>
              <a:t> String „…“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78CDF505-1F56-475E-84B0-4402FF9936F8}"/>
              </a:ext>
            </a:extLst>
          </p:cNvPr>
          <p:cNvCxnSpPr>
            <a:cxnSpLocks/>
            <a:stCxn id="89" idx="3"/>
            <a:endCxn id="3" idx="3"/>
          </p:cNvCxnSpPr>
          <p:nvPr/>
        </p:nvCxnSpPr>
        <p:spPr>
          <a:xfrm flipH="1" flipV="1">
            <a:off x="5281792" y="1322722"/>
            <a:ext cx="20" cy="2892003"/>
          </a:xfrm>
          <a:prstGeom prst="bentConnector3">
            <a:avLst>
              <a:gd name="adj1" fmla="val -11430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7822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D50906F-6A69-4F7B-AF95-25A5B62FD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400" dirty="0"/>
              <a:t>4 - Benchmarks und Zusammenfassung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6AC678C-D799-4344-B5BF-B46AC292DE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9EFE08-DF23-444D-9BBF-11AD989ED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4668-6B36-40EC-935A-F0C3C9BDFBC6}" type="datetime1">
              <a:rPr lang="de-DE" smtClean="0"/>
              <a:t>13.10.2020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41F7CB-33F9-4C46-B2BF-88F5F8714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https://github.com/feO2x/ADC2020AsyncInMemory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A7C6BD-2872-4E1D-B4FF-210B0C830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1346659"/>
      </p:ext>
    </p:extLst>
  </p:cSld>
  <p:clrMapOvr>
    <a:masterClrMapping/>
  </p:clrMapOvr>
  <p:transition spd="med">
    <p:cover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FAC647F-CB15-4FF4-8D16-FCD7946D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Overhead von </a:t>
            </a:r>
            <a:r>
              <a:rPr lang="de-DE" dirty="0" err="1"/>
              <a:t>async</a:t>
            </a:r>
            <a:r>
              <a:rPr lang="de-DE" dirty="0"/>
              <a:t> </a:t>
            </a:r>
            <a:r>
              <a:rPr lang="de-DE" dirty="0" err="1"/>
              <a:t>await</a:t>
            </a:r>
            <a:endParaRPr lang="de-D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B1E7E12-79DD-4D95-A50F-1C1E459EE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Der genaue Overhead ist schwierig zu bestimmen.</a:t>
            </a:r>
          </a:p>
          <a:p>
            <a:r>
              <a:rPr lang="de-DE" dirty="0"/>
              <a:t>Wenn man eine Methode </a:t>
            </a:r>
            <a:r>
              <a:rPr lang="de-DE" dirty="0" err="1"/>
              <a:t>async</a:t>
            </a:r>
            <a:r>
              <a:rPr lang="de-DE" dirty="0"/>
              <a:t> macht und diese tatsächlich </a:t>
            </a:r>
            <a:r>
              <a:rPr lang="de-DE" dirty="0" err="1"/>
              <a:t>Async</a:t>
            </a:r>
            <a:r>
              <a:rPr lang="de-DE" dirty="0"/>
              <a:t> </a:t>
            </a:r>
            <a:r>
              <a:rPr lang="de-DE" dirty="0" err="1"/>
              <a:t>Compute</a:t>
            </a:r>
            <a:r>
              <a:rPr lang="de-DE" dirty="0"/>
              <a:t> oder </a:t>
            </a:r>
            <a:r>
              <a:rPr lang="de-DE" dirty="0" err="1"/>
              <a:t>Async</a:t>
            </a:r>
            <a:r>
              <a:rPr lang="de-DE" dirty="0"/>
              <a:t> I/O ausführt, ist man aber mindestens im Bereich µs.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74B66-1BDD-48D8-85A5-1975C6CDD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3C843-6FCC-43AE-8FFA-6C99D41FC5E2}" type="datetime1">
              <a:rPr lang="de-DE" smtClean="0"/>
              <a:t>13.10.2020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DE56D-4788-47BE-B0F5-AA6F4BF0C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https://github.com/feO2x/ADC2020AsyncInMemory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761A4-146A-4BF1-942E-3FF54D640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38</a:t>
            </a:fld>
            <a:endParaRPr lang="de-D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9A56D78-E0ED-4893-87BE-14656711B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0" y="3028950"/>
            <a:ext cx="81153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74141"/>
      </p:ext>
    </p:extLst>
  </p:cSld>
  <p:clrMapOvr>
    <a:masterClrMapping/>
  </p:clrMapOvr>
  <p:transition spd="med">
    <p:cover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2B556-FBFD-4443-9858-B4AD7238B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Erkenntnisse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D2EE-18FB-42DD-A46C-42324DC54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Der Compiler sorgt bei </a:t>
            </a:r>
            <a:r>
              <a:rPr lang="de-DE" dirty="0" err="1"/>
              <a:t>async</a:t>
            </a:r>
            <a:r>
              <a:rPr lang="de-DE" dirty="0"/>
              <a:t> </a:t>
            </a:r>
            <a:r>
              <a:rPr lang="de-DE" dirty="0" err="1"/>
              <a:t>await</a:t>
            </a:r>
            <a:r>
              <a:rPr lang="de-DE" dirty="0"/>
              <a:t> dafür, dass eine (synchron erscheinende) Methode in eine State Machine umgeformt wird.</a:t>
            </a:r>
          </a:p>
          <a:p>
            <a:r>
              <a:rPr lang="de-DE" dirty="0"/>
              <a:t>Diese State Machine kehrt zum Aufrufer zurück, wenn auf eine asynchrone Operation gewartet wieder.</a:t>
            </a:r>
          </a:p>
          <a:p>
            <a:r>
              <a:rPr lang="de-DE" dirty="0"/>
              <a:t>Feste Komponenten des .NET Frameworks sorgen dafür, dass die State Machine erneut angestoßen wird, wenn ein Task abgeschlossen ist.</a:t>
            </a:r>
          </a:p>
          <a:p>
            <a:r>
              <a:rPr lang="de-DE" dirty="0"/>
              <a:t>Hat der anstoßende Thread einen </a:t>
            </a:r>
            <a:r>
              <a:rPr lang="de-DE" dirty="0" err="1"/>
              <a:t>Synchronization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, wird eine </a:t>
            </a:r>
            <a:r>
              <a:rPr lang="de-DE" dirty="0" err="1"/>
              <a:t>Continuation</a:t>
            </a:r>
            <a:r>
              <a:rPr lang="de-DE" dirty="0"/>
              <a:t> standardmäßig auf diesem Thread wieder eingereiht.</a:t>
            </a:r>
          </a:p>
          <a:p>
            <a:r>
              <a:rPr lang="de-DE" dirty="0" err="1"/>
              <a:t>async</a:t>
            </a:r>
            <a:r>
              <a:rPr lang="de-DE" dirty="0"/>
              <a:t> </a:t>
            </a:r>
            <a:r>
              <a:rPr lang="de-DE" dirty="0" err="1"/>
              <a:t>await</a:t>
            </a:r>
            <a:r>
              <a:rPr lang="de-DE" dirty="0"/>
              <a:t> hat Overhead. Überlege genau, welche Methoden </a:t>
            </a:r>
            <a:r>
              <a:rPr lang="de-DE" dirty="0" err="1"/>
              <a:t>async</a:t>
            </a:r>
            <a:r>
              <a:rPr lang="de-DE" dirty="0"/>
              <a:t> sein müssen.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b="1" dirty="0"/>
              <a:t>Das übergeordnete Ziel: Kehre zum Aufrufer zurück, damit Threads nicht blockiert werden (besonders wichtig für </a:t>
            </a:r>
            <a:r>
              <a:rPr lang="de-DE" b="1" dirty="0" err="1"/>
              <a:t>async</a:t>
            </a:r>
            <a:r>
              <a:rPr lang="de-DE" b="1" dirty="0"/>
              <a:t> I/O in Services).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5B65E-D781-4136-B689-20813C3A5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800D-1A3D-4936-8FA6-7221B81CADF3}" type="datetime1">
              <a:rPr lang="de-DE" smtClean="0"/>
              <a:t>13.10.2020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6E9B1-6B72-47D5-B9B1-06EF77DD7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https://github.com/feO2x/ADC2020AsyncInMemory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5F463-297D-46F3-888F-6B966A176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8732997"/>
      </p:ext>
    </p:extLst>
  </p:cSld>
  <p:clrMapOvr>
    <a:masterClrMapping/>
  </p:clrMapOvr>
  <p:transition spd="med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71FE365-78C1-4583-9235-759C2704C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1 – Die State Machine einer </a:t>
            </a:r>
            <a:r>
              <a:rPr lang="de-DE" sz="4000" dirty="0" err="1"/>
              <a:t>async</a:t>
            </a:r>
            <a:r>
              <a:rPr lang="de-DE" sz="4000" dirty="0"/>
              <a:t> Methode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D792CBD-40F3-43CA-A815-14A214F47C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Live Demo: </a:t>
            </a:r>
            <a:r>
              <a:rPr lang="de-DE" dirty="0" err="1"/>
              <a:t>Async</a:t>
            </a:r>
            <a:r>
              <a:rPr lang="de-DE" dirty="0"/>
              <a:t> </a:t>
            </a:r>
            <a:r>
              <a:rPr lang="de-DE" dirty="0" err="1"/>
              <a:t>Compute</a:t>
            </a:r>
            <a:r>
              <a:rPr lang="de-DE" dirty="0"/>
              <a:t> in WPF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CE3B81-D9C8-4313-AD2D-94DC0E73F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B7E31-BE34-4473-B9AE-C57053F747E7}" type="datetime1">
              <a:rPr lang="de-DE" smtClean="0"/>
              <a:t>13.10.2020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58A99-73AA-4EB3-BB11-A3574D945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https://github.com/feO2x/ADC2020AsyncInMemory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9BB68-4882-4F01-90EF-4BE739AC6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2803267"/>
      </p:ext>
    </p:extLst>
  </p:cSld>
  <p:clrMapOvr>
    <a:masterClrMapping/>
  </p:clrMapOvr>
  <p:transition spd="med">
    <p:cover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29292-8F8D-4DC3-8AE5-B54183EDF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Async</a:t>
            </a:r>
            <a:r>
              <a:rPr lang="de-DE" dirty="0"/>
              <a:t> I/O am Beispiel Dateischreiben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DEEB9-5237-46FC-9634-9D3EDA8FF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BCDA-2F51-4ECE-8664-408596786B77}" type="datetime1">
              <a:rPr lang="de-DE" smtClean="0"/>
              <a:t>13.10.2020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D87A1-816C-42A8-999A-6EF3BE6E0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https://github.com/feO2x/ADC2020AsyncInMemory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7FF4B-785E-41A8-B815-6B92B9855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40</a:t>
            </a:fld>
            <a:endParaRPr lang="de-DE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FFB1FBF-EA02-4A80-B3B2-82E64C9B08C7}"/>
              </a:ext>
            </a:extLst>
          </p:cNvPr>
          <p:cNvGrpSpPr/>
          <p:nvPr/>
        </p:nvGrpSpPr>
        <p:grpSpPr>
          <a:xfrm>
            <a:off x="309016" y="1005512"/>
            <a:ext cx="11573969" cy="4846976"/>
            <a:chOff x="132430" y="865927"/>
            <a:chExt cx="8835180" cy="3700019"/>
          </a:xfrm>
        </p:grpSpPr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5E16E0F5-E78A-4304-B4A6-DB7CBAFAF820}"/>
                </a:ext>
              </a:extLst>
            </p:cNvPr>
            <p:cNvCxnSpPr/>
            <p:nvPr/>
          </p:nvCxnSpPr>
          <p:spPr>
            <a:xfrm>
              <a:off x="851338" y="2267571"/>
              <a:ext cx="7340425" cy="3153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BBB4DBDB-5E53-4B77-B7F0-941F223C6D6A}"/>
                </a:ext>
              </a:extLst>
            </p:cNvPr>
            <p:cNvCxnSpPr/>
            <p:nvPr/>
          </p:nvCxnSpPr>
          <p:spPr>
            <a:xfrm>
              <a:off x="851335" y="3110344"/>
              <a:ext cx="7340425" cy="3153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DB56A8A9-3CBB-469E-8321-469283F2F3BB}"/>
                </a:ext>
              </a:extLst>
            </p:cNvPr>
            <p:cNvCxnSpPr/>
            <p:nvPr/>
          </p:nvCxnSpPr>
          <p:spPr>
            <a:xfrm>
              <a:off x="851338" y="3948585"/>
              <a:ext cx="7340425" cy="3153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0" name="Rechteck 10">
              <a:extLst>
                <a:ext uri="{FF2B5EF4-FFF2-40B4-BE49-F238E27FC236}">
                  <a16:creationId xmlns:a16="http://schemas.microsoft.com/office/drawing/2014/main" id="{18F915FC-3F7D-4D93-9E04-B69752F5FBCC}"/>
                </a:ext>
              </a:extLst>
            </p:cNvPr>
            <p:cNvSpPr/>
            <p:nvPr/>
          </p:nvSpPr>
          <p:spPr>
            <a:xfrm>
              <a:off x="1031963" y="2488876"/>
              <a:ext cx="1932344" cy="4286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Win32 </a:t>
              </a:r>
              <a:r>
                <a:rPr lang="de-DE" sz="1200" dirty="0" err="1">
                  <a:solidFill>
                    <a:schemeClr val="tx1"/>
                  </a:solidFill>
                </a:rPr>
                <a:t>Overlapped</a:t>
              </a:r>
              <a:r>
                <a:rPr lang="de-DE" sz="1200" dirty="0">
                  <a:solidFill>
                    <a:schemeClr val="tx1"/>
                  </a:solidFill>
                </a:rPr>
                <a:t> I/O</a:t>
              </a:r>
            </a:p>
          </p:txBody>
        </p:sp>
        <p:sp>
          <p:nvSpPr>
            <p:cNvPr id="11" name="Rechteck 11">
              <a:extLst>
                <a:ext uri="{FF2B5EF4-FFF2-40B4-BE49-F238E27FC236}">
                  <a16:creationId xmlns:a16="http://schemas.microsoft.com/office/drawing/2014/main" id="{158C71EB-85BD-48C5-9CA8-77293B112DA6}"/>
                </a:ext>
              </a:extLst>
            </p:cNvPr>
            <p:cNvSpPr/>
            <p:nvPr/>
          </p:nvSpPr>
          <p:spPr>
            <a:xfrm>
              <a:off x="1462969" y="3330612"/>
              <a:ext cx="1501337" cy="4286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Device Driver</a:t>
              </a:r>
            </a:p>
          </p:txBody>
        </p:sp>
        <p:cxnSp>
          <p:nvCxnSpPr>
            <p:cNvPr id="12" name="Gewinkelter Verbinder 13">
              <a:extLst>
                <a:ext uri="{FF2B5EF4-FFF2-40B4-BE49-F238E27FC236}">
                  <a16:creationId xmlns:a16="http://schemas.microsoft.com/office/drawing/2014/main" id="{6252E32A-F95B-4878-8839-1FC5895648DD}"/>
                </a:ext>
              </a:extLst>
            </p:cNvPr>
            <p:cNvCxnSpPr>
              <a:stCxn id="15" idx="2"/>
              <a:endCxn id="10" idx="1"/>
            </p:cNvCxnSpPr>
            <p:nvPr/>
          </p:nvCxnSpPr>
          <p:spPr>
            <a:xfrm rot="5400000">
              <a:off x="702980" y="1623534"/>
              <a:ext cx="1408637" cy="750670"/>
            </a:xfrm>
            <a:prstGeom prst="bentConnector4">
              <a:avLst>
                <a:gd name="adj1" fmla="val 42393"/>
                <a:gd name="adj2" fmla="val 130453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winkelter Verbinder 15">
              <a:extLst>
                <a:ext uri="{FF2B5EF4-FFF2-40B4-BE49-F238E27FC236}">
                  <a16:creationId xmlns:a16="http://schemas.microsoft.com/office/drawing/2014/main" id="{A1BBB4F4-56C6-46D6-9F6B-00D9D091B095}"/>
                </a:ext>
              </a:extLst>
            </p:cNvPr>
            <p:cNvCxnSpPr>
              <a:stCxn id="10" idx="2"/>
              <a:endCxn id="11" idx="1"/>
            </p:cNvCxnSpPr>
            <p:nvPr/>
          </p:nvCxnSpPr>
          <p:spPr>
            <a:xfrm rot="5400000">
              <a:off x="1416840" y="2963629"/>
              <a:ext cx="627424" cy="535166"/>
            </a:xfrm>
            <a:prstGeom prst="bentConnector4">
              <a:avLst>
                <a:gd name="adj1" fmla="val 32921"/>
                <a:gd name="adj2" fmla="val 142716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9">
              <a:extLst>
                <a:ext uri="{FF2B5EF4-FFF2-40B4-BE49-F238E27FC236}">
                  <a16:creationId xmlns:a16="http://schemas.microsoft.com/office/drawing/2014/main" id="{8D1453F7-E457-441A-A6E9-FAAE212C380D}"/>
                </a:ext>
              </a:extLst>
            </p:cNvPr>
            <p:cNvCxnSpPr/>
            <p:nvPr/>
          </p:nvCxnSpPr>
          <p:spPr>
            <a:xfrm>
              <a:off x="851334" y="1456615"/>
              <a:ext cx="7340425" cy="3153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5" name="Rechteck 20">
              <a:extLst>
                <a:ext uri="{FF2B5EF4-FFF2-40B4-BE49-F238E27FC236}">
                  <a16:creationId xmlns:a16="http://schemas.microsoft.com/office/drawing/2014/main" id="{12E82CA7-B427-4CC5-9D04-464FD38A3A65}"/>
                </a:ext>
              </a:extLst>
            </p:cNvPr>
            <p:cNvSpPr/>
            <p:nvPr/>
          </p:nvSpPr>
          <p:spPr>
            <a:xfrm>
              <a:off x="600957" y="865927"/>
              <a:ext cx="2363351" cy="4286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>
                  <a:solidFill>
                    <a:schemeClr val="tx1"/>
                  </a:solidFill>
                </a:rPr>
                <a:t>FileStream.WriteAsync</a:t>
              </a:r>
              <a:r>
                <a:rPr lang="de-DE" sz="1200" dirty="0">
                  <a:solidFill>
                    <a:schemeClr val="tx1"/>
                  </a:solidFill>
                </a:rPr>
                <a:t>(</a:t>
              </a:r>
              <a:r>
                <a:rPr lang="de-DE" sz="1200" dirty="0" err="1">
                  <a:solidFill>
                    <a:schemeClr val="tx1"/>
                  </a:solidFill>
                </a:rPr>
                <a:t>byte</a:t>
              </a:r>
              <a:r>
                <a:rPr lang="de-DE" sz="1200" dirty="0">
                  <a:solidFill>
                    <a:schemeClr val="tx1"/>
                  </a:solidFill>
                </a:rPr>
                <a:t>[])</a:t>
              </a:r>
            </a:p>
          </p:txBody>
        </p:sp>
        <p:sp>
          <p:nvSpPr>
            <p:cNvPr id="16" name="Rechteck 22">
              <a:extLst>
                <a:ext uri="{FF2B5EF4-FFF2-40B4-BE49-F238E27FC236}">
                  <a16:creationId xmlns:a16="http://schemas.microsoft.com/office/drawing/2014/main" id="{208D54BF-FA63-498A-9459-5B9758D0FEA7}"/>
                </a:ext>
              </a:extLst>
            </p:cNvPr>
            <p:cNvSpPr/>
            <p:nvPr/>
          </p:nvSpPr>
          <p:spPr>
            <a:xfrm>
              <a:off x="2560320" y="4137322"/>
              <a:ext cx="2697480" cy="42862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DMA + Disk Controller</a:t>
              </a:r>
            </a:p>
          </p:txBody>
        </p:sp>
        <p:cxnSp>
          <p:nvCxnSpPr>
            <p:cNvPr id="17" name="Gewinkelter Verbinder 29">
              <a:extLst>
                <a:ext uri="{FF2B5EF4-FFF2-40B4-BE49-F238E27FC236}">
                  <a16:creationId xmlns:a16="http://schemas.microsoft.com/office/drawing/2014/main" id="{168CA216-D32B-456A-8158-09CC191D48EF}"/>
                </a:ext>
              </a:extLst>
            </p:cNvPr>
            <p:cNvCxnSpPr>
              <a:stCxn id="11" idx="2"/>
              <a:endCxn id="16" idx="1"/>
            </p:cNvCxnSpPr>
            <p:nvPr/>
          </p:nvCxnSpPr>
          <p:spPr>
            <a:xfrm rot="16200000" flipH="1">
              <a:off x="2090780" y="3882094"/>
              <a:ext cx="592398" cy="346682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hteck 32">
              <a:extLst>
                <a:ext uri="{FF2B5EF4-FFF2-40B4-BE49-F238E27FC236}">
                  <a16:creationId xmlns:a16="http://schemas.microsoft.com/office/drawing/2014/main" id="{31E20FC7-8213-4C6C-96A4-07007D2595B9}"/>
                </a:ext>
              </a:extLst>
            </p:cNvPr>
            <p:cNvSpPr/>
            <p:nvPr/>
          </p:nvSpPr>
          <p:spPr>
            <a:xfrm>
              <a:off x="4952552" y="3330610"/>
              <a:ext cx="1501337" cy="4286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Device Driver</a:t>
              </a:r>
            </a:p>
          </p:txBody>
        </p:sp>
        <p:cxnSp>
          <p:nvCxnSpPr>
            <p:cNvPr id="19" name="Gewinkelter Verbinder 33">
              <a:extLst>
                <a:ext uri="{FF2B5EF4-FFF2-40B4-BE49-F238E27FC236}">
                  <a16:creationId xmlns:a16="http://schemas.microsoft.com/office/drawing/2014/main" id="{DF770912-CB40-44CA-9239-EE82C7C04494}"/>
                </a:ext>
              </a:extLst>
            </p:cNvPr>
            <p:cNvCxnSpPr>
              <a:stCxn id="16" idx="3"/>
              <a:endCxn id="18" idx="1"/>
            </p:cNvCxnSpPr>
            <p:nvPr/>
          </p:nvCxnSpPr>
          <p:spPr>
            <a:xfrm flipH="1" flipV="1">
              <a:off x="4952552" y="3544922"/>
              <a:ext cx="305248" cy="806712"/>
            </a:xfrm>
            <a:prstGeom prst="bentConnector5">
              <a:avLst>
                <a:gd name="adj1" fmla="val -74890"/>
                <a:gd name="adj2" fmla="val 50000"/>
                <a:gd name="adj3" fmla="val 17489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feld 38">
              <a:extLst>
                <a:ext uri="{FF2B5EF4-FFF2-40B4-BE49-F238E27FC236}">
                  <a16:creationId xmlns:a16="http://schemas.microsoft.com/office/drawing/2014/main" id="{B9C6D82C-6FF1-4340-AD55-1907FA7847A0}"/>
                </a:ext>
              </a:extLst>
            </p:cNvPr>
            <p:cNvSpPr txBox="1"/>
            <p:nvPr/>
          </p:nvSpPr>
          <p:spPr>
            <a:xfrm>
              <a:off x="5469802" y="3791836"/>
              <a:ext cx="11901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CPU Interrupt</a:t>
              </a:r>
            </a:p>
          </p:txBody>
        </p:sp>
        <p:sp>
          <p:nvSpPr>
            <p:cNvPr id="21" name="Rechteck 39">
              <a:extLst>
                <a:ext uri="{FF2B5EF4-FFF2-40B4-BE49-F238E27FC236}">
                  <a16:creationId xmlns:a16="http://schemas.microsoft.com/office/drawing/2014/main" id="{0834DE63-CB22-4BB1-9AEF-58493745FA6E}"/>
                </a:ext>
              </a:extLst>
            </p:cNvPr>
            <p:cNvSpPr/>
            <p:nvPr/>
          </p:nvSpPr>
          <p:spPr>
            <a:xfrm>
              <a:off x="5147032" y="2483006"/>
              <a:ext cx="1932344" cy="4286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Win32 </a:t>
              </a:r>
              <a:r>
                <a:rPr lang="de-DE" sz="1200" dirty="0" err="1">
                  <a:solidFill>
                    <a:schemeClr val="tx1"/>
                  </a:solidFill>
                </a:rPr>
                <a:t>Overlapped</a:t>
              </a:r>
              <a:r>
                <a:rPr lang="de-DE" sz="1200" dirty="0">
                  <a:solidFill>
                    <a:schemeClr val="tx1"/>
                  </a:solidFill>
                </a:rPr>
                <a:t> I/O</a:t>
              </a:r>
            </a:p>
          </p:txBody>
        </p:sp>
        <p:cxnSp>
          <p:nvCxnSpPr>
            <p:cNvPr id="22" name="Gewinkelter Verbinder 40">
              <a:extLst>
                <a:ext uri="{FF2B5EF4-FFF2-40B4-BE49-F238E27FC236}">
                  <a16:creationId xmlns:a16="http://schemas.microsoft.com/office/drawing/2014/main" id="{4A5B6FF1-274D-4227-AB2B-C482261D2BA1}"/>
                </a:ext>
              </a:extLst>
            </p:cNvPr>
            <p:cNvCxnSpPr>
              <a:stCxn id="18" idx="0"/>
              <a:endCxn id="21" idx="1"/>
            </p:cNvCxnSpPr>
            <p:nvPr/>
          </p:nvCxnSpPr>
          <p:spPr>
            <a:xfrm rot="16200000" flipV="1">
              <a:off x="5108481" y="2735869"/>
              <a:ext cx="633292" cy="556189"/>
            </a:xfrm>
            <a:prstGeom prst="bentConnector4">
              <a:avLst>
                <a:gd name="adj1" fmla="val 43232"/>
                <a:gd name="adj2" fmla="val 176068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44">
              <a:extLst>
                <a:ext uri="{FF2B5EF4-FFF2-40B4-BE49-F238E27FC236}">
                  <a16:creationId xmlns:a16="http://schemas.microsoft.com/office/drawing/2014/main" id="{B6A2F9EE-AF64-42A1-A243-C8F0CAA1E72B}"/>
                </a:ext>
              </a:extLst>
            </p:cNvPr>
            <p:cNvSpPr txBox="1"/>
            <p:nvPr/>
          </p:nvSpPr>
          <p:spPr>
            <a:xfrm>
              <a:off x="5675341" y="2923622"/>
              <a:ext cx="19278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Deferred Procedure Call</a:t>
              </a:r>
            </a:p>
          </p:txBody>
        </p:sp>
        <p:sp>
          <p:nvSpPr>
            <p:cNvPr id="24" name="Rechteck 45">
              <a:extLst>
                <a:ext uri="{FF2B5EF4-FFF2-40B4-BE49-F238E27FC236}">
                  <a16:creationId xmlns:a16="http://schemas.microsoft.com/office/drawing/2014/main" id="{76FBF571-DDE3-4ED9-86BF-2FB80E02CB96}"/>
                </a:ext>
              </a:extLst>
            </p:cNvPr>
            <p:cNvSpPr/>
            <p:nvPr/>
          </p:nvSpPr>
          <p:spPr>
            <a:xfrm>
              <a:off x="5552013" y="1683185"/>
              <a:ext cx="1932344" cy="4286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I/O </a:t>
              </a:r>
              <a:r>
                <a:rPr lang="de-DE" sz="1200" dirty="0" err="1">
                  <a:solidFill>
                    <a:schemeClr val="tx1"/>
                  </a:solidFill>
                </a:rPr>
                <a:t>Completion</a:t>
              </a:r>
              <a:r>
                <a:rPr lang="de-DE" sz="1200" dirty="0">
                  <a:solidFill>
                    <a:schemeClr val="tx1"/>
                  </a:solidFill>
                </a:rPr>
                <a:t> Port Thread</a:t>
              </a:r>
            </a:p>
          </p:txBody>
        </p:sp>
        <p:cxnSp>
          <p:nvCxnSpPr>
            <p:cNvPr id="25" name="Gewinkelter Verbinder 46">
              <a:extLst>
                <a:ext uri="{FF2B5EF4-FFF2-40B4-BE49-F238E27FC236}">
                  <a16:creationId xmlns:a16="http://schemas.microsoft.com/office/drawing/2014/main" id="{841A4930-5194-4220-A391-2302329C8DD5}"/>
                </a:ext>
              </a:extLst>
            </p:cNvPr>
            <p:cNvCxnSpPr>
              <a:stCxn id="21" idx="0"/>
              <a:endCxn id="24" idx="1"/>
            </p:cNvCxnSpPr>
            <p:nvPr/>
          </p:nvCxnSpPr>
          <p:spPr>
            <a:xfrm rot="16200000" flipV="1">
              <a:off x="5539855" y="1909656"/>
              <a:ext cx="585509" cy="561191"/>
            </a:xfrm>
            <a:prstGeom prst="bentConnector4">
              <a:avLst>
                <a:gd name="adj1" fmla="val 42680"/>
                <a:gd name="adj2" fmla="val 212899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52">
              <a:extLst>
                <a:ext uri="{FF2B5EF4-FFF2-40B4-BE49-F238E27FC236}">
                  <a16:creationId xmlns:a16="http://schemas.microsoft.com/office/drawing/2014/main" id="{057BCA67-3853-407A-95EB-948F62E661E5}"/>
                </a:ext>
              </a:extLst>
            </p:cNvPr>
            <p:cNvSpPr txBox="1"/>
            <p:nvPr/>
          </p:nvSpPr>
          <p:spPr>
            <a:xfrm>
              <a:off x="6171583" y="2048913"/>
              <a:ext cx="19470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Async</a:t>
              </a:r>
              <a:r>
                <a:rPr lang="en-US" sz="1400" dirty="0"/>
                <a:t> Procedure Call</a:t>
              </a:r>
              <a:br>
                <a:rPr lang="en-US" sz="1400" dirty="0"/>
              </a:br>
              <a:r>
                <a:rPr lang="en-US" sz="1400" dirty="0"/>
                <a:t>I/O Completion Port</a:t>
              </a:r>
            </a:p>
          </p:txBody>
        </p:sp>
        <p:sp>
          <p:nvSpPr>
            <p:cNvPr id="27" name="Rechteck 53">
              <a:extLst>
                <a:ext uri="{FF2B5EF4-FFF2-40B4-BE49-F238E27FC236}">
                  <a16:creationId xmlns:a16="http://schemas.microsoft.com/office/drawing/2014/main" id="{96B1E380-119E-4F84-96EA-B2C0A3AEA218}"/>
                </a:ext>
              </a:extLst>
            </p:cNvPr>
            <p:cNvSpPr/>
            <p:nvPr/>
          </p:nvSpPr>
          <p:spPr>
            <a:xfrm>
              <a:off x="5828408" y="868867"/>
              <a:ext cx="2363351" cy="4286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>
                  <a:solidFill>
                    <a:schemeClr val="tx1"/>
                  </a:solidFill>
                </a:rPr>
                <a:t>Continuation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Gewinkelter Verbinder 54">
              <a:extLst>
                <a:ext uri="{FF2B5EF4-FFF2-40B4-BE49-F238E27FC236}">
                  <a16:creationId xmlns:a16="http://schemas.microsoft.com/office/drawing/2014/main" id="{58229630-E588-4C43-A34D-A6C40B2DCA70}"/>
                </a:ext>
              </a:extLst>
            </p:cNvPr>
            <p:cNvCxnSpPr>
              <a:stCxn id="24" idx="0"/>
              <a:endCxn id="27" idx="1"/>
            </p:cNvCxnSpPr>
            <p:nvPr/>
          </p:nvCxnSpPr>
          <p:spPr>
            <a:xfrm rot="16200000" flipV="1">
              <a:off x="5873294" y="1038293"/>
              <a:ext cx="600006" cy="689777"/>
            </a:xfrm>
            <a:prstGeom prst="bentConnector4">
              <a:avLst>
                <a:gd name="adj1" fmla="val 36903"/>
                <a:gd name="adj2" fmla="val 173211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feld 60">
              <a:extLst>
                <a:ext uri="{FF2B5EF4-FFF2-40B4-BE49-F238E27FC236}">
                  <a16:creationId xmlns:a16="http://schemas.microsoft.com/office/drawing/2014/main" id="{B2AF6767-AD83-408B-B4FE-BFFFC29417A0}"/>
                </a:ext>
              </a:extLst>
            </p:cNvPr>
            <p:cNvSpPr txBox="1"/>
            <p:nvPr/>
          </p:nvSpPr>
          <p:spPr>
            <a:xfrm>
              <a:off x="6499562" y="1342710"/>
              <a:ext cx="24680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IAsyncStateMachine.MoveNext</a:t>
              </a:r>
              <a:endParaRPr lang="en-US" sz="1400" dirty="0"/>
            </a:p>
          </p:txBody>
        </p:sp>
        <p:sp>
          <p:nvSpPr>
            <p:cNvPr id="30" name="Rechteck 63">
              <a:extLst>
                <a:ext uri="{FF2B5EF4-FFF2-40B4-BE49-F238E27FC236}">
                  <a16:creationId xmlns:a16="http://schemas.microsoft.com/office/drawing/2014/main" id="{698EA986-22B8-4B73-8FD1-1E81D595A1ED}"/>
                </a:ext>
              </a:extLst>
            </p:cNvPr>
            <p:cNvSpPr/>
            <p:nvPr/>
          </p:nvSpPr>
          <p:spPr>
            <a:xfrm>
              <a:off x="132430" y="865927"/>
              <a:ext cx="327923" cy="175745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</a:rPr>
                <a:t>User Mode</a:t>
              </a:r>
            </a:p>
          </p:txBody>
        </p:sp>
        <p:sp>
          <p:nvSpPr>
            <p:cNvPr id="31" name="Rechteck 64">
              <a:extLst>
                <a:ext uri="{FF2B5EF4-FFF2-40B4-BE49-F238E27FC236}">
                  <a16:creationId xmlns:a16="http://schemas.microsoft.com/office/drawing/2014/main" id="{95D55B60-BB79-4C8D-9210-B5BDC5AD80A0}"/>
                </a:ext>
              </a:extLst>
            </p:cNvPr>
            <p:cNvSpPr/>
            <p:nvPr/>
          </p:nvSpPr>
          <p:spPr>
            <a:xfrm>
              <a:off x="132430" y="2774731"/>
              <a:ext cx="327923" cy="179121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</a:rPr>
                <a:t>Kernel Mode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3275189"/>
      </p:ext>
    </p:extLst>
  </p:cSld>
  <p:clrMapOvr>
    <a:masterClrMapping/>
  </p:clrMapOvr>
  <p:transition spd="med">
    <p:cover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F0A23E8-45E9-4A73-AB0A-87B49D1A5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Dank!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506040-C0D6-4196-855B-0A97B4CF71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Haben Sie Fragen?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676F0-61EB-4474-B98B-13B718323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BC92-19BF-47AE-9769-A111E24D8C3F}" type="datetime1">
              <a:rPr lang="de-DE" smtClean="0"/>
              <a:t>13.10.2020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E2233-8D32-4173-87B2-398B9C40E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https://github.com/feO2x/ADC2020AsyncInMemory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85ADA-211F-4899-BEE9-9AB7710AA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1944800"/>
      </p:ext>
    </p:extLst>
  </p:cSld>
  <p:clrMapOvr>
    <a:masterClrMapping/>
  </p:clrMapOvr>
  <p:transition spd="med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79F5D2-2832-4243-AD64-6B90CFCFA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400" dirty="0"/>
              <a:t>2 - Thread Stacks und </a:t>
            </a:r>
            <a:r>
              <a:rPr lang="de-DE" sz="4400" dirty="0" err="1"/>
              <a:t>Managed</a:t>
            </a:r>
            <a:r>
              <a:rPr lang="de-DE" sz="4400" dirty="0"/>
              <a:t> Heap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BEB9792-F6CE-42DA-B362-8664388482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Eine kleine Auffrischung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2382-FCFB-48E7-B50E-F909D9223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0EB8-48DD-4DD5-A29D-E2B592076BB5}" type="datetime1">
              <a:rPr lang="de-DE" smtClean="0"/>
              <a:t>13.10.2020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7763E-E1DE-4D9F-80A1-1F730AA0B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https://github.com/feO2x/ADC2020AsyncInMemory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0791A1-9E41-4FC7-9159-CFC6CD5A2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1318431"/>
      </p:ext>
    </p:extLst>
  </p:cSld>
  <p:clrMapOvr>
    <a:masterClrMapping/>
  </p:clrMapOvr>
  <p:transition spd="med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3053708-A56B-4D33-A576-725F92A3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Thread Stacks und </a:t>
            </a:r>
            <a:r>
              <a:rPr lang="de-DE" dirty="0" err="1"/>
              <a:t>Managed</a:t>
            </a:r>
            <a:r>
              <a:rPr lang="de-DE" dirty="0"/>
              <a:t> Heap am simplen Beispiel (1)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024DB-BFF0-48BA-AFE1-DA524D31F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12D9-75F3-4066-A257-E903BAB1A8AC}" type="datetime1">
              <a:rPr lang="de-DE" smtClean="0"/>
              <a:t>13.10.2020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52CC1-B14C-4B60-AAB5-40C8380A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https://github.com/feO2x/ADC2020AsyncInMemory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E8DDB-079C-4C11-BE4C-ABF31703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6</a:t>
            </a:fld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49D9D-9807-4AE8-8352-B3EF1B0F2C18}"/>
              </a:ext>
            </a:extLst>
          </p:cNvPr>
          <p:cNvSpPr/>
          <p:nvPr/>
        </p:nvSpPr>
        <p:spPr>
          <a:xfrm>
            <a:off x="4852987" y="1420654"/>
            <a:ext cx="6600825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C64006-3639-435E-8EC4-C9775DF17B0C}"/>
              </a:ext>
            </a:extLst>
          </p:cNvPr>
          <p:cNvSpPr/>
          <p:nvPr/>
        </p:nvSpPr>
        <p:spPr>
          <a:xfrm>
            <a:off x="538163" y="1420654"/>
            <a:ext cx="3671887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8F670B-D76F-434F-B15D-B5B04A0143E4}"/>
              </a:ext>
            </a:extLst>
          </p:cNvPr>
          <p:cNvSpPr/>
          <p:nvPr/>
        </p:nvSpPr>
        <p:spPr>
          <a:xfrm>
            <a:off x="838200" y="5800725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 (Main-Aufrufer)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CDFD334-C26B-43DE-AEEB-23A53B7A815C}"/>
              </a:ext>
            </a:extLst>
          </p:cNvPr>
          <p:cNvSpPr txBox="1"/>
          <p:nvPr/>
        </p:nvSpPr>
        <p:spPr>
          <a:xfrm>
            <a:off x="727535" y="105132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141E431-633D-41AA-BAE5-9142C89D1809}"/>
              </a:ext>
            </a:extLst>
          </p:cNvPr>
          <p:cNvSpPr txBox="1"/>
          <p:nvPr/>
        </p:nvSpPr>
        <p:spPr>
          <a:xfrm>
            <a:off x="4949015" y="102643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Managed</a:t>
            </a:r>
            <a:r>
              <a:rPr lang="de-DE" dirty="0"/>
              <a:t> Heap</a:t>
            </a:r>
          </a:p>
        </p:txBody>
      </p:sp>
    </p:spTree>
    <p:extLst>
      <p:ext uri="{BB962C8B-B14F-4D97-AF65-F5344CB8AC3E}">
        <p14:creationId xmlns:p14="http://schemas.microsoft.com/office/powerpoint/2010/main" val="303662865"/>
      </p:ext>
    </p:extLst>
  </p:cSld>
  <p:clrMapOvr>
    <a:masterClrMapping/>
  </p:clrMapOvr>
  <p:transition spd="med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3053708-A56B-4D33-A576-725F92A3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Thread Stacks und </a:t>
            </a:r>
            <a:r>
              <a:rPr lang="de-DE" dirty="0" err="1"/>
              <a:t>Managed</a:t>
            </a:r>
            <a:r>
              <a:rPr lang="de-DE" dirty="0"/>
              <a:t> Heap am simplen Beispiel (2)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024DB-BFF0-48BA-AFE1-DA524D31F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22C37-922F-4445-8B8B-BEAA6F6DB97C}" type="datetime1">
              <a:rPr lang="de-DE" smtClean="0"/>
              <a:t>13.10.2020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52CC1-B14C-4B60-AAB5-40C8380A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https://github.com/feO2x/ADC2020AsyncInMemory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E8DDB-079C-4C11-BE4C-ABF31703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7</a:t>
            </a:fld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49D9D-9807-4AE8-8352-B3EF1B0F2C18}"/>
              </a:ext>
            </a:extLst>
          </p:cNvPr>
          <p:cNvSpPr/>
          <p:nvPr/>
        </p:nvSpPr>
        <p:spPr>
          <a:xfrm>
            <a:off x="4852987" y="1420654"/>
            <a:ext cx="6600825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C64006-3639-435E-8EC4-C9775DF17B0C}"/>
              </a:ext>
            </a:extLst>
          </p:cNvPr>
          <p:cNvSpPr/>
          <p:nvPr/>
        </p:nvSpPr>
        <p:spPr>
          <a:xfrm>
            <a:off x="538163" y="1420654"/>
            <a:ext cx="3671887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8F670B-D76F-434F-B15D-B5B04A0143E4}"/>
              </a:ext>
            </a:extLst>
          </p:cNvPr>
          <p:cNvSpPr/>
          <p:nvPr/>
        </p:nvSpPr>
        <p:spPr>
          <a:xfrm>
            <a:off x="838200" y="5800725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 (Main-Aufrufer)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F007A4-0511-44F8-A81A-C6B631E63E9E}"/>
              </a:ext>
            </a:extLst>
          </p:cNvPr>
          <p:cNvSpPr/>
          <p:nvPr/>
        </p:nvSpPr>
        <p:spPr>
          <a:xfrm>
            <a:off x="838200" y="5491313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 Main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9DE553-0D51-4D31-A23C-5E25DB7A342C}"/>
              </a:ext>
            </a:extLst>
          </p:cNvPr>
          <p:cNvSpPr/>
          <p:nvPr/>
        </p:nvSpPr>
        <p:spPr>
          <a:xfrm>
            <a:off x="838200" y="526682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myFriend</a:t>
            </a:r>
            <a:r>
              <a:rPr lang="de-DE" sz="1000" dirty="0"/>
              <a:t> (List&lt;Person&gt;): ???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CDFD334-C26B-43DE-AEEB-23A53B7A815C}"/>
              </a:ext>
            </a:extLst>
          </p:cNvPr>
          <p:cNvSpPr txBox="1"/>
          <p:nvPr/>
        </p:nvSpPr>
        <p:spPr>
          <a:xfrm>
            <a:off x="727535" y="105132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141E431-633D-41AA-BAE5-9142C89D1809}"/>
              </a:ext>
            </a:extLst>
          </p:cNvPr>
          <p:cNvSpPr txBox="1"/>
          <p:nvPr/>
        </p:nvSpPr>
        <p:spPr>
          <a:xfrm>
            <a:off x="4949015" y="102643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Managed</a:t>
            </a:r>
            <a:r>
              <a:rPr lang="de-DE" dirty="0"/>
              <a:t> Heap</a:t>
            </a:r>
          </a:p>
        </p:txBody>
      </p:sp>
    </p:spTree>
    <p:extLst>
      <p:ext uri="{BB962C8B-B14F-4D97-AF65-F5344CB8AC3E}">
        <p14:creationId xmlns:p14="http://schemas.microsoft.com/office/powerpoint/2010/main" val="6977488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3053708-A56B-4D33-A576-725F92A3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Thread Stacks und </a:t>
            </a:r>
            <a:r>
              <a:rPr lang="de-DE" dirty="0" err="1"/>
              <a:t>Managed</a:t>
            </a:r>
            <a:r>
              <a:rPr lang="de-DE" dirty="0"/>
              <a:t> Heap am simplen Beispiel (3)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024DB-BFF0-48BA-AFE1-DA524D31F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FEDF-6D67-4FDA-AE8C-E3C6944E10C5}" type="datetime1">
              <a:rPr lang="de-DE" smtClean="0"/>
              <a:t>13.10.2020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52CC1-B14C-4B60-AAB5-40C8380A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https://github.com/feO2x/ADC2020AsyncInMemory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E8DDB-079C-4C11-BE4C-ABF31703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8</a:t>
            </a:fld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49D9D-9807-4AE8-8352-B3EF1B0F2C18}"/>
              </a:ext>
            </a:extLst>
          </p:cNvPr>
          <p:cNvSpPr/>
          <p:nvPr/>
        </p:nvSpPr>
        <p:spPr>
          <a:xfrm>
            <a:off x="4852987" y="1420654"/>
            <a:ext cx="6600825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C64006-3639-435E-8EC4-C9775DF17B0C}"/>
              </a:ext>
            </a:extLst>
          </p:cNvPr>
          <p:cNvSpPr/>
          <p:nvPr/>
        </p:nvSpPr>
        <p:spPr>
          <a:xfrm>
            <a:off x="538163" y="1420654"/>
            <a:ext cx="3671887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8F670B-D76F-434F-B15D-B5B04A0143E4}"/>
              </a:ext>
            </a:extLst>
          </p:cNvPr>
          <p:cNvSpPr/>
          <p:nvPr/>
        </p:nvSpPr>
        <p:spPr>
          <a:xfrm>
            <a:off x="838200" y="5800725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 (Main-Aufrufer)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F007A4-0511-44F8-A81A-C6B631E63E9E}"/>
              </a:ext>
            </a:extLst>
          </p:cNvPr>
          <p:cNvSpPr/>
          <p:nvPr/>
        </p:nvSpPr>
        <p:spPr>
          <a:xfrm>
            <a:off x="838200" y="5491313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 Main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9DE553-0D51-4D31-A23C-5E25DB7A342C}"/>
              </a:ext>
            </a:extLst>
          </p:cNvPr>
          <p:cNvSpPr/>
          <p:nvPr/>
        </p:nvSpPr>
        <p:spPr>
          <a:xfrm>
            <a:off x="838200" y="526682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myFriend</a:t>
            </a:r>
            <a:r>
              <a:rPr lang="de-DE" sz="1000" dirty="0"/>
              <a:t> (List&lt;Person&gt;): ???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81FE0F7-6A83-48E9-AE7E-5303FDB06843}"/>
              </a:ext>
            </a:extLst>
          </p:cNvPr>
          <p:cNvSpPr/>
          <p:nvPr/>
        </p:nvSpPr>
        <p:spPr>
          <a:xfrm>
            <a:off x="5242560" y="4964544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List&lt;Person&gt;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5E7702D-D53D-480A-ABE2-C92E737D1E7B}"/>
              </a:ext>
            </a:extLst>
          </p:cNvPr>
          <p:cNvSpPr/>
          <p:nvPr/>
        </p:nvSpPr>
        <p:spPr>
          <a:xfrm>
            <a:off x="5242560" y="517919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items</a:t>
            </a:r>
            <a:r>
              <a:rPr lang="de-DE" sz="1000" dirty="0"/>
              <a:t> (Person[]): null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F892AF3-F710-4637-A49F-99E00EE14905}"/>
              </a:ext>
            </a:extLst>
          </p:cNvPr>
          <p:cNvSpPr/>
          <p:nvPr/>
        </p:nvSpPr>
        <p:spPr>
          <a:xfrm>
            <a:off x="5242560" y="538874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size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8E692D8-45F4-4C34-8E48-B020773FD605}"/>
              </a:ext>
            </a:extLst>
          </p:cNvPr>
          <p:cNvSpPr/>
          <p:nvPr/>
        </p:nvSpPr>
        <p:spPr>
          <a:xfrm>
            <a:off x="5242560" y="560666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version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921A121-3D37-4E8C-9999-B67FBC08394B}"/>
              </a:ext>
            </a:extLst>
          </p:cNvPr>
          <p:cNvSpPr/>
          <p:nvPr/>
        </p:nvSpPr>
        <p:spPr>
          <a:xfrm>
            <a:off x="5242560" y="582788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syncRoot</a:t>
            </a:r>
            <a:r>
              <a:rPr lang="de-DE" sz="1000" dirty="0"/>
              <a:t> (</a:t>
            </a:r>
            <a:r>
              <a:rPr lang="de-DE" sz="1000" dirty="0" err="1"/>
              <a:t>object</a:t>
            </a:r>
            <a:r>
              <a:rPr lang="de-DE" sz="1000" dirty="0"/>
              <a:t>): null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CDFD334-C26B-43DE-AEEB-23A53B7A815C}"/>
              </a:ext>
            </a:extLst>
          </p:cNvPr>
          <p:cNvSpPr txBox="1"/>
          <p:nvPr/>
        </p:nvSpPr>
        <p:spPr>
          <a:xfrm>
            <a:off x="727535" y="105132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141E431-633D-41AA-BAE5-9142C89D1809}"/>
              </a:ext>
            </a:extLst>
          </p:cNvPr>
          <p:cNvSpPr txBox="1"/>
          <p:nvPr/>
        </p:nvSpPr>
        <p:spPr>
          <a:xfrm>
            <a:off x="4949015" y="102643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Managed</a:t>
            </a:r>
            <a:r>
              <a:rPr lang="de-DE" dirty="0"/>
              <a:t> Heap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3AE66B-343B-4AC5-98A9-372CBF2AC265}"/>
              </a:ext>
            </a:extLst>
          </p:cNvPr>
          <p:cNvSpPr/>
          <p:nvPr/>
        </p:nvSpPr>
        <p:spPr>
          <a:xfrm>
            <a:off x="838200" y="4911273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capacity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C9F357-DD93-483D-89CB-EA6C7784A22C}"/>
              </a:ext>
            </a:extLst>
          </p:cNvPr>
          <p:cNvSpPr/>
          <p:nvPr/>
        </p:nvSpPr>
        <p:spPr>
          <a:xfrm>
            <a:off x="838200" y="4694254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 </a:t>
            </a:r>
            <a:r>
              <a:rPr lang="de-DE" sz="1000" dirty="0" err="1"/>
              <a:t>MakeGoodFriends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382050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3053708-A56B-4D33-A576-725F92A3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Thread Stacks und </a:t>
            </a:r>
            <a:r>
              <a:rPr lang="de-DE" dirty="0" err="1"/>
              <a:t>Managed</a:t>
            </a:r>
            <a:r>
              <a:rPr lang="de-DE" dirty="0"/>
              <a:t> Heap am simplen Beispiel (4)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024DB-BFF0-48BA-AFE1-DA524D31F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F4DF-2812-47D1-89BF-A5720837460C}" type="datetime1">
              <a:rPr lang="de-DE" smtClean="0"/>
              <a:t>13.10.2020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52CC1-B14C-4B60-AAB5-40C8380A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https://github.com/feO2x/ADC2020AsyncInMemory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E8DDB-079C-4C11-BE4C-ABF31703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9</a:t>
            </a:fld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49D9D-9807-4AE8-8352-B3EF1B0F2C18}"/>
              </a:ext>
            </a:extLst>
          </p:cNvPr>
          <p:cNvSpPr/>
          <p:nvPr/>
        </p:nvSpPr>
        <p:spPr>
          <a:xfrm>
            <a:off x="4852987" y="1420654"/>
            <a:ext cx="6600825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C64006-3639-435E-8EC4-C9775DF17B0C}"/>
              </a:ext>
            </a:extLst>
          </p:cNvPr>
          <p:cNvSpPr/>
          <p:nvPr/>
        </p:nvSpPr>
        <p:spPr>
          <a:xfrm>
            <a:off x="538163" y="1420654"/>
            <a:ext cx="3671887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8F670B-D76F-434F-B15D-B5B04A0143E4}"/>
              </a:ext>
            </a:extLst>
          </p:cNvPr>
          <p:cNvSpPr/>
          <p:nvPr/>
        </p:nvSpPr>
        <p:spPr>
          <a:xfrm>
            <a:off x="838200" y="5800725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 (Main-Aufrufer)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F007A4-0511-44F8-A81A-C6B631E63E9E}"/>
              </a:ext>
            </a:extLst>
          </p:cNvPr>
          <p:cNvSpPr/>
          <p:nvPr/>
        </p:nvSpPr>
        <p:spPr>
          <a:xfrm>
            <a:off x="838200" y="5491313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 Main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9DE553-0D51-4D31-A23C-5E25DB7A342C}"/>
              </a:ext>
            </a:extLst>
          </p:cNvPr>
          <p:cNvSpPr/>
          <p:nvPr/>
        </p:nvSpPr>
        <p:spPr>
          <a:xfrm>
            <a:off x="838200" y="526682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myFriend</a:t>
            </a:r>
            <a:r>
              <a:rPr lang="de-DE" sz="1000" dirty="0"/>
              <a:t> (List&lt;Person&gt;): ???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81FE0F7-6A83-48E9-AE7E-5303FDB06843}"/>
              </a:ext>
            </a:extLst>
          </p:cNvPr>
          <p:cNvSpPr/>
          <p:nvPr/>
        </p:nvSpPr>
        <p:spPr>
          <a:xfrm>
            <a:off x="5242560" y="4964544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List&lt;Person&gt;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5E7702D-D53D-480A-ABE2-C92E737D1E7B}"/>
              </a:ext>
            </a:extLst>
          </p:cNvPr>
          <p:cNvSpPr/>
          <p:nvPr/>
        </p:nvSpPr>
        <p:spPr>
          <a:xfrm>
            <a:off x="5242560" y="517919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items</a:t>
            </a:r>
            <a:r>
              <a:rPr lang="de-DE" sz="1000" dirty="0"/>
              <a:t> (Person[]):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F892AF3-F710-4637-A49F-99E00EE14905}"/>
              </a:ext>
            </a:extLst>
          </p:cNvPr>
          <p:cNvSpPr/>
          <p:nvPr/>
        </p:nvSpPr>
        <p:spPr>
          <a:xfrm>
            <a:off x="5242560" y="538874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size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8E692D8-45F4-4C34-8E48-B020773FD605}"/>
              </a:ext>
            </a:extLst>
          </p:cNvPr>
          <p:cNvSpPr/>
          <p:nvPr/>
        </p:nvSpPr>
        <p:spPr>
          <a:xfrm>
            <a:off x="5242560" y="560666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version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921A121-3D37-4E8C-9999-B67FBC08394B}"/>
              </a:ext>
            </a:extLst>
          </p:cNvPr>
          <p:cNvSpPr/>
          <p:nvPr/>
        </p:nvSpPr>
        <p:spPr>
          <a:xfrm>
            <a:off x="5242560" y="582788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_</a:t>
            </a:r>
            <a:r>
              <a:rPr lang="de-DE" sz="1000" dirty="0" err="1"/>
              <a:t>syncRoot</a:t>
            </a:r>
            <a:r>
              <a:rPr lang="de-DE" sz="1000" dirty="0"/>
              <a:t> (</a:t>
            </a:r>
            <a:r>
              <a:rPr lang="de-DE" sz="1000" dirty="0" err="1"/>
              <a:t>object</a:t>
            </a:r>
            <a:r>
              <a:rPr lang="de-DE" sz="1000" dirty="0"/>
              <a:t>): null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CDFD334-C26B-43DE-AEEB-23A53B7A815C}"/>
              </a:ext>
            </a:extLst>
          </p:cNvPr>
          <p:cNvSpPr txBox="1"/>
          <p:nvPr/>
        </p:nvSpPr>
        <p:spPr>
          <a:xfrm>
            <a:off x="727535" y="105132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141E431-633D-41AA-BAE5-9142C89D1809}"/>
              </a:ext>
            </a:extLst>
          </p:cNvPr>
          <p:cNvSpPr txBox="1"/>
          <p:nvPr/>
        </p:nvSpPr>
        <p:spPr>
          <a:xfrm>
            <a:off x="4949015" y="102643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Managed</a:t>
            </a:r>
            <a:r>
              <a:rPr lang="de-DE" dirty="0"/>
              <a:t> Heap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3AE66B-343B-4AC5-98A9-372CBF2AC265}"/>
              </a:ext>
            </a:extLst>
          </p:cNvPr>
          <p:cNvSpPr/>
          <p:nvPr/>
        </p:nvSpPr>
        <p:spPr>
          <a:xfrm>
            <a:off x="838200" y="4911273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capacity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C9F357-DD93-483D-89CB-EA6C7784A22C}"/>
              </a:ext>
            </a:extLst>
          </p:cNvPr>
          <p:cNvSpPr/>
          <p:nvPr/>
        </p:nvSpPr>
        <p:spPr>
          <a:xfrm>
            <a:off x="838200" y="4694254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 </a:t>
            </a:r>
            <a:r>
              <a:rPr lang="de-DE" sz="1000" dirty="0" err="1"/>
              <a:t>MakeGoodFriends</a:t>
            </a:r>
            <a:endParaRPr lang="de-DE" sz="1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9CCBE4-53ED-462F-BEA6-E9C2FC7A284A}"/>
              </a:ext>
            </a:extLst>
          </p:cNvPr>
          <p:cNvSpPr/>
          <p:nvPr/>
        </p:nvSpPr>
        <p:spPr>
          <a:xfrm>
            <a:off x="5242560" y="4070998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Person[]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53B313-911A-4340-B783-A40B7CCE5143}"/>
              </a:ext>
            </a:extLst>
          </p:cNvPr>
          <p:cNvSpPr/>
          <p:nvPr/>
        </p:nvSpPr>
        <p:spPr>
          <a:xfrm>
            <a:off x="5242560" y="4280548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[0] (Person): null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8F2ECE-E132-4D3C-B62B-D78307EEF2DB}"/>
              </a:ext>
            </a:extLst>
          </p:cNvPr>
          <p:cNvSpPr/>
          <p:nvPr/>
        </p:nvSpPr>
        <p:spPr>
          <a:xfrm>
            <a:off x="5242560" y="449519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[1] (Person): null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67AEB3E8-0FC6-4067-81EF-41CB462410F7}"/>
              </a:ext>
            </a:extLst>
          </p:cNvPr>
          <p:cNvCxnSpPr>
            <a:cxnSpLocks/>
            <a:stCxn id="66" idx="3"/>
            <a:endCxn id="8" idx="3"/>
          </p:cNvCxnSpPr>
          <p:nvPr/>
        </p:nvCxnSpPr>
        <p:spPr>
          <a:xfrm flipV="1">
            <a:off x="8309610" y="4175773"/>
            <a:ext cx="12700" cy="1108194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6006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Light Colo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0F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A0FF"/>
      </a:hlink>
      <a:folHlink>
        <a:srgbClr val="00A0FF"/>
      </a:folHlink>
    </a:clrScheme>
    <a:fontScheme name="Segoe UI">
      <a:majorFont>
        <a:latin typeface="Segoe UI Semi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pen Source with Dotnet.pptx" id="{818479F7-CD9E-47CE-8262-2B457F5BCCBE}" vid="{55A939FD-4F7D-4F8B-89EB-8BF73D12C8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Talk Template Dark</Template>
  <TotalTime>0</TotalTime>
  <Words>4298</Words>
  <Application>Microsoft Office PowerPoint</Application>
  <PresentationFormat>Widescreen</PresentationFormat>
  <Paragraphs>1076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Segoe UI</vt:lpstr>
      <vt:lpstr>Segoe UI Semilight</vt:lpstr>
      <vt:lpstr>Wingdings</vt:lpstr>
      <vt:lpstr>Office Theme</vt:lpstr>
      <vt:lpstr>Async Await Internals</vt:lpstr>
      <vt:lpstr>Agenda</vt:lpstr>
      <vt:lpstr>Über mich</vt:lpstr>
      <vt:lpstr>1 – Die State Machine einer async Methode</vt:lpstr>
      <vt:lpstr>2 - Thread Stacks und Managed Heap</vt:lpstr>
      <vt:lpstr>Thread Stacks und Managed Heap am simplen Beispiel (1)</vt:lpstr>
      <vt:lpstr>Thread Stacks und Managed Heap am simplen Beispiel (2)</vt:lpstr>
      <vt:lpstr>Thread Stacks und Managed Heap am simplen Beispiel (3)</vt:lpstr>
      <vt:lpstr>Thread Stacks und Managed Heap am simplen Beispiel (4)</vt:lpstr>
      <vt:lpstr>Thread Stacks und Managed Heap am simplen Beispiel (5)</vt:lpstr>
      <vt:lpstr>Thread Stacks und Managed Heap am simplen Beispiel (6)</vt:lpstr>
      <vt:lpstr>Thread Stacks und Managed Heap am simplen Beispiel (6) – Activation Frame</vt:lpstr>
      <vt:lpstr>Thread Stacks und Managed Heap am simplen Beispiel (7)</vt:lpstr>
      <vt:lpstr>Thread Stacks und Managed Heap am simplen Beispiel (8)</vt:lpstr>
      <vt:lpstr>Thread Stacks und Managed Heap am simplen Beispiel (9)</vt:lpstr>
      <vt:lpstr>Thread Stacks und Managed Heap am simplen Beispiel (10)</vt:lpstr>
      <vt:lpstr>Thread Stacks und Managed Heap am simplen Beispiel (11)</vt:lpstr>
      <vt:lpstr>Thread Stacks und Managed Heap am simplen Beispiel (12)</vt:lpstr>
      <vt:lpstr>Thread Stacks und Managed Heap am simplen Beispiel (13)</vt:lpstr>
      <vt:lpstr>Thread Stacks und Managed Heap am simplen Beispiel (14)</vt:lpstr>
      <vt:lpstr>Thread Stacks - Eigenschaften</vt:lpstr>
      <vt:lpstr>Managed Heap - Eigenschaften</vt:lpstr>
      <vt:lpstr>3 – Speicherabbild einer async Methode</vt:lpstr>
      <vt:lpstr>Speicherabbild async: am Start der async-Methode</vt:lpstr>
      <vt:lpstr>Speicherabbild async – vor AsyncTaskMethodBuilder.Start</vt:lpstr>
      <vt:lpstr>Speicherabbild async – Beim ersten Eintreten in MoveNext</vt:lpstr>
      <vt:lpstr>Speicherabbild async – nach Task.Run </vt:lpstr>
      <vt:lpstr>Speicherabbild async – Am Ende von Builder.AwaitOnCompleted</vt:lpstr>
      <vt:lpstr>Speicherabbild async – Zurückkehren zur ursprünglichen Methode</vt:lpstr>
      <vt:lpstr>Speicherabbild async – Rückkehr zur Renderloop</vt:lpstr>
      <vt:lpstr>Speicherabbild async – Fortschritt auf dem Background Thread</vt:lpstr>
      <vt:lpstr>Speicherabbild async – den Task abschließen </vt:lpstr>
      <vt:lpstr>Speicherabbild async – Fortsetzung auf dem UI Thread</vt:lpstr>
      <vt:lpstr>Speicherabbild async – Über LocalTaskAwaiter das Ergebnis holen (1)</vt:lpstr>
      <vt:lpstr>Speicherabbild async – finales Aktualisieren der Controls</vt:lpstr>
      <vt:lpstr>Speicherabbild async – Rückkehr zur UI Loop</vt:lpstr>
      <vt:lpstr>4 - Benchmarks und Zusammenfassung</vt:lpstr>
      <vt:lpstr>Overhead von async await</vt:lpstr>
      <vt:lpstr>Erkenntnisse</vt:lpstr>
      <vt:lpstr>Async I/O am Beispiel Dateischreiben</vt:lpstr>
      <vt:lpstr>Vielen Dank!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Talk Title</dc:title>
  <dc:creator>Kenny Pflug</dc:creator>
  <cp:lastModifiedBy>Kenny Pflug</cp:lastModifiedBy>
  <cp:revision>45</cp:revision>
  <dcterms:created xsi:type="dcterms:W3CDTF">2020-10-07T17:56:23Z</dcterms:created>
  <dcterms:modified xsi:type="dcterms:W3CDTF">2020-10-13T06:33:54Z</dcterms:modified>
</cp:coreProperties>
</file>