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7"/>
  </p:notesMasterIdLst>
  <p:sldIdLst>
    <p:sldId id="34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341" r:id="rId16"/>
    <p:sldId id="34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5" r:id="rId29"/>
    <p:sldId id="337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4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25" r:id="rId63"/>
    <p:sldId id="314" r:id="rId64"/>
    <p:sldId id="315" r:id="rId65"/>
    <p:sldId id="327" r:id="rId66"/>
    <p:sldId id="326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8" r:id="rId77"/>
    <p:sldId id="329" r:id="rId78"/>
    <p:sldId id="330" r:id="rId79"/>
    <p:sldId id="336" r:id="rId80"/>
    <p:sldId id="338" r:id="rId81"/>
    <p:sldId id="331" r:id="rId82"/>
    <p:sldId id="332" r:id="rId83"/>
    <p:sldId id="333" r:id="rId84"/>
    <p:sldId id="334" r:id="rId85"/>
    <p:sldId id="343" r:id="rId8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2F1AF-3D48-42E6-80B3-9CC171EED9A5}">
          <p14:sldIdLst>
            <p14:sldId id="34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341"/>
            <p14:sldId id="34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05"/>
            <p14:sldId id="33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4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25"/>
            <p14:sldId id="314"/>
            <p14:sldId id="315"/>
            <p14:sldId id="327"/>
            <p14:sldId id="32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8"/>
            <p14:sldId id="329"/>
            <p14:sldId id="330"/>
            <p14:sldId id="336"/>
            <p14:sldId id="338"/>
            <p14:sldId id="331"/>
            <p14:sldId id="332"/>
            <p14:sldId id="333"/>
            <p14:sldId id="334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sysinternals/downloads/vmma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" TargetMode="External"/><Relationship Id="rId2" Type="http://schemas.openxmlformats.org/officeDocument/2006/relationships/hyperlink" Target="https://github.com/cwoodruff/The-Book-of-the-Ru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dotnet/coreclr/master/src/gc/gc.cpp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GC </a:t>
            </a:r>
            <a:r>
              <a:rPr lang="en-US" dirty="0">
                <a:solidFill>
                  <a:srgbClr val="FFFFFF"/>
                </a:solidFill>
              </a:rPr>
              <a:t>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de-DE" noProof="1">
                <a:solidFill>
                  <a:srgbClr val="FFFFFF"/>
                </a:solidFill>
              </a:rPr>
              <a:t>Wie funktioniert eigentlich der .NET Garbage Collector?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C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A5B6-0A5E-4D20-BC72-4B82FBD7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640793"/>
            <a:ext cx="1517772" cy="6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5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5703AD-EB5B-4FFC-9230-9AD8364735B9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0F7AB0-6C6B-49D7-89E8-2F19614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vs. Value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58234-8559-44C2-A6F7-6C79FCDA6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Referenztypen: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Delegate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Hier wird immer eine Referenz kopiert (</a:t>
            </a:r>
            <a:r>
              <a:rPr lang="en-US" dirty="0"/>
              <a:t>Call by Reference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dirty="0"/>
              <a:t>Instanzen dieser Typen liegen immer im </a:t>
            </a:r>
            <a:r>
              <a:rPr lang="en-US" dirty="0"/>
              <a:t>Managed Heap</a:t>
            </a:r>
            <a:r>
              <a:rPr lang="de-DE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778B9F-3E4D-4CFF-A77D-50586B194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Wertetypen:</a:t>
            </a:r>
          </a:p>
          <a:p>
            <a:r>
              <a:rPr lang="en-US" dirty="0"/>
              <a:t>Struct</a:t>
            </a:r>
          </a:p>
          <a:p>
            <a:r>
              <a:rPr lang="en-US" dirty="0" err="1"/>
              <a:t>Enum</a:t>
            </a:r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Hier wird der Wert an sich kopiert </a:t>
            </a:r>
            <a:br>
              <a:rPr lang="de-DE" dirty="0"/>
            </a:br>
            <a:r>
              <a:rPr lang="de-DE" dirty="0"/>
              <a:t>(Call </a:t>
            </a:r>
            <a:r>
              <a:rPr lang="de-DE" dirty="0" err="1"/>
              <a:t>by</a:t>
            </a:r>
            <a:r>
              <a:rPr lang="de-DE" dirty="0"/>
              <a:t> Value).</a:t>
            </a:r>
          </a:p>
          <a:p>
            <a:pPr marL="0" indent="0">
              <a:buNone/>
            </a:pPr>
            <a:r>
              <a:rPr lang="de-DE" dirty="0"/>
              <a:t>Instanzen dieser Typen sind direkt in Variablen / Parametern enthalten oder Teile von Objekten.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BE2E-AA23-4421-9140-62C55DA4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ABC7-916E-40BC-9D5C-BF63679C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06406-BF22-456F-8947-0231E09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28737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692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131135-9B3B-4C6A-97DD-E1978BCA16AC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C454174-9AB8-404E-9D58-2169047C0AA7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9A68E1-193F-4E59-B674-5BDB7A116710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Memory Management: ein vereinfachtes Bild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r>
              <a:rPr lang="de-DE" noProof="1"/>
              <a:t>GC-freundliches Programmieren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A87CD3F-9A2B-44D5-85A9-58F221163655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r>
              <a:rPr lang="de-DE" dirty="0"/>
              <a:t> im Einsatz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BCD-E0ED-4296-8103-545AD6B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Roots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95B4C-A225-4067-9ED5-A61F1D8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und Parameter auf Thread Stacks, die Objekte im Heap referenzieren</a:t>
            </a:r>
          </a:p>
          <a:p>
            <a:r>
              <a:rPr lang="de-DE" dirty="0"/>
              <a:t>Statische Felder, die Objekte referenzieren</a:t>
            </a:r>
          </a:p>
          <a:p>
            <a:r>
              <a:rPr lang="de-DE" dirty="0"/>
              <a:t>Objekte, die einen Finalizer (Destruktor) besitzen und deallokiert werden können (</a:t>
            </a:r>
            <a:r>
              <a:rPr lang="de-DE" dirty="0" err="1"/>
              <a:t>fReachableQueue</a:t>
            </a:r>
            <a:r>
              <a:rPr lang="de-DE" dirty="0"/>
              <a:t>)</a:t>
            </a:r>
          </a:p>
          <a:p>
            <a:r>
              <a:rPr lang="de-DE" dirty="0"/>
              <a:t>Gepinnte Objekte (üblicherweise genutzt für Interop mit nativen Sprachen)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DF67D-2A7A-4480-98FA-96E3D74A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4D01-F1C0-4480-9913-1940644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5A3A-427E-473A-BEC8-68F3744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93466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698023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FB8B3-A295-4515-A570-762F95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ist es wirklich?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A1432-F67B-4EE5-881F-5C51929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nur Mark-Sweep-Compact, sondern v.a. auch eine Plan-Phase.</a:t>
            </a:r>
          </a:p>
          <a:p>
            <a:r>
              <a:rPr lang="de-DE" dirty="0"/>
              <a:t>Der GC kann simultan laufen zu anderen Threads</a:t>
            </a:r>
          </a:p>
          <a:p>
            <a:r>
              <a:rPr lang="de-DE" dirty="0"/>
              <a:t>Der </a:t>
            </a:r>
            <a:r>
              <a:rPr lang="de-DE" dirty="0" err="1"/>
              <a:t>Managed</a:t>
            </a:r>
            <a:r>
              <a:rPr lang="de-DE" dirty="0"/>
              <a:t> Heap hat Speicherlöcher, die der GC ggfs. versucht zu füllen</a:t>
            </a:r>
          </a:p>
          <a:p>
            <a:r>
              <a:rPr lang="de-DE" dirty="0"/>
              <a:t>Partitionierung des </a:t>
            </a:r>
            <a:r>
              <a:rPr lang="de-DE" dirty="0" err="1"/>
              <a:t>Managed</a:t>
            </a:r>
            <a:r>
              <a:rPr lang="de-DE" dirty="0"/>
              <a:t> Heaps in</a:t>
            </a:r>
          </a:p>
          <a:p>
            <a:pPr lvl="1"/>
            <a:r>
              <a:rPr lang="de-DE" dirty="0"/>
              <a:t>Objektgröße: Small </a:t>
            </a:r>
            <a:r>
              <a:rPr lang="de-DE" dirty="0" err="1"/>
              <a:t>Object</a:t>
            </a:r>
            <a:r>
              <a:rPr lang="de-DE" dirty="0"/>
              <a:t> Heap (SOH) vs. Large </a:t>
            </a:r>
            <a:r>
              <a:rPr lang="de-DE" dirty="0" err="1"/>
              <a:t>Object</a:t>
            </a:r>
            <a:r>
              <a:rPr lang="de-DE" dirty="0"/>
              <a:t> Heap (LOH)</a:t>
            </a:r>
          </a:p>
          <a:p>
            <a:pPr lvl="1"/>
            <a:r>
              <a:rPr lang="de-DE" dirty="0"/>
              <a:t>Lebensdauer: der SOH ist in drei Generationen aufgeteilt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1165-45F2-48EF-820D-96634E1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CCE51-C2C0-4103-BFBE-A5B64A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34E8-CC3B-4FF7-92AF-BD0AD7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68298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Speicherregionen eines </a:t>
            </a:r>
            <a:br>
              <a:rPr lang="de-DE" dirty="0"/>
            </a:br>
            <a:r>
              <a:rPr lang="de-DE" dirty="0"/>
              <a:t>.NET Prozesses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B6881-2E33-4305-9565-883AD51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VMMap</a:t>
            </a:r>
            <a:r>
              <a:rPr lang="de-DE" dirty="0"/>
              <a:t> – Prozessspeicher aus Betriebssystemsicht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7799-B926-4341-B416-F6DBCE8D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9148" y="936625"/>
            <a:ext cx="8433704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6320-F903-4E3C-AD2B-B0082A9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55F-3F1E-4731-B765-5D7FECE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58F-3DB0-4728-88DA-4251B2D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5794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9D-684F-4E0D-8D3D-790013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Sicht auf x64 </a:t>
            </a:r>
            <a:r>
              <a:rPr lang="de-DE" dirty="0" err="1"/>
              <a:t>Process</a:t>
            </a:r>
            <a:r>
              <a:rPr lang="de-DE" dirty="0"/>
              <a:t> Virtual Memory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47E9-CBD9-4CE0-911F-B5F3B2D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E4-0E83-4283-87BA-45D351E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A5F-B204-4189-AD9F-2D0082E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1987-6A2E-4AD0-AECA-605170E27B8D}"/>
              </a:ext>
            </a:extLst>
          </p:cNvPr>
          <p:cNvSpPr/>
          <p:nvPr/>
        </p:nvSpPr>
        <p:spPr>
          <a:xfrm>
            <a:off x="3492500" y="1003300"/>
            <a:ext cx="5207000" cy="535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CFF5D-01DF-41BC-B24A-473D5116FFB2}"/>
              </a:ext>
            </a:extLst>
          </p:cNvPr>
          <p:cNvSpPr/>
          <p:nvPr/>
        </p:nvSpPr>
        <p:spPr>
          <a:xfrm>
            <a:off x="3695700" y="58547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A8FA8-8AAA-48CB-B0F7-6F4ED3C711CE}"/>
              </a:ext>
            </a:extLst>
          </p:cNvPr>
          <p:cNvSpPr/>
          <p:nvPr/>
        </p:nvSpPr>
        <p:spPr>
          <a:xfrm>
            <a:off x="3695700" y="43497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Managed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BD30-1EB3-4256-AFF6-E18E50CC0737}"/>
              </a:ext>
            </a:extLst>
          </p:cNvPr>
          <p:cNvSpPr/>
          <p:nvPr/>
        </p:nvSpPr>
        <p:spPr>
          <a:xfrm>
            <a:off x="3695700" y="1136649"/>
            <a:ext cx="4743450" cy="16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Data / </a:t>
            </a:r>
            <a:r>
              <a:rPr lang="de-DE" dirty="0" err="1"/>
              <a:t>Binaries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1301E-5BB0-4C4C-A2F4-D00319A2983D}"/>
              </a:ext>
            </a:extLst>
          </p:cNvPr>
          <p:cNvSpPr/>
          <p:nvPr/>
        </p:nvSpPr>
        <p:spPr>
          <a:xfrm>
            <a:off x="3695700" y="53530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2…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F8068-B858-4C7D-AFF9-75C2C23293EF}"/>
              </a:ext>
            </a:extLst>
          </p:cNvPr>
          <p:cNvSpPr/>
          <p:nvPr/>
        </p:nvSpPr>
        <p:spPr>
          <a:xfrm>
            <a:off x="3695700" y="48514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Native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8F10-CD18-40C8-81F7-B96678D6B2DE}"/>
              </a:ext>
            </a:extLst>
          </p:cNvPr>
          <p:cNvSpPr/>
          <p:nvPr/>
        </p:nvSpPr>
        <p:spPr>
          <a:xfrm>
            <a:off x="3695700" y="33464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7DCAF-A9A3-4699-8D37-08C9B2861949}"/>
              </a:ext>
            </a:extLst>
          </p:cNvPr>
          <p:cNvSpPr/>
          <p:nvPr/>
        </p:nvSpPr>
        <p:spPr>
          <a:xfrm>
            <a:off x="3695700" y="38481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Images / DLLs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40BE8-9C6A-4D50-8C56-FB28CEDCC9DD}"/>
              </a:ext>
            </a:extLst>
          </p:cNvPr>
          <p:cNvCxnSpPr>
            <a:cxnSpLocks/>
          </p:cNvCxnSpPr>
          <p:nvPr/>
        </p:nvCxnSpPr>
        <p:spPr>
          <a:xfrm flipV="1">
            <a:off x="8978900" y="3346450"/>
            <a:ext cx="0" cy="300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38969-6F53-4335-AE0E-AE99A295E686}"/>
              </a:ext>
            </a:extLst>
          </p:cNvPr>
          <p:cNvSpPr txBox="1"/>
          <p:nvPr/>
        </p:nvSpPr>
        <p:spPr>
          <a:xfrm>
            <a:off x="8978900" y="3930579"/>
            <a:ext cx="461665" cy="1840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err="1"/>
              <a:t>VirtualAlloc</a:t>
            </a:r>
            <a:r>
              <a:rPr lang="de-DE" dirty="0"/>
              <a:t> </a:t>
            </a:r>
            <a:r>
              <a:rPr lang="de-DE" dirty="0" err="1"/>
              <a:t>grow</a:t>
            </a:r>
            <a:endParaRPr lang="de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6CE1FC-735E-44CA-BB7D-2B979B97E8E0}"/>
              </a:ext>
            </a:extLst>
          </p:cNvPr>
          <p:cNvCxnSpPr/>
          <p:nvPr/>
        </p:nvCxnSpPr>
        <p:spPr>
          <a:xfrm>
            <a:off x="2899718" y="2908300"/>
            <a:ext cx="63925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6559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GC Heap im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1009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Management, vereinfacht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3DF41-F1A2-4125-82C4-0A78C26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oder </a:t>
            </a:r>
            <a:r>
              <a:rPr lang="en-US" dirty="0"/>
              <a:t>Large Object Heap</a:t>
            </a:r>
            <a:r>
              <a:rPr lang="de-DE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D8FC-EC98-4766-90E7-C35D531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BCBE-7D12-4183-8710-872F3E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36C-A5F4-48FA-B546-0C50BDB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F6ECF2-4598-4437-8290-2104004AC241}"/>
              </a:ext>
            </a:extLst>
          </p:cNvPr>
          <p:cNvSpPr/>
          <p:nvPr/>
        </p:nvSpPr>
        <p:spPr>
          <a:xfrm>
            <a:off x="4404246" y="2609850"/>
            <a:ext cx="3383508" cy="2266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85.000 Bytes?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5F46-BC32-481E-A6D8-FF1DEC305258}"/>
              </a:ext>
            </a:extLst>
          </p:cNvPr>
          <p:cNvSpPr/>
          <p:nvPr/>
        </p:nvSpPr>
        <p:spPr>
          <a:xfrm>
            <a:off x="591592" y="2609850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Object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4065F-3888-472C-AFC1-D81C7517921A}"/>
              </a:ext>
            </a:extLst>
          </p:cNvPr>
          <p:cNvSpPr/>
          <p:nvPr/>
        </p:nvSpPr>
        <p:spPr>
          <a:xfrm>
            <a:off x="9474200" y="2592943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D106-9A1B-444A-8019-C80DB340001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712492" y="3743325"/>
            <a:ext cx="1691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2756-22F4-43B8-A73A-370B689D759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87754" y="3726418"/>
            <a:ext cx="1686446" cy="1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04BDD-3B41-485E-8423-E0603D756C7B}"/>
              </a:ext>
            </a:extLst>
          </p:cNvPr>
          <p:cNvSpPr txBox="1"/>
          <p:nvPr/>
        </p:nvSpPr>
        <p:spPr>
          <a:xfrm>
            <a:off x="3150031" y="335708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kleiner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0E13-35B6-428C-B170-7E62F0C6E4F5}"/>
              </a:ext>
            </a:extLst>
          </p:cNvPr>
          <p:cNvSpPr txBox="1"/>
          <p:nvPr/>
        </p:nvSpPr>
        <p:spPr>
          <a:xfrm>
            <a:off x="7787754" y="3365539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größer gleich</a:t>
            </a:r>
          </a:p>
        </p:txBody>
      </p:sp>
    </p:spTree>
    <p:extLst>
      <p:ext uri="{BB962C8B-B14F-4D97-AF65-F5344CB8AC3E}">
        <p14:creationId xmlns:p14="http://schemas.microsoft.com/office/powerpoint/2010/main" val="2604344794"/>
      </p:ext>
    </p:extLst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1F7FA4-ADF3-496A-9CFD-9979E82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vs. </a:t>
            </a:r>
            <a:r>
              <a:rPr lang="en-US" dirty="0"/>
              <a:t>Large Object Heap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D38EEC-0A74-418F-81A8-9899A0568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r>
              <a:rPr lang="de-DE" dirty="0"/>
              <a:t>Aufgeteilt in drei Generationen</a:t>
            </a:r>
          </a:p>
          <a:p>
            <a:r>
              <a:rPr lang="de-DE" dirty="0"/>
              <a:t>Kann kompaktiert werden</a:t>
            </a:r>
          </a:p>
          <a:p>
            <a:r>
              <a:rPr lang="de-DE" dirty="0"/>
              <a:t>Jede Art von Referenztypen</a:t>
            </a:r>
          </a:p>
          <a:p>
            <a:r>
              <a:rPr lang="de-DE" dirty="0"/>
              <a:t>Schnelle Allokation, da die nächste freie Stelle im Speicher bekannt ist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FA4B80-C901-410D-AEE4-6A2A515A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r>
              <a:rPr lang="de-DE" dirty="0"/>
              <a:t>Eine Speicherregion</a:t>
            </a:r>
          </a:p>
          <a:p>
            <a:r>
              <a:rPr lang="de-DE" dirty="0"/>
              <a:t>Wird standardmäßig nicht kompaktiert</a:t>
            </a:r>
          </a:p>
          <a:p>
            <a:r>
              <a:rPr lang="de-DE" dirty="0"/>
              <a:t>Hauptsächlich Arrays</a:t>
            </a:r>
          </a:p>
          <a:p>
            <a:r>
              <a:rPr lang="de-DE" dirty="0"/>
              <a:t>Keine schnelle Allokation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AB31-F83C-491C-A2AF-7C3DE11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6E7D-FCDE-4551-8DA4-9063BD9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F3D-1FDF-45E4-AFEE-164274A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1560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910"/>
      </p:ext>
    </p:extLst>
  </p:cSld>
  <p:clrMapOvr>
    <a:masterClrMapping/>
  </p:clrMapOvr>
  <p:transition spd="med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21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702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4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177198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629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7469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36576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0705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1713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510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14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4826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8234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6792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</p:spTree>
    <p:extLst>
      <p:ext uri="{BB962C8B-B14F-4D97-AF65-F5344CB8AC3E}">
        <p14:creationId xmlns:p14="http://schemas.microsoft.com/office/powerpoint/2010/main" val="2163302601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D9B4A3-FFE9-445E-A5B6-46B281F46AE2}"/>
              </a:ext>
            </a:extLst>
          </p:cNvPr>
          <p:cNvSpPr/>
          <p:nvPr/>
        </p:nvSpPr>
        <p:spPr>
          <a:xfrm>
            <a:off x="4183379" y="4550410"/>
            <a:ext cx="2613657" cy="1805940"/>
          </a:xfrm>
          <a:prstGeom prst="borderCallout1">
            <a:avLst>
              <a:gd name="adj1" fmla="val -6988"/>
              <a:gd name="adj2" fmla="val 42402"/>
              <a:gd name="adj3" fmla="val -39399"/>
              <a:gd name="adj4" fmla="val 226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Nur das letzte Segment (</a:t>
            </a:r>
            <a:r>
              <a:rPr lang="en-US" dirty="0"/>
              <a:t>Ephemeral</a:t>
            </a:r>
            <a:r>
              <a:rPr lang="de-DE" dirty="0"/>
              <a:t>) im SOH enthält G0 und G1</a:t>
            </a:r>
          </a:p>
        </p:txBody>
      </p:sp>
    </p:spTree>
    <p:extLst>
      <p:ext uri="{BB962C8B-B14F-4D97-AF65-F5344CB8AC3E}">
        <p14:creationId xmlns:p14="http://schemas.microsoft.com/office/powerpoint/2010/main" val="176350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CF4EC-1F56-402E-8406-41B68C15FD8F}"/>
              </a:ext>
            </a:extLst>
          </p:cNvPr>
          <p:cNvSpPr txBox="1"/>
          <p:nvPr/>
        </p:nvSpPr>
        <p:spPr>
          <a:xfrm>
            <a:off x="2018377" y="1316624"/>
            <a:ext cx="815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Segmente müssen nicht unbedingt an fortlaufenden Stellen im Speicher liegen</a:t>
            </a:r>
          </a:p>
        </p:txBody>
      </p:sp>
    </p:spTree>
    <p:extLst>
      <p:ext uri="{BB962C8B-B14F-4D97-AF65-F5344CB8AC3E}">
        <p14:creationId xmlns:p14="http://schemas.microsoft.com/office/powerpoint/2010/main" val="381337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070B12-7C9C-42F5-8F28-4FA7FA5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Allokieren im SOH und LOH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5E434-8D09-43E9-9A3D-37703A32E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das Objekt an der nächsten freien Stelle im </a:t>
            </a:r>
            <a:r>
              <a:rPr lang="en-US" dirty="0"/>
              <a:t>Allocation Context</a:t>
            </a:r>
            <a:r>
              <a:rPr lang="de-DE" dirty="0"/>
              <a:t> zu allokieren.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unmöglich, suche eine freie Stelle für </a:t>
            </a:r>
            <a:r>
              <a:rPr lang="en-US" dirty="0"/>
              <a:t>Allocation Context</a:t>
            </a:r>
            <a:r>
              <a:rPr lang="de-DE" dirty="0"/>
              <a:t> in G0.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im aktuellen Segment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GC Run durch, ggfs. neues Segment erstellen.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Punkt 1 gilt nicht für Objekte mit Finalizer!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449A73-3392-4A75-BAC7-DED7C08C4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freie Stelle zu 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</a:t>
            </a:r>
            <a:r>
              <a:rPr lang="en-US" dirty="0"/>
              <a:t>Full Foreground GC Run</a:t>
            </a:r>
            <a:r>
              <a:rPr lang="de-DE" dirty="0"/>
              <a:t> (ggfs. mehrmals)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EC02-705D-4CEB-BFB4-B9692AB4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C0D8-AD66-48A6-876C-A9921C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C5EB-DA02-4743-839C-BFA50B5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760738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92115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302F7-6CD6-4969-8C5D-E3C18525F9BA}"/>
              </a:ext>
            </a:extLst>
          </p:cNvPr>
          <p:cNvSpPr/>
          <p:nvPr/>
        </p:nvSpPr>
        <p:spPr>
          <a:xfrm>
            <a:off x="7379970" y="1090569"/>
            <a:ext cx="2409982" cy="7466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Free List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3E61DE1-AD61-49BA-8A46-EF796298FEB8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rot="5400000">
            <a:off x="5933706" y="1115564"/>
            <a:ext cx="1929631" cy="3372881"/>
          </a:xfrm>
          <a:prstGeom prst="curvedConnector3">
            <a:avLst>
              <a:gd name="adj1" fmla="val 65216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1D441C9-7B81-423A-9361-B1F30DB3346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985390" y="2436759"/>
            <a:ext cx="1929631" cy="7304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93532E4-C81D-42BB-A4A4-E50AA452C4D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672278" y="-141418"/>
            <a:ext cx="1934076" cy="5891291"/>
          </a:xfrm>
          <a:prstGeom prst="curvedConnector3">
            <a:avLst>
              <a:gd name="adj1" fmla="val 3698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0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 (</a:t>
            </a:r>
            <a:r>
              <a:rPr lang="de-DE" dirty="0"/>
              <a:t>nach GC Kompaktieren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214376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409448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494792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625856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7569200" y="3766820"/>
            <a:ext cx="237109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1054"/>
              <a:gd name="adj2" fmla="val 49618"/>
              <a:gd name="adj3" fmla="val -59833"/>
              <a:gd name="adj4" fmla="val 81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7895"/>
              <a:gd name="adj2" fmla="val 29756"/>
              <a:gd name="adj3" fmla="val -61413"/>
              <a:gd name="adj4" fmla="val -1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5525"/>
              <a:gd name="adj2" fmla="val 37527"/>
              <a:gd name="adj3" fmla="val -61732"/>
              <a:gd name="adj4" fmla="val -6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97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1C8651-D9D7-4238-9001-6D51C7C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5B33CB-24AE-4473-83EC-6DE670F1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01D07-3487-4873-B3D6-165324D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C68A-6E5A-4676-BDA7-A0B3C55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5037-90E4-4284-A211-9BE8113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638946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DF0E5D-C178-456B-B163-01EEB0B0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Modi: </a:t>
            </a:r>
            <a:r>
              <a:rPr lang="de-DE" dirty="0" err="1"/>
              <a:t>Foreground</a:t>
            </a:r>
            <a:r>
              <a:rPr lang="de-DE" dirty="0"/>
              <a:t> GC und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6B22-5AD4-4BD1-87E4-AD84F1AD8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Foreground</a:t>
            </a:r>
            <a:r>
              <a:rPr lang="de-DE" dirty="0"/>
              <a:t> GC:</a:t>
            </a:r>
          </a:p>
          <a:p>
            <a:r>
              <a:rPr lang="de-DE" dirty="0"/>
              <a:t>Hält alle </a:t>
            </a:r>
            <a:r>
              <a:rPr lang="de-DE" dirty="0" err="1"/>
              <a:t>Managed</a:t>
            </a:r>
            <a:r>
              <a:rPr lang="de-DE" dirty="0"/>
              <a:t> Threads über den gesamten Lauf an</a:t>
            </a:r>
          </a:p>
          <a:p>
            <a:r>
              <a:rPr lang="de-DE" dirty="0"/>
              <a:t>Kann Kompaktieren (muss aber nicht)</a:t>
            </a:r>
          </a:p>
          <a:p>
            <a:r>
              <a:rPr lang="de-DE" dirty="0"/>
              <a:t>Generationen werden nur verschoben, wenn kompaktiert wird</a:t>
            </a:r>
          </a:p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BDF6DA-45B3-4FB0-88F0-F097929528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Background GC:</a:t>
            </a:r>
          </a:p>
          <a:p>
            <a:r>
              <a:rPr lang="de-DE" dirty="0"/>
              <a:t>Läuft auf dedizierten GC Thread, </a:t>
            </a:r>
            <a:r>
              <a:rPr lang="de-DE" dirty="0" err="1"/>
              <a:t>Managed</a:t>
            </a:r>
            <a:r>
              <a:rPr lang="de-DE" dirty="0"/>
              <a:t> Threads werden nur kurz unterbrochen</a:t>
            </a:r>
          </a:p>
          <a:p>
            <a:r>
              <a:rPr lang="de-DE" dirty="0"/>
              <a:t>Kann nicht kompaktieren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459-4F3A-4B09-A375-2628E06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D0D-1DEB-45D5-B631-B0086E95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5C89-15E1-455F-B59E-ABAEC793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13115"/>
      </p:ext>
    </p:extLst>
  </p:cSld>
  <p:clrMapOvr>
    <a:masterClrMapping/>
  </p:clrMapOvr>
  <p:transition spd="med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startet </a:t>
            </a:r>
            <a:r>
              <a:rPr lang="de-DE" dirty="0" err="1"/>
              <a:t>Garbage</a:t>
            </a:r>
            <a:r>
              <a:rPr lang="de-DE" dirty="0"/>
              <a:t> Collection Run.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anderen </a:t>
            </a:r>
            <a:r>
              <a:rPr lang="de-DE" dirty="0" err="1"/>
              <a:t>Managed</a:t>
            </a:r>
            <a:r>
              <a:rPr lang="de-DE" dirty="0"/>
              <a:t> Threads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Condemn</a:t>
            </a:r>
            <a:r>
              <a:rPr lang="de-DE" dirty="0"/>
              <a:t> Generation: es wird festgelegt, welche Generationen traversiert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Mark: von GC Roots aus wird der GC Heap traversiert und besuchte Objekte markiert – diese sind erreichbar.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Plan Phase: GC führt virtuelle Memory </a:t>
            </a:r>
            <a:r>
              <a:rPr lang="de-DE" dirty="0" err="1"/>
              <a:t>Compaction</a:t>
            </a:r>
            <a:r>
              <a:rPr lang="de-DE" dirty="0"/>
              <a:t> durch, basierend auf diesen Daten wird entschieden, ob Sweep oder </a:t>
            </a:r>
            <a:r>
              <a:rPr lang="de-DE" dirty="0" err="1"/>
              <a:t>Compaction</a:t>
            </a:r>
            <a:r>
              <a:rPr lang="de-DE" dirty="0"/>
              <a:t> durchgeführt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Sweep </a:t>
            </a:r>
            <a:r>
              <a:rPr lang="de-DE" dirty="0" err="1"/>
              <a:t>or</a:t>
            </a:r>
            <a:r>
              <a:rPr lang="de-DE" dirty="0"/>
              <a:t> Compact Phase: der GC entfernt deallokiert nicht-markierte Objekte, der freie Speicher wird in der Free List verwaltet oder kompaktiert. Bei letzterem werden Generationsgrenzen verschoben.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Die angehaltenen </a:t>
            </a:r>
            <a:r>
              <a:rPr lang="de-DE" dirty="0" err="1"/>
              <a:t>Managed</a:t>
            </a:r>
            <a:r>
              <a:rPr lang="de-DE" dirty="0"/>
              <a:t> Threads werden fortgesetzt.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40387"/>
      </p:ext>
    </p:extLst>
  </p:cSld>
  <p:clrMapOvr>
    <a:masterClrMapping/>
  </p:clrMapOvr>
  <p:transition spd="med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Concurrent</a:t>
            </a:r>
            <a:r>
              <a:rPr lang="de-DE" dirty="0"/>
              <a:t>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signalisiert dem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, dass ein Run durchgeführt werden muss.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Threads an und präpariert Datenstrukturen.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Mark: die Threads werden fortgefahren, auf dem GC Thread werden Objekte markiert, die erreichbar sind.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der </a:t>
            </a:r>
            <a:r>
              <a:rPr lang="de-DE" dirty="0" err="1"/>
              <a:t>Concurrent</a:t>
            </a:r>
            <a:r>
              <a:rPr lang="de-DE" dirty="0"/>
              <a:t> Mark Phase hält der GC nochmals alle Threads an, um modifiziertet Objektgraphen erneut zu verfolgen (The Lost </a:t>
            </a:r>
            <a:r>
              <a:rPr lang="de-DE" dirty="0" err="1"/>
              <a:t>Object</a:t>
            </a:r>
            <a:r>
              <a:rPr lang="de-DE" dirty="0"/>
              <a:t> Problem).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Sweep Phase: der GC entfernt deallokiert nicht-markierte Objekte, der freie Speicher wird in der Free List verwaltet.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37791"/>
      </p:ext>
    </p:extLst>
  </p:cSld>
  <p:clrMapOvr>
    <a:masterClrMapping/>
  </p:clrMapOvr>
  <p:transition spd="med">
    <p:cov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16914228"/>
      </p:ext>
    </p:extLst>
  </p:cSld>
  <p:clrMapOvr>
    <a:masterClrMapping/>
  </p:clrMapOvr>
  <p:transition spd="med">
    <p:cov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69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859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70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71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71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73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72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623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73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0224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795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B7F-FB10-44BF-A1D6-09349FD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 mit Finalizer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D4C6-038E-450B-B1D5-665488A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Allokation immer langsam, da diese Objekte von der CLR gesondert getrackt werden.</a:t>
            </a:r>
          </a:p>
          <a:p>
            <a:r>
              <a:rPr lang="de-DE" dirty="0"/>
              <a:t>Werden sie markiert zur Deallokation, dann werden sie in die </a:t>
            </a:r>
            <a:r>
              <a:rPr lang="de-DE" dirty="0" err="1"/>
              <a:t>fReachableQueue</a:t>
            </a:r>
            <a:r>
              <a:rPr lang="de-DE" dirty="0"/>
              <a:t> verschoben und auf einem gesonderten Thread der Finalizer ausgeführt.</a:t>
            </a:r>
          </a:p>
          <a:p>
            <a:r>
              <a:rPr lang="de-DE" dirty="0"/>
              <a:t>Damit überlebt jedes Objekt mit Finalizer mindestes eine Generation (es wird erst bei einem der nächsten GC Runs tatsächlich deallokiert)</a:t>
            </a:r>
          </a:p>
          <a:p>
            <a:r>
              <a:rPr lang="de-DE" dirty="0"/>
              <a:t>Finalizer kann beliebigen Code enthalten, also auch neue Objekte allokieren oder die eigene Referenz an einen statischen Variable zuweisen -&gt; </a:t>
            </a:r>
            <a:r>
              <a:rPr lang="de-DE" dirty="0" err="1"/>
              <a:t>Resurrection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D320-2AE0-4F4C-B486-3254D18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F63F-DE08-4EE7-BE55-ECD67C0D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A9B1-2286-4FC5-9F82-2AE1C173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0581"/>
      </p:ext>
    </p:extLst>
  </p:cSld>
  <p:clrMapOvr>
    <a:masterClrMapping/>
  </p:clrMapOvr>
  <p:transition spd="med">
    <p:cov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2804D1-AD28-46D3-9FDF-57D524B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für </a:t>
            </a:r>
            <a:br>
              <a:rPr lang="de-DE" dirty="0"/>
            </a:br>
            <a:r>
              <a:rPr lang="de-DE" dirty="0"/>
              <a:t>GC-freundlichen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5E4FF9-BB6B-4998-B1E7-A34CBC1F6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6126-CBAD-435C-9962-2D843A23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571B-8032-4FAB-B6B5-C11BD39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ACFA-A574-497C-B5D1-CB1DA7E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51049"/>
      </p:ext>
    </p:extLst>
  </p:cSld>
  <p:clrMapOvr>
    <a:masterClrMapping/>
  </p:clrMapOvr>
  <p:transition spd="med">
    <p:cov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2C698B-14B7-44AC-89C5-537227C6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 Allokationen in performance-kritischem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135429-7D75-4FE9-9AD0-B54C3354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 Wertetypen (</a:t>
            </a:r>
            <a:r>
              <a:rPr lang="de-DE" dirty="0" err="1"/>
              <a:t>Structs</a:t>
            </a:r>
            <a:r>
              <a:rPr lang="de-DE" dirty="0"/>
              <a:t> und </a:t>
            </a:r>
            <a:r>
              <a:rPr lang="de-DE" dirty="0" err="1"/>
              <a:t>Enums</a:t>
            </a:r>
            <a:r>
              <a:rPr lang="de-DE" dirty="0"/>
              <a:t>) für Kapselung</a:t>
            </a:r>
          </a:p>
          <a:p>
            <a:r>
              <a:rPr lang="de-DE" dirty="0"/>
              <a:t>Vermeide Boxing -&gt;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können nur auf Thread Stacks existieren</a:t>
            </a:r>
          </a:p>
          <a:p>
            <a:r>
              <a:rPr lang="de-DE" dirty="0"/>
              <a:t>Typische Hidden </a:t>
            </a:r>
            <a:r>
              <a:rPr lang="de-DE" dirty="0" err="1"/>
              <a:t>Allocations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Reflection</a:t>
            </a:r>
            <a:r>
              <a:rPr lang="de-DE" dirty="0"/>
              <a:t>-basierte Algorithmen (WPF Data Binding, ORMs, DI Container, </a:t>
            </a:r>
            <a:r>
              <a:rPr lang="de-DE" dirty="0" err="1"/>
              <a:t>Serializer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Delegates</a:t>
            </a:r>
            <a:r>
              <a:rPr lang="de-DE" dirty="0"/>
              <a:t> / Events</a:t>
            </a:r>
          </a:p>
          <a:p>
            <a:pPr lvl="1"/>
            <a:r>
              <a:rPr lang="de-DE" dirty="0"/>
              <a:t>Anonyme Methoden mit </a:t>
            </a:r>
            <a:r>
              <a:rPr lang="de-DE" dirty="0" err="1"/>
              <a:t>Closure</a:t>
            </a:r>
            <a:endParaRPr lang="de-DE" dirty="0"/>
          </a:p>
          <a:p>
            <a:pPr lvl="1"/>
            <a:r>
              <a:rPr lang="de-DE" dirty="0" err="1"/>
              <a:t>Stringkonkatenierung</a:t>
            </a:r>
            <a:endParaRPr lang="de-DE" dirty="0"/>
          </a:p>
          <a:p>
            <a:r>
              <a:rPr lang="de-DE" dirty="0"/>
              <a:t>Siehe Span&lt;T&gt; und Memory&lt;T&gt;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Wenn nicht allokiert wird, wird wahrscheinlich kein GC Run gestartet!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67E8-8ED8-4FFB-8D4E-F91C5D02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5169-DC76-46AE-9AB4-7DDCF26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C720-E80B-4000-9A45-072C6E5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0676"/>
      </p:ext>
    </p:extLst>
  </p:cSld>
  <p:clrMapOvr>
    <a:masterClrMapping/>
  </p:clrMapOvr>
  <p:transition spd="med">
    <p:cov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006C29-DB5B-45AA-B532-86F9E21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Versteckte Allokationen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0E0FE1-84B7-456A-A642-60F79DB8E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2BA3-2FC9-4C23-B08B-BFBA243B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1DE-0846-4291-AB40-4B21F75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DB7D-2601-4D08-9A50-D4323A87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5164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06CC-3B65-476A-BDC5-EBBE8BE3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Serializer</a:t>
            </a:r>
            <a:r>
              <a:rPr lang="de-DE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FC2B-0131-4B03-B982-BF474B559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891D-F24C-4C68-9116-95C59AE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895A-3770-43F8-9247-FD550D67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9EC1-8554-4FDD-B154-525A5E7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37707"/>
      </p:ext>
    </p:extLst>
  </p:cSld>
  <p:clrMapOvr>
    <a:masterClrMapping/>
  </p:clrMapOvr>
  <p:transition spd="med">
    <p:cov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836E-5097-44E6-83DD-7B4F75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 Memory Management!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1CB3-4806-4645-A60A-94AAEC45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VMMap</a:t>
            </a:r>
            <a:endParaRPr lang="de-DE" dirty="0"/>
          </a:p>
          <a:p>
            <a:r>
              <a:rPr lang="de-DE" dirty="0" err="1"/>
              <a:t>PerfView</a:t>
            </a:r>
            <a:endParaRPr lang="de-DE" dirty="0"/>
          </a:p>
          <a:p>
            <a:r>
              <a:rPr lang="de-DE" dirty="0" err="1"/>
              <a:t>BenchmarkDotNet</a:t>
            </a:r>
            <a:endParaRPr lang="de-DE" dirty="0"/>
          </a:p>
          <a:p>
            <a:r>
              <a:rPr lang="de-DE" dirty="0"/>
              <a:t>JetBrains </a:t>
            </a:r>
            <a:r>
              <a:rPr lang="de-DE" dirty="0" err="1"/>
              <a:t>DotMemory</a:t>
            </a:r>
            <a:endParaRPr lang="de-DE" dirty="0"/>
          </a:p>
          <a:p>
            <a:r>
              <a:rPr lang="de-DE" dirty="0" err="1"/>
              <a:t>u.v.w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C79D-78A4-44F6-8164-5CC168B8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F39D-96F7-4D32-82F4-01CD6312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8940-CBD8-445F-AF1C-A28494F9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92150"/>
      </p:ext>
    </p:extLst>
  </p:cSld>
  <p:clrMapOvr>
    <a:masterClrMapping/>
  </p:clrMapOvr>
  <p:transition spd="med">
    <p:cov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B66F-B951-42E3-8B10-94DE7BF5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Zeitalter der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91D9B7-86D7-4CF5-A3E7-00D56398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3146"/>
            <a:ext cx="10515600" cy="5083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201F-F611-41F3-AB9C-AFF888EE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8A1-AEAD-4D8C-A733-3B1FDE6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C8A6-7C3B-4200-83DA-ECA97472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82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90EA9-A409-4E3E-A1FE-D77696CC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1719743"/>
            <a:ext cx="5800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7527"/>
      </p:ext>
    </p:extLst>
  </p:cSld>
  <p:clrMapOvr>
    <a:masterClrMapping/>
  </p:clrMapOvr>
  <p:transition spd="med">
    <p:cov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658-E345-4912-B6B4-A4FE05F0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Literatur / 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EFB0-C03E-4AF2-A6C9-E17E8C7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Book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https://github.com/cwoodruff/The-Book-of-the-Runtime</a:t>
            </a:r>
            <a:endParaRPr lang="de-DE" dirty="0"/>
          </a:p>
          <a:p>
            <a:r>
              <a:rPr lang="de-DE" dirty="0"/>
              <a:t>Ben Watson: Writing High-Performance .NET Code</a:t>
            </a:r>
          </a:p>
          <a:p>
            <a:r>
              <a:rPr lang="de-DE" dirty="0"/>
              <a:t>Sasha </a:t>
            </a:r>
            <a:r>
              <a:rPr lang="de-DE" dirty="0" err="1"/>
              <a:t>Goldshtein</a:t>
            </a:r>
            <a:r>
              <a:rPr lang="de-DE" dirty="0"/>
              <a:t>, Dima </a:t>
            </a:r>
            <a:r>
              <a:rPr lang="de-DE" dirty="0" err="1"/>
              <a:t>Zurbal</a:t>
            </a:r>
            <a:r>
              <a:rPr lang="de-DE" dirty="0"/>
              <a:t>: Pro .NET Performance, </a:t>
            </a:r>
            <a:r>
              <a:rPr lang="de-DE" dirty="0" err="1"/>
              <a:t>Apress</a:t>
            </a:r>
            <a:endParaRPr lang="de-DE" dirty="0"/>
          </a:p>
          <a:p>
            <a:r>
              <a:rPr lang="de-DE" dirty="0"/>
              <a:t>Source Code Core CLR: </a:t>
            </a:r>
            <a:r>
              <a:rPr lang="de-DE" dirty="0">
                <a:hlinkClick r:id="rId3"/>
              </a:rPr>
              <a:t>https://github.com/dotnet/coreclr</a:t>
            </a:r>
            <a:br>
              <a:rPr lang="de-DE" dirty="0"/>
            </a:br>
            <a:r>
              <a:rPr lang="de-DE" dirty="0" err="1"/>
              <a:t>insbesonder</a:t>
            </a:r>
            <a:r>
              <a:rPr lang="de-DE" dirty="0"/>
              <a:t> GC: </a:t>
            </a:r>
            <a:r>
              <a:rPr lang="de-DE" dirty="0">
                <a:hlinkClick r:id="rId4"/>
              </a:rPr>
              <a:t>https://raw.githubusercontent.com/dotnet/coreclr/master/src/gc/gc.cpp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2B84-A37C-4D1D-84D4-9F1D2F9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37F6-C7DE-4160-8843-4F112FF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D4DB-8A1B-4FB5-86A6-C7974BA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88716"/>
      </p:ext>
    </p:extLst>
  </p:cSld>
  <p:clrMapOvr>
    <a:masterClrMapping/>
  </p:clrMapOvr>
  <p:transition spd="med"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Vielen Dank für die Aufmerksamkeit.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de-DE" noProof="1">
                <a:solidFill>
                  <a:srgbClr val="FFFFFF"/>
                </a:solidFill>
              </a:rPr>
              <a:t>Fragen?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C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A5B6-0A5E-4D20-BC72-4B82FBD7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640793"/>
            <a:ext cx="1517772" cy="6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3317</Words>
  <Application>Microsoft Office PowerPoint</Application>
  <PresentationFormat>Widescreen</PresentationFormat>
  <Paragraphs>1255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GC Internals</vt:lpstr>
      <vt:lpstr>Agenda</vt:lpstr>
      <vt:lpstr>Über den Sprecher</vt:lpstr>
      <vt:lpstr>Memory Management, vereinfacht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Reference Types vs. Value Types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Garbage Collector im Einsatz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GC Roots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Und wie ist es wirklich?</vt:lpstr>
      <vt:lpstr>Speicherregionen eines  .NET Prozesses</vt:lpstr>
      <vt:lpstr>VMMap – Prozessspeicher aus Betriebssystemsicht</vt:lpstr>
      <vt:lpstr>Vereinfachte Sicht auf x64 Process Virtual Memory in Windows</vt:lpstr>
      <vt:lpstr>Der GC Heap im Detail</vt:lpstr>
      <vt:lpstr>Small Object Heap oder Large Object Heap?</vt:lpstr>
      <vt:lpstr>Small Object Heap vs. Large Object Heap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Segmente als interne Struktur im Managed Heap</vt:lpstr>
      <vt:lpstr>Segmente als interne Struktur im Managed Heap</vt:lpstr>
      <vt:lpstr>Segmente als interne Struktur im Managed Heap</vt:lpstr>
      <vt:lpstr>Allokieren im SOH und LOH</vt:lpstr>
      <vt:lpstr>Allocation Contexts</vt:lpstr>
      <vt:lpstr>Allocation Contexts</vt:lpstr>
      <vt:lpstr>Allocation Contexts (nach GC Kompaktieren)</vt:lpstr>
      <vt:lpstr>Garbage Collector Runs</vt:lpstr>
      <vt:lpstr>Zwei Modi: Foreground GC und Background GC</vt:lpstr>
      <vt:lpstr>Foreground GC</vt:lpstr>
      <vt:lpstr>Concurrent Background GC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Objekte mit Finalizer</vt:lpstr>
      <vt:lpstr>Tipps für  GC-freundlichen Code</vt:lpstr>
      <vt:lpstr>Vermeide Allokationen in performance-kritischem Code</vt:lpstr>
      <vt:lpstr>Versteckte Allokationen</vt:lpstr>
      <vt:lpstr>Performance Serializer </vt:lpstr>
      <vt:lpstr>Messe Memory Management!</vt:lpstr>
      <vt:lpstr>Zeitalter der Performance</vt:lpstr>
      <vt:lpstr>Pro .NET Memory Management</vt:lpstr>
      <vt:lpstr>Weitere Literatur / Quellen</vt:lpstr>
      <vt:lpstr>Vielen Dank für die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Internals</dc:title>
  <dc:creator>Kenny Pflug</dc:creator>
  <cp:lastModifiedBy>Kenny Pflug</cp:lastModifiedBy>
  <cp:revision>3</cp:revision>
  <dcterms:created xsi:type="dcterms:W3CDTF">2019-05-22T12:37:31Z</dcterms:created>
  <dcterms:modified xsi:type="dcterms:W3CDTF">2019-05-22T13:37:10Z</dcterms:modified>
</cp:coreProperties>
</file>