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81" r:id="rId12"/>
    <p:sldId id="267" r:id="rId13"/>
    <p:sldId id="266" r:id="rId14"/>
    <p:sldId id="268" r:id="rId15"/>
    <p:sldId id="269" r:id="rId16"/>
    <p:sldId id="272" r:id="rId17"/>
    <p:sldId id="325" r:id="rId18"/>
    <p:sldId id="271" r:id="rId19"/>
    <p:sldId id="328" r:id="rId20"/>
    <p:sldId id="349" r:id="rId21"/>
    <p:sldId id="350" r:id="rId22"/>
    <p:sldId id="275" r:id="rId23"/>
    <p:sldId id="276" r:id="rId24"/>
    <p:sldId id="277" r:id="rId25"/>
    <p:sldId id="346" r:id="rId26"/>
    <p:sldId id="279" r:id="rId27"/>
    <p:sldId id="282" r:id="rId28"/>
    <p:sldId id="343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6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600" noProof="1"/>
              <a:t>BenchmarkDotNet=v0.13.1, OS=Windows 10.0.19044.1348 (21H2)</a:t>
            </a:r>
          </a:p>
          <a:p>
            <a:pPr algn="l">
              <a:defRPr sz="600"/>
            </a:pPr>
            <a:r>
              <a:rPr lang="en-US" sz="600" noProof="1"/>
              <a:t>AMD Ryzen 9 5950X, 1 CPU, 32 logical and 16 physical cores</a:t>
            </a:r>
          </a:p>
          <a:p>
            <a:pPr algn="l">
              <a:defRPr sz="600"/>
            </a:pPr>
            <a:r>
              <a:rPr lang="en-US" sz="600" noProof="1"/>
              <a:t>.NET SDK=6.0.100</a:t>
            </a:r>
          </a:p>
          <a:p>
            <a:pPr algn="l">
              <a:defRPr sz="600"/>
            </a:pPr>
            <a:r>
              <a:rPr lang="en-US" sz="600" noProof="1"/>
              <a:t>  [Host]     : .NET 6.0.0 (6.0.21.52210), X64 RyuJIT</a:t>
            </a:r>
          </a:p>
          <a:p>
            <a:pPr algn="l">
              <a:defRPr sz="600"/>
            </a:pPr>
            <a:r>
              <a:rPr lang="en-US" sz="600" noProof="1"/>
              <a:t>  Job-FTZBOG : .NET 6.0.0 (6.0.21.52210), X64 RyuJIT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in 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52-48E1-8580-8C1B35E1FB2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D52-48E1-8580-8C1B35E1FB2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52-48E1-8580-8C1B35E1FB2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D52-48E1-8580-8C1B35E1FB2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D52-48E1-8580-8C1B35E1FB2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D52-48E1-8580-8C1B35E1FB25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D52-48E1-8580-8C1B35E1FB25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D52-48E1-8580-8C1B35E1FB25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D52-48E1-8580-8C1B35E1FB25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0D52-48E1-8580-8C1B35E1FB25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D52-48E1-8580-8C1B35E1FB25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0D52-48E1-8580-8C1B35E1FB25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0D52-48E1-8580-8C1B35E1FB25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D52-48E1-8580-8C1B35E1FB25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0D52-48E1-8580-8C1B35E1FB25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0D52-48E1-8580-8C1B35E1FB25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0D52-48E1-8580-8C1B35E1FB25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0D52-48E1-8580-8C1B35E1FB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Statische Methode</c:v>
                </c:pt>
                <c:pt idx="1">
                  <c:v>Instanzmethode</c:v>
                </c:pt>
                <c:pt idx="2">
                  <c:v>Via Interface</c:v>
                </c:pt>
                <c:pt idx="3">
                  <c:v>Via Override</c:v>
                </c:pt>
                <c:pt idx="4">
                  <c:v>Delegate</c:v>
                </c:pt>
                <c:pt idx="5">
                  <c:v>New Struct</c:v>
                </c:pt>
                <c:pt idx="6">
                  <c:v>New Class</c:v>
                </c:pt>
                <c:pt idx="7">
                  <c:v>Throw and Catch Exception</c:v>
                </c:pt>
                <c:pt idx="8">
                  <c:v>Lock</c:v>
                </c:pt>
                <c:pt idx="9">
                  <c:v>Thread Pool</c:v>
                </c:pt>
                <c:pt idx="10">
                  <c:v>New Thread</c:v>
                </c:pt>
                <c:pt idx="11">
                  <c:v>List 100 Strings Contains</c:v>
                </c:pt>
                <c:pt idx="12">
                  <c:v>List 1000 Strings Contains</c:v>
                </c:pt>
                <c:pt idx="13">
                  <c:v>Dictionary 100 Strings ContainsKey</c:v>
                </c:pt>
                <c:pt idx="14">
                  <c:v>Dictionary 1000 Strings ContainsKey</c:v>
                </c:pt>
                <c:pt idx="15">
                  <c:v>Load Document From RavenDB (same computer)</c:v>
                </c:pt>
                <c:pt idx="16">
                  <c:v>Load Entity From MS SQL (same computer)</c:v>
                </c:pt>
                <c:pt idx="17">
                  <c:v>Load Entity From Oracle (VPN)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4.5999999999999999E-3</c:v>
                </c:pt>
                <c:pt idx="1">
                  <c:v>8.0399999999999999E-2</c:v>
                </c:pt>
                <c:pt idx="2">
                  <c:v>0.65190000000000003</c:v>
                </c:pt>
                <c:pt idx="3">
                  <c:v>0.31950000000000001</c:v>
                </c:pt>
                <c:pt idx="4">
                  <c:v>0.65059999999999996</c:v>
                </c:pt>
                <c:pt idx="5">
                  <c:v>6.3E-3</c:v>
                </c:pt>
                <c:pt idx="6">
                  <c:v>1.9335</c:v>
                </c:pt>
                <c:pt idx="7">
                  <c:v>3622</c:v>
                </c:pt>
                <c:pt idx="8">
                  <c:v>4.8414999999999999</c:v>
                </c:pt>
                <c:pt idx="9">
                  <c:v>1001</c:v>
                </c:pt>
                <c:pt idx="10">
                  <c:v>86072</c:v>
                </c:pt>
                <c:pt idx="11">
                  <c:v>214.19300000000001</c:v>
                </c:pt>
                <c:pt idx="12">
                  <c:v>2302</c:v>
                </c:pt>
                <c:pt idx="13">
                  <c:v>8.2899999999999991</c:v>
                </c:pt>
                <c:pt idx="14">
                  <c:v>7.8540000000000001</c:v>
                </c:pt>
                <c:pt idx="15">
                  <c:v>208200</c:v>
                </c:pt>
                <c:pt idx="16">
                  <c:v>285400</c:v>
                </c:pt>
                <c:pt idx="17">
                  <c:v>20300000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6A-43A9-88BE-DB998852B9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03557936"/>
        <c:axId val="1503546288"/>
      </c:barChart>
      <c:catAx>
        <c:axId val="150355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503546288"/>
        <c:crossesAt val="1.0000000000000002E-3"/>
        <c:auto val="1"/>
        <c:lblAlgn val="ctr"/>
        <c:lblOffset val="100"/>
        <c:noMultiLvlLbl val="0"/>
      </c:catAx>
      <c:valAx>
        <c:axId val="150354628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3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5035579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81D3-5A26-4341-A76D-A589AD088889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980-7913-49F1-90A8-C9C83EF67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7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F75E82-CD92-435E-BA1A-65E418DDB6C8}"/>
              </a:ext>
            </a:extLst>
          </p:cNvPr>
          <p:cNvSpPr/>
          <p:nvPr userDrawn="1"/>
        </p:nvSpPr>
        <p:spPr>
          <a:xfrm>
            <a:off x="838200" y="750276"/>
            <a:ext cx="11353800" cy="340665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2046-C26B-45F8-B06E-DDCCEBB6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01D0-7FD2-4AC1-80D7-E8FD9285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164"/>
            <a:ext cx="9144000" cy="14795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D123-7562-4126-B026-A7315C32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201-2300-476B-962D-530DE14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2709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6A935D-B32D-4C4D-9681-D44985AA49B7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33D3-5DA5-4B4F-B9DC-D12DF942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03DF-55F9-4B48-903A-91D99FC7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000"/>
            <a:ext cx="10515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4675-2AA0-4634-954B-3A73D1E1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2532-60CA-491A-8BA4-1B0B5F52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76678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78713C-C9D1-4872-82E9-6A0725A8B9BD}"/>
              </a:ext>
            </a:extLst>
          </p:cNvPr>
          <p:cNvSpPr/>
          <p:nvPr userDrawn="1"/>
        </p:nvSpPr>
        <p:spPr>
          <a:xfrm>
            <a:off x="838200" y="1709738"/>
            <a:ext cx="11353800" cy="285358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7913-F8E9-40D8-A3E8-2CAAAD6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7231-E112-4BEA-87FB-3C75480A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4358"/>
            <a:ext cx="10515600" cy="1415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0536-88DD-4457-B9F3-93B2FCF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A026-A970-4EF0-9EA5-7F03DB9E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01050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A08DD5-5061-456C-8874-F918C9C1502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0372-803F-4323-AF7D-229CE68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99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C155-873C-48B7-901C-E412857C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34D8-270A-4AFD-BE80-0B24DFDF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C880-5C03-43D1-BE1B-0F50DA8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4139-82DB-442A-B7D8-94BDB17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8202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243D83-178B-4970-9AFE-82C19F37D87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027D-F91A-4E56-B0BD-C867FB7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4000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C387-AC35-4A1B-A8C1-BBB1863B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8000"/>
            <a:ext cx="5157787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9379-CE3F-45AE-8EB2-20450D9B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6000"/>
            <a:ext cx="5157787" cy="4799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CBD14-A70C-441B-ADE2-5D211B70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48000"/>
            <a:ext cx="5183188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56ABB-9E88-4819-988A-DEE68065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6000"/>
            <a:ext cx="5183188" cy="4799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618FC-F8F0-4B14-847E-07A68936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C0685-887A-4597-8A30-FB8175F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4089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A7E28-BC16-4B33-A1E6-707D94B66D05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F590-7FD7-46BE-A9EC-28966F5C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B01AA-15C3-4D8B-80A0-A24A7D5B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E860-923B-44C3-8C9A-F59C1045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47262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8EFD-78C9-4C1D-BB39-C0BB2479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48446-06C3-4C64-814F-50D4DDF0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68292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C25CDF-BFA9-41BD-A9AA-5C9F3136ECC2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001AA-F829-41A8-9444-A530D4E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D1C3-6573-4BBC-A914-8575F314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9621-F68D-46AE-A7AF-B15456EC2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4923-DD26-4737-B70A-0AF44C0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703B-6460-4F1D-B868-3905FF1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37741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FA34B-FB98-4AD0-8F08-5CD7C478AD81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7AF3E-4259-4C07-A310-0F770E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E8E1-4D9C-44EB-BF07-E9717A10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992D-BAF8-4555-848E-C20755FA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0DA7-6FE1-4F0E-BC72-01E856D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F96A-F340-4F7B-B4C2-1A02B0F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4862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377C-856A-42D5-9294-B66943BC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2FFB-21A3-4057-AC5C-89D36168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6000"/>
            <a:ext cx="105156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0AAC-747A-41DB-9FCD-5C0F27CE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9C50-CD30-4724-81EA-99E22EFB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344A-9BDE-4E14-9F68-42155428760A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3D9F1D-FC9A-4FB6-B434-17BFDCCB42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b="39313"/>
          <a:stretch/>
        </p:blipFill>
        <p:spPr>
          <a:xfrm>
            <a:off x="838200" y="6173776"/>
            <a:ext cx="1384028" cy="547699"/>
          </a:xfrm>
          <a:prstGeom prst="rect">
            <a:avLst/>
          </a:prstGeom>
        </p:spPr>
      </p:pic>
      <p:pic>
        <p:nvPicPr>
          <p:cNvPr id="8" name="Grafik 11">
            <a:extLst>
              <a:ext uri="{FF2B5EF4-FFF2-40B4-BE49-F238E27FC236}">
                <a16:creationId xmlns:a16="http://schemas.microsoft.com/office/drawing/2014/main" id="{65D04661-8EFA-4330-82A3-E08057CDC9B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23" y="6419336"/>
            <a:ext cx="814581" cy="2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arson.com/us/higher-education/product/Martin-Agile-Principles-Patterns-and-Practices-in-C/9780132797146.html" TargetMode="External"/><Relationship Id="rId3" Type="http://schemas.openxmlformats.org/officeDocument/2006/relationships/hyperlink" Target="https://prodotnetmemory.com/" TargetMode="External"/><Relationship Id="rId7" Type="http://schemas.openxmlformats.org/officeDocument/2006/relationships/hyperlink" Target="https://app.pluralsight.com/library/courses/skeet-async/table-of-contents" TargetMode="External"/><Relationship Id="rId2" Type="http://schemas.openxmlformats.org/officeDocument/2006/relationships/hyperlink" Target="https://mattwarren.org/2017/02/07/The-68-things-the-CLR-does-before-executing-a-single-line-of-your-co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lbahari.com/threading/" TargetMode="External"/><Relationship Id="rId11" Type="http://schemas.openxmlformats.org/officeDocument/2006/relationships/hyperlink" Target="https://www.manning.com/books/dependency-injection-in-dot-net" TargetMode="External"/><Relationship Id="rId5" Type="http://schemas.openxmlformats.org/officeDocument/2006/relationships/hyperlink" Target="https://www.palmmedia.de/blog/2011/8/30/ioc-container-benchmark-performance-comparison" TargetMode="External"/><Relationship Id="rId10" Type="http://schemas.openxmlformats.org/officeDocument/2006/relationships/hyperlink" Target="https://www.martinfowler.com/books/eaa.html" TargetMode="External"/><Relationship Id="rId4" Type="http://schemas.openxmlformats.org/officeDocument/2006/relationships/hyperlink" Target="https://www.wintellectnow.com/Home/SeriesDetail?seriesId=using-threads-effectively-to-build-scalable-responsive-and-fast-dotnet-applications-and-components" TargetMode="External"/><Relationship Id="rId9" Type="http://schemas.openxmlformats.org/officeDocument/2006/relationships/hyperlink" Target="https://aakinshin.net/prodotnetbenchmarking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eO2x" TargetMode="External"/><Relationship Id="rId2" Type="http://schemas.openxmlformats.org/officeDocument/2006/relationships/hyperlink" Target="https://www.synnotech.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hyperlink" Target="https://youtube.com/c/kennypflug" TargetMode="External"/><Relationship Id="rId4" Type="http://schemas.openxmlformats.org/officeDocument/2006/relationships/hyperlink" Target="https://github.com/feO2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701A-7613-4294-8344-E83EAF674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Principles vs.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DDF10-0A4D-4602-812A-957A80F5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33164"/>
            <a:ext cx="9423633" cy="1479528"/>
          </a:xfrm>
        </p:spPr>
        <p:txBody>
          <a:bodyPr>
            <a:normAutofit/>
          </a:bodyPr>
          <a:lstStyle/>
          <a:p>
            <a:r>
              <a:rPr lang="de-DE" dirty="0"/>
              <a:t>Wie mein Wissen über Interna und Performance das Design meiner Anwendungen verändert hat – ein anekdotischer Vortrag</a:t>
            </a:r>
          </a:p>
          <a:p>
            <a:r>
              <a:rPr lang="en-US" sz="1800" dirty="0"/>
              <a:t>Advanced Developers Conference 2021</a:t>
            </a:r>
            <a:br>
              <a:rPr lang="de-DE" sz="1800" dirty="0"/>
            </a:br>
            <a:r>
              <a:rPr lang="de-DE" sz="1800" dirty="0"/>
              <a:t>30.11.2021</a:t>
            </a:r>
          </a:p>
        </p:txBody>
      </p:sp>
    </p:spTree>
    <p:extLst>
      <p:ext uri="{BB962C8B-B14F-4D97-AF65-F5344CB8AC3E}">
        <p14:creationId xmlns:p14="http://schemas.microsoft.com/office/powerpoint/2010/main" val="199257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13135F-56A4-4BEC-9A75-37C04BE7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Performance of Everyday Things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7A7590-A32C-4A57-A21C-F33222A38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3F1D2-09A1-445D-B7BB-E2436437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A5F79-7992-4AF9-A568-8A8D7889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47520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6F14-DF42-437E-8FF1-76CB4001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ein paar Worte zur .NET </a:t>
            </a:r>
            <a:r>
              <a:rPr lang="de-DE" dirty="0" err="1"/>
              <a:t>Runtime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6EF81-578E-48D1-AF38-5C1AC013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A76AD-2005-44C3-92DE-0610A5C5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11</a:t>
            </a:fld>
            <a:endParaRPr lang="de-DE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367C5397-E59C-4268-A73F-04892EB022DB}"/>
              </a:ext>
            </a:extLst>
          </p:cNvPr>
          <p:cNvSpPr/>
          <p:nvPr/>
        </p:nvSpPr>
        <p:spPr>
          <a:xfrm>
            <a:off x="366548" y="1247695"/>
            <a:ext cx="571500" cy="504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</a:t>
            </a:r>
            <a:r>
              <a:rPr lang="de-DE" dirty="0" err="1"/>
              <a:t>cs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E851B-58B9-4743-94A8-F770F875B631}"/>
              </a:ext>
            </a:extLst>
          </p:cNvPr>
          <p:cNvSpPr/>
          <p:nvPr/>
        </p:nvSpPr>
        <p:spPr>
          <a:xfrm>
            <a:off x="1336125" y="1074026"/>
            <a:ext cx="12848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Roslyn</a:t>
            </a:r>
            <a:endParaRPr lang="de-DE" dirty="0"/>
          </a:p>
          <a:p>
            <a:pPr algn="ctr"/>
            <a:r>
              <a:rPr lang="de-DE" dirty="0"/>
              <a:t>CSC</a:t>
            </a:r>
            <a:endParaRPr lang="en-DE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0D55B851-5BE8-46E0-A5B5-90A320DBF457}"/>
              </a:ext>
            </a:extLst>
          </p:cNvPr>
          <p:cNvSpPr/>
          <p:nvPr/>
        </p:nvSpPr>
        <p:spPr>
          <a:xfrm>
            <a:off x="3093982" y="1160860"/>
            <a:ext cx="974835" cy="67766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MSIL</a:t>
            </a:r>
            <a:br>
              <a:rPr lang="de-DE" sz="1200" dirty="0"/>
            </a:br>
            <a:r>
              <a:rPr lang="de-DE" sz="1200" dirty="0"/>
              <a:t>exe, </a:t>
            </a:r>
            <a:r>
              <a:rPr lang="de-DE" sz="1200" dirty="0" err="1"/>
              <a:t>dll</a:t>
            </a:r>
            <a:endParaRPr lang="en-DE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FA3A7E-A852-4CC9-BACB-17B3831685E7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938048" y="1499695"/>
            <a:ext cx="3980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E6E142-3A54-4691-925B-B1C698C6D0B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621015" y="1499695"/>
            <a:ext cx="4729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FF9D4B4-0B83-493B-B45C-CCC27360367C}"/>
              </a:ext>
            </a:extLst>
          </p:cNvPr>
          <p:cNvSpPr/>
          <p:nvPr/>
        </p:nvSpPr>
        <p:spPr>
          <a:xfrm>
            <a:off x="1722383" y="2384533"/>
            <a:ext cx="9530255" cy="3312599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9CDD0A-1A9F-460B-8558-9B9AB61268A5}"/>
              </a:ext>
            </a:extLst>
          </p:cNvPr>
          <p:cNvSpPr txBox="1"/>
          <p:nvPr/>
        </p:nvSpPr>
        <p:spPr>
          <a:xfrm>
            <a:off x="5742590" y="1983093"/>
            <a:ext cx="155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.NET </a:t>
            </a:r>
            <a:r>
              <a:rPr lang="de-DE" dirty="0" err="1"/>
              <a:t>Runtime</a:t>
            </a:r>
            <a:endParaRPr lang="en-D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5C2541-AD5E-44D7-AC57-41900F1A10DA}"/>
              </a:ext>
            </a:extLst>
          </p:cNvPr>
          <p:cNvSpPr/>
          <p:nvPr/>
        </p:nvSpPr>
        <p:spPr>
          <a:xfrm>
            <a:off x="2410808" y="2723367"/>
            <a:ext cx="2230823" cy="97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JIT</a:t>
            </a:r>
          </a:p>
          <a:p>
            <a:pPr algn="ctr"/>
            <a:r>
              <a:rPr lang="de-DE" dirty="0"/>
              <a:t>Just-In-Time Compiler</a:t>
            </a:r>
            <a:endParaRPr lang="en-D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F885EB-C8F7-4FC1-AB34-44300C84254C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3513612" y="1812865"/>
            <a:ext cx="12608" cy="910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01CB9A6-8B65-4B45-BB9B-A03C8B0D49C9}"/>
              </a:ext>
            </a:extLst>
          </p:cNvPr>
          <p:cNvSpPr/>
          <p:nvPr/>
        </p:nvSpPr>
        <p:spPr>
          <a:xfrm>
            <a:off x="2573593" y="4459900"/>
            <a:ext cx="1880037" cy="7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Maschinencode</a:t>
            </a:r>
            <a:endParaRPr lang="en-DE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65AF68-6A78-4502-95E9-F806096A8808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flipH="1">
            <a:off x="3513612" y="3700829"/>
            <a:ext cx="12608" cy="759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AA13C58-E941-4041-8A12-C5BBA6936E0F}"/>
              </a:ext>
            </a:extLst>
          </p:cNvPr>
          <p:cNvSpPr/>
          <p:nvPr/>
        </p:nvSpPr>
        <p:spPr>
          <a:xfrm>
            <a:off x="5372098" y="2723367"/>
            <a:ext cx="2230823" cy="97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GC</a:t>
            </a:r>
            <a:br>
              <a:rPr lang="de-DE" dirty="0"/>
            </a:b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endParaRPr lang="en-D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B7F38E-E156-4FA0-9BAA-50B67CB31A7A}"/>
              </a:ext>
            </a:extLst>
          </p:cNvPr>
          <p:cNvSpPr/>
          <p:nvPr/>
        </p:nvSpPr>
        <p:spPr>
          <a:xfrm>
            <a:off x="8333388" y="2723367"/>
            <a:ext cx="2230823" cy="97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Threads und Thread Pool</a:t>
            </a:r>
            <a:endParaRPr lang="en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C65970-113E-4F19-B21F-5FF88A761FD3}"/>
              </a:ext>
            </a:extLst>
          </p:cNvPr>
          <p:cNvSpPr/>
          <p:nvPr/>
        </p:nvSpPr>
        <p:spPr>
          <a:xfrm>
            <a:off x="8333388" y="4337435"/>
            <a:ext cx="2230823" cy="97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Additional Services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31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7FD7A1-65A5-4B23-94CB-1A10A46B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Zeit, die Zeit…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BE573-0D18-49D3-9661-24F8883B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F0288-6343-4152-80E4-6660698C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12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118C87-B721-423C-A689-971FBB2EF5DF}"/>
              </a:ext>
            </a:extLst>
          </p:cNvPr>
          <p:cNvSpPr/>
          <p:nvPr/>
        </p:nvSpPr>
        <p:spPr>
          <a:xfrm>
            <a:off x="2991506" y="3610303"/>
            <a:ext cx="2025869" cy="50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Nanosekunden (</a:t>
            </a:r>
            <a:r>
              <a:rPr lang="de-DE" sz="1400" dirty="0" err="1"/>
              <a:t>ns</a:t>
            </a:r>
            <a:r>
              <a:rPr lang="de-DE" sz="1400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F3FF7-3866-4657-9C55-3F453E318CF6}"/>
              </a:ext>
            </a:extLst>
          </p:cNvPr>
          <p:cNvSpPr/>
          <p:nvPr/>
        </p:nvSpPr>
        <p:spPr>
          <a:xfrm>
            <a:off x="965637" y="3610303"/>
            <a:ext cx="2025869" cy="50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Pikosekunden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C6FE7C-C93A-481B-AB2A-FB1DFDD871FD}"/>
              </a:ext>
            </a:extLst>
          </p:cNvPr>
          <p:cNvSpPr/>
          <p:nvPr/>
        </p:nvSpPr>
        <p:spPr>
          <a:xfrm>
            <a:off x="5017375" y="3610303"/>
            <a:ext cx="2025869" cy="504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Mikrosekunden (µs)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DCC665-7934-4427-AD13-C73E78620CB9}"/>
              </a:ext>
            </a:extLst>
          </p:cNvPr>
          <p:cNvSpPr/>
          <p:nvPr/>
        </p:nvSpPr>
        <p:spPr>
          <a:xfrm>
            <a:off x="7043244" y="3610303"/>
            <a:ext cx="2025869" cy="50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Millisekunden (</a:t>
            </a:r>
            <a:r>
              <a:rPr lang="de-DE" sz="1400" dirty="0" err="1"/>
              <a:t>ms</a:t>
            </a:r>
            <a:r>
              <a:rPr lang="de-DE" sz="14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C3564-691F-4B3B-8EF1-46BC6B1EB2E1}"/>
              </a:ext>
            </a:extLst>
          </p:cNvPr>
          <p:cNvSpPr/>
          <p:nvPr/>
        </p:nvSpPr>
        <p:spPr>
          <a:xfrm>
            <a:off x="9069113" y="3610303"/>
            <a:ext cx="2025869" cy="504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Sekunden (s)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BD6B37-63AB-4851-9F91-40B39AD0FAB0}"/>
              </a:ext>
            </a:extLst>
          </p:cNvPr>
          <p:cNvCxnSpPr/>
          <p:nvPr/>
        </p:nvCxnSpPr>
        <p:spPr>
          <a:xfrm flipV="1">
            <a:off x="956203" y="2699864"/>
            <a:ext cx="0" cy="1414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E11AAE-87E5-4982-9E77-6690FE603218}"/>
              </a:ext>
            </a:extLst>
          </p:cNvPr>
          <p:cNvSpPr txBox="1"/>
          <p:nvPr/>
        </p:nvSpPr>
        <p:spPr>
          <a:xfrm>
            <a:off x="579152" y="233053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1e-12</a:t>
            </a:r>
            <a:endParaRPr lang="en-D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DDC67-8783-4C2A-ADCD-DEC1AE5B801E}"/>
              </a:ext>
            </a:extLst>
          </p:cNvPr>
          <p:cNvCxnSpPr/>
          <p:nvPr/>
        </p:nvCxnSpPr>
        <p:spPr>
          <a:xfrm flipV="1">
            <a:off x="2991506" y="2699864"/>
            <a:ext cx="0" cy="1414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17D95D-7AFA-4DC7-BCA9-A7047E12F3B6}"/>
              </a:ext>
            </a:extLst>
          </p:cNvPr>
          <p:cNvSpPr txBox="1"/>
          <p:nvPr/>
        </p:nvSpPr>
        <p:spPr>
          <a:xfrm>
            <a:off x="2667539" y="233053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1e-9</a:t>
            </a:r>
            <a:endParaRPr lang="en-DE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10051C-0DBC-4328-AF62-D97D11BFE95B}"/>
              </a:ext>
            </a:extLst>
          </p:cNvPr>
          <p:cNvCxnSpPr/>
          <p:nvPr/>
        </p:nvCxnSpPr>
        <p:spPr>
          <a:xfrm flipV="1">
            <a:off x="5017374" y="2699864"/>
            <a:ext cx="0" cy="1414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B56523-56C1-41C6-B41B-F0E1E9477352}"/>
              </a:ext>
            </a:extLst>
          </p:cNvPr>
          <p:cNvSpPr txBox="1"/>
          <p:nvPr/>
        </p:nvSpPr>
        <p:spPr>
          <a:xfrm>
            <a:off x="4693407" y="233053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1e-6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0F35D2-F0A0-4C3A-96D7-F31B8A1B09B1}"/>
              </a:ext>
            </a:extLst>
          </p:cNvPr>
          <p:cNvCxnSpPr/>
          <p:nvPr/>
        </p:nvCxnSpPr>
        <p:spPr>
          <a:xfrm flipV="1">
            <a:off x="7043242" y="2699864"/>
            <a:ext cx="0" cy="1414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BEF401-B275-4D3B-A877-1E710685B1E8}"/>
              </a:ext>
            </a:extLst>
          </p:cNvPr>
          <p:cNvSpPr txBox="1"/>
          <p:nvPr/>
        </p:nvSpPr>
        <p:spPr>
          <a:xfrm>
            <a:off x="6719275" y="233053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1e-3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106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81FD034-05E6-4308-975E-A0ABEF00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paar Zeiten zum Vergleich (Werte in Nanosekunden)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15B8D-41CE-4F2B-ADCD-4191783B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6EEBA-E690-4094-82C4-D5EF498A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FDC2807-F2EA-4F28-A909-15E6D32F49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511989"/>
              </p:ext>
            </p:extLst>
          </p:nvPr>
        </p:nvGraphicFramePr>
        <p:xfrm>
          <a:off x="338747" y="719666"/>
          <a:ext cx="1151450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491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A975-84CB-425B-87EB-BAEE99E5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Schlüsse ziehen wir daraus?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97FF5-2CE4-402E-8201-6A222840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Multithreading macht erst ab einer gewissen Anzahl Operationen Sinn</a:t>
            </a:r>
          </a:p>
          <a:p>
            <a:r>
              <a:rPr lang="de-DE" dirty="0"/>
              <a:t>Neue Threads sind teuer, der Thread Pool verwaltet automatisch diese für uns</a:t>
            </a:r>
          </a:p>
          <a:p>
            <a:r>
              <a:rPr lang="de-DE" dirty="0"/>
              <a:t>I/O ist deutlich teurer als In-Memory-Operationen</a:t>
            </a:r>
          </a:p>
          <a:p>
            <a:r>
              <a:rPr lang="de-DE" dirty="0"/>
              <a:t>Absolute Schnelligkeitswerte sind an die jeweilige Hardware und Plattform gebunden, wichtig sind die relativen Ergebnisse zueinander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FF616-C84F-4D2B-83EB-1E3CC1B0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D209D-282D-4B46-8A68-F6996CDD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14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3C19D-28FD-436F-A41A-F9773B568ED4}"/>
              </a:ext>
            </a:extLst>
          </p:cNvPr>
          <p:cNvSpPr/>
          <p:nvPr/>
        </p:nvSpPr>
        <p:spPr>
          <a:xfrm rot="21357327">
            <a:off x="3714271" y="3295731"/>
            <a:ext cx="4763458" cy="11981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Wie gut skaliert mein Code?</a:t>
            </a:r>
            <a:endParaRPr lang="en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70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D297FC-AE0D-4197-98D6-D975F71C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Skalierbare Services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4CA20F-7F58-4AAA-9556-6AE379C7B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A25B-7E32-43F9-8A6E-DB6C2C83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C823-7368-4810-97CF-5AF86F05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204542"/>
      </p:ext>
    </p:extLst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C61DAE-7B4B-49A3-B555-148EDA2E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Asynchrones Programmieren?</a:t>
            </a:r>
            <a:endParaRPr lang="en-D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56B84F-A9C0-4F3C-8457-A494EBA3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Asynchrones Programmieren bedeutet, dass man an bestimmten Stellen in seinem Source Code Funktionen aufruft, </a:t>
            </a:r>
            <a:r>
              <a:rPr lang="de-DE" b="1" dirty="0">
                <a:solidFill>
                  <a:schemeClr val="tx1"/>
                </a:solidFill>
              </a:rPr>
              <a:t>deren Ergebnis</a:t>
            </a:r>
            <a:r>
              <a:rPr lang="de-DE" dirty="0">
                <a:solidFill>
                  <a:schemeClr val="tx1"/>
                </a:solidFill>
              </a:rPr>
              <a:t> (Rückgabewerte oder Seiteneffekte) </a:t>
            </a:r>
            <a:r>
              <a:rPr lang="de-DE" b="1" dirty="0">
                <a:solidFill>
                  <a:schemeClr val="tx1"/>
                </a:solidFill>
              </a:rPr>
              <a:t>beim Rücksprung zum Aufrufer noch nicht fertigberechnet</a:t>
            </a:r>
            <a:r>
              <a:rPr lang="de-DE" dirty="0">
                <a:solidFill>
                  <a:schemeClr val="tx1"/>
                </a:solidFill>
              </a:rPr>
              <a:t> sind. Das Ergebnis wird dem Aufrufer später mitgeteilt (typischerweise über einen Event-Mechanismus). Währenddessen kann der </a:t>
            </a:r>
            <a:r>
              <a:rPr lang="de-DE" b="1" dirty="0">
                <a:solidFill>
                  <a:schemeClr val="tx1"/>
                </a:solidFill>
              </a:rPr>
              <a:t>aufrufende Thread andere Berechnungen durchführen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  <a:p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432B1-467B-41D7-934E-1FF01AB6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37500-BE73-4DBC-A1F0-2D6185D5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0354D3-FFA0-4588-8EEC-A42391ACCCB8}"/>
              </a:ext>
            </a:extLst>
          </p:cNvPr>
          <p:cNvSpPr/>
          <p:nvPr/>
        </p:nvSpPr>
        <p:spPr>
          <a:xfrm>
            <a:off x="2112580" y="3318641"/>
            <a:ext cx="3636579" cy="12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Async</a:t>
            </a:r>
            <a:r>
              <a:rPr lang="de-DE" dirty="0"/>
              <a:t> Multithreading</a:t>
            </a:r>
            <a:br>
              <a:rPr lang="de-DE" dirty="0"/>
            </a:br>
            <a:r>
              <a:rPr lang="de-DE" dirty="0"/>
              <a:t>(CPU-Bound)</a:t>
            </a:r>
            <a:endParaRPr lang="en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472A8B-3C58-49AF-AB34-C5227C1F791F}"/>
              </a:ext>
            </a:extLst>
          </p:cNvPr>
          <p:cNvSpPr/>
          <p:nvPr/>
        </p:nvSpPr>
        <p:spPr>
          <a:xfrm>
            <a:off x="6442842" y="3318641"/>
            <a:ext cx="3636579" cy="12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Async</a:t>
            </a:r>
            <a:r>
              <a:rPr lang="de-DE" dirty="0"/>
              <a:t> I/O</a:t>
            </a:r>
            <a:br>
              <a:rPr lang="de-DE" dirty="0"/>
            </a:br>
            <a:r>
              <a:rPr lang="de-DE" dirty="0"/>
              <a:t>(I/O-Bound)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8914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5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1F5-2A98-4A08-845A-EA8D076A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ist </a:t>
            </a:r>
            <a:r>
              <a:rPr lang="de-DE" dirty="0" err="1"/>
              <a:t>Async</a:t>
            </a:r>
            <a:r>
              <a:rPr lang="de-DE" dirty="0"/>
              <a:t> I/O wichtig?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E05B-A11B-4B13-B920-F9C2AB74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Wenn Sie I/O über synchrone APIs ausführen, blockiert der aufrufende Thread, bis das Ergebnis da ist.</a:t>
            </a:r>
          </a:p>
          <a:p>
            <a:r>
              <a:rPr lang="de-DE" dirty="0"/>
              <a:t>Wenn der Thread Pool blockierte Threads sieht, erzeugt er neue</a:t>
            </a:r>
          </a:p>
          <a:p>
            <a:r>
              <a:rPr lang="de-DE" dirty="0"/>
              <a:t>Threads sind teuer</a:t>
            </a:r>
          </a:p>
          <a:p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8B6D3-4ACA-4790-A244-082E26A1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9750-99D9-476C-8CDD-EF80A71C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22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E7EE-E169-487D-9C9A-1A5E17BA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Threading in Services in .NET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17835-83FB-4EB2-A1F3-DEA15DE7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2C9C7-B663-4C2D-811E-7A0383F3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18</a:t>
            </a:fld>
            <a:endParaRPr lang="de-DE"/>
          </a:p>
        </p:txBody>
      </p:sp>
      <p:cxnSp>
        <p:nvCxnSpPr>
          <p:cNvPr id="7" name="Gerader Verbinder 20">
            <a:extLst>
              <a:ext uri="{FF2B5EF4-FFF2-40B4-BE49-F238E27FC236}">
                <a16:creationId xmlns:a16="http://schemas.microsoft.com/office/drawing/2014/main" id="{4FB04A54-815C-48C2-8653-B98465C14EC3}"/>
              </a:ext>
            </a:extLst>
          </p:cNvPr>
          <p:cNvCxnSpPr/>
          <p:nvPr/>
        </p:nvCxnSpPr>
        <p:spPr>
          <a:xfrm flipH="1">
            <a:off x="3804402" y="1466826"/>
            <a:ext cx="26170" cy="3887395"/>
          </a:xfrm>
          <a:prstGeom prst="line">
            <a:avLst/>
          </a:prstGeom>
          <a:ln w="12700">
            <a:solidFill>
              <a:srgbClr val="92D050"/>
            </a:solidFill>
            <a:prstDash val="lg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Grafik 4">
            <a:extLst>
              <a:ext uri="{FF2B5EF4-FFF2-40B4-BE49-F238E27FC236}">
                <a16:creationId xmlns:a16="http://schemas.microsoft.com/office/drawing/2014/main" id="{FD640E64-8BC2-4472-BF92-AF2D380531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15" y="2701140"/>
            <a:ext cx="1168943" cy="1168943"/>
          </a:xfrm>
          <a:prstGeom prst="rect">
            <a:avLst/>
          </a:prstGeom>
        </p:spPr>
      </p:pic>
      <p:sp>
        <p:nvSpPr>
          <p:cNvPr id="9" name="Textfeld 5">
            <a:extLst>
              <a:ext uri="{FF2B5EF4-FFF2-40B4-BE49-F238E27FC236}">
                <a16:creationId xmlns:a16="http://schemas.microsoft.com/office/drawing/2014/main" id="{DF18FE14-AF55-4FFC-A354-68B637119E3B}"/>
              </a:ext>
            </a:extLst>
          </p:cNvPr>
          <p:cNvSpPr txBox="1"/>
          <p:nvPr/>
        </p:nvSpPr>
        <p:spPr>
          <a:xfrm>
            <a:off x="5945074" y="1466826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Thread Pool</a:t>
            </a:r>
          </a:p>
        </p:txBody>
      </p:sp>
      <p:grpSp>
        <p:nvGrpSpPr>
          <p:cNvPr id="10" name="Gruppieren 6">
            <a:extLst>
              <a:ext uri="{FF2B5EF4-FFF2-40B4-BE49-F238E27FC236}">
                <a16:creationId xmlns:a16="http://schemas.microsoft.com/office/drawing/2014/main" id="{B17E7E6D-8C49-41C8-8175-06985BEF91BC}"/>
              </a:ext>
            </a:extLst>
          </p:cNvPr>
          <p:cNvGrpSpPr/>
          <p:nvPr/>
        </p:nvGrpSpPr>
        <p:grpSpPr>
          <a:xfrm>
            <a:off x="6446250" y="2113157"/>
            <a:ext cx="301984" cy="3130613"/>
            <a:chOff x="6589227" y="1611655"/>
            <a:chExt cx="301984" cy="3130613"/>
          </a:xfrm>
        </p:grpSpPr>
        <p:cxnSp>
          <p:nvCxnSpPr>
            <p:cNvPr id="11" name="Gerader Verbinder 7">
              <a:extLst>
                <a:ext uri="{FF2B5EF4-FFF2-40B4-BE49-F238E27FC236}">
                  <a16:creationId xmlns:a16="http://schemas.microsoft.com/office/drawing/2014/main" id="{760F2C00-BDB5-432F-A784-1881DC4C925D}"/>
                </a:ext>
              </a:extLst>
            </p:cNvPr>
            <p:cNvCxnSpPr/>
            <p:nvPr/>
          </p:nvCxnSpPr>
          <p:spPr>
            <a:xfrm>
              <a:off x="6589227" y="1611655"/>
              <a:ext cx="0" cy="313061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8">
              <a:extLst>
                <a:ext uri="{FF2B5EF4-FFF2-40B4-BE49-F238E27FC236}">
                  <a16:creationId xmlns:a16="http://schemas.microsoft.com/office/drawing/2014/main" id="{8C069B48-0B1F-4858-9D66-B630EDB2C0B3}"/>
                </a:ext>
              </a:extLst>
            </p:cNvPr>
            <p:cNvCxnSpPr/>
            <p:nvPr/>
          </p:nvCxnSpPr>
          <p:spPr>
            <a:xfrm>
              <a:off x="6741627" y="1611655"/>
              <a:ext cx="0" cy="313061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9">
              <a:extLst>
                <a:ext uri="{FF2B5EF4-FFF2-40B4-BE49-F238E27FC236}">
                  <a16:creationId xmlns:a16="http://schemas.microsoft.com/office/drawing/2014/main" id="{DCCD2E8F-11EA-4550-A2DA-569B6C3A62AD}"/>
                </a:ext>
              </a:extLst>
            </p:cNvPr>
            <p:cNvCxnSpPr/>
            <p:nvPr/>
          </p:nvCxnSpPr>
          <p:spPr>
            <a:xfrm>
              <a:off x="6891211" y="1611655"/>
              <a:ext cx="0" cy="313061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Grafik 10">
            <a:extLst>
              <a:ext uri="{FF2B5EF4-FFF2-40B4-BE49-F238E27FC236}">
                <a16:creationId xmlns:a16="http://schemas.microsoft.com/office/drawing/2014/main" id="{6A295B29-BF1A-4D10-B754-D4FC454E4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14" y="2892761"/>
            <a:ext cx="785702" cy="785702"/>
          </a:xfrm>
          <a:prstGeom prst="rect">
            <a:avLst/>
          </a:prstGeom>
        </p:spPr>
      </p:pic>
      <p:sp>
        <p:nvSpPr>
          <p:cNvPr id="15" name="Textfeld 11">
            <a:extLst>
              <a:ext uri="{FF2B5EF4-FFF2-40B4-BE49-F238E27FC236}">
                <a16:creationId xmlns:a16="http://schemas.microsoft.com/office/drawing/2014/main" id="{5F68E057-2C8D-4FA3-B4B9-51A5603FB926}"/>
              </a:ext>
            </a:extLst>
          </p:cNvPr>
          <p:cNvSpPr txBox="1"/>
          <p:nvPr/>
        </p:nvSpPr>
        <p:spPr>
          <a:xfrm>
            <a:off x="2191582" y="2624044"/>
            <a:ext cx="15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 Request</a:t>
            </a:r>
          </a:p>
        </p:txBody>
      </p:sp>
      <p:cxnSp>
        <p:nvCxnSpPr>
          <p:cNvPr id="16" name="Gerade Verbindung mit Pfeil 13">
            <a:extLst>
              <a:ext uri="{FF2B5EF4-FFF2-40B4-BE49-F238E27FC236}">
                <a16:creationId xmlns:a16="http://schemas.microsoft.com/office/drawing/2014/main" id="{25C320E1-BB52-41A2-899D-8CCF5DD15F64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3382916" y="3285612"/>
            <a:ext cx="816799" cy="0"/>
          </a:xfrm>
          <a:prstGeom prst="straightConnector1">
            <a:avLst/>
          </a:prstGeom>
          <a:ln w="38100">
            <a:solidFill>
              <a:srgbClr val="837E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ieren 14">
            <a:extLst>
              <a:ext uri="{FF2B5EF4-FFF2-40B4-BE49-F238E27FC236}">
                <a16:creationId xmlns:a16="http://schemas.microsoft.com/office/drawing/2014/main" id="{16EC4875-0BB2-4D2A-9F1A-D22186EB2E14}"/>
              </a:ext>
            </a:extLst>
          </p:cNvPr>
          <p:cNvGrpSpPr/>
          <p:nvPr/>
        </p:nvGrpSpPr>
        <p:grpSpPr>
          <a:xfrm>
            <a:off x="9277589" y="2008903"/>
            <a:ext cx="700515" cy="2541368"/>
            <a:chOff x="6528669" y="983768"/>
            <a:chExt cx="700515" cy="2541368"/>
          </a:xfrm>
        </p:grpSpPr>
        <p:pic>
          <p:nvPicPr>
            <p:cNvPr id="18" name="Grafik 15">
              <a:extLst>
                <a:ext uri="{FF2B5EF4-FFF2-40B4-BE49-F238E27FC236}">
                  <a16:creationId xmlns:a16="http://schemas.microsoft.com/office/drawing/2014/main" id="{86080D8E-1D26-48D5-9EB5-9A4F949B8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176" y="983768"/>
              <a:ext cx="695008" cy="695008"/>
            </a:xfrm>
            <a:prstGeom prst="rect">
              <a:avLst/>
            </a:prstGeom>
          </p:spPr>
        </p:pic>
        <p:pic>
          <p:nvPicPr>
            <p:cNvPr id="19" name="Grafik 16">
              <a:extLst>
                <a:ext uri="{FF2B5EF4-FFF2-40B4-BE49-F238E27FC236}">
                  <a16:creationId xmlns:a16="http://schemas.microsoft.com/office/drawing/2014/main" id="{69A9D81B-F07E-4476-AD47-208B6F8A3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8669" y="1898396"/>
              <a:ext cx="700515" cy="700515"/>
            </a:xfrm>
            <a:prstGeom prst="rect">
              <a:avLst/>
            </a:prstGeom>
          </p:spPr>
        </p:pic>
        <p:pic>
          <p:nvPicPr>
            <p:cNvPr id="20" name="Grafik 17">
              <a:extLst>
                <a:ext uri="{FF2B5EF4-FFF2-40B4-BE49-F238E27FC236}">
                  <a16:creationId xmlns:a16="http://schemas.microsoft.com/office/drawing/2014/main" id="{DEDCA3B6-125D-4A83-9860-485C2C924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176" y="2830128"/>
              <a:ext cx="695008" cy="695008"/>
            </a:xfrm>
            <a:prstGeom prst="rect">
              <a:avLst/>
            </a:prstGeom>
          </p:spPr>
        </p:pic>
      </p:grpSp>
      <p:cxnSp>
        <p:nvCxnSpPr>
          <p:cNvPr id="21" name="Gerader Verbinder 18">
            <a:extLst>
              <a:ext uri="{FF2B5EF4-FFF2-40B4-BE49-F238E27FC236}">
                <a16:creationId xmlns:a16="http://schemas.microsoft.com/office/drawing/2014/main" id="{BE7A7A8C-6A70-4ED6-8365-7F5466C27764}"/>
              </a:ext>
            </a:extLst>
          </p:cNvPr>
          <p:cNvCxnSpPr/>
          <p:nvPr/>
        </p:nvCxnSpPr>
        <p:spPr>
          <a:xfrm>
            <a:off x="8200967" y="1466826"/>
            <a:ext cx="0" cy="3924348"/>
          </a:xfrm>
          <a:prstGeom prst="line">
            <a:avLst/>
          </a:prstGeom>
          <a:ln w="12700">
            <a:solidFill>
              <a:srgbClr val="92D050"/>
            </a:solidFill>
            <a:prstDash val="lg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feld 19">
            <a:extLst>
              <a:ext uri="{FF2B5EF4-FFF2-40B4-BE49-F238E27FC236}">
                <a16:creationId xmlns:a16="http://schemas.microsoft.com/office/drawing/2014/main" id="{A9979344-6D10-4F17-8DD0-DDEF115DED5E}"/>
              </a:ext>
            </a:extLst>
          </p:cNvPr>
          <p:cNvSpPr txBox="1"/>
          <p:nvPr/>
        </p:nvSpPr>
        <p:spPr>
          <a:xfrm>
            <a:off x="8227137" y="1551392"/>
            <a:ext cx="150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Prozessgrenze</a:t>
            </a:r>
          </a:p>
        </p:txBody>
      </p:sp>
      <p:sp>
        <p:nvSpPr>
          <p:cNvPr id="23" name="Rechteck 27">
            <a:extLst>
              <a:ext uri="{FF2B5EF4-FFF2-40B4-BE49-F238E27FC236}">
                <a16:creationId xmlns:a16="http://schemas.microsoft.com/office/drawing/2014/main" id="{27FFF29F-6268-47A7-9FB8-CE4FD9426B9E}"/>
              </a:ext>
            </a:extLst>
          </p:cNvPr>
          <p:cNvSpPr/>
          <p:nvPr/>
        </p:nvSpPr>
        <p:spPr>
          <a:xfrm>
            <a:off x="6361538" y="2290121"/>
            <a:ext cx="167482" cy="827580"/>
          </a:xfrm>
          <a:prstGeom prst="rect">
            <a:avLst/>
          </a:prstGeom>
          <a:solidFill>
            <a:srgbClr val="83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8">
            <a:extLst>
              <a:ext uri="{FF2B5EF4-FFF2-40B4-BE49-F238E27FC236}">
                <a16:creationId xmlns:a16="http://schemas.microsoft.com/office/drawing/2014/main" id="{3360F873-BBFA-420A-8D58-13B99F2EA89A}"/>
              </a:ext>
            </a:extLst>
          </p:cNvPr>
          <p:cNvCxnSpPr/>
          <p:nvPr/>
        </p:nvCxnSpPr>
        <p:spPr>
          <a:xfrm>
            <a:off x="6529020" y="3087691"/>
            <a:ext cx="2748569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30">
            <a:extLst>
              <a:ext uri="{FF2B5EF4-FFF2-40B4-BE49-F238E27FC236}">
                <a16:creationId xmlns:a16="http://schemas.microsoft.com/office/drawing/2014/main" id="{CA55E7F9-0C98-4608-84F3-15BF82AC9F65}"/>
              </a:ext>
            </a:extLst>
          </p:cNvPr>
          <p:cNvCxnSpPr/>
          <p:nvPr/>
        </p:nvCxnSpPr>
        <p:spPr>
          <a:xfrm flipH="1">
            <a:off x="6831039" y="3870083"/>
            <a:ext cx="2452059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33">
            <a:extLst>
              <a:ext uri="{FF2B5EF4-FFF2-40B4-BE49-F238E27FC236}">
                <a16:creationId xmlns:a16="http://schemas.microsoft.com/office/drawing/2014/main" id="{E0B9BEAD-B6C0-4A89-9005-D5AB79C2D63E}"/>
              </a:ext>
            </a:extLst>
          </p:cNvPr>
          <p:cNvSpPr/>
          <p:nvPr/>
        </p:nvSpPr>
        <p:spPr>
          <a:xfrm>
            <a:off x="6663557" y="3867060"/>
            <a:ext cx="167482" cy="683211"/>
          </a:xfrm>
          <a:prstGeom prst="rect">
            <a:avLst/>
          </a:prstGeom>
          <a:solidFill>
            <a:srgbClr val="83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35">
            <a:extLst>
              <a:ext uri="{FF2B5EF4-FFF2-40B4-BE49-F238E27FC236}">
                <a16:creationId xmlns:a16="http://schemas.microsoft.com/office/drawing/2014/main" id="{D009BB50-4526-43CB-AA00-15D4850BA41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51" y="4383078"/>
            <a:ext cx="341685" cy="34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1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AC647F-CB15-4FF4-8D16-FCD7946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Overhead von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1E7E12-79DD-4D95-A50F-1C1E459E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genaue Overhead ist schwierig zu bestimmen.</a:t>
            </a:r>
          </a:p>
          <a:p>
            <a:r>
              <a:rPr lang="de-DE" dirty="0"/>
              <a:t>Wenn man eine Methode </a:t>
            </a:r>
            <a:r>
              <a:rPr lang="de-DE" dirty="0" err="1"/>
              <a:t>async</a:t>
            </a:r>
            <a:r>
              <a:rPr lang="de-DE" dirty="0"/>
              <a:t> macht und diese tatsächlich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oder </a:t>
            </a:r>
            <a:r>
              <a:rPr lang="de-DE" dirty="0" err="1"/>
              <a:t>Async</a:t>
            </a:r>
            <a:r>
              <a:rPr lang="de-DE" dirty="0"/>
              <a:t> I/O ausführt, ist man aber mindestens im Bereich µs.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E56D-4788-47BE-B0F5-AA6F4BF0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761A4-146A-4BF1-942E-3FF54D64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19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A56D78-E0ED-4893-87BE-14656711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3028950"/>
            <a:ext cx="81153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3B9-B6B3-4498-BA6A-0F859D6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F9F2-18A9-4F90-AC61-21608D3E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habe ich bis 2015 meine Software-Applikationen gestaltet?</a:t>
            </a:r>
          </a:p>
          <a:p>
            <a:r>
              <a:rPr lang="de-DE" dirty="0"/>
              <a:t>Drei Beispiele für Performance und Interna</a:t>
            </a:r>
          </a:p>
          <a:p>
            <a:r>
              <a:rPr lang="de-DE" dirty="0"/>
              <a:t>Vereinbarkeit mit Prinzipien, Patterns und Best Practices</a:t>
            </a:r>
          </a:p>
          <a:p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6494-1751-4A84-8371-DF78A79C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0650A-3508-4172-A670-F521014D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EFAAABC-9C5D-4187-B6E0-A0B66601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WPF - </a:t>
            </a:r>
            <a:r>
              <a:rPr lang="de-DE" dirty="0" err="1"/>
              <a:t>Internals</a:t>
            </a:r>
            <a:r>
              <a:rPr lang="de-DE" dirty="0"/>
              <a:t> </a:t>
            </a:r>
            <a:endParaRPr lang="en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FAF282-231B-48B9-9330-1374CEDBD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78525-9A04-43D6-8B8D-73D78E22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8E04-200E-4DF8-A6F0-2AFFF7A0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834180"/>
      </p:ext>
    </p:extLst>
  </p:cSld>
  <p:clrMapOvr>
    <a:masterClrMapping/>
  </p:clrMapOvr>
  <p:transition spd="med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EC87AC-B959-4CBA-9740-E4D9CC40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Views in WPF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790BD-9070-473F-BC20-73925E01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F608C-1029-49D4-B496-B722BD27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21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446BC-FCC7-4CE9-9C05-A6DDBF1F4F16}"/>
              </a:ext>
            </a:extLst>
          </p:cNvPr>
          <p:cNvSpPr/>
          <p:nvPr/>
        </p:nvSpPr>
        <p:spPr>
          <a:xfrm>
            <a:off x="1041862" y="2273530"/>
            <a:ext cx="2768138" cy="1953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 Control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752E82-F6BC-42C5-A5B0-D0B978F853A9}"/>
              </a:ext>
            </a:extLst>
          </p:cNvPr>
          <p:cNvSpPr/>
          <p:nvPr/>
        </p:nvSpPr>
        <p:spPr>
          <a:xfrm>
            <a:off x="8382000" y="2273530"/>
            <a:ext cx="2768138" cy="1953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Collection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F7E26D-9B1A-4E8C-A0E6-D876AB994813}"/>
              </a:ext>
            </a:extLst>
          </p:cNvPr>
          <p:cNvSpPr/>
          <p:nvPr/>
        </p:nvSpPr>
        <p:spPr>
          <a:xfrm>
            <a:off x="4711931" y="2273530"/>
            <a:ext cx="2768138" cy="1953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 View</a:t>
            </a:r>
            <a:endParaRPr lang="en-D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EAD5DE-2E73-4847-AD50-245B586141C1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7480069" y="3250275"/>
            <a:ext cx="9019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96B119-D864-4A37-B75F-3663178D38C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810000" y="3250275"/>
            <a:ext cx="9019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426300"/>
      </p:ext>
    </p:extLst>
  </p:cSld>
  <p:clrMapOvr>
    <a:masterClrMapping/>
  </p:clrMapOvr>
  <p:transition spd="med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EFAAABC-9C5D-4187-B6E0-A0B66601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 err="1"/>
              <a:t>Principles</a:t>
            </a:r>
            <a:r>
              <a:rPr lang="de-DE" sz="5400" dirty="0"/>
              <a:t>, Patterns &amp; Practices</a:t>
            </a:r>
            <a:br>
              <a:rPr lang="de-DE" sz="5400" dirty="0"/>
            </a:br>
            <a:r>
              <a:rPr lang="de-DE" sz="5400" dirty="0"/>
              <a:t>vs.</a:t>
            </a:r>
            <a:br>
              <a:rPr lang="de-DE" sz="5400" dirty="0"/>
            </a:br>
            <a:r>
              <a:rPr lang="de-DE" sz="5400" dirty="0"/>
              <a:t>Performance &amp; </a:t>
            </a:r>
            <a:r>
              <a:rPr lang="de-DE" sz="5400" dirty="0" err="1"/>
              <a:t>Internals</a:t>
            </a:r>
            <a:endParaRPr lang="en-DE" sz="54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FAF282-231B-48B9-9330-1374CEDBD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subjektiv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78525-9A04-43D6-8B8D-73D78E22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8E04-200E-4DF8-A6F0-2AFFF7A0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57291"/>
      </p:ext>
    </p:extLst>
  </p:cSld>
  <p:clrMapOvr>
    <a:masterClrMapping/>
  </p:clrMapOvr>
  <p:transition spd="med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8B54AD-4E99-44A3-803D-E6662473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aus den vorherigen Abschnitten lernen sollten</a:t>
            </a:r>
            <a:endParaRPr lang="en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9863C3-ADC0-42F3-81E9-EE37E72ED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Eindeutig unterscheiden zwischen I/O und In-Memory Operationen</a:t>
            </a:r>
          </a:p>
          <a:p>
            <a:r>
              <a:rPr lang="de-DE" dirty="0"/>
              <a:t>I/O sollte asynchron ausgeführt werden, um UI </a:t>
            </a:r>
            <a:r>
              <a:rPr lang="de-DE" dirty="0" err="1"/>
              <a:t>Freezes</a:t>
            </a:r>
            <a:r>
              <a:rPr lang="de-DE" dirty="0"/>
              <a:t> und unnötige Thread-Pool-Allokationen zu vermeiden</a:t>
            </a:r>
          </a:p>
          <a:p>
            <a:r>
              <a:rPr lang="de-DE" dirty="0"/>
              <a:t>Unnötigen I/O vermeiden</a:t>
            </a:r>
          </a:p>
          <a:p>
            <a:pPr lvl="1"/>
            <a:r>
              <a:rPr lang="de-DE" dirty="0"/>
              <a:t>Mehrere Abfragen in eine zusammenfassen, falls möglich</a:t>
            </a:r>
          </a:p>
          <a:p>
            <a:pPr lvl="1"/>
            <a:r>
              <a:rPr lang="de-DE" dirty="0"/>
              <a:t>Fail-Fast-Prinzip</a:t>
            </a:r>
          </a:p>
          <a:p>
            <a:r>
              <a:rPr lang="de-DE" dirty="0"/>
              <a:t>Unnötige Objektallokationen vermeiden – </a:t>
            </a:r>
            <a:r>
              <a:rPr lang="de-DE" dirty="0" err="1"/>
              <a:t>Indirektion</a:t>
            </a:r>
            <a:r>
              <a:rPr lang="de-DE" dirty="0"/>
              <a:t> nur dann einsetzen, falls notwendig</a:t>
            </a:r>
          </a:p>
          <a:p>
            <a:r>
              <a:rPr lang="de-DE" dirty="0"/>
              <a:t>Auch stark gekoppelter Code kann (leicht) automatisiert getestet werden, sofern dieser ausschließlich In-Memory läuft</a:t>
            </a:r>
          </a:p>
          <a:p>
            <a:r>
              <a:rPr lang="de-DE" dirty="0"/>
              <a:t>Speicherabbilder helfen beim Design von Mengengerüsten. Wichtig: Messen!</a:t>
            </a:r>
          </a:p>
          <a:p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A16BF-492A-4082-B306-4FB1CE73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5DDE9-6E30-447E-AFE8-A7BBA663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5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9620-0F67-4A33-A124-44CA56B8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Neues Programmierprinzip: LTI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70B2-57A8-43F7-A397-77DD21162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Learn-The-Internals Principle (LTI)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Setze dich mit den internen Mechanismen der </a:t>
            </a:r>
            <a:r>
              <a:rPr lang="de-DE" dirty="0" err="1"/>
              <a:t>Runtimes</a:t>
            </a:r>
            <a:r>
              <a:rPr lang="de-DE" dirty="0"/>
              <a:t> und Frameworks / Bibliotheken, die du einsetzt, auseinander und verstehe, wie sie wiederkehrende Probleme lösen (zumindest auf der obersten Abstraktionsschicht). Mache ausfindig, welche Aufruf-Muster Probleme erzeugen können und stelle sicher, dass diese im aufrufenden Code vermieden werden.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08ABE-2127-4F2D-87B5-88C0FFC1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3D4A4-D072-4CD3-8DE9-D9A673B1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8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D430-1F54-4316-AB9C-F4F43D79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Neues Programmierprinzip: RPB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7407-2F44-4990-95FB-BB0A61FF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Respect-the-Process-Boundary Principle (RBP)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de-DE" dirty="0"/>
              <a:t>Unterscheide zwischen In-Memory Operationen und I/O Operationen, da letztere deutlich höhere Ausführungszeiten haben. I/O Operationen sollten über asynchrone APIs umgesetzt werden, um blockierende Threads zu vermeiden.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56C01-5271-4AD9-AB18-EF05A77C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4048-DF2C-4205-BD35-DC9E3E7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0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1555-C0E3-4352-85D3-9C82374D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CHUC: Core – Humble Objects – Unit Tests – Composition Root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54584-7053-4123-8FB2-3C1B0E48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FD4F9-4AB5-401D-970C-39A4787E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26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CB158F-FB21-4F12-94AD-14C7614A0154}"/>
              </a:ext>
            </a:extLst>
          </p:cNvPr>
          <p:cNvSpPr/>
          <p:nvPr/>
        </p:nvSpPr>
        <p:spPr>
          <a:xfrm>
            <a:off x="4728339" y="3127090"/>
            <a:ext cx="2259728" cy="110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  <a:endParaRPr lang="en-D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250D8A-0511-43AD-BA86-2A282C79FD07}"/>
              </a:ext>
            </a:extLst>
          </p:cNvPr>
          <p:cNvSpPr/>
          <p:nvPr/>
        </p:nvSpPr>
        <p:spPr>
          <a:xfrm>
            <a:off x="3179379" y="998702"/>
            <a:ext cx="5357648" cy="5357648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4C132-9F5D-4D1A-A566-0F1BCB582841}"/>
              </a:ext>
            </a:extLst>
          </p:cNvPr>
          <p:cNvSpPr txBox="1"/>
          <p:nvPr/>
        </p:nvSpPr>
        <p:spPr>
          <a:xfrm>
            <a:off x="7455657" y="1191071"/>
            <a:ext cx="199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Process Boundary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3AF40-4B79-4256-BD76-506772133444}"/>
              </a:ext>
            </a:extLst>
          </p:cNvPr>
          <p:cNvSpPr/>
          <p:nvPr/>
        </p:nvSpPr>
        <p:spPr>
          <a:xfrm>
            <a:off x="5007895" y="5250227"/>
            <a:ext cx="1700613" cy="675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Composition</a:t>
            </a:r>
            <a:r>
              <a:rPr lang="de-DE" dirty="0"/>
              <a:t> Root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E4119E-2236-4BD8-AAD3-B5988C00F54F}"/>
              </a:ext>
            </a:extLst>
          </p:cNvPr>
          <p:cNvSpPr/>
          <p:nvPr/>
        </p:nvSpPr>
        <p:spPr>
          <a:xfrm>
            <a:off x="2455993" y="3127090"/>
            <a:ext cx="1446770" cy="1100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Humble Objects</a:t>
            </a:r>
            <a:endParaRPr lang="en-DE" dirty="0"/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B79379F-2E96-45A5-BC49-39DCA5B3C318}"/>
              </a:ext>
            </a:extLst>
          </p:cNvPr>
          <p:cNvSpPr/>
          <p:nvPr/>
        </p:nvSpPr>
        <p:spPr>
          <a:xfrm rot="5400000">
            <a:off x="4496859" y="1783108"/>
            <a:ext cx="610914" cy="24948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028B0947-657F-4C00-B5B0-2B25612DEB62}"/>
              </a:ext>
            </a:extLst>
          </p:cNvPr>
          <p:cNvSpPr/>
          <p:nvPr/>
        </p:nvSpPr>
        <p:spPr>
          <a:xfrm rot="16200000">
            <a:off x="4623321" y="3173457"/>
            <a:ext cx="610914" cy="2494893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93DF0C8-ADE9-4591-BA15-74F3030BE983}"/>
              </a:ext>
            </a:extLst>
          </p:cNvPr>
          <p:cNvSpPr/>
          <p:nvPr/>
        </p:nvSpPr>
        <p:spPr>
          <a:xfrm>
            <a:off x="8610600" y="3127090"/>
            <a:ext cx="1360200" cy="1100873"/>
          </a:xfrm>
          <a:prstGeom prst="triangle">
            <a:avLst>
              <a:gd name="adj" fmla="val 502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Unit Tests</a:t>
            </a:r>
            <a:endParaRPr lang="en-DE" dirty="0"/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BAF4B60-CA9E-4F44-8547-E5A5205AA7B0}"/>
              </a:ext>
            </a:extLst>
          </p:cNvPr>
          <p:cNvSpPr/>
          <p:nvPr/>
        </p:nvSpPr>
        <p:spPr>
          <a:xfrm rot="5400000">
            <a:off x="7621822" y="1587977"/>
            <a:ext cx="610914" cy="2907270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F00A2A-30E0-47D0-987D-7699C44D408F}"/>
              </a:ext>
            </a:extLst>
          </p:cNvPr>
          <p:cNvCxnSpPr/>
          <p:nvPr/>
        </p:nvCxnSpPr>
        <p:spPr>
          <a:xfrm>
            <a:off x="4824603" y="2454831"/>
            <a:ext cx="0" cy="47296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CCABFC12-AFE9-48DE-8F70-BD9FC96258F3}"/>
              </a:ext>
            </a:extLst>
          </p:cNvPr>
          <p:cNvSpPr/>
          <p:nvPr/>
        </p:nvSpPr>
        <p:spPr>
          <a:xfrm>
            <a:off x="4077712" y="2013910"/>
            <a:ext cx="1493781" cy="36654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Abstraction</a:t>
            </a: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F2C0B9B5-D59B-4F55-A82B-BB0ADCA64B7C}"/>
              </a:ext>
            </a:extLst>
          </p:cNvPr>
          <p:cNvSpPr/>
          <p:nvPr/>
        </p:nvSpPr>
        <p:spPr>
          <a:xfrm rot="18852164" flipV="1">
            <a:off x="3798787" y="3863802"/>
            <a:ext cx="610914" cy="2414926"/>
          </a:xfrm>
          <a:prstGeom prst="curved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F584417C-42E1-469C-A117-03C8F578736E}"/>
              </a:ext>
            </a:extLst>
          </p:cNvPr>
          <p:cNvSpPr/>
          <p:nvPr/>
        </p:nvSpPr>
        <p:spPr>
          <a:xfrm rot="476932" flipH="1" flipV="1">
            <a:off x="6753907" y="3690199"/>
            <a:ext cx="615465" cy="2005934"/>
          </a:xfrm>
          <a:prstGeom prst="curved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4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EE16-2D24-4FD4-ADA0-3CCB9952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5FB0-58DC-4EF6-9B93-99FBC58F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Matt Waren: </a:t>
            </a:r>
            <a:r>
              <a:rPr lang="en-US" dirty="0">
                <a:hlinkClick r:id="rId2"/>
              </a:rPr>
              <a:t>The 68 things the CLR does before executing a single line of your code (*)</a:t>
            </a:r>
            <a:endParaRPr lang="en-US" dirty="0"/>
          </a:p>
          <a:p>
            <a:r>
              <a:rPr lang="en-US" dirty="0"/>
              <a:t>Konrad </a:t>
            </a:r>
            <a:r>
              <a:rPr lang="en-US" dirty="0" err="1"/>
              <a:t>Kokosa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Pro .NET Memory Management</a:t>
            </a:r>
            <a:endParaRPr lang="en-US" dirty="0"/>
          </a:p>
          <a:p>
            <a:r>
              <a:rPr lang="en-US" dirty="0"/>
              <a:t>Jeffrey Richter: </a:t>
            </a:r>
            <a:r>
              <a:rPr lang="en-US" dirty="0">
                <a:hlinkClick r:id="rId4"/>
              </a:rPr>
              <a:t>Advanced Threading in .NET</a:t>
            </a:r>
            <a:endParaRPr lang="en-US" dirty="0"/>
          </a:p>
          <a:p>
            <a:r>
              <a:rPr lang="en-US" dirty="0"/>
              <a:t>Daniel Palme: </a:t>
            </a:r>
            <a:r>
              <a:rPr lang="en-US" dirty="0" err="1">
                <a:hlinkClick r:id="rId5"/>
              </a:rPr>
              <a:t>IoC</a:t>
            </a:r>
            <a:r>
              <a:rPr lang="en-US" dirty="0">
                <a:hlinkClick r:id="rId5"/>
              </a:rPr>
              <a:t> Container Benchmark - Performance comparison</a:t>
            </a:r>
            <a:endParaRPr lang="en-US" dirty="0"/>
          </a:p>
          <a:p>
            <a:r>
              <a:rPr lang="en-US" dirty="0"/>
              <a:t>Joseph </a:t>
            </a:r>
            <a:r>
              <a:rPr lang="en-US" dirty="0" err="1"/>
              <a:t>Albahari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Threading in C#</a:t>
            </a:r>
            <a:endParaRPr lang="en-US" dirty="0"/>
          </a:p>
          <a:p>
            <a:r>
              <a:rPr lang="en-US" dirty="0"/>
              <a:t>John Skeet: </a:t>
            </a:r>
            <a:r>
              <a:rPr lang="en-US" dirty="0">
                <a:hlinkClick r:id="rId7"/>
              </a:rPr>
              <a:t>Asynchronous C# 5.0</a:t>
            </a:r>
            <a:endParaRPr lang="en-US" dirty="0"/>
          </a:p>
          <a:p>
            <a:r>
              <a:rPr lang="en-US" dirty="0"/>
              <a:t>Robert C. Martin:  </a:t>
            </a:r>
            <a:r>
              <a:rPr lang="en-US" dirty="0">
                <a:hlinkClick r:id="rId8"/>
              </a:rPr>
              <a:t>Agile Principles, Patterns, and Practices in C#</a:t>
            </a:r>
            <a:endParaRPr lang="en-US" dirty="0"/>
          </a:p>
          <a:p>
            <a:r>
              <a:rPr lang="en-US" dirty="0"/>
              <a:t>Andrey </a:t>
            </a:r>
            <a:r>
              <a:rPr lang="en-US" dirty="0" err="1"/>
              <a:t>Akinshin</a:t>
            </a:r>
            <a:r>
              <a:rPr lang="en-US" dirty="0"/>
              <a:t>: </a:t>
            </a:r>
            <a:r>
              <a:rPr lang="en-US" dirty="0">
                <a:hlinkClick r:id="rId9"/>
              </a:rPr>
              <a:t>Pro .NET Benchmarking – The Art of Performance Measurement</a:t>
            </a:r>
            <a:endParaRPr lang="en-US" dirty="0"/>
          </a:p>
          <a:p>
            <a:r>
              <a:rPr lang="en-US" dirty="0"/>
              <a:t>Martin Fowler: </a:t>
            </a:r>
            <a:r>
              <a:rPr lang="en-US" dirty="0">
                <a:hlinkClick r:id="rId10"/>
              </a:rPr>
              <a:t>Patterns of Enterprise Application Architecture</a:t>
            </a:r>
            <a:endParaRPr lang="en-US" dirty="0"/>
          </a:p>
          <a:p>
            <a:r>
              <a:rPr lang="en-US" dirty="0"/>
              <a:t>Mark Seemann: </a:t>
            </a:r>
            <a:r>
              <a:rPr lang="en-US" dirty="0">
                <a:hlinkClick r:id="rId11"/>
              </a:rPr>
              <a:t>Dependency Injection in .NET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14D2-92FC-4F3C-A26C-AA23D440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FDC53-6822-4AA2-B2DA-8F881610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2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7AEEC0-EE74-432A-92F7-0FBE90A5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Dank!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615A44-26DC-45BA-A630-252F59C41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Haben Sie Fragen?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147BF-C84E-48BA-885D-108D7E4C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0CC9-9D7D-409E-B48B-B3F1256B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829508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0CDD2F-F624-4257-B48C-868EE76B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mich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BE4D3A-5A10-42DC-A773-E4206A6FBE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/>
              <a:t>Kenny Pflug</a:t>
            </a:r>
          </a:p>
          <a:p>
            <a:r>
              <a:rPr lang="de-DE" dirty="0"/>
              <a:t>Tech Lead bei </a:t>
            </a:r>
            <a:r>
              <a:rPr lang="de-DE" noProof="1">
                <a:hlinkClick r:id="rId2"/>
              </a:rPr>
              <a:t>Synnotech</a:t>
            </a:r>
            <a:endParaRPr lang="de-DE" noProof="1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Twitter: </a:t>
            </a:r>
            <a:r>
              <a:rPr lang="de-DE" dirty="0">
                <a:hlinkClick r:id="rId3"/>
              </a:rPr>
              <a:t>@feO2x</a:t>
            </a:r>
            <a:endParaRPr lang="de-DE" dirty="0"/>
          </a:p>
          <a:p>
            <a:r>
              <a:rPr lang="de-DE" dirty="0"/>
              <a:t>GitHub: </a:t>
            </a:r>
            <a:r>
              <a:rPr lang="de-DE" dirty="0">
                <a:hlinkClick r:id="rId4"/>
              </a:rPr>
              <a:t>feO2x</a:t>
            </a:r>
            <a:endParaRPr lang="de-DE" dirty="0"/>
          </a:p>
          <a:p>
            <a:r>
              <a:rPr lang="de-DE" dirty="0"/>
              <a:t>YouTube: </a:t>
            </a:r>
            <a:r>
              <a:rPr lang="de-DE" noProof="1">
                <a:hlinkClick r:id="rId5"/>
              </a:rPr>
              <a:t>youtube.com/c/kennypflug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5591BC-37A7-43D2-B7BB-28B6364B6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88" y="1819178"/>
            <a:ext cx="2777492" cy="3541721"/>
          </a:xfr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0748733-9663-42C7-9FE4-69148A31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7F484D-2E8B-482F-A1EE-89E66024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9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893E9B6-3B60-470C-BB21-ED064D0A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Anno 2015…</a:t>
            </a:r>
            <a:endParaRPr lang="en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995C6F-7574-4576-B70E-00CA737C7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5C9AC-961E-4C5E-AB99-4EBEFB59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D5B6-8923-47B0-8A70-55C06F0A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73013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2400E3-FFAF-4FD3-B471-9FAC616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ich bis 2015 meinen C# Code gestaltet habe</a:t>
            </a:r>
            <a:endParaRPr lang="en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2B9A6F-393F-4BB7-9DF7-4A327BC8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kleine Klassen, welche jeweils genau eine Aufgabe übernehmen</a:t>
            </a:r>
          </a:p>
          <a:p>
            <a:r>
              <a:rPr lang="de-DE" dirty="0"/>
              <a:t>Interfaces / abstrakte Basisklasse zwischen Aufrufer und Aufgerufenen</a:t>
            </a:r>
          </a:p>
          <a:p>
            <a:r>
              <a:rPr lang="de-DE" dirty="0"/>
              <a:t>Objektgraphen werden über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(DI) aufgelöst – normalerweise mithilfe eines DI Containers</a:t>
            </a:r>
          </a:p>
          <a:p>
            <a:r>
              <a:rPr lang="de-DE" dirty="0" err="1"/>
              <a:t>If</a:t>
            </a:r>
            <a:r>
              <a:rPr lang="de-DE" dirty="0"/>
              <a:t>-Else- oder Switch-Blöcke werden ersetzt durch Objekte mit Abstraktion</a:t>
            </a:r>
          </a:p>
          <a:p>
            <a:r>
              <a:rPr lang="de-DE" dirty="0"/>
              <a:t>Test Driven Development</a:t>
            </a:r>
            <a:endParaRPr lang="en-DE" dirty="0"/>
          </a:p>
          <a:p>
            <a:r>
              <a:rPr lang="de-DE" dirty="0"/>
              <a:t>Einsatz etablierter Design Patterns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0648-1461-4024-AA01-A8C5BBEB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77D97-4CF0-4306-90CC-FAD77445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08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4732-1197-40F3-87F7-96C79A8F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2015 – Design Patterns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B3FA06-2EE7-471F-9541-7379DAC94D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Factory, Abstract Factory</a:t>
            </a:r>
          </a:p>
          <a:p>
            <a:r>
              <a:rPr lang="de-DE" dirty="0" err="1"/>
              <a:t>Builder</a:t>
            </a:r>
            <a:endParaRPr lang="de-DE" dirty="0"/>
          </a:p>
          <a:p>
            <a:r>
              <a:rPr lang="de-DE" dirty="0"/>
              <a:t>Singleton</a:t>
            </a:r>
          </a:p>
          <a:p>
            <a:r>
              <a:rPr lang="de-DE" dirty="0"/>
              <a:t>Prototype</a:t>
            </a:r>
          </a:p>
          <a:p>
            <a:r>
              <a:rPr lang="de-DE" dirty="0"/>
              <a:t>Adapter</a:t>
            </a:r>
          </a:p>
          <a:p>
            <a:r>
              <a:rPr lang="de-DE" dirty="0"/>
              <a:t>Composite</a:t>
            </a:r>
          </a:p>
          <a:p>
            <a:r>
              <a:rPr lang="de-DE" dirty="0"/>
              <a:t>Decorator</a:t>
            </a:r>
          </a:p>
          <a:p>
            <a:r>
              <a:rPr lang="de-DE" dirty="0" err="1"/>
              <a:t>Facade</a:t>
            </a:r>
            <a:endParaRPr lang="de-DE" dirty="0"/>
          </a:p>
          <a:p>
            <a:r>
              <a:rPr lang="de-DE" dirty="0"/>
              <a:t>Proxy</a:t>
            </a:r>
          </a:p>
          <a:p>
            <a:r>
              <a:rPr lang="de-DE" dirty="0"/>
              <a:t>Chain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Responsibility</a:t>
            </a:r>
            <a:endParaRPr lang="de-DE" dirty="0"/>
          </a:p>
          <a:p>
            <a:r>
              <a:rPr lang="de-DE" dirty="0"/>
              <a:t>Command</a:t>
            </a:r>
          </a:p>
          <a:p>
            <a:r>
              <a:rPr lang="de-DE" dirty="0"/>
              <a:t>Iterator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B498BD-5D8A-462C-A0C5-4DB0714E77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Observer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Visitor</a:t>
            </a:r>
          </a:p>
          <a:p>
            <a:r>
              <a:rPr lang="en-US" dirty="0"/>
              <a:t>Immutable Objects</a:t>
            </a:r>
          </a:p>
          <a:p>
            <a:r>
              <a:rPr lang="en-US" dirty="0"/>
              <a:t>Arrange – Act – Assert (– Cleanup)</a:t>
            </a:r>
          </a:p>
          <a:p>
            <a:r>
              <a:rPr lang="en-US" dirty="0"/>
              <a:t>Dummy, Stub, Spy, Mock</a:t>
            </a:r>
          </a:p>
          <a:p>
            <a:r>
              <a:rPr lang="en-US" dirty="0"/>
              <a:t>Model – View – View Model</a:t>
            </a:r>
          </a:p>
          <a:p>
            <a:r>
              <a:rPr lang="en-US" dirty="0"/>
              <a:t>Model – View – Controller</a:t>
            </a:r>
          </a:p>
          <a:p>
            <a:r>
              <a:rPr lang="en-US" dirty="0"/>
              <a:t>Object Pooling</a:t>
            </a:r>
          </a:p>
          <a:p>
            <a:r>
              <a:rPr lang="de-DE" dirty="0"/>
              <a:t>und viele mehr…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9E990-A3A2-4DE6-8784-17B5DB1D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7C0F5-8FCE-4D79-8506-97FB1AFC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69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27FD-D82F-4278-A414-7B845DD8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2015 – Software </a:t>
            </a:r>
            <a:r>
              <a:rPr lang="en-US" dirty="0"/>
              <a:t>Architectures: N-Layer / N-Tier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6BA2-E96A-4CD7-8210-77D59313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24677-26D5-47D6-A3E1-CD333325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</a:t>
            </a:fld>
            <a:endParaRPr lang="de-DE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FB268F9-97F4-4EA3-9F2E-DEB5692AF78B}"/>
              </a:ext>
            </a:extLst>
          </p:cNvPr>
          <p:cNvGrpSpPr/>
          <p:nvPr/>
        </p:nvGrpSpPr>
        <p:grpSpPr>
          <a:xfrm>
            <a:off x="3505199" y="1105779"/>
            <a:ext cx="5181601" cy="4780447"/>
            <a:chOff x="3505199" y="1264021"/>
            <a:chExt cx="5181601" cy="478044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401C15-4263-4BC1-92AE-169B1836D65B}"/>
                </a:ext>
              </a:extLst>
            </p:cNvPr>
            <p:cNvSpPr/>
            <p:nvPr/>
          </p:nvSpPr>
          <p:spPr>
            <a:xfrm>
              <a:off x="3505200" y="3888682"/>
              <a:ext cx="3113689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</a:t>
              </a:r>
              <a:endParaRPr lang="en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B65953-5A13-4E84-86B6-25A8D2B958B8}"/>
                </a:ext>
              </a:extLst>
            </p:cNvPr>
            <p:cNvSpPr/>
            <p:nvPr/>
          </p:nvSpPr>
          <p:spPr>
            <a:xfrm>
              <a:off x="3505201" y="2576352"/>
              <a:ext cx="3113689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  <a:endParaRPr lang="en-DE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F2979F-60B1-487B-A02B-87AD12FB7DC0}"/>
                </a:ext>
              </a:extLst>
            </p:cNvPr>
            <p:cNvSpPr/>
            <p:nvPr/>
          </p:nvSpPr>
          <p:spPr>
            <a:xfrm>
              <a:off x="3505200" y="1264022"/>
              <a:ext cx="3113689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Presentation</a:t>
              </a:r>
              <a:endParaRPr lang="en-DE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223565-5945-4DDB-93C8-77C90EFB61C5}"/>
                </a:ext>
              </a:extLst>
            </p:cNvPr>
            <p:cNvCxnSpPr>
              <a:stCxn id="11" idx="2"/>
              <a:endCxn id="10" idx="0"/>
            </p:cNvCxnSpPr>
            <p:nvPr/>
          </p:nvCxnSpPr>
          <p:spPr>
            <a:xfrm>
              <a:off x="5062045" y="2107477"/>
              <a:ext cx="1" cy="4688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77D4B2C-55E0-4D76-82DD-10644DB6B083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>
            <a:xfrm flipH="1">
              <a:off x="5062045" y="3419807"/>
              <a:ext cx="1" cy="4688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0465C28-1827-4077-9A40-B85A6BE01EAC}"/>
                </a:ext>
              </a:extLst>
            </p:cNvPr>
            <p:cNvSpPr/>
            <p:nvPr/>
          </p:nvSpPr>
          <p:spPr>
            <a:xfrm>
              <a:off x="3505199" y="5201012"/>
              <a:ext cx="3113689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Access</a:t>
              </a:r>
              <a:endParaRPr lang="en-DE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15D3B0-9AEC-4A98-8CBF-122084955005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 flipH="1">
              <a:off x="5062044" y="4732137"/>
              <a:ext cx="1" cy="4688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BF95468-FA5C-436E-BDC1-17155C4DBE2A}"/>
                </a:ext>
              </a:extLst>
            </p:cNvPr>
            <p:cNvSpPr/>
            <p:nvPr/>
          </p:nvSpPr>
          <p:spPr>
            <a:xfrm rot="5400000">
              <a:off x="5874849" y="3232517"/>
              <a:ext cx="4780447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Infrastructure</a:t>
              </a:r>
              <a:endParaRPr lang="en-DE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68F0A5-2E93-4DB2-9A36-E644A3387400}"/>
                </a:ext>
              </a:extLst>
            </p:cNvPr>
            <p:cNvCxnSpPr>
              <a:cxnSpLocks/>
              <a:stCxn id="11" idx="3"/>
              <a:endCxn id="22" idx="2"/>
            </p:cNvCxnSpPr>
            <p:nvPr/>
          </p:nvCxnSpPr>
          <p:spPr>
            <a:xfrm>
              <a:off x="6618889" y="1685750"/>
              <a:ext cx="1224456" cy="19684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C732D70-EB35-42F2-888C-F48BF33793A1}"/>
                </a:ext>
              </a:extLst>
            </p:cNvPr>
            <p:cNvCxnSpPr>
              <a:cxnSpLocks/>
              <a:stCxn id="10" idx="3"/>
              <a:endCxn id="22" idx="2"/>
            </p:cNvCxnSpPr>
            <p:nvPr/>
          </p:nvCxnSpPr>
          <p:spPr>
            <a:xfrm>
              <a:off x="6618890" y="2998080"/>
              <a:ext cx="1224455" cy="6561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E46D4C-3B79-4D82-9A13-BD5AAB72ED3C}"/>
                </a:ext>
              </a:extLst>
            </p:cNvPr>
            <p:cNvCxnSpPr>
              <a:cxnSpLocks/>
              <a:stCxn id="9" idx="3"/>
              <a:endCxn id="22" idx="2"/>
            </p:cNvCxnSpPr>
            <p:nvPr/>
          </p:nvCxnSpPr>
          <p:spPr>
            <a:xfrm flipV="1">
              <a:off x="6618889" y="3654245"/>
              <a:ext cx="1224456" cy="6561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2004AC6-C935-4E07-A9F6-773BDF50DE11}"/>
                </a:ext>
              </a:extLst>
            </p:cNvPr>
            <p:cNvCxnSpPr>
              <a:cxnSpLocks/>
              <a:stCxn id="18" idx="3"/>
              <a:endCxn id="22" idx="2"/>
            </p:cNvCxnSpPr>
            <p:nvPr/>
          </p:nvCxnSpPr>
          <p:spPr>
            <a:xfrm flipV="1">
              <a:off x="6618888" y="3654245"/>
              <a:ext cx="1224457" cy="19684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975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27FD-D82F-4278-A414-7B845DD8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2015 – Software </a:t>
            </a:r>
            <a:r>
              <a:rPr lang="en-US" dirty="0"/>
              <a:t>Architectures: Ports and Adapters / Onion Architecture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6BA2-E96A-4CD7-8210-77D59313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24677-26D5-47D6-A3E1-CD333325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01C15-4263-4BC1-92AE-169B1836D65B}"/>
              </a:ext>
            </a:extLst>
          </p:cNvPr>
          <p:cNvSpPr/>
          <p:nvPr/>
        </p:nvSpPr>
        <p:spPr>
          <a:xfrm>
            <a:off x="5678215" y="3117628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B65953-5A13-4E84-86B6-25A8D2B958B8}"/>
              </a:ext>
            </a:extLst>
          </p:cNvPr>
          <p:cNvSpPr/>
          <p:nvPr/>
        </p:nvSpPr>
        <p:spPr>
          <a:xfrm>
            <a:off x="1332184" y="3117625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Port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F2979F-60B1-487B-A02B-87AD12FB7DC0}"/>
              </a:ext>
            </a:extLst>
          </p:cNvPr>
          <p:cNvSpPr/>
          <p:nvPr/>
        </p:nvSpPr>
        <p:spPr>
          <a:xfrm>
            <a:off x="5678217" y="1149133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65C28-1827-4077-9A40-B85A6BE01EAC}"/>
              </a:ext>
            </a:extLst>
          </p:cNvPr>
          <p:cNvSpPr/>
          <p:nvPr/>
        </p:nvSpPr>
        <p:spPr>
          <a:xfrm>
            <a:off x="5678216" y="5086123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  <a:endParaRPr lang="en-D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15D3B0-9AEC-4A98-8CBF-12208495500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7235060" y="3961083"/>
            <a:ext cx="1" cy="1125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BF95468-FA5C-436E-BDC1-17155C4DBE2A}"/>
              </a:ext>
            </a:extLst>
          </p:cNvPr>
          <p:cNvSpPr/>
          <p:nvPr/>
        </p:nvSpPr>
        <p:spPr>
          <a:xfrm rot="5400000">
            <a:off x="8047866" y="3117628"/>
            <a:ext cx="4780447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D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68F0A5-2E93-4DB2-9A36-E644A3387400}"/>
              </a:ext>
            </a:extLst>
          </p:cNvPr>
          <p:cNvCxnSpPr>
            <a:cxnSpLocks/>
            <a:stCxn id="11" idx="3"/>
            <a:endCxn id="22" idx="2"/>
          </p:cNvCxnSpPr>
          <p:nvPr/>
        </p:nvCxnSpPr>
        <p:spPr>
          <a:xfrm>
            <a:off x="8791906" y="1570861"/>
            <a:ext cx="1224456" cy="196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E46D4C-3B79-4D82-9A13-BD5AAB72ED3C}"/>
              </a:ext>
            </a:extLst>
          </p:cNvPr>
          <p:cNvCxnSpPr>
            <a:cxnSpLocks/>
            <a:stCxn id="9" idx="3"/>
            <a:endCxn id="22" idx="2"/>
          </p:cNvCxnSpPr>
          <p:nvPr/>
        </p:nvCxnSpPr>
        <p:spPr>
          <a:xfrm>
            <a:off x="8791904" y="3539356"/>
            <a:ext cx="1224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004AC6-C935-4E07-A9F6-773BDF50DE11}"/>
              </a:ext>
            </a:extLst>
          </p:cNvPr>
          <p:cNvCxnSpPr>
            <a:cxnSpLocks/>
            <a:stCxn id="18" idx="3"/>
            <a:endCxn id="22" idx="2"/>
          </p:cNvCxnSpPr>
          <p:nvPr/>
        </p:nvCxnSpPr>
        <p:spPr>
          <a:xfrm flipV="1">
            <a:off x="8791905" y="3539356"/>
            <a:ext cx="1224457" cy="196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C455D0-6AC6-4243-9112-7C00BF4B8E3C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7235060" y="1992588"/>
            <a:ext cx="2" cy="1125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8BFA14-A707-4585-A796-00AD22CEDD6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445873" y="3539353"/>
            <a:ext cx="1232342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5C74D0-DAF6-4811-80D9-29AF8FFB4A93}"/>
              </a:ext>
            </a:extLst>
          </p:cNvPr>
          <p:cNvCxnSpPr>
            <a:stCxn id="10" idx="0"/>
            <a:endCxn id="22" idx="1"/>
          </p:cNvCxnSpPr>
          <p:nvPr/>
        </p:nvCxnSpPr>
        <p:spPr>
          <a:xfrm rot="5400000" flipH="1" flipV="1">
            <a:off x="5679313" y="-1641151"/>
            <a:ext cx="1968493" cy="7549060"/>
          </a:xfrm>
          <a:prstGeom prst="bentConnector3">
            <a:avLst>
              <a:gd name="adj1" fmla="val 1127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7">
            <a:extLst>
              <a:ext uri="{FF2B5EF4-FFF2-40B4-BE49-F238E27FC236}">
                <a16:creationId xmlns:a16="http://schemas.microsoft.com/office/drawing/2014/main" id="{9FD0863A-4727-4A78-8373-16845CCAF22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 flipV="1">
            <a:off x="1332185" y="1570861"/>
            <a:ext cx="4346033" cy="1968492"/>
          </a:xfrm>
          <a:prstGeom prst="bentConnector3">
            <a:avLst>
              <a:gd name="adj1" fmla="val 1052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46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27FD-D82F-4278-A414-7B845DD8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2015 – Software </a:t>
            </a:r>
            <a:r>
              <a:rPr lang="en-US" dirty="0"/>
              <a:t>Architectures: Ports and Adapters / Onion Architecture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6BA2-E96A-4CD7-8210-77D59313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24677-26D5-47D6-A3E1-CD333325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9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01C15-4263-4BC1-92AE-169B1836D65B}"/>
              </a:ext>
            </a:extLst>
          </p:cNvPr>
          <p:cNvSpPr/>
          <p:nvPr/>
        </p:nvSpPr>
        <p:spPr>
          <a:xfrm>
            <a:off x="5678215" y="3117628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B65953-5A13-4E84-86B6-25A8D2B958B8}"/>
              </a:ext>
            </a:extLst>
          </p:cNvPr>
          <p:cNvSpPr/>
          <p:nvPr/>
        </p:nvSpPr>
        <p:spPr>
          <a:xfrm>
            <a:off x="1332184" y="3117625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Port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F2979F-60B1-487B-A02B-87AD12FB7DC0}"/>
              </a:ext>
            </a:extLst>
          </p:cNvPr>
          <p:cNvSpPr/>
          <p:nvPr/>
        </p:nvSpPr>
        <p:spPr>
          <a:xfrm>
            <a:off x="5678217" y="1149133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65C28-1827-4077-9A40-B85A6BE01EAC}"/>
              </a:ext>
            </a:extLst>
          </p:cNvPr>
          <p:cNvSpPr/>
          <p:nvPr/>
        </p:nvSpPr>
        <p:spPr>
          <a:xfrm>
            <a:off x="5678216" y="5086123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  <a:endParaRPr lang="en-D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15D3B0-9AEC-4A98-8CBF-12208495500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7235060" y="3961083"/>
            <a:ext cx="1" cy="1125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BF95468-FA5C-436E-BDC1-17155C4DBE2A}"/>
              </a:ext>
            </a:extLst>
          </p:cNvPr>
          <p:cNvSpPr/>
          <p:nvPr/>
        </p:nvSpPr>
        <p:spPr>
          <a:xfrm rot="5400000">
            <a:off x="8047866" y="3117628"/>
            <a:ext cx="4780447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D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68F0A5-2E93-4DB2-9A36-E644A3387400}"/>
              </a:ext>
            </a:extLst>
          </p:cNvPr>
          <p:cNvCxnSpPr>
            <a:cxnSpLocks/>
            <a:stCxn id="11" idx="3"/>
            <a:endCxn id="22" idx="2"/>
          </p:cNvCxnSpPr>
          <p:nvPr/>
        </p:nvCxnSpPr>
        <p:spPr>
          <a:xfrm>
            <a:off x="8791906" y="1570861"/>
            <a:ext cx="1224456" cy="196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E46D4C-3B79-4D82-9A13-BD5AAB72ED3C}"/>
              </a:ext>
            </a:extLst>
          </p:cNvPr>
          <p:cNvCxnSpPr>
            <a:cxnSpLocks/>
            <a:stCxn id="9" idx="3"/>
            <a:endCxn id="22" idx="2"/>
          </p:cNvCxnSpPr>
          <p:nvPr/>
        </p:nvCxnSpPr>
        <p:spPr>
          <a:xfrm>
            <a:off x="8791904" y="3539356"/>
            <a:ext cx="1224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004AC6-C935-4E07-A9F6-773BDF50DE11}"/>
              </a:ext>
            </a:extLst>
          </p:cNvPr>
          <p:cNvCxnSpPr>
            <a:cxnSpLocks/>
            <a:stCxn id="18" idx="3"/>
            <a:endCxn id="22" idx="2"/>
          </p:cNvCxnSpPr>
          <p:nvPr/>
        </p:nvCxnSpPr>
        <p:spPr>
          <a:xfrm flipV="1">
            <a:off x="8791905" y="3539356"/>
            <a:ext cx="1224457" cy="196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C455D0-6AC6-4243-9112-7C00BF4B8E3C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7235060" y="1992588"/>
            <a:ext cx="2" cy="1125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8BFA14-A707-4585-A796-00AD22CEDD6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445873" y="3539353"/>
            <a:ext cx="1232342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5C74D0-DAF6-4811-80D9-29AF8FFB4A93}"/>
              </a:ext>
            </a:extLst>
          </p:cNvPr>
          <p:cNvCxnSpPr>
            <a:stCxn id="10" idx="0"/>
            <a:endCxn id="22" idx="1"/>
          </p:cNvCxnSpPr>
          <p:nvPr/>
        </p:nvCxnSpPr>
        <p:spPr>
          <a:xfrm rot="5400000" flipH="1" flipV="1">
            <a:off x="5679313" y="-1641151"/>
            <a:ext cx="1968493" cy="7549060"/>
          </a:xfrm>
          <a:prstGeom prst="bentConnector3">
            <a:avLst>
              <a:gd name="adj1" fmla="val 1127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7">
            <a:extLst>
              <a:ext uri="{FF2B5EF4-FFF2-40B4-BE49-F238E27FC236}">
                <a16:creationId xmlns:a16="http://schemas.microsoft.com/office/drawing/2014/main" id="{9FD0863A-4727-4A78-8373-16845CCAF22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 flipV="1">
            <a:off x="1332185" y="1570861"/>
            <a:ext cx="4346033" cy="1968492"/>
          </a:xfrm>
          <a:prstGeom prst="bentConnector3">
            <a:avLst>
              <a:gd name="adj1" fmla="val 1052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A4E0A57-7172-42E6-B1F1-A50A40D9CF77}"/>
              </a:ext>
            </a:extLst>
          </p:cNvPr>
          <p:cNvSpPr/>
          <p:nvPr/>
        </p:nvSpPr>
        <p:spPr>
          <a:xfrm rot="21357327">
            <a:off x="3714271" y="2988303"/>
            <a:ext cx="4763458" cy="11981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Wo wird hier Performance bedacht?</a:t>
            </a:r>
            <a:endParaRPr lang="en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04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Ligh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0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A0FF"/>
      </a:hlink>
      <a:folHlink>
        <a:srgbClr val="00A0FF"/>
      </a:folHlink>
    </a:clrScheme>
    <a:fontScheme name="Segoe UI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 Source with Dotnet.pptx" id="{818479F7-CD9E-47CE-8262-2B457F5BCCBE}" vid="{55A939FD-4F7D-4F8B-89EB-8BF73D12C8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Talk Template Dark</Template>
  <TotalTime>1880</TotalTime>
  <Words>1205</Words>
  <Application>Microsoft Office PowerPoint</Application>
  <PresentationFormat>Widescreen</PresentationFormat>
  <Paragraphs>215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Segoe UI</vt:lpstr>
      <vt:lpstr>Segoe UI Semilight</vt:lpstr>
      <vt:lpstr>Wingdings</vt:lpstr>
      <vt:lpstr>Office Theme</vt:lpstr>
      <vt:lpstr>Design Principles vs. Performance</vt:lpstr>
      <vt:lpstr>Agenda</vt:lpstr>
      <vt:lpstr>Über mich</vt:lpstr>
      <vt:lpstr>Anno 2015…</vt:lpstr>
      <vt:lpstr>Wie ich bis 2015 meinen C# Code gestaltet habe</vt:lpstr>
      <vt:lpstr>2015 – Design Patterns</vt:lpstr>
      <vt:lpstr>2015 – Software Architectures: N-Layer / N-Tier</vt:lpstr>
      <vt:lpstr>2015 – Software Architectures: Ports and Adapters / Onion Architecture</vt:lpstr>
      <vt:lpstr>2015 – Software Architectures: Ports and Adapters / Onion Architecture</vt:lpstr>
      <vt:lpstr>Performance of Everyday Things</vt:lpstr>
      <vt:lpstr>Noch ein paar Worte zur .NET Runtime</vt:lpstr>
      <vt:lpstr>Die Zeit, die Zeit…</vt:lpstr>
      <vt:lpstr>Ein paar Zeiten zum Vergleich (Werte in Nanosekunden)</vt:lpstr>
      <vt:lpstr>Welche Schlüsse ziehen wir daraus?</vt:lpstr>
      <vt:lpstr>Skalierbare Services</vt:lpstr>
      <vt:lpstr>Was ist Asynchrones Programmieren?</vt:lpstr>
      <vt:lpstr>Warum ist Async I/O wichtig?</vt:lpstr>
      <vt:lpstr>Threading in Services in .NET</vt:lpstr>
      <vt:lpstr>Overhead von async await</vt:lpstr>
      <vt:lpstr> WPF - Internals </vt:lpstr>
      <vt:lpstr>Collection Views in WPF</vt:lpstr>
      <vt:lpstr>Principles, Patterns &amp; Practices vs. Performance &amp; Internals</vt:lpstr>
      <vt:lpstr>Was wir aus den vorherigen Abschnitten lernen sollten</vt:lpstr>
      <vt:lpstr>Neues Programmierprinzip: LTI</vt:lpstr>
      <vt:lpstr>Neues Programmierprinzip: RPB</vt:lpstr>
      <vt:lpstr>CHUC: Core – Humble Objects – Unit Tests – Composition Root</vt:lpstr>
      <vt:lpstr>Quellen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Title</dc:title>
  <dc:creator>Kenny Pflug</dc:creator>
  <cp:lastModifiedBy>Kenny Pflug</cp:lastModifiedBy>
  <cp:revision>91</cp:revision>
  <dcterms:created xsi:type="dcterms:W3CDTF">2021-02-13T09:38:28Z</dcterms:created>
  <dcterms:modified xsi:type="dcterms:W3CDTF">2021-11-30T08:03:08Z</dcterms:modified>
</cp:coreProperties>
</file>