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81" r:id="rId12"/>
    <p:sldId id="267" r:id="rId13"/>
    <p:sldId id="266" r:id="rId14"/>
    <p:sldId id="268" r:id="rId15"/>
    <p:sldId id="348" r:id="rId16"/>
    <p:sldId id="269" r:id="rId17"/>
    <p:sldId id="272" r:id="rId18"/>
    <p:sldId id="326" r:id="rId19"/>
    <p:sldId id="325" r:id="rId20"/>
    <p:sldId id="271" r:id="rId21"/>
    <p:sldId id="328" r:id="rId22"/>
    <p:sldId id="329" r:id="rId23"/>
    <p:sldId id="327" r:id="rId24"/>
    <p:sldId id="275" r:id="rId25"/>
    <p:sldId id="276" r:id="rId26"/>
    <p:sldId id="344" r:id="rId27"/>
    <p:sldId id="345" r:id="rId28"/>
    <p:sldId id="277" r:id="rId29"/>
    <p:sldId id="346" r:id="rId30"/>
    <p:sldId id="278" r:id="rId31"/>
    <p:sldId id="279" r:id="rId32"/>
    <p:sldId id="282" r:id="rId33"/>
    <p:sldId id="343" r:id="rId3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8" autoAdjust="0"/>
    <p:restoredTop sz="94660"/>
  </p:normalViewPr>
  <p:slideViewPr>
    <p:cSldViewPr snapToGrid="0">
      <p:cViewPr varScale="1">
        <p:scale>
          <a:sx n="153" d="100"/>
          <a:sy n="153" d="100"/>
        </p:scale>
        <p:origin x="448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l">
              <a:defRPr sz="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600" noProof="1"/>
              <a:t>BenchmarkDotNet=v0.13.1, OS=Windows 10.0.19044.1348 (21H2)</a:t>
            </a:r>
          </a:p>
          <a:p>
            <a:pPr algn="l">
              <a:defRPr sz="600"/>
            </a:pPr>
            <a:r>
              <a:rPr lang="en-US" sz="600" noProof="1"/>
              <a:t>AMD Ryzen 9 5950X, 1 CPU, 32 logical and 16 physical cores</a:t>
            </a:r>
          </a:p>
          <a:p>
            <a:pPr algn="l">
              <a:defRPr sz="600"/>
            </a:pPr>
            <a:r>
              <a:rPr lang="en-US" sz="600" noProof="1"/>
              <a:t>.NET SDK=6.0.100</a:t>
            </a:r>
          </a:p>
          <a:p>
            <a:pPr algn="l">
              <a:defRPr sz="600"/>
            </a:pPr>
            <a:r>
              <a:rPr lang="en-US" sz="600" noProof="1"/>
              <a:t>  [Host]     : .NET 6.0.0 (6.0.21.52210), X64 RyuJIT</a:t>
            </a:r>
          </a:p>
          <a:p>
            <a:pPr algn="l">
              <a:defRPr sz="600"/>
            </a:pPr>
            <a:r>
              <a:rPr lang="en-US" sz="600" noProof="1"/>
              <a:t>  Job-FTZBOG : .NET 6.0.0 (6.0.21.52210), X64 RyuJIT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l">
            <a:defRPr sz="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Time in ns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D52-48E1-8580-8C1B35E1FB25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0D52-48E1-8580-8C1B35E1FB25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D52-48E1-8580-8C1B35E1FB25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0D52-48E1-8580-8C1B35E1FB25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0D52-48E1-8580-8C1B35E1FB25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0D52-48E1-8580-8C1B35E1FB25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6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0D52-48E1-8580-8C1B35E1FB25}"/>
              </c:ext>
            </c:extLst>
          </c:dPt>
          <c:dPt>
            <c:idx val="7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8-0D52-48E1-8580-8C1B35E1FB25}"/>
              </c:ext>
            </c:extLst>
          </c:dPt>
          <c:dPt>
            <c:idx val="8"/>
            <c:invertIfNegative val="0"/>
            <c:bubble3D val="0"/>
            <c:spPr>
              <a:solidFill>
                <a:schemeClr val="accent6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0D52-48E1-8580-8C1B35E1FB25}"/>
              </c:ext>
            </c:extLst>
          </c:dPt>
          <c:dPt>
            <c:idx val="9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A-0D52-48E1-8580-8C1B35E1FB25}"/>
              </c:ext>
            </c:extLst>
          </c:dPt>
          <c:dPt>
            <c:idx val="10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0D52-48E1-8580-8C1B35E1FB25}"/>
              </c:ext>
            </c:extLst>
          </c:dPt>
          <c:dPt>
            <c:idx val="11"/>
            <c:invertIfNegative val="0"/>
            <c:bubble3D val="0"/>
            <c:spPr>
              <a:solidFill>
                <a:schemeClr val="accent6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C-0D52-48E1-8580-8C1B35E1FB25}"/>
              </c:ext>
            </c:extLst>
          </c:dPt>
          <c:dPt>
            <c:idx val="12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E-0D52-48E1-8580-8C1B35E1FB25}"/>
              </c:ext>
            </c:extLst>
          </c:dPt>
          <c:dPt>
            <c:idx val="13"/>
            <c:invertIfNegative val="0"/>
            <c:bubble3D val="0"/>
            <c:spPr>
              <a:solidFill>
                <a:schemeClr val="accent6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0D52-48E1-8580-8C1B35E1FB25}"/>
              </c:ext>
            </c:extLst>
          </c:dPt>
          <c:dPt>
            <c:idx val="14"/>
            <c:invertIfNegative val="0"/>
            <c:bubble3D val="0"/>
            <c:spPr>
              <a:solidFill>
                <a:schemeClr val="accent6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0-0D52-48E1-8580-8C1B35E1FB25}"/>
              </c:ext>
            </c:extLst>
          </c:dPt>
          <c:dPt>
            <c:idx val="15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2-0D52-48E1-8580-8C1B35E1FB25}"/>
              </c:ext>
            </c:extLst>
          </c:dPt>
          <c:dPt>
            <c:idx val="16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0D52-48E1-8580-8C1B35E1FB25}"/>
              </c:ext>
            </c:extLst>
          </c:dPt>
          <c:dPt>
            <c:idx val="17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3-0D52-48E1-8580-8C1B35E1FB2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Sheet1!$A$2:$A$19</c:f>
              <c:strCache>
                <c:ptCount val="18"/>
                <c:pt idx="0">
                  <c:v>Statische Methode</c:v>
                </c:pt>
                <c:pt idx="1">
                  <c:v>Instanzmethode</c:v>
                </c:pt>
                <c:pt idx="2">
                  <c:v>Via Interface</c:v>
                </c:pt>
                <c:pt idx="3">
                  <c:v>Via Override</c:v>
                </c:pt>
                <c:pt idx="4">
                  <c:v>Delegate</c:v>
                </c:pt>
                <c:pt idx="5">
                  <c:v>New Struct</c:v>
                </c:pt>
                <c:pt idx="6">
                  <c:v>New Class</c:v>
                </c:pt>
                <c:pt idx="7">
                  <c:v>Throw and Catch Exception</c:v>
                </c:pt>
                <c:pt idx="8">
                  <c:v>Lock</c:v>
                </c:pt>
                <c:pt idx="9">
                  <c:v>Thread Pool</c:v>
                </c:pt>
                <c:pt idx="10">
                  <c:v>New Thread</c:v>
                </c:pt>
                <c:pt idx="11">
                  <c:v>List 100 Strings Contains</c:v>
                </c:pt>
                <c:pt idx="12">
                  <c:v>List 1000 Strings Contains</c:v>
                </c:pt>
                <c:pt idx="13">
                  <c:v>Dictionary 100 Strings ContainsKey</c:v>
                </c:pt>
                <c:pt idx="14">
                  <c:v>Dictionary 1000 Strings ContainsKey</c:v>
                </c:pt>
                <c:pt idx="15">
                  <c:v>Load Document From RavenDB (same computer)</c:v>
                </c:pt>
                <c:pt idx="16">
                  <c:v>Load Entity From MS SQL (same computer)</c:v>
                </c:pt>
                <c:pt idx="17">
                  <c:v>Load Entity From Oracle (VPN)</c:v>
                </c:pt>
              </c:strCache>
            </c:strRef>
          </c:cat>
          <c:val>
            <c:numRef>
              <c:f>Sheet1!$B$2:$B$19</c:f>
              <c:numCache>
                <c:formatCode>General</c:formatCode>
                <c:ptCount val="18"/>
                <c:pt idx="0">
                  <c:v>4.5999999999999999E-3</c:v>
                </c:pt>
                <c:pt idx="1">
                  <c:v>8.0399999999999999E-2</c:v>
                </c:pt>
                <c:pt idx="2">
                  <c:v>0.65190000000000003</c:v>
                </c:pt>
                <c:pt idx="3">
                  <c:v>0.31950000000000001</c:v>
                </c:pt>
                <c:pt idx="4">
                  <c:v>0.65059999999999996</c:v>
                </c:pt>
                <c:pt idx="5">
                  <c:v>6.3E-3</c:v>
                </c:pt>
                <c:pt idx="6">
                  <c:v>1.9335</c:v>
                </c:pt>
                <c:pt idx="7">
                  <c:v>3622</c:v>
                </c:pt>
                <c:pt idx="8">
                  <c:v>4.8414999999999999</c:v>
                </c:pt>
                <c:pt idx="9">
                  <c:v>1001</c:v>
                </c:pt>
                <c:pt idx="10">
                  <c:v>86072</c:v>
                </c:pt>
                <c:pt idx="11">
                  <c:v>214.19300000000001</c:v>
                </c:pt>
                <c:pt idx="12">
                  <c:v>2302</c:v>
                </c:pt>
                <c:pt idx="13">
                  <c:v>8.2899999999999991</c:v>
                </c:pt>
                <c:pt idx="14">
                  <c:v>7.8540000000000001</c:v>
                </c:pt>
                <c:pt idx="15">
                  <c:v>208200</c:v>
                </c:pt>
                <c:pt idx="16">
                  <c:v>285400</c:v>
                </c:pt>
                <c:pt idx="17">
                  <c:v>20300000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B6A-43A9-88BE-DB998852B99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1503557936"/>
        <c:axId val="1503546288"/>
      </c:barChart>
      <c:catAx>
        <c:axId val="15035579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DE"/>
          </a:p>
        </c:txPr>
        <c:crossAx val="1503546288"/>
        <c:crossesAt val="1.0000000000000002E-3"/>
        <c:auto val="1"/>
        <c:lblAlgn val="ctr"/>
        <c:lblOffset val="100"/>
        <c:noMultiLvlLbl val="0"/>
      </c:catAx>
      <c:valAx>
        <c:axId val="1503546288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accent3">
                  <a:lumMod val="5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DE"/>
          </a:p>
        </c:txPr>
        <c:crossAx val="1503557936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1960F7B-ED9F-46B7-BF7C-34606BE9FC00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05C52C1A-F56D-482E-B26D-0CEE513D3318}">
      <dgm:prSet phldrT="[Text]"/>
      <dgm:spPr/>
      <dgm:t>
        <a:bodyPr/>
        <a:lstStyle/>
        <a:p>
          <a:r>
            <a:rPr lang="de-DE" dirty="0"/>
            <a:t>Input</a:t>
          </a:r>
          <a:endParaRPr lang="en-DE" dirty="0"/>
        </a:p>
      </dgm:t>
    </dgm:pt>
    <dgm:pt modelId="{F8196684-7091-466E-BD17-576F19C984E6}" type="parTrans" cxnId="{4F978922-6465-433A-8F49-D50012C7E624}">
      <dgm:prSet/>
      <dgm:spPr/>
      <dgm:t>
        <a:bodyPr/>
        <a:lstStyle/>
        <a:p>
          <a:endParaRPr lang="en-DE"/>
        </a:p>
      </dgm:t>
    </dgm:pt>
    <dgm:pt modelId="{F1C36DB0-9131-42FB-A1C9-15E7D86B26E9}" type="sibTrans" cxnId="{4F978922-6465-433A-8F49-D50012C7E624}">
      <dgm:prSet/>
      <dgm:spPr/>
      <dgm:t>
        <a:bodyPr/>
        <a:lstStyle/>
        <a:p>
          <a:endParaRPr lang="en-DE"/>
        </a:p>
      </dgm:t>
    </dgm:pt>
    <dgm:pt modelId="{7A368404-F624-4CCC-864F-DA8EF1150350}">
      <dgm:prSet phldrT="[Text]"/>
      <dgm:spPr/>
      <dgm:t>
        <a:bodyPr/>
        <a:lstStyle/>
        <a:p>
          <a:r>
            <a:rPr lang="de-DE" dirty="0" err="1"/>
            <a:t>Process</a:t>
          </a:r>
          <a:endParaRPr lang="en-DE" dirty="0"/>
        </a:p>
      </dgm:t>
    </dgm:pt>
    <dgm:pt modelId="{BDD988A1-EEE2-45EB-A9EB-5561CF81587C}" type="parTrans" cxnId="{A0AA460F-D570-449D-B017-7D14B2C26928}">
      <dgm:prSet/>
      <dgm:spPr/>
      <dgm:t>
        <a:bodyPr/>
        <a:lstStyle/>
        <a:p>
          <a:endParaRPr lang="en-DE"/>
        </a:p>
      </dgm:t>
    </dgm:pt>
    <dgm:pt modelId="{48378732-8821-4BA5-9776-3A255BEE747A}" type="sibTrans" cxnId="{A0AA460F-D570-449D-B017-7D14B2C26928}">
      <dgm:prSet/>
      <dgm:spPr/>
      <dgm:t>
        <a:bodyPr/>
        <a:lstStyle/>
        <a:p>
          <a:endParaRPr lang="en-DE"/>
        </a:p>
      </dgm:t>
    </dgm:pt>
    <dgm:pt modelId="{84096A68-0DD4-41B2-A8BF-F69B98F965E7}">
      <dgm:prSet phldrT="[Text]"/>
      <dgm:spPr/>
      <dgm:t>
        <a:bodyPr/>
        <a:lstStyle/>
        <a:p>
          <a:r>
            <a:rPr lang="de-DE" dirty="0"/>
            <a:t>Output</a:t>
          </a:r>
          <a:endParaRPr lang="en-DE" dirty="0"/>
        </a:p>
      </dgm:t>
    </dgm:pt>
    <dgm:pt modelId="{6C209F3C-937A-467B-94D5-DDCD3DC2E4CB}" type="parTrans" cxnId="{580C260E-D04B-461D-8CA7-0DE9608DD476}">
      <dgm:prSet/>
      <dgm:spPr/>
      <dgm:t>
        <a:bodyPr/>
        <a:lstStyle/>
        <a:p>
          <a:endParaRPr lang="en-DE"/>
        </a:p>
      </dgm:t>
    </dgm:pt>
    <dgm:pt modelId="{BAB2C1CA-DFF0-453C-93A1-49CA161A2517}" type="sibTrans" cxnId="{580C260E-D04B-461D-8CA7-0DE9608DD476}">
      <dgm:prSet/>
      <dgm:spPr/>
      <dgm:t>
        <a:bodyPr/>
        <a:lstStyle/>
        <a:p>
          <a:endParaRPr lang="en-DE"/>
        </a:p>
      </dgm:t>
    </dgm:pt>
    <dgm:pt modelId="{CED59912-0999-4366-BDF6-F23E9D09F5EF}" type="pres">
      <dgm:prSet presAssocID="{51960F7B-ED9F-46B7-BF7C-34606BE9FC00}" presName="Name0" presStyleCnt="0">
        <dgm:presLayoutVars>
          <dgm:dir/>
          <dgm:resizeHandles val="exact"/>
        </dgm:presLayoutVars>
      </dgm:prSet>
      <dgm:spPr/>
    </dgm:pt>
    <dgm:pt modelId="{8791D3AA-6045-45C1-9712-D5981A55D9DC}" type="pres">
      <dgm:prSet presAssocID="{05C52C1A-F56D-482E-B26D-0CEE513D3318}" presName="node" presStyleLbl="node1" presStyleIdx="0" presStyleCnt="3">
        <dgm:presLayoutVars>
          <dgm:bulletEnabled val="1"/>
        </dgm:presLayoutVars>
      </dgm:prSet>
      <dgm:spPr/>
    </dgm:pt>
    <dgm:pt modelId="{FC0FF44F-BAF2-46EC-B96D-C9E69C8DA446}" type="pres">
      <dgm:prSet presAssocID="{F1C36DB0-9131-42FB-A1C9-15E7D86B26E9}" presName="sibTrans" presStyleLbl="sibTrans2D1" presStyleIdx="0" presStyleCnt="2"/>
      <dgm:spPr/>
    </dgm:pt>
    <dgm:pt modelId="{7CFDDBB2-AD8D-4364-9728-672337D45F79}" type="pres">
      <dgm:prSet presAssocID="{F1C36DB0-9131-42FB-A1C9-15E7D86B26E9}" presName="connectorText" presStyleLbl="sibTrans2D1" presStyleIdx="0" presStyleCnt="2"/>
      <dgm:spPr/>
    </dgm:pt>
    <dgm:pt modelId="{56EB8DE6-1729-4CED-9787-B7E03E898E1D}" type="pres">
      <dgm:prSet presAssocID="{7A368404-F624-4CCC-864F-DA8EF1150350}" presName="node" presStyleLbl="node1" presStyleIdx="1" presStyleCnt="3">
        <dgm:presLayoutVars>
          <dgm:bulletEnabled val="1"/>
        </dgm:presLayoutVars>
      </dgm:prSet>
      <dgm:spPr/>
    </dgm:pt>
    <dgm:pt modelId="{AAC78434-87BD-492D-81BC-A3973FBED6F5}" type="pres">
      <dgm:prSet presAssocID="{48378732-8821-4BA5-9776-3A255BEE747A}" presName="sibTrans" presStyleLbl="sibTrans2D1" presStyleIdx="1" presStyleCnt="2"/>
      <dgm:spPr/>
    </dgm:pt>
    <dgm:pt modelId="{E1F0F431-2C07-4569-A6DB-1D6E8186C076}" type="pres">
      <dgm:prSet presAssocID="{48378732-8821-4BA5-9776-3A255BEE747A}" presName="connectorText" presStyleLbl="sibTrans2D1" presStyleIdx="1" presStyleCnt="2"/>
      <dgm:spPr/>
    </dgm:pt>
    <dgm:pt modelId="{335E7403-D358-484D-AF22-9333E49D555D}" type="pres">
      <dgm:prSet presAssocID="{84096A68-0DD4-41B2-A8BF-F69B98F965E7}" presName="node" presStyleLbl="node1" presStyleIdx="2" presStyleCnt="3">
        <dgm:presLayoutVars>
          <dgm:bulletEnabled val="1"/>
        </dgm:presLayoutVars>
      </dgm:prSet>
      <dgm:spPr/>
    </dgm:pt>
  </dgm:ptLst>
  <dgm:cxnLst>
    <dgm:cxn modelId="{580C260E-D04B-461D-8CA7-0DE9608DD476}" srcId="{51960F7B-ED9F-46B7-BF7C-34606BE9FC00}" destId="{84096A68-0DD4-41B2-A8BF-F69B98F965E7}" srcOrd="2" destOrd="0" parTransId="{6C209F3C-937A-467B-94D5-DDCD3DC2E4CB}" sibTransId="{BAB2C1CA-DFF0-453C-93A1-49CA161A2517}"/>
    <dgm:cxn modelId="{A0AA460F-D570-449D-B017-7D14B2C26928}" srcId="{51960F7B-ED9F-46B7-BF7C-34606BE9FC00}" destId="{7A368404-F624-4CCC-864F-DA8EF1150350}" srcOrd="1" destOrd="0" parTransId="{BDD988A1-EEE2-45EB-A9EB-5561CF81587C}" sibTransId="{48378732-8821-4BA5-9776-3A255BEE747A}"/>
    <dgm:cxn modelId="{4F978922-6465-433A-8F49-D50012C7E624}" srcId="{51960F7B-ED9F-46B7-BF7C-34606BE9FC00}" destId="{05C52C1A-F56D-482E-B26D-0CEE513D3318}" srcOrd="0" destOrd="0" parTransId="{F8196684-7091-466E-BD17-576F19C984E6}" sibTransId="{F1C36DB0-9131-42FB-A1C9-15E7D86B26E9}"/>
    <dgm:cxn modelId="{48FEA062-5770-4599-866F-A36A852E40F8}" type="presOf" srcId="{51960F7B-ED9F-46B7-BF7C-34606BE9FC00}" destId="{CED59912-0999-4366-BDF6-F23E9D09F5EF}" srcOrd="0" destOrd="0" presId="urn:microsoft.com/office/officeart/2005/8/layout/process1"/>
    <dgm:cxn modelId="{E2B90247-43AC-40AF-AA2A-E18E9B0ADC76}" type="presOf" srcId="{7A368404-F624-4CCC-864F-DA8EF1150350}" destId="{56EB8DE6-1729-4CED-9787-B7E03E898E1D}" srcOrd="0" destOrd="0" presId="urn:microsoft.com/office/officeart/2005/8/layout/process1"/>
    <dgm:cxn modelId="{1B538E87-89F2-4BBC-AA9B-BEA81E3E8439}" type="presOf" srcId="{F1C36DB0-9131-42FB-A1C9-15E7D86B26E9}" destId="{7CFDDBB2-AD8D-4364-9728-672337D45F79}" srcOrd="1" destOrd="0" presId="urn:microsoft.com/office/officeart/2005/8/layout/process1"/>
    <dgm:cxn modelId="{E1A39788-9AEE-4813-85FE-A1EBD55624C0}" type="presOf" srcId="{48378732-8821-4BA5-9776-3A255BEE747A}" destId="{E1F0F431-2C07-4569-A6DB-1D6E8186C076}" srcOrd="1" destOrd="0" presId="urn:microsoft.com/office/officeart/2005/8/layout/process1"/>
    <dgm:cxn modelId="{FC0E9395-A325-48C1-A1FE-A22884EDFFB2}" type="presOf" srcId="{F1C36DB0-9131-42FB-A1C9-15E7D86B26E9}" destId="{FC0FF44F-BAF2-46EC-B96D-C9E69C8DA446}" srcOrd="0" destOrd="0" presId="urn:microsoft.com/office/officeart/2005/8/layout/process1"/>
    <dgm:cxn modelId="{0011A096-4B8A-43CF-8F87-A3995284DA88}" type="presOf" srcId="{84096A68-0DD4-41B2-A8BF-F69B98F965E7}" destId="{335E7403-D358-484D-AF22-9333E49D555D}" srcOrd="0" destOrd="0" presId="urn:microsoft.com/office/officeart/2005/8/layout/process1"/>
    <dgm:cxn modelId="{C05D01F4-AA80-47EF-BE64-5AABC36FECB2}" type="presOf" srcId="{05C52C1A-F56D-482E-B26D-0CEE513D3318}" destId="{8791D3AA-6045-45C1-9712-D5981A55D9DC}" srcOrd="0" destOrd="0" presId="urn:microsoft.com/office/officeart/2005/8/layout/process1"/>
    <dgm:cxn modelId="{8B72AAF9-6E5C-4529-9CED-56EAAB9DD612}" type="presOf" srcId="{48378732-8821-4BA5-9776-3A255BEE747A}" destId="{AAC78434-87BD-492D-81BC-A3973FBED6F5}" srcOrd="0" destOrd="0" presId="urn:microsoft.com/office/officeart/2005/8/layout/process1"/>
    <dgm:cxn modelId="{D65E5B22-7830-4346-966D-263609A6F228}" type="presParOf" srcId="{CED59912-0999-4366-BDF6-F23E9D09F5EF}" destId="{8791D3AA-6045-45C1-9712-D5981A55D9DC}" srcOrd="0" destOrd="0" presId="urn:microsoft.com/office/officeart/2005/8/layout/process1"/>
    <dgm:cxn modelId="{49C0200C-856E-4A52-919C-D5848F437467}" type="presParOf" srcId="{CED59912-0999-4366-BDF6-F23E9D09F5EF}" destId="{FC0FF44F-BAF2-46EC-B96D-C9E69C8DA446}" srcOrd="1" destOrd="0" presId="urn:microsoft.com/office/officeart/2005/8/layout/process1"/>
    <dgm:cxn modelId="{6ABF04BA-87B8-4D38-A01B-C4A8B6751C1A}" type="presParOf" srcId="{FC0FF44F-BAF2-46EC-B96D-C9E69C8DA446}" destId="{7CFDDBB2-AD8D-4364-9728-672337D45F79}" srcOrd="0" destOrd="0" presId="urn:microsoft.com/office/officeart/2005/8/layout/process1"/>
    <dgm:cxn modelId="{9501963E-241F-450E-8C7D-CEED76089F3B}" type="presParOf" srcId="{CED59912-0999-4366-BDF6-F23E9D09F5EF}" destId="{56EB8DE6-1729-4CED-9787-B7E03E898E1D}" srcOrd="2" destOrd="0" presId="urn:microsoft.com/office/officeart/2005/8/layout/process1"/>
    <dgm:cxn modelId="{48002717-531A-4386-8D7F-690A63E591FE}" type="presParOf" srcId="{CED59912-0999-4366-BDF6-F23E9D09F5EF}" destId="{AAC78434-87BD-492D-81BC-A3973FBED6F5}" srcOrd="3" destOrd="0" presId="urn:microsoft.com/office/officeart/2005/8/layout/process1"/>
    <dgm:cxn modelId="{95D109BD-97A9-4208-B2F1-568DD038F12E}" type="presParOf" srcId="{AAC78434-87BD-492D-81BC-A3973FBED6F5}" destId="{E1F0F431-2C07-4569-A6DB-1D6E8186C076}" srcOrd="0" destOrd="0" presId="urn:microsoft.com/office/officeart/2005/8/layout/process1"/>
    <dgm:cxn modelId="{83C92AB9-4DF5-4EEA-B94B-F5F24533106C}" type="presParOf" srcId="{CED59912-0999-4366-BDF6-F23E9D09F5EF}" destId="{335E7403-D358-484D-AF22-9333E49D555D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91D3AA-6045-45C1-9712-D5981A55D9DC}">
      <dsp:nvSpPr>
        <dsp:cNvPr id="0" name=""/>
        <dsp:cNvSpPr/>
      </dsp:nvSpPr>
      <dsp:spPr>
        <a:xfrm>
          <a:off x="9242" y="1835105"/>
          <a:ext cx="2762398" cy="16574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930" tIns="201930" rIns="201930" bIns="201930" numCol="1" spcCol="1270" anchor="ctr" anchorCtr="0">
          <a:noAutofit/>
        </a:bodyPr>
        <a:lstStyle/>
        <a:p>
          <a:pPr marL="0" lvl="0" indent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300" kern="1200" dirty="0"/>
            <a:t>Input</a:t>
          </a:r>
          <a:endParaRPr lang="en-DE" sz="5300" kern="1200" dirty="0"/>
        </a:p>
      </dsp:txBody>
      <dsp:txXfrm>
        <a:off x="57787" y="1883650"/>
        <a:ext cx="2665308" cy="1560349"/>
      </dsp:txXfrm>
    </dsp:sp>
    <dsp:sp modelId="{FC0FF44F-BAF2-46EC-B96D-C9E69C8DA446}">
      <dsp:nvSpPr>
        <dsp:cNvPr id="0" name=""/>
        <dsp:cNvSpPr/>
      </dsp:nvSpPr>
      <dsp:spPr>
        <a:xfrm>
          <a:off x="3047880" y="2321287"/>
          <a:ext cx="585628" cy="6850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DE" sz="2700" kern="1200"/>
        </a:p>
      </dsp:txBody>
      <dsp:txXfrm>
        <a:off x="3047880" y="2458302"/>
        <a:ext cx="409940" cy="411044"/>
      </dsp:txXfrm>
    </dsp:sp>
    <dsp:sp modelId="{56EB8DE6-1729-4CED-9787-B7E03E898E1D}">
      <dsp:nvSpPr>
        <dsp:cNvPr id="0" name=""/>
        <dsp:cNvSpPr/>
      </dsp:nvSpPr>
      <dsp:spPr>
        <a:xfrm>
          <a:off x="3876600" y="1835105"/>
          <a:ext cx="2762398" cy="16574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930" tIns="201930" rIns="201930" bIns="201930" numCol="1" spcCol="1270" anchor="ctr" anchorCtr="0">
          <a:noAutofit/>
        </a:bodyPr>
        <a:lstStyle/>
        <a:p>
          <a:pPr marL="0" lvl="0" indent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300" kern="1200" dirty="0" err="1"/>
            <a:t>Process</a:t>
          </a:r>
          <a:endParaRPr lang="en-DE" sz="5300" kern="1200" dirty="0"/>
        </a:p>
      </dsp:txBody>
      <dsp:txXfrm>
        <a:off x="3925145" y="1883650"/>
        <a:ext cx="2665308" cy="1560349"/>
      </dsp:txXfrm>
    </dsp:sp>
    <dsp:sp modelId="{AAC78434-87BD-492D-81BC-A3973FBED6F5}">
      <dsp:nvSpPr>
        <dsp:cNvPr id="0" name=""/>
        <dsp:cNvSpPr/>
      </dsp:nvSpPr>
      <dsp:spPr>
        <a:xfrm>
          <a:off x="6915239" y="2321287"/>
          <a:ext cx="585628" cy="6850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DE" sz="2700" kern="1200"/>
        </a:p>
      </dsp:txBody>
      <dsp:txXfrm>
        <a:off x="6915239" y="2458302"/>
        <a:ext cx="409940" cy="411044"/>
      </dsp:txXfrm>
    </dsp:sp>
    <dsp:sp modelId="{335E7403-D358-484D-AF22-9333E49D555D}">
      <dsp:nvSpPr>
        <dsp:cNvPr id="0" name=""/>
        <dsp:cNvSpPr/>
      </dsp:nvSpPr>
      <dsp:spPr>
        <a:xfrm>
          <a:off x="7743958" y="1835105"/>
          <a:ext cx="2762398" cy="16574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930" tIns="201930" rIns="201930" bIns="201930" numCol="1" spcCol="1270" anchor="ctr" anchorCtr="0">
          <a:noAutofit/>
        </a:bodyPr>
        <a:lstStyle/>
        <a:p>
          <a:pPr marL="0" lvl="0" indent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300" kern="1200" dirty="0"/>
            <a:t>Output</a:t>
          </a:r>
          <a:endParaRPr lang="en-DE" sz="5300" kern="1200" dirty="0"/>
        </a:p>
      </dsp:txBody>
      <dsp:txXfrm>
        <a:off x="7792503" y="1883650"/>
        <a:ext cx="2665308" cy="15603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8181D3-5A26-4341-A76D-A589AD088889}" type="datetimeFigureOut">
              <a:rPr lang="de-DE" smtClean="0"/>
              <a:t>25.11.2021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3A4980-7913-49F1-90A8-C9C83EF677F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9723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EF75E82-CD92-435E-BA1A-65E418DDB6C8}"/>
              </a:ext>
            </a:extLst>
          </p:cNvPr>
          <p:cNvSpPr/>
          <p:nvPr userDrawn="1"/>
        </p:nvSpPr>
        <p:spPr>
          <a:xfrm>
            <a:off x="838200" y="750276"/>
            <a:ext cx="11353800" cy="340665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  <a:lumMod val="85000"/>
                </a:schemeClr>
              </a:gs>
              <a:gs pos="62000">
                <a:schemeClr val="accent1"/>
              </a:gs>
            </a:gsLst>
            <a:lin ang="10800000" scaled="1"/>
          </a:gra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CE2046-C26B-45F8-B06E-DDCCEBB659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E601D0-7FD2-4AC1-80D7-E8FD928535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33164"/>
            <a:ext cx="9144000" cy="1479528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49D123-7562-4126-B026-A7315C326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Design Principles vs. Performance - Kenny Pflug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5D2201-2300-476B-962D-530DE1406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8827097"/>
      </p:ext>
    </p:extLst>
  </p:cSld>
  <p:clrMapOvr>
    <a:masterClrMapping/>
  </p:clrMapOvr>
  <p:transition spd="med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66A935D-B32D-4C4D-9681-D44985AA49B7}"/>
              </a:ext>
            </a:extLst>
          </p:cNvPr>
          <p:cNvSpPr/>
          <p:nvPr userDrawn="1"/>
        </p:nvSpPr>
        <p:spPr>
          <a:xfrm>
            <a:off x="0" y="74141"/>
            <a:ext cx="12192000" cy="63637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alpha val="40000"/>
                </a:schemeClr>
              </a:gs>
              <a:gs pos="72000">
                <a:schemeClr val="accent1"/>
              </a:gs>
            </a:gsLst>
            <a:lin ang="1080000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noFill/>
              </a:ln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4033D3-5DA5-4B4F-B9DC-D12DF9426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E03DF-55F9-4B48-903A-91D99FC716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36000"/>
            <a:ext cx="10515600" cy="532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504675-2AA0-4634-954B-3A73D1E17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Design Principles vs. Performance - Kenny Pflug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AB2532-60CA-491A-8BA4-1B0B5F52B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3176678"/>
      </p:ext>
    </p:extLst>
  </p:cSld>
  <p:clrMapOvr>
    <a:masterClrMapping/>
  </p:clrMapOvr>
  <p:transition spd="med"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378713C-C9D1-4872-82E9-6A0725A8B9BD}"/>
              </a:ext>
            </a:extLst>
          </p:cNvPr>
          <p:cNvSpPr/>
          <p:nvPr userDrawn="1"/>
        </p:nvSpPr>
        <p:spPr>
          <a:xfrm>
            <a:off x="838200" y="1709738"/>
            <a:ext cx="11353800" cy="285358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  <a:lumMod val="85000"/>
                </a:schemeClr>
              </a:gs>
              <a:gs pos="62000">
                <a:schemeClr val="accent1"/>
              </a:gs>
            </a:gsLst>
            <a:lin ang="10800000" scaled="1"/>
          </a:gra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767913-F8E9-40D8-A3E8-2CAAAD668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607231-E112-4BEA-87FB-3C75480A03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674358"/>
            <a:ext cx="10515600" cy="141529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540536-88DD-4457-B9F3-93B2FCF7E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Design Principles vs. Performance - Kenny Pflug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64A026-A970-4EF0-9EA5-7F03DB9E2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3201050"/>
      </p:ext>
    </p:extLst>
  </p:cSld>
  <p:clrMapOvr>
    <a:masterClrMapping/>
  </p:clrMapOvr>
  <p:transition spd="med"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3A08DD5-5061-456C-8874-F918C9C15023}"/>
              </a:ext>
            </a:extLst>
          </p:cNvPr>
          <p:cNvSpPr/>
          <p:nvPr userDrawn="1"/>
        </p:nvSpPr>
        <p:spPr>
          <a:xfrm>
            <a:off x="0" y="74141"/>
            <a:ext cx="12192000" cy="63637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alpha val="40000"/>
                </a:schemeClr>
              </a:gs>
              <a:gs pos="72000">
                <a:schemeClr val="accent1"/>
              </a:gs>
            </a:gsLst>
            <a:lin ang="1080000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noFill/>
              </a:ln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E70372-803F-4323-AF7D-229CE683F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3999"/>
            <a:ext cx="10515600" cy="504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DC155-873C-48B7-901C-E412857CF9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936000"/>
            <a:ext cx="5181600" cy="532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E034D8-270A-4AFD-BE80-0B24DFDFCD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936000"/>
            <a:ext cx="5181600" cy="532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2FC880-5C03-43D1-BE1B-0F50DA878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Design Principles vs. Performance - Kenny Pflug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3E4139-82DB-442A-B7D8-94BDB17C6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7882024"/>
      </p:ext>
    </p:extLst>
  </p:cSld>
  <p:clrMapOvr>
    <a:masterClrMapping/>
  </p:clrMapOvr>
  <p:transition spd="med"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8243D83-178B-4970-9AFE-82C19F37D873}"/>
              </a:ext>
            </a:extLst>
          </p:cNvPr>
          <p:cNvSpPr/>
          <p:nvPr userDrawn="1"/>
        </p:nvSpPr>
        <p:spPr>
          <a:xfrm>
            <a:off x="0" y="74141"/>
            <a:ext cx="12192000" cy="63637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alpha val="40000"/>
                </a:schemeClr>
              </a:gs>
              <a:gs pos="72000">
                <a:schemeClr val="accent1"/>
              </a:gs>
            </a:gsLst>
            <a:lin ang="1080000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noFill/>
              </a:ln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77027D-F91A-4E56-B0BD-C867FB7DD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44000"/>
            <a:ext cx="10515600" cy="504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A1C387-AC35-4A1B-A8C1-BBB1863B53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648000"/>
            <a:ext cx="5157787" cy="828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FD9379-CE3F-45AE-8EB2-20450D9B96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476000"/>
            <a:ext cx="5157787" cy="47997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2CBD14-A70C-441B-ADE2-5D211B7078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648000"/>
            <a:ext cx="5183188" cy="828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656ABB-9E88-4819-988A-DEE68065D5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476000"/>
            <a:ext cx="5183188" cy="47997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B618FC-F8F0-4B14-847E-07A689369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Design Principles vs. Performance - Kenny Pflug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7C0685-887A-4597-8A30-FB8175F45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7540893"/>
      </p:ext>
    </p:extLst>
  </p:cSld>
  <p:clrMapOvr>
    <a:masterClrMapping/>
  </p:clrMapOvr>
  <p:transition spd="med">
    <p:cov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A6A7E28-BC16-4B33-A1E6-707D94B66D05}"/>
              </a:ext>
            </a:extLst>
          </p:cNvPr>
          <p:cNvSpPr/>
          <p:nvPr userDrawn="1"/>
        </p:nvSpPr>
        <p:spPr>
          <a:xfrm>
            <a:off x="0" y="74141"/>
            <a:ext cx="12192000" cy="63637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alpha val="40000"/>
                </a:schemeClr>
              </a:gs>
              <a:gs pos="72000">
                <a:schemeClr val="accent1"/>
              </a:gs>
            </a:gsLst>
            <a:lin ang="1080000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noFill/>
              </a:ln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5DF590-7FD7-46BE-A9EC-28966F5C6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8B01AA-15C3-4D8B-80A0-A24A7D5B0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Design Principles vs. Performance - Kenny Pflug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A6E860-923B-44C3-8C9A-F59C10452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8472627"/>
      </p:ext>
    </p:extLst>
  </p:cSld>
  <p:clrMapOvr>
    <a:masterClrMapping/>
  </p:clrMapOvr>
  <p:transition spd="med">
    <p:cov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968EFD-78C9-4C1D-BB39-C0BB24790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Design Principles vs. Performance - Kenny Pflug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248446-06C3-4C64-814F-50D4DDF07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5868292"/>
      </p:ext>
    </p:extLst>
  </p:cSld>
  <p:clrMapOvr>
    <a:masterClrMapping/>
  </p:clrMapOvr>
  <p:transition spd="med">
    <p:cov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C25CDF-BFA9-41BD-A9AA-5C9F3136ECC2}"/>
              </a:ext>
            </a:extLst>
          </p:cNvPr>
          <p:cNvSpPr/>
          <p:nvPr userDrawn="1"/>
        </p:nvSpPr>
        <p:spPr>
          <a:xfrm>
            <a:off x="0" y="457200"/>
            <a:ext cx="4772025" cy="1600200"/>
          </a:xfrm>
          <a:prstGeom prst="rect">
            <a:avLst/>
          </a:prstGeom>
          <a:gradFill>
            <a:gsLst>
              <a:gs pos="100000">
                <a:schemeClr val="accent1">
                  <a:alpha val="50000"/>
                  <a:lumMod val="95000"/>
                </a:schemeClr>
              </a:gs>
              <a:gs pos="38000">
                <a:schemeClr val="accent1"/>
              </a:gs>
            </a:gsLst>
            <a:lin ang="10800000" scaled="1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6001AA-F829-41A8-9444-A530D4EB6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6ED1C3-6573-4BBC-A914-8575F314A7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D39621-F68D-46AE-A7AF-B15456EC21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68000"/>
            <a:ext cx="3932237" cy="360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6A4923-DD26-4737-B70A-0AF44C036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Design Principles vs. Performance - Kenny Pflug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D6703B-6460-4F1D-B868-3905FF1DD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4737741"/>
      </p:ext>
    </p:extLst>
  </p:cSld>
  <p:clrMapOvr>
    <a:masterClrMapping/>
  </p:clrMapOvr>
  <p:transition spd="med">
    <p:cov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E2FA34B-FB98-4AD0-8F08-5CD7C478AD81}"/>
              </a:ext>
            </a:extLst>
          </p:cNvPr>
          <p:cNvSpPr/>
          <p:nvPr userDrawn="1"/>
        </p:nvSpPr>
        <p:spPr>
          <a:xfrm>
            <a:off x="0" y="457200"/>
            <a:ext cx="4772025" cy="1600200"/>
          </a:xfrm>
          <a:prstGeom prst="rect">
            <a:avLst/>
          </a:prstGeom>
          <a:gradFill>
            <a:gsLst>
              <a:gs pos="100000">
                <a:schemeClr val="accent1">
                  <a:alpha val="50000"/>
                  <a:lumMod val="95000"/>
                </a:schemeClr>
              </a:gs>
              <a:gs pos="38000">
                <a:schemeClr val="accent1"/>
              </a:gs>
            </a:gsLst>
            <a:lin ang="10800000" scaled="1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F7AF3E-4259-4C07-A310-0F770EEF9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6EE8E1-4D9C-44EB-BF07-E9717A10F3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02992D-BAF8-4555-848E-C20755FAF8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68000"/>
            <a:ext cx="3932237" cy="360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CF0DA7-6FE1-4F0E-BC72-01E856D14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Design Principles vs. Performance - Kenny Pflug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76F96A-F340-4F7B-B4C2-1A02B0FDE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5148627"/>
      </p:ext>
    </p:extLst>
  </p:cSld>
  <p:clrMapOvr>
    <a:masterClrMapping/>
  </p:clrMapOvr>
  <p:transition spd="med">
    <p:cove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66377C-856A-42D5-9294-B66943BC1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4000"/>
            <a:ext cx="10515600" cy="50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942FFB-21A3-4057-AC5C-89D3616862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936000"/>
            <a:ext cx="10515600" cy="5328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930AAC-747A-41DB-9FCD-5C0F27CEF8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Design Principles vs. Performance - Kenny Pflug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CF9C50-CD30-4724-81EA-99E22EFB86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14344A-9BDE-4E14-9F68-42155428760A}" type="slidenum">
              <a:rPr lang="de-DE" smtClean="0"/>
              <a:pPr/>
              <a:t>‹#›</a:t>
            </a:fld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F83D9F1D-FC9A-4FB6-B434-17BFDCCB42F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1"/>
          <a:srcRect b="39313"/>
          <a:stretch/>
        </p:blipFill>
        <p:spPr>
          <a:xfrm>
            <a:off x="838200" y="6173776"/>
            <a:ext cx="1384028" cy="547699"/>
          </a:xfrm>
          <a:prstGeom prst="rect">
            <a:avLst/>
          </a:prstGeom>
        </p:spPr>
      </p:pic>
      <p:pic>
        <p:nvPicPr>
          <p:cNvPr id="8" name="Grafik 11">
            <a:extLst>
              <a:ext uri="{FF2B5EF4-FFF2-40B4-BE49-F238E27FC236}">
                <a16:creationId xmlns:a16="http://schemas.microsoft.com/office/drawing/2014/main" id="{65D04661-8EFA-4330-82A3-E08057CDC9B9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23123" y="6419336"/>
            <a:ext cx="814581" cy="239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9705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youtu.be/TMuno5RZNeE?t=3145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feO2x" TargetMode="External"/><Relationship Id="rId2" Type="http://schemas.openxmlformats.org/officeDocument/2006/relationships/hyperlink" Target="https://www.synnotech.de/" TargetMode="Externa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.png"/><Relationship Id="rId5" Type="http://schemas.openxmlformats.org/officeDocument/2006/relationships/hyperlink" Target="https://youtube.com/c/kennypflug" TargetMode="External"/><Relationship Id="rId4" Type="http://schemas.openxmlformats.org/officeDocument/2006/relationships/hyperlink" Target="https://github.com/feO2x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pearson.com/us/higher-education/product/Martin-Agile-Principles-Patterns-and-Practices-in-C/9780132797146.html" TargetMode="External"/><Relationship Id="rId3" Type="http://schemas.openxmlformats.org/officeDocument/2006/relationships/hyperlink" Target="https://prodotnetmemory.com/" TargetMode="External"/><Relationship Id="rId7" Type="http://schemas.openxmlformats.org/officeDocument/2006/relationships/hyperlink" Target="https://app.pluralsight.com/library/courses/skeet-async/table-of-contents" TargetMode="External"/><Relationship Id="rId2" Type="http://schemas.openxmlformats.org/officeDocument/2006/relationships/hyperlink" Target="https://mattwarren.org/2017/02/07/The-68-things-the-CLR-does-before-executing-a-single-line-of-your-code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albahari.com/threading/" TargetMode="External"/><Relationship Id="rId11" Type="http://schemas.openxmlformats.org/officeDocument/2006/relationships/hyperlink" Target="https://www.manning.com/books/dependency-injection-in-dot-net" TargetMode="External"/><Relationship Id="rId5" Type="http://schemas.openxmlformats.org/officeDocument/2006/relationships/hyperlink" Target="https://www.palmmedia.de/blog/2011/8/30/ioc-container-benchmark-performance-comparison" TargetMode="External"/><Relationship Id="rId10" Type="http://schemas.openxmlformats.org/officeDocument/2006/relationships/hyperlink" Target="https://www.martinfowler.com/books/eaa.html" TargetMode="External"/><Relationship Id="rId4" Type="http://schemas.openxmlformats.org/officeDocument/2006/relationships/hyperlink" Target="https://www.wintellectnow.com/Home/SeriesDetail?seriesId=using-threads-effectively-to-build-scalable-responsive-and-fast-dotnet-applications-and-components" TargetMode="External"/><Relationship Id="rId9" Type="http://schemas.openxmlformats.org/officeDocument/2006/relationships/hyperlink" Target="https://aakinshin.net/prodotnetbenchmarking/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8701A-7613-4294-8344-E83EAF6746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Design Principles vs. Performance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FDDF10-0A4D-4602-812A-957A80F5E5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4333164"/>
            <a:ext cx="9423633" cy="1479528"/>
          </a:xfrm>
        </p:spPr>
        <p:txBody>
          <a:bodyPr>
            <a:normAutofit/>
          </a:bodyPr>
          <a:lstStyle/>
          <a:p>
            <a:r>
              <a:rPr lang="de-DE" dirty="0"/>
              <a:t>Wie mein Wissen über Interna und Performance das Design meiner Anwendungen verändert hat – ein anekdotischer Vortrag</a:t>
            </a:r>
          </a:p>
          <a:p>
            <a:r>
              <a:rPr lang="en-US" sz="1800" dirty="0"/>
              <a:t>Advanced Developers Conference 2021</a:t>
            </a:r>
            <a:br>
              <a:rPr lang="de-DE" sz="1800" dirty="0"/>
            </a:br>
            <a:r>
              <a:rPr lang="de-DE" sz="1800" dirty="0"/>
              <a:t>30.11.2021</a:t>
            </a:r>
          </a:p>
        </p:txBody>
      </p:sp>
    </p:spTree>
    <p:extLst>
      <p:ext uri="{BB962C8B-B14F-4D97-AF65-F5344CB8AC3E}">
        <p14:creationId xmlns:p14="http://schemas.microsoft.com/office/powerpoint/2010/main" val="1992575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213135F-56A4-4BEC-9A75-37C04BE79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Performance of Everyday Things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67A7590-A32C-4A57-A21C-F33222A38C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3F1D2-09A1-445D-B7BB-E2436437C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Design Principles vs. Performance - Kenny Pflug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4A5F79-7992-4AF9-A568-8A8D78893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3475205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76F14-DF42-437E-8FF1-76CB40012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Noch ein paar Worte zur .NET </a:t>
            </a:r>
            <a:r>
              <a:rPr lang="de-DE" dirty="0" err="1"/>
              <a:t>Runtime</a:t>
            </a:r>
            <a:endParaRPr lang="en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6EF81-578E-48D1-AF38-5C1AC013C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Design Principles vs. Performance - Kenny Pflug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AA76AD-2005-44C3-92DE-0610A5C51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11</a:t>
            </a:fld>
            <a:endParaRPr lang="de-DE"/>
          </a:p>
        </p:txBody>
      </p:sp>
      <p:sp>
        <p:nvSpPr>
          <p:cNvPr id="8" name="Flowchart: Multidocument 7">
            <a:extLst>
              <a:ext uri="{FF2B5EF4-FFF2-40B4-BE49-F238E27FC236}">
                <a16:creationId xmlns:a16="http://schemas.microsoft.com/office/drawing/2014/main" id="{367C5397-E59C-4268-A73F-04892EB022DB}"/>
              </a:ext>
            </a:extLst>
          </p:cNvPr>
          <p:cNvSpPr/>
          <p:nvPr/>
        </p:nvSpPr>
        <p:spPr>
          <a:xfrm>
            <a:off x="366548" y="1247695"/>
            <a:ext cx="571500" cy="504000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.</a:t>
            </a:r>
            <a:r>
              <a:rPr lang="de-DE" dirty="0" err="1"/>
              <a:t>cs</a:t>
            </a:r>
            <a:endParaRPr lang="en-DE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92E851B-58B9-4743-94A8-F770F875B631}"/>
              </a:ext>
            </a:extLst>
          </p:cNvPr>
          <p:cNvSpPr/>
          <p:nvPr/>
        </p:nvSpPr>
        <p:spPr>
          <a:xfrm>
            <a:off x="1336125" y="1074026"/>
            <a:ext cx="1284890" cy="851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Roslyn</a:t>
            </a:r>
            <a:endParaRPr lang="de-DE" dirty="0"/>
          </a:p>
          <a:p>
            <a:pPr algn="ctr"/>
            <a:r>
              <a:rPr lang="de-DE" dirty="0"/>
              <a:t>CSC</a:t>
            </a:r>
            <a:endParaRPr lang="en-DE" dirty="0"/>
          </a:p>
        </p:txBody>
      </p:sp>
      <p:sp>
        <p:nvSpPr>
          <p:cNvPr id="14" name="Flowchart: Multidocument 13">
            <a:extLst>
              <a:ext uri="{FF2B5EF4-FFF2-40B4-BE49-F238E27FC236}">
                <a16:creationId xmlns:a16="http://schemas.microsoft.com/office/drawing/2014/main" id="{0D55B851-5BE8-46E0-A5B5-90A320DBF457}"/>
              </a:ext>
            </a:extLst>
          </p:cNvPr>
          <p:cNvSpPr/>
          <p:nvPr/>
        </p:nvSpPr>
        <p:spPr>
          <a:xfrm>
            <a:off x="3093982" y="1160860"/>
            <a:ext cx="974835" cy="677669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MSIL</a:t>
            </a:r>
            <a:br>
              <a:rPr lang="de-DE" sz="1200" dirty="0"/>
            </a:br>
            <a:r>
              <a:rPr lang="de-DE" sz="1200" dirty="0"/>
              <a:t>exe, </a:t>
            </a:r>
            <a:r>
              <a:rPr lang="de-DE" sz="1200" dirty="0" err="1"/>
              <a:t>dll</a:t>
            </a:r>
            <a:endParaRPr lang="en-DE" sz="12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EFA3A7E-A852-4CC9-BACB-17B3831685E7}"/>
              </a:ext>
            </a:extLst>
          </p:cNvPr>
          <p:cNvCxnSpPr>
            <a:stCxn id="8" idx="3"/>
            <a:endCxn id="13" idx="1"/>
          </p:cNvCxnSpPr>
          <p:nvPr/>
        </p:nvCxnSpPr>
        <p:spPr>
          <a:xfrm>
            <a:off x="938048" y="1499695"/>
            <a:ext cx="39807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DE6E142-3A54-4691-925B-B1C698C6D0BA}"/>
              </a:ext>
            </a:extLst>
          </p:cNvPr>
          <p:cNvCxnSpPr>
            <a:stCxn id="13" idx="3"/>
            <a:endCxn id="14" idx="1"/>
          </p:cNvCxnSpPr>
          <p:nvPr/>
        </p:nvCxnSpPr>
        <p:spPr>
          <a:xfrm>
            <a:off x="2621015" y="1499695"/>
            <a:ext cx="47296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3FF9D4B4-0B83-493B-B45C-CCC27360367C}"/>
              </a:ext>
            </a:extLst>
          </p:cNvPr>
          <p:cNvSpPr/>
          <p:nvPr/>
        </p:nvSpPr>
        <p:spPr>
          <a:xfrm>
            <a:off x="1722383" y="2384533"/>
            <a:ext cx="9530255" cy="3312599"/>
          </a:xfrm>
          <a:prstGeom prst="rect">
            <a:avLst/>
          </a:prstGeom>
          <a:noFill/>
          <a:ln w="2857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F9CDD0A-1A9F-460B-8558-9B9AB61268A5}"/>
              </a:ext>
            </a:extLst>
          </p:cNvPr>
          <p:cNvSpPr txBox="1"/>
          <p:nvPr/>
        </p:nvSpPr>
        <p:spPr>
          <a:xfrm>
            <a:off x="5742590" y="1983093"/>
            <a:ext cx="1558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.NET </a:t>
            </a:r>
            <a:r>
              <a:rPr lang="de-DE" dirty="0" err="1"/>
              <a:t>Runtime</a:t>
            </a:r>
            <a:endParaRPr lang="en-DE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05C2541-AD5E-44D7-AC57-41900F1A10DA}"/>
              </a:ext>
            </a:extLst>
          </p:cNvPr>
          <p:cNvSpPr/>
          <p:nvPr/>
        </p:nvSpPr>
        <p:spPr>
          <a:xfrm>
            <a:off x="2410808" y="2723367"/>
            <a:ext cx="2230823" cy="977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JIT</a:t>
            </a:r>
          </a:p>
          <a:p>
            <a:pPr algn="ctr"/>
            <a:r>
              <a:rPr lang="de-DE" dirty="0"/>
              <a:t>Just-In-Time Compiler</a:t>
            </a:r>
            <a:endParaRPr lang="en-DE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9F885EB-C8F7-4FC1-AB34-44300C84254C}"/>
              </a:ext>
            </a:extLst>
          </p:cNvPr>
          <p:cNvCxnSpPr>
            <a:cxnSpLocks/>
            <a:stCxn id="14" idx="2"/>
            <a:endCxn id="23" idx="0"/>
          </p:cNvCxnSpPr>
          <p:nvPr/>
        </p:nvCxnSpPr>
        <p:spPr>
          <a:xfrm>
            <a:off x="3513612" y="1812865"/>
            <a:ext cx="12608" cy="91050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001CB9A6-8B65-4B45-BB9B-A03C8B0D49C9}"/>
              </a:ext>
            </a:extLst>
          </p:cNvPr>
          <p:cNvSpPr/>
          <p:nvPr/>
        </p:nvSpPr>
        <p:spPr>
          <a:xfrm>
            <a:off x="2573593" y="4459900"/>
            <a:ext cx="1880037" cy="7330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Maschinencode</a:t>
            </a:r>
            <a:endParaRPr lang="en-DE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A65AF68-6A78-4502-95E9-F806096A8808}"/>
              </a:ext>
            </a:extLst>
          </p:cNvPr>
          <p:cNvCxnSpPr>
            <a:cxnSpLocks/>
            <a:stCxn id="23" idx="2"/>
            <a:endCxn id="28" idx="0"/>
          </p:cNvCxnSpPr>
          <p:nvPr/>
        </p:nvCxnSpPr>
        <p:spPr>
          <a:xfrm flipH="1">
            <a:off x="3513612" y="3700829"/>
            <a:ext cx="12608" cy="75907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3AA13C58-E941-4041-8A12-C5BBA6936E0F}"/>
              </a:ext>
            </a:extLst>
          </p:cNvPr>
          <p:cNvSpPr/>
          <p:nvPr/>
        </p:nvSpPr>
        <p:spPr>
          <a:xfrm>
            <a:off x="5372098" y="2723367"/>
            <a:ext cx="2230823" cy="977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GC</a:t>
            </a:r>
            <a:br>
              <a:rPr lang="de-DE" dirty="0"/>
            </a:br>
            <a:r>
              <a:rPr lang="de-DE" dirty="0" err="1"/>
              <a:t>Garbage</a:t>
            </a:r>
            <a:r>
              <a:rPr lang="de-DE" dirty="0"/>
              <a:t> </a:t>
            </a:r>
            <a:r>
              <a:rPr lang="de-DE" dirty="0" err="1"/>
              <a:t>Collector</a:t>
            </a:r>
            <a:endParaRPr lang="en-DE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0B7F38E-E156-4FA0-9BAA-50B67CB31A7A}"/>
              </a:ext>
            </a:extLst>
          </p:cNvPr>
          <p:cNvSpPr/>
          <p:nvPr/>
        </p:nvSpPr>
        <p:spPr>
          <a:xfrm>
            <a:off x="8333388" y="2723367"/>
            <a:ext cx="2230823" cy="977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Threads und Thread Pool</a:t>
            </a:r>
            <a:endParaRPr lang="en-DE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2C65970-113E-4F19-B21F-5FF88A761FD3}"/>
              </a:ext>
            </a:extLst>
          </p:cNvPr>
          <p:cNvSpPr/>
          <p:nvPr/>
        </p:nvSpPr>
        <p:spPr>
          <a:xfrm>
            <a:off x="8333388" y="4337435"/>
            <a:ext cx="2230823" cy="977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Additional Services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763162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C7FD7A1-65A5-4B23-94CB-1A10A46B4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Die Zeit, die Zeit…</a:t>
            </a:r>
            <a:endParaRPr lang="en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5BE573-0D18-49D3-9661-24F8883B8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Design Principles vs. Performance - Kenny Pflug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9F0288-6343-4152-80E4-6660698CA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12</a:t>
            </a:fld>
            <a:endParaRPr lang="de-D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E118C87-B721-423C-A689-971FBB2EF5DF}"/>
              </a:ext>
            </a:extLst>
          </p:cNvPr>
          <p:cNvSpPr/>
          <p:nvPr/>
        </p:nvSpPr>
        <p:spPr>
          <a:xfrm>
            <a:off x="2991506" y="3610303"/>
            <a:ext cx="2025869" cy="504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Nanosekunden (</a:t>
            </a:r>
            <a:r>
              <a:rPr lang="de-DE" sz="1400" dirty="0" err="1"/>
              <a:t>ns</a:t>
            </a:r>
            <a:r>
              <a:rPr lang="de-DE" sz="1400" dirty="0"/>
              <a:t>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4F3FF7-3866-4657-9C55-3F453E318CF6}"/>
              </a:ext>
            </a:extLst>
          </p:cNvPr>
          <p:cNvSpPr/>
          <p:nvPr/>
        </p:nvSpPr>
        <p:spPr>
          <a:xfrm>
            <a:off x="965637" y="3610303"/>
            <a:ext cx="2025869" cy="504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Pikosekunden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AC6FE7C-C93A-481B-AB2A-FB1DFDD871FD}"/>
              </a:ext>
            </a:extLst>
          </p:cNvPr>
          <p:cNvSpPr/>
          <p:nvPr/>
        </p:nvSpPr>
        <p:spPr>
          <a:xfrm>
            <a:off x="5017375" y="3610303"/>
            <a:ext cx="2025869" cy="5040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Mikrosekunden (µs)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EDCC665-7934-4427-AD13-C73E78620CB9}"/>
              </a:ext>
            </a:extLst>
          </p:cNvPr>
          <p:cNvSpPr/>
          <p:nvPr/>
        </p:nvSpPr>
        <p:spPr>
          <a:xfrm>
            <a:off x="7043244" y="3610303"/>
            <a:ext cx="2025869" cy="504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Millisekunden (</a:t>
            </a:r>
            <a:r>
              <a:rPr lang="de-DE" sz="1400" dirty="0" err="1"/>
              <a:t>ms</a:t>
            </a:r>
            <a:r>
              <a:rPr lang="de-DE" sz="1400" dirty="0"/>
              <a:t>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62C3564-691F-4B3B-8EF1-46BC6B1EB2E1}"/>
              </a:ext>
            </a:extLst>
          </p:cNvPr>
          <p:cNvSpPr/>
          <p:nvPr/>
        </p:nvSpPr>
        <p:spPr>
          <a:xfrm>
            <a:off x="9069113" y="3610303"/>
            <a:ext cx="2025869" cy="5040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Sekunden (s)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2BD6B37-63AB-4851-9F91-40B39AD0FAB0}"/>
              </a:ext>
            </a:extLst>
          </p:cNvPr>
          <p:cNvCxnSpPr/>
          <p:nvPr/>
        </p:nvCxnSpPr>
        <p:spPr>
          <a:xfrm flipV="1">
            <a:off x="956203" y="2699864"/>
            <a:ext cx="0" cy="141443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EE11AAE-87E5-4982-9E77-6690FE603218}"/>
              </a:ext>
            </a:extLst>
          </p:cNvPr>
          <p:cNvSpPr txBox="1"/>
          <p:nvPr/>
        </p:nvSpPr>
        <p:spPr>
          <a:xfrm>
            <a:off x="579152" y="2330532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1e-12</a:t>
            </a:r>
            <a:endParaRPr lang="en-DE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DCDDC67-8783-4C2A-ADCD-DEC1AE5B801E}"/>
              </a:ext>
            </a:extLst>
          </p:cNvPr>
          <p:cNvCxnSpPr/>
          <p:nvPr/>
        </p:nvCxnSpPr>
        <p:spPr>
          <a:xfrm flipV="1">
            <a:off x="2991506" y="2699864"/>
            <a:ext cx="0" cy="141443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717D95D-7AFA-4DC7-BCA9-A7047E12F3B6}"/>
              </a:ext>
            </a:extLst>
          </p:cNvPr>
          <p:cNvSpPr txBox="1"/>
          <p:nvPr/>
        </p:nvSpPr>
        <p:spPr>
          <a:xfrm>
            <a:off x="2667539" y="2330532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1e-9</a:t>
            </a:r>
            <a:endParaRPr lang="en-DE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610051C-0DBC-4328-AF62-D97D11BFE95B}"/>
              </a:ext>
            </a:extLst>
          </p:cNvPr>
          <p:cNvCxnSpPr/>
          <p:nvPr/>
        </p:nvCxnSpPr>
        <p:spPr>
          <a:xfrm flipV="1">
            <a:off x="5017374" y="2699864"/>
            <a:ext cx="0" cy="141443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0B56523-56C1-41C6-B41B-F0E1E9477352}"/>
              </a:ext>
            </a:extLst>
          </p:cNvPr>
          <p:cNvSpPr txBox="1"/>
          <p:nvPr/>
        </p:nvSpPr>
        <p:spPr>
          <a:xfrm>
            <a:off x="4693407" y="2330532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1e-6</a:t>
            </a:r>
            <a:endParaRPr lang="en-DE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E0F35D2-F0A0-4C3A-96D7-F31B8A1B09B1}"/>
              </a:ext>
            </a:extLst>
          </p:cNvPr>
          <p:cNvCxnSpPr/>
          <p:nvPr/>
        </p:nvCxnSpPr>
        <p:spPr>
          <a:xfrm flipV="1">
            <a:off x="7043242" y="2699864"/>
            <a:ext cx="0" cy="141443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EBEF401-B275-4D3B-A877-1E710685B1E8}"/>
              </a:ext>
            </a:extLst>
          </p:cNvPr>
          <p:cNvSpPr txBox="1"/>
          <p:nvPr/>
        </p:nvSpPr>
        <p:spPr>
          <a:xfrm>
            <a:off x="6719275" y="2330532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1e-3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010612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581FD034-05E6-4308-975E-A0ABEF001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 paar Zeiten zum Vergleich (Werte in Nanosekunden)</a:t>
            </a:r>
            <a:endParaRPr lang="en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015B8D-41CE-4F2B-ADCD-4191783BC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Design Principles vs. Performance - Kenny Pflug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86EEBA-E690-4094-82C4-D5EF498A1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13</a:t>
            </a:fld>
            <a:endParaRPr lang="de-DE"/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BFDC2807-F2EA-4F28-A909-15E6D32F498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15511989"/>
              </p:ext>
            </p:extLst>
          </p:nvPr>
        </p:nvGraphicFramePr>
        <p:xfrm>
          <a:off x="338747" y="719666"/>
          <a:ext cx="11514507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84916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7A975-84CB-425B-87EB-BAEE99E54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Welche Schlüsse ziehen wir daraus?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797FF5-2CE4-402E-8201-6A222840A1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Multithreading macht erst ab einer gewissen Anzahl Operationen Sinn</a:t>
            </a:r>
          </a:p>
          <a:p>
            <a:r>
              <a:rPr lang="de-DE" dirty="0"/>
              <a:t>Neue Threads sind teuer, der Thread Pool verwaltet automatisch diese für uns</a:t>
            </a:r>
          </a:p>
          <a:p>
            <a:r>
              <a:rPr lang="de-DE" dirty="0"/>
              <a:t>I/O ist deutlich teurer als In-Memory-Operationen</a:t>
            </a:r>
          </a:p>
          <a:p>
            <a:r>
              <a:rPr lang="de-DE" dirty="0"/>
              <a:t>Absolute Schnelligkeitswerte sind an die jeweilige Hardware und Plattform gebunden, wichtig sind die relativen Ergebnisse zueinander</a:t>
            </a:r>
            <a:endParaRPr lang="en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7FF616-C84F-4D2B-83EB-1E3CC1B01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Design Principles vs. Performance - Kenny Pflug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8D209D-282D-4B46-8A68-F6996CDD1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14</a:t>
            </a:fld>
            <a:endParaRPr lang="de-D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393C19D-28FD-436F-A41A-F9773B568ED4}"/>
              </a:ext>
            </a:extLst>
          </p:cNvPr>
          <p:cNvSpPr/>
          <p:nvPr/>
        </p:nvSpPr>
        <p:spPr>
          <a:xfrm rot="21357327">
            <a:off x="3714271" y="3295731"/>
            <a:ext cx="4763458" cy="119813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bg1"/>
                </a:solidFill>
              </a:rPr>
              <a:t>Wie gut skaliert mein Code?</a:t>
            </a:r>
            <a:endParaRPr lang="en-DE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9704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bldLvl="5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5719D-90BB-472E-BEB3-2DA78CA30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 .NET Memory Management</a:t>
            </a:r>
          </a:p>
        </p:txBody>
      </p:sp>
      <p:pic>
        <p:nvPicPr>
          <p:cNvPr id="8" name="Content Placeholder 7" descr="A close up of a sign&#10;&#10;Description automatically generated">
            <a:extLst>
              <a:ext uri="{FF2B5EF4-FFF2-40B4-BE49-F238E27FC236}">
                <a16:creationId xmlns:a16="http://schemas.microsoft.com/office/drawing/2014/main" id="{A432F613-0898-42D2-AC7A-33FCB250FE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8051" y="935178"/>
            <a:ext cx="3735898" cy="5330544"/>
          </a:xfr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21BEA8-AC5E-4B42-8965-7E85F7750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Design Principles vs. Performance - Kenny Pflug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B94C9E-7C87-40BA-8122-DFA7CE327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6553154"/>
      </p:ext>
    </p:extLst>
  </p:cSld>
  <p:clrMapOvr>
    <a:masterClrMapping/>
  </p:clrMapOvr>
  <p:transition spd="med">
    <p:cover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7D297FC-AE0D-4197-98D6-D975F71C5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Asynchrones Programmieren</a:t>
            </a:r>
            <a:br>
              <a:rPr lang="de-DE" dirty="0"/>
            </a:br>
            <a:r>
              <a:rPr lang="de-DE" dirty="0"/>
              <a:t>in .NET</a:t>
            </a:r>
            <a:endParaRPr lang="en-DE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94CA20F-7F58-4AAA-9556-6AE379C7B1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33A25B-7E32-43F9-8A6E-DB6C2C83B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Design Principles vs. Performance - Kenny Pflug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E1C823-7368-4810-97CF-5AF86F057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6204542"/>
      </p:ext>
    </p:extLst>
  </p:cSld>
  <p:clrMapOvr>
    <a:masterClrMapping/>
  </p:clrMapOvr>
  <p:transition spd="med">
    <p:cover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3C61DAE-7B4B-49A3-B555-148EDA2EB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ist Asynchrones Programmieren?</a:t>
            </a:r>
            <a:endParaRPr lang="en-DE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F556B84F-A9C0-4F3C-8457-A494EBA3CF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>
                <a:solidFill>
                  <a:schemeClr val="tx1"/>
                </a:solidFill>
              </a:rPr>
              <a:t>Asynchrones Programmieren bedeutet, dass man an bestimmten Stellen in seinem Source Code Funktionen aufruft, </a:t>
            </a:r>
            <a:r>
              <a:rPr lang="de-DE" b="1" dirty="0">
                <a:solidFill>
                  <a:schemeClr val="tx1"/>
                </a:solidFill>
              </a:rPr>
              <a:t>deren Ergebnis</a:t>
            </a:r>
            <a:r>
              <a:rPr lang="de-DE" dirty="0">
                <a:solidFill>
                  <a:schemeClr val="tx1"/>
                </a:solidFill>
              </a:rPr>
              <a:t> (Rückgabewerte oder Seiteneffekte) </a:t>
            </a:r>
            <a:r>
              <a:rPr lang="de-DE" b="1" dirty="0">
                <a:solidFill>
                  <a:schemeClr val="tx1"/>
                </a:solidFill>
              </a:rPr>
              <a:t>beim Rücksprung zum Aufrufer noch nicht fertigberechnet</a:t>
            </a:r>
            <a:r>
              <a:rPr lang="de-DE" dirty="0">
                <a:solidFill>
                  <a:schemeClr val="tx1"/>
                </a:solidFill>
              </a:rPr>
              <a:t> sind. Das Ergebnis wird dem Aufrufer später mitgeteilt (typischerweise über einen Event-Mechanismus). Währenddessen kann der </a:t>
            </a:r>
            <a:r>
              <a:rPr lang="de-DE" b="1" dirty="0">
                <a:solidFill>
                  <a:schemeClr val="tx1"/>
                </a:solidFill>
              </a:rPr>
              <a:t>aufrufende Thread andere Berechnungen durchführen</a:t>
            </a:r>
            <a:r>
              <a:rPr lang="de-DE" dirty="0">
                <a:solidFill>
                  <a:schemeClr val="tx1"/>
                </a:solidFill>
              </a:rPr>
              <a:t>.</a:t>
            </a:r>
          </a:p>
          <a:p>
            <a:endParaRPr lang="en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2432B1-467B-41D7-934E-1FF01AB6D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Design Principles vs. Performance - Kenny Pflug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737500-BE73-4DBC-A1F0-2D6185D5A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pPr/>
              <a:t>17</a:t>
            </a:fld>
            <a:endParaRPr lang="de-DE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D0354D3-FFA0-4588-8EEC-A42391ACCCB8}"/>
              </a:ext>
            </a:extLst>
          </p:cNvPr>
          <p:cNvSpPr/>
          <p:nvPr/>
        </p:nvSpPr>
        <p:spPr>
          <a:xfrm>
            <a:off x="2112580" y="3318641"/>
            <a:ext cx="3636579" cy="1245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Async</a:t>
            </a:r>
            <a:r>
              <a:rPr lang="de-DE" dirty="0"/>
              <a:t> Multithreading</a:t>
            </a:r>
            <a:br>
              <a:rPr lang="de-DE" dirty="0"/>
            </a:br>
            <a:r>
              <a:rPr lang="de-DE" dirty="0"/>
              <a:t>(CPU-Bound)</a:t>
            </a:r>
            <a:endParaRPr lang="en-DE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3472A8B-3C58-49AF-AB34-C5227C1F791F}"/>
              </a:ext>
            </a:extLst>
          </p:cNvPr>
          <p:cNvSpPr/>
          <p:nvPr/>
        </p:nvSpPr>
        <p:spPr>
          <a:xfrm>
            <a:off x="6442842" y="3318641"/>
            <a:ext cx="3636579" cy="1245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Async</a:t>
            </a:r>
            <a:r>
              <a:rPr lang="de-DE" dirty="0"/>
              <a:t> I/O</a:t>
            </a:r>
            <a:br>
              <a:rPr lang="de-DE" dirty="0"/>
            </a:br>
            <a:r>
              <a:rPr lang="de-DE" dirty="0"/>
              <a:t>(I/O-Bound)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28914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 bldLvl="5"/>
      <p:bldP spid="15" grpId="0" animBg="1"/>
      <p:bldP spid="1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554404C-A9AC-470E-BEE5-B1AC3FF36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 paar Sachen über Threads</a:t>
            </a:r>
            <a:endParaRPr lang="en-DE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3B87DE1-1896-4BEB-9EDB-35C845FF99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Speicherverbrauch:</a:t>
            </a:r>
          </a:p>
          <a:p>
            <a:pPr lvl="1"/>
            <a:r>
              <a:rPr lang="de-DE" dirty="0"/>
              <a:t>standardmäßig 1 MB (x86) oder 4 MB (x64) Thread Stack (User Mode)</a:t>
            </a:r>
          </a:p>
          <a:p>
            <a:pPr lvl="1"/>
            <a:r>
              <a:rPr lang="de-DE" dirty="0"/>
              <a:t>12 KB (x86) oder 14 KB (x64) Kernel Mode </a:t>
            </a:r>
            <a:r>
              <a:rPr lang="de-DE" dirty="0" err="1"/>
              <a:t>Object</a:t>
            </a:r>
            <a:endParaRPr lang="de-DE" dirty="0"/>
          </a:p>
          <a:p>
            <a:r>
              <a:rPr lang="en-US" dirty="0"/>
              <a:t>Context Switching</a:t>
            </a:r>
          </a:p>
          <a:p>
            <a:r>
              <a:rPr lang="en-US" dirty="0"/>
              <a:t>Lx Cache Misses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A1990B-8A6A-423F-A0F6-89C8D270B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Design Principles vs. Performance - Kenny Pflug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871001-0DDE-4EEF-8DC9-BF3CFC2D8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9310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3B1F5-2A98-4A08-845A-EA8D076A7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Warum ist </a:t>
            </a:r>
            <a:r>
              <a:rPr lang="de-DE" dirty="0" err="1"/>
              <a:t>Async</a:t>
            </a:r>
            <a:r>
              <a:rPr lang="de-DE" dirty="0"/>
              <a:t> I/O wichtig?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7E05B-A11B-4B13-B920-F9C2AB74AB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Wenn Sie I/O über synchrone APIs ausführen, blockiert der aufrufende Thread, bis das Ergebnis da ist.</a:t>
            </a:r>
          </a:p>
          <a:p>
            <a:r>
              <a:rPr lang="de-DE" dirty="0"/>
              <a:t>Wenn der Thread Pool blockierte Threads sieht, erzeugt er neue</a:t>
            </a:r>
          </a:p>
          <a:p>
            <a:r>
              <a:rPr lang="de-DE" dirty="0"/>
              <a:t>Threads sind teuer</a:t>
            </a:r>
          </a:p>
          <a:p>
            <a:endParaRPr lang="en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68B6D3-4ACA-4790-A244-082E26A1B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Design Principles vs. Performance - Kenny Pflug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009750-99D9-476C-8CDD-EF80A71C7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4229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A53B9-B6B3-4498-BA6A-0F859D6E7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D6F9F2-18A9-4F90-AC61-21608D3E65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Wie habe ich bis 2015 meine Software-Applikationen gestaltet?</a:t>
            </a:r>
          </a:p>
          <a:p>
            <a:r>
              <a:rPr lang="de-DE" dirty="0"/>
              <a:t>Was habe ich über Performance gelernt?</a:t>
            </a:r>
          </a:p>
          <a:p>
            <a:pPr lvl="1"/>
            <a:r>
              <a:rPr lang="de-DE" dirty="0"/>
              <a:t>Speichermanagement und GC in der .NET </a:t>
            </a:r>
            <a:r>
              <a:rPr lang="de-DE" dirty="0" err="1"/>
              <a:t>Runtime</a:t>
            </a:r>
            <a:endParaRPr lang="de-DE" dirty="0"/>
          </a:p>
          <a:p>
            <a:pPr lvl="1"/>
            <a:r>
              <a:rPr lang="de-DE" dirty="0" err="1"/>
              <a:t>async</a:t>
            </a:r>
            <a:r>
              <a:rPr lang="de-DE" dirty="0"/>
              <a:t> </a:t>
            </a:r>
            <a:r>
              <a:rPr lang="de-DE" dirty="0" err="1"/>
              <a:t>await</a:t>
            </a:r>
            <a:r>
              <a:rPr lang="de-DE" dirty="0"/>
              <a:t>, Threading und Thread Pool in der .NET </a:t>
            </a:r>
            <a:r>
              <a:rPr lang="de-DE" dirty="0" err="1"/>
              <a:t>Runtime</a:t>
            </a:r>
            <a:endParaRPr lang="de-DE" dirty="0"/>
          </a:p>
          <a:p>
            <a:r>
              <a:rPr lang="de-DE" dirty="0"/>
              <a:t>Auswirkungen auf Software-Design</a:t>
            </a:r>
          </a:p>
          <a:p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936494-1751-4A84-8371-DF78A79CF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Design Principles vs. Performance - Kenny Pflug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0650A-3508-4172-A670-F521014D4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9733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AE7EE-E169-487D-9C9A-1A5E17BA6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Threading in Services in .NET</a:t>
            </a:r>
            <a:endParaRPr lang="en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C17835-83FB-4EB2-A1F3-DEA15DE7D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Design Principles vs. Performance - Kenny Pflug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42C9C7-B663-4C2D-811E-7A0383F3B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20</a:t>
            </a:fld>
            <a:endParaRPr lang="de-DE"/>
          </a:p>
        </p:txBody>
      </p:sp>
      <p:cxnSp>
        <p:nvCxnSpPr>
          <p:cNvPr id="7" name="Gerader Verbinder 20">
            <a:extLst>
              <a:ext uri="{FF2B5EF4-FFF2-40B4-BE49-F238E27FC236}">
                <a16:creationId xmlns:a16="http://schemas.microsoft.com/office/drawing/2014/main" id="{4FB04A54-815C-48C2-8653-B98465C14EC3}"/>
              </a:ext>
            </a:extLst>
          </p:cNvPr>
          <p:cNvCxnSpPr/>
          <p:nvPr/>
        </p:nvCxnSpPr>
        <p:spPr>
          <a:xfrm flipH="1">
            <a:off x="3804402" y="1466826"/>
            <a:ext cx="26170" cy="3887395"/>
          </a:xfrm>
          <a:prstGeom prst="line">
            <a:avLst/>
          </a:prstGeom>
          <a:ln w="12700">
            <a:solidFill>
              <a:srgbClr val="92D050"/>
            </a:solidFill>
            <a:prstDash val="lgDash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8" name="Grafik 4">
            <a:extLst>
              <a:ext uri="{FF2B5EF4-FFF2-40B4-BE49-F238E27FC236}">
                <a16:creationId xmlns:a16="http://schemas.microsoft.com/office/drawing/2014/main" id="{FD640E64-8BC2-4472-BF92-AF2D3805310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9715" y="2701140"/>
            <a:ext cx="1168943" cy="1168943"/>
          </a:xfrm>
          <a:prstGeom prst="rect">
            <a:avLst/>
          </a:prstGeom>
        </p:spPr>
      </p:pic>
      <p:sp>
        <p:nvSpPr>
          <p:cNvPr id="9" name="Textfeld 5">
            <a:extLst>
              <a:ext uri="{FF2B5EF4-FFF2-40B4-BE49-F238E27FC236}">
                <a16:creationId xmlns:a16="http://schemas.microsoft.com/office/drawing/2014/main" id="{DF18FE14-AF55-4FFC-A354-68B637119E3B}"/>
              </a:ext>
            </a:extLst>
          </p:cNvPr>
          <p:cNvSpPr txBox="1"/>
          <p:nvPr/>
        </p:nvSpPr>
        <p:spPr>
          <a:xfrm>
            <a:off x="5945074" y="1466826"/>
            <a:ext cx="1307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Thread Pool</a:t>
            </a:r>
          </a:p>
        </p:txBody>
      </p:sp>
      <p:grpSp>
        <p:nvGrpSpPr>
          <p:cNvPr id="10" name="Gruppieren 6">
            <a:extLst>
              <a:ext uri="{FF2B5EF4-FFF2-40B4-BE49-F238E27FC236}">
                <a16:creationId xmlns:a16="http://schemas.microsoft.com/office/drawing/2014/main" id="{B17E7E6D-8C49-41C8-8175-06985BEF91BC}"/>
              </a:ext>
            </a:extLst>
          </p:cNvPr>
          <p:cNvGrpSpPr/>
          <p:nvPr/>
        </p:nvGrpSpPr>
        <p:grpSpPr>
          <a:xfrm>
            <a:off x="6446250" y="2113157"/>
            <a:ext cx="301984" cy="3130613"/>
            <a:chOff x="6589227" y="1611655"/>
            <a:chExt cx="301984" cy="3130613"/>
          </a:xfrm>
        </p:grpSpPr>
        <p:cxnSp>
          <p:nvCxnSpPr>
            <p:cNvPr id="11" name="Gerader Verbinder 7">
              <a:extLst>
                <a:ext uri="{FF2B5EF4-FFF2-40B4-BE49-F238E27FC236}">
                  <a16:creationId xmlns:a16="http://schemas.microsoft.com/office/drawing/2014/main" id="{760F2C00-BDB5-432F-A784-1881DC4C925D}"/>
                </a:ext>
              </a:extLst>
            </p:cNvPr>
            <p:cNvCxnSpPr/>
            <p:nvPr/>
          </p:nvCxnSpPr>
          <p:spPr>
            <a:xfrm>
              <a:off x="6589227" y="1611655"/>
              <a:ext cx="0" cy="3130613"/>
            </a:xfrm>
            <a:prstGeom prst="line">
              <a:avLst/>
            </a:prstGeom>
            <a:ln w="127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8">
              <a:extLst>
                <a:ext uri="{FF2B5EF4-FFF2-40B4-BE49-F238E27FC236}">
                  <a16:creationId xmlns:a16="http://schemas.microsoft.com/office/drawing/2014/main" id="{8C069B48-0B1F-4858-9D66-B630EDB2C0B3}"/>
                </a:ext>
              </a:extLst>
            </p:cNvPr>
            <p:cNvCxnSpPr/>
            <p:nvPr/>
          </p:nvCxnSpPr>
          <p:spPr>
            <a:xfrm>
              <a:off x="6741627" y="1611655"/>
              <a:ext cx="0" cy="3130613"/>
            </a:xfrm>
            <a:prstGeom prst="line">
              <a:avLst/>
            </a:prstGeom>
            <a:ln w="127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r Verbinder 9">
              <a:extLst>
                <a:ext uri="{FF2B5EF4-FFF2-40B4-BE49-F238E27FC236}">
                  <a16:creationId xmlns:a16="http://schemas.microsoft.com/office/drawing/2014/main" id="{DCCD2E8F-11EA-4550-A2DA-569B6C3A62AD}"/>
                </a:ext>
              </a:extLst>
            </p:cNvPr>
            <p:cNvCxnSpPr/>
            <p:nvPr/>
          </p:nvCxnSpPr>
          <p:spPr>
            <a:xfrm>
              <a:off x="6891211" y="1611655"/>
              <a:ext cx="0" cy="3130613"/>
            </a:xfrm>
            <a:prstGeom prst="line">
              <a:avLst/>
            </a:prstGeom>
            <a:ln w="127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" name="Grafik 10">
            <a:extLst>
              <a:ext uri="{FF2B5EF4-FFF2-40B4-BE49-F238E27FC236}">
                <a16:creationId xmlns:a16="http://schemas.microsoft.com/office/drawing/2014/main" id="{6A295B29-BF1A-4D10-B754-D4FC454E48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7214" y="2892761"/>
            <a:ext cx="785702" cy="785702"/>
          </a:xfrm>
          <a:prstGeom prst="rect">
            <a:avLst/>
          </a:prstGeom>
        </p:spPr>
      </p:pic>
      <p:sp>
        <p:nvSpPr>
          <p:cNvPr id="15" name="Textfeld 11">
            <a:extLst>
              <a:ext uri="{FF2B5EF4-FFF2-40B4-BE49-F238E27FC236}">
                <a16:creationId xmlns:a16="http://schemas.microsoft.com/office/drawing/2014/main" id="{5F68E057-2C8D-4FA3-B4B9-51A5603FB926}"/>
              </a:ext>
            </a:extLst>
          </p:cNvPr>
          <p:cNvSpPr txBox="1"/>
          <p:nvPr/>
        </p:nvSpPr>
        <p:spPr>
          <a:xfrm>
            <a:off x="2191582" y="2624044"/>
            <a:ext cx="1599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HTTP Request</a:t>
            </a:r>
          </a:p>
        </p:txBody>
      </p:sp>
      <p:cxnSp>
        <p:nvCxnSpPr>
          <p:cNvPr id="16" name="Gerade Verbindung mit Pfeil 13">
            <a:extLst>
              <a:ext uri="{FF2B5EF4-FFF2-40B4-BE49-F238E27FC236}">
                <a16:creationId xmlns:a16="http://schemas.microsoft.com/office/drawing/2014/main" id="{25C320E1-BB52-41A2-899D-8CCF5DD15F64}"/>
              </a:ext>
            </a:extLst>
          </p:cNvPr>
          <p:cNvCxnSpPr>
            <a:stCxn id="14" idx="3"/>
            <a:endCxn id="8" idx="1"/>
          </p:cNvCxnSpPr>
          <p:nvPr/>
        </p:nvCxnSpPr>
        <p:spPr>
          <a:xfrm>
            <a:off x="3382916" y="3285612"/>
            <a:ext cx="816799" cy="0"/>
          </a:xfrm>
          <a:prstGeom prst="straightConnector1">
            <a:avLst/>
          </a:prstGeom>
          <a:ln w="38100">
            <a:solidFill>
              <a:srgbClr val="837E7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uppieren 14">
            <a:extLst>
              <a:ext uri="{FF2B5EF4-FFF2-40B4-BE49-F238E27FC236}">
                <a16:creationId xmlns:a16="http://schemas.microsoft.com/office/drawing/2014/main" id="{16EC4875-0BB2-4D2A-9F1A-D22186EB2E14}"/>
              </a:ext>
            </a:extLst>
          </p:cNvPr>
          <p:cNvGrpSpPr/>
          <p:nvPr/>
        </p:nvGrpSpPr>
        <p:grpSpPr>
          <a:xfrm>
            <a:off x="9277589" y="2008903"/>
            <a:ext cx="700515" cy="2541368"/>
            <a:chOff x="6528669" y="983768"/>
            <a:chExt cx="700515" cy="2541368"/>
          </a:xfrm>
        </p:grpSpPr>
        <p:pic>
          <p:nvPicPr>
            <p:cNvPr id="18" name="Grafik 15">
              <a:extLst>
                <a:ext uri="{FF2B5EF4-FFF2-40B4-BE49-F238E27FC236}">
                  <a16:creationId xmlns:a16="http://schemas.microsoft.com/office/drawing/2014/main" id="{86080D8E-1D26-48D5-9EB5-9A4F949B86F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34176" y="983768"/>
              <a:ext cx="695008" cy="695008"/>
            </a:xfrm>
            <a:prstGeom prst="rect">
              <a:avLst/>
            </a:prstGeom>
          </p:spPr>
        </p:pic>
        <p:pic>
          <p:nvPicPr>
            <p:cNvPr id="19" name="Grafik 16">
              <a:extLst>
                <a:ext uri="{FF2B5EF4-FFF2-40B4-BE49-F238E27FC236}">
                  <a16:creationId xmlns:a16="http://schemas.microsoft.com/office/drawing/2014/main" id="{69A9D81B-F07E-4476-AD47-208B6F8A361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28669" y="1898396"/>
              <a:ext cx="700515" cy="700515"/>
            </a:xfrm>
            <a:prstGeom prst="rect">
              <a:avLst/>
            </a:prstGeom>
          </p:spPr>
        </p:pic>
        <p:pic>
          <p:nvPicPr>
            <p:cNvPr id="20" name="Grafik 17">
              <a:extLst>
                <a:ext uri="{FF2B5EF4-FFF2-40B4-BE49-F238E27FC236}">
                  <a16:creationId xmlns:a16="http://schemas.microsoft.com/office/drawing/2014/main" id="{DEDCA3B6-125D-4A83-9860-485C2C92416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34176" y="2830128"/>
              <a:ext cx="695008" cy="695008"/>
            </a:xfrm>
            <a:prstGeom prst="rect">
              <a:avLst/>
            </a:prstGeom>
          </p:spPr>
        </p:pic>
      </p:grpSp>
      <p:cxnSp>
        <p:nvCxnSpPr>
          <p:cNvPr id="21" name="Gerader Verbinder 18">
            <a:extLst>
              <a:ext uri="{FF2B5EF4-FFF2-40B4-BE49-F238E27FC236}">
                <a16:creationId xmlns:a16="http://schemas.microsoft.com/office/drawing/2014/main" id="{BE7A7A8C-6A70-4ED6-8365-7F5466C27764}"/>
              </a:ext>
            </a:extLst>
          </p:cNvPr>
          <p:cNvCxnSpPr/>
          <p:nvPr/>
        </p:nvCxnSpPr>
        <p:spPr>
          <a:xfrm>
            <a:off x="8200967" y="1466826"/>
            <a:ext cx="0" cy="3924348"/>
          </a:xfrm>
          <a:prstGeom prst="line">
            <a:avLst/>
          </a:prstGeom>
          <a:ln w="12700">
            <a:solidFill>
              <a:srgbClr val="92D050"/>
            </a:solidFill>
            <a:prstDash val="lgDash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2" name="Textfeld 19">
            <a:extLst>
              <a:ext uri="{FF2B5EF4-FFF2-40B4-BE49-F238E27FC236}">
                <a16:creationId xmlns:a16="http://schemas.microsoft.com/office/drawing/2014/main" id="{A9979344-6D10-4F17-8DD0-DDEF115DED5E}"/>
              </a:ext>
            </a:extLst>
          </p:cNvPr>
          <p:cNvSpPr txBox="1"/>
          <p:nvPr/>
        </p:nvSpPr>
        <p:spPr>
          <a:xfrm>
            <a:off x="8227137" y="1551392"/>
            <a:ext cx="1504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92D050"/>
                </a:solidFill>
              </a:rPr>
              <a:t>Prozessgrenze</a:t>
            </a:r>
          </a:p>
        </p:txBody>
      </p:sp>
      <p:sp>
        <p:nvSpPr>
          <p:cNvPr id="23" name="Rechteck 27">
            <a:extLst>
              <a:ext uri="{FF2B5EF4-FFF2-40B4-BE49-F238E27FC236}">
                <a16:creationId xmlns:a16="http://schemas.microsoft.com/office/drawing/2014/main" id="{27FFF29F-6268-47A7-9FB8-CE4FD9426B9E}"/>
              </a:ext>
            </a:extLst>
          </p:cNvPr>
          <p:cNvSpPr/>
          <p:nvPr/>
        </p:nvSpPr>
        <p:spPr>
          <a:xfrm>
            <a:off x="6361538" y="2290121"/>
            <a:ext cx="167482" cy="827580"/>
          </a:xfrm>
          <a:prstGeom prst="rect">
            <a:avLst/>
          </a:prstGeom>
          <a:solidFill>
            <a:srgbClr val="837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4" name="Gerade Verbindung mit Pfeil 28">
            <a:extLst>
              <a:ext uri="{FF2B5EF4-FFF2-40B4-BE49-F238E27FC236}">
                <a16:creationId xmlns:a16="http://schemas.microsoft.com/office/drawing/2014/main" id="{3360F873-BBFA-420A-8D58-13B99F2EA89A}"/>
              </a:ext>
            </a:extLst>
          </p:cNvPr>
          <p:cNvCxnSpPr/>
          <p:nvPr/>
        </p:nvCxnSpPr>
        <p:spPr>
          <a:xfrm>
            <a:off x="6529020" y="3087691"/>
            <a:ext cx="2748569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30">
            <a:extLst>
              <a:ext uri="{FF2B5EF4-FFF2-40B4-BE49-F238E27FC236}">
                <a16:creationId xmlns:a16="http://schemas.microsoft.com/office/drawing/2014/main" id="{CA55E7F9-0C98-4608-84F3-15BF82AC9F65}"/>
              </a:ext>
            </a:extLst>
          </p:cNvPr>
          <p:cNvCxnSpPr/>
          <p:nvPr/>
        </p:nvCxnSpPr>
        <p:spPr>
          <a:xfrm flipH="1">
            <a:off x="6831039" y="3870083"/>
            <a:ext cx="2452059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hteck 33">
            <a:extLst>
              <a:ext uri="{FF2B5EF4-FFF2-40B4-BE49-F238E27FC236}">
                <a16:creationId xmlns:a16="http://schemas.microsoft.com/office/drawing/2014/main" id="{E0B9BEAD-B6C0-4A89-9005-D5AB79C2D63E}"/>
              </a:ext>
            </a:extLst>
          </p:cNvPr>
          <p:cNvSpPr/>
          <p:nvPr/>
        </p:nvSpPr>
        <p:spPr>
          <a:xfrm>
            <a:off x="6663557" y="3867060"/>
            <a:ext cx="167482" cy="683211"/>
          </a:xfrm>
          <a:prstGeom prst="rect">
            <a:avLst/>
          </a:prstGeom>
          <a:solidFill>
            <a:srgbClr val="837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7" name="Grafik 35">
            <a:extLst>
              <a:ext uri="{FF2B5EF4-FFF2-40B4-BE49-F238E27FC236}">
                <a16:creationId xmlns:a16="http://schemas.microsoft.com/office/drawing/2014/main" id="{D009BB50-4526-43CB-AA00-15D4850BA415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8051" y="4383078"/>
            <a:ext cx="341685" cy="341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016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FAC647F-CB15-4FF4-8D16-FCD7946D4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Overhead von </a:t>
            </a:r>
            <a:r>
              <a:rPr lang="de-DE" dirty="0" err="1"/>
              <a:t>async</a:t>
            </a:r>
            <a:r>
              <a:rPr lang="de-DE" dirty="0"/>
              <a:t> </a:t>
            </a:r>
            <a:r>
              <a:rPr lang="de-DE" dirty="0" err="1"/>
              <a:t>await</a:t>
            </a:r>
            <a:endParaRPr lang="de-DE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B1E7E12-79DD-4D95-A50F-1C1E459EE1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Der genaue Overhead ist schwierig zu bestimmen.</a:t>
            </a:r>
          </a:p>
          <a:p>
            <a:r>
              <a:rPr lang="de-DE" dirty="0"/>
              <a:t>Wenn man eine Methode </a:t>
            </a:r>
            <a:r>
              <a:rPr lang="de-DE" dirty="0" err="1"/>
              <a:t>async</a:t>
            </a:r>
            <a:r>
              <a:rPr lang="de-DE" dirty="0"/>
              <a:t> macht und diese tatsächlich </a:t>
            </a:r>
            <a:r>
              <a:rPr lang="de-DE" dirty="0" err="1"/>
              <a:t>Async</a:t>
            </a:r>
            <a:r>
              <a:rPr lang="de-DE" dirty="0"/>
              <a:t> </a:t>
            </a:r>
            <a:r>
              <a:rPr lang="de-DE" dirty="0" err="1"/>
              <a:t>Compute</a:t>
            </a:r>
            <a:r>
              <a:rPr lang="de-DE" dirty="0"/>
              <a:t> oder </a:t>
            </a:r>
            <a:r>
              <a:rPr lang="de-DE" dirty="0" err="1"/>
              <a:t>Async</a:t>
            </a:r>
            <a:r>
              <a:rPr lang="de-DE" dirty="0"/>
              <a:t> I/O ausführt, ist man aber mindestens im Bereich µs.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8DE56D-4788-47BE-B0F5-AA6F4BF0C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Design Principles vs. Performance - Kenny Pflug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761A4-146A-4BF1-942E-3FF54D640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21</a:t>
            </a:fld>
            <a:endParaRPr lang="de-DE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9A56D78-E0ED-4893-87BE-14656711B9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8350" y="3028950"/>
            <a:ext cx="8115300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74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2B556-FBFD-4443-9858-B4AD7238B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Erkenntnisse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6D2EE-18FB-42DD-A46C-42324DC54D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Der Compiler sorgt bei </a:t>
            </a:r>
            <a:r>
              <a:rPr lang="de-DE" dirty="0" err="1"/>
              <a:t>async</a:t>
            </a:r>
            <a:r>
              <a:rPr lang="de-DE" dirty="0"/>
              <a:t> </a:t>
            </a:r>
            <a:r>
              <a:rPr lang="de-DE" dirty="0" err="1"/>
              <a:t>await</a:t>
            </a:r>
            <a:r>
              <a:rPr lang="de-DE" dirty="0"/>
              <a:t> dafür, dass eine (synchron erscheinende) Methode in eine State Machine umgeformt wird.</a:t>
            </a:r>
          </a:p>
          <a:p>
            <a:r>
              <a:rPr lang="de-DE" dirty="0"/>
              <a:t>Diese State Machine kehrt zum Aufrufer zurück, wenn auf eine asynchrone Operation gewartet wieder.</a:t>
            </a:r>
          </a:p>
          <a:p>
            <a:r>
              <a:rPr lang="de-DE" dirty="0"/>
              <a:t>Feste Komponenten des .NET Frameworks sorgen dafür, dass die State Machine erneut angestoßen wird, wenn ein Task abgeschlossen ist.</a:t>
            </a:r>
          </a:p>
          <a:p>
            <a:r>
              <a:rPr lang="de-DE" dirty="0"/>
              <a:t>Hat der anstoßende Thread einen </a:t>
            </a:r>
            <a:r>
              <a:rPr lang="de-DE" dirty="0" err="1"/>
              <a:t>Synchronization</a:t>
            </a:r>
            <a:r>
              <a:rPr lang="de-DE" dirty="0"/>
              <a:t> </a:t>
            </a:r>
            <a:r>
              <a:rPr lang="de-DE" dirty="0" err="1"/>
              <a:t>Context</a:t>
            </a:r>
            <a:r>
              <a:rPr lang="de-DE" dirty="0"/>
              <a:t>, wird eine </a:t>
            </a:r>
            <a:r>
              <a:rPr lang="de-DE" dirty="0" err="1"/>
              <a:t>Continuation</a:t>
            </a:r>
            <a:r>
              <a:rPr lang="de-DE" dirty="0"/>
              <a:t> standardmäßig auf diesem Thread wieder eingereiht.</a:t>
            </a:r>
          </a:p>
          <a:p>
            <a:r>
              <a:rPr lang="de-DE" dirty="0" err="1"/>
              <a:t>async</a:t>
            </a:r>
            <a:r>
              <a:rPr lang="de-DE" dirty="0"/>
              <a:t> </a:t>
            </a:r>
            <a:r>
              <a:rPr lang="de-DE" dirty="0" err="1"/>
              <a:t>await</a:t>
            </a:r>
            <a:r>
              <a:rPr lang="de-DE" dirty="0"/>
              <a:t> hat Overhead. Überlegen Sie genau, welche Methoden </a:t>
            </a:r>
            <a:r>
              <a:rPr lang="de-DE" dirty="0" err="1"/>
              <a:t>async</a:t>
            </a:r>
            <a:r>
              <a:rPr lang="de-DE" dirty="0"/>
              <a:t> sein müssen.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b="1" dirty="0"/>
              <a:t>Das übergeordnete Ziel: Kehre zum Aufrufer zurück, damit Threads nicht blockiert werden (besonders wichtig für </a:t>
            </a:r>
            <a:r>
              <a:rPr lang="de-DE" b="1" dirty="0" err="1"/>
              <a:t>async</a:t>
            </a:r>
            <a:r>
              <a:rPr lang="de-DE" b="1" dirty="0"/>
              <a:t> I/O in Services).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D6E9B1-6B72-47D5-B9B1-06EF77DD7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Design Principles vs. Performance - Kenny Pflug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25F463-297D-46F3-888F-6B966A176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8732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29292-8F8D-4DC3-8AE5-B54183EDF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Async</a:t>
            </a:r>
            <a:r>
              <a:rPr lang="de-DE" dirty="0"/>
              <a:t> I/O am Beispiel Dateischreiben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1D87A1-816C-42A8-999A-6EF3BE6E0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Design Principles vs. Performance - Kenny Pflug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27FF4B-785E-41A8-B815-6B92B9855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23</a:t>
            </a:fld>
            <a:endParaRPr lang="de-DE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FFB1FBF-EA02-4A80-B3B2-82E64C9B08C7}"/>
              </a:ext>
            </a:extLst>
          </p:cNvPr>
          <p:cNvGrpSpPr/>
          <p:nvPr/>
        </p:nvGrpSpPr>
        <p:grpSpPr>
          <a:xfrm>
            <a:off x="309016" y="1005512"/>
            <a:ext cx="11573969" cy="4846976"/>
            <a:chOff x="132430" y="865927"/>
            <a:chExt cx="8835180" cy="3700019"/>
          </a:xfrm>
        </p:grpSpPr>
        <p:cxnSp>
          <p:nvCxnSpPr>
            <p:cNvPr id="7" name="Gerader Verbinder 6">
              <a:extLst>
                <a:ext uri="{FF2B5EF4-FFF2-40B4-BE49-F238E27FC236}">
                  <a16:creationId xmlns:a16="http://schemas.microsoft.com/office/drawing/2014/main" id="{5E16E0F5-E78A-4304-B4A6-DB7CBAFAF820}"/>
                </a:ext>
              </a:extLst>
            </p:cNvPr>
            <p:cNvCxnSpPr/>
            <p:nvPr/>
          </p:nvCxnSpPr>
          <p:spPr>
            <a:xfrm>
              <a:off x="851338" y="2267571"/>
              <a:ext cx="7340425" cy="31531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8" name="Gerader Verbinder 7">
              <a:extLst>
                <a:ext uri="{FF2B5EF4-FFF2-40B4-BE49-F238E27FC236}">
                  <a16:creationId xmlns:a16="http://schemas.microsoft.com/office/drawing/2014/main" id="{BBB4DBDB-5E53-4B77-B7F0-941F223C6D6A}"/>
                </a:ext>
              </a:extLst>
            </p:cNvPr>
            <p:cNvCxnSpPr/>
            <p:nvPr/>
          </p:nvCxnSpPr>
          <p:spPr>
            <a:xfrm>
              <a:off x="851335" y="3110344"/>
              <a:ext cx="7340425" cy="31531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9" name="Gerader Verbinder 8">
              <a:extLst>
                <a:ext uri="{FF2B5EF4-FFF2-40B4-BE49-F238E27FC236}">
                  <a16:creationId xmlns:a16="http://schemas.microsoft.com/office/drawing/2014/main" id="{DB56A8A9-3CBB-469E-8321-469283F2F3BB}"/>
                </a:ext>
              </a:extLst>
            </p:cNvPr>
            <p:cNvCxnSpPr/>
            <p:nvPr/>
          </p:nvCxnSpPr>
          <p:spPr>
            <a:xfrm>
              <a:off x="851338" y="3948585"/>
              <a:ext cx="7340425" cy="31531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10" name="Rechteck 10">
              <a:extLst>
                <a:ext uri="{FF2B5EF4-FFF2-40B4-BE49-F238E27FC236}">
                  <a16:creationId xmlns:a16="http://schemas.microsoft.com/office/drawing/2014/main" id="{18F915FC-3F7D-4D93-9E04-B69752F5FBCC}"/>
                </a:ext>
              </a:extLst>
            </p:cNvPr>
            <p:cNvSpPr/>
            <p:nvPr/>
          </p:nvSpPr>
          <p:spPr>
            <a:xfrm>
              <a:off x="1031963" y="2488876"/>
              <a:ext cx="1932344" cy="4286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Win32 </a:t>
              </a:r>
              <a:r>
                <a:rPr lang="de-DE" sz="1200" dirty="0" err="1">
                  <a:solidFill>
                    <a:schemeClr val="tx1"/>
                  </a:solidFill>
                </a:rPr>
                <a:t>Overlapped</a:t>
              </a:r>
              <a:r>
                <a:rPr lang="de-DE" sz="1200" dirty="0">
                  <a:solidFill>
                    <a:schemeClr val="tx1"/>
                  </a:solidFill>
                </a:rPr>
                <a:t> I/O</a:t>
              </a:r>
            </a:p>
          </p:txBody>
        </p:sp>
        <p:sp>
          <p:nvSpPr>
            <p:cNvPr id="11" name="Rechteck 11">
              <a:extLst>
                <a:ext uri="{FF2B5EF4-FFF2-40B4-BE49-F238E27FC236}">
                  <a16:creationId xmlns:a16="http://schemas.microsoft.com/office/drawing/2014/main" id="{158C71EB-85BD-48C5-9CA8-77293B112DA6}"/>
                </a:ext>
              </a:extLst>
            </p:cNvPr>
            <p:cNvSpPr/>
            <p:nvPr/>
          </p:nvSpPr>
          <p:spPr>
            <a:xfrm>
              <a:off x="1462969" y="3330612"/>
              <a:ext cx="1501337" cy="4286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Device Driver</a:t>
              </a:r>
            </a:p>
          </p:txBody>
        </p:sp>
        <p:cxnSp>
          <p:nvCxnSpPr>
            <p:cNvPr id="12" name="Gewinkelter Verbinder 13">
              <a:extLst>
                <a:ext uri="{FF2B5EF4-FFF2-40B4-BE49-F238E27FC236}">
                  <a16:creationId xmlns:a16="http://schemas.microsoft.com/office/drawing/2014/main" id="{6252E32A-F95B-4878-8839-1FC5895648DD}"/>
                </a:ext>
              </a:extLst>
            </p:cNvPr>
            <p:cNvCxnSpPr>
              <a:stCxn id="15" idx="2"/>
              <a:endCxn id="10" idx="1"/>
            </p:cNvCxnSpPr>
            <p:nvPr/>
          </p:nvCxnSpPr>
          <p:spPr>
            <a:xfrm rot="5400000">
              <a:off x="702980" y="1623534"/>
              <a:ext cx="1408637" cy="750670"/>
            </a:xfrm>
            <a:prstGeom prst="bentConnector4">
              <a:avLst>
                <a:gd name="adj1" fmla="val 42393"/>
                <a:gd name="adj2" fmla="val 130453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winkelter Verbinder 15">
              <a:extLst>
                <a:ext uri="{FF2B5EF4-FFF2-40B4-BE49-F238E27FC236}">
                  <a16:creationId xmlns:a16="http://schemas.microsoft.com/office/drawing/2014/main" id="{A1BBB4F4-56C6-46D6-9F6B-00D9D091B095}"/>
                </a:ext>
              </a:extLst>
            </p:cNvPr>
            <p:cNvCxnSpPr>
              <a:stCxn id="10" idx="2"/>
              <a:endCxn id="11" idx="1"/>
            </p:cNvCxnSpPr>
            <p:nvPr/>
          </p:nvCxnSpPr>
          <p:spPr>
            <a:xfrm rot="5400000">
              <a:off x="1416840" y="2963629"/>
              <a:ext cx="627424" cy="535166"/>
            </a:xfrm>
            <a:prstGeom prst="bentConnector4">
              <a:avLst>
                <a:gd name="adj1" fmla="val 32921"/>
                <a:gd name="adj2" fmla="val 142716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9">
              <a:extLst>
                <a:ext uri="{FF2B5EF4-FFF2-40B4-BE49-F238E27FC236}">
                  <a16:creationId xmlns:a16="http://schemas.microsoft.com/office/drawing/2014/main" id="{8D1453F7-E457-441A-A6E9-FAAE212C380D}"/>
                </a:ext>
              </a:extLst>
            </p:cNvPr>
            <p:cNvCxnSpPr/>
            <p:nvPr/>
          </p:nvCxnSpPr>
          <p:spPr>
            <a:xfrm>
              <a:off x="851334" y="1456615"/>
              <a:ext cx="7340425" cy="31531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15" name="Rechteck 20">
              <a:extLst>
                <a:ext uri="{FF2B5EF4-FFF2-40B4-BE49-F238E27FC236}">
                  <a16:creationId xmlns:a16="http://schemas.microsoft.com/office/drawing/2014/main" id="{12E82CA7-B427-4CC5-9D04-464FD38A3A65}"/>
                </a:ext>
              </a:extLst>
            </p:cNvPr>
            <p:cNvSpPr/>
            <p:nvPr/>
          </p:nvSpPr>
          <p:spPr>
            <a:xfrm>
              <a:off x="600957" y="865927"/>
              <a:ext cx="2363351" cy="4286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err="1">
                  <a:solidFill>
                    <a:schemeClr val="tx1"/>
                  </a:solidFill>
                </a:rPr>
                <a:t>FileStream.WriteAsync</a:t>
              </a:r>
              <a:r>
                <a:rPr lang="de-DE" sz="1200" dirty="0">
                  <a:solidFill>
                    <a:schemeClr val="tx1"/>
                  </a:solidFill>
                </a:rPr>
                <a:t>(</a:t>
              </a:r>
              <a:r>
                <a:rPr lang="de-DE" sz="1200" dirty="0" err="1">
                  <a:solidFill>
                    <a:schemeClr val="tx1"/>
                  </a:solidFill>
                </a:rPr>
                <a:t>byte</a:t>
              </a:r>
              <a:r>
                <a:rPr lang="de-DE" sz="1200" dirty="0">
                  <a:solidFill>
                    <a:schemeClr val="tx1"/>
                  </a:solidFill>
                </a:rPr>
                <a:t>[])</a:t>
              </a:r>
            </a:p>
          </p:txBody>
        </p:sp>
        <p:sp>
          <p:nvSpPr>
            <p:cNvPr id="16" name="Rechteck 22">
              <a:extLst>
                <a:ext uri="{FF2B5EF4-FFF2-40B4-BE49-F238E27FC236}">
                  <a16:creationId xmlns:a16="http://schemas.microsoft.com/office/drawing/2014/main" id="{208D54BF-FA63-498A-9459-5B9758D0FEA7}"/>
                </a:ext>
              </a:extLst>
            </p:cNvPr>
            <p:cNvSpPr/>
            <p:nvPr/>
          </p:nvSpPr>
          <p:spPr>
            <a:xfrm>
              <a:off x="2560320" y="4137322"/>
              <a:ext cx="2697480" cy="42862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DMA + Disk Controller</a:t>
              </a:r>
            </a:p>
          </p:txBody>
        </p:sp>
        <p:cxnSp>
          <p:nvCxnSpPr>
            <p:cNvPr id="17" name="Gewinkelter Verbinder 29">
              <a:extLst>
                <a:ext uri="{FF2B5EF4-FFF2-40B4-BE49-F238E27FC236}">
                  <a16:creationId xmlns:a16="http://schemas.microsoft.com/office/drawing/2014/main" id="{168CA216-D32B-456A-8158-09CC191D48EF}"/>
                </a:ext>
              </a:extLst>
            </p:cNvPr>
            <p:cNvCxnSpPr>
              <a:stCxn id="11" idx="2"/>
              <a:endCxn id="16" idx="1"/>
            </p:cNvCxnSpPr>
            <p:nvPr/>
          </p:nvCxnSpPr>
          <p:spPr>
            <a:xfrm rot="16200000" flipH="1">
              <a:off x="2090780" y="3882094"/>
              <a:ext cx="592398" cy="346682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hteck 32">
              <a:extLst>
                <a:ext uri="{FF2B5EF4-FFF2-40B4-BE49-F238E27FC236}">
                  <a16:creationId xmlns:a16="http://schemas.microsoft.com/office/drawing/2014/main" id="{31E20FC7-8213-4C6C-96A4-07007D2595B9}"/>
                </a:ext>
              </a:extLst>
            </p:cNvPr>
            <p:cNvSpPr/>
            <p:nvPr/>
          </p:nvSpPr>
          <p:spPr>
            <a:xfrm>
              <a:off x="4952552" y="3330610"/>
              <a:ext cx="1501337" cy="4286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Device Driver</a:t>
              </a:r>
            </a:p>
          </p:txBody>
        </p:sp>
        <p:cxnSp>
          <p:nvCxnSpPr>
            <p:cNvPr id="19" name="Gewinkelter Verbinder 33">
              <a:extLst>
                <a:ext uri="{FF2B5EF4-FFF2-40B4-BE49-F238E27FC236}">
                  <a16:creationId xmlns:a16="http://schemas.microsoft.com/office/drawing/2014/main" id="{DF770912-CB40-44CA-9239-EE82C7C04494}"/>
                </a:ext>
              </a:extLst>
            </p:cNvPr>
            <p:cNvCxnSpPr>
              <a:stCxn id="16" idx="3"/>
              <a:endCxn id="18" idx="1"/>
            </p:cNvCxnSpPr>
            <p:nvPr/>
          </p:nvCxnSpPr>
          <p:spPr>
            <a:xfrm flipH="1" flipV="1">
              <a:off x="4952552" y="3544922"/>
              <a:ext cx="305248" cy="806712"/>
            </a:xfrm>
            <a:prstGeom prst="bentConnector5">
              <a:avLst>
                <a:gd name="adj1" fmla="val -74890"/>
                <a:gd name="adj2" fmla="val 50000"/>
                <a:gd name="adj3" fmla="val 174890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feld 38">
              <a:extLst>
                <a:ext uri="{FF2B5EF4-FFF2-40B4-BE49-F238E27FC236}">
                  <a16:creationId xmlns:a16="http://schemas.microsoft.com/office/drawing/2014/main" id="{B9C6D82C-6FF1-4340-AD55-1907FA7847A0}"/>
                </a:ext>
              </a:extLst>
            </p:cNvPr>
            <p:cNvSpPr txBox="1"/>
            <p:nvPr/>
          </p:nvSpPr>
          <p:spPr>
            <a:xfrm>
              <a:off x="5469802" y="3791836"/>
              <a:ext cx="11901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/>
                <a:t>CPU Interrupt</a:t>
              </a:r>
            </a:p>
          </p:txBody>
        </p:sp>
        <p:sp>
          <p:nvSpPr>
            <p:cNvPr id="21" name="Rechteck 39">
              <a:extLst>
                <a:ext uri="{FF2B5EF4-FFF2-40B4-BE49-F238E27FC236}">
                  <a16:creationId xmlns:a16="http://schemas.microsoft.com/office/drawing/2014/main" id="{0834DE63-CB22-4BB1-9AEF-58493745FA6E}"/>
                </a:ext>
              </a:extLst>
            </p:cNvPr>
            <p:cNvSpPr/>
            <p:nvPr/>
          </p:nvSpPr>
          <p:spPr>
            <a:xfrm>
              <a:off x="5147032" y="2483006"/>
              <a:ext cx="1932344" cy="4286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Win32 </a:t>
              </a:r>
              <a:r>
                <a:rPr lang="de-DE" sz="1200" dirty="0" err="1">
                  <a:solidFill>
                    <a:schemeClr val="tx1"/>
                  </a:solidFill>
                </a:rPr>
                <a:t>Overlapped</a:t>
              </a:r>
              <a:r>
                <a:rPr lang="de-DE" sz="1200" dirty="0">
                  <a:solidFill>
                    <a:schemeClr val="tx1"/>
                  </a:solidFill>
                </a:rPr>
                <a:t> I/O</a:t>
              </a:r>
            </a:p>
          </p:txBody>
        </p:sp>
        <p:cxnSp>
          <p:nvCxnSpPr>
            <p:cNvPr id="22" name="Gewinkelter Verbinder 40">
              <a:extLst>
                <a:ext uri="{FF2B5EF4-FFF2-40B4-BE49-F238E27FC236}">
                  <a16:creationId xmlns:a16="http://schemas.microsoft.com/office/drawing/2014/main" id="{4A5B6FF1-274D-4227-AB2B-C482261D2BA1}"/>
                </a:ext>
              </a:extLst>
            </p:cNvPr>
            <p:cNvCxnSpPr>
              <a:stCxn id="18" idx="0"/>
              <a:endCxn id="21" idx="1"/>
            </p:cNvCxnSpPr>
            <p:nvPr/>
          </p:nvCxnSpPr>
          <p:spPr>
            <a:xfrm rot="16200000" flipV="1">
              <a:off x="5108481" y="2735869"/>
              <a:ext cx="633292" cy="556189"/>
            </a:xfrm>
            <a:prstGeom prst="bentConnector4">
              <a:avLst>
                <a:gd name="adj1" fmla="val 43232"/>
                <a:gd name="adj2" fmla="val 176068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feld 44">
              <a:extLst>
                <a:ext uri="{FF2B5EF4-FFF2-40B4-BE49-F238E27FC236}">
                  <a16:creationId xmlns:a16="http://schemas.microsoft.com/office/drawing/2014/main" id="{B6A2F9EE-AF64-42A1-A243-C8F0CAA1E72B}"/>
                </a:ext>
              </a:extLst>
            </p:cNvPr>
            <p:cNvSpPr txBox="1"/>
            <p:nvPr/>
          </p:nvSpPr>
          <p:spPr>
            <a:xfrm>
              <a:off x="5675341" y="2923622"/>
              <a:ext cx="192783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Deferred Procedure Call</a:t>
              </a:r>
            </a:p>
          </p:txBody>
        </p:sp>
        <p:sp>
          <p:nvSpPr>
            <p:cNvPr id="24" name="Rechteck 45">
              <a:extLst>
                <a:ext uri="{FF2B5EF4-FFF2-40B4-BE49-F238E27FC236}">
                  <a16:creationId xmlns:a16="http://schemas.microsoft.com/office/drawing/2014/main" id="{76FBF571-DDE3-4ED9-86BF-2FB80E02CB96}"/>
                </a:ext>
              </a:extLst>
            </p:cNvPr>
            <p:cNvSpPr/>
            <p:nvPr/>
          </p:nvSpPr>
          <p:spPr>
            <a:xfrm>
              <a:off x="5552013" y="1683185"/>
              <a:ext cx="1932344" cy="4286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I/O </a:t>
              </a:r>
              <a:r>
                <a:rPr lang="de-DE" sz="1200" dirty="0" err="1">
                  <a:solidFill>
                    <a:schemeClr val="tx1"/>
                  </a:solidFill>
                </a:rPr>
                <a:t>Completion</a:t>
              </a:r>
              <a:r>
                <a:rPr lang="de-DE" sz="1200" dirty="0">
                  <a:solidFill>
                    <a:schemeClr val="tx1"/>
                  </a:solidFill>
                </a:rPr>
                <a:t> Port Thread</a:t>
              </a:r>
            </a:p>
          </p:txBody>
        </p:sp>
        <p:cxnSp>
          <p:nvCxnSpPr>
            <p:cNvPr id="25" name="Gewinkelter Verbinder 46">
              <a:extLst>
                <a:ext uri="{FF2B5EF4-FFF2-40B4-BE49-F238E27FC236}">
                  <a16:creationId xmlns:a16="http://schemas.microsoft.com/office/drawing/2014/main" id="{841A4930-5194-4220-A391-2302329C8DD5}"/>
                </a:ext>
              </a:extLst>
            </p:cNvPr>
            <p:cNvCxnSpPr>
              <a:stCxn id="21" idx="0"/>
              <a:endCxn id="24" idx="1"/>
            </p:cNvCxnSpPr>
            <p:nvPr/>
          </p:nvCxnSpPr>
          <p:spPr>
            <a:xfrm rot="16200000" flipV="1">
              <a:off x="5539855" y="1909656"/>
              <a:ext cx="585509" cy="561191"/>
            </a:xfrm>
            <a:prstGeom prst="bentConnector4">
              <a:avLst>
                <a:gd name="adj1" fmla="val 42680"/>
                <a:gd name="adj2" fmla="val 212899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feld 52">
              <a:extLst>
                <a:ext uri="{FF2B5EF4-FFF2-40B4-BE49-F238E27FC236}">
                  <a16:creationId xmlns:a16="http://schemas.microsoft.com/office/drawing/2014/main" id="{057BCA67-3853-407A-95EB-948F62E661E5}"/>
                </a:ext>
              </a:extLst>
            </p:cNvPr>
            <p:cNvSpPr txBox="1"/>
            <p:nvPr/>
          </p:nvSpPr>
          <p:spPr>
            <a:xfrm>
              <a:off x="6171583" y="2048913"/>
              <a:ext cx="194707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/>
                <a:t>Async</a:t>
              </a:r>
              <a:r>
                <a:rPr lang="en-US" sz="1400" dirty="0"/>
                <a:t> Procedure Call</a:t>
              </a:r>
              <a:br>
                <a:rPr lang="en-US" sz="1400" dirty="0"/>
              </a:br>
              <a:r>
                <a:rPr lang="en-US" sz="1400" dirty="0"/>
                <a:t>I/O Completion Port</a:t>
              </a:r>
            </a:p>
          </p:txBody>
        </p:sp>
        <p:sp>
          <p:nvSpPr>
            <p:cNvPr id="27" name="Rechteck 53">
              <a:extLst>
                <a:ext uri="{FF2B5EF4-FFF2-40B4-BE49-F238E27FC236}">
                  <a16:creationId xmlns:a16="http://schemas.microsoft.com/office/drawing/2014/main" id="{96B1E380-119E-4F84-96EA-B2C0A3AEA218}"/>
                </a:ext>
              </a:extLst>
            </p:cNvPr>
            <p:cNvSpPr/>
            <p:nvPr/>
          </p:nvSpPr>
          <p:spPr>
            <a:xfrm>
              <a:off x="5828408" y="868867"/>
              <a:ext cx="2363351" cy="4286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err="1">
                  <a:solidFill>
                    <a:schemeClr val="tx1"/>
                  </a:solidFill>
                </a:rPr>
                <a:t>Continuation</a:t>
              </a:r>
              <a:endParaRPr lang="de-DE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Gewinkelter Verbinder 54">
              <a:extLst>
                <a:ext uri="{FF2B5EF4-FFF2-40B4-BE49-F238E27FC236}">
                  <a16:creationId xmlns:a16="http://schemas.microsoft.com/office/drawing/2014/main" id="{58229630-E588-4C43-A34D-A6C40B2DCA70}"/>
                </a:ext>
              </a:extLst>
            </p:cNvPr>
            <p:cNvCxnSpPr>
              <a:stCxn id="24" idx="0"/>
              <a:endCxn id="27" idx="1"/>
            </p:cNvCxnSpPr>
            <p:nvPr/>
          </p:nvCxnSpPr>
          <p:spPr>
            <a:xfrm rot="16200000" flipV="1">
              <a:off x="5873294" y="1038293"/>
              <a:ext cx="600006" cy="689777"/>
            </a:xfrm>
            <a:prstGeom prst="bentConnector4">
              <a:avLst>
                <a:gd name="adj1" fmla="val 36903"/>
                <a:gd name="adj2" fmla="val 173211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feld 60">
              <a:extLst>
                <a:ext uri="{FF2B5EF4-FFF2-40B4-BE49-F238E27FC236}">
                  <a16:creationId xmlns:a16="http://schemas.microsoft.com/office/drawing/2014/main" id="{B2AF6767-AD83-408B-B4FE-BFFFC29417A0}"/>
                </a:ext>
              </a:extLst>
            </p:cNvPr>
            <p:cNvSpPr txBox="1"/>
            <p:nvPr/>
          </p:nvSpPr>
          <p:spPr>
            <a:xfrm>
              <a:off x="6499562" y="1342710"/>
              <a:ext cx="24680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IAsyncStateMachine.MoveNext</a:t>
              </a:r>
              <a:endParaRPr lang="en-US" sz="1400" dirty="0"/>
            </a:p>
          </p:txBody>
        </p:sp>
        <p:sp>
          <p:nvSpPr>
            <p:cNvPr id="30" name="Rechteck 63">
              <a:extLst>
                <a:ext uri="{FF2B5EF4-FFF2-40B4-BE49-F238E27FC236}">
                  <a16:creationId xmlns:a16="http://schemas.microsoft.com/office/drawing/2014/main" id="{698EA986-22B8-4B73-8FD1-1E81D595A1ED}"/>
                </a:ext>
              </a:extLst>
            </p:cNvPr>
            <p:cNvSpPr/>
            <p:nvPr/>
          </p:nvSpPr>
          <p:spPr>
            <a:xfrm>
              <a:off x="132430" y="865927"/>
              <a:ext cx="327923" cy="175745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de-DE" sz="1400" dirty="0">
                  <a:solidFill>
                    <a:schemeClr val="tx1"/>
                  </a:solidFill>
                </a:rPr>
                <a:t>User Mode</a:t>
              </a:r>
            </a:p>
          </p:txBody>
        </p:sp>
        <p:sp>
          <p:nvSpPr>
            <p:cNvPr id="31" name="Rechteck 64">
              <a:extLst>
                <a:ext uri="{FF2B5EF4-FFF2-40B4-BE49-F238E27FC236}">
                  <a16:creationId xmlns:a16="http://schemas.microsoft.com/office/drawing/2014/main" id="{95D55B60-BB79-4C8D-9210-B5BDC5AD80A0}"/>
                </a:ext>
              </a:extLst>
            </p:cNvPr>
            <p:cNvSpPr/>
            <p:nvPr/>
          </p:nvSpPr>
          <p:spPr>
            <a:xfrm>
              <a:off x="132430" y="2774731"/>
              <a:ext cx="327923" cy="179121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de-DE" sz="1400" dirty="0">
                  <a:solidFill>
                    <a:schemeClr val="tx1"/>
                  </a:solidFill>
                </a:rPr>
                <a:t>Kernel Mode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63275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CEFAAABC-9C5D-4187-B6E0-A0B666011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Auswirkungen auf </a:t>
            </a:r>
            <a:br>
              <a:rPr lang="de-DE" dirty="0"/>
            </a:br>
            <a:r>
              <a:rPr lang="de-DE" dirty="0"/>
              <a:t>Software-Design</a:t>
            </a:r>
            <a:endParaRPr lang="en-DE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4FAF282-231B-48B9-9330-1374CEDBDE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Achtung: subjektiv</a:t>
            </a:r>
            <a:endParaRPr lang="en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978525-9A04-43D6-8B8D-73D78E221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Design Principles vs. Performance - Kenny Pflug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F88E04-200E-4DF8-A6F0-2AFFF7A04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5657291"/>
      </p:ext>
    </p:extLst>
  </p:cSld>
  <p:clrMapOvr>
    <a:masterClrMapping/>
  </p:clrMapOvr>
  <p:transition spd="med">
    <p:cover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98B54AD-4E99-44A3-803D-E66624734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wir aus den vorherigen Abschnitten lernen sollten</a:t>
            </a:r>
            <a:endParaRPr lang="en-DE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59863C3-ADC0-42F3-81E9-EE37E72EDA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Eindeutig unterscheiden zwischen I/O und In-Memory Operationen</a:t>
            </a:r>
          </a:p>
          <a:p>
            <a:r>
              <a:rPr lang="de-DE" dirty="0"/>
              <a:t>I/O sollte asynchron ausgeführt werden, um UI </a:t>
            </a:r>
            <a:r>
              <a:rPr lang="de-DE" dirty="0" err="1"/>
              <a:t>Freezes</a:t>
            </a:r>
            <a:r>
              <a:rPr lang="de-DE" dirty="0"/>
              <a:t> und unnötige Thread-Allokationen zu vermeiden</a:t>
            </a:r>
          </a:p>
          <a:p>
            <a:r>
              <a:rPr lang="de-DE" dirty="0"/>
              <a:t>Unnötigen I/O vermeiden</a:t>
            </a:r>
          </a:p>
          <a:p>
            <a:pPr lvl="1"/>
            <a:r>
              <a:rPr lang="de-DE" dirty="0"/>
              <a:t>Mehrere Abfragen in eine zusammenfassen, falls möglich</a:t>
            </a:r>
          </a:p>
          <a:p>
            <a:pPr lvl="1"/>
            <a:r>
              <a:rPr lang="de-DE" dirty="0"/>
              <a:t>Fail-Fast-Prinzip</a:t>
            </a:r>
          </a:p>
          <a:p>
            <a:r>
              <a:rPr lang="de-DE" dirty="0"/>
              <a:t>Unnötige Objektallokationen vermeiden – </a:t>
            </a:r>
            <a:r>
              <a:rPr lang="de-DE" dirty="0" err="1"/>
              <a:t>Indirektion</a:t>
            </a:r>
            <a:r>
              <a:rPr lang="de-DE" dirty="0"/>
              <a:t> nur dann einsetzen, falls notwendig</a:t>
            </a:r>
          </a:p>
          <a:p>
            <a:r>
              <a:rPr lang="de-DE" dirty="0"/>
              <a:t>Auch stark gekoppelter Code kann (leicht) automatisiert getestet werden, sofern dieser ausschließlich In-Memory läuft</a:t>
            </a:r>
          </a:p>
          <a:p>
            <a:r>
              <a:rPr lang="de-DE" dirty="0"/>
              <a:t>Speicherabbilder helfen beim Design von Mengengerüsten</a:t>
            </a:r>
          </a:p>
          <a:p>
            <a:endParaRPr lang="en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8A16BF-492A-4082-B306-4FB1CE732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Design Principles vs. Performance - Kenny Pflug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B5DDE9-6E30-447E-AFE8-A7BBA6638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0655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CAE51-0230-493C-BDC8-010F542B2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Über die SOLID Prinzipien: DIP und OCP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47BFB2-D09C-42C2-89FF-DC57ADEE1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Dependency Inversion Principle</a:t>
            </a:r>
          </a:p>
          <a:p>
            <a:r>
              <a:rPr lang="en-US" dirty="0"/>
              <a:t>High-level modules should not depend upon low-level modules. Both should depend upon abstractions.</a:t>
            </a:r>
          </a:p>
          <a:p>
            <a:r>
              <a:rPr lang="en-US" dirty="0"/>
              <a:t>Abstractions should not depend upon details. Details should depend upon abstractions.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Open / Closed Principle</a:t>
            </a:r>
          </a:p>
          <a:p>
            <a:pPr marL="0" indent="0">
              <a:buNone/>
            </a:pPr>
            <a:r>
              <a:rPr lang="en-US" dirty="0"/>
              <a:t>Software entities (classes, modules, functions, etc.) should be open for extension, but closed for modification.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de-DE" dirty="0"/>
              <a:t>Wo ist hier der Unterschied?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47834E-FEC5-4D35-B322-7B14FDC4E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Design Principles vs. Performance - Kenny Pflug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9FE989-837E-42DB-B49F-AE5C9467F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6801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5EB2C-A9E6-4491-864A-9053FF300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Über die SOLID Prinzipien: SRP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22C15C-E6F4-42E2-8E00-C7DA64B35F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Single Responsibility Principle:</a:t>
            </a:r>
          </a:p>
          <a:p>
            <a:pPr marL="0" indent="0">
              <a:buNone/>
            </a:pPr>
            <a:r>
              <a:rPr lang="en-US" dirty="0"/>
              <a:t>A class should only have one reason to change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de-DE" dirty="0"/>
              <a:t>Sollte besser </a:t>
            </a:r>
            <a:r>
              <a:rPr lang="en-US" dirty="0"/>
              <a:t>Single Problem Area Principle</a:t>
            </a:r>
            <a:r>
              <a:rPr lang="de-DE" dirty="0"/>
              <a:t> heißen.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4451E8-11F3-443F-8CF7-32AD1B4F2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Design Principles vs. Performance - Kenny Pflug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C5E683-0019-4974-AE15-78DF049C3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27</a:t>
            </a:fld>
            <a:endParaRPr lang="de-DE"/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FBDE2CC0-99FF-4CC7-B8F4-AAB46E368C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642330"/>
            <a:ext cx="3681009" cy="2061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802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79620-0F67-4A33-A124-44CA56B8B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Neues Programmierprinzip: LTI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270B2-57A8-43F7-A397-77DD21162E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Learn-The-Internals Principle (LTI)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Setze dich mit den internen Mechanismen der </a:t>
            </a:r>
            <a:r>
              <a:rPr lang="de-DE" dirty="0" err="1"/>
              <a:t>Runtimes</a:t>
            </a:r>
            <a:r>
              <a:rPr lang="de-DE" dirty="0"/>
              <a:t> und Frameworks / Bibliotheken, die du einsetzt, auseinander und verstehe, wie sie wiederkehrende Probleme lösen (zumindest auf der obersten Abstraktionsschicht). Mache ausfindig, welche Aufruf-Muster Probleme erzeugen können und stelle sicher, dass diese im aufrufenden Code vermieden werden.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en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208ABE-2127-4F2D-87B5-88C0FFC1D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Design Principles vs. Performance - Kenny Pflug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A3D4A4-D072-4CD3-8DE9-D9A673B16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681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FD430-1F54-4316-AB9C-F4F43D79A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Neues Programmierprinzip: RPB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87407-2F44-4990-95FB-BB0A61FF14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Respect-the-Process-Boundary Principle (RBP)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de-DE" dirty="0"/>
              <a:t>Unterscheide zwischen In-Memory Operationen und I/O Operationen, da letztere deutlich höhere Ausführungszeiten haben. I/O Operationen sollten über asynchrone APIs umgesetzt werden, um blockierende Threads zu vermeiden.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E56C01-5271-4AD9-AB18-EF05A77C7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Design Principles vs. Performance - Kenny Pflug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0F4048-DF2C-4205-BD35-DC9E3E7A2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6070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50CDD2F-F624-4257-B48C-868EE76B3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Über mich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9BE4D3A-5A10-42DC-A773-E4206A6FBE3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400" b="1" dirty="0"/>
              <a:t>Kenny Pflug</a:t>
            </a:r>
          </a:p>
          <a:p>
            <a:r>
              <a:rPr lang="de-DE" dirty="0"/>
              <a:t>Tech Lead bei </a:t>
            </a:r>
            <a:r>
              <a:rPr lang="de-DE" noProof="1">
                <a:hlinkClick r:id="rId2"/>
              </a:rPr>
              <a:t>Synnotech</a:t>
            </a:r>
            <a:endParaRPr lang="de-DE" noProof="1"/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Twitter: </a:t>
            </a:r>
            <a:r>
              <a:rPr lang="de-DE" dirty="0">
                <a:hlinkClick r:id="rId3"/>
              </a:rPr>
              <a:t>@feO2x</a:t>
            </a:r>
            <a:endParaRPr lang="de-DE" dirty="0"/>
          </a:p>
          <a:p>
            <a:r>
              <a:rPr lang="de-DE" dirty="0"/>
              <a:t>GitHub: </a:t>
            </a:r>
            <a:r>
              <a:rPr lang="de-DE" dirty="0">
                <a:hlinkClick r:id="rId4"/>
              </a:rPr>
              <a:t>feO2x</a:t>
            </a:r>
            <a:endParaRPr lang="de-DE" dirty="0"/>
          </a:p>
          <a:p>
            <a:r>
              <a:rPr lang="de-DE" dirty="0"/>
              <a:t>YouTube: </a:t>
            </a:r>
            <a:r>
              <a:rPr lang="de-DE" noProof="1">
                <a:hlinkClick r:id="rId5"/>
              </a:rPr>
              <a:t>youtube.com/c/kennypflug</a:t>
            </a: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0A5591BC-37A7-43D2-B7BB-28B6364B6CC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4788" y="1819178"/>
            <a:ext cx="2777492" cy="3541721"/>
          </a:xfrm>
        </p:spPr>
      </p:pic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80748733-9663-42C7-9FE4-69148A316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Design Principles vs. Performance - Kenny Pflug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07F484D-2E8B-482F-A1EE-89E660240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2691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bldLvl="5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022FF-C137-4447-A108-CB327EE5D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Eingabe – Verarbeitung – Ausgabe</a:t>
            </a:r>
            <a:endParaRPr lang="en-DE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721CAB46-38FD-49A0-A8DC-2CF9C77606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3231143"/>
              </p:ext>
            </p:extLst>
          </p:nvPr>
        </p:nvGraphicFramePr>
        <p:xfrm>
          <a:off x="838200" y="936625"/>
          <a:ext cx="10515600" cy="53276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49A923-EB58-4217-B4AF-BE27022AE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Design Principles vs. Performance - Kenny Pflug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000F92-8F13-42FC-9087-609DB17BA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30</a:t>
            </a:fld>
            <a:endParaRPr lang="de-D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8B6E63-EDB4-49AA-9C00-2C9C6788BD87}"/>
              </a:ext>
            </a:extLst>
          </p:cNvPr>
          <p:cNvSpPr txBox="1"/>
          <p:nvPr/>
        </p:nvSpPr>
        <p:spPr>
          <a:xfrm>
            <a:off x="5511545" y="5502165"/>
            <a:ext cx="1168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Async</a:t>
            </a:r>
            <a:r>
              <a:rPr lang="de-DE" dirty="0"/>
              <a:t> I/O</a:t>
            </a:r>
            <a:endParaRPr lang="en-DE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069CE7F-0D67-4C3F-A4EB-E228D748DB8E}"/>
              </a:ext>
            </a:extLst>
          </p:cNvPr>
          <p:cNvCxnSpPr>
            <a:cxnSpLocks/>
            <a:stCxn id="8" idx="1"/>
          </p:cNvCxnSpPr>
          <p:nvPr/>
        </p:nvCxnSpPr>
        <p:spPr>
          <a:xfrm flipH="1" flipV="1">
            <a:off x="2242645" y="4544410"/>
            <a:ext cx="3268900" cy="1142421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FD3A617-542E-4F19-8A30-F10416FABDBD}"/>
              </a:ext>
            </a:extLst>
          </p:cNvPr>
          <p:cNvCxnSpPr>
            <a:cxnSpLocks/>
            <a:endCxn id="8" idx="3"/>
          </p:cNvCxnSpPr>
          <p:nvPr/>
        </p:nvCxnSpPr>
        <p:spPr>
          <a:xfrm flipH="1">
            <a:off x="6680455" y="4544410"/>
            <a:ext cx="3377945" cy="1142421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61D26EA-841B-4D86-8297-3597178695E0}"/>
              </a:ext>
            </a:extLst>
          </p:cNvPr>
          <p:cNvSpPr txBox="1"/>
          <p:nvPr/>
        </p:nvSpPr>
        <p:spPr>
          <a:xfrm>
            <a:off x="4836873" y="2268921"/>
            <a:ext cx="2518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In-Memory </a:t>
            </a:r>
            <a:r>
              <a:rPr lang="de-DE" dirty="0" err="1"/>
              <a:t>Operations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32286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41555-C0E3-4352-85D3-9C82374DB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CHUC: Core – Humble Objects – Unit Tests – Composition Root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E54584-7053-4123-8FB2-3C1B0E48D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Design Principles vs. Performance - Kenny Pflug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EFD4F9-4AB5-401D-970C-39A4787E7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31</a:t>
            </a:fld>
            <a:endParaRPr lang="de-D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CB158F-FB21-4F12-94AD-14C7614A0154}"/>
              </a:ext>
            </a:extLst>
          </p:cNvPr>
          <p:cNvSpPr/>
          <p:nvPr/>
        </p:nvSpPr>
        <p:spPr>
          <a:xfrm>
            <a:off x="4728339" y="3127090"/>
            <a:ext cx="2259728" cy="1100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Core</a:t>
            </a:r>
            <a:endParaRPr lang="en-DE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A250D8A-0511-43AD-BA86-2A282C79FD07}"/>
              </a:ext>
            </a:extLst>
          </p:cNvPr>
          <p:cNvSpPr/>
          <p:nvPr/>
        </p:nvSpPr>
        <p:spPr>
          <a:xfrm>
            <a:off x="3179379" y="998702"/>
            <a:ext cx="5357648" cy="5357648"/>
          </a:xfrm>
          <a:prstGeom prst="ellipse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BD4C132-9F5D-4D1A-A566-0F1BCB582841}"/>
              </a:ext>
            </a:extLst>
          </p:cNvPr>
          <p:cNvSpPr txBox="1"/>
          <p:nvPr/>
        </p:nvSpPr>
        <p:spPr>
          <a:xfrm>
            <a:off x="7455657" y="1191071"/>
            <a:ext cx="1994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Process Boundary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623AF40-4B79-4256-BD76-506772133444}"/>
              </a:ext>
            </a:extLst>
          </p:cNvPr>
          <p:cNvSpPr/>
          <p:nvPr/>
        </p:nvSpPr>
        <p:spPr>
          <a:xfrm>
            <a:off x="5007895" y="5250227"/>
            <a:ext cx="1700613" cy="67511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Composition</a:t>
            </a:r>
            <a:r>
              <a:rPr lang="de-DE" dirty="0"/>
              <a:t> Root</a:t>
            </a:r>
            <a:endParaRPr lang="en-DE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3E4119E-2236-4BD8-AAD3-B5988C00F54F}"/>
              </a:ext>
            </a:extLst>
          </p:cNvPr>
          <p:cNvSpPr/>
          <p:nvPr/>
        </p:nvSpPr>
        <p:spPr>
          <a:xfrm>
            <a:off x="2455993" y="3127090"/>
            <a:ext cx="1446770" cy="110087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Humble Objects</a:t>
            </a:r>
            <a:endParaRPr lang="en-DE" dirty="0"/>
          </a:p>
        </p:txBody>
      </p:sp>
      <p:sp>
        <p:nvSpPr>
          <p:cNvPr id="15" name="Arrow: Curved Right 14">
            <a:extLst>
              <a:ext uri="{FF2B5EF4-FFF2-40B4-BE49-F238E27FC236}">
                <a16:creationId xmlns:a16="http://schemas.microsoft.com/office/drawing/2014/main" id="{DB79379F-2E96-45A5-BC49-39DCA5B3C318}"/>
              </a:ext>
            </a:extLst>
          </p:cNvPr>
          <p:cNvSpPr/>
          <p:nvPr/>
        </p:nvSpPr>
        <p:spPr>
          <a:xfrm rot="5400000">
            <a:off x="4496859" y="1783108"/>
            <a:ext cx="610914" cy="2494893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solidFill>
                <a:schemeClr val="tx1"/>
              </a:solidFill>
            </a:endParaRPr>
          </a:p>
        </p:txBody>
      </p:sp>
      <p:sp>
        <p:nvSpPr>
          <p:cNvPr id="16" name="Arrow: Curved Right 15">
            <a:extLst>
              <a:ext uri="{FF2B5EF4-FFF2-40B4-BE49-F238E27FC236}">
                <a16:creationId xmlns:a16="http://schemas.microsoft.com/office/drawing/2014/main" id="{028B0947-657F-4C00-B5B0-2B25612DEB62}"/>
              </a:ext>
            </a:extLst>
          </p:cNvPr>
          <p:cNvSpPr/>
          <p:nvPr/>
        </p:nvSpPr>
        <p:spPr>
          <a:xfrm rot="16200000">
            <a:off x="4623321" y="3173457"/>
            <a:ext cx="610914" cy="2494893"/>
          </a:xfrm>
          <a:prstGeom prst="curved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solidFill>
                <a:schemeClr val="tx1"/>
              </a:solidFill>
            </a:endParaRPr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693DF0C8-ADE9-4591-BA15-74F3030BE983}"/>
              </a:ext>
            </a:extLst>
          </p:cNvPr>
          <p:cNvSpPr/>
          <p:nvPr/>
        </p:nvSpPr>
        <p:spPr>
          <a:xfrm>
            <a:off x="8610600" y="3127090"/>
            <a:ext cx="1360200" cy="1100873"/>
          </a:xfrm>
          <a:prstGeom prst="triangle">
            <a:avLst>
              <a:gd name="adj" fmla="val 50254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Unit Tests</a:t>
            </a:r>
            <a:endParaRPr lang="en-DE" dirty="0"/>
          </a:p>
        </p:txBody>
      </p:sp>
      <p:sp>
        <p:nvSpPr>
          <p:cNvPr id="18" name="Arrow: Curved Right 17">
            <a:extLst>
              <a:ext uri="{FF2B5EF4-FFF2-40B4-BE49-F238E27FC236}">
                <a16:creationId xmlns:a16="http://schemas.microsoft.com/office/drawing/2014/main" id="{7BAF4B60-CA9E-4F44-8547-E5A5205AA7B0}"/>
              </a:ext>
            </a:extLst>
          </p:cNvPr>
          <p:cNvSpPr/>
          <p:nvPr/>
        </p:nvSpPr>
        <p:spPr>
          <a:xfrm rot="5400000">
            <a:off x="7621822" y="1587977"/>
            <a:ext cx="610914" cy="2907270"/>
          </a:xfrm>
          <a:prstGeom prst="curv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solidFill>
                <a:schemeClr val="tx1"/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7F00A2A-30E0-47D0-987D-7699C44D408F}"/>
              </a:ext>
            </a:extLst>
          </p:cNvPr>
          <p:cNvCxnSpPr/>
          <p:nvPr/>
        </p:nvCxnSpPr>
        <p:spPr>
          <a:xfrm>
            <a:off x="4824603" y="2454831"/>
            <a:ext cx="0" cy="472966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: Single Corner Snipped 20">
            <a:extLst>
              <a:ext uri="{FF2B5EF4-FFF2-40B4-BE49-F238E27FC236}">
                <a16:creationId xmlns:a16="http://schemas.microsoft.com/office/drawing/2014/main" id="{CCABFC12-AFE9-48DE-8F70-BD9FC96258F3}"/>
              </a:ext>
            </a:extLst>
          </p:cNvPr>
          <p:cNvSpPr/>
          <p:nvPr/>
        </p:nvSpPr>
        <p:spPr>
          <a:xfrm>
            <a:off x="4077712" y="2013910"/>
            <a:ext cx="1493781" cy="36654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Abstraction</a:t>
            </a:r>
          </a:p>
        </p:txBody>
      </p:sp>
      <p:sp>
        <p:nvSpPr>
          <p:cNvPr id="19" name="Arrow: Curved Right 18">
            <a:extLst>
              <a:ext uri="{FF2B5EF4-FFF2-40B4-BE49-F238E27FC236}">
                <a16:creationId xmlns:a16="http://schemas.microsoft.com/office/drawing/2014/main" id="{F2C0B9B5-D59B-4F55-A82B-BB0ADCA64B7C}"/>
              </a:ext>
            </a:extLst>
          </p:cNvPr>
          <p:cNvSpPr/>
          <p:nvPr/>
        </p:nvSpPr>
        <p:spPr>
          <a:xfrm rot="18852164" flipV="1">
            <a:off x="3798787" y="3863802"/>
            <a:ext cx="610914" cy="2414926"/>
          </a:xfrm>
          <a:prstGeom prst="curvedRightArrow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solidFill>
                <a:schemeClr val="tx1"/>
              </a:solidFill>
            </a:endParaRPr>
          </a:p>
        </p:txBody>
      </p:sp>
      <p:sp>
        <p:nvSpPr>
          <p:cNvPr id="22" name="Arrow: Curved Right 21">
            <a:extLst>
              <a:ext uri="{FF2B5EF4-FFF2-40B4-BE49-F238E27FC236}">
                <a16:creationId xmlns:a16="http://schemas.microsoft.com/office/drawing/2014/main" id="{F584417C-42E1-469C-A117-03C8F578736E}"/>
              </a:ext>
            </a:extLst>
          </p:cNvPr>
          <p:cNvSpPr/>
          <p:nvPr/>
        </p:nvSpPr>
        <p:spPr>
          <a:xfrm rot="476932" flipH="1" flipV="1">
            <a:off x="6753907" y="3690199"/>
            <a:ext cx="615465" cy="2005934"/>
          </a:xfrm>
          <a:prstGeom prst="curvedRightArrow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3423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9EE16-2D24-4FD4-ADA0-3CCB99520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45FB0-58DC-4EF6-9B93-99FBC58FD1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Matt Waren: </a:t>
            </a:r>
            <a:r>
              <a:rPr lang="en-US" dirty="0">
                <a:hlinkClick r:id="rId2"/>
              </a:rPr>
              <a:t>The 68 things the CLR does before executing a single line of your code (*)</a:t>
            </a:r>
            <a:endParaRPr lang="en-US" dirty="0"/>
          </a:p>
          <a:p>
            <a:r>
              <a:rPr lang="en-US" dirty="0"/>
              <a:t>Konrad </a:t>
            </a:r>
            <a:r>
              <a:rPr lang="en-US" dirty="0" err="1"/>
              <a:t>Kokosa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Pro .NET Memory Management</a:t>
            </a:r>
            <a:endParaRPr lang="en-US" dirty="0"/>
          </a:p>
          <a:p>
            <a:r>
              <a:rPr lang="en-US" dirty="0"/>
              <a:t>Jeffrey Richter: </a:t>
            </a:r>
            <a:r>
              <a:rPr lang="en-US" dirty="0">
                <a:hlinkClick r:id="rId4"/>
              </a:rPr>
              <a:t>Advanced Threading in .NET</a:t>
            </a:r>
            <a:endParaRPr lang="en-US" dirty="0"/>
          </a:p>
          <a:p>
            <a:r>
              <a:rPr lang="en-US" dirty="0"/>
              <a:t>Daniel Palme: </a:t>
            </a:r>
            <a:r>
              <a:rPr lang="en-US" dirty="0" err="1">
                <a:hlinkClick r:id="rId5"/>
              </a:rPr>
              <a:t>IoC</a:t>
            </a:r>
            <a:r>
              <a:rPr lang="en-US" dirty="0">
                <a:hlinkClick r:id="rId5"/>
              </a:rPr>
              <a:t> Container Benchmark - Performance comparison</a:t>
            </a:r>
            <a:endParaRPr lang="en-US" dirty="0"/>
          </a:p>
          <a:p>
            <a:r>
              <a:rPr lang="en-US" dirty="0"/>
              <a:t>Joseph </a:t>
            </a:r>
            <a:r>
              <a:rPr lang="en-US" dirty="0" err="1"/>
              <a:t>Albahari</a:t>
            </a:r>
            <a:r>
              <a:rPr lang="en-US" dirty="0"/>
              <a:t>: </a:t>
            </a:r>
            <a:r>
              <a:rPr lang="en-US" dirty="0">
                <a:hlinkClick r:id="rId6"/>
              </a:rPr>
              <a:t>Threading in C#</a:t>
            </a:r>
            <a:endParaRPr lang="en-US" dirty="0"/>
          </a:p>
          <a:p>
            <a:r>
              <a:rPr lang="en-US" dirty="0"/>
              <a:t>John Skeet: </a:t>
            </a:r>
            <a:r>
              <a:rPr lang="en-US" dirty="0">
                <a:hlinkClick r:id="rId7"/>
              </a:rPr>
              <a:t>Asynchronous C# 5.0</a:t>
            </a:r>
            <a:endParaRPr lang="en-US" dirty="0"/>
          </a:p>
          <a:p>
            <a:r>
              <a:rPr lang="en-US" dirty="0"/>
              <a:t>Robert C. Martin:  </a:t>
            </a:r>
            <a:r>
              <a:rPr lang="en-US" dirty="0">
                <a:hlinkClick r:id="rId8"/>
              </a:rPr>
              <a:t>Agile Principles, Patterns, and Practices in C#</a:t>
            </a:r>
            <a:endParaRPr lang="en-US" dirty="0"/>
          </a:p>
          <a:p>
            <a:r>
              <a:rPr lang="en-US" dirty="0"/>
              <a:t>Andrey </a:t>
            </a:r>
            <a:r>
              <a:rPr lang="en-US" dirty="0" err="1"/>
              <a:t>Akinshin</a:t>
            </a:r>
            <a:r>
              <a:rPr lang="en-US" dirty="0"/>
              <a:t>: </a:t>
            </a:r>
            <a:r>
              <a:rPr lang="en-US" dirty="0">
                <a:hlinkClick r:id="rId9"/>
              </a:rPr>
              <a:t>Pro .NET Benchmarking – The Art of Performance Measurement</a:t>
            </a:r>
            <a:endParaRPr lang="en-US" dirty="0"/>
          </a:p>
          <a:p>
            <a:r>
              <a:rPr lang="en-US" dirty="0"/>
              <a:t>Martin Fowler: </a:t>
            </a:r>
            <a:r>
              <a:rPr lang="en-US" dirty="0">
                <a:hlinkClick r:id="rId10"/>
              </a:rPr>
              <a:t>Patterns of Enterprise Application Architecture</a:t>
            </a:r>
            <a:endParaRPr lang="en-US" dirty="0"/>
          </a:p>
          <a:p>
            <a:r>
              <a:rPr lang="en-US" dirty="0"/>
              <a:t>Mark Seemann: </a:t>
            </a:r>
            <a:r>
              <a:rPr lang="en-US" dirty="0">
                <a:hlinkClick r:id="rId11"/>
              </a:rPr>
              <a:t>Dependency Injection in .NET</a:t>
            </a:r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6714D2-92FC-4F3C-A26C-AA23D4405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Design Principles vs. Performance - Kenny Pflug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3FDC53-6822-4AA2-B2DA-8F881610C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1238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B7AEEC0-EE74-432A-92F7-0FBE90A52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Vielen Dank!</a:t>
            </a:r>
            <a:endParaRPr lang="en-DE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F615A44-26DC-45BA-A630-252F59C41A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Haben Sie Fragen?</a:t>
            </a:r>
            <a:endParaRPr lang="en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D147BF-C84E-48BA-885D-108D7E4CB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Design Principles vs. Performance - Kenny Pflug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7A0CC9-9D7D-409E-B48B-B3F1256B4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33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2829508"/>
      </p:ext>
    </p:extLst>
  </p:cSld>
  <p:clrMapOvr>
    <a:masterClrMapping/>
  </p:clrMapOvr>
  <p:transition spd="med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893E9B6-3B60-470C-BB21-ED064D0A2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Anno 2015…</a:t>
            </a:r>
            <a:endParaRPr lang="en-DE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5995C6F-7574-4576-B70E-00CA737C7B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95C9AC-961E-4C5E-AB99-4EBEFB59F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Design Principles vs. Performance - Kenny Pflug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52D5B6-8923-47B0-8A70-55C06F0A0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6730130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62400E3-FFAF-4FD3-B471-9FAC61654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Wie ich bis 2015 meinen C# Code gestaltet habe</a:t>
            </a:r>
            <a:endParaRPr lang="en-DE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F2B9A6F-393F-4BB7-9DF7-4A327BC845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Viele kleine Klassen, welche jeweils genau eine Aufgabe übernehmen</a:t>
            </a:r>
          </a:p>
          <a:p>
            <a:r>
              <a:rPr lang="de-DE" dirty="0"/>
              <a:t>Interfaces / abstrakte Basisklasse zwischen Aufrufer und Aufgerufenen</a:t>
            </a:r>
          </a:p>
          <a:p>
            <a:r>
              <a:rPr lang="de-DE" dirty="0"/>
              <a:t>Objektgraphen werden über </a:t>
            </a:r>
            <a:r>
              <a:rPr lang="de-DE" dirty="0" err="1"/>
              <a:t>Dependency</a:t>
            </a:r>
            <a:r>
              <a:rPr lang="de-DE" dirty="0"/>
              <a:t> </a:t>
            </a:r>
            <a:r>
              <a:rPr lang="de-DE" dirty="0" err="1"/>
              <a:t>Injection</a:t>
            </a:r>
            <a:r>
              <a:rPr lang="de-DE" dirty="0"/>
              <a:t> (DI) aufgelöst – normalerweise mithilfe eines DI Containers</a:t>
            </a:r>
          </a:p>
          <a:p>
            <a:r>
              <a:rPr lang="de-DE" dirty="0" err="1"/>
              <a:t>If</a:t>
            </a:r>
            <a:r>
              <a:rPr lang="de-DE" dirty="0"/>
              <a:t>-Else- oder Switch-Blöcke werden ersetzt durch Objekte mit Abstraktion</a:t>
            </a:r>
          </a:p>
          <a:p>
            <a:r>
              <a:rPr lang="de-DE" dirty="0"/>
              <a:t>Einsatz etablierter Design Patterns</a:t>
            </a:r>
          </a:p>
          <a:p>
            <a:r>
              <a:rPr lang="de-DE" dirty="0"/>
              <a:t>Test Driven Development</a:t>
            </a:r>
            <a:endParaRPr lang="en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5F0648-1461-4024-AA01-A8C5BBEB9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Design Principles vs. Performance - Kenny Pflug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077D97-4CF0-4306-90CC-FAD774450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2084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14732-1197-40F3-87F7-96C79A8FC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2015 – Design Patterns</a:t>
            </a:r>
            <a:endParaRPr lang="en-DE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AB3FA06-2EE7-471F-9541-7379DAC94D9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Factory, Abstract Factory</a:t>
            </a:r>
          </a:p>
          <a:p>
            <a:r>
              <a:rPr lang="de-DE" dirty="0" err="1"/>
              <a:t>Builder</a:t>
            </a:r>
            <a:endParaRPr lang="de-DE" dirty="0"/>
          </a:p>
          <a:p>
            <a:r>
              <a:rPr lang="de-DE" dirty="0"/>
              <a:t>Singleton</a:t>
            </a:r>
          </a:p>
          <a:p>
            <a:r>
              <a:rPr lang="de-DE" dirty="0"/>
              <a:t>Prototype</a:t>
            </a:r>
          </a:p>
          <a:p>
            <a:r>
              <a:rPr lang="de-DE" dirty="0"/>
              <a:t>Adapter</a:t>
            </a:r>
          </a:p>
          <a:p>
            <a:r>
              <a:rPr lang="de-DE" dirty="0"/>
              <a:t>Composite</a:t>
            </a:r>
          </a:p>
          <a:p>
            <a:r>
              <a:rPr lang="de-DE" dirty="0"/>
              <a:t>Decorator</a:t>
            </a:r>
          </a:p>
          <a:p>
            <a:r>
              <a:rPr lang="de-DE" dirty="0" err="1"/>
              <a:t>Facade</a:t>
            </a:r>
            <a:endParaRPr lang="de-DE" dirty="0"/>
          </a:p>
          <a:p>
            <a:r>
              <a:rPr lang="de-DE" dirty="0"/>
              <a:t>Proxy</a:t>
            </a:r>
          </a:p>
          <a:p>
            <a:r>
              <a:rPr lang="de-DE" dirty="0"/>
              <a:t>Chain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Responsibility</a:t>
            </a:r>
            <a:endParaRPr lang="de-DE" dirty="0"/>
          </a:p>
          <a:p>
            <a:r>
              <a:rPr lang="de-DE" dirty="0"/>
              <a:t>Command</a:t>
            </a:r>
          </a:p>
          <a:p>
            <a:r>
              <a:rPr lang="de-DE" dirty="0"/>
              <a:t>Iterator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AB498BD-5D8A-462C-A0C5-4DB0714E77D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Mediator</a:t>
            </a:r>
          </a:p>
          <a:p>
            <a:r>
              <a:rPr lang="en-US" dirty="0"/>
              <a:t>Memento</a:t>
            </a:r>
          </a:p>
          <a:p>
            <a:r>
              <a:rPr lang="en-US" dirty="0"/>
              <a:t>Observer</a:t>
            </a:r>
          </a:p>
          <a:p>
            <a:r>
              <a:rPr lang="en-US" dirty="0"/>
              <a:t>Strategy</a:t>
            </a:r>
          </a:p>
          <a:p>
            <a:r>
              <a:rPr lang="en-US" dirty="0"/>
              <a:t>Visitor</a:t>
            </a:r>
          </a:p>
          <a:p>
            <a:r>
              <a:rPr lang="en-US" dirty="0"/>
              <a:t>Immutable Objects</a:t>
            </a:r>
          </a:p>
          <a:p>
            <a:r>
              <a:rPr lang="en-US" dirty="0"/>
              <a:t>Arrange – Act – Assert (– Cleanup)</a:t>
            </a:r>
          </a:p>
          <a:p>
            <a:r>
              <a:rPr lang="en-US" dirty="0"/>
              <a:t>Dummy, Stub, Spy, Mock</a:t>
            </a:r>
          </a:p>
          <a:p>
            <a:r>
              <a:rPr lang="en-US" dirty="0"/>
              <a:t>Model – View – View Model</a:t>
            </a:r>
          </a:p>
          <a:p>
            <a:r>
              <a:rPr lang="en-US" dirty="0"/>
              <a:t>Model – View – Controller</a:t>
            </a:r>
          </a:p>
          <a:p>
            <a:r>
              <a:rPr lang="en-US" dirty="0"/>
              <a:t>Object Pooling</a:t>
            </a:r>
          </a:p>
          <a:p>
            <a:r>
              <a:rPr lang="de-DE" dirty="0"/>
              <a:t>und viele mehr…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F9E990-A3A2-4DE6-8784-17B5DB1DA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Design Principles vs. Performance - Kenny Pflug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D7C0F5-8FCE-4D79-8506-97FB1AFC0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0694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727FD-D82F-4278-A414-7B845DD8F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2015 – Software </a:t>
            </a:r>
            <a:r>
              <a:rPr lang="en-US" dirty="0"/>
              <a:t>Architectures: N-Layer / N-Tier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276BA2-E96A-4CD7-8210-77D59313B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Design Principles vs. Performance - Kenny Pflug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024677-26D5-47D6-A3E1-CD333325B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7</a:t>
            </a:fld>
            <a:endParaRPr lang="de-DE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AFB268F9-97F4-4EA3-9F2E-DEB5692AF78B}"/>
              </a:ext>
            </a:extLst>
          </p:cNvPr>
          <p:cNvGrpSpPr/>
          <p:nvPr/>
        </p:nvGrpSpPr>
        <p:grpSpPr>
          <a:xfrm>
            <a:off x="3505199" y="1105779"/>
            <a:ext cx="5181601" cy="4780447"/>
            <a:chOff x="3505199" y="1264021"/>
            <a:chExt cx="5181601" cy="4780447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4401C15-4263-4BC1-92AE-169B1836D65B}"/>
                </a:ext>
              </a:extLst>
            </p:cNvPr>
            <p:cNvSpPr/>
            <p:nvPr/>
          </p:nvSpPr>
          <p:spPr>
            <a:xfrm>
              <a:off x="3505200" y="3888682"/>
              <a:ext cx="3113689" cy="8434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Business</a:t>
              </a:r>
              <a:endParaRPr lang="en-DE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CB65953-5A13-4E84-86B6-25A8D2B958B8}"/>
                </a:ext>
              </a:extLst>
            </p:cNvPr>
            <p:cNvSpPr/>
            <p:nvPr/>
          </p:nvSpPr>
          <p:spPr>
            <a:xfrm>
              <a:off x="3505201" y="2576352"/>
              <a:ext cx="3113689" cy="8434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Application</a:t>
              </a:r>
              <a:endParaRPr lang="en-DE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7F2979F-60B1-487B-A02B-87AD12FB7DC0}"/>
                </a:ext>
              </a:extLst>
            </p:cNvPr>
            <p:cNvSpPr/>
            <p:nvPr/>
          </p:nvSpPr>
          <p:spPr>
            <a:xfrm>
              <a:off x="3505200" y="1264022"/>
              <a:ext cx="3113689" cy="8434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Presentation</a:t>
              </a:r>
              <a:endParaRPr lang="en-DE" dirty="0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E6223565-5945-4DDB-93C8-77C90EFB61C5}"/>
                </a:ext>
              </a:extLst>
            </p:cNvPr>
            <p:cNvCxnSpPr>
              <a:stCxn id="11" idx="2"/>
              <a:endCxn id="10" idx="0"/>
            </p:cNvCxnSpPr>
            <p:nvPr/>
          </p:nvCxnSpPr>
          <p:spPr>
            <a:xfrm>
              <a:off x="5062045" y="2107477"/>
              <a:ext cx="1" cy="46887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577D4B2C-55E0-4D76-82DD-10644DB6B083}"/>
                </a:ext>
              </a:extLst>
            </p:cNvPr>
            <p:cNvCxnSpPr>
              <a:cxnSpLocks/>
              <a:stCxn id="10" idx="2"/>
              <a:endCxn id="9" idx="0"/>
            </p:cNvCxnSpPr>
            <p:nvPr/>
          </p:nvCxnSpPr>
          <p:spPr>
            <a:xfrm flipH="1">
              <a:off x="5062045" y="3419807"/>
              <a:ext cx="1" cy="46887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0465C28-1827-4077-9A40-B85A6BE01EAC}"/>
                </a:ext>
              </a:extLst>
            </p:cNvPr>
            <p:cNvSpPr/>
            <p:nvPr/>
          </p:nvSpPr>
          <p:spPr>
            <a:xfrm>
              <a:off x="3505199" y="5201012"/>
              <a:ext cx="3113689" cy="8434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 Access</a:t>
              </a:r>
              <a:endParaRPr lang="en-DE" dirty="0"/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6115D3B0-9AEC-4A98-8CBF-122084955005}"/>
                </a:ext>
              </a:extLst>
            </p:cNvPr>
            <p:cNvCxnSpPr>
              <a:cxnSpLocks/>
              <a:stCxn id="9" idx="2"/>
              <a:endCxn id="18" idx="0"/>
            </p:cNvCxnSpPr>
            <p:nvPr/>
          </p:nvCxnSpPr>
          <p:spPr>
            <a:xfrm flipH="1">
              <a:off x="5062044" y="4732137"/>
              <a:ext cx="1" cy="46887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BF95468-FA5C-436E-BDC1-17155C4DBE2A}"/>
                </a:ext>
              </a:extLst>
            </p:cNvPr>
            <p:cNvSpPr/>
            <p:nvPr/>
          </p:nvSpPr>
          <p:spPr>
            <a:xfrm rot="5400000">
              <a:off x="5874849" y="3232517"/>
              <a:ext cx="4780447" cy="8434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Infrastructure</a:t>
              </a:r>
              <a:endParaRPr lang="en-DE" dirty="0"/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D768F0A5-2E93-4DB2-9A36-E644A3387400}"/>
                </a:ext>
              </a:extLst>
            </p:cNvPr>
            <p:cNvCxnSpPr>
              <a:cxnSpLocks/>
              <a:stCxn id="11" idx="3"/>
              <a:endCxn id="22" idx="2"/>
            </p:cNvCxnSpPr>
            <p:nvPr/>
          </p:nvCxnSpPr>
          <p:spPr>
            <a:xfrm>
              <a:off x="6618889" y="1685750"/>
              <a:ext cx="1224456" cy="196849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2C732D70-EB35-42F2-888C-F48BF33793A1}"/>
                </a:ext>
              </a:extLst>
            </p:cNvPr>
            <p:cNvCxnSpPr>
              <a:cxnSpLocks/>
              <a:stCxn id="10" idx="3"/>
              <a:endCxn id="22" idx="2"/>
            </p:cNvCxnSpPr>
            <p:nvPr/>
          </p:nvCxnSpPr>
          <p:spPr>
            <a:xfrm>
              <a:off x="6618890" y="2998080"/>
              <a:ext cx="1224455" cy="65616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30E46D4C-3B79-4D82-9A13-BD5AAB72ED3C}"/>
                </a:ext>
              </a:extLst>
            </p:cNvPr>
            <p:cNvCxnSpPr>
              <a:cxnSpLocks/>
              <a:stCxn id="9" idx="3"/>
              <a:endCxn id="22" idx="2"/>
            </p:cNvCxnSpPr>
            <p:nvPr/>
          </p:nvCxnSpPr>
          <p:spPr>
            <a:xfrm flipV="1">
              <a:off x="6618889" y="3654245"/>
              <a:ext cx="1224456" cy="65616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82004AC6-C935-4E07-A9F6-773BDF50DE11}"/>
                </a:ext>
              </a:extLst>
            </p:cNvPr>
            <p:cNvCxnSpPr>
              <a:cxnSpLocks/>
              <a:stCxn id="18" idx="3"/>
              <a:endCxn id="22" idx="2"/>
            </p:cNvCxnSpPr>
            <p:nvPr/>
          </p:nvCxnSpPr>
          <p:spPr>
            <a:xfrm flipV="1">
              <a:off x="6618888" y="3654245"/>
              <a:ext cx="1224457" cy="196849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59753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727FD-D82F-4278-A414-7B845DD8F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2015 – Software </a:t>
            </a:r>
            <a:r>
              <a:rPr lang="en-US" dirty="0"/>
              <a:t>Architectures: Ports and Adapters / Onion Architecture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276BA2-E96A-4CD7-8210-77D59313B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Design Principles vs. Performance - Kenny Pflug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024677-26D5-47D6-A3E1-CD333325B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8</a:t>
            </a:fld>
            <a:endParaRPr lang="de-D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4401C15-4263-4BC1-92AE-169B1836D65B}"/>
              </a:ext>
            </a:extLst>
          </p:cNvPr>
          <p:cNvSpPr/>
          <p:nvPr/>
        </p:nvSpPr>
        <p:spPr>
          <a:xfrm>
            <a:off x="5678215" y="3117628"/>
            <a:ext cx="3113689" cy="843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Business</a:t>
            </a:r>
            <a:endParaRPr lang="en-DE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CB65953-5A13-4E84-86B6-25A8D2B958B8}"/>
              </a:ext>
            </a:extLst>
          </p:cNvPr>
          <p:cNvSpPr/>
          <p:nvPr/>
        </p:nvSpPr>
        <p:spPr>
          <a:xfrm>
            <a:off x="1332184" y="3117625"/>
            <a:ext cx="3113689" cy="843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Other Port</a:t>
            </a:r>
            <a:endParaRPr lang="en-DE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F2979F-60B1-487B-A02B-87AD12FB7DC0}"/>
              </a:ext>
            </a:extLst>
          </p:cNvPr>
          <p:cNvSpPr/>
          <p:nvPr/>
        </p:nvSpPr>
        <p:spPr>
          <a:xfrm>
            <a:off x="5678217" y="1149133"/>
            <a:ext cx="3113689" cy="843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Presentation</a:t>
            </a:r>
            <a:endParaRPr lang="en-DE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0465C28-1827-4077-9A40-B85A6BE01EAC}"/>
              </a:ext>
            </a:extLst>
          </p:cNvPr>
          <p:cNvSpPr/>
          <p:nvPr/>
        </p:nvSpPr>
        <p:spPr>
          <a:xfrm>
            <a:off x="5678216" y="5086123"/>
            <a:ext cx="3113689" cy="843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Access</a:t>
            </a:r>
            <a:endParaRPr lang="en-DE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115D3B0-9AEC-4A98-8CBF-122084955005}"/>
              </a:ext>
            </a:extLst>
          </p:cNvPr>
          <p:cNvCxnSpPr>
            <a:cxnSpLocks/>
            <a:stCxn id="18" idx="0"/>
            <a:endCxn id="9" idx="2"/>
          </p:cNvCxnSpPr>
          <p:nvPr/>
        </p:nvCxnSpPr>
        <p:spPr>
          <a:xfrm flipH="1" flipV="1">
            <a:off x="7235060" y="3961083"/>
            <a:ext cx="1" cy="11250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8BF95468-FA5C-436E-BDC1-17155C4DBE2A}"/>
              </a:ext>
            </a:extLst>
          </p:cNvPr>
          <p:cNvSpPr/>
          <p:nvPr/>
        </p:nvSpPr>
        <p:spPr>
          <a:xfrm rot="5400000">
            <a:off x="8047866" y="3117628"/>
            <a:ext cx="4780447" cy="843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Infrastructure</a:t>
            </a:r>
            <a:endParaRPr lang="en-DE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768F0A5-2E93-4DB2-9A36-E644A3387400}"/>
              </a:ext>
            </a:extLst>
          </p:cNvPr>
          <p:cNvCxnSpPr>
            <a:cxnSpLocks/>
            <a:stCxn id="11" idx="3"/>
            <a:endCxn id="22" idx="2"/>
          </p:cNvCxnSpPr>
          <p:nvPr/>
        </p:nvCxnSpPr>
        <p:spPr>
          <a:xfrm>
            <a:off x="8791906" y="1570861"/>
            <a:ext cx="1224456" cy="19684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0E46D4C-3B79-4D82-9A13-BD5AAB72ED3C}"/>
              </a:ext>
            </a:extLst>
          </p:cNvPr>
          <p:cNvCxnSpPr>
            <a:cxnSpLocks/>
            <a:stCxn id="9" idx="3"/>
            <a:endCxn id="22" idx="2"/>
          </p:cNvCxnSpPr>
          <p:nvPr/>
        </p:nvCxnSpPr>
        <p:spPr>
          <a:xfrm>
            <a:off x="8791904" y="3539356"/>
            <a:ext cx="122445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2004AC6-C935-4E07-A9F6-773BDF50DE11}"/>
              </a:ext>
            </a:extLst>
          </p:cNvPr>
          <p:cNvCxnSpPr>
            <a:cxnSpLocks/>
            <a:stCxn id="18" idx="3"/>
            <a:endCxn id="22" idx="2"/>
          </p:cNvCxnSpPr>
          <p:nvPr/>
        </p:nvCxnSpPr>
        <p:spPr>
          <a:xfrm flipV="1">
            <a:off x="8791905" y="3539356"/>
            <a:ext cx="1224457" cy="19684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DC455D0-6AC6-4243-9112-7C00BF4B8E3C}"/>
              </a:ext>
            </a:extLst>
          </p:cNvPr>
          <p:cNvCxnSpPr>
            <a:cxnSpLocks/>
            <a:stCxn id="11" idx="2"/>
            <a:endCxn id="9" idx="0"/>
          </p:cNvCxnSpPr>
          <p:nvPr/>
        </p:nvCxnSpPr>
        <p:spPr>
          <a:xfrm flipH="1">
            <a:off x="7235060" y="1992588"/>
            <a:ext cx="2" cy="11250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B8BFA14-A707-4585-A796-00AD22CEDD69}"/>
              </a:ext>
            </a:extLst>
          </p:cNvPr>
          <p:cNvCxnSpPr>
            <a:cxnSpLocks/>
            <a:stCxn id="10" idx="3"/>
            <a:endCxn id="9" idx="1"/>
          </p:cNvCxnSpPr>
          <p:nvPr/>
        </p:nvCxnSpPr>
        <p:spPr>
          <a:xfrm>
            <a:off x="4445873" y="3539353"/>
            <a:ext cx="1232342" cy="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F5C74D0-DAF6-4811-80D9-29AF8FFB4A93}"/>
              </a:ext>
            </a:extLst>
          </p:cNvPr>
          <p:cNvCxnSpPr>
            <a:stCxn id="10" idx="0"/>
            <a:endCxn id="22" idx="1"/>
          </p:cNvCxnSpPr>
          <p:nvPr/>
        </p:nvCxnSpPr>
        <p:spPr>
          <a:xfrm rot="5400000" flipH="1" flipV="1">
            <a:off x="5679313" y="-1641151"/>
            <a:ext cx="1968493" cy="7549060"/>
          </a:xfrm>
          <a:prstGeom prst="bentConnector3">
            <a:avLst>
              <a:gd name="adj1" fmla="val 112726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37">
            <a:extLst>
              <a:ext uri="{FF2B5EF4-FFF2-40B4-BE49-F238E27FC236}">
                <a16:creationId xmlns:a16="http://schemas.microsoft.com/office/drawing/2014/main" id="{9FD0863A-4727-4A78-8373-16845CCAF221}"/>
              </a:ext>
            </a:extLst>
          </p:cNvPr>
          <p:cNvCxnSpPr>
            <a:cxnSpLocks/>
            <a:stCxn id="11" idx="1"/>
            <a:endCxn id="10" idx="1"/>
          </p:cNvCxnSpPr>
          <p:nvPr/>
        </p:nvCxnSpPr>
        <p:spPr>
          <a:xfrm rot="10800000" flipV="1">
            <a:off x="1332185" y="1570861"/>
            <a:ext cx="4346033" cy="1968492"/>
          </a:xfrm>
          <a:prstGeom prst="bentConnector3">
            <a:avLst>
              <a:gd name="adj1" fmla="val 10526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3461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727FD-D82F-4278-A414-7B845DD8F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2015 – Software </a:t>
            </a:r>
            <a:r>
              <a:rPr lang="en-US" dirty="0"/>
              <a:t>Architectures: Ports and Adapters / Onion Architecture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276BA2-E96A-4CD7-8210-77D59313B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Design Principles vs. Performance - Kenny Pflug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024677-26D5-47D6-A3E1-CD333325B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9</a:t>
            </a:fld>
            <a:endParaRPr lang="de-D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4401C15-4263-4BC1-92AE-169B1836D65B}"/>
              </a:ext>
            </a:extLst>
          </p:cNvPr>
          <p:cNvSpPr/>
          <p:nvPr/>
        </p:nvSpPr>
        <p:spPr>
          <a:xfrm>
            <a:off x="5678215" y="3117628"/>
            <a:ext cx="3113689" cy="843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Business</a:t>
            </a:r>
            <a:endParaRPr lang="en-DE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CB65953-5A13-4E84-86B6-25A8D2B958B8}"/>
              </a:ext>
            </a:extLst>
          </p:cNvPr>
          <p:cNvSpPr/>
          <p:nvPr/>
        </p:nvSpPr>
        <p:spPr>
          <a:xfrm>
            <a:off x="1332184" y="3117625"/>
            <a:ext cx="3113689" cy="843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Other Port</a:t>
            </a:r>
            <a:endParaRPr lang="en-DE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F2979F-60B1-487B-A02B-87AD12FB7DC0}"/>
              </a:ext>
            </a:extLst>
          </p:cNvPr>
          <p:cNvSpPr/>
          <p:nvPr/>
        </p:nvSpPr>
        <p:spPr>
          <a:xfrm>
            <a:off x="5678217" y="1149133"/>
            <a:ext cx="3113689" cy="843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Presentation</a:t>
            </a:r>
            <a:endParaRPr lang="en-DE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0465C28-1827-4077-9A40-B85A6BE01EAC}"/>
              </a:ext>
            </a:extLst>
          </p:cNvPr>
          <p:cNvSpPr/>
          <p:nvPr/>
        </p:nvSpPr>
        <p:spPr>
          <a:xfrm>
            <a:off x="5678216" y="5086123"/>
            <a:ext cx="3113689" cy="843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Access</a:t>
            </a:r>
            <a:endParaRPr lang="en-DE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115D3B0-9AEC-4A98-8CBF-122084955005}"/>
              </a:ext>
            </a:extLst>
          </p:cNvPr>
          <p:cNvCxnSpPr>
            <a:cxnSpLocks/>
            <a:stCxn id="18" idx="0"/>
            <a:endCxn id="9" idx="2"/>
          </p:cNvCxnSpPr>
          <p:nvPr/>
        </p:nvCxnSpPr>
        <p:spPr>
          <a:xfrm flipH="1" flipV="1">
            <a:off x="7235060" y="3961083"/>
            <a:ext cx="1" cy="11250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8BF95468-FA5C-436E-BDC1-17155C4DBE2A}"/>
              </a:ext>
            </a:extLst>
          </p:cNvPr>
          <p:cNvSpPr/>
          <p:nvPr/>
        </p:nvSpPr>
        <p:spPr>
          <a:xfrm rot="5400000">
            <a:off x="8047866" y="3117628"/>
            <a:ext cx="4780447" cy="843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Infrastructure</a:t>
            </a:r>
            <a:endParaRPr lang="en-DE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768F0A5-2E93-4DB2-9A36-E644A3387400}"/>
              </a:ext>
            </a:extLst>
          </p:cNvPr>
          <p:cNvCxnSpPr>
            <a:cxnSpLocks/>
            <a:stCxn id="11" idx="3"/>
            <a:endCxn id="22" idx="2"/>
          </p:cNvCxnSpPr>
          <p:nvPr/>
        </p:nvCxnSpPr>
        <p:spPr>
          <a:xfrm>
            <a:off x="8791906" y="1570861"/>
            <a:ext cx="1224456" cy="19684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0E46D4C-3B79-4D82-9A13-BD5AAB72ED3C}"/>
              </a:ext>
            </a:extLst>
          </p:cNvPr>
          <p:cNvCxnSpPr>
            <a:cxnSpLocks/>
            <a:stCxn id="9" idx="3"/>
            <a:endCxn id="22" idx="2"/>
          </p:cNvCxnSpPr>
          <p:nvPr/>
        </p:nvCxnSpPr>
        <p:spPr>
          <a:xfrm>
            <a:off x="8791904" y="3539356"/>
            <a:ext cx="122445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2004AC6-C935-4E07-A9F6-773BDF50DE11}"/>
              </a:ext>
            </a:extLst>
          </p:cNvPr>
          <p:cNvCxnSpPr>
            <a:cxnSpLocks/>
            <a:stCxn id="18" idx="3"/>
            <a:endCxn id="22" idx="2"/>
          </p:cNvCxnSpPr>
          <p:nvPr/>
        </p:nvCxnSpPr>
        <p:spPr>
          <a:xfrm flipV="1">
            <a:off x="8791905" y="3539356"/>
            <a:ext cx="1224457" cy="19684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DC455D0-6AC6-4243-9112-7C00BF4B8E3C}"/>
              </a:ext>
            </a:extLst>
          </p:cNvPr>
          <p:cNvCxnSpPr>
            <a:cxnSpLocks/>
            <a:stCxn id="11" idx="2"/>
            <a:endCxn id="9" idx="0"/>
          </p:cNvCxnSpPr>
          <p:nvPr/>
        </p:nvCxnSpPr>
        <p:spPr>
          <a:xfrm flipH="1">
            <a:off x="7235060" y="1992588"/>
            <a:ext cx="2" cy="11250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B8BFA14-A707-4585-A796-00AD22CEDD69}"/>
              </a:ext>
            </a:extLst>
          </p:cNvPr>
          <p:cNvCxnSpPr>
            <a:cxnSpLocks/>
            <a:stCxn id="10" idx="3"/>
            <a:endCxn id="9" idx="1"/>
          </p:cNvCxnSpPr>
          <p:nvPr/>
        </p:nvCxnSpPr>
        <p:spPr>
          <a:xfrm>
            <a:off x="4445873" y="3539353"/>
            <a:ext cx="1232342" cy="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F5C74D0-DAF6-4811-80D9-29AF8FFB4A93}"/>
              </a:ext>
            </a:extLst>
          </p:cNvPr>
          <p:cNvCxnSpPr>
            <a:stCxn id="10" idx="0"/>
            <a:endCxn id="22" idx="1"/>
          </p:cNvCxnSpPr>
          <p:nvPr/>
        </p:nvCxnSpPr>
        <p:spPr>
          <a:xfrm rot="5400000" flipH="1" flipV="1">
            <a:off x="5679313" y="-1641151"/>
            <a:ext cx="1968493" cy="7549060"/>
          </a:xfrm>
          <a:prstGeom prst="bentConnector3">
            <a:avLst>
              <a:gd name="adj1" fmla="val 112726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37">
            <a:extLst>
              <a:ext uri="{FF2B5EF4-FFF2-40B4-BE49-F238E27FC236}">
                <a16:creationId xmlns:a16="http://schemas.microsoft.com/office/drawing/2014/main" id="{9FD0863A-4727-4A78-8373-16845CCAF221}"/>
              </a:ext>
            </a:extLst>
          </p:cNvPr>
          <p:cNvCxnSpPr>
            <a:cxnSpLocks/>
            <a:stCxn id="11" idx="1"/>
            <a:endCxn id="10" idx="1"/>
          </p:cNvCxnSpPr>
          <p:nvPr/>
        </p:nvCxnSpPr>
        <p:spPr>
          <a:xfrm rot="10800000" flipV="1">
            <a:off x="1332185" y="1570861"/>
            <a:ext cx="4346033" cy="1968492"/>
          </a:xfrm>
          <a:prstGeom prst="bentConnector3">
            <a:avLst>
              <a:gd name="adj1" fmla="val 10526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3A4E0A57-7172-42E6-B1F1-A50A40D9CF77}"/>
              </a:ext>
            </a:extLst>
          </p:cNvPr>
          <p:cNvSpPr/>
          <p:nvPr/>
        </p:nvSpPr>
        <p:spPr>
          <a:xfrm rot="21357327">
            <a:off x="3714271" y="2988303"/>
            <a:ext cx="4763458" cy="119813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bg1"/>
                </a:solidFill>
              </a:rPr>
              <a:t>Wo wird hier Performance bedacht?</a:t>
            </a:r>
            <a:endParaRPr lang="en-DE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0043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Light Color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A0F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A0FF"/>
      </a:hlink>
      <a:folHlink>
        <a:srgbClr val="00A0FF"/>
      </a:folHlink>
    </a:clrScheme>
    <a:fontScheme name="Segoe UI">
      <a:majorFont>
        <a:latin typeface="Segoe UI Semi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pen Source with Dotnet.pptx" id="{818479F7-CD9E-47CE-8262-2B457F5BCCBE}" vid="{55A939FD-4F7D-4F8B-89EB-8BF73D12C8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Talk Template Dark</Template>
  <TotalTime>1701</TotalTime>
  <Words>1583</Words>
  <Application>Microsoft Office PowerPoint</Application>
  <PresentationFormat>Widescreen</PresentationFormat>
  <Paragraphs>272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Calibri</vt:lpstr>
      <vt:lpstr>Segoe UI</vt:lpstr>
      <vt:lpstr>Segoe UI Semilight</vt:lpstr>
      <vt:lpstr>Wingdings</vt:lpstr>
      <vt:lpstr>Office Theme</vt:lpstr>
      <vt:lpstr>Design Principles vs. Performance</vt:lpstr>
      <vt:lpstr>Agenda</vt:lpstr>
      <vt:lpstr>Über mich</vt:lpstr>
      <vt:lpstr>Anno 2015…</vt:lpstr>
      <vt:lpstr>Wie ich bis 2015 meinen C# Code gestaltet habe</vt:lpstr>
      <vt:lpstr>2015 – Design Patterns</vt:lpstr>
      <vt:lpstr>2015 – Software Architectures: N-Layer / N-Tier</vt:lpstr>
      <vt:lpstr>2015 – Software Architectures: Ports and Adapters / Onion Architecture</vt:lpstr>
      <vt:lpstr>2015 – Software Architectures: Ports and Adapters / Onion Architecture</vt:lpstr>
      <vt:lpstr>Performance of Everyday Things</vt:lpstr>
      <vt:lpstr>Noch ein paar Worte zur .NET Runtime</vt:lpstr>
      <vt:lpstr>Die Zeit, die Zeit…</vt:lpstr>
      <vt:lpstr>Ein paar Zeiten zum Vergleich (Werte in Nanosekunden)</vt:lpstr>
      <vt:lpstr>Welche Schlüsse ziehen wir daraus?</vt:lpstr>
      <vt:lpstr>Pro .NET Memory Management</vt:lpstr>
      <vt:lpstr>Asynchrones Programmieren in .NET</vt:lpstr>
      <vt:lpstr>Was ist Asynchrones Programmieren?</vt:lpstr>
      <vt:lpstr>Ein paar Sachen über Threads</vt:lpstr>
      <vt:lpstr>Warum ist Async I/O wichtig?</vt:lpstr>
      <vt:lpstr>Threading in Services in .NET</vt:lpstr>
      <vt:lpstr>Overhead von async await</vt:lpstr>
      <vt:lpstr>Erkenntnisse</vt:lpstr>
      <vt:lpstr>Async I/O am Beispiel Dateischreiben</vt:lpstr>
      <vt:lpstr>Auswirkungen auf  Software-Design</vt:lpstr>
      <vt:lpstr>Was wir aus den vorherigen Abschnitten lernen sollten</vt:lpstr>
      <vt:lpstr>Über die SOLID Prinzipien: DIP und OCP</vt:lpstr>
      <vt:lpstr>Über die SOLID Prinzipien: SRP</vt:lpstr>
      <vt:lpstr>Neues Programmierprinzip: LTI</vt:lpstr>
      <vt:lpstr>Neues Programmierprinzip: RPB</vt:lpstr>
      <vt:lpstr>Eingabe – Verarbeitung – Ausgabe</vt:lpstr>
      <vt:lpstr>CHUC: Core – Humble Objects – Unit Tests – Composition Root</vt:lpstr>
      <vt:lpstr>Quellen</vt:lpstr>
      <vt:lpstr>Vielen Dank!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Talk Title</dc:title>
  <dc:creator>Kenny Pflug</dc:creator>
  <cp:lastModifiedBy>Kenny Pflug</cp:lastModifiedBy>
  <cp:revision>85</cp:revision>
  <dcterms:created xsi:type="dcterms:W3CDTF">2021-02-13T09:38:28Z</dcterms:created>
  <dcterms:modified xsi:type="dcterms:W3CDTF">2021-11-25T19:59:04Z</dcterms:modified>
</cp:coreProperties>
</file>