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2" r:id="rId3"/>
    <p:sldId id="265" r:id="rId4"/>
    <p:sldId id="263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7" r:id="rId16"/>
    <p:sldId id="310" r:id="rId17"/>
    <p:sldId id="311" r:id="rId18"/>
    <p:sldId id="312" r:id="rId19"/>
    <p:sldId id="313" r:id="rId20"/>
    <p:sldId id="314" r:id="rId21"/>
    <p:sldId id="318" r:id="rId22"/>
    <p:sldId id="316" r:id="rId23"/>
    <p:sldId id="319" r:id="rId24"/>
    <p:sldId id="324" r:id="rId25"/>
    <p:sldId id="315" r:id="rId26"/>
    <p:sldId id="325" r:id="rId27"/>
    <p:sldId id="332" r:id="rId28"/>
    <p:sldId id="320" r:id="rId29"/>
    <p:sldId id="326" r:id="rId30"/>
    <p:sldId id="327" r:id="rId31"/>
    <p:sldId id="328" r:id="rId32"/>
    <p:sldId id="329" r:id="rId33"/>
    <p:sldId id="330" r:id="rId34"/>
    <p:sldId id="331" r:id="rId35"/>
    <p:sldId id="321" r:id="rId36"/>
    <p:sldId id="322" r:id="rId37"/>
    <p:sldId id="323" r:id="rId38"/>
    <p:sldId id="298" r:id="rId39"/>
    <p:sldId id="299" r:id="rId40"/>
    <p:sldId id="258" r:id="rId41"/>
    <p:sldId id="261" r:id="rId4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91AF"/>
    <a:srgbClr val="EAEAEA"/>
    <a:srgbClr val="F8F8F8"/>
    <a:srgbClr val="DDDDDD"/>
    <a:srgbClr val="4D4D4D"/>
    <a:srgbClr val="5C5C5C"/>
    <a:srgbClr val="33333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>
        <p:scale>
          <a:sx n="63" d="100"/>
          <a:sy n="63" d="100"/>
        </p:scale>
        <p:origin x="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Elapsed Times for 500.000 Resolve or Register Calls (in </a:t>
            </a:r>
            <a:r>
              <a:rPr lang="en-US" noProof="0" dirty="0" err="1"/>
              <a:t>ms</a:t>
            </a:r>
            <a:r>
              <a:rPr lang="en-US" noProof="0" dirty="0"/>
              <a:t>, log.</a:t>
            </a:r>
            <a:r>
              <a:rPr lang="en-US" baseline="0" noProof="0" dirty="0"/>
              <a:t> scale</a:t>
            </a:r>
            <a:r>
              <a:rPr lang="en-US" noProof="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 4.0.1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27963</c:v>
                </c:pt>
                <c:pt idx="1">
                  <c:v>2517</c:v>
                </c:pt>
                <c:pt idx="2">
                  <c:v>3761</c:v>
                </c:pt>
                <c:pt idx="3">
                  <c:v>93122</c:v>
                </c:pt>
                <c:pt idx="4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F-4FCA-B1DA-33E201FBE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Autofac 4.6.0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6510</c:v>
                </c:pt>
                <c:pt idx="1">
                  <c:v>749</c:v>
                </c:pt>
                <c:pt idx="2">
                  <c:v>707</c:v>
                </c:pt>
                <c:pt idx="3">
                  <c:v>22099</c:v>
                </c:pt>
                <c:pt idx="4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F-4FCA-B1DA-33E201FBE3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StructureMap 4.5.0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9014</c:v>
                </c:pt>
                <c:pt idx="1">
                  <c:v>1176</c:v>
                </c:pt>
                <c:pt idx="2">
                  <c:v>1506</c:v>
                </c:pt>
                <c:pt idx="3">
                  <c:v>8283</c:v>
                </c:pt>
                <c:pt idx="4">
                  <c:v>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F-4FCA-B1DA-33E201FBE3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LightInject 5.0.3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68</c:v>
                </c:pt>
                <c:pt idx="1">
                  <c:v>28</c:v>
                </c:pt>
                <c:pt idx="2">
                  <c:v>36</c:v>
                </c:pt>
                <c:pt idx="3">
                  <c:v>1346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F-4FCA-B1DA-33E201FBE3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Pure DI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61</c:v>
                </c:pt>
                <c:pt idx="2">
                  <c:v>68</c:v>
                </c:pt>
                <c:pt idx="3">
                  <c:v>72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F-4FCA-B1DA-33E201FBE3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5863280"/>
        <c:axId val="635863608"/>
      </c:barChart>
      <c:catAx>
        <c:axId val="6358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63608"/>
        <c:crosses val="autoZero"/>
        <c:auto val="1"/>
        <c:lblAlgn val="ctr"/>
        <c:lblOffset val="100"/>
        <c:noMultiLvlLbl val="0"/>
      </c:catAx>
      <c:valAx>
        <c:axId val="635863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6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19.09.2017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bliki/AnemicDomainModel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media.de/Blog/2011/8/30/ioc-container-benchmark-performance-comparison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oeh.dk/" TargetMode="External"/><Relationship Id="rId2" Type="http://schemas.openxmlformats.org/officeDocument/2006/relationships/hyperlink" Target="https://www.manning.com/books/dependency-injection-in-dot-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lmmedia.de/Blog/2011/8/30/ioc-container-benchmark-performance-comparison" TargetMode="External"/><Relationship Id="rId4" Type="http://schemas.openxmlformats.org/officeDocument/2006/relationships/hyperlink" Target="http://www.labri.fr/perso/clement/enseignements/ao/DIP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DependencyInj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2207419" y="1124745"/>
            <a:ext cx="77771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/>
              <a:t>Designing </a:t>
            </a:r>
            <a:br>
              <a:rPr lang="en-US" sz="5400" dirty="0"/>
            </a:br>
            <a:r>
              <a:rPr lang="en-US" sz="5400" dirty="0"/>
              <a:t>ASP.NET Core Apps </a:t>
            </a:r>
            <a:br>
              <a:rPr lang="en-US" sz="5400" dirty="0"/>
            </a:br>
            <a:r>
              <a:rPr lang="en-US" sz="5400" dirty="0"/>
              <a:t>with Dependency Injection in Mind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530120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FFAD-B680-4E53-8A2E-DBC62E80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3600" dirty="0"/>
              <a:t>The Dependency Inversion Principle (DIP)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5913-0B35-43E6-9385-B4808471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High-Level Modules</a:t>
            </a:r>
            <a:r>
              <a:rPr lang="en-US" sz="2800" dirty="0"/>
              <a:t> should not depend upon </a:t>
            </a:r>
            <a:r>
              <a:rPr lang="en-US" sz="2800" b="1" dirty="0"/>
              <a:t>Low-Level Modules</a:t>
            </a:r>
            <a:r>
              <a:rPr lang="en-US" sz="2800" dirty="0"/>
              <a:t>. Both 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Abstractions</a:t>
            </a:r>
            <a:r>
              <a:rPr lang="en-US" sz="2800" dirty="0"/>
              <a:t> should not depend upon </a:t>
            </a:r>
            <a:r>
              <a:rPr lang="en-US" sz="2800" b="1" dirty="0"/>
              <a:t>Details</a:t>
            </a:r>
            <a:r>
              <a:rPr lang="en-US" sz="2800" dirty="0"/>
              <a:t>. </a:t>
            </a:r>
            <a:r>
              <a:rPr lang="en-US" sz="2800" b="1" dirty="0"/>
              <a:t>Details </a:t>
            </a:r>
            <a:r>
              <a:rPr lang="en-US" sz="2800" dirty="0"/>
              <a:t>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  <a:endParaRPr lang="de-D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AD0-70E2-4819-A00F-526F3BE1D4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F8C78-C6B4-487C-AB05-A13049B911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92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80EE-AD4F-468B-A4F3-D54AA78D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528" y="365125"/>
            <a:ext cx="8144272" cy="1047651"/>
          </a:xfrm>
        </p:spPr>
        <p:txBody>
          <a:bodyPr/>
          <a:lstStyle/>
          <a:p>
            <a:r>
              <a:rPr lang="en-US" sz="4000" dirty="0"/>
              <a:t>High-Level and Low-Level Modules</a:t>
            </a:r>
            <a:endParaRPr lang="de-DE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20F1-8A1F-4232-A12A-7D532DEA56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C229-5DEB-42A7-BB23-9D70DF5BA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64D2-0E29-43A5-8338-78028C856AA1}"/>
              </a:ext>
            </a:extLst>
          </p:cNvPr>
          <p:cNvGrpSpPr/>
          <p:nvPr/>
        </p:nvGrpSpPr>
        <p:grpSpPr>
          <a:xfrm>
            <a:off x="3779520" y="3379814"/>
            <a:ext cx="4632960" cy="2250673"/>
            <a:chOff x="3520440" y="3379814"/>
            <a:chExt cx="4632960" cy="2250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1BBE72-A9D8-4F68-BF61-773C640E5712}"/>
                </a:ext>
              </a:extLst>
            </p:cNvPr>
            <p:cNvSpPr/>
            <p:nvPr/>
          </p:nvSpPr>
          <p:spPr>
            <a:xfrm>
              <a:off x="3520440" y="5134148"/>
              <a:ext cx="2006138" cy="496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Copy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46C1A-FA0F-4D23-9839-2F6E318A84C1}"/>
                </a:ext>
              </a:extLst>
            </p:cNvPr>
            <p:cNvSpPr/>
            <p:nvPr/>
          </p:nvSpPr>
          <p:spPr>
            <a:xfrm>
              <a:off x="6147262" y="5134148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Console.Read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D5F15F-EE02-4477-9467-6D21E3312D00}"/>
                </a:ext>
              </a:extLst>
            </p:cNvPr>
            <p:cNvSpPr/>
            <p:nvPr/>
          </p:nvSpPr>
          <p:spPr>
            <a:xfrm>
              <a:off x="6147262" y="4549370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Console.Write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D4E490-50A2-4C72-B2BC-E57E5201FCE2}"/>
                </a:ext>
              </a:extLst>
            </p:cNvPr>
            <p:cNvSpPr/>
            <p:nvPr/>
          </p:nvSpPr>
          <p:spPr>
            <a:xfrm>
              <a:off x="6147262" y="3964592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ConsoleKeyInfo.KeyChar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C8FA13-97E3-4DAD-83E2-565F4F043D37}"/>
                </a:ext>
              </a:extLst>
            </p:cNvPr>
            <p:cNvSpPr/>
            <p:nvPr/>
          </p:nvSpPr>
          <p:spPr>
            <a:xfrm>
              <a:off x="6147262" y="3379814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…</a:t>
              </a:r>
              <a:endParaRPr lang="en-US" sz="12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F88F36D-EFCE-4FE1-88A4-3369222FB0A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26578" y="4797539"/>
              <a:ext cx="620684" cy="58477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ED341F1-415D-4C2D-9A1D-625C6FC27D57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5526578" y="4212761"/>
              <a:ext cx="620684" cy="11695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E1F54F5-8EAA-4C64-A9E2-EA38412176D9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526578" y="3627983"/>
              <a:ext cx="620684" cy="175433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7CB89-5651-4321-A125-ADF84D808872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526578" y="5382317"/>
              <a:ext cx="620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858C74F-E3CB-45BC-9FE8-5F23EC33691E}"/>
              </a:ext>
            </a:extLst>
          </p:cNvPr>
          <p:cNvSpPr/>
          <p:nvPr/>
        </p:nvSpPr>
        <p:spPr>
          <a:xfrm>
            <a:off x="919942" y="2717912"/>
            <a:ext cx="2661458" cy="2316480"/>
          </a:xfrm>
          <a:prstGeom prst="borderCallout1">
            <a:avLst>
              <a:gd name="adj1" fmla="val 68787"/>
              <a:gd name="adj2" fmla="val 105358"/>
              <a:gd name="adj3" fmla="val 100962"/>
              <a:gd name="adj4" fmla="val 144489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is a High-Level Module as it calls other Low-Level Modules and orchestrates their functionality.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51091360-4CEA-4C58-9A11-BBFD2D9CE74A}"/>
              </a:ext>
            </a:extLst>
          </p:cNvPr>
          <p:cNvSpPr/>
          <p:nvPr/>
        </p:nvSpPr>
        <p:spPr>
          <a:xfrm>
            <a:off x="9188334" y="2124940"/>
            <a:ext cx="2698865" cy="3009208"/>
          </a:xfrm>
          <a:prstGeom prst="borderCallout1">
            <a:avLst>
              <a:gd name="adj1" fmla="val 34219"/>
              <a:gd name="adj2" fmla="val -7306"/>
              <a:gd name="adj3" fmla="val 63697"/>
              <a:gd name="adj4" fmla="val -2662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are Low-Level Modules as they solve smaller problems. They are not orchestrated yet to solve the overall problem.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566702-6F2D-4D70-BAF7-B5EB2EF7B2A5}"/>
              </a:ext>
            </a:extLst>
          </p:cNvPr>
          <p:cNvCxnSpPr>
            <a:cxnSpLocks/>
          </p:cNvCxnSpPr>
          <p:nvPr/>
        </p:nvCxnSpPr>
        <p:spPr>
          <a:xfrm>
            <a:off x="6040581" y="1595694"/>
            <a:ext cx="0" cy="456091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F943E-719C-4F64-A5BC-2865469B2AD6}"/>
              </a:ext>
            </a:extLst>
          </p:cNvPr>
          <p:cNvSpPr txBox="1"/>
          <p:nvPr/>
        </p:nvSpPr>
        <p:spPr>
          <a:xfrm>
            <a:off x="3209528" y="1493221"/>
            <a:ext cx="1976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High-Level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Caller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BDB52-2F1C-4B09-B296-236C7A1ED255}"/>
              </a:ext>
            </a:extLst>
          </p:cNvPr>
          <p:cNvSpPr txBox="1"/>
          <p:nvPr/>
        </p:nvSpPr>
        <p:spPr>
          <a:xfrm>
            <a:off x="6852553" y="1499014"/>
            <a:ext cx="1989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Low-Level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Supplier / Provider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Callee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3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168B-51C6-4CC1-B2D8-50E346E2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65125"/>
            <a:ext cx="10154344" cy="1047651"/>
          </a:xfrm>
        </p:spPr>
        <p:txBody>
          <a:bodyPr/>
          <a:lstStyle/>
          <a:p>
            <a:r>
              <a:rPr lang="en-US" dirty="0"/>
              <a:t>Copy – Before and After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47CF-01E5-4FCB-9D49-015D52BD81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35F7-BEE5-4198-8FB5-7823499049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0B38CCC-E25B-41AF-900B-F250DF6BC4AA}"/>
              </a:ext>
            </a:extLst>
          </p:cNvPr>
          <p:cNvSpPr txBox="1">
            <a:spLocks/>
          </p:cNvSpPr>
          <p:nvPr/>
        </p:nvSpPr>
        <p:spPr>
          <a:xfrm>
            <a:off x="838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target)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.Initialize(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"text.txt"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characterInfo 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.ReadKey(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(characterInfo.Key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.Escape)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.Console)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.Dispose();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4A043E9-E7E9-4942-93D9-4F955E15863E}"/>
              </a:ext>
            </a:extLst>
          </p:cNvPr>
          <p:cNvSpPr txBox="1">
            <a:spLocks/>
          </p:cNvSpPr>
          <p:nvPr/>
        </p:nvSpPr>
        <p:spPr>
          <a:xfrm>
            <a:off x="6172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CopyProcess</a:t>
            </a: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_reader;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_writer;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CopyProcess(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reader,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writer)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_reader = reader.MustNotBeNull();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_writer = writer.MustNotBeNull();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readResult = _reader.Read();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(readResult.ShouldQuit)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_writer.Write(readResult.Character);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4DFB6-2422-452B-9A80-5589E996E96B}"/>
              </a:ext>
            </a:extLst>
          </p:cNvPr>
          <p:cNvSpPr/>
          <p:nvPr/>
        </p:nvSpPr>
        <p:spPr>
          <a:xfrm>
            <a:off x="8310314" y="2492897"/>
            <a:ext cx="2754238" cy="216024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72130-E244-42BE-BCB3-F1C6F3DF2DFC}"/>
              </a:ext>
            </a:extLst>
          </p:cNvPr>
          <p:cNvSpPr/>
          <p:nvPr/>
        </p:nvSpPr>
        <p:spPr>
          <a:xfrm>
            <a:off x="8839447" y="4489938"/>
            <a:ext cx="1440160" cy="1857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7CD7C-F9D6-4866-9AE4-0F8DB3501610}"/>
              </a:ext>
            </a:extLst>
          </p:cNvPr>
          <p:cNvSpPr/>
          <p:nvPr/>
        </p:nvSpPr>
        <p:spPr>
          <a:xfrm>
            <a:off x="7320136" y="4894736"/>
            <a:ext cx="3312368" cy="16668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622AF-223D-4851-84CA-9213ED28489E}"/>
              </a:ext>
            </a:extLst>
          </p:cNvPr>
          <p:cNvSpPr/>
          <p:nvPr/>
        </p:nvSpPr>
        <p:spPr>
          <a:xfrm>
            <a:off x="3421581" y="2893053"/>
            <a:ext cx="2026347" cy="2095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110AF-F90E-4A66-B38A-DECC48D1A13A}"/>
              </a:ext>
            </a:extLst>
          </p:cNvPr>
          <p:cNvSpPr/>
          <p:nvPr/>
        </p:nvSpPr>
        <p:spPr>
          <a:xfrm>
            <a:off x="1978756" y="3683641"/>
            <a:ext cx="3397164" cy="2238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C6F31-49E2-48C2-9EB7-D3E2D121CE33}"/>
              </a:ext>
            </a:extLst>
          </p:cNvPr>
          <p:cNvSpPr/>
          <p:nvPr/>
        </p:nvSpPr>
        <p:spPr>
          <a:xfrm>
            <a:off x="1969788" y="4054968"/>
            <a:ext cx="3190108" cy="23812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55F7DFF-A5C0-4B25-B696-A945484A9D78}"/>
              </a:ext>
            </a:extLst>
          </p:cNvPr>
          <p:cNvSpPr/>
          <p:nvPr/>
        </p:nvSpPr>
        <p:spPr>
          <a:xfrm>
            <a:off x="9687433" y="336971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0187"/>
              <a:gd name="adj4" fmla="val 5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Polymorphic Calls →</a:t>
            </a:r>
            <a:br>
              <a:rPr lang="en-US" dirty="0"/>
            </a:br>
            <a:r>
              <a:rPr lang="en-US" dirty="0"/>
              <a:t>Loose Coupling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3CCDB74E-BB1B-47C3-A5BA-C678B3479672}"/>
              </a:ext>
            </a:extLst>
          </p:cNvPr>
          <p:cNvSpPr/>
          <p:nvPr/>
        </p:nvSpPr>
        <p:spPr>
          <a:xfrm>
            <a:off x="3112021" y="5217295"/>
            <a:ext cx="2047875" cy="851695"/>
          </a:xfrm>
          <a:prstGeom prst="borderCallout1">
            <a:avLst>
              <a:gd name="adj1" fmla="val -12876"/>
              <a:gd name="adj2" fmla="val 49574"/>
              <a:gd name="adj3" fmla="val -99339"/>
              <a:gd name="adj4" fmla="val 496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Non-Polymorphic Calls →</a:t>
            </a:r>
            <a:br>
              <a:rPr lang="en-US" dirty="0"/>
            </a:br>
            <a:r>
              <a:rPr lang="en-US" dirty="0"/>
              <a:t>Tight Coupling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D827167-7BB4-45C9-8EE3-70F48E0F1BBF}"/>
              </a:ext>
            </a:extLst>
          </p:cNvPr>
          <p:cNvSpPr/>
          <p:nvPr/>
        </p:nvSpPr>
        <p:spPr>
          <a:xfrm>
            <a:off x="9305925" y="102587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6944"/>
              <a:gd name="adj4" fmla="val 25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38611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C49ACB-76D6-4861-BE46-07992A0F2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Containers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EB7780-8510-434F-BB1A-A678637A4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281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F0C17-812F-4853-B7EB-C5CCFC21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Offer?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328C2-82C1-43D1-8111-CDA313BCAA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Instead of composing your object graphs with Imperative Code (Pure DI), DI Containers use Metaprogramming / Reflection to resolve object graphs.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They usually offer:</a:t>
            </a:r>
          </a:p>
          <a:p>
            <a:r>
              <a:rPr lang="en-US" sz="2400" b="1" dirty="0"/>
              <a:t>Registrations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i.e. resolve information, </a:t>
            </a:r>
            <a:br>
              <a:rPr lang="en-US" sz="2400" dirty="0"/>
            </a:br>
            <a:r>
              <a:rPr lang="en-US" sz="2400" dirty="0"/>
              <a:t>with optional mapping from abstraction to concrete type</a:t>
            </a:r>
          </a:p>
          <a:p>
            <a:r>
              <a:rPr lang="en-US" sz="2400" dirty="0"/>
              <a:t>Different ways to </a:t>
            </a:r>
            <a:r>
              <a:rPr lang="en-US" sz="2400" b="1" dirty="0"/>
              <a:t>inject Dependencies</a:t>
            </a:r>
          </a:p>
          <a:p>
            <a:r>
              <a:rPr lang="en-US" sz="2400" b="1" dirty="0"/>
              <a:t>Auto Wiring</a:t>
            </a:r>
          </a:p>
          <a:p>
            <a:r>
              <a:rPr lang="en-US" sz="2400" b="1" dirty="0"/>
              <a:t>Lifetime Management </a:t>
            </a:r>
            <a:r>
              <a:rPr lang="en-US" sz="2400" dirty="0"/>
              <a:t>(</a:t>
            </a:r>
            <a:r>
              <a:rPr lang="en-US" sz="2400" noProof="1"/>
              <a:t>IDisposable</a:t>
            </a:r>
            <a:r>
              <a:rPr lang="en-US" sz="2400" dirty="0"/>
              <a:t> Tracking)</a:t>
            </a:r>
          </a:p>
          <a:p>
            <a:r>
              <a:rPr lang="en-US" sz="2400" b="1" dirty="0"/>
              <a:t>Interception</a:t>
            </a:r>
            <a:endParaRPr lang="de-DE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19A0A-8292-4FF7-8F9F-8FA00E4169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4D31-6587-4411-80F2-62E3BFCBA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9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351A-41E7-4AE0-9135-33A2A531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40" y="365125"/>
            <a:ext cx="8498160" cy="1047651"/>
          </a:xfrm>
        </p:spPr>
        <p:txBody>
          <a:bodyPr/>
          <a:lstStyle/>
          <a:p>
            <a:r>
              <a:rPr lang="en-US" sz="3600" dirty="0"/>
              <a:t>DI Containers in the MVC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31AF-BC75-4D4C-8CC0-64D5C9CCCF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ACF4-FA87-4C20-8BCF-B3CC9C07A4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14AFB0B-6AE3-4365-BC5E-CB6702FA7405}"/>
              </a:ext>
            </a:extLst>
          </p:cNvPr>
          <p:cNvSpPr/>
          <p:nvPr/>
        </p:nvSpPr>
        <p:spPr>
          <a:xfrm>
            <a:off x="621815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04757-5197-46CD-B81E-47ED3BFF120B}"/>
              </a:ext>
            </a:extLst>
          </p:cNvPr>
          <p:cNvSpPr/>
          <p:nvPr/>
        </p:nvSpPr>
        <p:spPr>
          <a:xfrm>
            <a:off x="2030404" y="2722456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target Controller Action via Routing, Model Binding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1D223A1-6613-490C-884D-F04840C9CFD3}"/>
              </a:ext>
            </a:extLst>
          </p:cNvPr>
          <p:cNvSpPr/>
          <p:nvPr/>
        </p:nvSpPr>
        <p:spPr>
          <a:xfrm>
            <a:off x="410092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01F27-5978-4017-8E75-5813FDF90E24}"/>
              </a:ext>
            </a:extLst>
          </p:cNvPr>
          <p:cNvSpPr/>
          <p:nvPr/>
        </p:nvSpPr>
        <p:spPr>
          <a:xfrm>
            <a:off x="4195272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Resolve the Controller Type via DI 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01FBE-7AB0-4EEC-B725-3FA571D73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75126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78391-ED8B-4414-8321-7E5DF9DDA131}"/>
              </a:ext>
            </a:extLst>
          </p:cNvPr>
          <p:cNvSpPr/>
          <p:nvPr/>
        </p:nvSpPr>
        <p:spPr>
          <a:xfrm>
            <a:off x="6360140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 the Action on the Controller instance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D8A31-7C98-462C-9BE0-5C06EDE8610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739994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D4228-1F62-4590-B300-D76D0423ADB4}"/>
              </a:ext>
            </a:extLst>
          </p:cNvPr>
          <p:cNvSpPr/>
          <p:nvPr/>
        </p:nvSpPr>
        <p:spPr>
          <a:xfrm>
            <a:off x="8525008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HTTP Response, Dispose Controller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661A5-5EF2-4B95-B332-87F9F8B5281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04862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67B40D-E724-4174-B083-FE8B7A0084E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8069730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A67219BB-04C4-4674-BD66-EC4F02E058B9}"/>
              </a:ext>
            </a:extLst>
          </p:cNvPr>
          <p:cNvSpPr/>
          <p:nvPr/>
        </p:nvSpPr>
        <p:spPr>
          <a:xfrm>
            <a:off x="10689876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DE621F-FFB4-42DC-AE08-30407FAAFB8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0234598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899C875C-1AA2-459D-A942-E907D2FA3542}"/>
              </a:ext>
            </a:extLst>
          </p:cNvPr>
          <p:cNvSpPr/>
          <p:nvPr/>
        </p:nvSpPr>
        <p:spPr>
          <a:xfrm>
            <a:off x="10478153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626403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6" grpId="0" animBg="1"/>
      <p:bldP spid="24" grpId="0" animBg="1"/>
      <p:bldP spid="3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291-2C05-45B4-8836-5F8E621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How Does Resolve Work?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1886-6CDB-49FE-A893-6DED65638B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B89C-8342-49CA-9A1F-FD9BA64D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2BC0C-E720-4A27-B7C6-CB00B74D8826}"/>
              </a:ext>
            </a:extLst>
          </p:cNvPr>
          <p:cNvSpPr txBox="1"/>
          <p:nvPr/>
        </p:nvSpPr>
        <p:spPr>
          <a:xfrm>
            <a:off x="328740" y="2932789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Resolve(target type)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40E418-6A9B-4736-857F-BF0211E57D5E}"/>
              </a:ext>
            </a:extLst>
          </p:cNvPr>
          <p:cNvSpPr/>
          <p:nvPr/>
        </p:nvSpPr>
        <p:spPr>
          <a:xfrm>
            <a:off x="3014061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641C9-6383-47F2-A8AB-A87332F2A260}"/>
              </a:ext>
            </a:extLst>
          </p:cNvPr>
          <p:cNvSpPr txBox="1"/>
          <p:nvPr/>
        </p:nvSpPr>
        <p:spPr>
          <a:xfrm>
            <a:off x="2183620" y="1774557"/>
            <a:ext cx="218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there a registration</a:t>
            </a:r>
            <a:br>
              <a:rPr lang="en-US" dirty="0"/>
            </a:br>
            <a:r>
              <a:rPr lang="en-US" dirty="0"/>
              <a:t>for the target type?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18ECC-625C-43BC-8236-623E06DA2989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1575126" y="2614936"/>
            <a:ext cx="1438935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A2D6E5-330E-4C21-ADE1-12E326539B05}"/>
              </a:ext>
            </a:extLst>
          </p:cNvPr>
          <p:cNvSpPr/>
          <p:nvPr/>
        </p:nvSpPr>
        <p:spPr>
          <a:xfrm>
            <a:off x="5007812" y="2112417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the constructor of the target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68B3C-B7D9-4CCC-9232-89314D75AFE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65295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95D30B4-048A-4290-8EE6-F6AB8A8A570E}"/>
              </a:ext>
            </a:extLst>
          </p:cNvPr>
          <p:cNvSpPr/>
          <p:nvPr/>
        </p:nvSpPr>
        <p:spPr>
          <a:xfrm>
            <a:off x="8159919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355E5-EED8-4864-B5F8-578CBE15C6D2}"/>
              </a:ext>
            </a:extLst>
          </p:cNvPr>
          <p:cNvSpPr txBox="1"/>
          <p:nvPr/>
        </p:nvSpPr>
        <p:spPr>
          <a:xfrm>
            <a:off x="7235057" y="1979548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Constructor </a:t>
            </a:r>
            <a:r>
              <a:rPr lang="en-US" dirty="0" err="1"/>
              <a:t>Paramters</a:t>
            </a:r>
            <a:r>
              <a:rPr lang="en-US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CBAEC-D67B-4260-BB62-A7B629F1F7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17402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FAD975-D542-497D-8CC0-2651666DEFA6}"/>
              </a:ext>
            </a:extLst>
          </p:cNvPr>
          <p:cNvSpPr/>
          <p:nvPr/>
        </p:nvSpPr>
        <p:spPr>
          <a:xfrm>
            <a:off x="10153670" y="2113064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every parameter: </a:t>
            </a:r>
            <a:br>
              <a:rPr lang="en-US" sz="1600" dirty="0"/>
            </a:br>
            <a:r>
              <a:rPr lang="en-US" sz="1600" dirty="0"/>
              <a:t>call Resolve recursively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1A5EC-CC98-4976-9E06-4A6EB9AE318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711153" y="2615583"/>
            <a:ext cx="14425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9114-C225-4288-925C-8EE049F4AF85}"/>
              </a:ext>
            </a:extLst>
          </p:cNvPr>
          <p:cNvSpPr/>
          <p:nvPr/>
        </p:nvSpPr>
        <p:spPr>
          <a:xfrm>
            <a:off x="7580741" y="3775905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Instantiate the target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1EC7B0-7AD1-4621-8C96-D92F3A2E43B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435536" y="2848467"/>
            <a:ext cx="0" cy="92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32A8A-4FAF-4953-8A4D-0D66948A6DE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8435536" y="4780943"/>
            <a:ext cx="0" cy="92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5E9704-8065-4802-80C9-D350057B7F63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9569237" y="2839196"/>
            <a:ext cx="1160322" cy="1718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DD61CCE-5C38-43AD-98AD-859CA996B287}"/>
              </a:ext>
            </a:extLst>
          </p:cNvPr>
          <p:cNvSpPr/>
          <p:nvPr/>
        </p:nvSpPr>
        <p:spPr>
          <a:xfrm>
            <a:off x="7958880" y="5706455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861DA29-1EF1-4341-9394-61D6D0D07D2A}"/>
              </a:ext>
            </a:extLst>
          </p:cNvPr>
          <p:cNvSpPr/>
          <p:nvPr/>
        </p:nvSpPr>
        <p:spPr>
          <a:xfrm>
            <a:off x="621815" y="24084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8822D-A043-44FF-9B6C-3A51CBA52232}"/>
              </a:ext>
            </a:extLst>
          </p:cNvPr>
          <p:cNvCxnSpPr>
            <a:stCxn id="15" idx="0"/>
            <a:endCxn id="22" idx="0"/>
          </p:cNvCxnSpPr>
          <p:nvPr/>
        </p:nvCxnSpPr>
        <p:spPr>
          <a:xfrm rot="16200000" flipH="1" flipV="1">
            <a:off x="5905753" y="-2694218"/>
            <a:ext cx="295430" cy="9909994"/>
          </a:xfrm>
          <a:prstGeom prst="bentConnector3">
            <a:avLst>
              <a:gd name="adj1" fmla="val -134453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AAF81A-4B27-48CA-9CE5-667339ED2ECF}"/>
              </a:ext>
            </a:extLst>
          </p:cNvPr>
          <p:cNvSpPr txBox="1"/>
          <p:nvPr/>
        </p:nvSpPr>
        <p:spPr>
          <a:xfrm>
            <a:off x="3958533" y="26034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BCBEADC-4C5A-4134-B5D8-D7D37FBD357B}"/>
              </a:ext>
            </a:extLst>
          </p:cNvPr>
          <p:cNvSpPr/>
          <p:nvPr/>
        </p:nvSpPr>
        <p:spPr>
          <a:xfrm>
            <a:off x="2813022" y="4068617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Exception</a:t>
            </a:r>
            <a:endParaRPr lang="de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497A8-236A-4C37-9411-D5D1CFD61B13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289678" y="2848467"/>
            <a:ext cx="0" cy="122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859977B6-3B4C-4705-B95E-B30331C67C69}"/>
              </a:ext>
            </a:extLst>
          </p:cNvPr>
          <p:cNvSpPr/>
          <p:nvPr/>
        </p:nvSpPr>
        <p:spPr>
          <a:xfrm rot="20735727" flipH="1">
            <a:off x="3530229" y="3812038"/>
            <a:ext cx="488004" cy="87303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B9108-B011-45E1-9CDB-AD65C9C70D9E}"/>
              </a:ext>
            </a:extLst>
          </p:cNvPr>
          <p:cNvSpPr txBox="1"/>
          <p:nvPr/>
        </p:nvSpPr>
        <p:spPr>
          <a:xfrm>
            <a:off x="3254352" y="31962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E4F77-9C78-49CA-B912-FDAE4512D9A3}"/>
              </a:ext>
            </a:extLst>
          </p:cNvPr>
          <p:cNvSpPr txBox="1"/>
          <p:nvPr/>
        </p:nvSpPr>
        <p:spPr>
          <a:xfrm>
            <a:off x="9104391" y="26302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B15A1-BA14-4852-8494-90D74CB4AC05}"/>
              </a:ext>
            </a:extLst>
          </p:cNvPr>
          <p:cNvSpPr txBox="1"/>
          <p:nvPr/>
        </p:nvSpPr>
        <p:spPr>
          <a:xfrm>
            <a:off x="8426992" y="30662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74A50A7-D2CB-4CB7-8289-E352FD3318C1}"/>
              </a:ext>
            </a:extLst>
          </p:cNvPr>
          <p:cNvSpPr/>
          <p:nvPr/>
        </p:nvSpPr>
        <p:spPr>
          <a:xfrm>
            <a:off x="750107" y="3599656"/>
            <a:ext cx="1800200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Registrations?</a:t>
            </a:r>
            <a:endParaRPr lang="de-DE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6BEE035F-3E38-48EF-BF63-ADC72DF1ABC0}"/>
              </a:ext>
            </a:extLst>
          </p:cNvPr>
          <p:cNvSpPr/>
          <p:nvPr/>
        </p:nvSpPr>
        <p:spPr>
          <a:xfrm>
            <a:off x="4956434" y="3233538"/>
            <a:ext cx="1800200" cy="149851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Lifetime?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way to instantiate?</a:t>
            </a:r>
            <a:endParaRPr lang="de-DE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F1566A51-2DD2-476C-BFDB-8A952C382F8A}"/>
              </a:ext>
            </a:extLst>
          </p:cNvPr>
          <p:cNvSpPr/>
          <p:nvPr/>
        </p:nvSpPr>
        <p:spPr>
          <a:xfrm>
            <a:off x="9123850" y="4939322"/>
            <a:ext cx="2156725" cy="101501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Injection?</a:t>
            </a:r>
          </a:p>
          <a:p>
            <a:pPr algn="ctr"/>
            <a:r>
              <a:rPr lang="en-US" dirty="0"/>
              <a:t>Interception?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61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2" grpId="0" animBg="1"/>
      <p:bldP spid="13" grpId="0"/>
      <p:bldP spid="15" grpId="0" animBg="1"/>
      <p:bldP spid="17" grpId="0" animBg="1"/>
      <p:bldP spid="21" grpId="0" animBg="1"/>
      <p:bldP spid="22" grpId="0" animBg="1"/>
      <p:bldP spid="24" grpId="0"/>
      <p:bldP spid="25" grpId="0" animBg="1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369C-8A2D-4ACA-871C-BD06E35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047651"/>
          </a:xfrm>
        </p:spPr>
        <p:txBody>
          <a:bodyPr/>
          <a:lstStyle/>
          <a:p>
            <a:r>
              <a:rPr lang="en-US" dirty="0"/>
              <a:t>Different Ways to Inject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76F4-81B9-4151-A822-C36B3AD79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  <a:p>
            <a:r>
              <a:rPr lang="en-US" dirty="0"/>
              <a:t>Property Injection / Field Injection</a:t>
            </a:r>
          </a:p>
          <a:p>
            <a:r>
              <a:rPr lang="en-US" dirty="0"/>
              <a:t>Method Injection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BC1C-A4FA-4ACE-8024-02654FC181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F10C-6096-4A50-B5B6-9A5D72F498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0008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493A-A2DC-4D2E-B145-9B698A3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Lifetimes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DECF-B9F2-4D62-8272-087D002B6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Transient</a:t>
            </a:r>
          </a:p>
          <a:p>
            <a:r>
              <a:rPr lang="en-US" dirty="0"/>
              <a:t>Per Request</a:t>
            </a:r>
          </a:p>
          <a:p>
            <a:r>
              <a:rPr lang="en-US" dirty="0"/>
              <a:t>Per Scope (per Child Container)</a:t>
            </a:r>
          </a:p>
          <a:p>
            <a:r>
              <a:rPr lang="en-US" dirty="0"/>
              <a:t>Per Thread</a:t>
            </a:r>
          </a:p>
          <a:p>
            <a:r>
              <a:rPr lang="en-US" dirty="0"/>
              <a:t>Per Container (Singleton)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Custom lifetimes can be implemented.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93F8-F5E6-492F-8BC2-ADF2250AF6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6E55-FC8C-4A4B-83EB-7F23BBFC19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65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B801A1-C499-4937-BCD9-A90F29D5E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DI in Your ASP.NET Core Apps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8D6EE8-AF4B-4900-8579-022267D37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573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heck is a Dependency? And what do they have to do with curly braces?</a:t>
            </a:r>
          </a:p>
          <a:p>
            <a:r>
              <a:rPr lang="en-US" dirty="0"/>
              <a:t>I’m SOLID, why do I need DI?</a:t>
            </a:r>
          </a:p>
          <a:p>
            <a:r>
              <a:rPr lang="en-US" dirty="0"/>
              <a:t>Why am I not a purist if I use a DI Container?</a:t>
            </a:r>
          </a:p>
          <a:p>
            <a:r>
              <a:rPr lang="en-US" dirty="0"/>
              <a:t>And how do they work? How do I use them properly?</a:t>
            </a:r>
          </a:p>
          <a:p>
            <a:r>
              <a:rPr lang="en-US" dirty="0"/>
              <a:t>Are they fast?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A3EAD-3556-4537-BE00-E213A58A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sz="4000" dirty="0"/>
              <a:t>Use Constructor Injection by Default</a:t>
            </a:r>
            <a:endParaRPr lang="de-DE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191DF3-A3D7-4FF2-9C9A-AE4C51A4D8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 your dependencies </a:t>
            </a:r>
            <a:r>
              <a:rPr lang="en-US" b="1" dirty="0"/>
              <a:t>explicit</a:t>
            </a:r>
            <a:r>
              <a:rPr lang="en-US" dirty="0"/>
              <a:t> by requesting them as constructor parameters.</a:t>
            </a:r>
          </a:p>
          <a:p>
            <a:r>
              <a:rPr lang="en-US" dirty="0"/>
              <a:t>This enables </a:t>
            </a:r>
            <a:r>
              <a:rPr lang="en-US" b="1" dirty="0"/>
              <a:t>Auto Wiring</a:t>
            </a:r>
            <a:r>
              <a:rPr lang="en-US" dirty="0"/>
              <a:t>, and even when using Pure DI you can easily spot all the necessary dependencies via IntelliSense on calling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.</a:t>
            </a:r>
          </a:p>
          <a:p>
            <a:r>
              <a:rPr lang="en-US" dirty="0"/>
              <a:t>With Constructor Injection, you can make your types </a:t>
            </a:r>
            <a:r>
              <a:rPr lang="en-US" b="1" dirty="0"/>
              <a:t>immutable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99273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A26-0481-4491-AFBB-2C9DF963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/>
              <a:t>Avoid Injection Via Attributes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5FB4-69BD-44EA-928D-3982F7BCDF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use public properties that are marked with an attribute to tell the container that an injection is required.</a:t>
            </a:r>
          </a:p>
          <a:p>
            <a:pPr marL="0" indent="0">
              <a:buNone/>
            </a:pPr>
            <a:r>
              <a:rPr lang="en-US" dirty="0"/>
              <a:t>This is another way to couple your logic to the implementation of a concrete Container.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Hard to exchange the DI Container</a:t>
            </a:r>
          </a:p>
          <a:p>
            <a:r>
              <a:rPr lang="en-US" dirty="0"/>
              <a:t>These objects are not immutable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E61-F672-4E1F-A541-FD4A87712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5CBA-6823-4A55-AE38-763293CFA2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2190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3C7-A0CE-40D7-9AD3-F1D95884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Service Locator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0F2C-9909-41A3-931F-1168CBB433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Do not inject the Container itself into your classes, so that they can call Resolve on the container to obtain their dependencies.</a:t>
            </a:r>
          </a:p>
          <a:p>
            <a:pPr marL="0" indent="0">
              <a:buNone/>
            </a:pPr>
            <a:r>
              <a:rPr lang="en-US" sz="2800" dirty="0"/>
              <a:t>If you need to dynamically resolve object graphs, hide this behind an Abstract Factory which internally uses the DI Container.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Hard to exchange the DI Container</a:t>
            </a:r>
          </a:p>
          <a:p>
            <a:r>
              <a:rPr lang="en-US" sz="2800" dirty="0"/>
              <a:t>Decreased Testability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D695-ED60-4CDB-8F1D-F9A7DD806E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E126-001F-4ED5-A507-901FC9C1D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2829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86D-E2D6-4053-ADF0-0F3DFEB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Ambient 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DBE7-403F-4D39-BDE5-B2B5C90C10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to avoid dependencies to static fields or static properties (Singletons).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lose flexibility as all clients can reference only this instance.</a:t>
            </a:r>
          </a:p>
          <a:p>
            <a:r>
              <a:rPr lang="en-US" dirty="0"/>
              <a:t>The static instance stays in memory unless you clean it up manually.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7B07-5F0A-4ADF-83B7-FF83CAE3E5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F465E-6AE9-4F80-AC36-C5AA1DA064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969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55B-02E7-46D4-AF37-716FDC0A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4000" dirty="0"/>
              <a:t>Avoid Coupling with the DI Container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0F39-FEDC-4AF3-B32D-3E7510EB4E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 keep references to the DI Container out of your logic (every layer). </a:t>
            </a:r>
          </a:p>
          <a:p>
            <a:pPr marL="0" indent="0">
              <a:buNone/>
            </a:pPr>
            <a:r>
              <a:rPr lang="en-US" dirty="0"/>
              <a:t>Ideally, the DI Container is only used in the Composition Root, and maybe in few locations where object graphs need to be resolved dynamically, hidden behind an abstraction.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6DEB-5FBB-465D-B763-17ADF1EF9F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CA5D0-F246-4DBA-A323-CCD81D66C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10852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0733-CBFA-4B11-88ED-884FDE43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Composition Root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452E-1AB8-45A7-B61D-86788DD230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Shortly after the entry point of your App (in Startup), place your Composition Root. It incorporates</a:t>
            </a:r>
          </a:p>
          <a:p>
            <a:r>
              <a:rPr lang="en-US" dirty="0"/>
              <a:t>a Register Phase</a:t>
            </a:r>
          </a:p>
          <a:p>
            <a:r>
              <a:rPr lang="en-US" dirty="0"/>
              <a:t>a Resolve Phase</a:t>
            </a:r>
          </a:p>
          <a:p>
            <a:r>
              <a:rPr lang="en-US" dirty="0"/>
              <a:t>a Release Phase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Avoid consecutive Register -&gt; Resolve -&gt; Register -&gt; Resolve calls, as these can lead to hard-to-discover bugs.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DFC-4B68-4CAF-946F-45FBF74CA2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C4A1-BDA8-46F0-AD20-63FDEF87BD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5192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4FCC-3747-41A7-90C9-C19F0352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3600" dirty="0"/>
              <a:t>Let the DI Container Track Disposables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A36A-042E-4BB7-864D-8C1B319C3D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 Containers can check if a resolved object implements </a:t>
            </a:r>
            <a:r>
              <a:rPr lang="en-US" dirty="0" err="1"/>
              <a:t>IDisposable</a:t>
            </a:r>
            <a:r>
              <a:rPr lang="en-US" dirty="0"/>
              <a:t> and automatically dispose it when the Container itself is disposed.</a:t>
            </a:r>
          </a:p>
          <a:p>
            <a:pPr marL="0" indent="0">
              <a:buNone/>
            </a:pPr>
            <a:r>
              <a:rPr lang="en-US" dirty="0"/>
              <a:t>Use Scopes / Child Containers to create a context where, at its end, all tracked disposables are disposed.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need to dispose manually</a:t>
            </a:r>
          </a:p>
          <a:p>
            <a:r>
              <a:rPr lang="en-US" dirty="0"/>
              <a:t>Especially useful for complex object graphs where its hard to navigate to the deeply nested </a:t>
            </a:r>
            <a:r>
              <a:rPr lang="en-US" dirty="0" err="1"/>
              <a:t>IDisposable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2929-E59C-41A8-85E0-BA4422C04E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08F14-AAF6-4625-A736-D95FB50ED8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7097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C3B6-09E0-4A99-868B-FA9370FA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Over-Injection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4B2-9DCE-4BAA-BA13-99870D9883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number of dependencies might indicate that your O-O design could be optimized.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the High-Level Module be simplified (i.e. some logic be extracted)?</a:t>
            </a:r>
          </a:p>
          <a:p>
            <a:r>
              <a:rPr lang="en-US" dirty="0"/>
              <a:t>With more than three dependencies, you should start thinking about refactoring.</a:t>
            </a:r>
          </a:p>
          <a:p>
            <a:r>
              <a:rPr lang="en-US" dirty="0"/>
              <a:t>But: some complex processes require a higher number of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A358-9E0D-4B3D-83F9-381FAC141C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CF7-B7CC-405E-8269-39529ADF01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3720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5C0-18BC-4FEE-BE68-F5CE792F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dirty="0"/>
              <a:t>Keep Track of Your Object Graphs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E3EC-78CC-4CDC-80CB-5964522ADB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3CE5-39EE-43CB-B0AF-B86070AFC7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0B96FC91-733B-4FF8-911D-E117565D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76" y="1207255"/>
            <a:ext cx="6261352" cy="53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998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F00A-9C4C-4C77-A3C8-08843C4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365125"/>
            <a:ext cx="9218240" cy="1047651"/>
          </a:xfrm>
        </p:spPr>
        <p:txBody>
          <a:bodyPr/>
          <a:lstStyle/>
          <a:p>
            <a:r>
              <a:rPr lang="en-US" dirty="0"/>
              <a:t>Use a Proper DI Container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3659-B3B2-427E-B47F-D1180CDE7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built-in DI Container of ASP.NET Core is a decent, fast implementation, but lacks features that fully-fledged DI Containers provide.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D65-E058-4471-8562-821A4A31DD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80336-67D0-4F4C-87C3-CC7F6B260A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518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E5E-C728-4148-8243-8D65CAADD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is it hard to use DI?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0D9DEFD-D214-4086-9EDD-B9A33B899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At the boundary of the your application (DTOs)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C7F35-E1A1-44EE-B7BA-DCF17F3CF1D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A566-6EB5-471A-8521-A2F72AD066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6375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565BB-2531-430C-A59B-4487A69A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C8E20-FEFE-4B6F-A0C8-7DFC221D88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public async</a:t>
            </a:r>
            <a:r>
              <a:rPr lang="en-US" sz="1800" noProof="1"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1800" noProof="1">
                <a:latin typeface="Consolas" panose="020B0609020204030204" pitchFamily="49" charset="0"/>
              </a:rPr>
              <a:t>&lt;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00" noProof="1">
                <a:latin typeface="Consolas" panose="020B0609020204030204" pitchFamily="49" charset="0"/>
              </a:rPr>
              <a:t>&gt; UpgradeAccount(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UpgradeDto</a:t>
            </a:r>
            <a:r>
              <a:rPr lang="en-US" sz="1800" noProof="1">
                <a:latin typeface="Consolas" panose="020B0609020204030204" pitchFamily="49" charset="0"/>
              </a:rPr>
              <a:t> upgradeDto)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upgradeDto.EnsureValidity();</a:t>
            </a:r>
          </a:p>
          <a:p>
            <a:pPr marL="0" indent="0">
              <a:buNone/>
            </a:pPr>
            <a:endParaRPr lang="en-US" sz="1800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IUpgradeAction</a:t>
            </a:r>
            <a:r>
              <a:rPr lang="en-US" sz="1800" noProof="1">
                <a:latin typeface="Consolas" panose="020B0609020204030204" pitchFamily="49" charset="0"/>
              </a:rPr>
              <a:t> upgradeAction;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noProof="1">
                <a:latin typeface="Consolas" panose="020B0609020204030204" pitchFamily="49" charset="0"/>
              </a:rPr>
              <a:t> (upgradeDto.NewLevel == </a:t>
            </a:r>
            <a:r>
              <a:rPr lang="en-US" sz="1800" noProof="1">
                <a:solidFill>
                  <a:srgbClr val="C00000"/>
                </a:solidFill>
                <a:latin typeface="Consolas" panose="020B0609020204030204" pitchFamily="49" charset="0"/>
              </a:rPr>
              <a:t>“Gold”</a:t>
            </a:r>
            <a:r>
              <a:rPr lang="en-US" sz="1800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    upgradeAction =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noProof="1"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GoldUpgradeAction</a:t>
            </a:r>
            <a:r>
              <a:rPr lang="en-US" sz="1800" noProof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    upgradeAction =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noProof="1"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SilverUpgradeAction</a:t>
            </a:r>
            <a:r>
              <a:rPr lang="en-US" sz="1800" noProof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noProof="1">
                <a:latin typeface="Consolas" panose="020B0609020204030204" pitchFamily="49" charset="0"/>
              </a:rPr>
              <a:t> process =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noProof="1"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UpgradeAccountProcess</a:t>
            </a:r>
            <a:r>
              <a:rPr lang="en-US" sz="1800" noProof="1">
                <a:latin typeface="Consolas" panose="020B0609020204030204" pitchFamily="49" charset="0"/>
              </a:rPr>
              <a:t>(upgradeDto.CustomerId,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                                        upgradeAction,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                                        _accountRepository);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noProof="1">
                <a:latin typeface="Consolas" panose="020B0609020204030204" pitchFamily="49" charset="0"/>
              </a:rPr>
              <a:t> upgradedAccount =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noProof="1">
                <a:latin typeface="Consolas" panose="020B0609020204030204" pitchFamily="49" charset="0"/>
              </a:rPr>
              <a:t> process.ExecuteAsync();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noProof="1">
                <a:latin typeface="Consolas" panose="020B0609020204030204" pitchFamily="49" charset="0"/>
              </a:rPr>
              <a:t> Ok(upgradedAccount);                                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440859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71FB-0CF3-4637-87D9-B66F481D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dirty="0"/>
              <a:t>Plumbing Code at the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C69A-C776-4965-B9FC-C2233AA17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ASP.NET Core POST Controller Actions, we tend to accept DTOs and “parse” them manually to an appropriate object graph. </a:t>
            </a:r>
          </a:p>
          <a:p>
            <a:r>
              <a:rPr lang="en-US" dirty="0"/>
              <a:t>This graph is then used to achieve side effects (e.g. change data in the database).</a:t>
            </a:r>
          </a:p>
          <a:p>
            <a:r>
              <a:rPr lang="en-US" dirty="0"/>
              <a:t>This often applies to loading entities from the database, too (either transforming entities to Domain Objects, or having an </a:t>
            </a:r>
            <a:r>
              <a:rPr lang="en-US" dirty="0">
                <a:hlinkClick r:id="rId2"/>
              </a:rPr>
              <a:t>Anemic Domain Model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0FC6-CAD1-405B-99E0-30C9EF0F81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8594-8187-45CA-B91C-04D1747102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4249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776A-2F08-4FBE-BB6D-643BAC6A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047651"/>
          </a:xfrm>
        </p:spPr>
        <p:txBody>
          <a:bodyPr/>
          <a:lstStyle/>
          <a:p>
            <a:r>
              <a:rPr lang="en-US" dirty="0"/>
              <a:t>My Goal: Rich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4AB8-7143-42E4-A261-3784819DB2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public async</a:t>
            </a:r>
            <a:r>
              <a:rPr lang="en-US" sz="1800" noProof="1"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1800" noProof="1">
                <a:latin typeface="Consolas" panose="020B0609020204030204" pitchFamily="49" charset="0"/>
              </a:rPr>
              <a:t>&lt;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00" noProof="1">
                <a:latin typeface="Consolas" panose="020B0609020204030204" pitchFamily="49" charset="0"/>
              </a:rPr>
              <a:t>&gt; UpgradeAccount(</a:t>
            </a:r>
            <a:r>
              <a:rPr lang="en-US" sz="1800" noProof="1">
                <a:solidFill>
                  <a:srgbClr val="2D91AF"/>
                </a:solidFill>
                <a:latin typeface="Consolas" panose="020B0609020204030204" pitchFamily="49" charset="0"/>
              </a:rPr>
              <a:t>UpdateAccountProcess</a:t>
            </a:r>
            <a:r>
              <a:rPr lang="en-US" sz="1800" noProof="1">
                <a:latin typeface="Consolas" panose="020B0609020204030204" pitchFamily="49" charset="0"/>
              </a:rPr>
              <a:t> process)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process.MustNotBeNull();</a:t>
            </a:r>
          </a:p>
          <a:p>
            <a:pPr marL="0" indent="0">
              <a:buNone/>
            </a:pPr>
            <a:endParaRPr lang="en-US" sz="1800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800" noProof="1">
                <a:latin typeface="Consolas" panose="020B0609020204030204" pitchFamily="49" charset="0"/>
              </a:rPr>
              <a:t> upgradedAccount =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noProof="1">
                <a:latin typeface="Consolas" panose="020B0609020204030204" pitchFamily="49" charset="0"/>
              </a:rPr>
              <a:t> process.ExecuteAsync();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    </a:t>
            </a:r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noProof="1">
                <a:latin typeface="Consolas" panose="020B0609020204030204" pitchFamily="49" charset="0"/>
              </a:rPr>
              <a:t> Ok(upgradedAccount);                                </a:t>
            </a:r>
          </a:p>
          <a:p>
            <a:pPr marL="0" indent="0">
              <a:buNone/>
            </a:pPr>
            <a:r>
              <a:rPr lang="en-US" sz="1800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06416-8C1D-407F-9DC1-CDC8CFEAAF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22A8B-799B-4EBE-91A9-97A523FD3B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202060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6789-B989-4F2A-A279-DB09CAB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047651"/>
          </a:xfrm>
        </p:spPr>
        <p:txBody>
          <a:bodyPr/>
          <a:lstStyle/>
          <a:p>
            <a:r>
              <a:rPr lang="en-US" sz="3600" dirty="0"/>
              <a:t>Integrate </a:t>
            </a:r>
            <a:r>
              <a:rPr lang="en-US" sz="3600" dirty="0" err="1"/>
              <a:t>Deserializer</a:t>
            </a:r>
            <a:r>
              <a:rPr lang="en-US" sz="3600" dirty="0"/>
              <a:t> with DI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8B58-40C7-4906-A4AA-0681282BD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7B70-6FFE-4FBB-8B61-5E6AAF1BAD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185FE70-6EC5-4F1D-912C-09144D669F4C}"/>
              </a:ext>
            </a:extLst>
          </p:cNvPr>
          <p:cNvSpPr/>
          <p:nvPr/>
        </p:nvSpPr>
        <p:spPr>
          <a:xfrm>
            <a:off x="597040" y="33326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D7659-C12E-4244-8F3E-A2FBC4EC855D}"/>
              </a:ext>
            </a:extLst>
          </p:cNvPr>
          <p:cNvSpPr/>
          <p:nvPr/>
        </p:nvSpPr>
        <p:spPr>
          <a:xfrm>
            <a:off x="2654473" y="2724873"/>
            <a:ext cx="2553428" cy="164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 JSON Object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DC2A94C8-AA47-4A60-8C07-03D7ECE0535A}"/>
              </a:ext>
            </a:extLst>
          </p:cNvPr>
          <p:cNvSpPr/>
          <p:nvPr/>
        </p:nvSpPr>
        <p:spPr>
          <a:xfrm>
            <a:off x="2654474" y="4719953"/>
            <a:ext cx="2553427" cy="130133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“kind” indicates type</a:t>
            </a:r>
          </a:p>
          <a:p>
            <a:pPr algn="ctr"/>
            <a:r>
              <a:rPr lang="en-US" dirty="0"/>
              <a:t>(Domain-Friendly Name)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C29A6-998D-4532-8891-6D05ACFDF927}"/>
              </a:ext>
            </a:extLst>
          </p:cNvPr>
          <p:cNvSpPr/>
          <p:nvPr/>
        </p:nvSpPr>
        <p:spPr>
          <a:xfrm>
            <a:off x="6312024" y="2722456"/>
            <a:ext cx="3024336" cy="16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Ask the DI Container to instantiate the target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4FFE-D016-4650-9D47-558530CCDD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50351" y="3539136"/>
            <a:ext cx="1104122" cy="7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775E7C-F260-4C2F-B5AA-45FF12C2F36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07901" y="3544989"/>
            <a:ext cx="1104123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F88F3C5-C6E4-4148-9F69-5A69B99366C7}"/>
              </a:ext>
            </a:extLst>
          </p:cNvPr>
          <p:cNvSpPr/>
          <p:nvPr/>
        </p:nvSpPr>
        <p:spPr>
          <a:xfrm>
            <a:off x="10446123" y="33326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22285-15EA-4C4A-B73E-F471F387691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336360" y="3539136"/>
            <a:ext cx="1109763" cy="5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A6A775A-165C-4129-8ADF-A943A85BA066}"/>
              </a:ext>
            </a:extLst>
          </p:cNvPr>
          <p:cNvSpPr/>
          <p:nvPr/>
        </p:nvSpPr>
        <p:spPr>
          <a:xfrm>
            <a:off x="6312024" y="4719953"/>
            <a:ext cx="3024336" cy="130133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deserialized</a:t>
            </a:r>
            <a:r>
              <a:rPr lang="en-US" dirty="0"/>
              <a:t> values from the JSON Object, inject other missing dependencies.</a:t>
            </a:r>
          </a:p>
        </p:txBody>
      </p:sp>
    </p:spTree>
    <p:extLst>
      <p:ext uri="{BB962C8B-B14F-4D97-AF65-F5344CB8AC3E}">
        <p14:creationId xmlns:p14="http://schemas.microsoft.com/office/powerpoint/2010/main" val="60655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4BF4AB-075D-4D0C-9A2D-E73506EB8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 Container Performance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8A3E1B-4301-47AB-9C81-6AC1275FF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493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11CF3-F0C9-4BE0-97B5-95DEEF0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Are They?</a:t>
            </a:r>
            <a:endParaRPr lang="de-DE" dirty="0"/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19CF545E-FB59-4A9D-8F96-5C3271516D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47506492"/>
              </p:ext>
            </p:extLst>
          </p:nvPr>
        </p:nvGraphicFramePr>
        <p:xfrm>
          <a:off x="838200" y="1557338"/>
          <a:ext cx="1051560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FFC49-5DAB-465F-B3A6-3A64080FB4D2}"/>
              </a:ext>
            </a:extLst>
          </p:cNvPr>
          <p:cNvSpPr txBox="1"/>
          <p:nvPr/>
        </p:nvSpPr>
        <p:spPr>
          <a:xfrm>
            <a:off x="9449881" y="6023074"/>
            <a:ext cx="181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palmmedia.de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05403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1DF00-769F-4706-A42A-2B07B847A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Can Some Containers Be As Fast As Pure DI?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E535E-A7C6-4685-B030-7D6BF8E6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Dynamic Compilation of Resolve Methods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03891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 Seemann: 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Dependency Injection in .NET</a:t>
            </a:r>
            <a:r>
              <a:rPr lang="en-US" sz="2800" dirty="0"/>
              <a:t>, Manning, 2011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Mark </a:t>
            </a:r>
            <a:r>
              <a:rPr lang="en-US" sz="2800" dirty="0" err="1">
                <a:hlinkClick r:id="rId3"/>
              </a:rPr>
              <a:t>Seemann‘s</a:t>
            </a:r>
            <a:r>
              <a:rPr lang="en-US" sz="2800" dirty="0">
                <a:hlinkClick r:id="rId3"/>
              </a:rPr>
              <a:t> Blog</a:t>
            </a:r>
            <a:endParaRPr lang="en-US" sz="2800" dirty="0"/>
          </a:p>
          <a:p>
            <a:r>
              <a:rPr lang="en-US" sz="2800" dirty="0"/>
              <a:t>Robert C. Martin (Uncle Bob):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The Dependency Inversion Principle</a:t>
            </a:r>
            <a:r>
              <a:rPr lang="en-US" sz="2800" dirty="0"/>
              <a:t>, The C++ Report, 1996</a:t>
            </a:r>
          </a:p>
          <a:p>
            <a:r>
              <a:rPr lang="en-US" sz="2800" dirty="0"/>
              <a:t>Daniel Palme: </a:t>
            </a:r>
            <a:br>
              <a:rPr lang="en-US" sz="2800" dirty="0"/>
            </a:br>
            <a:r>
              <a:rPr lang="en-US" sz="2800" dirty="0" err="1">
                <a:hlinkClick r:id="rId5"/>
              </a:rPr>
              <a:t>IoC</a:t>
            </a:r>
            <a:r>
              <a:rPr lang="en-US" sz="2800" dirty="0">
                <a:hlinkClick r:id="rId5"/>
              </a:rPr>
              <a:t> Container Benchmark – Performance Comparison</a:t>
            </a:r>
            <a:endParaRPr lang="en-US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https://github.com/feO2x/AdcCore2017.DependencyInjection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Startup…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4CFC-A99D-4677-B6FE-404959A67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…But Let‘s Start Small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10EBC-BF34-4377-9819-F24BCA42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411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F993C-4578-4020-A31C-E99D283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CEE84-050E-4373-9BE5-6519D4FD16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 a console app which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a character from the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Checks if the user pressed Escape – if yes, then close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Outputs the character if Escape was not pressed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01D448-4013-4851-9B3E-60ED7350E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18E3-106B-40EF-ABFE-31F34B3ED7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639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F48-5B27-4EA8-8B99-0C32A184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With Time Comes Change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C4C-690A-42AC-AD0D-B0B20187BC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916832"/>
            <a:ext cx="10515600" cy="44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console app in such a way that characters can be written to a file instead of the console.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222-AB28-4AE0-8BC0-738828CB12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0994-8008-49BB-8AA6-917A31F57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445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7053-D1C2-4D94-AACE-0BDA5D0C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Dependency?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5DD-844F-4695-BA5A-30817D33A8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dependency is another piece of functionality that you call from the piece of code you’re currently writing.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Dependencies can be looked upon on different levels:</a:t>
            </a:r>
          </a:p>
          <a:p>
            <a:r>
              <a:rPr lang="en-US" dirty="0"/>
              <a:t>Project / Assembly</a:t>
            </a:r>
          </a:p>
          <a:p>
            <a:r>
              <a:rPr lang="en-US" dirty="0"/>
              <a:t>Type</a:t>
            </a:r>
            <a:endParaRPr lang="de-DE" dirty="0"/>
          </a:p>
          <a:p>
            <a:r>
              <a:rPr lang="en-US" dirty="0"/>
              <a:t>M</a:t>
            </a:r>
            <a:r>
              <a:rPr lang="de-DE" dirty="0" err="1"/>
              <a:t>embers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1C9C-FEE5-4CB4-AE90-F01D095DC4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DC5CC-B22C-4B09-B639-952CAB2401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185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323-A38A-43AC-9B15-C0BEDB01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65125"/>
            <a:ext cx="9866312" cy="1047651"/>
          </a:xfrm>
        </p:spPr>
        <p:txBody>
          <a:bodyPr/>
          <a:lstStyle/>
          <a:p>
            <a:r>
              <a:rPr lang="en-US" dirty="0"/>
              <a:t>The Dependencies of Copy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F7ED-C7CB-4B2D-85B5-F728BA93B8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9134-DE30-4427-9537-6E5BE9B38F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1D3DF-586D-43F2-9657-CA1FBE58681B}"/>
              </a:ext>
            </a:extLst>
          </p:cNvPr>
          <p:cNvSpPr/>
          <p:nvPr/>
        </p:nvSpPr>
        <p:spPr>
          <a:xfrm>
            <a:off x="1017617" y="5555327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25E30-C218-430B-8557-100E7EC340AD}"/>
              </a:ext>
            </a:extLst>
          </p:cNvPr>
          <p:cNvSpPr/>
          <p:nvPr/>
        </p:nvSpPr>
        <p:spPr>
          <a:xfrm>
            <a:off x="3644439" y="5555327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0C04B-70DD-411A-B32C-D2E38B05CE2D}"/>
              </a:ext>
            </a:extLst>
          </p:cNvPr>
          <p:cNvSpPr/>
          <p:nvPr/>
        </p:nvSpPr>
        <p:spPr>
          <a:xfrm>
            <a:off x="3644439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D3121-E8D4-4461-BEC0-19CCFB882234}"/>
              </a:ext>
            </a:extLst>
          </p:cNvPr>
          <p:cNvSpPr/>
          <p:nvPr/>
        </p:nvSpPr>
        <p:spPr>
          <a:xfrm>
            <a:off x="3644439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1CEC5-90F2-41DF-9D99-540904EC8DC4}"/>
              </a:ext>
            </a:extLst>
          </p:cNvPr>
          <p:cNvSpPr/>
          <p:nvPr/>
        </p:nvSpPr>
        <p:spPr>
          <a:xfrm>
            <a:off x="3644439" y="380099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93871CF-ED3F-4255-BF72-29EFA25D74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23755" y="5218718"/>
            <a:ext cx="620684" cy="584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BF6E6A-25D7-407A-8FF5-C974F5133F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23755" y="4633940"/>
            <a:ext cx="620684" cy="11695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ACE187-71D3-491A-8772-120553675AE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023755" y="4049162"/>
            <a:ext cx="620684" cy="17543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DC66E-7628-4D64-BAD3-8D62D9C63540}"/>
              </a:ext>
            </a:extLst>
          </p:cNvPr>
          <p:cNvSpPr/>
          <p:nvPr/>
        </p:nvSpPr>
        <p:spPr>
          <a:xfrm>
            <a:off x="6541424" y="5555326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89D2B-B32B-43AF-94F0-F114F6277280}"/>
              </a:ext>
            </a:extLst>
          </p:cNvPr>
          <p:cNvSpPr/>
          <p:nvPr/>
        </p:nvSpPr>
        <p:spPr>
          <a:xfrm>
            <a:off x="9168246" y="5555326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D0089-CD67-4E17-B3EB-211F1AD1278A}"/>
              </a:ext>
            </a:extLst>
          </p:cNvPr>
          <p:cNvSpPr/>
          <p:nvPr/>
        </p:nvSpPr>
        <p:spPr>
          <a:xfrm>
            <a:off x="9168246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93F61-6288-4891-867F-B511AF1D0C12}"/>
              </a:ext>
            </a:extLst>
          </p:cNvPr>
          <p:cNvSpPr/>
          <p:nvPr/>
        </p:nvSpPr>
        <p:spPr>
          <a:xfrm>
            <a:off x="9168246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48A44-2470-4771-A5A7-A224D9C49162}"/>
              </a:ext>
            </a:extLst>
          </p:cNvPr>
          <p:cNvSpPr/>
          <p:nvPr/>
        </p:nvSpPr>
        <p:spPr>
          <a:xfrm>
            <a:off x="9168246" y="3799664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37B40E-1818-4625-BAEE-AFB4F2FB5CD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47562" y="5803495"/>
            <a:ext cx="620684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52F1A5-DC54-43BC-9334-6E49FAC0517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547562" y="5218718"/>
            <a:ext cx="620684" cy="5847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17EA67-44BF-4060-9CBE-6562381FBD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547562" y="4633940"/>
            <a:ext cx="620684" cy="11695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FB6B68-5584-4CA8-93ED-2690DB752F5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8547562" y="4047833"/>
            <a:ext cx="620684" cy="17556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8BB39-BF11-4A11-B5F5-644EA56B0743}"/>
              </a:ext>
            </a:extLst>
          </p:cNvPr>
          <p:cNvSpPr/>
          <p:nvPr/>
        </p:nvSpPr>
        <p:spPr>
          <a:xfrm>
            <a:off x="9168246" y="204463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File.Dispose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859BAA-0D90-495E-917E-52A9DEF504D4}"/>
              </a:ext>
            </a:extLst>
          </p:cNvPr>
          <p:cNvSpPr/>
          <p:nvPr/>
        </p:nvSpPr>
        <p:spPr>
          <a:xfrm>
            <a:off x="9168246" y="2630740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File.Write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30CB3-CB6C-41D5-A4AD-3C345431F85F}"/>
              </a:ext>
            </a:extLst>
          </p:cNvPr>
          <p:cNvSpPr/>
          <p:nvPr/>
        </p:nvSpPr>
        <p:spPr>
          <a:xfrm>
            <a:off x="9168246" y="3216328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File.Initialize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402BF1-D023-4B56-BA33-4CE12B74FC4D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8547562" y="3464497"/>
            <a:ext cx="620684" cy="23389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AFB5F5A-3963-4926-96ED-068AED6832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8547562" y="2878909"/>
            <a:ext cx="620684" cy="2924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7AE6F6-767B-449C-9FCC-6DEEE45D4ED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547562" y="2292802"/>
            <a:ext cx="620684" cy="35106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B8AC1-09FA-4C39-9BBC-05984A3EEB4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23755" y="5803496"/>
            <a:ext cx="6206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779AB-A24D-485F-A306-219319D6D290}"/>
              </a:ext>
            </a:extLst>
          </p:cNvPr>
          <p:cNvSpPr/>
          <p:nvPr/>
        </p:nvSpPr>
        <p:spPr>
          <a:xfrm>
            <a:off x="9168246" y="1453442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21B1F5-D104-408A-A2F2-3150AD4FA8C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8547562" y="1701611"/>
            <a:ext cx="620684" cy="4101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1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98</TotalTime>
  <Words>1636</Words>
  <Application>Microsoft Office PowerPoint</Application>
  <PresentationFormat>Widescreen</PresentationFormat>
  <Paragraphs>316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Designing  ASP.NET Core Apps  with Dependency Injection in Mind</vt:lpstr>
      <vt:lpstr>What Do We Talk About?</vt:lpstr>
      <vt:lpstr>Who is This Guy?</vt:lpstr>
      <vt:lpstr>A New Startup…</vt:lpstr>
      <vt:lpstr>…But Let‘s Start Small</vt:lpstr>
      <vt:lpstr>Today’s Exercise</vt:lpstr>
      <vt:lpstr>With Time Comes Change</vt:lpstr>
      <vt:lpstr>What is a Dependency?</vt:lpstr>
      <vt:lpstr>The Dependencies of Copy</vt:lpstr>
      <vt:lpstr>The Dependency Inversion Principle (DIP)</vt:lpstr>
      <vt:lpstr>High-Level and Low-Level Modules</vt:lpstr>
      <vt:lpstr>Copy – Before and After</vt:lpstr>
      <vt:lpstr>Dependency Injection Containers</vt:lpstr>
      <vt:lpstr>What Do They Offer?</vt:lpstr>
      <vt:lpstr>DI Containers in the MVC Pipeline</vt:lpstr>
      <vt:lpstr>How Does Resolve Work?</vt:lpstr>
      <vt:lpstr>Different Ways to Inject</vt:lpstr>
      <vt:lpstr>Different Lifetimes</vt:lpstr>
      <vt:lpstr>Best Practices for DI in Your ASP.NET Core Apps</vt:lpstr>
      <vt:lpstr>Use Constructor Injection by Default</vt:lpstr>
      <vt:lpstr>Avoid Injection Via Attributes</vt:lpstr>
      <vt:lpstr>Avoid Service Locator</vt:lpstr>
      <vt:lpstr>Avoid Ambient Context</vt:lpstr>
      <vt:lpstr>Avoid Coupling with the DI Container</vt:lpstr>
      <vt:lpstr>Use a Composition Root</vt:lpstr>
      <vt:lpstr>Let the DI Container Track Disposables</vt:lpstr>
      <vt:lpstr>Avoid Over-Injection</vt:lpstr>
      <vt:lpstr>Keep Track of Your Object Graphs</vt:lpstr>
      <vt:lpstr>Use a Proper DI Container</vt:lpstr>
      <vt:lpstr>Where is it hard to use DI?</vt:lpstr>
      <vt:lpstr>Problem Statement</vt:lpstr>
      <vt:lpstr>Plumbing Code at the Boundaries</vt:lpstr>
      <vt:lpstr>My Goal: Rich Deserialization</vt:lpstr>
      <vt:lpstr>Integrate Deserializer with DI Container</vt:lpstr>
      <vt:lpstr>DI Container Performance</vt:lpstr>
      <vt:lpstr>How Fast Are They?</vt:lpstr>
      <vt:lpstr>How Can Some Containers Be As Fast As Pure DI?</vt:lpstr>
      <vt:lpstr>Sources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109</cp:revision>
  <dcterms:created xsi:type="dcterms:W3CDTF">2011-11-09T15:14:01Z</dcterms:created>
  <dcterms:modified xsi:type="dcterms:W3CDTF">2017-09-19T06:19:33Z</dcterms:modified>
</cp:coreProperties>
</file>