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jpg&amp;ehk=U1dENDjPgPJwJgRU0i0c2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0" r:id="rId37"/>
    <p:sldId id="297" r:id="rId38"/>
    <p:sldId id="298" r:id="rId39"/>
    <p:sldId id="270" r:id="rId40"/>
    <p:sldId id="299" r:id="rId41"/>
    <p:sldId id="258" r:id="rId42"/>
    <p:sldId id="261" r:id="rId4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D91AF"/>
    <a:srgbClr val="0000FF"/>
    <a:srgbClr val="EAEAEA"/>
    <a:srgbClr val="F8F8F8"/>
    <a:srgbClr val="DDDDDD"/>
    <a:srgbClr val="4D4D4D"/>
    <a:srgbClr val="5C5C5C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434" autoAdjust="0"/>
  </p:normalViewPr>
  <p:slideViewPr>
    <p:cSldViewPr>
      <p:cViewPr varScale="1">
        <p:scale>
          <a:sx n="63" d="100"/>
          <a:sy n="63" d="100"/>
        </p:scale>
        <p:origin x="9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3622675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err="1"/>
              <a:t>GUI&amp;Design</a:t>
            </a:r>
            <a:r>
              <a:rPr lang="en-US" sz="1400" dirty="0"/>
              <a:t>, 10.-11. </a:t>
            </a:r>
            <a:r>
              <a:rPr lang="en-US" sz="1400" dirty="0" err="1"/>
              <a:t>Dezember</a:t>
            </a:r>
            <a:r>
              <a:rPr lang="en-US" sz="1400" dirty="0"/>
              <a:t> 2013, Frankfurt</a:t>
            </a:r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AG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66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CE087-4543-4189-BB65-6B91047A5D23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900B-7478-4634-A23F-848DFD0DB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900B-7478-4634-A23F-848DFD0DB6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04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08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40910734" y="115501738"/>
            <a:ext cx="12295717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  <p:txBody>
          <a:bodyPr lIns="36576" tIns="36576" rIns="36576" bIns="36576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3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9120336" y="6557583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Veranstalter: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6134338"/>
            <a:ext cx="12192000" cy="72366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81328"/>
            <a:ext cx="1738956" cy="4550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6F416B-4FAB-4167-87AD-B82828F7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10972800" cy="428133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Font typeface="Wingdings" pitchFamily="2" charset="2"/>
              <a:buChar char="§"/>
              <a:defRPr>
                <a:solidFill>
                  <a:srgbClr val="333333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71008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E024E5A7-D328-4719-B29D-84136EA92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0A3D259-0949-4D97-BF88-5127F478E18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BCA5E-3944-4F89-8777-230EB02F64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E7C445-F4EB-4491-B55C-BA084812B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68703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105156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3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7A4-B6AE-43E5-836F-6DCE813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20AF8-A5A4-44B4-AA61-2D07671128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14">
            <a:extLst>
              <a:ext uri="{FF2B5EF4-FFF2-40B4-BE49-F238E27FC236}">
                <a16:creationId xmlns:a16="http://schemas.microsoft.com/office/drawing/2014/main" id="{10F35756-6EFF-45C0-A419-03D685EBF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EA72FA-FCE9-4F66-8F99-DAADE7358AD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25344"/>
            <a:ext cx="2743200" cy="19613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18.09.2017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1E80BDA-005F-4CF5-8640-11A88C10B8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19613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905094-8A47-42F7-84F8-31374369A7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525344"/>
            <a:ext cx="2743200" cy="196131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A5FB2A-BCB4-4E64-AAE1-BAC1A8A5655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291EEFB-83E5-4B6F-8AF7-74140D65F9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3800" y="1556792"/>
            <a:ext cx="5040000" cy="482453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03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4">
            <a:extLst>
              <a:ext uri="{FF2B5EF4-FFF2-40B4-BE49-F238E27FC236}">
                <a16:creationId xmlns:a16="http://schemas.microsoft.com/office/drawing/2014/main" id="{42BBD719-32CF-459D-8DA5-C5580DF93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70775"/>
            <a:ext cx="3047982" cy="12699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5FD95E-8961-4B37-AB8C-EAD7F6E7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148478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B180D5-E8D5-403A-879F-7B3EC1B8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96445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5C5C5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403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1" r:id="rId3"/>
    <p:sldLayoutId id="2147483702" r:id="rId4"/>
    <p:sldLayoutId id="2147483704" r:id="rId5"/>
    <p:sldLayoutId id="2147483703" r:id="rId6"/>
  </p:sldLayoutIdLst>
  <p:transition spd="med">
    <p:pull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synnotech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kennypflug" TargetMode="External"/><Relationship Id="rId5" Type="http://schemas.openxmlformats.org/officeDocument/2006/relationships/hyperlink" Target="https://twitter.com/feO2x" TargetMode="External"/><Relationship Id="rId4" Type="http://schemas.openxmlformats.org/officeDocument/2006/relationships/hyperlink" Target="http://www.feo2x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hyperlink" Target="https://namu.wiki/w/CP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AdcCore2017.MultithreadingAndAsyn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mu.wiki/w/CP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oto_db/16252248370" TargetMode="External"/><Relationship Id="rId2" Type="http://schemas.openxmlformats.org/officeDocument/2006/relationships/image" Target="../media/image6.jpg&amp;ehk=U1dENDjPgPJwJgRU0i0c2w&amp;r=0&amp;pid=OfficeInsert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 bwMode="auto">
          <a:xfrm>
            <a:off x="1991544" y="1700809"/>
            <a:ext cx="7777162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6000" dirty="0"/>
              <a:t>Please Use </a:t>
            </a:r>
            <a:r>
              <a:rPr lang="en-US" sz="6000" dirty="0" err="1"/>
              <a:t>Async</a:t>
            </a:r>
            <a:r>
              <a:rPr lang="en-US" sz="6000" dirty="0"/>
              <a:t> Await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Multithreading and Asynchronous Operations 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ASP.NET Core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99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3575720" y="4581128"/>
            <a:ext cx="6400800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r" eaLnBrk="1" hangingPunct="1">
              <a:buNone/>
            </a:pPr>
            <a:r>
              <a:rPr lang="de-DE" dirty="0">
                <a:solidFill>
                  <a:srgbClr val="333333"/>
                </a:solidFill>
              </a:rPr>
              <a:t>Kenny Pflug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5167-D461-453F-A5CC-086753A80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Does The </a:t>
            </a:r>
            <a:br>
              <a:rPr lang="en-US" dirty="0"/>
            </a:br>
            <a:r>
              <a:rPr lang="en-US" dirty="0"/>
              <a:t>Thread Pool Spill Over?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705E8E2-D8C4-4FCE-A4DB-67294720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When we block its threads.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1147822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9FB-F47B-413C-A492-A86053461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Here’s The Problem:</a:t>
            </a:r>
            <a:br>
              <a:rPr lang="en-US" sz="4800" dirty="0"/>
            </a:br>
            <a:r>
              <a:rPr lang="en-US" sz="4800" dirty="0"/>
              <a:t>Synchronous I/O Blocks Threads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1F5E-0415-4DC1-9D93-F87B2897E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7198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8A398-B3A2-4CBB-AFB5-C601CE1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5EC5-2249-4F79-8D95-CCD4075F217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57C3-BC8C-4CA8-B67F-830581651378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E06CE-4E09-4F81-8AFE-28A9BB2E0E5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293BD071-73E8-4DA6-8170-38491CD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44552-FB0D-40D4-A442-34E03506A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A04FD9-8BAF-4325-A9BF-4431C45390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9093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020-03CE-4186-AEB5-4553DCB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36B-6463-44C3-8CE7-ABD7A9EC8D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FA0A-F434-4AF0-91B8-C3D2AA7EE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6C6E-1EF5-4191-9281-B62860559651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C770A-34F8-476F-BF4F-3C96C8C757F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DEECA-C491-4A8F-9BC0-471C4CF0904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9" name="Graphic 8" descr="Disk">
            <a:extLst>
              <a:ext uri="{FF2B5EF4-FFF2-40B4-BE49-F238E27FC236}">
                <a16:creationId xmlns:a16="http://schemas.microsoft.com/office/drawing/2014/main" id="{4E87B850-C367-4470-8E19-C0190770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D85FBC1-854D-47A4-97EA-44F3B1056931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107014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29B-6F91-47BE-8D83-C425B165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4CCA-0962-4001-81EF-50A884B73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AF41-D4A4-4C5F-84D8-5F0A468891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257E1-5716-4F21-9C97-24DC461903F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4E13C-7135-45C1-98D5-19A59E3AB9C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59ED63-D0FF-4047-BFF7-12F6176D59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2C911F-13E3-4244-86EF-EBE60C9855D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C20FB-69EC-4402-84BB-9B96E4D0BFAD}"/>
              </a:ext>
            </a:extLst>
          </p:cNvPr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543F96DA-1573-4289-B149-B6E71D32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0F4-92CE-40C9-98B0-B0CA8D8D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A73B-8844-4839-9156-25D195541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E086-3ED8-4391-B997-3DE7D56AB5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AA46-778B-4CFD-9C6D-78C32CC36B9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A3BD6-5079-43F4-9469-728154FF658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4D6A05-2850-4B15-A3CF-51340C9373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DBC50-06C4-4442-9896-890AD88B5741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A29E5-B80D-476C-B448-E79C226F1D45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59054F-03F6-4D80-B5E7-2D86BD71F1D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BE3514A3-8C4D-4856-8B55-4F0CECA4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BCD4-927C-40C8-B8EF-F6C0FA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0A3C-C552-49CB-BD51-7871E1B8BE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2247-4243-409F-A865-E18BDBAB56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47EAD-B178-416A-AE25-5163D04A1CFE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63CB-BA0B-4115-BE13-33E24A825243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6C15D-B2F7-46AA-B53E-9F03B4983E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B61FEA-C438-4DFA-8C93-3156EC0A2A3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953487-A1D7-4822-94A4-9E938F15D087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498CC-C3E2-46DD-8572-4A81EA58C82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43F99F07-FB1A-46FE-8F3A-ACB7AD7E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C98F06-4F73-4805-8296-A337B7A6FB72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51A676-B680-487C-9D6A-9719DE132412}"/>
              </a:ext>
            </a:extLst>
          </p:cNvPr>
          <p:cNvSpPr txBox="1"/>
          <p:nvPr/>
        </p:nvSpPr>
        <p:spPr>
          <a:xfrm>
            <a:off x="9239208" y="2247348"/>
            <a:ext cx="1485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Blocks</a:t>
            </a:r>
          </a:p>
        </p:txBody>
      </p:sp>
    </p:spTree>
    <p:extLst>
      <p:ext uri="{BB962C8B-B14F-4D97-AF65-F5344CB8AC3E}">
        <p14:creationId xmlns:p14="http://schemas.microsoft.com/office/powerpoint/2010/main" val="257355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A29-610E-409B-B507-70ABEF7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333D-F6FE-421A-8C5D-E3D55F2359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720E0-22E7-4E1D-A061-833F771932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411E1-4EDF-4A4E-A8FB-4EFC9219757D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A03CF-3DBB-45F3-807B-5C5BC473F2C9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A0ABA-6623-47C7-A777-180D91864E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D934D1-6D31-4263-8EE0-CEE04AA109F0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FD5C7-DA30-4A84-A571-D5FD5FBDCEA1}"/>
              </a:ext>
            </a:extLst>
          </p:cNvPr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73CD74-AAD9-44C7-AF7C-B9604CFDE83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isk">
            <a:extLst>
              <a:ext uri="{FF2B5EF4-FFF2-40B4-BE49-F238E27FC236}">
                <a16:creationId xmlns:a16="http://schemas.microsoft.com/office/drawing/2014/main" id="{D7457E30-DE3A-407C-A728-F65F36DA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3CA-0A17-4B90-B943-71047E9C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FE78-924F-49D1-BB06-A80D39A38E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14C9F-CEEB-4AB2-B586-ACE42B2C56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726FA-FE31-4E2B-B12D-A41207FE367F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A03F6-5E1A-4706-BFCB-AF7521A5A38E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8F9E4-045E-4B48-B71D-B480B52B5D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353BA8-34DF-452B-8D1E-9F7C4E7DBD08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E1F0-69DE-4BDB-9A30-BA773D2646DF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1" name="Graphic 10" descr="Disk">
            <a:extLst>
              <a:ext uri="{FF2B5EF4-FFF2-40B4-BE49-F238E27FC236}">
                <a16:creationId xmlns:a16="http://schemas.microsoft.com/office/drawing/2014/main" id="{D9865DF2-1C92-4C93-9230-447DCAA4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721-0937-428F-88EE-96DE4ED1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2A89-E261-4034-84E8-0D79035C04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A395B-8C6A-41C9-B4D4-68B5AC68B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8CBB9-D826-4F69-BBC7-EEDC6E924034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5DB2D-4C15-4781-AC73-71E00A2CCFC2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C9A82-552E-4393-98DA-0637E3FA2CBB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516142-3713-4945-A894-44ABAC43DDE7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92A65789-73DA-4090-B184-DEAD72DA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708-EDDC-4F62-BB2F-DFDBA69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Do We Talk About?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3026C-6E14-4B04-9998-CBC4A10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fat are threads?</a:t>
            </a:r>
          </a:p>
          <a:p>
            <a:r>
              <a:rPr lang="en-US" dirty="0"/>
              <a:t>Why should I let them swim in a pool?</a:t>
            </a:r>
          </a:p>
          <a:p>
            <a:r>
              <a:rPr lang="en-US" dirty="0"/>
              <a:t>How can I make the pool spill over?</a:t>
            </a:r>
          </a:p>
          <a:p>
            <a:r>
              <a:rPr lang="en-US" dirty="0"/>
              <a:t>How can I prevent the flood by awaiting tasks?</a:t>
            </a:r>
          </a:p>
          <a:p>
            <a:r>
              <a:rPr lang="en-US" dirty="0"/>
              <a:t>How does this </a:t>
            </a:r>
            <a:r>
              <a:rPr lang="en-US" dirty="0" err="1"/>
              <a:t>async</a:t>
            </a:r>
            <a:r>
              <a:rPr lang="en-US" dirty="0"/>
              <a:t>-await-stuff even work internally?</a:t>
            </a:r>
          </a:p>
          <a:p>
            <a:r>
              <a:rPr lang="en-US" dirty="0"/>
              <a:t>How should I structure my ASP.NET Core apps so that they run fluently?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54629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B664-65C3-4886-BBEF-E424F5D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1E96-7FEE-4867-9C48-5B86CA1E9F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C85A9-9FC4-4FC7-A20A-C4393625C4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5CE06-C7BF-431A-993A-C46B53FAFCB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B4E2F-EA06-4103-BFB6-E4F3B0FD1BA7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50BB1-D36E-477C-AC10-DC5BDA7771EC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5EA5C9-CF0F-4A3D-B7DB-97B495BFFD64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B32D4171-E138-400E-8A48-C2F74C43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E5E6C2-CB5C-4FE8-84DD-7959BBBD1CCF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ECD9F1-28FF-423F-82D2-6055B3ED5C71}"/>
              </a:ext>
            </a:extLst>
          </p:cNvPr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4C87B-D3DC-4C85-B880-D675CCA67BA3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09E4BE-6E15-4509-8AB5-A5053250AF6D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2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7E6-11D8-4008-A289-375AC25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3301-9D23-492F-96CC-A5D13C51A4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D3CB-317E-4D10-AC69-D6AD0703C5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7A47F-5A58-4C10-980D-A84D25A63E99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08B5B-FEDE-4A1A-9E10-F742007657AA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CCB4B-BCF2-4D07-A621-638EC1546EC2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A01A92-B724-4625-B88C-D72E2BED0D9F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5BACF05F-69F8-4B16-9EEC-392FAEC4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6A2B-8227-49F8-BB62-066B1B63E132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45088-4BD9-4876-9DBC-AB027A3BA9CE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D93E28-FD28-4F71-8561-BF01A7C48082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D64B-C419-454E-9E81-169AFD8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3D3A-BF96-4BF3-A4B6-BC7483DEE7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5F31-679A-48B7-95C3-AC7DD9FA93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A48BC-50F9-4BE1-BA29-DBB510FD201B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BDA00-6745-4B00-AABE-3B362B8C0AA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AEEAD-01ED-4BA1-9F88-33B395DE085A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B5A50-CA6A-4FCD-9BB7-3AE89F7BB567}"/>
              </a:ext>
            </a:extLst>
          </p:cNvPr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509F1A5-D01A-4A90-A43B-0A21F1E0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86E56C-4C33-4594-BF88-399860910CFF}"/>
              </a:ext>
            </a:extLst>
          </p:cNvPr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CBDF67-35A1-41F9-A5DB-8FAE6587BD06}"/>
              </a:ext>
            </a:extLst>
          </p:cNvPr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B3E9-2DBA-4E4F-A235-85452EC5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BECF-9AA0-4986-A1F8-20FBA8E076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EC20-EAE7-49DA-BF78-6FEA678934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1B312-FC2D-43DD-BE1D-15F34D2B9372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AE7F2-8EB3-4AAC-B04E-2AD66EAC914B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51B6F-A76C-444C-8916-06366549327E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A1826-2421-4E54-9DCC-AE8974EF7789}"/>
              </a:ext>
            </a:extLst>
          </p:cNvPr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E84E9353-40A5-42B8-A81B-99E9E3A4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B356F-8C95-4CB1-8D0C-1375EBFA1534}"/>
              </a:ext>
            </a:extLst>
          </p:cNvPr>
          <p:cNvSpPr txBox="1"/>
          <p:nvPr/>
        </p:nvSpPr>
        <p:spPr>
          <a:xfrm>
            <a:off x="2877890" y="5136031"/>
            <a:ext cx="578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Queued in the Thread Pool</a:t>
            </a:r>
          </a:p>
          <a:p>
            <a:r>
              <a:rPr lang="en-US" sz="2400" dirty="0"/>
              <a:t>(not necessarily the thread you started from)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C310F-9F95-496C-B6AE-9F8940EF42D0}"/>
              </a:ext>
            </a:extLst>
          </p:cNvPr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0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2C97-7A84-4F41-91EB-56498A0A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Access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CBA7-6DC4-4C50-A555-1EF04670B2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5F17-030F-4A03-B553-B8B94055FC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3AD70-4DED-4547-9408-DE88AE6AC4A5}"/>
              </a:ext>
            </a:extLst>
          </p:cNvPr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CC8B-6796-4350-8BC8-12A860191720}"/>
              </a:ext>
            </a:extLst>
          </p:cNvPr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5520A-A491-404D-B6CA-5535D9F01074}"/>
              </a:ext>
            </a:extLst>
          </p:cNvPr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55D575-6324-4D55-AFBD-E41F146A6FAC}"/>
              </a:ext>
            </a:extLst>
          </p:cNvPr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76FFFFBA-AE26-4E2F-AD96-9DC5284C6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16EF-B0AF-4845-8147-834802E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I/O…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B738-F536-4321-926C-B501866A2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…returns to the caller while the third-party system (DB, Web Service, File System, etc.) is handling your request</a:t>
            </a:r>
          </a:p>
          <a:p>
            <a:r>
              <a:rPr lang="en-US" dirty="0"/>
              <a:t>In Client Applications, this usually results in continuous rendering of the UI Thread (the UI does not freeze)</a:t>
            </a:r>
          </a:p>
          <a:p>
            <a:r>
              <a:rPr lang="en-US" dirty="0"/>
              <a:t>In Web Apps, this results in the thread being able to handle another request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023E-C186-4ED5-9BAB-E2F7AC3659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4197-5C48-43C9-9F0C-CC375A49D3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2592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B7D7A-637E-490D-9FD2-A2751FFF2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D16BDE-86AA-4851-90F1-E16E6CA2D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It is by far the easiest API to handle asynchronous programming.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D1D2-06A3-449C-8656-9A42BDF101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9D2-E961-434B-B215-3867509C66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45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FD1-1E89-45E1-9FAE-314E2763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But How Does </a:t>
            </a:r>
            <a:r>
              <a:rPr lang="en-US" sz="4800" dirty="0" err="1"/>
              <a:t>Async</a:t>
            </a:r>
            <a:r>
              <a:rPr lang="en-US" sz="4800" dirty="0"/>
              <a:t> Await Actually Work Under The Covers?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475AA-F108-4795-AD3B-B7031718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It creates a state machine that jumps to the </a:t>
            </a:r>
            <a:br>
              <a:rPr lang="en-US" sz="3200" dirty="0"/>
            </a:br>
            <a:r>
              <a:rPr lang="en-US" sz="3200" dirty="0"/>
              <a:t>“right spot” (the next statement after await) when an asynchronous operation finishes.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77005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B89C1-AEC2-4978-83E9-583302A7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814D7-8AED-4010-8631-548A37F8A5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that belongs together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The VS Debugger lets you step over asynchronous functions as if they were synchronous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36594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19B-91E4-454D-A198-19C489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CA60-E31D-404C-B094-B43B21EB8D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Flow-Of-Control is altered – methods can return when an await statement is executed</a:t>
            </a:r>
          </a:p>
          <a:p>
            <a:r>
              <a:rPr lang="en-US" dirty="0" err="1"/>
              <a:t>Async</a:t>
            </a:r>
            <a:r>
              <a:rPr lang="en-US" dirty="0"/>
              <a:t> Await has a drastic impact on our Object-Oriented Design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1CE8-C19F-45ED-80E9-EDF4700A3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7A2A-5028-4467-9C51-676CD5F684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406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1B3-2CF5-4E91-AA38-B516FE5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Who is This Guy?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F24-9AE2-4C45-8964-51CDC2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4" y="1811957"/>
            <a:ext cx="6940352" cy="4281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Kenny Pflug</a:t>
            </a:r>
          </a:p>
          <a:p>
            <a:r>
              <a:rPr lang="en-US" sz="2400" dirty="0"/>
              <a:t>Senior Software Developer at </a:t>
            </a:r>
            <a:r>
              <a:rPr lang="en-US" sz="2400" dirty="0" err="1">
                <a:hlinkClick r:id="rId2"/>
              </a:rPr>
              <a:t>Synnotech</a:t>
            </a:r>
            <a:r>
              <a:rPr lang="en-US" sz="2400" dirty="0">
                <a:hlinkClick r:id="rId2"/>
              </a:rPr>
              <a:t> AG</a:t>
            </a:r>
            <a:endParaRPr lang="en-US" sz="2400" dirty="0"/>
          </a:p>
          <a:p>
            <a:r>
              <a:rPr lang="en-US" sz="2400" dirty="0"/>
              <a:t>PhD Candidate at University of Regensburg</a:t>
            </a:r>
          </a:p>
          <a:p>
            <a:r>
              <a:rPr lang="en-US" sz="2400" dirty="0"/>
              <a:t>Author of </a:t>
            </a:r>
            <a:r>
              <a:rPr lang="en-US" sz="2400" dirty="0" err="1">
                <a:solidFill>
                  <a:srgbClr val="FF0000"/>
                </a:solidFill>
                <a:hlinkClick r:id="rId3"/>
              </a:rPr>
              <a:t>Light.GuardClauses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Organizer of the .NET User Group Regensburg</a:t>
            </a:r>
          </a:p>
          <a:p>
            <a:endParaRPr lang="en-US" sz="2400" dirty="0"/>
          </a:p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www.feo2x.com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5"/>
              </a:rPr>
              <a:t>@feO2x</a:t>
            </a:r>
            <a:endParaRPr lang="en-US" sz="2400" dirty="0"/>
          </a:p>
          <a:p>
            <a:r>
              <a:rPr lang="en-US" sz="2400" dirty="0"/>
              <a:t>YouTube: </a:t>
            </a:r>
            <a:r>
              <a:rPr lang="en-US" sz="2400" dirty="0">
                <a:hlinkClick r:id="rId6"/>
              </a:rPr>
              <a:t>www.youtube.com/c/kennypflug</a:t>
            </a:r>
            <a:endParaRPr lang="en-US" sz="2400" dirty="0"/>
          </a:p>
          <a:p>
            <a:endParaRPr lang="de-DE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F7006D4-F262-4DD3-8593-3709AE574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45" y="1715518"/>
            <a:ext cx="2923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21F8-F68C-4BB4-807A-88FE3727776A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89107126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9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6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54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5F-7CF9-44AF-A1D4-B976462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365125"/>
            <a:ext cx="9434264" cy="1047651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266-EF24-414E-8F6B-AC1CA3E65A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CCCD-DBCE-40DF-ABBC-2BE79C2881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6E2-3F6A-4A2A-A5B5-2079FE0CA2F3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4162C-1523-4667-9004-913A1D9571FC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D8FF1-DEC2-44EA-AAA9-34162F3B606A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60DBA-BFD1-4BD9-89BA-AA70517B8D8F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C79BD-C515-4D84-AE73-A45FD9CE9EF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D23E8-3DE4-4769-B9EC-811B40FF91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45C918-B911-4F39-B670-6F467A87240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726E-AD30-4A87-9621-1764BF10E50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66666-EE2C-4454-834F-A0A81ECC197D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97EEBB-2C5F-4248-BDA3-EAF1D8F9B528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F5FB77-E7CA-4FB8-A084-EA3BFA9D46EB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0A595-8F4C-4E4A-B011-53322A809F1F}"/>
              </a:ext>
            </a:extLst>
          </p:cNvPr>
          <p:cNvSpPr txBox="1"/>
          <p:nvPr/>
        </p:nvSpPr>
        <p:spPr>
          <a:xfrm>
            <a:off x="4111928" y="2469382"/>
            <a:ext cx="486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&gt;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7A01B-3D85-4F0C-A341-7476F42C94F5}"/>
              </a:ext>
            </a:extLst>
          </p:cNvPr>
          <p:cNvSpPr txBox="1"/>
          <p:nvPr/>
        </p:nvSpPr>
        <p:spPr>
          <a:xfrm>
            <a:off x="3254519" y="4224883"/>
            <a:ext cx="622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LoadById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id</a:t>
            </a:r>
            <a:r>
              <a:rPr lang="de-DE" dirty="0"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B8AA-27E5-4979-980F-7D69FA9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vs. Sync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010B-2DBE-43C8-A51F-20630AC5F5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asynchronous API looks different than a synchronous one.</a:t>
            </a:r>
          </a:p>
          <a:p>
            <a:r>
              <a:rPr lang="en-US" dirty="0"/>
              <a:t>Asynchronous methods can execute synchronously but the other way is not possible.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noProof="1">
                <a:solidFill>
                  <a:srgbClr val="0000FF"/>
                </a:solidFill>
              </a:rPr>
              <a:t>public async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 DoSomethingAsync()</a:t>
            </a:r>
            <a:br>
              <a:rPr lang="en-US" sz="2800" noProof="1"/>
            </a:br>
            <a:r>
              <a:rPr lang="en-US" sz="2800" noProof="1"/>
              <a:t>{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8000"/>
                </a:solidFill>
              </a:rPr>
              <a:t>// Calculate something synchronously here</a:t>
            </a:r>
            <a:br>
              <a:rPr lang="en-US" sz="2800" noProof="1"/>
            </a:br>
            <a:r>
              <a:rPr lang="en-US" sz="2800" noProof="1"/>
              <a:t>    </a:t>
            </a:r>
            <a:r>
              <a:rPr lang="en-US" sz="2800" noProof="1">
                <a:solidFill>
                  <a:srgbClr val="0000FF"/>
                </a:solidFill>
              </a:rPr>
              <a:t>return</a:t>
            </a:r>
            <a:r>
              <a:rPr lang="en-US" sz="2800" noProof="1"/>
              <a:t> </a:t>
            </a:r>
            <a:r>
              <a:rPr lang="en-US" sz="2800" noProof="1">
                <a:solidFill>
                  <a:srgbClr val="2D91AF"/>
                </a:solidFill>
              </a:rPr>
              <a:t>Task</a:t>
            </a:r>
            <a:r>
              <a:rPr lang="en-US" sz="2800" noProof="1"/>
              <a:t>.CompletedTask;</a:t>
            </a:r>
            <a:br>
              <a:rPr lang="en-US" sz="2800" noProof="1"/>
            </a:br>
            <a:r>
              <a:rPr lang="en-US" sz="2800" noProof="1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5FC0-BAA4-47DC-8D25-246F6831F3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D2A3C-2FA1-44BF-A744-44EE6D1AC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31667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10F90B-F441-4BB0-AD9A-CC332541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Please use </a:t>
            </a:r>
            <a:r>
              <a:rPr lang="en-US" sz="4800" dirty="0" err="1"/>
              <a:t>Async</a:t>
            </a:r>
            <a:r>
              <a:rPr lang="en-US" sz="4800" dirty="0"/>
              <a:t> Await</a:t>
            </a:r>
            <a:br>
              <a:rPr lang="en-US" sz="4800" dirty="0"/>
            </a:br>
            <a:r>
              <a:rPr lang="en-US" sz="4800" dirty="0"/>
              <a:t>when accessing external systems</a:t>
            </a:r>
            <a:endParaRPr lang="de-DE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84C63F5-C6A7-461B-8C2A-62773D9B0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Your ASP.NET Core Apps will scale way better.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66A7-DEC9-4345-BEF9-F213FC2A78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2743200" cy="1968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48ECE-9E9D-4302-9B57-C590EADFF8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24625"/>
            <a:ext cx="2743200" cy="196850"/>
          </a:xfrm>
          <a:prstGeom prst="rect">
            <a:avLst/>
          </a:prstGeom>
        </p:spPr>
        <p:txBody>
          <a:bodyPr/>
          <a:lstStyle/>
          <a:p>
            <a:fld id="{3AA5FB2A-BCB4-4E64-AAE1-BAC1A8A5655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17500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81E9B-0100-4568-86D4-8EDD5ED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Sources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8D094-E68E-439B-8A7B-4605B48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572435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B83E1-5259-47E1-9C93-379502F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Image Contributions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3A17D-A73E-41BD-B23C-CD84AF9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CPUs: </a:t>
            </a:r>
            <a:r>
              <a:rPr lang="en-US" dirty="0">
                <a:hlinkClick r:id="rId2"/>
              </a:rPr>
              <a:t>https://namu.wiki/w/CPU</a:t>
            </a:r>
            <a:endParaRPr lang="en-US" dirty="0"/>
          </a:p>
          <a:p>
            <a:r>
              <a:rPr lang="en-US" dirty="0"/>
              <a:t>Ball of Wool: Tim </a:t>
            </a:r>
            <a:r>
              <a:rPr lang="en-US" dirty="0" err="1"/>
              <a:t>Reckmann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https://www.flickr.com/photos/foto_db/16252248370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170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FE777E-FAB8-45E7-8347-D09346B9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Threads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5F499-19A8-4C87-97E8-E4BFBE25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312627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9EE8-6EF3-4E74-9FCF-4A1ACD9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85"/>
            <a:ext cx="10515600" cy="1325563"/>
          </a:xfrm>
        </p:spPr>
        <p:txBody>
          <a:bodyPr/>
          <a:lstStyle/>
          <a:p>
            <a:r>
              <a:rPr lang="en-US" dirty="0"/>
              <a:t>Revisit!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A81-14BB-49C4-AA27-DA6F02A5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slides and source code are available at: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https://github.com/feO2x/AdcCore2017.MultithreadingAndAsync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5733322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 bwMode="auto">
          <a:xfrm>
            <a:off x="2135188" y="2492376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8800" dirty="0"/>
              <a:t>Any Questions?</a:t>
            </a:r>
          </a:p>
        </p:txBody>
      </p: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ctrTitle"/>
          </p:nvPr>
        </p:nvSpPr>
        <p:spPr bwMode="auto">
          <a:xfrm>
            <a:off x="2135561" y="3429001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8000" dirty="0"/>
              <a:t>Thank you!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subTitle" idx="4294967295"/>
          </p:nvPr>
        </p:nvSpPr>
        <p:spPr bwMode="auto">
          <a:xfrm>
            <a:off x="2823741" y="5013176"/>
            <a:ext cx="640080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Kenny Pflug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135560" y="1340769"/>
            <a:ext cx="77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I‘m looking forward to your feedback!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CA861-55F2-4216-A3DC-AA4996A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Thread Properties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1AE43-A31B-4CF5-936C-D2B362F6CE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Originally designed for robustness</a:t>
            </a:r>
          </a:p>
          <a:p>
            <a:r>
              <a:rPr lang="en-US" dirty="0"/>
              <a:t>Memory Impact</a:t>
            </a:r>
          </a:p>
          <a:p>
            <a:pPr lvl="1"/>
            <a:r>
              <a:rPr lang="en-US" dirty="0"/>
              <a:t>1MB (x86) or 4MB (x64) User Mode Stack</a:t>
            </a:r>
          </a:p>
          <a:p>
            <a:pPr lvl="1"/>
            <a:r>
              <a:rPr lang="en-US" dirty="0"/>
              <a:t>12KB (x86)14 KB (x64) Kernel Mode Object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Lx Cache Misses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4E33A9-E667-45E3-8757-835FB401B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7202-E7EE-4418-97DC-E603561E34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755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607A8-0755-4246-A0F8-061DC4C9C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Threads Can You Allocate in .NET Core?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E62600-2230-4169-92AC-9CC0C0EFF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on x64: about 250,000 on 16GB RAM</a:t>
            </a:r>
          </a:p>
          <a:p>
            <a:r>
              <a:rPr lang="en-US" sz="3200" dirty="0"/>
              <a:t>on x86: about 1,000</a:t>
            </a:r>
            <a:endParaRPr lang="de-DE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07274-79E8-4F32-BB06-483F44E5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3" y="908720"/>
            <a:ext cx="634453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56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17168C-C358-4639-B80C-D6EEB6B0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Many Threads Should</a:t>
            </a:r>
            <a:br>
              <a:rPr lang="en-US" sz="3600" dirty="0"/>
            </a:br>
            <a:r>
              <a:rPr lang="en-US" sz="3600" dirty="0"/>
              <a:t>You Have Per Process?</a:t>
            </a:r>
            <a:endParaRPr lang="de-DE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1E0F62-4EEC-40C3-AA55-54BFAD67A8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533055"/>
            <a:ext cx="5040313" cy="287297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23159-AD51-4FF3-9417-4AFBCCAD8E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dirty="0"/>
              <a:t>Depends on the number of cores in your target system</a:t>
            </a:r>
          </a:p>
          <a:p>
            <a:r>
              <a:rPr lang="en-US" sz="2800" dirty="0"/>
              <a:t>Ideally, you have one thread per core</a:t>
            </a:r>
          </a:p>
          <a:p>
            <a:r>
              <a:rPr lang="en-US" sz="2800" dirty="0"/>
              <a:t>The Thread Pool manages an optimal number of threads for you</a:t>
            </a:r>
          </a:p>
          <a:p>
            <a:endParaRPr lang="de-DE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820057B-99BF-4944-A62F-302E53758C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ABC0C7-BD6D-458C-9075-1DCB96E314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039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E6598-1B9B-40D7-AEB4-055A3FBE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Swimming in the 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C65679-3774-4878-A07B-8305245D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7828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3DFBD-A069-4235-BC63-622ADFB3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Pool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92F03-E9A8-4CE1-88BB-671B24E629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The Thread Pool keeps a certain amount of Background Threads alive</a:t>
            </a:r>
          </a:p>
          <a:p>
            <a:r>
              <a:rPr lang="en-US" sz="2400" dirty="0"/>
              <a:t>This amount is dynamically increased or decreased depending on the work that is handed over</a:t>
            </a:r>
          </a:p>
          <a:p>
            <a:r>
              <a:rPr lang="en-US" sz="2400" dirty="0"/>
              <a:t>Work can be handed over e.g. via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en-US" sz="2000" noProof="1">
                <a:latin typeface="Consolas" panose="020B0609020204030204" pitchFamily="49" charset="0"/>
              </a:rPr>
              <a:t>.QueueUserWorkItem</a:t>
            </a:r>
            <a:r>
              <a:rPr lang="en-US" sz="2400" dirty="0"/>
              <a:t> or </a:t>
            </a:r>
            <a:r>
              <a:rPr lang="en-US" sz="2000" noProof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en-US" sz="2000" noProof="1">
                <a:latin typeface="Consolas" panose="020B0609020204030204" pitchFamily="49" charset="0"/>
              </a:rPr>
              <a:t>.Start</a:t>
            </a:r>
            <a:endParaRPr lang="en-US" sz="2400" noProof="1">
              <a:latin typeface="Consolas" panose="020B0609020204030204" pitchFamily="49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E499EA-EF30-45C7-9276-DC3E87DA4DE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488" y="2288620"/>
            <a:ext cx="5040312" cy="336184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5D89891-BC24-4FE8-B25C-33BCB9172F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18.09.2017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8EEB20-43EE-4B98-9053-F492B63548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A5FB2A-BCB4-4E64-AAE1-BAC1A8A5655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15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theme/theme1.xml><?xml version="1.0" encoding="utf-8"?>
<a:theme xmlns:a="http://schemas.openxmlformats.org/drawingml/2006/main" name="GUI&amp;Design_Slides_Template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0000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GUI&amp;Design_Slides_Template</Template>
  <TotalTime>86</TotalTime>
  <Words>1029</Words>
  <Application>Microsoft Office PowerPoint</Application>
  <PresentationFormat>Widescreen</PresentationFormat>
  <Paragraphs>264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Swis721 Md BT</vt:lpstr>
      <vt:lpstr>Wingdings</vt:lpstr>
      <vt:lpstr>GUI&amp;Design_Slides_Template</vt:lpstr>
      <vt:lpstr>Please Use Async Await  Multithreading and Asynchronous Operations  in ASP.NET Core</vt:lpstr>
      <vt:lpstr>What Do We Talk About?</vt:lpstr>
      <vt:lpstr>Who is This Guy?</vt:lpstr>
      <vt:lpstr>Let’s Talk About Threads</vt:lpstr>
      <vt:lpstr>Some Thread Properties</vt:lpstr>
      <vt:lpstr>How Many Threads Can You Allocate in .NET Core?</vt:lpstr>
      <vt:lpstr>How Many Threads Should You Have Per Process?</vt:lpstr>
      <vt:lpstr>Swimming in the  Thread Pool</vt:lpstr>
      <vt:lpstr>The Thread Pool</vt:lpstr>
      <vt:lpstr>When Does The  Thread Pool Spill Over?</vt:lpstr>
      <vt:lpstr>Here’s The Problem: Synchronous I/O Blocks Threads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Synchronous I/O Access</vt:lpstr>
      <vt:lpstr>Asynchronous I/O Access</vt:lpstr>
      <vt:lpstr>Asynchronous I/O Access</vt:lpstr>
      <vt:lpstr>Asynchronous I/O Access</vt:lpstr>
      <vt:lpstr>Asynchronous I/O Access</vt:lpstr>
      <vt:lpstr>Asynchronous I/O Access</vt:lpstr>
      <vt:lpstr>Asynchronous I/O…</vt:lpstr>
      <vt:lpstr>Use Async Await</vt:lpstr>
      <vt:lpstr>But How Does Async Await Actually Work Under The Covers?</vt:lpstr>
      <vt:lpstr>The Pros of Async Await</vt:lpstr>
      <vt:lpstr>The Cons of Async Await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vs. Sync APIs</vt:lpstr>
      <vt:lpstr>Please use Async Await when accessing external systems</vt:lpstr>
      <vt:lpstr>Sources</vt:lpstr>
      <vt:lpstr>Image Contributions</vt:lpstr>
      <vt:lpstr>Revisit!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Shirley Libii</dc:creator>
  <cp:lastModifiedBy>Kenny Pflug</cp:lastModifiedBy>
  <cp:revision>77</cp:revision>
  <dcterms:created xsi:type="dcterms:W3CDTF">2011-11-09T15:14:01Z</dcterms:created>
  <dcterms:modified xsi:type="dcterms:W3CDTF">2017-09-18T12:43:23Z</dcterms:modified>
</cp:coreProperties>
</file>