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jpg&amp;ehk=U1dENDjPgPJwJgRU0i0c2w&amp;r=0&amp;pid=OfficeInsert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62" r:id="rId3"/>
    <p:sldId id="265" r:id="rId4"/>
    <p:sldId id="263" r:id="rId5"/>
    <p:sldId id="264" r:id="rId6"/>
    <p:sldId id="266" r:id="rId7"/>
    <p:sldId id="267" r:id="rId8"/>
    <p:sldId id="268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300" r:id="rId37"/>
    <p:sldId id="297" r:id="rId38"/>
    <p:sldId id="298" r:id="rId39"/>
    <p:sldId id="270" r:id="rId40"/>
    <p:sldId id="299" r:id="rId41"/>
    <p:sldId id="258" r:id="rId42"/>
    <p:sldId id="261" r:id="rId43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2D91AF"/>
    <a:srgbClr val="0000FF"/>
    <a:srgbClr val="EAEAEA"/>
    <a:srgbClr val="F8F8F8"/>
    <a:srgbClr val="DDDDDD"/>
    <a:srgbClr val="4D4D4D"/>
    <a:srgbClr val="5C5C5C"/>
    <a:srgbClr val="3333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434" autoAdjust="0"/>
  </p:normalViewPr>
  <p:slideViewPr>
    <p:cSldViewPr>
      <p:cViewPr varScale="1">
        <p:scale>
          <a:sx n="63" d="100"/>
          <a:sy n="63" d="100"/>
        </p:scale>
        <p:origin x="98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pfzeilenplatzhalter 1"/>
          <p:cNvSpPr>
            <a:spLocks noGrp="1"/>
          </p:cNvSpPr>
          <p:nvPr/>
        </p:nvSpPr>
        <p:spPr>
          <a:xfrm>
            <a:off x="166688" y="153988"/>
            <a:ext cx="3622675" cy="4572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z="1400" dirty="0" err="1"/>
              <a:t>GUI&amp;Design</a:t>
            </a:r>
            <a:r>
              <a:rPr lang="en-US" sz="1400" dirty="0"/>
              <a:t>, 10.-11. </a:t>
            </a:r>
            <a:r>
              <a:rPr lang="en-US" sz="1400" dirty="0" err="1"/>
              <a:t>Dezember</a:t>
            </a:r>
            <a:r>
              <a:rPr lang="en-US" sz="1400" dirty="0"/>
              <a:t> 2013, Frankfurt</a:t>
            </a:r>
          </a:p>
          <a:p>
            <a:pPr>
              <a:defRPr/>
            </a:pPr>
            <a:endParaRPr lang="de-DE" sz="1400" dirty="0"/>
          </a:p>
        </p:txBody>
      </p:sp>
      <p:sp>
        <p:nvSpPr>
          <p:cNvPr id="7" name="Fußzeilenplatzhalter 3"/>
          <p:cNvSpPr>
            <a:spLocks noGrp="1"/>
          </p:cNvSpPr>
          <p:nvPr/>
        </p:nvSpPr>
        <p:spPr>
          <a:xfrm>
            <a:off x="166688" y="8532813"/>
            <a:ext cx="2971800" cy="457200"/>
          </a:xfrm>
          <a:prstGeom prst="rect">
            <a:avLst/>
          </a:prstGeom>
        </p:spPr>
        <p:txBody>
          <a:bodyPr anchor="b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de-DE" sz="1400" dirty="0"/>
              <a:t>Dein Name - Vortragstitel</a:t>
            </a:r>
          </a:p>
        </p:txBody>
      </p:sp>
      <p:sp>
        <p:nvSpPr>
          <p:cNvPr id="8" name="Foliennummernplatzhalter 4"/>
          <p:cNvSpPr>
            <a:spLocks noGrp="1"/>
          </p:cNvSpPr>
          <p:nvPr/>
        </p:nvSpPr>
        <p:spPr>
          <a:xfrm>
            <a:off x="5516563" y="8532813"/>
            <a:ext cx="1195387" cy="457200"/>
          </a:xfrm>
          <a:prstGeom prst="rect">
            <a:avLst/>
          </a:prstGeom>
        </p:spPr>
        <p:txBody>
          <a:bodyPr anchor="b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z="1200" dirty="0"/>
              <a:t>© by </a:t>
            </a:r>
            <a:r>
              <a:rPr lang="en-US" sz="1200" dirty="0" err="1"/>
              <a:t>ppedv</a:t>
            </a:r>
            <a:r>
              <a:rPr lang="en-US" sz="1200" dirty="0"/>
              <a:t> AG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22675" y="906463"/>
            <a:ext cx="6794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907" tIns="49453" rIns="98907" bIns="49453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latin typeface="Arial" pitchFamily="34" charset="0"/>
                <a:cs typeface="+mn-cs"/>
              </a:rPr>
              <a:t>Notizen</a:t>
            </a:r>
            <a:endParaRPr lang="en-US" sz="1100" dirty="0">
              <a:latin typeface="Swis721 Md BT"/>
              <a:cs typeface="+mn-cs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622675" y="3563938"/>
            <a:ext cx="6794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907" tIns="49453" rIns="98907" bIns="49453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latin typeface="Arial" pitchFamily="34" charset="0"/>
                <a:cs typeface="+mn-cs"/>
              </a:rPr>
              <a:t>Notizen</a:t>
            </a:r>
            <a:endParaRPr lang="en-US" sz="2600" dirty="0">
              <a:latin typeface="Swis721 Md BT"/>
              <a:cs typeface="+mn-cs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611563" y="6227763"/>
            <a:ext cx="6794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907" tIns="49453" rIns="98907" bIns="49453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latin typeface="Arial" pitchFamily="34" charset="0"/>
                <a:cs typeface="+mn-cs"/>
              </a:rPr>
              <a:t>Notizen</a:t>
            </a:r>
            <a:endParaRPr lang="en-US" sz="2600" dirty="0">
              <a:latin typeface="Swis721 Md B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766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CE087-4543-4189-BB65-6B91047A5D23}" type="datetimeFigureOut">
              <a:rPr lang="de-DE" smtClean="0"/>
              <a:t>18.09.2017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E900B-7478-4634-A23F-848DFD0DB6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543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E900B-7478-4634-A23F-848DFD0DB6A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043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 userDrawn="1"/>
        </p:nvSpPr>
        <p:spPr bwMode="auto">
          <a:xfrm>
            <a:off x="140910734" y="115501738"/>
            <a:ext cx="12295717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4EFDB"/>
                  </a:outerShdw>
                </a:effectLst>
              </a14:hiddenEffects>
            </a:ext>
          </a:extLst>
        </p:spPr>
        <p:txBody>
          <a:bodyPr lIns="36576" tIns="36576" rIns="36576" bIns="36576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05273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9120336" y="6557583"/>
            <a:ext cx="138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Veranstalter: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0" y="6134338"/>
            <a:ext cx="12192000" cy="72366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6381328"/>
            <a:ext cx="1738956" cy="45504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00835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 userDrawn="1"/>
        </p:nvSpPr>
        <p:spPr bwMode="auto">
          <a:xfrm>
            <a:off x="140910734" y="115501738"/>
            <a:ext cx="12295717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4EFDB"/>
                  </a:outerShdw>
                </a:effectLst>
              </a14:hiddenEffects>
            </a:ext>
          </a:extLst>
        </p:spPr>
        <p:txBody>
          <a:bodyPr lIns="36576" tIns="36576" rIns="36576" bIns="36576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05273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9120336" y="6557583"/>
            <a:ext cx="138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Veranstalter: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0" y="6134338"/>
            <a:ext cx="12192000" cy="72366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6381328"/>
            <a:ext cx="1738956" cy="45504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F6F416B-4FAB-4167-87AD-B82828F74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84" y="1811957"/>
            <a:ext cx="10972800" cy="4281339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>
                <a:solidFill>
                  <a:srgbClr val="33333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>
              <a:buFont typeface="Wingdings" pitchFamily="2" charset="2"/>
              <a:buChar char="§"/>
              <a:defRPr>
                <a:solidFill>
                  <a:srgbClr val="33333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>
              <a:buFont typeface="Wingdings" pitchFamily="2" charset="2"/>
              <a:buChar char="§"/>
              <a:defRPr>
                <a:solidFill>
                  <a:srgbClr val="33333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>
              <a:buFont typeface="Wingdings" pitchFamily="2" charset="2"/>
              <a:buChar char="§"/>
              <a:defRPr>
                <a:solidFill>
                  <a:srgbClr val="33333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>
              <a:buFont typeface="Wingdings" pitchFamily="2" charset="2"/>
              <a:buChar char="§"/>
              <a:defRPr>
                <a:solidFill>
                  <a:srgbClr val="33333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710084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3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4">
            <a:extLst>
              <a:ext uri="{FF2B5EF4-FFF2-40B4-BE49-F238E27FC236}">
                <a16:creationId xmlns:a16="http://schemas.microsoft.com/office/drawing/2014/main" id="{E024E5A7-D328-4719-B29D-84136EA922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0A3D259-0949-4D97-BF88-5127F478E18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25344"/>
            <a:ext cx="2743200" cy="196131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/>
              <a:t>18.09.2017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7BBCA5E-3944-4F89-8777-230EB02F641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525344"/>
            <a:ext cx="4114800" cy="196131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de-DE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E7C445-F4EB-4491-B55C-BA084812B17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525344"/>
            <a:ext cx="2743200" cy="196131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3AA5FB2A-BCB4-4E64-AAE1-BAC1A8A5655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687034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E7A4-B6AE-43E5-836F-6DCE8135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76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20AF8-A5A4-44B4-AA61-2D07671128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556792"/>
            <a:ext cx="10515600" cy="482453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14">
            <a:extLst>
              <a:ext uri="{FF2B5EF4-FFF2-40B4-BE49-F238E27FC236}">
                <a16:creationId xmlns:a16="http://schemas.microsoft.com/office/drawing/2014/main" id="{10F35756-6EFF-45C0-A419-03D685EBFE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4EA72FA-FCE9-4F66-8F99-DAADE7358AD1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25344"/>
            <a:ext cx="2743200" cy="196131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/>
              <a:t>18.09.2017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1E80BDA-005F-4CF5-8640-11A88C10B8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525344"/>
            <a:ext cx="4114800" cy="196131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de-DE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905094-8A47-42F7-84F8-31374369A7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525344"/>
            <a:ext cx="2743200" cy="196131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3AA5FB2A-BCB4-4E64-AAE1-BAC1A8A5655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1133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3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E7A4-B6AE-43E5-836F-6DCE8135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76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20AF8-A5A4-44B4-AA61-2D07671128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556792"/>
            <a:ext cx="5040000" cy="482453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14">
            <a:extLst>
              <a:ext uri="{FF2B5EF4-FFF2-40B4-BE49-F238E27FC236}">
                <a16:creationId xmlns:a16="http://schemas.microsoft.com/office/drawing/2014/main" id="{10F35756-6EFF-45C0-A419-03D685EBFE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4EA72FA-FCE9-4F66-8F99-DAADE7358AD1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25344"/>
            <a:ext cx="2743200" cy="196131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/>
              <a:t>18.09.2017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1E80BDA-005F-4CF5-8640-11A88C10B8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525344"/>
            <a:ext cx="4114800" cy="196131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de-DE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905094-8A47-42F7-84F8-31374369A7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525344"/>
            <a:ext cx="2743200" cy="196131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3AA5FB2A-BCB4-4E64-AAE1-BAC1A8A5655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291EEFB-83E5-4B6F-8AF7-74140D65F98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13800" y="1556792"/>
            <a:ext cx="5040000" cy="482453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88035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3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 bldLvl="3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4">
            <a:extLst>
              <a:ext uri="{FF2B5EF4-FFF2-40B4-BE49-F238E27FC236}">
                <a16:creationId xmlns:a16="http://schemas.microsoft.com/office/drawing/2014/main" id="{42BBD719-32CF-459D-8DA5-C5580DF939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85FD95E-8961-4B37-AB8C-EAD7F6E7F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488" y="1484784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FB180D5-E8D5-403A-879F-7B3EC1B82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7488" y="3964459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5C5C5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34039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0" r:id="rId2"/>
    <p:sldLayoutId id="2147483701" r:id="rId3"/>
    <p:sldLayoutId id="2147483702" r:id="rId4"/>
    <p:sldLayoutId id="2147483704" r:id="rId5"/>
    <p:sldLayoutId id="2147483703" r:id="rId6"/>
  </p:sldLayoutIdLst>
  <p:transition spd="med">
    <p:pull/>
  </p:transition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O2x/Light.GuardClauses" TargetMode="External"/><Relationship Id="rId7" Type="http://schemas.openxmlformats.org/officeDocument/2006/relationships/image" Target="../media/image3.jpg"/><Relationship Id="rId2" Type="http://schemas.openxmlformats.org/officeDocument/2006/relationships/hyperlink" Target="http://www.synnotech.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/kennypflug" TargetMode="External"/><Relationship Id="rId5" Type="http://schemas.openxmlformats.org/officeDocument/2006/relationships/hyperlink" Target="https://twitter.com/feO2x" TargetMode="External"/><Relationship Id="rId4" Type="http://schemas.openxmlformats.org/officeDocument/2006/relationships/hyperlink" Target="http://www.feo2x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app.pluralsight.com/library/courses/skeet-async/table-of-contents" TargetMode="External"/><Relationship Id="rId3" Type="http://schemas.openxmlformats.org/officeDocument/2006/relationships/hyperlink" Target="https://mva.microsoft.com/en-US/training-courses/advanced-net-threading-part-2-computebound-async-operations-16658" TargetMode="External"/><Relationship Id="rId7" Type="http://schemas.openxmlformats.org/officeDocument/2006/relationships/hyperlink" Target="http://www.albahari.com/threading/" TargetMode="External"/><Relationship Id="rId2" Type="http://schemas.openxmlformats.org/officeDocument/2006/relationships/hyperlink" Target="https://mva.microsoft.com/en-US/training-courses/advanced-net-threading-part-1-thread-fundamentals-1665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va.microsoft.com/en-US/training-courses/advanced-net-threading-part-5-thread-synchronization-locks-16661" TargetMode="External"/><Relationship Id="rId5" Type="http://schemas.openxmlformats.org/officeDocument/2006/relationships/hyperlink" Target="https://mva.microsoft.com/en-US/training-courses/advanced-net-threading-part-4-thread-synchronization-primitives-16660" TargetMode="External"/><Relationship Id="rId4" Type="http://schemas.openxmlformats.org/officeDocument/2006/relationships/hyperlink" Target="https://mva.microsoft.com/en-US/training-courses/advanced-net-threading-part-3-iobound-async-operations-16659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foto_db/16252248370" TargetMode="External"/><Relationship Id="rId2" Type="http://schemas.openxmlformats.org/officeDocument/2006/relationships/hyperlink" Target="https://namu.wiki/w/CP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O2x/AdcCore2017.MultithreadingAndAsync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namu.wiki/w/CPU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foto_db/16252248370" TargetMode="External"/><Relationship Id="rId2" Type="http://schemas.openxmlformats.org/officeDocument/2006/relationships/image" Target="../media/image6.jpg&amp;ehk=U1dENDjPgPJwJgRU0i0c2w&amp;r=0&amp;pid=OfficeInsert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ctrTitle"/>
          </p:nvPr>
        </p:nvSpPr>
        <p:spPr bwMode="auto">
          <a:xfrm>
            <a:off x="1991544" y="1700809"/>
            <a:ext cx="7777162" cy="266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6000" dirty="0"/>
              <a:t>Please Use </a:t>
            </a:r>
            <a:r>
              <a:rPr lang="en-US" sz="6000" dirty="0" err="1"/>
              <a:t>Async</a:t>
            </a:r>
            <a:r>
              <a:rPr lang="en-US" sz="6000" dirty="0"/>
              <a:t> Await</a:t>
            </a:r>
            <a:br>
              <a:rPr lang="en-US" dirty="0"/>
            </a:br>
            <a:br>
              <a:rPr lang="en-US" dirty="0"/>
            </a:b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Multithreading and Asynchronous Operations 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ASP.NET Core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99" name="Untertitel 2"/>
          <p:cNvSpPr>
            <a:spLocks noGrp="1"/>
          </p:cNvSpPr>
          <p:nvPr>
            <p:ph type="subTitle" idx="4294967295"/>
          </p:nvPr>
        </p:nvSpPr>
        <p:spPr bwMode="auto">
          <a:xfrm>
            <a:off x="3575720" y="4581128"/>
            <a:ext cx="6400800" cy="132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r" eaLnBrk="1" hangingPunct="1">
              <a:buNone/>
            </a:pPr>
            <a:r>
              <a:rPr lang="de-DE" dirty="0">
                <a:solidFill>
                  <a:srgbClr val="333333"/>
                </a:solidFill>
              </a:rPr>
              <a:t>Kenny Pflug</a:t>
            </a: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A05167-D461-453F-A5CC-086753A800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When Does The </a:t>
            </a:r>
            <a:br>
              <a:rPr lang="en-US" dirty="0"/>
            </a:br>
            <a:r>
              <a:rPr lang="en-US" dirty="0"/>
              <a:t>Thread Pool Spill Over?</a:t>
            </a:r>
            <a:endParaRPr lang="de-DE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705E8E2-D8C4-4FCE-A4DB-6729472024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When we block its threads.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1147822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E9FB-F47B-413C-A492-A860534617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Here’s The Problem:</a:t>
            </a:r>
            <a:br>
              <a:rPr lang="en-US" sz="4800" dirty="0"/>
            </a:br>
            <a:r>
              <a:rPr lang="en-US" sz="4800" dirty="0"/>
              <a:t>Synchronous I/O Blocks Threads</a:t>
            </a:r>
            <a:endParaRPr lang="de-DE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61F5E-0415-4DC1-9D93-F87B2897EB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471987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8A398-B3A2-4CBB-AFB5-C601CE1A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I/O Access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695EC5-2249-4F79-8D95-CCD4075F2179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B257C3-BC8C-4CA8-B67F-830581651378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DE06CE-4E09-4F81-8AFE-28A9BB2E0E50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pic>
        <p:nvPicPr>
          <p:cNvPr id="9" name="Graphic 8" descr="Disk">
            <a:extLst>
              <a:ext uri="{FF2B5EF4-FFF2-40B4-BE49-F238E27FC236}">
                <a16:creationId xmlns:a16="http://schemas.microsoft.com/office/drawing/2014/main" id="{293BD071-73E8-4DA6-8170-38491CD45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4044552-FB0D-40D4-A442-34E03506A5A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7A04FD9-8BAF-4325-A9BF-4431C45390B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590936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C020-03CE-4186-AEB5-4553DCBFE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4336B-6463-44C3-8CE7-ABD7A9EC8D4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CFA0A-F434-4AF0-91B8-C3D2AA7EE5A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6F6C6E-1EF5-4191-9281-B62860559651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5C770A-34F8-476F-BF4F-3C96C8C757F9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7DEECA-C491-4A8F-9BC0-471C4CF0904B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pic>
        <p:nvPicPr>
          <p:cNvPr id="9" name="Graphic 8" descr="Disk">
            <a:extLst>
              <a:ext uri="{FF2B5EF4-FFF2-40B4-BE49-F238E27FC236}">
                <a16:creationId xmlns:a16="http://schemas.microsoft.com/office/drawing/2014/main" id="{4E87B850-C367-4470-8E19-C0190770A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D85FBC1-854D-47A4-97EA-44F3B1056931}"/>
              </a:ext>
            </a:extLst>
          </p:cNvPr>
          <p:cNvSpPr/>
          <p:nvPr/>
        </p:nvSpPr>
        <p:spPr>
          <a:xfrm>
            <a:off x="14462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</p:spTree>
    <p:extLst>
      <p:ext uri="{BB962C8B-B14F-4D97-AF65-F5344CB8AC3E}">
        <p14:creationId xmlns:p14="http://schemas.microsoft.com/office/powerpoint/2010/main" val="1070146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729B-6F91-47BE-8D83-C425B165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E4CCA-0962-4001-81EF-50A884B7316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0AF41-D4A4-4C5F-84D8-5F0A4688915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E257E1-5716-4F21-9C97-24DC461903F9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84E13C-7135-45C1-98D5-19A59E3AB9CB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59ED63-D0FF-4047-BFF7-12F6176D5911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B2C911F-13E3-4244-86EF-EBE60C9855D0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35C20FB-69EC-4402-84BB-9B96E4D0BFAD}"/>
              </a:ext>
            </a:extLst>
          </p:cNvPr>
          <p:cNvSpPr/>
          <p:nvPr/>
        </p:nvSpPr>
        <p:spPr>
          <a:xfrm>
            <a:off x="4189476" y="1979279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11" name="Graphic 10" descr="Disk">
            <a:extLst>
              <a:ext uri="{FF2B5EF4-FFF2-40B4-BE49-F238E27FC236}">
                <a16:creationId xmlns:a16="http://schemas.microsoft.com/office/drawing/2014/main" id="{543F96DA-1573-4289-B149-B6E71D32D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12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10F4-92CE-40C9-98B0-B0CA8D8D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5A73B-8844-4839-9156-25D1955410B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2E086-3ED8-4391-B997-3DE7D56AB52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D6AA46-778B-4CFD-9C6D-78C32CC36B9B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BA3BD6-5079-43F4-9469-728154FF6589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4D6A05-2850-4B15-A3CF-51340C9373E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56DBC50-06C4-4442-9896-890AD88B5741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EA29E5-B80D-476C-B448-E79C226F1D45}"/>
              </a:ext>
            </a:extLst>
          </p:cNvPr>
          <p:cNvSpPr/>
          <p:nvPr/>
        </p:nvSpPr>
        <p:spPr>
          <a:xfrm>
            <a:off x="6932676" y="1979279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59054F-03F6-4D80-B5E7-2D86BD71F1DA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7119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Disk">
            <a:extLst>
              <a:ext uri="{FF2B5EF4-FFF2-40B4-BE49-F238E27FC236}">
                <a16:creationId xmlns:a16="http://schemas.microsoft.com/office/drawing/2014/main" id="{BE3514A3-8C4D-4856-8B55-4F0CECA43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17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DBCD4-927C-40C8-B8EF-F6C0FAA7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20A3C-C552-49CB-BD51-7871E1B8BE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32247-4243-409F-A865-E18BDBAB56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547EAD-B178-416A-AE25-5163D04A1CFE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E363CB-BA0B-4115-BE13-33E24A825243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06C15D-B2F7-46AA-B53E-9F03B4983E3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BB61FEA-C438-4DFA-8C93-3156EC0A2A34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A953487-A1D7-4822-94A4-9E938F15D087}"/>
              </a:ext>
            </a:extLst>
          </p:cNvPr>
          <p:cNvSpPr/>
          <p:nvPr/>
        </p:nvSpPr>
        <p:spPr>
          <a:xfrm>
            <a:off x="6932676" y="1979279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1498CC-C3E2-46DD-8572-4A81EA58C823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7119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Disk">
            <a:extLst>
              <a:ext uri="{FF2B5EF4-FFF2-40B4-BE49-F238E27FC236}">
                <a16:creationId xmlns:a16="http://schemas.microsoft.com/office/drawing/2014/main" id="{43F99F07-FB1A-46FE-8F3A-ACB7AD7E7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C98F06-4F73-4805-8296-A337B7A6FB72}"/>
              </a:ext>
            </a:extLst>
          </p:cNvPr>
          <p:cNvCxnSpPr>
            <a:cxnSpLocks/>
          </p:cNvCxnSpPr>
          <p:nvPr/>
        </p:nvCxnSpPr>
        <p:spPr>
          <a:xfrm flipV="1">
            <a:off x="8455152" y="4021231"/>
            <a:ext cx="683512" cy="2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751A676-B680-487C-9D6A-9719DE132412}"/>
              </a:ext>
            </a:extLst>
          </p:cNvPr>
          <p:cNvSpPr txBox="1"/>
          <p:nvPr/>
        </p:nvSpPr>
        <p:spPr>
          <a:xfrm>
            <a:off x="9239208" y="2247348"/>
            <a:ext cx="1485984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Hardware I/O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Thread Blocks</a:t>
            </a:r>
          </a:p>
        </p:txBody>
      </p:sp>
    </p:spTree>
    <p:extLst>
      <p:ext uri="{BB962C8B-B14F-4D97-AF65-F5344CB8AC3E}">
        <p14:creationId xmlns:p14="http://schemas.microsoft.com/office/powerpoint/2010/main" val="2573550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1A29-610E-409B-B507-70ABEF7E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C333D-F6FE-421A-8C5D-E3D55F2359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720E0-22E7-4E1D-A061-833F771932F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2411E1-4EDF-4A4E-A8FB-4EFC9219757D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9A03CF-3DBB-45F3-807B-5C5BC473F2C9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5A0ABA-6623-47C7-A777-180D91864EFF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0D934D1-6D31-4263-8EE0-CEE04AA109F0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1FD5C7-DA30-4A84-A571-D5FD5FBDCEA1}"/>
              </a:ext>
            </a:extLst>
          </p:cNvPr>
          <p:cNvSpPr/>
          <p:nvPr/>
        </p:nvSpPr>
        <p:spPr>
          <a:xfrm>
            <a:off x="6932676" y="1979279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73CD74-AAD9-44C7-AF7C-B9604CFDE83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7119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Disk">
            <a:extLst>
              <a:ext uri="{FF2B5EF4-FFF2-40B4-BE49-F238E27FC236}">
                <a16:creationId xmlns:a16="http://schemas.microsoft.com/office/drawing/2014/main" id="{D7457E30-DE3A-407C-A728-F65F36DA2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6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63CA-0A17-4B90-B943-71047E9C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3FE78-924F-49D1-BB06-A80D39A38EC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14C9F-CEEB-4AB2-B586-ACE42B2C56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A726FA-FE31-4E2B-B12D-A41207FE367F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FA03F6-5E1A-4706-BFCB-AF7521A5A38E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B8F9E4-045E-4B48-B71D-B480B52B5D2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8353BA8-34DF-452B-8D1E-9F7C4E7DBD08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41E1F0-69DE-4BDB-9A30-BA773D2646DF}"/>
              </a:ext>
            </a:extLst>
          </p:cNvPr>
          <p:cNvSpPr/>
          <p:nvPr/>
        </p:nvSpPr>
        <p:spPr>
          <a:xfrm>
            <a:off x="41894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11" name="Graphic 10" descr="Disk">
            <a:extLst>
              <a:ext uri="{FF2B5EF4-FFF2-40B4-BE49-F238E27FC236}">
                <a16:creationId xmlns:a16="http://schemas.microsoft.com/office/drawing/2014/main" id="{D9865DF2-1C92-4C93-9230-447DCAA41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71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E721-0937-428F-88EE-96DE4ED1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E2A89-E261-4034-84E8-0D79035C047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2A395B-8C6A-41C9-B4D4-68B5AC68BE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98CBB9-D826-4F69-BBC7-EEDC6E924034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85DB2D-4C15-4781-AC73-71E00A2CCFC2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8C9A82-552E-4393-98DA-0637E3FA2CBB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516142-3713-4945-A894-44ABAC43DDE7}"/>
              </a:ext>
            </a:extLst>
          </p:cNvPr>
          <p:cNvSpPr/>
          <p:nvPr/>
        </p:nvSpPr>
        <p:spPr>
          <a:xfrm>
            <a:off x="14462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10" name="Graphic 9" descr="Disk">
            <a:extLst>
              <a:ext uri="{FF2B5EF4-FFF2-40B4-BE49-F238E27FC236}">
                <a16:creationId xmlns:a16="http://schemas.microsoft.com/office/drawing/2014/main" id="{92A65789-73DA-4090-B184-DEAD72DA9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29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8A708-EDDC-4F62-BB2F-DFDBA69F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28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What Do We Talk About?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33026C-6E14-4B04-9998-CBC4A10A4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fat are threads?</a:t>
            </a:r>
          </a:p>
          <a:p>
            <a:r>
              <a:rPr lang="en-US" dirty="0"/>
              <a:t>Why should I let them swim in a pool?</a:t>
            </a:r>
          </a:p>
          <a:p>
            <a:r>
              <a:rPr lang="en-US" dirty="0"/>
              <a:t>How can I make the pool spill over?</a:t>
            </a:r>
          </a:p>
          <a:p>
            <a:r>
              <a:rPr lang="en-US" dirty="0"/>
              <a:t>How can I prevent the flood by awaiting tasks?</a:t>
            </a:r>
          </a:p>
          <a:p>
            <a:r>
              <a:rPr lang="en-US" dirty="0"/>
              <a:t>How does this </a:t>
            </a:r>
            <a:r>
              <a:rPr lang="en-US" dirty="0" err="1"/>
              <a:t>async</a:t>
            </a:r>
            <a:r>
              <a:rPr lang="en-US" dirty="0"/>
              <a:t>-await-stuff even work internally?</a:t>
            </a:r>
          </a:p>
          <a:p>
            <a:r>
              <a:rPr lang="en-US" dirty="0"/>
              <a:t>How should I structure my ASP.NET Core apps so that they run fluently?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546296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B664-65C3-4886-BBEF-E424F5D0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D1E96-7FEE-4867-9C48-5B86CA1E9F2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C85A9-9FC4-4FC7-A20A-C4393625C46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95CE06-C7BF-431A-993A-C46B53FAFCBB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9B4E2F-EA06-4103-BFB6-E4F3B0FD1BA7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D50BB1-D36E-477C-AC10-DC5BDA7771EC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5EA5C9-CF0F-4A3D-B7DB-97B495BFFD64}"/>
              </a:ext>
            </a:extLst>
          </p:cNvPr>
          <p:cNvSpPr/>
          <p:nvPr/>
        </p:nvSpPr>
        <p:spPr>
          <a:xfrm>
            <a:off x="69326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10" name="Graphic 9" descr="Disk">
            <a:extLst>
              <a:ext uri="{FF2B5EF4-FFF2-40B4-BE49-F238E27FC236}">
                <a16:creationId xmlns:a16="http://schemas.microsoft.com/office/drawing/2014/main" id="{B32D4171-E138-400E-8A48-C2F74C43B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E5E6C2-CB5C-4FE8-84DD-7959BBBD1CCF}"/>
              </a:ext>
            </a:extLst>
          </p:cNvPr>
          <p:cNvCxnSpPr/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ECD9F1-28FF-423F-82D2-6055B3ED5C71}"/>
              </a:ext>
            </a:extLst>
          </p:cNvPr>
          <p:cNvCxnSpPr>
            <a:cxnSpLocks/>
          </p:cNvCxnSpPr>
          <p:nvPr/>
        </p:nvCxnSpPr>
        <p:spPr>
          <a:xfrm>
            <a:off x="57119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B4C87B-D3DC-4C85-B880-D675CCA67BA3}"/>
              </a:ext>
            </a:extLst>
          </p:cNvPr>
          <p:cNvCxnSpPr>
            <a:cxnSpLocks/>
          </p:cNvCxnSpPr>
          <p:nvPr/>
        </p:nvCxnSpPr>
        <p:spPr>
          <a:xfrm flipV="1">
            <a:off x="8455152" y="4021231"/>
            <a:ext cx="683512" cy="2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09E4BE-6E15-4509-8AB5-A5053250AF6D}"/>
              </a:ext>
            </a:extLst>
          </p:cNvPr>
          <p:cNvSpPr txBox="1"/>
          <p:nvPr/>
        </p:nvSpPr>
        <p:spPr>
          <a:xfrm>
            <a:off x="9208398" y="2247348"/>
            <a:ext cx="1547603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Hardware I/O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120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27E6-11D8-4008-A289-375AC259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33301-9D23-492F-96CC-A5D13C51A46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9D3CB-317E-4D10-AC69-D6AD0703C58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47A47F-5A58-4C10-980D-A84D25A63E99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308B5B-FEDE-4A1A-9E10-F742007657AA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5CCB4B-BCF2-4D07-A621-638EC1546EC2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A01A92-B724-4625-B88C-D72E2BED0D9F}"/>
              </a:ext>
            </a:extLst>
          </p:cNvPr>
          <p:cNvSpPr/>
          <p:nvPr/>
        </p:nvSpPr>
        <p:spPr>
          <a:xfrm>
            <a:off x="69326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10" name="Graphic 9" descr="Disk">
            <a:extLst>
              <a:ext uri="{FF2B5EF4-FFF2-40B4-BE49-F238E27FC236}">
                <a16:creationId xmlns:a16="http://schemas.microsoft.com/office/drawing/2014/main" id="{5BACF05F-69F8-4B16-9EEC-392FAEC44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576A2B-8227-49F8-BB62-066B1B63E132}"/>
              </a:ext>
            </a:extLst>
          </p:cNvPr>
          <p:cNvCxnSpPr/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845088-4BD9-4876-9DBC-AB027A3BA9CE}"/>
              </a:ext>
            </a:extLst>
          </p:cNvPr>
          <p:cNvCxnSpPr>
            <a:cxnSpLocks/>
          </p:cNvCxnSpPr>
          <p:nvPr/>
        </p:nvCxnSpPr>
        <p:spPr>
          <a:xfrm flipV="1">
            <a:off x="8455152" y="4021231"/>
            <a:ext cx="683512" cy="2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D93E28-FD28-4F71-8561-BF01A7C48082}"/>
              </a:ext>
            </a:extLst>
          </p:cNvPr>
          <p:cNvSpPr txBox="1"/>
          <p:nvPr/>
        </p:nvSpPr>
        <p:spPr>
          <a:xfrm>
            <a:off x="9208398" y="2247348"/>
            <a:ext cx="1547603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Hardware I/O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282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3D64B-C419-454E-9E81-169AFD8B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43D3A-BF96-4BF3-A4B6-BC7483DEE71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85F31-679A-48B7-95C3-AC7DD9FA93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AA48BC-50F9-4BE1-BA29-DBB510FD201B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ABDA00-6745-4B00-AABE-3B362B8C0AA0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2AEEAD-01ED-4BA1-9F88-33B395DE085A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85B5A50-CA6A-4FCD-9BB7-3AE89F7BB567}"/>
              </a:ext>
            </a:extLst>
          </p:cNvPr>
          <p:cNvSpPr/>
          <p:nvPr/>
        </p:nvSpPr>
        <p:spPr>
          <a:xfrm>
            <a:off x="69326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10" name="Graphic 9" descr="Disk">
            <a:extLst>
              <a:ext uri="{FF2B5EF4-FFF2-40B4-BE49-F238E27FC236}">
                <a16:creationId xmlns:a16="http://schemas.microsoft.com/office/drawing/2014/main" id="{E509F1A5-D01A-4A90-A43B-0A21F1E04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86E56C-4C33-4594-BF88-399860910CFF}"/>
              </a:ext>
            </a:extLst>
          </p:cNvPr>
          <p:cNvCxnSpPr>
            <a:cxnSpLocks/>
          </p:cNvCxnSpPr>
          <p:nvPr/>
        </p:nvCxnSpPr>
        <p:spPr>
          <a:xfrm flipV="1">
            <a:off x="8455152" y="4021231"/>
            <a:ext cx="683512" cy="2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CBDF67-35A1-41F9-A5DB-8FAE6587BD06}"/>
              </a:ext>
            </a:extLst>
          </p:cNvPr>
          <p:cNvSpPr txBox="1"/>
          <p:nvPr/>
        </p:nvSpPr>
        <p:spPr>
          <a:xfrm>
            <a:off x="9208398" y="2247348"/>
            <a:ext cx="1547603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Hardware I/O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99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B3E9-2DBA-4E4F-A235-85452EC5F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BBECF-9AA0-4986-A1F8-20FBA8E076C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4EC20-EAE7-49DA-BF78-6FEA6789344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E1B312-FC2D-43DD-BE1D-15F34D2B9372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AE7F2-8EB3-4AAC-B04E-2AD66EAC914B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251B6F-A76C-444C-8916-06366549327E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0A1826-2421-4E54-9DCC-AE8974EF7789}"/>
              </a:ext>
            </a:extLst>
          </p:cNvPr>
          <p:cNvSpPr/>
          <p:nvPr/>
        </p:nvSpPr>
        <p:spPr>
          <a:xfrm>
            <a:off x="41894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10" name="Graphic 9" descr="Disk">
            <a:extLst>
              <a:ext uri="{FF2B5EF4-FFF2-40B4-BE49-F238E27FC236}">
                <a16:creationId xmlns:a16="http://schemas.microsoft.com/office/drawing/2014/main" id="{E84E9353-40A5-42B8-A81B-99E9E3A48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0B356F-8C95-4CB1-8D0C-1375EBFA1534}"/>
              </a:ext>
            </a:extLst>
          </p:cNvPr>
          <p:cNvSpPr txBox="1"/>
          <p:nvPr/>
        </p:nvSpPr>
        <p:spPr>
          <a:xfrm>
            <a:off x="2877890" y="5136031"/>
            <a:ext cx="5784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Queued in the Thread Pool</a:t>
            </a:r>
          </a:p>
          <a:p>
            <a:r>
              <a:rPr lang="en-US" sz="2400" dirty="0"/>
              <a:t>(not necessarily the thread you started from)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CC310F-9F95-496C-B6AE-9F8940EF42D0}"/>
              </a:ext>
            </a:extLst>
          </p:cNvPr>
          <p:cNvCxnSpPr/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305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2C97-7A84-4F41-91EB-56498A0A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5CBA7-6DC4-4C50-A555-1EF04670B2E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D5F17-030F-4A03-B553-B8B94055FC7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3AD70-4DED-4547-9408-DE88AE6AC4A5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41CC8B-6796-4350-8BC8-12A860191720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A5520A-A491-404D-B6CA-5535D9F01074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55D575-6324-4D55-AFBD-E41F146A6FAC}"/>
              </a:ext>
            </a:extLst>
          </p:cNvPr>
          <p:cNvSpPr/>
          <p:nvPr/>
        </p:nvSpPr>
        <p:spPr>
          <a:xfrm>
            <a:off x="14462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10" name="Graphic 9" descr="Disk">
            <a:extLst>
              <a:ext uri="{FF2B5EF4-FFF2-40B4-BE49-F238E27FC236}">
                <a16:creationId xmlns:a16="http://schemas.microsoft.com/office/drawing/2014/main" id="{76FFFFBA-AE26-4E2F-AD96-9DC5284C6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02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316EF-B0AF-4845-8147-834802E9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I/O…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2B738-F536-4321-926C-B501866A2F9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…returns to the caller while the third-party system (DB, Web Service, File System, etc.) is handling your request</a:t>
            </a:r>
          </a:p>
          <a:p>
            <a:r>
              <a:rPr lang="en-US" dirty="0"/>
              <a:t>In Client Applications, this usually results in continuous rendering of the UI Thread (the UI does not freeze)</a:t>
            </a:r>
          </a:p>
          <a:p>
            <a:r>
              <a:rPr lang="en-US" dirty="0"/>
              <a:t>In Web Apps, this results in the thread being able to handle another request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E023E-C186-4ED5-9BAB-E2F7AC36593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C4197-5C48-43C9-9F0C-CC375A49D3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025923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BB7D7A-637E-490D-9FD2-A2751FFF2B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Async</a:t>
            </a:r>
            <a:r>
              <a:rPr lang="en-US" dirty="0"/>
              <a:t> Await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CD16BDE-86AA-4851-90F1-E16E6CA2D2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It is by far the easiest API to handle asynchronous programming.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FD1D2-06A3-449C-8656-9A42BDF101A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524625"/>
            <a:ext cx="2743200" cy="1968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BF9D2-E961-434B-B215-3867509C66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24625"/>
            <a:ext cx="2743200" cy="196850"/>
          </a:xfrm>
          <a:prstGeom prst="rect">
            <a:avLst/>
          </a:prstGeom>
        </p:spPr>
        <p:txBody>
          <a:bodyPr/>
          <a:lstStyle/>
          <a:p>
            <a:fld id="{3AA5FB2A-BCB4-4E64-AAE1-BAC1A8A5655D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4456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D3FD1-1E89-45E1-9FAE-314E27633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But How Does </a:t>
            </a:r>
            <a:r>
              <a:rPr lang="en-US" sz="4800" dirty="0" err="1"/>
              <a:t>Async</a:t>
            </a:r>
            <a:r>
              <a:rPr lang="en-US" sz="4800" dirty="0"/>
              <a:t> Await Actually Work Under The Covers?</a:t>
            </a:r>
            <a:endParaRPr lang="de-DE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475AA-F108-4795-AD3B-B70317183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It creates a state machine that jumps to the </a:t>
            </a:r>
            <a:br>
              <a:rPr lang="en-US" sz="3200" dirty="0"/>
            </a:br>
            <a:r>
              <a:rPr lang="en-US" sz="3200" dirty="0"/>
              <a:t>“right spot” (the next statement after await) when an asynchronous operation finishes.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1770053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DB89C1-AEC2-4978-83E9-583302A7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Pros of </a:t>
            </a:r>
            <a:r>
              <a:rPr lang="en-US" dirty="0" err="1"/>
              <a:t>Async</a:t>
            </a:r>
            <a:r>
              <a:rPr lang="en-US" dirty="0"/>
              <a:t> Await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5814D7-8AED-4010-8631-548A37F8A50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looks like synchronous code, but executes asynchronously</a:t>
            </a:r>
          </a:p>
          <a:p>
            <a:r>
              <a:rPr lang="en-US" dirty="0"/>
              <a:t>No more need for continuation methods, logic that belongs together can stay in one function</a:t>
            </a:r>
          </a:p>
          <a:p>
            <a:r>
              <a:rPr lang="en-US" dirty="0"/>
              <a:t>Ties in with the existing Task Parallel Library (TPL)</a:t>
            </a:r>
          </a:p>
          <a:p>
            <a:r>
              <a:rPr lang="en-US" dirty="0"/>
              <a:t>The VS Debugger lets you step over asynchronous functions as if they were synchronous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6365947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A19B-91E4-454D-A198-19C4898B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 of </a:t>
            </a:r>
            <a:r>
              <a:rPr lang="en-US" dirty="0" err="1"/>
              <a:t>Async</a:t>
            </a:r>
            <a:r>
              <a:rPr lang="en-US" dirty="0"/>
              <a:t> Await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5CA60-E31D-404C-B094-B43B21EB8DC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control flow is altered – methods can return when an await statement is executed</a:t>
            </a:r>
          </a:p>
          <a:p>
            <a:r>
              <a:rPr lang="en-US" dirty="0" err="1"/>
              <a:t>Async</a:t>
            </a:r>
            <a:r>
              <a:rPr lang="en-US" dirty="0"/>
              <a:t> Await has a drastic impact on our Object-Oriented Design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81CE8-C19F-45ED-80E9-EDF4700A3E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47A2A-5028-4467-9C51-676CD5F684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54065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41B3-2CF5-4E91-AA38-B516FE597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285"/>
            <a:ext cx="10515600" cy="1325563"/>
          </a:xfrm>
        </p:spPr>
        <p:txBody>
          <a:bodyPr/>
          <a:lstStyle/>
          <a:p>
            <a:r>
              <a:rPr lang="en-US" dirty="0"/>
              <a:t>Who is This Guy?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03F24-9AE2-4C45-8964-51CDC26B0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84" y="1811957"/>
            <a:ext cx="6940352" cy="42813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Kenny Pflug</a:t>
            </a:r>
          </a:p>
          <a:p>
            <a:r>
              <a:rPr lang="en-US" sz="2400" dirty="0"/>
              <a:t>Senior Software Developer at </a:t>
            </a:r>
            <a:r>
              <a:rPr lang="en-US" sz="2400" dirty="0" err="1">
                <a:hlinkClick r:id="rId2"/>
              </a:rPr>
              <a:t>Synnotech</a:t>
            </a:r>
            <a:r>
              <a:rPr lang="en-US" sz="2400" dirty="0">
                <a:hlinkClick r:id="rId2"/>
              </a:rPr>
              <a:t> AG</a:t>
            </a:r>
            <a:endParaRPr lang="en-US" sz="2400" dirty="0"/>
          </a:p>
          <a:p>
            <a:r>
              <a:rPr lang="en-US" sz="2400" dirty="0"/>
              <a:t>PhD Candidate at University of Regensburg</a:t>
            </a:r>
          </a:p>
          <a:p>
            <a:r>
              <a:rPr lang="en-US" sz="2400" dirty="0"/>
              <a:t>Author of </a:t>
            </a:r>
            <a:r>
              <a:rPr lang="en-US" sz="2400" dirty="0" err="1">
                <a:solidFill>
                  <a:srgbClr val="FF0000"/>
                </a:solidFill>
                <a:hlinkClick r:id="rId3"/>
              </a:rPr>
              <a:t>Light.GuardClauses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Organizer of the .NET User Group Regensburg</a:t>
            </a:r>
          </a:p>
          <a:p>
            <a:endParaRPr lang="en-US" sz="2400" dirty="0"/>
          </a:p>
          <a:p>
            <a:r>
              <a:rPr lang="en-US" sz="2400" dirty="0"/>
              <a:t>Blog: </a:t>
            </a:r>
            <a:r>
              <a:rPr lang="en-US" sz="2400" dirty="0">
                <a:hlinkClick r:id="rId4"/>
              </a:rPr>
              <a:t>www.feo2x.com</a:t>
            </a:r>
            <a:endParaRPr lang="en-US" sz="2400" dirty="0"/>
          </a:p>
          <a:p>
            <a:r>
              <a:rPr lang="en-US" sz="2400" dirty="0"/>
              <a:t>Twitter: </a:t>
            </a:r>
            <a:r>
              <a:rPr lang="en-US" sz="2400" dirty="0">
                <a:hlinkClick r:id="rId5"/>
              </a:rPr>
              <a:t>@feO2x</a:t>
            </a:r>
            <a:endParaRPr lang="en-US" sz="2400" dirty="0"/>
          </a:p>
          <a:p>
            <a:r>
              <a:rPr lang="en-US" sz="2400" dirty="0"/>
              <a:t>YouTube: </a:t>
            </a:r>
            <a:r>
              <a:rPr lang="en-US" sz="2400" dirty="0">
                <a:hlinkClick r:id="rId6"/>
              </a:rPr>
              <a:t>www.youtube.com/c/kennypflug</a:t>
            </a:r>
            <a:endParaRPr lang="en-US" sz="2400" dirty="0"/>
          </a:p>
          <a:p>
            <a:endParaRPr lang="de-DE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7F7006D4-F262-4DD3-8593-3709AE5742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245" y="1715518"/>
            <a:ext cx="29235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0323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8E5F-7CF9-44AF-A1D4-B976462B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365125"/>
            <a:ext cx="9434264" cy="1047651"/>
          </a:xfrm>
        </p:spPr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Await and O-O Design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8266-EF24-414E-8F6B-AC1CA3E65A4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6CCCD-DBCE-40DF-ABBC-2BE79C2881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5821F8-F68C-4BB4-807A-88FE3727776A}"/>
              </a:ext>
            </a:extLst>
          </p:cNvPr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2891071268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8E5F-7CF9-44AF-A1D4-B976462B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365125"/>
            <a:ext cx="9434264" cy="1047651"/>
          </a:xfrm>
        </p:spPr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Await and O-O Design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8266-EF24-414E-8F6B-AC1CA3E65A4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6CCCD-DBCE-40DF-ABBC-2BE79C2881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D16E2-3F6A-4A2A-A5B5-2079FE0CA2F3}"/>
              </a:ext>
            </a:extLst>
          </p:cNvPr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4162C-1523-4667-9004-913A1D9571FC}"/>
              </a:ext>
            </a:extLst>
          </p:cNvPr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1D8FF1-DEC2-44EA-AAA9-34162F3B606A}"/>
              </a:ext>
            </a:extLst>
          </p:cNvPr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660DBA-BFD1-4BD9-89BA-AA70517B8D8F}"/>
              </a:ext>
            </a:extLst>
          </p:cNvPr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CC79BD-C515-4D84-AE73-A45FD9CE9EFA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CD23E8-3DE4-4769-B9EC-811B40FF911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45C918-B911-4F39-B670-6F467A87240C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299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8E5F-7CF9-44AF-A1D4-B976462B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365125"/>
            <a:ext cx="9434264" cy="1047651"/>
          </a:xfrm>
        </p:spPr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Await and O-O Design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8266-EF24-414E-8F6B-AC1CA3E65A4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6CCCD-DBCE-40DF-ABBC-2BE79C2881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D16E2-3F6A-4A2A-A5B5-2079FE0CA2F3}"/>
              </a:ext>
            </a:extLst>
          </p:cNvPr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4162C-1523-4667-9004-913A1D9571FC}"/>
              </a:ext>
            </a:extLst>
          </p:cNvPr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1D8FF1-DEC2-44EA-AAA9-34162F3B606A}"/>
              </a:ext>
            </a:extLst>
          </p:cNvPr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660DBA-BFD1-4BD9-89BA-AA70517B8D8F}"/>
              </a:ext>
            </a:extLst>
          </p:cNvPr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CC79BD-C515-4D84-AE73-A45FD9CE9EFA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CD23E8-3DE4-4769-B9EC-811B40FF911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45C918-B911-4F39-B670-6F467A87240C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BE8726E-AD30-4A87-9621-1764BF10E500}"/>
              </a:ext>
            </a:extLst>
          </p:cNvPr>
          <p:cNvSpPr/>
          <p:nvPr/>
        </p:nvSpPr>
        <p:spPr>
          <a:xfrm>
            <a:off x="6595653" y="3587022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B66666-EE2C-4454-834F-A0A81ECC197D}"/>
              </a:ext>
            </a:extLst>
          </p:cNvPr>
          <p:cNvSpPr/>
          <p:nvPr/>
        </p:nvSpPr>
        <p:spPr>
          <a:xfrm>
            <a:off x="6595653" y="5044640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MongoRepository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97EEBB-2C5F-4248-BDA3-EAF1D8F9B528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7702731" y="4057285"/>
            <a:ext cx="0" cy="98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467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8E5F-7CF9-44AF-A1D4-B976462B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365125"/>
            <a:ext cx="9434264" cy="1047651"/>
          </a:xfrm>
        </p:spPr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Await and O-O Design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8266-EF24-414E-8F6B-AC1CA3E65A4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6CCCD-DBCE-40DF-ABBC-2BE79C2881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D16E2-3F6A-4A2A-A5B5-2079FE0CA2F3}"/>
              </a:ext>
            </a:extLst>
          </p:cNvPr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4162C-1523-4667-9004-913A1D9571FC}"/>
              </a:ext>
            </a:extLst>
          </p:cNvPr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1D8FF1-DEC2-44EA-AAA9-34162F3B606A}"/>
              </a:ext>
            </a:extLst>
          </p:cNvPr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660DBA-BFD1-4BD9-89BA-AA70517B8D8F}"/>
              </a:ext>
            </a:extLst>
          </p:cNvPr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CC79BD-C515-4D84-AE73-A45FD9CE9EFA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CD23E8-3DE4-4769-B9EC-811B40FF911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45C918-B911-4F39-B670-6F467A87240C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BE8726E-AD30-4A87-9621-1764BF10E500}"/>
              </a:ext>
            </a:extLst>
          </p:cNvPr>
          <p:cNvSpPr/>
          <p:nvPr/>
        </p:nvSpPr>
        <p:spPr>
          <a:xfrm>
            <a:off x="6595653" y="3587022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B66666-EE2C-4454-834F-A0A81ECC197D}"/>
              </a:ext>
            </a:extLst>
          </p:cNvPr>
          <p:cNvSpPr/>
          <p:nvPr/>
        </p:nvSpPr>
        <p:spPr>
          <a:xfrm>
            <a:off x="6595653" y="5044640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MongoRepository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97EEBB-2C5F-4248-BDA3-EAF1D8F9B528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7702731" y="4057285"/>
            <a:ext cx="0" cy="98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F5FB77-E7CA-4FB8-A084-EA3BFA9D46EB}"/>
              </a:ext>
            </a:extLst>
          </p:cNvPr>
          <p:cNvSpPr/>
          <p:nvPr/>
        </p:nvSpPr>
        <p:spPr>
          <a:xfrm>
            <a:off x="2423592" y="1489324"/>
            <a:ext cx="7344816" cy="4531964"/>
          </a:xfrm>
          <a:prstGeom prst="roundRect">
            <a:avLst/>
          </a:prstGeom>
          <a:solidFill>
            <a:srgbClr val="EAEAEA">
              <a:alpha val="98039"/>
            </a:srgbClr>
          </a:solidFill>
          <a:ln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333333"/>
                </a:solidFill>
              </a:ln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D0A595-8F4C-4E4A-B011-53322A809F1F}"/>
              </a:ext>
            </a:extLst>
          </p:cNvPr>
          <p:cNvSpPr txBox="1"/>
          <p:nvPr/>
        </p:nvSpPr>
        <p:spPr>
          <a:xfrm>
            <a:off x="4111928" y="2469382"/>
            <a:ext cx="396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LoadById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id</a:t>
            </a:r>
            <a:r>
              <a:rPr lang="de-DE" dirty="0"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07A01B-3D85-4F0C-A341-7476F42C94F5}"/>
              </a:ext>
            </a:extLst>
          </p:cNvPr>
          <p:cNvSpPr txBox="1"/>
          <p:nvPr/>
        </p:nvSpPr>
        <p:spPr>
          <a:xfrm>
            <a:off x="3254519" y="4224883"/>
            <a:ext cx="5682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MongoRepository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: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LoadById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id</a:t>
            </a:r>
            <a:r>
              <a:rPr lang="de-DE" dirty="0"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75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8E5F-7CF9-44AF-A1D4-B976462B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365125"/>
            <a:ext cx="9434264" cy="1047651"/>
          </a:xfrm>
        </p:spPr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Await and O-O Design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8266-EF24-414E-8F6B-AC1CA3E65A4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6CCCD-DBCE-40DF-ABBC-2BE79C2881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D16E2-3F6A-4A2A-A5B5-2079FE0CA2F3}"/>
              </a:ext>
            </a:extLst>
          </p:cNvPr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4162C-1523-4667-9004-913A1D9571FC}"/>
              </a:ext>
            </a:extLst>
          </p:cNvPr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1D8FF1-DEC2-44EA-AAA9-34162F3B606A}"/>
              </a:ext>
            </a:extLst>
          </p:cNvPr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660DBA-BFD1-4BD9-89BA-AA70517B8D8F}"/>
              </a:ext>
            </a:extLst>
          </p:cNvPr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CC79BD-C515-4D84-AE73-A45FD9CE9EFA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CD23E8-3DE4-4769-B9EC-811B40FF911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45C918-B911-4F39-B670-6F467A87240C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BE8726E-AD30-4A87-9621-1764BF10E500}"/>
              </a:ext>
            </a:extLst>
          </p:cNvPr>
          <p:cNvSpPr/>
          <p:nvPr/>
        </p:nvSpPr>
        <p:spPr>
          <a:xfrm>
            <a:off x="6595653" y="3587022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B66666-EE2C-4454-834F-A0A81ECC197D}"/>
              </a:ext>
            </a:extLst>
          </p:cNvPr>
          <p:cNvSpPr/>
          <p:nvPr/>
        </p:nvSpPr>
        <p:spPr>
          <a:xfrm>
            <a:off x="6595653" y="5044640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MongoRepository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97EEBB-2C5F-4248-BDA3-EAF1D8F9B528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7702731" y="4057285"/>
            <a:ext cx="0" cy="98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F5FB77-E7CA-4FB8-A084-EA3BFA9D46EB}"/>
              </a:ext>
            </a:extLst>
          </p:cNvPr>
          <p:cNvSpPr/>
          <p:nvPr/>
        </p:nvSpPr>
        <p:spPr>
          <a:xfrm>
            <a:off x="2423592" y="1489324"/>
            <a:ext cx="7344816" cy="4531964"/>
          </a:xfrm>
          <a:prstGeom prst="roundRect">
            <a:avLst/>
          </a:prstGeom>
          <a:solidFill>
            <a:srgbClr val="EAEAEA">
              <a:alpha val="98039"/>
            </a:srgbClr>
          </a:solidFill>
          <a:ln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333333"/>
                </a:solidFill>
              </a:ln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D0A595-8F4C-4E4A-B011-53322A809F1F}"/>
              </a:ext>
            </a:extLst>
          </p:cNvPr>
          <p:cNvSpPr txBox="1"/>
          <p:nvPr/>
        </p:nvSpPr>
        <p:spPr>
          <a:xfrm>
            <a:off x="4111928" y="2469382"/>
            <a:ext cx="396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LoadById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id</a:t>
            </a:r>
            <a:r>
              <a:rPr lang="de-DE" dirty="0"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07A01B-3D85-4F0C-A341-7476F42C94F5}"/>
              </a:ext>
            </a:extLst>
          </p:cNvPr>
          <p:cNvSpPr txBox="1"/>
          <p:nvPr/>
        </p:nvSpPr>
        <p:spPr>
          <a:xfrm>
            <a:off x="3254519" y="4224883"/>
            <a:ext cx="6225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MongoRepository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: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Contact&gt;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LoadById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id</a:t>
            </a:r>
            <a:r>
              <a:rPr lang="de-DE" dirty="0"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5545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8E5F-7CF9-44AF-A1D4-B976462B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365125"/>
            <a:ext cx="9434264" cy="1047651"/>
          </a:xfrm>
        </p:spPr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Await and O-O Design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8266-EF24-414E-8F6B-AC1CA3E65A4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6CCCD-DBCE-40DF-ABBC-2BE79C2881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D16E2-3F6A-4A2A-A5B5-2079FE0CA2F3}"/>
              </a:ext>
            </a:extLst>
          </p:cNvPr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4162C-1523-4667-9004-913A1D9571FC}"/>
              </a:ext>
            </a:extLst>
          </p:cNvPr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1D8FF1-DEC2-44EA-AAA9-34162F3B606A}"/>
              </a:ext>
            </a:extLst>
          </p:cNvPr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660DBA-BFD1-4BD9-89BA-AA70517B8D8F}"/>
              </a:ext>
            </a:extLst>
          </p:cNvPr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CC79BD-C515-4D84-AE73-A45FD9CE9EFA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CD23E8-3DE4-4769-B9EC-811B40FF911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45C918-B911-4F39-B670-6F467A87240C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BE8726E-AD30-4A87-9621-1764BF10E500}"/>
              </a:ext>
            </a:extLst>
          </p:cNvPr>
          <p:cNvSpPr/>
          <p:nvPr/>
        </p:nvSpPr>
        <p:spPr>
          <a:xfrm>
            <a:off x="6595653" y="3587022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B66666-EE2C-4454-834F-A0A81ECC197D}"/>
              </a:ext>
            </a:extLst>
          </p:cNvPr>
          <p:cNvSpPr/>
          <p:nvPr/>
        </p:nvSpPr>
        <p:spPr>
          <a:xfrm>
            <a:off x="6595653" y="5044640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MongoRepository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97EEBB-2C5F-4248-BDA3-EAF1D8F9B528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7702731" y="4057285"/>
            <a:ext cx="0" cy="98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F5FB77-E7CA-4FB8-A084-EA3BFA9D46EB}"/>
              </a:ext>
            </a:extLst>
          </p:cNvPr>
          <p:cNvSpPr/>
          <p:nvPr/>
        </p:nvSpPr>
        <p:spPr>
          <a:xfrm>
            <a:off x="2423592" y="1489324"/>
            <a:ext cx="7344816" cy="4531964"/>
          </a:xfrm>
          <a:prstGeom prst="roundRect">
            <a:avLst/>
          </a:prstGeom>
          <a:solidFill>
            <a:srgbClr val="EAEAEA">
              <a:alpha val="98039"/>
            </a:srgbClr>
          </a:solidFill>
          <a:ln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333333"/>
                </a:solidFill>
              </a:ln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D0A595-8F4C-4E4A-B011-53322A809F1F}"/>
              </a:ext>
            </a:extLst>
          </p:cNvPr>
          <p:cNvSpPr txBox="1"/>
          <p:nvPr/>
        </p:nvSpPr>
        <p:spPr>
          <a:xfrm>
            <a:off x="4111928" y="2469382"/>
            <a:ext cx="4864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dirty="0">
                <a:latin typeface="Consolas" panose="020B0609020204030204" pitchFamily="49" charset="0"/>
              </a:rPr>
              <a:t>&gt; </a:t>
            </a:r>
            <a:r>
              <a:rPr lang="de-DE" dirty="0" err="1">
                <a:latin typeface="Consolas" panose="020B0609020204030204" pitchFamily="49" charset="0"/>
              </a:rPr>
              <a:t>LoadById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id</a:t>
            </a:r>
            <a:r>
              <a:rPr lang="de-DE" dirty="0"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07A01B-3D85-4F0C-A341-7476F42C94F5}"/>
              </a:ext>
            </a:extLst>
          </p:cNvPr>
          <p:cNvSpPr txBox="1"/>
          <p:nvPr/>
        </p:nvSpPr>
        <p:spPr>
          <a:xfrm>
            <a:off x="3254519" y="4224883"/>
            <a:ext cx="6225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MongoRepository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: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Contact&gt;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LoadById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id</a:t>
            </a:r>
            <a:r>
              <a:rPr lang="de-DE" dirty="0"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226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B8AA-27E5-4979-980F-7D69FA9C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vs. Sync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9010B-2DBE-43C8-A51F-20630AC5F5B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 asynchronous API looks different than a synchronous one.</a:t>
            </a:r>
          </a:p>
          <a:p>
            <a:r>
              <a:rPr lang="en-US" dirty="0"/>
              <a:t>Asynchronous methods can execute synchronously but the other way is not possible.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800" noProof="1">
                <a:solidFill>
                  <a:srgbClr val="0000FF"/>
                </a:solidFill>
              </a:rPr>
              <a:t>public async</a:t>
            </a:r>
            <a:r>
              <a:rPr lang="en-US" sz="2800" noProof="1"/>
              <a:t> </a:t>
            </a:r>
            <a:r>
              <a:rPr lang="en-US" sz="2800" noProof="1">
                <a:solidFill>
                  <a:srgbClr val="2D91AF"/>
                </a:solidFill>
              </a:rPr>
              <a:t>Task</a:t>
            </a:r>
            <a:r>
              <a:rPr lang="en-US" sz="2800" noProof="1"/>
              <a:t> DoSomethingAsync()</a:t>
            </a:r>
            <a:br>
              <a:rPr lang="en-US" sz="2800" noProof="1"/>
            </a:br>
            <a:r>
              <a:rPr lang="en-US" sz="2800" noProof="1"/>
              <a:t>{</a:t>
            </a:r>
            <a:br>
              <a:rPr lang="en-US" sz="2800" noProof="1"/>
            </a:br>
            <a:r>
              <a:rPr lang="en-US" sz="2800" noProof="1"/>
              <a:t>    </a:t>
            </a:r>
            <a:r>
              <a:rPr lang="en-US" sz="2800" noProof="1">
                <a:solidFill>
                  <a:srgbClr val="008000"/>
                </a:solidFill>
              </a:rPr>
              <a:t>// Calculate something synchronously here</a:t>
            </a:r>
            <a:br>
              <a:rPr lang="en-US" sz="2800" noProof="1"/>
            </a:br>
            <a:r>
              <a:rPr lang="en-US" sz="2800" noProof="1"/>
              <a:t>    </a:t>
            </a:r>
            <a:r>
              <a:rPr lang="en-US" sz="2800" noProof="1">
                <a:solidFill>
                  <a:srgbClr val="0000FF"/>
                </a:solidFill>
              </a:rPr>
              <a:t>return</a:t>
            </a:r>
            <a:r>
              <a:rPr lang="en-US" sz="2800" noProof="1"/>
              <a:t> </a:t>
            </a:r>
            <a:r>
              <a:rPr lang="en-US" sz="2800" noProof="1">
                <a:solidFill>
                  <a:srgbClr val="2D91AF"/>
                </a:solidFill>
              </a:rPr>
              <a:t>Task</a:t>
            </a:r>
            <a:r>
              <a:rPr lang="en-US" sz="2800" noProof="1"/>
              <a:t>.CompletedTask;</a:t>
            </a:r>
            <a:br>
              <a:rPr lang="en-US" sz="2800" noProof="1"/>
            </a:br>
            <a:r>
              <a:rPr lang="en-US" sz="2800" noProof="1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B5FC0-BAA4-47DC-8D25-246F6831F33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D2A3C-2FA1-44BF-A744-44EE6D1AC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3316676"/>
      </p:ext>
    </p:extLst>
  </p:cSld>
  <p:clrMapOvr>
    <a:masterClrMapping/>
  </p:clrMapOvr>
  <p:transition spd="med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510F90B-F441-4BB0-AD9A-CC332541A0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Please use </a:t>
            </a:r>
            <a:r>
              <a:rPr lang="en-US" sz="4800" dirty="0" err="1"/>
              <a:t>Async</a:t>
            </a:r>
            <a:r>
              <a:rPr lang="en-US" sz="4800" dirty="0"/>
              <a:t> Await</a:t>
            </a:r>
            <a:br>
              <a:rPr lang="en-US" sz="4800" dirty="0"/>
            </a:br>
            <a:r>
              <a:rPr lang="en-US" sz="4800" dirty="0"/>
              <a:t>when accessing external systems</a:t>
            </a:r>
            <a:endParaRPr lang="de-DE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684C63F5-C6A7-461B-8C2A-62773D9B0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Your ASP.NET Core Apps will scale way better.</a:t>
            </a:r>
            <a:endParaRPr lang="de-DE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366A7-DEC9-4345-BEF9-F213FC2A784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524625"/>
            <a:ext cx="2743200" cy="1968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48ECE-9E9D-4302-9B57-C590EADFF8C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24625"/>
            <a:ext cx="2743200" cy="196850"/>
          </a:xfrm>
          <a:prstGeom prst="rect">
            <a:avLst/>
          </a:prstGeom>
        </p:spPr>
        <p:txBody>
          <a:bodyPr/>
          <a:lstStyle/>
          <a:p>
            <a:fld id="{3AA5FB2A-BCB4-4E64-AAE1-BAC1A8A5655D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117500"/>
      </p:ext>
    </p:extLst>
  </p:cSld>
  <p:clrMapOvr>
    <a:masterClrMapping/>
  </p:clrMapOvr>
  <p:transition spd="med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781E9B-0100-4568-86D4-8EDD5ED94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285"/>
            <a:ext cx="10515600" cy="1325563"/>
          </a:xfrm>
        </p:spPr>
        <p:txBody>
          <a:bodyPr/>
          <a:lstStyle/>
          <a:p>
            <a:r>
              <a:rPr lang="en-US" dirty="0"/>
              <a:t>Sources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98D094-E68E-439B-8A7B-4605B4898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Jeffrey Richter – </a:t>
            </a:r>
            <a:r>
              <a:rPr lang="de-DE" dirty="0" err="1"/>
              <a:t>Advanced</a:t>
            </a:r>
            <a:r>
              <a:rPr lang="de-DE" dirty="0"/>
              <a:t> .NET Threading:</a:t>
            </a:r>
            <a:br>
              <a:rPr lang="de-DE" dirty="0"/>
            </a:br>
            <a:r>
              <a:rPr lang="de-DE" dirty="0">
                <a:hlinkClick r:id="rId2"/>
              </a:rPr>
              <a:t>Part 1</a:t>
            </a:r>
            <a:r>
              <a:rPr lang="de-DE" dirty="0"/>
              <a:t> </a:t>
            </a:r>
            <a:r>
              <a:rPr lang="de-DE" dirty="0">
                <a:hlinkClick r:id="rId3"/>
              </a:rPr>
              <a:t>Part 2</a:t>
            </a:r>
            <a:r>
              <a:rPr lang="de-DE" dirty="0"/>
              <a:t> </a:t>
            </a:r>
            <a:r>
              <a:rPr lang="de-DE" dirty="0">
                <a:hlinkClick r:id="rId4"/>
              </a:rPr>
              <a:t>Part 3</a:t>
            </a:r>
            <a:r>
              <a:rPr lang="de-DE" dirty="0"/>
              <a:t> </a:t>
            </a:r>
            <a:r>
              <a:rPr lang="de-DE" dirty="0">
                <a:hlinkClick r:id="rId5"/>
              </a:rPr>
              <a:t>Part 4</a:t>
            </a:r>
            <a:r>
              <a:rPr lang="de-DE" dirty="0"/>
              <a:t> </a:t>
            </a:r>
            <a:r>
              <a:rPr lang="de-DE" dirty="0">
                <a:hlinkClick r:id="rId6"/>
              </a:rPr>
              <a:t>Part 5</a:t>
            </a:r>
            <a:endParaRPr lang="de-DE" dirty="0"/>
          </a:p>
          <a:p>
            <a:r>
              <a:rPr lang="de-DE" dirty="0"/>
              <a:t>Joseph </a:t>
            </a:r>
            <a:r>
              <a:rPr lang="de-DE" dirty="0" err="1"/>
              <a:t>Albahari</a:t>
            </a:r>
            <a:r>
              <a:rPr lang="de-DE" dirty="0"/>
              <a:t> – Threading in .NET</a:t>
            </a:r>
            <a:br>
              <a:rPr lang="de-DE" dirty="0"/>
            </a:br>
            <a:r>
              <a:rPr lang="de-DE" dirty="0">
                <a:hlinkClick r:id="rId7"/>
              </a:rPr>
              <a:t>http://www.albahari.com/threading/</a:t>
            </a:r>
            <a:endParaRPr lang="de-DE" dirty="0"/>
          </a:p>
          <a:p>
            <a:r>
              <a:rPr lang="de-DE" dirty="0"/>
              <a:t>Jon Skeet – </a:t>
            </a:r>
            <a:r>
              <a:rPr lang="de-DE" dirty="0" err="1"/>
              <a:t>Asynchronous</a:t>
            </a:r>
            <a:r>
              <a:rPr lang="de-DE" dirty="0"/>
              <a:t> C# 5.0</a:t>
            </a:r>
            <a:br>
              <a:rPr lang="de-DE" dirty="0"/>
            </a:br>
            <a:r>
              <a:rPr lang="en-GB" u="sng" dirty="0">
                <a:hlinkClick r:id="rId8"/>
              </a:rPr>
              <a:t>Pluralsight Course on Asynchronous C# 5.0</a:t>
            </a:r>
            <a:endParaRPr lang="en-GB" u="sng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4572435"/>
      </p:ext>
    </p:extLst>
  </p:cSld>
  <p:clrMapOvr>
    <a:masterClrMapping/>
  </p:clrMapOvr>
  <p:transition spd="med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9B83E1-5259-47E1-9C93-379502F2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285"/>
            <a:ext cx="10515600" cy="1325563"/>
          </a:xfrm>
        </p:spPr>
        <p:txBody>
          <a:bodyPr/>
          <a:lstStyle/>
          <a:p>
            <a:r>
              <a:rPr lang="en-US" dirty="0"/>
              <a:t>Image Contributions</a:t>
            </a:r>
            <a:endParaRPr lang="de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3A17D-A73E-41BD-B23C-CD84AF992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CPUs: </a:t>
            </a:r>
            <a:r>
              <a:rPr lang="en-US" dirty="0">
                <a:hlinkClick r:id="rId2"/>
              </a:rPr>
              <a:t>https://namu.wiki/w/CPU</a:t>
            </a:r>
            <a:endParaRPr lang="en-US" dirty="0"/>
          </a:p>
          <a:p>
            <a:r>
              <a:rPr lang="en-US" dirty="0"/>
              <a:t>Ball of Wool: Tim </a:t>
            </a:r>
            <a:r>
              <a:rPr lang="en-US" dirty="0" err="1"/>
              <a:t>Reckmann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https://www.flickr.com/photos/foto_db/16252248370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581701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FE777E-FAB8-45E7-8347-D09346B9DA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Talk About Threads</a:t>
            </a:r>
            <a:endParaRPr lang="de-DE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E75F499-19A8-4C87-97E8-E4BFBE2533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312627"/>
      </p:ext>
    </p:extLst>
  </p:cSld>
  <p:clrMapOvr>
    <a:masterClrMapping/>
  </p:clrMapOvr>
  <p:transition spd="med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9EE8-6EF3-4E74-9FCF-4A1ACD9C5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285"/>
            <a:ext cx="10515600" cy="1325563"/>
          </a:xfrm>
        </p:spPr>
        <p:txBody>
          <a:bodyPr/>
          <a:lstStyle/>
          <a:p>
            <a:r>
              <a:rPr lang="en-US" dirty="0"/>
              <a:t>Revisit!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CDA81-14BB-49C4-AA27-DA6F02A56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The slides and source code are available at:</a:t>
            </a:r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https://github.com/feO2x/AdcCore2017.MultithreadingAndAsync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575733322"/>
      </p:ext>
    </p:extLst>
  </p:cSld>
  <p:clrMapOvr>
    <a:masterClrMapping/>
  </p:clrMapOvr>
  <p:transition spd="med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3"/>
          <p:cNvSpPr>
            <a:spLocks noGrp="1"/>
          </p:cNvSpPr>
          <p:nvPr>
            <p:ph type="ctrTitle"/>
          </p:nvPr>
        </p:nvSpPr>
        <p:spPr bwMode="auto">
          <a:xfrm>
            <a:off x="2135188" y="2492376"/>
            <a:ext cx="7777162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DE" sz="8800" dirty="0"/>
              <a:t>Any Questions?</a:t>
            </a:r>
          </a:p>
        </p:txBody>
      </p:sp>
    </p:spTree>
  </p:cSld>
  <p:clrMapOvr>
    <a:masterClrMapping/>
  </p:clrMapOvr>
  <p:transition spd="med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3"/>
          <p:cNvSpPr>
            <a:spLocks noGrp="1"/>
          </p:cNvSpPr>
          <p:nvPr>
            <p:ph type="ctrTitle"/>
          </p:nvPr>
        </p:nvSpPr>
        <p:spPr bwMode="auto">
          <a:xfrm>
            <a:off x="2135561" y="3429001"/>
            <a:ext cx="7777163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8000" dirty="0"/>
              <a:t>Thank you!</a:t>
            </a:r>
          </a:p>
        </p:txBody>
      </p:sp>
      <p:sp>
        <p:nvSpPr>
          <p:cNvPr id="8195" name="Untertitel 4"/>
          <p:cNvSpPr>
            <a:spLocks noGrp="1"/>
          </p:cNvSpPr>
          <p:nvPr>
            <p:ph type="subTitle" idx="4294967295"/>
          </p:nvPr>
        </p:nvSpPr>
        <p:spPr bwMode="auto">
          <a:xfrm>
            <a:off x="2823741" y="5013176"/>
            <a:ext cx="640080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>
              <a:buNone/>
            </a:pP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Kenny Pflug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135560" y="1340769"/>
            <a:ext cx="7777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I‘m looking forward to your feedback!</a:t>
            </a: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CCA861-55F2-4216-A3DC-AA4996AD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Thread Properties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21AE43-A31B-4CF5-936C-D2B362F6CE6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Originally designed for robustness</a:t>
            </a:r>
          </a:p>
          <a:p>
            <a:r>
              <a:rPr lang="en-US" dirty="0"/>
              <a:t>Memory Impact</a:t>
            </a:r>
          </a:p>
          <a:p>
            <a:pPr lvl="1"/>
            <a:r>
              <a:rPr lang="en-US" dirty="0"/>
              <a:t>1MB (x86) or 4MB (x64) User Mode Stack</a:t>
            </a:r>
          </a:p>
          <a:p>
            <a:pPr lvl="1"/>
            <a:r>
              <a:rPr lang="en-US" dirty="0"/>
              <a:t>12KB (x86) or 14 KB (x64) Kernel Mode Object</a:t>
            </a:r>
          </a:p>
          <a:p>
            <a:r>
              <a:rPr lang="en-US" dirty="0"/>
              <a:t>Context Switching</a:t>
            </a:r>
          </a:p>
          <a:p>
            <a:r>
              <a:rPr lang="en-US" dirty="0"/>
              <a:t>Lx Cache Misses</a:t>
            </a:r>
          </a:p>
          <a:p>
            <a:endParaRPr lang="en-US" dirty="0"/>
          </a:p>
          <a:p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4E33A9-E667-45E3-8757-835FB401B21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07202-E7EE-4418-97DC-E603561E342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27551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F607A8-0755-4246-A0F8-061DC4C9C1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Many Threads Can You Allocate in .NET Core?</a:t>
            </a:r>
            <a:endParaRPr lang="de-D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1E62600-2230-4169-92AC-9CC0C0EFF5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on x64: about 250,000 on 16GB RAM</a:t>
            </a:r>
          </a:p>
          <a:p>
            <a:r>
              <a:rPr lang="en-US" sz="3200" dirty="0"/>
              <a:t>on x86: about 1,000</a:t>
            </a:r>
            <a:endParaRPr lang="de-DE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407274-79E8-4F32-BB06-483F44E5C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733" y="908720"/>
            <a:ext cx="6344535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056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217168C-C358-4639-B80C-D6EEB6B0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How Many Threads Should</a:t>
            </a:r>
            <a:br>
              <a:rPr lang="en-US" sz="3600" dirty="0"/>
            </a:br>
            <a:r>
              <a:rPr lang="en-US" sz="3600" dirty="0"/>
              <a:t>You Have Per Process?</a:t>
            </a:r>
            <a:endParaRPr lang="de-DE" sz="36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31E0F62-4EEC-40C3-AA55-54BFAD67A81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86" b="95322" l="500" r="97500">
                        <a14:foregroundMark x1="8500" y1="66374" x2="6833" y2="47368"/>
                        <a14:foregroundMark x1="6833" y1="47368" x2="8667" y2="73099"/>
                        <a14:foregroundMark x1="8667" y1="73099" x2="12000" y2="54094"/>
                        <a14:foregroundMark x1="12000" y1="54094" x2="11167" y2="36842"/>
                        <a14:foregroundMark x1="11167" y1="36842" x2="11833" y2="59357"/>
                        <a14:foregroundMark x1="11833" y1="59357" x2="13667" y2="39474"/>
                        <a14:foregroundMark x1="13667" y1="39474" x2="9833" y2="64327"/>
                        <a14:foregroundMark x1="9833" y1="64327" x2="10500" y2="46199"/>
                        <a14:foregroundMark x1="10500" y1="46199" x2="7333" y2="64035"/>
                        <a14:foregroundMark x1="7333" y1="64035" x2="11667" y2="44152"/>
                        <a14:foregroundMark x1="11667" y1="44152" x2="7500" y2="59649"/>
                        <a14:foregroundMark x1="7500" y1="59649" x2="11833" y2="38889"/>
                        <a14:foregroundMark x1="11833" y1="38889" x2="11833" y2="20760"/>
                        <a14:foregroundMark x1="11833" y1="20760" x2="19667" y2="10819"/>
                        <a14:foregroundMark x1="19667" y1="10819" x2="11833" y2="25439"/>
                        <a14:foregroundMark x1="11833" y1="25439" x2="1833" y2="79532"/>
                        <a14:foregroundMark x1="2959" y1="79967" x2="11667" y2="83333"/>
                        <a14:foregroundMark x1="1833" y1="79532" x2="2166" y2="79661"/>
                        <a14:foregroundMark x1="11667" y1="83333" x2="11000" y2="64620"/>
                        <a14:foregroundMark x1="11000" y1="64620" x2="8167" y2="80994"/>
                        <a14:foregroundMark x1="8167" y1="80994" x2="9167" y2="63743"/>
                        <a14:foregroundMark x1="9167" y1="63743" x2="3333" y2="77778"/>
                        <a14:foregroundMark x1="3333" y1="77778" x2="1567" y2="80147"/>
                        <a14:foregroundMark x1="12279" y1="11251" x2="14000" y2="10819"/>
                        <a14:foregroundMark x1="14839" y1="85566" x2="33286" y2="93048"/>
                        <a14:foregroundMark x1="11500" y1="84211" x2="12245" y2="84513"/>
                        <a14:foregroundMark x1="38445" y1="93170" x2="32667" y2="84795"/>
                        <a14:foregroundMark x1="32667" y1="84795" x2="14212" y2="87090"/>
                        <a14:foregroundMark x1="62979" y1="84211" x2="96903" y2="73164"/>
                        <a14:foregroundMark x1="62534" y1="84356" x2="62979" y2="84211"/>
                        <a14:foregroundMark x1="58490" y1="85673" x2="60060" y2="85162"/>
                        <a14:foregroundMark x1="54000" y1="87135" x2="58490" y2="85673"/>
                        <a14:foregroundMark x1="97027" y1="64655" x2="89833" y2="4386"/>
                        <a14:foregroundMark x1="47373" y1="13450" x2="46211" y2="13698"/>
                        <a14:foregroundMark x1="52668" y1="12320" x2="47373" y2="13450"/>
                        <a14:foregroundMark x1="55588" y1="11696" x2="54403" y2="11949"/>
                        <a14:foregroundMark x1="56956" y1="11404" x2="55588" y2="11696"/>
                        <a14:foregroundMark x1="89833" y1="4386" x2="56956" y2="11404"/>
                        <a14:foregroundMark x1="92814" y1="76601" x2="96917" y2="73279"/>
                        <a14:foregroundMark x1="97120" y1="58954" x2="92833" y2="38596"/>
                        <a14:foregroundMark x1="98224" y1="64202" x2="97120" y2="58956"/>
                        <a14:foregroundMark x1="92833" y1="38596" x2="92833" y2="21637"/>
                        <a14:foregroundMark x1="92833" y1="21637" x2="93167" y2="56433"/>
                        <a14:foregroundMark x1="93167" y1="56433" x2="89000" y2="26316"/>
                        <a14:foregroundMark x1="89000" y1="26316" x2="88167" y2="48538"/>
                        <a14:foregroundMark x1="88167" y1="48538" x2="80333" y2="19298"/>
                        <a14:foregroundMark x1="80333" y1="19298" x2="79167" y2="59942"/>
                        <a14:foregroundMark x1="79167" y1="59942" x2="76167" y2="21345"/>
                        <a14:foregroundMark x1="76167" y1="21345" x2="66500" y2="40936"/>
                        <a14:foregroundMark x1="66500" y1="40936" x2="70167" y2="23977"/>
                        <a14:foregroundMark x1="70167" y1="23977" x2="64667" y2="54971"/>
                        <a14:foregroundMark x1="64667" y1="54971" x2="63667" y2="31287"/>
                        <a14:foregroundMark x1="63667" y1="31287" x2="59333" y2="54094"/>
                        <a14:foregroundMark x1="59333" y1="54094" x2="58000" y2="34503"/>
                        <a14:foregroundMark x1="58000" y1="34503" x2="51500" y2="19298"/>
                        <a14:foregroundMark x1="51500" y1="19298" x2="75000" y2="10526"/>
                        <a14:foregroundMark x1="75000" y1="10526" x2="86000" y2="9357"/>
                        <a14:foregroundMark x1="86000" y1="9357" x2="95667" y2="52339"/>
                        <a14:foregroundMark x1="95667" y1="52339" x2="92333" y2="69006"/>
                        <a14:foregroundMark x1="92333" y1="69006" x2="58500" y2="78655"/>
                        <a14:foregroundMark x1="58500" y1="78655" x2="52167" y2="61111"/>
                        <a14:foregroundMark x1="52167" y1="61111" x2="54000" y2="21637"/>
                        <a14:foregroundMark x1="54000" y1="21637" x2="53167" y2="18129"/>
                        <a14:foregroundMark x1="95667" y1="46199" x2="97500" y2="63158"/>
                        <a14:foregroundMark x1="97500" y1="63158" x2="95000" y2="50585"/>
                        <a14:foregroundMark x1="40333" y1="93567" x2="40667" y2="92982"/>
                        <a14:foregroundMark x1="82333" y1="78947" x2="91500" y2="75731"/>
                        <a14:backgroundMark x1="48500" y1="87135" x2="51000" y2="70760"/>
                        <a14:backgroundMark x1="51000" y1="70760" x2="53167" y2="87135"/>
                        <a14:backgroundMark x1="53167" y1="87135" x2="48667" y2="87719"/>
                        <a14:backgroundMark x1="39247" y1="98109" x2="43500" y2="99708"/>
                        <a14:backgroundMark x1="34167" y1="96199" x2="39236" y2="98105"/>
                        <a14:backgroundMark x1="43500" y1="99708" x2="34500" y2="96784"/>
                        <a14:backgroundMark x1="11167" y1="87135" x2="13833" y2="88012"/>
                        <a14:backgroundMark x1="167" y1="81287" x2="500" y2="82456"/>
                        <a14:backgroundMark x1="11333" y1="11111" x2="10833" y2="13743"/>
                        <a14:backgroundMark x1="11833" y1="10526" x2="11167" y2="11404"/>
                        <a14:backgroundMark x1="53000" y1="11404" x2="53833" y2="11404"/>
                        <a14:backgroundMark x1="53167" y1="12281" x2="54333" y2="11696"/>
                        <a14:backgroundMark x1="45833" y1="13450" x2="45833" y2="13450"/>
                        <a14:backgroundMark x1="46333" y1="14035" x2="46000" y2="14035"/>
                        <a14:backgroundMark x1="52667" y1="11988" x2="54667" y2="11111"/>
                        <a14:backgroundMark x1="52500" y1="12281" x2="52500" y2="12281"/>
                        <a14:backgroundMark x1="53000" y1="12281" x2="53000" y2="12281"/>
                        <a14:backgroundMark x1="54500" y1="11696" x2="54500" y2="11696"/>
                        <a14:backgroundMark x1="54833" y1="11404" x2="54833" y2="11404"/>
                        <a14:backgroundMark x1="61333" y1="84795" x2="61333" y2="84795"/>
                        <a14:backgroundMark x1="60667" y1="85673" x2="60667" y2="85673"/>
                        <a14:backgroundMark x1="61667" y1="84211" x2="61667" y2="84211"/>
                        <a14:backgroundMark x1="61833" y1="84211" x2="60333" y2="85673"/>
                        <a14:backgroundMark x1="61833" y1="84503" x2="62333" y2="84795"/>
                        <a14:backgroundMark x1="99167" y1="64327" x2="98333" y2="63450"/>
                        <a14:backgroundMark x1="99333" y1="66374" x2="99833" y2="69006"/>
                        <a14:backgroundMark x1="98667" y1="64035" x2="99833" y2="73392"/>
                        <a14:backgroundMark x1="91000" y1="77485" x2="92167" y2="780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8200" y="2533055"/>
            <a:ext cx="5040313" cy="2872978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A023159-AD51-4FF3-9417-4AFBCCAD8EE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800" dirty="0"/>
              <a:t>Depends on the number of cores in your target system</a:t>
            </a:r>
          </a:p>
          <a:p>
            <a:r>
              <a:rPr lang="en-US" sz="2800" dirty="0"/>
              <a:t>Ideally, you have one thread per core</a:t>
            </a:r>
          </a:p>
          <a:p>
            <a:r>
              <a:rPr lang="en-US" sz="2800" dirty="0"/>
              <a:t>The Thread Pool manages an optimal number of threads for you</a:t>
            </a:r>
          </a:p>
          <a:p>
            <a:endParaRPr lang="de-DE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1820057B-99BF-4944-A62F-302E53758C7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FABC0C7-BD6D-458C-9075-1DCB96E314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70390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2E6598-1B9B-40D7-AEB4-055A3FBE8D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Swimming in the </a:t>
            </a:r>
            <a:br>
              <a:rPr lang="en-US" dirty="0"/>
            </a:br>
            <a:r>
              <a:rPr lang="en-US" dirty="0"/>
              <a:t>Thread Pool</a:t>
            </a:r>
            <a:endParaRPr lang="de-DE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7C65679-3774-4878-A07B-8305245D0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78280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F3DFBD-A069-4235-BC63-622ADFB3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Thread Pool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E92F03-E9A8-4CE1-88BB-671B24E629E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The Thread Pool keeps a certain amount of Background Threads alive</a:t>
            </a:r>
          </a:p>
          <a:p>
            <a:r>
              <a:rPr lang="en-US" sz="2400" dirty="0"/>
              <a:t>This amount is dynamically increased or decreased depending on the work that is handed over</a:t>
            </a:r>
          </a:p>
          <a:p>
            <a:r>
              <a:rPr lang="en-US" sz="2400" dirty="0"/>
              <a:t>Work can be handed over e.g. via </a:t>
            </a:r>
            <a:r>
              <a:rPr lang="en-US" sz="2000" noProof="1">
                <a:solidFill>
                  <a:srgbClr val="2D91AF"/>
                </a:solidFill>
                <a:latin typeface="Consolas" panose="020B0609020204030204" pitchFamily="49" charset="0"/>
              </a:rPr>
              <a:t>ThreadPool</a:t>
            </a:r>
            <a:r>
              <a:rPr lang="en-US" sz="2000" noProof="1">
                <a:latin typeface="Consolas" panose="020B0609020204030204" pitchFamily="49" charset="0"/>
              </a:rPr>
              <a:t>.QueueUserWorkItem</a:t>
            </a:r>
            <a:r>
              <a:rPr lang="en-US" sz="2400" dirty="0"/>
              <a:t> or </a:t>
            </a:r>
            <a:r>
              <a:rPr lang="en-US" sz="2000" noProof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en-US" sz="2000" noProof="1">
                <a:latin typeface="Consolas" panose="020B0609020204030204" pitchFamily="49" charset="0"/>
              </a:rPr>
              <a:t>.Start</a:t>
            </a:r>
            <a:endParaRPr lang="en-US" sz="2400" noProof="1">
              <a:latin typeface="Consolas" panose="020B0609020204030204" pitchFamily="49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6E499EA-EF30-45C7-9276-DC3E87DA4DE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13488" y="2288620"/>
            <a:ext cx="5040312" cy="3361848"/>
          </a:xfr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C5D89891-BC24-4FE8-B25C-33BCB9172FF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A8EEB20-43EE-4B98-9053-F492B63548F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3157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3"/>
    </p:bldLst>
  </p:timing>
</p:sld>
</file>

<file path=ppt/theme/theme1.xml><?xml version="1.0" encoding="utf-8"?>
<a:theme xmlns:a="http://schemas.openxmlformats.org/drawingml/2006/main" name="GUI&amp;Design_Slides_Template">
  <a:themeElements>
    <a:clrScheme name="Custom 2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FF0000"/>
      </a:hlink>
      <a:folHlink>
        <a:srgbClr val="B26B0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GUI&amp;Design_Slides_Template</Template>
  <TotalTime>103</TotalTime>
  <Words>1033</Words>
  <Application>Microsoft Office PowerPoint</Application>
  <PresentationFormat>Widescreen</PresentationFormat>
  <Paragraphs>264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Consolas</vt:lpstr>
      <vt:lpstr>Segoe UI</vt:lpstr>
      <vt:lpstr>Segoe UI Light</vt:lpstr>
      <vt:lpstr>Swis721 Md BT</vt:lpstr>
      <vt:lpstr>Wingdings</vt:lpstr>
      <vt:lpstr>GUI&amp;Design_Slides_Template</vt:lpstr>
      <vt:lpstr>Please Use Async Await  Multithreading and Asynchronous Operations  in ASP.NET Core</vt:lpstr>
      <vt:lpstr>What Do We Talk About?</vt:lpstr>
      <vt:lpstr>Who is This Guy?</vt:lpstr>
      <vt:lpstr>Let’s Talk About Threads</vt:lpstr>
      <vt:lpstr>Some Thread Properties</vt:lpstr>
      <vt:lpstr>How Many Threads Can You Allocate in .NET Core?</vt:lpstr>
      <vt:lpstr>How Many Threads Should You Have Per Process?</vt:lpstr>
      <vt:lpstr>Swimming in the  Thread Pool</vt:lpstr>
      <vt:lpstr>The Thread Pool</vt:lpstr>
      <vt:lpstr>When Does The  Thread Pool Spill Over?</vt:lpstr>
      <vt:lpstr>Here’s The Problem: Synchronous I/O Blocks Threads</vt:lpstr>
      <vt:lpstr>Synchronous I/O Access</vt:lpstr>
      <vt:lpstr>Synchronous I/O Access</vt:lpstr>
      <vt:lpstr>Synchronous I/O Access</vt:lpstr>
      <vt:lpstr>Synchronous I/O Access</vt:lpstr>
      <vt:lpstr>Synchronous I/O Access</vt:lpstr>
      <vt:lpstr>Synchronous I/O Access</vt:lpstr>
      <vt:lpstr>Synchronous I/O Access</vt:lpstr>
      <vt:lpstr>Synchronous I/O Access</vt:lpstr>
      <vt:lpstr>Asynchronous I/O Access</vt:lpstr>
      <vt:lpstr>Asynchronous I/O Access</vt:lpstr>
      <vt:lpstr>Asynchronous I/O Access</vt:lpstr>
      <vt:lpstr>Asynchronous I/O Access</vt:lpstr>
      <vt:lpstr>Asynchronous I/O Access</vt:lpstr>
      <vt:lpstr>Asynchronous I/O…</vt:lpstr>
      <vt:lpstr>Use Async Await</vt:lpstr>
      <vt:lpstr>But How Does Async Await Actually Work Under The Covers?</vt:lpstr>
      <vt:lpstr>The Pros of Async Await</vt:lpstr>
      <vt:lpstr>The Cons of Async Await</vt:lpstr>
      <vt:lpstr>Async Await and O-O Design</vt:lpstr>
      <vt:lpstr>Async Await and O-O Design</vt:lpstr>
      <vt:lpstr>Async Await and O-O Design</vt:lpstr>
      <vt:lpstr>Async Await and O-O Design</vt:lpstr>
      <vt:lpstr>Async Await and O-O Design</vt:lpstr>
      <vt:lpstr>Async Await and O-O Design</vt:lpstr>
      <vt:lpstr>Async vs. Sync APIs</vt:lpstr>
      <vt:lpstr>Please use Async Await when accessing external systems</vt:lpstr>
      <vt:lpstr>Sources</vt:lpstr>
      <vt:lpstr>Image Contributions</vt:lpstr>
      <vt:lpstr>Revisit!</vt:lpstr>
      <vt:lpstr>Any 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Shirley Libii</dc:creator>
  <cp:lastModifiedBy>Kenny Pflug</cp:lastModifiedBy>
  <cp:revision>80</cp:revision>
  <dcterms:created xsi:type="dcterms:W3CDTF">2011-11-09T15:14:01Z</dcterms:created>
  <dcterms:modified xsi:type="dcterms:W3CDTF">2017-09-18T13:23:43Z</dcterms:modified>
</cp:coreProperties>
</file>