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jpg&amp;ehk=U1dENDjPgPJwJgRU0i0c2w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0" r:id="rId37"/>
    <p:sldId id="297" r:id="rId38"/>
    <p:sldId id="298" r:id="rId39"/>
    <p:sldId id="270" r:id="rId40"/>
    <p:sldId id="299" r:id="rId41"/>
    <p:sldId id="258" r:id="rId42"/>
    <p:sldId id="261" r:id="rId4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D91AF"/>
    <a:srgbClr val="0000FF"/>
    <a:srgbClr val="EAEAEA"/>
    <a:srgbClr val="F8F8F8"/>
    <a:srgbClr val="DDDDDD"/>
    <a:srgbClr val="4D4D4D"/>
    <a:srgbClr val="5C5C5C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434" autoAdjust="0"/>
  </p:normalViewPr>
  <p:slideViewPr>
    <p:cSldViewPr>
      <p:cViewPr>
        <p:scale>
          <a:sx n="63" d="100"/>
          <a:sy n="63" d="100"/>
        </p:scale>
        <p:origin x="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hyperlink" Target="https://namu.wiki/w/CP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MultithreadingAndAsync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amu.wiki/w/CP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image" Target="../media/image6.jpg&amp;ehk=U1dENDjPgPJwJgRU0i0c2w&amp;r=0&amp;pid=OfficeInsert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1991544" y="1700809"/>
            <a:ext cx="7777162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6000" dirty="0"/>
              <a:t>Please Use </a:t>
            </a:r>
            <a:r>
              <a:rPr lang="en-US" sz="6000" dirty="0" err="1"/>
              <a:t>Async</a:t>
            </a:r>
            <a:r>
              <a:rPr lang="en-US" sz="6000" dirty="0"/>
              <a:t> Await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Multithreading and Asynchronous Operations 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ASP.NET Core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458112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5167-D461-453F-A5CC-086753A80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br>
              <a:rPr lang="en-US" dirty="0"/>
            </a:br>
            <a:r>
              <a:rPr lang="en-US" dirty="0"/>
              <a:t>Thread Pool Spill Over?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705E8E2-D8C4-4FCE-A4DB-67294720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When we block its threads.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114782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E9FB-F47B-413C-A492-A8605346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Here’s The Problem:</a:t>
            </a:r>
            <a:br>
              <a:rPr lang="en-US" sz="4800" dirty="0"/>
            </a:br>
            <a:r>
              <a:rPr lang="en-US" sz="4800" dirty="0"/>
              <a:t>Synchronous I/O Blocks Threads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1F5E-0415-4DC1-9D93-F87B2897E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7198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8A398-B3A2-4CBB-AFB5-C601CE1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5EC5-2249-4F79-8D95-CCD4075F217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257C3-BC8C-4CA8-B67F-830581651378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E06CE-4E09-4F81-8AFE-28A9BB2E0E5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293BD071-73E8-4DA6-8170-38491CD4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44552-FB0D-40D4-A442-34E03506A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A04FD9-8BAF-4325-A9BF-4431C45390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909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020-03CE-4186-AEB5-4553DCBF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336B-6463-44C3-8CE7-ABD7A9EC8D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CFA0A-F434-4AF0-91B8-C3D2AA7EE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6C6E-1EF5-4191-9281-B62860559651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C770A-34F8-476F-BF4F-3C96C8C757F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DEECA-C491-4A8F-9BC0-471C4CF0904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4E87B850-C367-4470-8E19-C0190770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D85FBC1-854D-47A4-97EA-44F3B1056931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107014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29B-6F91-47BE-8D83-C425B165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4CCA-0962-4001-81EF-50A884B73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AF41-D4A4-4C5F-84D8-5F0A468891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257E1-5716-4F21-9C97-24DC461903F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4E13C-7135-45C1-98D5-19A59E3AB9C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59ED63-D0FF-4047-BFF7-12F6176D59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2C911F-13E3-4244-86EF-EBE60C9855D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5C20FB-69EC-4402-84BB-9B96E4D0BFAD}"/>
              </a:ext>
            </a:extLst>
          </p:cNvPr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543F96DA-1573-4289-B149-B6E71D32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0F4-92CE-40C9-98B0-B0CA8D8D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A73B-8844-4839-9156-25D1955410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E086-3ED8-4391-B997-3DE7D56AB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AA46-778B-4CFD-9C6D-78C32CC36B9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A3BD6-5079-43F4-9469-728154FF658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4D6A05-2850-4B15-A3CF-51340C9373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DBC50-06C4-4442-9896-890AD88B5741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A29E5-B80D-476C-B448-E79C226F1D45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59054F-03F6-4D80-B5E7-2D86BD71F1D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BE3514A3-8C4D-4856-8B55-4F0CECA4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1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BCD4-927C-40C8-B8EF-F6C0FAA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0A3C-C552-49CB-BD51-7871E1B8BE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2247-4243-409F-A865-E18BDBAB56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47EAD-B178-416A-AE25-5163D04A1CFE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63CB-BA0B-4115-BE13-33E24A825243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6C15D-B2F7-46AA-B53E-9F03B4983E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B61FEA-C438-4DFA-8C93-3156EC0A2A3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953487-A1D7-4822-94A4-9E938F15D087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498CC-C3E2-46DD-8572-4A81EA58C82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43F99F07-FB1A-46FE-8F3A-ACB7AD7E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C98F06-4F73-4805-8296-A337B7A6FB72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51A676-B680-487C-9D6A-9719DE132412}"/>
              </a:ext>
            </a:extLst>
          </p:cNvPr>
          <p:cNvSpPr txBox="1"/>
          <p:nvPr/>
        </p:nvSpPr>
        <p:spPr>
          <a:xfrm>
            <a:off x="9239208" y="2247348"/>
            <a:ext cx="14859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Blocks</a:t>
            </a:r>
          </a:p>
        </p:txBody>
      </p:sp>
    </p:spTree>
    <p:extLst>
      <p:ext uri="{BB962C8B-B14F-4D97-AF65-F5344CB8AC3E}">
        <p14:creationId xmlns:p14="http://schemas.microsoft.com/office/powerpoint/2010/main" val="257355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A29-610E-409B-B507-70ABEF7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333D-F6FE-421A-8C5D-E3D55F2359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720E0-22E7-4E1D-A061-833F771932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411E1-4EDF-4A4E-A8FB-4EFC9219757D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A03CF-3DBB-45F3-807B-5C5BC473F2C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A0ABA-6623-47C7-A777-180D91864E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D934D1-6D31-4263-8EE0-CEE04AA109F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FD5C7-DA30-4A84-A571-D5FD5FBDCEA1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73CD74-AAD9-44C7-AF7C-B9604CFDE83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D7457E30-DE3A-407C-A728-F65F36DA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3CA-0A17-4B90-B943-71047E9C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FE78-924F-49D1-BB06-A80D39A38E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14C9F-CEEB-4AB2-B586-ACE42B2C56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726FA-FE31-4E2B-B12D-A41207FE367F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A03F6-5E1A-4706-BFCB-AF7521A5A38E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8F9E4-045E-4B48-B71D-B480B52B5D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353BA8-34DF-452B-8D1E-9F7C4E7DBD08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1E1F0-69DE-4BDB-9A30-BA773D2646DF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D9865DF2-1C92-4C93-9230-447DCAA4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721-0937-428F-88EE-96DE4ED1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2A89-E261-4034-84E8-0D79035C04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A395B-8C6A-41C9-B4D4-68B5AC68B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8CBB9-D826-4F69-BBC7-EEDC6E924034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5DB2D-4C15-4781-AC73-71E00A2CCFC2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9A82-552E-4393-98DA-0637E3FA2CB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516142-3713-4945-A894-44ABAC43DDE7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92A65789-73DA-4090-B184-DEAD72DA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fat are threads?</a:t>
            </a:r>
          </a:p>
          <a:p>
            <a:r>
              <a:rPr lang="en-US" dirty="0"/>
              <a:t>Why should I let them swim in a pool?</a:t>
            </a:r>
          </a:p>
          <a:p>
            <a:r>
              <a:rPr lang="en-US" dirty="0"/>
              <a:t>How can I make the pool spill over?</a:t>
            </a:r>
          </a:p>
          <a:p>
            <a:r>
              <a:rPr lang="en-US" dirty="0"/>
              <a:t>How can I prevent the flood by awaiting tasks?</a:t>
            </a:r>
          </a:p>
          <a:p>
            <a:r>
              <a:rPr lang="en-US" dirty="0"/>
              <a:t>How does this </a:t>
            </a:r>
            <a:r>
              <a:rPr lang="en-US" dirty="0" err="1"/>
              <a:t>async</a:t>
            </a:r>
            <a:r>
              <a:rPr lang="en-US" dirty="0"/>
              <a:t>-await-stuff even work internally?</a:t>
            </a:r>
          </a:p>
          <a:p>
            <a:r>
              <a:rPr lang="en-US" dirty="0"/>
              <a:t>How should I structure my ASP.NET Core apps so that they run fluently?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B664-65C3-4886-BBEF-E424F5D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1E96-7FEE-4867-9C48-5B86CA1E9F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C85A9-9FC4-4FC7-A20A-C4393625C4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5CE06-C7BF-431A-993A-C46B53FAFCB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B4E2F-EA06-4103-BFB6-E4F3B0FD1BA7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50BB1-D36E-477C-AC10-DC5BDA7771EC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5EA5C9-CF0F-4A3D-B7DB-97B495BFFD64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B32D4171-E138-400E-8A48-C2F74C43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E5E6C2-CB5C-4FE8-84DD-7959BBBD1CCF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ECD9F1-28FF-423F-82D2-6055B3ED5C71}"/>
              </a:ext>
            </a:extLst>
          </p:cNvPr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4C87B-D3DC-4C85-B880-D675CCA67BA3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09E4BE-6E15-4509-8AB5-A5053250AF6D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2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27E6-11D8-4008-A289-375AC25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3301-9D23-492F-96CC-A5D13C51A4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D3CB-317E-4D10-AC69-D6AD0703C5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7A47F-5A58-4C10-980D-A84D25A63E9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8B5B-FEDE-4A1A-9E10-F742007657AA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CCB4B-BCF2-4D07-A621-638EC1546EC2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A01A92-B724-4625-B88C-D72E2BED0D9F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5BACF05F-69F8-4B16-9EEC-392FAEC4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6A2B-8227-49F8-BB62-066B1B63E132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845088-4BD9-4876-9DBC-AB027A3BA9CE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93E28-FD28-4F71-8561-BF01A7C48082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8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D64B-C419-454E-9E81-169AFD8B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3D3A-BF96-4BF3-A4B6-BC7483DEE7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5F31-679A-48B7-95C3-AC7DD9FA93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A48BC-50F9-4BE1-BA29-DBB510FD201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BDA00-6745-4B00-AABE-3B362B8C0AA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AEEAD-01ED-4BA1-9F88-33B395DE085A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B5A50-CA6A-4FCD-9BB7-3AE89F7BB567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509F1A5-D01A-4A90-A43B-0A21F1E0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86E56C-4C33-4594-BF88-399860910CFF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CBDF67-35A1-41F9-A5DB-8FAE6587BD06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B3E9-2DBA-4E4F-A235-85452EC5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BECF-9AA0-4986-A1F8-20FBA8E076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EC20-EAE7-49DA-BF78-6FEA678934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1B312-FC2D-43DD-BE1D-15F34D2B9372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AE7F2-8EB3-4AAC-B04E-2AD66EAC914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51B6F-A76C-444C-8916-06366549327E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A1826-2421-4E54-9DCC-AE8974EF7789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84E9353-40A5-42B8-A81B-99E9E3A4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B356F-8C95-4CB1-8D0C-1375EBFA1534}"/>
              </a:ext>
            </a:extLst>
          </p:cNvPr>
          <p:cNvSpPr txBox="1"/>
          <p:nvPr/>
        </p:nvSpPr>
        <p:spPr>
          <a:xfrm>
            <a:off x="2877890" y="5136031"/>
            <a:ext cx="578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Queued in the Thread Pool</a:t>
            </a:r>
          </a:p>
          <a:p>
            <a:r>
              <a:rPr lang="en-US" sz="2400" dirty="0"/>
              <a:t>(not necessarily the thread you started from)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C310F-9F95-496C-B6AE-9F8940EF42D0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0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C97-7A84-4F41-91EB-56498A0A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CBA7-6DC4-4C50-A555-1EF04670B2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5F17-030F-4A03-B553-B8B94055FC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3AD70-4DED-4547-9408-DE88AE6AC4A5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CC8B-6796-4350-8BC8-12A86019172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5520A-A491-404D-B6CA-5535D9F0107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55D575-6324-4D55-AFBD-E41F146A6FAC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76FFFFBA-AE26-4E2F-AD96-9DC5284C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16EF-B0AF-4845-8147-834802E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I/O…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B738-F536-4321-926C-B501866A2F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…returns to the caller while the third-party system (DB, Web Service, File System, etc.) is handling your request</a:t>
            </a:r>
          </a:p>
          <a:p>
            <a:r>
              <a:rPr lang="en-US" dirty="0"/>
              <a:t>In Client Applications, this usually results in continuous rendering of the UI Thread (the UI does not freeze)</a:t>
            </a:r>
          </a:p>
          <a:p>
            <a:r>
              <a:rPr lang="en-US" dirty="0"/>
              <a:t>In Web Apps, this results in the thread being able to handle another request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023E-C186-4ED5-9BAB-E2F7AC3659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4197-5C48-43C9-9F0C-CC375A49D3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2592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B7D7A-637E-490D-9FD2-A2751FFF2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D16BDE-86AA-4851-90F1-E16E6CA2D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It is by far the easiest API to handle asynchronous programming.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D1D2-06A3-449C-8656-9A42BDF101A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9D2-E961-434B-B215-3867509C66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45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FD1-1E89-45E1-9FAE-314E2763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But How Does </a:t>
            </a:r>
            <a:r>
              <a:rPr lang="en-US" sz="4800" dirty="0" err="1"/>
              <a:t>Async</a:t>
            </a:r>
            <a:r>
              <a:rPr lang="en-US" sz="4800" dirty="0"/>
              <a:t> Await Actually Work Under The Covers?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75AA-F108-4795-AD3B-B7031718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It creates a state machine that jumps to the </a:t>
            </a:r>
            <a:br>
              <a:rPr lang="en-US" sz="3200" dirty="0"/>
            </a:br>
            <a:r>
              <a:rPr lang="en-US" sz="3200" dirty="0"/>
              <a:t>“right spot” (the next statement after await) when an asynchronous operation finishes.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77005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B89C1-AEC2-4978-83E9-583302A7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814D7-8AED-4010-8631-548A37F8A5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looks like synchronous code, but executes asynchronously</a:t>
            </a:r>
          </a:p>
          <a:p>
            <a:r>
              <a:rPr lang="en-US" dirty="0"/>
              <a:t>No more need for continuation methods, logic that belongs together can stay in one function</a:t>
            </a:r>
          </a:p>
          <a:p>
            <a:r>
              <a:rPr lang="en-US" dirty="0"/>
              <a:t>Ties in with the existing Task Parallel Library (TPL)</a:t>
            </a:r>
          </a:p>
          <a:p>
            <a:r>
              <a:rPr lang="en-US" dirty="0"/>
              <a:t>The VS Debugger lets you step over asynchronous functions as if they were synchronous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36594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A19B-91E4-454D-A198-19C4898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CA60-E31D-404C-B094-B43B21EB8D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control flow is altered – methods can return when an await statement is executed</a:t>
            </a:r>
          </a:p>
          <a:p>
            <a:r>
              <a:rPr lang="en-US" dirty="0" err="1"/>
              <a:t>Async</a:t>
            </a:r>
            <a:r>
              <a:rPr lang="en-US" dirty="0"/>
              <a:t> Await has a drastic impact on our Object-Oriented Design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1CE8-C19F-45ED-80E9-EDF4700A3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7A2A-5028-4467-9C51-676CD5F684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6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21F8-F68C-4BB4-807A-88FE3727776A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89107126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6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568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54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486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&gt;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B8AA-27E5-4979-980F-7D69FA9C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vs. Sync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010B-2DBE-43C8-A51F-20630AC5F5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asynchronous API looks different than a synchronous one.</a:t>
            </a:r>
          </a:p>
          <a:p>
            <a:r>
              <a:rPr lang="en-US" dirty="0"/>
              <a:t>Asynchronous methods can execute synchronously but the other way is not possible.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noProof="1">
                <a:solidFill>
                  <a:srgbClr val="0000FF"/>
                </a:solidFill>
              </a:rPr>
              <a:t>public </a:t>
            </a:r>
            <a:r>
              <a:rPr lang="en-US" sz="2800" noProof="1">
                <a:solidFill>
                  <a:srgbClr val="2D91AF"/>
                </a:solidFill>
              </a:rPr>
              <a:t>Task</a:t>
            </a:r>
            <a:r>
              <a:rPr lang="en-US" sz="2800" noProof="1"/>
              <a:t> DoSomethingAsync()</a:t>
            </a:r>
            <a:br>
              <a:rPr lang="en-US" sz="2800" noProof="1"/>
            </a:br>
            <a:r>
              <a:rPr lang="en-US" sz="2800" noProof="1"/>
              <a:t>{</a:t>
            </a:r>
            <a:br>
              <a:rPr lang="en-US" sz="2800" noProof="1"/>
            </a:br>
            <a:r>
              <a:rPr lang="en-US" sz="2800" noProof="1"/>
              <a:t>    </a:t>
            </a:r>
            <a:r>
              <a:rPr lang="en-US" sz="2800" noProof="1">
                <a:solidFill>
                  <a:srgbClr val="008000"/>
                </a:solidFill>
              </a:rPr>
              <a:t>// Calculate something synchronously here</a:t>
            </a:r>
            <a:br>
              <a:rPr lang="en-US" sz="2800" noProof="1"/>
            </a:br>
            <a:r>
              <a:rPr lang="en-US" sz="2800" noProof="1"/>
              <a:t>    </a:t>
            </a:r>
            <a:r>
              <a:rPr lang="en-US" sz="2800" noProof="1">
                <a:solidFill>
                  <a:srgbClr val="0000FF"/>
                </a:solidFill>
              </a:rPr>
              <a:t>return</a:t>
            </a:r>
            <a:r>
              <a:rPr lang="en-US" sz="2800" noProof="1"/>
              <a:t> </a:t>
            </a:r>
            <a:r>
              <a:rPr lang="en-US" sz="2800" noProof="1">
                <a:solidFill>
                  <a:srgbClr val="2D91AF"/>
                </a:solidFill>
              </a:rPr>
              <a:t>Task</a:t>
            </a:r>
            <a:r>
              <a:rPr lang="en-US" sz="2800" noProof="1"/>
              <a:t>.CompletedTask;</a:t>
            </a:r>
            <a:br>
              <a:rPr lang="en-US" sz="2800" noProof="1"/>
            </a:br>
            <a:r>
              <a:rPr lang="en-US" sz="2800" noProof="1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5FC0-BAA4-47DC-8D25-246F6831F3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D2A3C-2FA1-44BF-A744-44EE6D1AC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316676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10F90B-F441-4BB0-AD9A-CC332541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Please use </a:t>
            </a:r>
            <a:r>
              <a:rPr lang="en-US" sz="4800" dirty="0" err="1"/>
              <a:t>Async</a:t>
            </a:r>
            <a:r>
              <a:rPr lang="en-US" sz="4800" dirty="0"/>
              <a:t> Await</a:t>
            </a:r>
            <a:br>
              <a:rPr lang="en-US" sz="4800" dirty="0"/>
            </a:br>
            <a:r>
              <a:rPr lang="en-US" sz="4800" dirty="0"/>
              <a:t>when accessing external systems</a:t>
            </a:r>
            <a:endParaRPr lang="de-DE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84C63F5-C6A7-461B-8C2A-62773D9B0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Your ASP.NET Core Apps will scale way better.</a:t>
            </a:r>
            <a:endParaRPr lang="de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66A7-DEC9-4345-BEF9-F213FC2A78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48ECE-9E9D-4302-9B57-C590EADFF8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17500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B83E1-5259-47E1-9C93-379502F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Image Contributions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3A17D-A73E-41BD-B23C-CD84AF99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CPUs: </a:t>
            </a:r>
            <a:r>
              <a:rPr lang="en-US" dirty="0">
                <a:hlinkClick r:id="rId2"/>
              </a:rPr>
              <a:t>https://namu.wiki/w/CPU</a:t>
            </a:r>
            <a:endParaRPr lang="en-US" dirty="0"/>
          </a:p>
          <a:p>
            <a:r>
              <a:rPr lang="en-US" dirty="0"/>
              <a:t>Ball of Wool: Tim </a:t>
            </a:r>
            <a:r>
              <a:rPr lang="en-US" dirty="0" err="1"/>
              <a:t>Reckmann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https://www.flickr.com/photos/foto_db/16252248370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170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Threads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https://github.com/feO2x/AdcCore2017.MultithreadingAndAsync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CA861-55F2-4216-A3DC-AA4996A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Thread Properties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1AE43-A31B-4CF5-936C-D2B362F6CE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Originally designed for robustness</a:t>
            </a:r>
          </a:p>
          <a:p>
            <a:r>
              <a:rPr lang="en-US" dirty="0"/>
              <a:t>Memory Impact</a:t>
            </a:r>
          </a:p>
          <a:p>
            <a:pPr lvl="1"/>
            <a:r>
              <a:rPr lang="en-US" dirty="0"/>
              <a:t>1MB (x86) or 4MB (x64) User Mode Stack</a:t>
            </a:r>
          </a:p>
          <a:p>
            <a:pPr lvl="1"/>
            <a:r>
              <a:rPr lang="en-US" dirty="0"/>
              <a:t>12KB (x86) or 14 KB (x64) Kernel Mode Object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4E33A9-E667-45E3-8757-835FB401B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7202-E7EE-4418-97DC-E603561E34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755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607A8-0755-4246-A0F8-061DC4C9C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Many Threads Can You Allocate in .NET Core?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E62600-2230-4169-92AC-9CC0C0EFF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on x64: about 250,000 on 16GB RAM</a:t>
            </a:r>
          </a:p>
          <a:p>
            <a:r>
              <a:rPr lang="en-US" sz="3200" dirty="0"/>
              <a:t>on x86: about 1,000</a:t>
            </a:r>
            <a:endParaRPr lang="de-D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07274-79E8-4F32-BB06-483F44E5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3" y="908720"/>
            <a:ext cx="634453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05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17168C-C358-4639-B80C-D6EEB6B0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Many Threads Should</a:t>
            </a:r>
            <a:br>
              <a:rPr lang="en-US" sz="3600" dirty="0"/>
            </a:br>
            <a:r>
              <a:rPr lang="en-US" sz="3600" dirty="0"/>
              <a:t>You Have Per Process?</a:t>
            </a:r>
            <a:endParaRPr lang="de-DE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1E0F62-4EEC-40C3-AA55-54BFAD67A8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6" b="95322" l="500" r="97500">
                        <a14:foregroundMark x1="8500" y1="66374" x2="6833" y2="47368"/>
                        <a14:foregroundMark x1="6833" y1="47368" x2="8667" y2="73099"/>
                        <a14:foregroundMark x1="8667" y1="73099" x2="12000" y2="54094"/>
                        <a14:foregroundMark x1="12000" y1="54094" x2="11167" y2="36842"/>
                        <a14:foregroundMark x1="11167" y1="36842" x2="11833" y2="59357"/>
                        <a14:foregroundMark x1="11833" y1="59357" x2="13667" y2="39474"/>
                        <a14:foregroundMark x1="13667" y1="39474" x2="9833" y2="64327"/>
                        <a14:foregroundMark x1="9833" y1="64327" x2="10500" y2="46199"/>
                        <a14:foregroundMark x1="10500" y1="46199" x2="7333" y2="64035"/>
                        <a14:foregroundMark x1="7333" y1="64035" x2="11667" y2="44152"/>
                        <a14:foregroundMark x1="11667" y1="44152" x2="7500" y2="59649"/>
                        <a14:foregroundMark x1="7500" y1="59649" x2="11833" y2="38889"/>
                        <a14:foregroundMark x1="11833" y1="38889" x2="11833" y2="20760"/>
                        <a14:foregroundMark x1="11833" y1="20760" x2="19667" y2="10819"/>
                        <a14:foregroundMark x1="19667" y1="10819" x2="11833" y2="25439"/>
                        <a14:foregroundMark x1="11833" y1="25439" x2="1833" y2="79532"/>
                        <a14:foregroundMark x1="2959" y1="79967" x2="11667" y2="83333"/>
                        <a14:foregroundMark x1="1833" y1="79532" x2="2166" y2="79661"/>
                        <a14:foregroundMark x1="11667" y1="83333" x2="11000" y2="64620"/>
                        <a14:foregroundMark x1="11000" y1="64620" x2="8167" y2="80994"/>
                        <a14:foregroundMark x1="8167" y1="80994" x2="9167" y2="63743"/>
                        <a14:foregroundMark x1="9167" y1="63743" x2="3333" y2="77778"/>
                        <a14:foregroundMark x1="3333" y1="77778" x2="1567" y2="80147"/>
                        <a14:foregroundMark x1="12279" y1="11251" x2="14000" y2="10819"/>
                        <a14:foregroundMark x1="14839" y1="85566" x2="33286" y2="93048"/>
                        <a14:foregroundMark x1="11500" y1="84211" x2="12245" y2="84513"/>
                        <a14:foregroundMark x1="38445" y1="93170" x2="32667" y2="84795"/>
                        <a14:foregroundMark x1="32667" y1="84795" x2="14212" y2="87090"/>
                        <a14:foregroundMark x1="62979" y1="84211" x2="96903" y2="73164"/>
                        <a14:foregroundMark x1="62534" y1="84356" x2="62979" y2="84211"/>
                        <a14:foregroundMark x1="58490" y1="85673" x2="60060" y2="85162"/>
                        <a14:foregroundMark x1="54000" y1="87135" x2="58490" y2="85673"/>
                        <a14:foregroundMark x1="97027" y1="64655" x2="89833" y2="4386"/>
                        <a14:foregroundMark x1="47373" y1="13450" x2="46211" y2="13698"/>
                        <a14:foregroundMark x1="52668" y1="12320" x2="47373" y2="13450"/>
                        <a14:foregroundMark x1="55588" y1="11696" x2="54403" y2="11949"/>
                        <a14:foregroundMark x1="56956" y1="11404" x2="55588" y2="11696"/>
                        <a14:foregroundMark x1="89833" y1="4386" x2="56956" y2="11404"/>
                        <a14:foregroundMark x1="92814" y1="76601" x2="96917" y2="73279"/>
                        <a14:foregroundMark x1="97120" y1="58954" x2="92833" y2="38596"/>
                        <a14:foregroundMark x1="98224" y1="64202" x2="97120" y2="58956"/>
                        <a14:foregroundMark x1="92833" y1="38596" x2="92833" y2="21637"/>
                        <a14:foregroundMark x1="92833" y1="21637" x2="93167" y2="56433"/>
                        <a14:foregroundMark x1="93167" y1="56433" x2="89000" y2="26316"/>
                        <a14:foregroundMark x1="89000" y1="26316" x2="88167" y2="48538"/>
                        <a14:foregroundMark x1="88167" y1="48538" x2="80333" y2="19298"/>
                        <a14:foregroundMark x1="80333" y1="19298" x2="79167" y2="59942"/>
                        <a14:foregroundMark x1="79167" y1="59942" x2="76167" y2="21345"/>
                        <a14:foregroundMark x1="76167" y1="21345" x2="66500" y2="40936"/>
                        <a14:foregroundMark x1="66500" y1="40936" x2="70167" y2="23977"/>
                        <a14:foregroundMark x1="70167" y1="23977" x2="64667" y2="54971"/>
                        <a14:foregroundMark x1="64667" y1="54971" x2="63667" y2="31287"/>
                        <a14:foregroundMark x1="63667" y1="31287" x2="59333" y2="54094"/>
                        <a14:foregroundMark x1="59333" y1="54094" x2="58000" y2="34503"/>
                        <a14:foregroundMark x1="58000" y1="34503" x2="51500" y2="19298"/>
                        <a14:foregroundMark x1="51500" y1="19298" x2="75000" y2="10526"/>
                        <a14:foregroundMark x1="75000" y1="10526" x2="86000" y2="9357"/>
                        <a14:foregroundMark x1="86000" y1="9357" x2="95667" y2="52339"/>
                        <a14:foregroundMark x1="95667" y1="52339" x2="92333" y2="69006"/>
                        <a14:foregroundMark x1="92333" y1="69006" x2="58500" y2="78655"/>
                        <a14:foregroundMark x1="58500" y1="78655" x2="52167" y2="61111"/>
                        <a14:foregroundMark x1="52167" y1="61111" x2="54000" y2="21637"/>
                        <a14:foregroundMark x1="54000" y1="21637" x2="53167" y2="18129"/>
                        <a14:foregroundMark x1="95667" y1="46199" x2="97500" y2="63158"/>
                        <a14:foregroundMark x1="97500" y1="63158" x2="95000" y2="50585"/>
                        <a14:foregroundMark x1="40333" y1="93567" x2="40667" y2="92982"/>
                        <a14:foregroundMark x1="82333" y1="78947" x2="91500" y2="75731"/>
                        <a14:backgroundMark x1="48500" y1="87135" x2="51000" y2="70760"/>
                        <a14:backgroundMark x1="51000" y1="70760" x2="53167" y2="87135"/>
                        <a14:backgroundMark x1="53167" y1="87135" x2="48667" y2="87719"/>
                        <a14:backgroundMark x1="39247" y1="98109" x2="43500" y2="99708"/>
                        <a14:backgroundMark x1="34167" y1="96199" x2="39236" y2="98105"/>
                        <a14:backgroundMark x1="43500" y1="99708" x2="34500" y2="96784"/>
                        <a14:backgroundMark x1="11167" y1="87135" x2="13833" y2="88012"/>
                        <a14:backgroundMark x1="167" y1="81287" x2="500" y2="82456"/>
                        <a14:backgroundMark x1="11333" y1="11111" x2="10833" y2="13743"/>
                        <a14:backgroundMark x1="11833" y1="10526" x2="11167" y2="11404"/>
                        <a14:backgroundMark x1="53000" y1="11404" x2="53833" y2="11404"/>
                        <a14:backgroundMark x1="53167" y1="12281" x2="54333" y2="11696"/>
                        <a14:backgroundMark x1="45833" y1="13450" x2="45833" y2="13450"/>
                        <a14:backgroundMark x1="46333" y1="14035" x2="46000" y2="14035"/>
                        <a14:backgroundMark x1="52667" y1="11988" x2="54667" y2="11111"/>
                        <a14:backgroundMark x1="52500" y1="12281" x2="52500" y2="12281"/>
                        <a14:backgroundMark x1="53000" y1="12281" x2="53000" y2="12281"/>
                        <a14:backgroundMark x1="54500" y1="11696" x2="54500" y2="11696"/>
                        <a14:backgroundMark x1="54833" y1="11404" x2="54833" y2="11404"/>
                        <a14:backgroundMark x1="61333" y1="84795" x2="61333" y2="84795"/>
                        <a14:backgroundMark x1="60667" y1="85673" x2="60667" y2="85673"/>
                        <a14:backgroundMark x1="61667" y1="84211" x2="61667" y2="84211"/>
                        <a14:backgroundMark x1="61833" y1="84211" x2="60333" y2="85673"/>
                        <a14:backgroundMark x1="61833" y1="84503" x2="62333" y2="84795"/>
                        <a14:backgroundMark x1="99167" y1="64327" x2="98333" y2="63450"/>
                        <a14:backgroundMark x1="99333" y1="66374" x2="99833" y2="69006"/>
                        <a14:backgroundMark x1="98667" y1="64035" x2="99833" y2="73392"/>
                        <a14:backgroundMark x1="91000" y1="77485" x2="92167" y2="7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533055"/>
            <a:ext cx="5040313" cy="287297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23159-AD51-4FF3-9417-4AFBCCAD8E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Depends on the number of cores in your target system</a:t>
            </a:r>
          </a:p>
          <a:p>
            <a:r>
              <a:rPr lang="en-US" sz="2800" dirty="0"/>
              <a:t>Ideally, you have one thread per core</a:t>
            </a:r>
          </a:p>
          <a:p>
            <a:r>
              <a:rPr lang="en-US" sz="2800" dirty="0"/>
              <a:t>The Thread Pool manages an optimal number of threads for you</a:t>
            </a:r>
          </a:p>
          <a:p>
            <a:endParaRPr lang="de-DE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820057B-99BF-4944-A62F-302E53758C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ABC0C7-BD6D-458C-9075-1DCB96E314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039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E6598-1B9B-40D7-AEB4-055A3FBE8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Swimming in the </a:t>
            </a:r>
            <a:br>
              <a:rPr lang="en-US" dirty="0"/>
            </a:br>
            <a:r>
              <a:rPr lang="en-US" dirty="0"/>
              <a:t>Thread Pool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C65679-3774-4878-A07B-8305245D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7828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3DFBD-A069-4235-BC63-622ADFB3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Pool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92F03-E9A8-4CE1-88BB-671B24E629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The Thread Pool keeps a certain amount of Background Threads alive</a:t>
            </a:r>
          </a:p>
          <a:p>
            <a:r>
              <a:rPr lang="en-US" sz="2400" dirty="0"/>
              <a:t>This amount is dynamically increased or decreased depending on the work that is handed over</a:t>
            </a:r>
          </a:p>
          <a:p>
            <a:r>
              <a:rPr lang="en-US" sz="2400" dirty="0"/>
              <a:t>Work can be handed over e.g. via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en-US" sz="2000" noProof="1">
                <a:latin typeface="Consolas" panose="020B0609020204030204" pitchFamily="49" charset="0"/>
              </a:rPr>
              <a:t>.QueueUserWorkItem</a:t>
            </a:r>
            <a:r>
              <a:rPr lang="en-US" sz="2400" dirty="0"/>
              <a:t> or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en-US" sz="2000" noProof="1">
                <a:latin typeface="Consolas" panose="020B0609020204030204" pitchFamily="49" charset="0"/>
              </a:rPr>
              <a:t>.Start</a:t>
            </a:r>
            <a:endParaRPr lang="en-US" sz="2400" noProof="1">
              <a:latin typeface="Consolas" panose="020B0609020204030204" pitchFamily="49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E499EA-EF30-45C7-9276-DC3E87DA4DE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3488" y="2288620"/>
            <a:ext cx="5040312" cy="336184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5D89891-BC24-4FE8-B25C-33BCB9172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A8EEB20-43EE-4B98-9053-F492B63548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15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245</TotalTime>
  <Words>1032</Words>
  <Application>Microsoft Office PowerPoint</Application>
  <PresentationFormat>Widescreen</PresentationFormat>
  <Paragraphs>264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Please Use Async Await  Multithreading and Asynchronous Operations  in ASP.NET Core</vt:lpstr>
      <vt:lpstr>What Do We Talk About?</vt:lpstr>
      <vt:lpstr>Who is This Guy?</vt:lpstr>
      <vt:lpstr>Let’s Talk About Threads</vt:lpstr>
      <vt:lpstr>Some Thread Properties</vt:lpstr>
      <vt:lpstr>How Many Threads Can You Allocate in .NET Core?</vt:lpstr>
      <vt:lpstr>How Many Threads Should You Have Per Process?</vt:lpstr>
      <vt:lpstr>Swimming in the  Thread Pool</vt:lpstr>
      <vt:lpstr>The Thread Pool</vt:lpstr>
      <vt:lpstr>When Does The  Thread Pool Spill Over?</vt:lpstr>
      <vt:lpstr>Here’s The Problem: Synchronous I/O Blocks Threads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Asynchronous I/O Access</vt:lpstr>
      <vt:lpstr>Asynchronous I/O Access</vt:lpstr>
      <vt:lpstr>Asynchronous I/O Access</vt:lpstr>
      <vt:lpstr>Asynchronous I/O Access</vt:lpstr>
      <vt:lpstr>Asynchronous I/O Access</vt:lpstr>
      <vt:lpstr>Asynchronous I/O…</vt:lpstr>
      <vt:lpstr>Use Async Await</vt:lpstr>
      <vt:lpstr>But How Does Async Await Actually Work Under The Covers?</vt:lpstr>
      <vt:lpstr>The Pros of Async Await</vt:lpstr>
      <vt:lpstr>The Cons of Async Await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vs. Sync APIs</vt:lpstr>
      <vt:lpstr>Please use Async Await when accessing external systems</vt:lpstr>
      <vt:lpstr>Sources</vt:lpstr>
      <vt:lpstr>Image Contributions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82</cp:revision>
  <dcterms:created xsi:type="dcterms:W3CDTF">2011-11-09T15:14:01Z</dcterms:created>
  <dcterms:modified xsi:type="dcterms:W3CDTF">2017-09-18T15:46:12Z</dcterms:modified>
</cp:coreProperties>
</file>