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3"/>
  </p:notesMasterIdLst>
  <p:sldIdLst>
    <p:sldId id="344" r:id="rId2"/>
    <p:sldId id="257" r:id="rId3"/>
    <p:sldId id="258" r:id="rId4"/>
    <p:sldId id="345" r:id="rId5"/>
    <p:sldId id="34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341" r:id="rId18"/>
    <p:sldId id="340" r:id="rId19"/>
    <p:sldId id="269" r:id="rId20"/>
    <p:sldId id="271" r:id="rId21"/>
    <p:sldId id="272" r:id="rId22"/>
    <p:sldId id="273" r:id="rId23"/>
    <p:sldId id="274" r:id="rId24"/>
    <p:sldId id="347" r:id="rId25"/>
    <p:sldId id="276" r:id="rId26"/>
    <p:sldId id="277" r:id="rId27"/>
    <p:sldId id="278" r:id="rId28"/>
    <p:sldId id="279" r:id="rId29"/>
    <p:sldId id="275" r:id="rId30"/>
    <p:sldId id="280" r:id="rId31"/>
    <p:sldId id="305" r:id="rId32"/>
    <p:sldId id="337" r:id="rId33"/>
    <p:sldId id="281" r:id="rId34"/>
    <p:sldId id="282" r:id="rId35"/>
    <p:sldId id="283" r:id="rId36"/>
    <p:sldId id="284" r:id="rId37"/>
    <p:sldId id="285" r:id="rId38"/>
    <p:sldId id="287" r:id="rId39"/>
    <p:sldId id="288" r:id="rId40"/>
    <p:sldId id="289" r:id="rId41"/>
    <p:sldId id="290" r:id="rId42"/>
    <p:sldId id="291" r:id="rId43"/>
    <p:sldId id="292" r:id="rId44"/>
    <p:sldId id="348" r:id="rId45"/>
    <p:sldId id="293" r:id="rId46"/>
    <p:sldId id="304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6" r:id="rId58"/>
    <p:sldId id="307" r:id="rId59"/>
    <p:sldId id="308" r:id="rId60"/>
    <p:sldId id="349" r:id="rId61"/>
    <p:sldId id="309" r:id="rId62"/>
    <p:sldId id="310" r:id="rId63"/>
    <p:sldId id="311" r:id="rId64"/>
    <p:sldId id="350" r:id="rId65"/>
    <p:sldId id="312" r:id="rId66"/>
    <p:sldId id="313" r:id="rId67"/>
    <p:sldId id="325" r:id="rId68"/>
    <p:sldId id="314" r:id="rId69"/>
    <p:sldId id="315" r:id="rId70"/>
    <p:sldId id="327" r:id="rId71"/>
    <p:sldId id="326" r:id="rId72"/>
    <p:sldId id="316" r:id="rId73"/>
    <p:sldId id="351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9" r:id="rId83"/>
    <p:sldId id="328" r:id="rId84"/>
    <p:sldId id="330" r:id="rId85"/>
    <p:sldId id="336" r:id="rId86"/>
    <p:sldId id="338" r:id="rId87"/>
    <p:sldId id="331" r:id="rId88"/>
    <p:sldId id="332" r:id="rId89"/>
    <p:sldId id="333" r:id="rId90"/>
    <p:sldId id="334" r:id="rId91"/>
    <p:sldId id="353" r:id="rId9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E2F1AF-3D48-42E6-80B3-9CC171EED9A5}">
          <p14:sldIdLst>
            <p14:sldId id="344"/>
            <p14:sldId id="257"/>
            <p14:sldId id="258"/>
            <p14:sldId id="345"/>
            <p14:sldId id="34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341"/>
            <p14:sldId id="340"/>
            <p14:sldId id="269"/>
            <p14:sldId id="271"/>
            <p14:sldId id="272"/>
            <p14:sldId id="273"/>
            <p14:sldId id="274"/>
            <p14:sldId id="347"/>
            <p14:sldId id="276"/>
            <p14:sldId id="277"/>
            <p14:sldId id="278"/>
            <p14:sldId id="279"/>
            <p14:sldId id="275"/>
            <p14:sldId id="280"/>
            <p14:sldId id="305"/>
            <p14:sldId id="337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348"/>
            <p14:sldId id="293"/>
            <p14:sldId id="304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6"/>
            <p14:sldId id="307"/>
            <p14:sldId id="308"/>
            <p14:sldId id="349"/>
            <p14:sldId id="309"/>
            <p14:sldId id="310"/>
            <p14:sldId id="311"/>
            <p14:sldId id="350"/>
            <p14:sldId id="312"/>
            <p14:sldId id="313"/>
            <p14:sldId id="325"/>
            <p14:sldId id="314"/>
            <p14:sldId id="315"/>
            <p14:sldId id="327"/>
            <p14:sldId id="326"/>
            <p14:sldId id="316"/>
            <p14:sldId id="351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9"/>
            <p14:sldId id="328"/>
            <p14:sldId id="330"/>
            <p14:sldId id="336"/>
            <p14:sldId id="338"/>
            <p14:sldId id="331"/>
            <p14:sldId id="332"/>
            <p14:sldId id="333"/>
            <p14:sldId id="334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181D3-5A26-4341-A76D-A589AD088889}" type="datetimeFigureOut">
              <a:rPr lang="de-DE" smtClean="0"/>
              <a:t>11.12.2019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980-7913-49F1-90A8-C9C83EF677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7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F75E82-CD92-435E-BA1A-65E418DDB6C8}"/>
              </a:ext>
            </a:extLst>
          </p:cNvPr>
          <p:cNvSpPr/>
          <p:nvPr userDrawn="1"/>
        </p:nvSpPr>
        <p:spPr>
          <a:xfrm>
            <a:off x="838200" y="750276"/>
            <a:ext cx="11353800" cy="340665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E2046-C26B-45F8-B06E-DDCCEBB65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601D0-7FD2-4AC1-80D7-E8FD9285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164"/>
            <a:ext cx="9144000" cy="147952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C2D-7E75-4174-BF35-6DAF0FA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123-7562-4126-B026-A7315C32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201-2300-476B-962D-530DE140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27097"/>
      </p:ext>
    </p:extLst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6A935D-B32D-4C4D-9681-D44985AA49B7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33D3-5DA5-4B4F-B9DC-D12DF942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03DF-55F9-4B48-903A-91D99FC7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00"/>
            <a:ext cx="10515600" cy="53280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52A90-8D65-471C-923D-3CAA2CC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4675-2AA0-4634-954B-3A73D1E1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2532-60CA-491A-8BA4-1B0B5F52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76678"/>
      </p:ext>
    </p:extLst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78713C-C9D1-4872-82E9-6A0725A8B9BD}"/>
              </a:ext>
            </a:extLst>
          </p:cNvPr>
          <p:cNvSpPr/>
          <p:nvPr userDrawn="1"/>
        </p:nvSpPr>
        <p:spPr>
          <a:xfrm>
            <a:off x="838200" y="1709738"/>
            <a:ext cx="11353800" cy="285358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  <a:lumMod val="85000"/>
                </a:schemeClr>
              </a:gs>
              <a:gs pos="62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7913-F8E9-40D8-A3E8-2CAAAD66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07231-E112-4BEA-87FB-3C75480A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4358"/>
            <a:ext cx="10515600" cy="14152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96CE-EA29-4D71-8789-6226313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536-88DD-4457-B9F3-93B2FCF7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4A026-A970-4EF0-9EA5-7F03DB9E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201050"/>
      </p:ext>
    </p:extLst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3A08DD5-5061-456C-8874-F918C9C1502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70372-803F-4323-AF7D-229CE68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99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DC155-873C-48B7-901C-E412857C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034D8-270A-4AFD-BE80-0B24DFDFC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36000"/>
            <a:ext cx="5181600" cy="532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E173C-9F2A-469C-8930-989BE2CF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FC880-5C03-43D1-BE1B-0F50DA8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E4139-82DB-442A-B7D8-94BDB17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882024"/>
      </p:ext>
    </p:extLst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243D83-178B-4970-9AFE-82C19F37D873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7027D-F91A-4E56-B0BD-C867FB7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4000"/>
            <a:ext cx="10515600" cy="50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1C387-AC35-4A1B-A8C1-BBB1863B5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48000"/>
            <a:ext cx="5157787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9379-CE3F-45AE-8EB2-20450D9B9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476000"/>
            <a:ext cx="5157787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CBD14-A70C-441B-ADE2-5D211B70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48000"/>
            <a:ext cx="5183188" cy="828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56ABB-9E88-4819-988A-DEE68065D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76000"/>
            <a:ext cx="5183188" cy="47997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3640B-BBE0-4362-B4D5-4AAE7067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618FC-F8F0-4B14-847E-07A68936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0685-887A-4597-8A30-FB8175F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540893"/>
      </p:ext>
    </p:extLst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6A7E28-BC16-4B33-A1E6-707D94B66D05}"/>
              </a:ext>
            </a:extLst>
          </p:cNvPr>
          <p:cNvSpPr/>
          <p:nvPr userDrawn="1"/>
        </p:nvSpPr>
        <p:spPr>
          <a:xfrm>
            <a:off x="0" y="74141"/>
            <a:ext cx="12192000" cy="63637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40000"/>
                </a:schemeClr>
              </a:gs>
              <a:gs pos="72000">
                <a:schemeClr val="accent1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DF590-7FD7-46BE-A9EC-28966F5C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A050-144C-4448-BAE2-B707F4BA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B01AA-15C3-4D8B-80A0-A24A7D5B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6E860-923B-44C3-8C9A-F59C1045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472627"/>
      </p:ext>
    </p:extLst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227CC-14A5-42BB-AA4C-B87F6E77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68EFD-78C9-4C1D-BB39-C0BB2479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48446-06C3-4C64-814F-50D4DDF0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68292"/>
      </p:ext>
    </p:extLst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C25CDF-BFA9-41BD-A9AA-5C9F3136ECC2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001AA-F829-41A8-9444-A530D4E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D1C3-6573-4BBC-A914-8575F314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39621-F68D-46AE-A7AF-B15456EC2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2268B-E070-429D-A11A-D1419808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A4923-DD26-4737-B70A-0AF44C03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6703B-6460-4F1D-B868-3905FF1D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737741"/>
      </p:ext>
    </p:extLst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2FA34B-FB98-4AD0-8F08-5CD7C478AD81}"/>
              </a:ext>
            </a:extLst>
          </p:cNvPr>
          <p:cNvSpPr/>
          <p:nvPr userDrawn="1"/>
        </p:nvSpPr>
        <p:spPr>
          <a:xfrm>
            <a:off x="0" y="457200"/>
            <a:ext cx="4772025" cy="1600200"/>
          </a:xfrm>
          <a:prstGeom prst="rect">
            <a:avLst/>
          </a:prstGeom>
          <a:gradFill>
            <a:gsLst>
              <a:gs pos="100000">
                <a:schemeClr val="accent1">
                  <a:alpha val="50000"/>
                  <a:lumMod val="95000"/>
                </a:schemeClr>
              </a:gs>
              <a:gs pos="38000">
                <a:schemeClr val="accent1"/>
              </a:gs>
            </a:gsLst>
            <a:lin ang="108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7AF3E-4259-4C07-A310-0F770EE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EE8E1-4D9C-44EB-BF07-E9717A10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992D-BAF8-4555-848E-C20755FAF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68000"/>
            <a:ext cx="3932237" cy="360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9FB6-A4BB-4604-A18C-0B9442A7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F0DA7-6FE1-4F0E-BC72-01E856D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6F96A-F340-4F7B-B4C2-1A02B0FD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48627"/>
      </p:ext>
    </p:extLst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6377C-856A-42D5-9294-B66943BC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00"/>
            <a:ext cx="10515600" cy="50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2FFB-21A3-4057-AC5C-89D361686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6000"/>
            <a:ext cx="10515600" cy="532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5EF-4BF3-4463-ADCF-94BA82313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2019-12-11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30AAC-747A-41DB-9FCD-5C0F27CE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9C50-CD30-4724-81EA-99E22EFB8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344A-9BDE-4E14-9F68-42155428760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eO2x" TargetMode="External"/><Relationship Id="rId2" Type="http://schemas.openxmlformats.org/officeDocument/2006/relationships/hyperlink" Target="https://www.synnotech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hyperlink" Target="https://youtube.com/c/kennypflug" TargetMode="External"/><Relationship Id="rId4" Type="http://schemas.openxmlformats.org/officeDocument/2006/relationships/hyperlink" Target="https://github.com/feO2x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coreclr" TargetMode="External"/><Relationship Id="rId2" Type="http://schemas.openxmlformats.org/officeDocument/2006/relationships/hyperlink" Target="https://github.com/cwoodruff/The-Book-of-the-Run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dotnet/coreclr/master/src/gc/gc.cpp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O2x/DNDGGraz.GCInternal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350EB8-D25D-400A-81E8-6EBD7BA77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GC Internals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50776C-52C4-401B-98D0-4C9935936A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does the .NET Garbage Collector work internally?</a:t>
            </a:r>
          </a:p>
        </p:txBody>
      </p:sp>
    </p:spTree>
    <p:extLst>
      <p:ext uri="{BB962C8B-B14F-4D97-AF65-F5344CB8AC3E}">
        <p14:creationId xmlns:p14="http://schemas.microsoft.com/office/powerpoint/2010/main" val="756148236"/>
      </p:ext>
    </p:extLst>
  </p:cSld>
  <p:clrMapOvr>
    <a:masterClrMapping/>
  </p:clrMapOvr>
  <p:transition spd="med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</p:spTree>
    <p:extLst>
      <p:ext uri="{BB962C8B-B14F-4D97-AF65-F5344CB8AC3E}">
        <p14:creationId xmlns:p14="http://schemas.microsoft.com/office/powerpoint/2010/main" val="246456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39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35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85761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Name = name.MustNotBeNullOrWhiteSpace(nameof(name));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12812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21CFD9-CBC6-4188-8F10-01AE42AFD119}"/>
              </a:ext>
            </a:extLst>
          </p:cNvPr>
          <p:cNvSpPr/>
          <p:nvPr/>
        </p:nvSpPr>
        <p:spPr>
          <a:xfrm>
            <a:off x="2178396" y="311631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 (string): ref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ACCC3F-4C82-4606-A423-3E3DE72F170A}"/>
              </a:ext>
            </a:extLst>
          </p:cNvPr>
          <p:cNvSpPr/>
          <p:nvPr/>
        </p:nvSpPr>
        <p:spPr>
          <a:xfrm>
            <a:off x="2178396" y="2717764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1CA828-06A9-4320-B725-BC0D33971335}"/>
              </a:ext>
            </a:extLst>
          </p:cNvPr>
          <p:cNvSpPr/>
          <p:nvPr/>
        </p:nvSpPr>
        <p:spPr>
          <a:xfrm>
            <a:off x="5041558" y="2434280"/>
            <a:ext cx="1044146" cy="871152"/>
          </a:xfrm>
          <a:custGeom>
            <a:avLst/>
            <a:gdLst>
              <a:gd name="connsiteX0" fmla="*/ 0 w 1031789"/>
              <a:gd name="connsiteY0" fmla="*/ 834081 h 834081"/>
              <a:gd name="connsiteX1" fmla="*/ 444843 w 1031789"/>
              <a:gd name="connsiteY1" fmla="*/ 216244 h 834081"/>
              <a:gd name="connsiteX2" fmla="*/ 1031789 w 1031789"/>
              <a:gd name="connsiteY2" fmla="*/ 0 h 834081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444843 w 1044146"/>
              <a:gd name="connsiteY1" fmla="*/ 253315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  <a:gd name="connsiteX0" fmla="*/ 0 w 1044146"/>
              <a:gd name="connsiteY0" fmla="*/ 871152 h 871152"/>
              <a:gd name="connsiteX1" fmla="*/ 370702 w 1044146"/>
              <a:gd name="connsiteY1" fmla="*/ 216244 h 871152"/>
              <a:gd name="connsiteX2" fmla="*/ 1044146 w 1044146"/>
              <a:gd name="connsiteY2" fmla="*/ 0 h 8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46" h="871152">
                <a:moveTo>
                  <a:pt x="0" y="871152"/>
                </a:moveTo>
                <a:cubicBezTo>
                  <a:pt x="297077" y="755308"/>
                  <a:pt x="196678" y="361436"/>
                  <a:pt x="370702" y="216244"/>
                </a:cubicBezTo>
                <a:cubicBezTo>
                  <a:pt x="544726" y="71052"/>
                  <a:pt x="876301" y="0"/>
                  <a:pt x="1044146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88523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570208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var newListEntry = new ListEntry(entryName);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5703AD-EB5B-4FFC-9230-9AD8364735B9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77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A27535B-428B-4792-8210-2FE02FD99748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4065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0F7AB0-6C6B-49D7-89E8-2F196142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vs. Value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58234-8559-44C2-A6F7-6C79FCDA6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Reference Types: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Interface</a:t>
            </a:r>
          </a:p>
          <a:p>
            <a:r>
              <a:rPr lang="en-US" dirty="0"/>
              <a:t>Delegate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Instances always in the Managed Heap</a:t>
            </a:r>
          </a:p>
          <a:p>
            <a:pPr marL="0" indent="0">
              <a:buNone/>
            </a:pPr>
            <a:r>
              <a:rPr lang="en-US" dirty="0"/>
              <a:t>Call by reference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778B9F-3E4D-4CFF-A77D-50586B1948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Value Types:</a:t>
            </a:r>
          </a:p>
          <a:p>
            <a:r>
              <a:rPr lang="en-US" dirty="0"/>
              <a:t>Struct</a:t>
            </a:r>
          </a:p>
          <a:p>
            <a:r>
              <a:rPr lang="en-US" dirty="0" err="1"/>
              <a:t>Enum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Instances are placed directly in variables, parameters, or object fields.</a:t>
            </a:r>
          </a:p>
          <a:p>
            <a:pPr marL="0" indent="0">
              <a:buNone/>
            </a:pPr>
            <a:r>
              <a:rPr lang="en-US" dirty="0"/>
              <a:t>Call by value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5BE2E-AA23-4421-9140-62C55DA4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7ABC7-916E-40BC-9D5C-BF63679C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06406-BF22-456F-8947-0231E092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528737"/>
      </p:ext>
    </p:extLst>
  </p:cSld>
  <p:clrMapOvr>
    <a:masterClrMapping/>
  </p:clrMapOvr>
  <p:transition spd="med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904319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142468"/>
            <a:ext cx="173109" cy="328853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A27535B-428B-4792-8210-2FE02FD99748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69271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19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0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A131135-9B3B-4C6A-97DD-E1978BCA16AC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973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3B9-B6B3-4498-BA6A-0F859D6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F9F2-18A9-4F90-AC61-21608D3E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Management: a simplified view</a:t>
            </a:r>
          </a:p>
          <a:p>
            <a:r>
              <a:rPr lang="en-US" noProof="1"/>
              <a:t>The hard reality</a:t>
            </a:r>
          </a:p>
          <a:p>
            <a:pPr lvl="1"/>
            <a:r>
              <a:rPr lang="en-US" noProof="1"/>
              <a:t>Virtual Memory of .NET processes</a:t>
            </a:r>
          </a:p>
          <a:p>
            <a:pPr lvl="1"/>
            <a:r>
              <a:rPr lang="en-US" noProof="1"/>
              <a:t>The different phases of the .NET GC</a:t>
            </a:r>
          </a:p>
          <a:p>
            <a:r>
              <a:rPr lang="en-US" noProof="1"/>
              <a:t>How to write GC-friendly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Got questions? Just ask them!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11E5D-DAC1-40C2-A07F-D09983B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36494-1751-4A84-8371-DF78A79C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0650A-3508-4172-A670-F521014D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733017"/>
      </p:ext>
    </p:extLst>
  </p:cSld>
  <p:clrMapOvr>
    <a:masterClrMapping/>
  </p:clrMapOvr>
  <p:transition spd="med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4108817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newListEntry.Priority = SelectedListEntries.Count;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C454174-9AB8-404E-9D58-2169047C0AA7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655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21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49A68E1-193F-4E59-B674-5BDB7A116710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15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ref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59440-B90F-4766-B978-F52EB42B8BDE}"/>
              </a:ext>
            </a:extLst>
          </p:cNvPr>
          <p:cNvSpPr txBox="1"/>
          <p:nvPr/>
        </p:nvSpPr>
        <p:spPr>
          <a:xfrm>
            <a:off x="284380" y="1490224"/>
            <a:ext cx="3108543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SelectedListEntries.Add(newListEntry);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A87CD3F-9A2B-44D5-85A9-58F221163655}"/>
              </a:ext>
            </a:extLst>
          </p:cNvPr>
          <p:cNvSpPr/>
          <p:nvPr/>
        </p:nvSpPr>
        <p:spPr>
          <a:xfrm>
            <a:off x="5033394" y="2105637"/>
            <a:ext cx="1048624" cy="1577130"/>
          </a:xfrm>
          <a:custGeom>
            <a:avLst/>
            <a:gdLst>
              <a:gd name="connsiteX0" fmla="*/ 0 w 1048624"/>
              <a:gd name="connsiteY0" fmla="*/ 1577130 h 1577130"/>
              <a:gd name="connsiteX1" fmla="*/ 310393 w 1048624"/>
              <a:gd name="connsiteY1" fmla="*/ 469783 h 1577130"/>
              <a:gd name="connsiteX2" fmla="*/ 1048624 w 1048624"/>
              <a:gd name="connsiteY2" fmla="*/ 0 h 157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624" h="1577130">
                <a:moveTo>
                  <a:pt x="0" y="1577130"/>
                </a:moveTo>
                <a:cubicBezTo>
                  <a:pt x="67811" y="1154884"/>
                  <a:pt x="135622" y="732638"/>
                  <a:pt x="310393" y="469783"/>
                </a:cubicBezTo>
                <a:cubicBezTo>
                  <a:pt x="485164" y="206928"/>
                  <a:pt x="852881" y="57325"/>
                  <a:pt x="10486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0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445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D323FF-6AD7-499A-B3B5-6FEDA2DF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cross someone off the list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AF4890-5370-4702-A8C6-F5FDC61E3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Demo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1E722-0C5C-4700-B5B4-E906CDF3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50689-B5DE-48AF-AF86-F4A1E6E3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40D2A-5D49-47AC-9A3B-F6801CA2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02083"/>
      </p:ext>
    </p:extLst>
  </p:cSld>
  <p:clrMapOvr>
    <a:masterClrMapping/>
  </p:clrMapOvr>
  <p:transition spd="med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20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1249826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349627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96669C5-39A5-4F6E-8B8B-98625AA13F8D}"/>
              </a:ext>
            </a:extLst>
          </p:cNvPr>
          <p:cNvSpPr/>
          <p:nvPr/>
        </p:nvSpPr>
        <p:spPr>
          <a:xfrm>
            <a:off x="2184590" y="433096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FE9008-F430-44C3-A7DC-A3124F667AA1}"/>
              </a:ext>
            </a:extLst>
          </p:cNvPr>
          <p:cNvSpPr txBox="1"/>
          <p:nvPr/>
        </p:nvSpPr>
        <p:spPr>
          <a:xfrm>
            <a:off x="284380" y="1490224"/>
            <a:ext cx="372409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Next Statement: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SelectedListEntries.Remove(SelectedListEntry);</a:t>
            </a:r>
          </a:p>
        </p:txBody>
      </p:sp>
    </p:spTree>
    <p:extLst>
      <p:ext uri="{BB962C8B-B14F-4D97-AF65-F5344CB8AC3E}">
        <p14:creationId xmlns:p14="http://schemas.microsoft.com/office/powerpoint/2010/main" val="271702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88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E278A4-0C9E-4F3D-AB98-20075228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Garbage Collector in Action</a:t>
            </a:r>
            <a:endParaRPr lang="de-DE" sz="5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4A073A-DC19-4677-8EB8-A143B9446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27197-157E-46AC-8D6E-D71E53FF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28B35-2B19-4004-9CFA-65F54B4A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65D36-99CB-44D9-A2B1-88C5DFC7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53779"/>
      </p:ext>
    </p:extLst>
  </p:cSld>
  <p:clrMapOvr>
    <a:masterClrMapping/>
  </p:clrMapOvr>
  <p:transition spd="med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0CDD2F-F624-4257-B48C-868EE76B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BE4D3A-5A10-42DC-A773-E4206A6FB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Kenny Pflug</a:t>
            </a:r>
          </a:p>
          <a:p>
            <a:r>
              <a:rPr lang="en-US" dirty="0"/>
              <a:t>Senior Software Developer at </a:t>
            </a:r>
            <a:r>
              <a:rPr lang="en-US" noProof="1">
                <a:hlinkClick r:id="rId2"/>
              </a:rPr>
              <a:t>Synnotech</a:t>
            </a:r>
            <a:endParaRPr lang="en-US" noProof="1"/>
          </a:p>
          <a:p>
            <a:r>
              <a:rPr lang="en-US" dirty="0"/>
              <a:t>PhD student at University of Regensburg</a:t>
            </a:r>
          </a:p>
          <a:p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3"/>
              </a:rPr>
              <a:t>@feO2x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feO2x</a:t>
            </a:r>
            <a:endParaRPr lang="en-US" dirty="0"/>
          </a:p>
          <a:p>
            <a:r>
              <a:rPr lang="en-US" dirty="0"/>
              <a:t>YouTube: </a:t>
            </a:r>
            <a:r>
              <a:rPr lang="en-US" noProof="1">
                <a:hlinkClick r:id="rId5"/>
              </a:rPr>
              <a:t>youtube.com/c/kennypflug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5591BC-37A7-43D2-B7BB-28B6364B6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788" y="1819178"/>
            <a:ext cx="2777492" cy="3541721"/>
          </a:xfr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E606DCE-C607-4CE9-807B-36C53611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748733-9663-42C7-9FE4-69148A31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7F484D-2E8B-482F-A1EE-89E66024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1449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30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9FBF4A1-376D-4625-B6D5-C5E9B90667F1}"/>
              </a:ext>
            </a:extLst>
          </p:cNvPr>
          <p:cNvCxnSpPr>
            <a:cxnSpLocks/>
          </p:cNvCxnSpPr>
          <p:nvPr/>
        </p:nvCxnSpPr>
        <p:spPr>
          <a:xfrm>
            <a:off x="5035289" y="4854558"/>
            <a:ext cx="1060711" cy="873142"/>
          </a:xfrm>
          <a:prstGeom prst="curvedConnector3">
            <a:avLst/>
          </a:pr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C130A15-C161-469E-B6BC-BD854EFEE006}"/>
              </a:ext>
            </a:extLst>
          </p:cNvPr>
          <p:cNvSpPr/>
          <p:nvPr/>
        </p:nvSpPr>
        <p:spPr>
          <a:xfrm>
            <a:off x="2180968" y="434055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002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0BCD-E0ED-4296-8103-545AD6B8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Roots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95B4C-A225-4067-9ED5-A61F1D8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and parameters</a:t>
            </a:r>
          </a:p>
          <a:p>
            <a:r>
              <a:rPr lang="en-US" dirty="0"/>
              <a:t>Static fields</a:t>
            </a:r>
          </a:p>
          <a:p>
            <a:r>
              <a:rPr lang="en-US" dirty="0"/>
              <a:t>Objects with Finalizers</a:t>
            </a:r>
          </a:p>
          <a:p>
            <a:r>
              <a:rPr lang="en-US" dirty="0"/>
              <a:t>Pinned Objects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DF67D-2A7A-4480-98FA-96E3D74A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64D01-F1C0-4480-9913-1940644F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B5A3A-427E-473A-BEC8-68F37441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893466"/>
      </p:ext>
    </p:extLst>
  </p:cSld>
  <p:clrMapOvr>
    <a:masterClrMapping/>
  </p:clrMapOvr>
  <p:transition spd="med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32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7DCACA-E868-4E1A-B028-CBA505D79F62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</a:t>
            </a:r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41465D2-80FE-4E55-8A82-C11788A642D5}"/>
              </a:ext>
            </a:extLst>
          </p:cNvPr>
          <p:cNvCxnSpPr>
            <a:cxnSpLocks/>
          </p:cNvCxnSpPr>
          <p:nvPr/>
        </p:nvCxnSpPr>
        <p:spPr>
          <a:xfrm>
            <a:off x="5035289" y="4854558"/>
            <a:ext cx="1060711" cy="873142"/>
          </a:xfrm>
          <a:prstGeom prst="curvedConnector3">
            <a:avLst/>
          </a:pr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1EBA19A-0280-4FD9-9890-745B9CD183BC}"/>
              </a:ext>
            </a:extLst>
          </p:cNvPr>
          <p:cNvSpPr/>
          <p:nvPr/>
        </p:nvSpPr>
        <p:spPr>
          <a:xfrm>
            <a:off x="2180968" y="434055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802344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33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43088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r>
              <a:rPr lang="de-DE" sz="1100" noProof="1">
                <a:latin typeface="Consolas" panose="020B0609020204030204" pitchFamily="49" charset="0"/>
              </a:rPr>
              <a:t>1. Mark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2819CB-5203-44EA-88C8-DEF9C958D74E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C610CC96-7C5C-4F89-901D-94B9BC32735F}"/>
              </a:ext>
            </a:extLst>
          </p:cNvPr>
          <p:cNvCxnSpPr>
            <a:cxnSpLocks/>
          </p:cNvCxnSpPr>
          <p:nvPr/>
        </p:nvCxnSpPr>
        <p:spPr>
          <a:xfrm>
            <a:off x="5035289" y="4854558"/>
            <a:ext cx="1060711" cy="873142"/>
          </a:xfrm>
          <a:prstGeom prst="curvedConnector3">
            <a:avLst/>
          </a:pr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1F9DADC-EB0F-49D5-9AF9-1716028EF5EE}"/>
              </a:ext>
            </a:extLst>
          </p:cNvPr>
          <p:cNvSpPr/>
          <p:nvPr/>
        </p:nvSpPr>
        <p:spPr>
          <a:xfrm>
            <a:off x="2180968" y="434055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7248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34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2627AC-3ECE-47A0-BAE7-20FB04EEBE1C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3915E3B-7B8A-432D-9215-3F2DD14C0716}"/>
              </a:ext>
            </a:extLst>
          </p:cNvPr>
          <p:cNvCxnSpPr>
            <a:cxnSpLocks/>
          </p:cNvCxnSpPr>
          <p:nvPr/>
        </p:nvCxnSpPr>
        <p:spPr>
          <a:xfrm>
            <a:off x="5035289" y="4854558"/>
            <a:ext cx="1060711" cy="873142"/>
          </a:xfrm>
          <a:prstGeom prst="curvedConnector3">
            <a:avLst/>
          </a:pr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37A2982-EEBD-4148-A394-0FD73D398786}"/>
              </a:ext>
            </a:extLst>
          </p:cNvPr>
          <p:cNvSpPr/>
          <p:nvPr/>
        </p:nvSpPr>
        <p:spPr>
          <a:xfrm>
            <a:off x="2180968" y="434055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6077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35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1493507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1873895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1575542"/>
            <a:ext cx="679101" cy="2143842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60016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0A3A5E-439C-4F11-9DE1-B35633615C4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B0E6B2F6-4535-41FD-9F7B-BB7E3CAB55DF}"/>
              </a:ext>
            </a:extLst>
          </p:cNvPr>
          <p:cNvCxnSpPr>
            <a:cxnSpLocks/>
          </p:cNvCxnSpPr>
          <p:nvPr/>
        </p:nvCxnSpPr>
        <p:spPr>
          <a:xfrm>
            <a:off x="5035289" y="4854558"/>
            <a:ext cx="1060711" cy="873142"/>
          </a:xfrm>
          <a:prstGeom prst="curvedConnector3">
            <a:avLst/>
          </a:pr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77C2966-1ACF-47CD-84AA-98D1B7AD9FEB}"/>
              </a:ext>
            </a:extLst>
          </p:cNvPr>
          <p:cNvSpPr/>
          <p:nvPr/>
        </p:nvSpPr>
        <p:spPr>
          <a:xfrm>
            <a:off x="2180968" y="434055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41457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36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7437510-7142-434A-9016-35CBDC73E9FF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761247B-0C63-459A-A472-3C9C9E58E2F0}"/>
              </a:ext>
            </a:extLst>
          </p:cNvPr>
          <p:cNvCxnSpPr>
            <a:cxnSpLocks/>
          </p:cNvCxnSpPr>
          <p:nvPr/>
        </p:nvCxnSpPr>
        <p:spPr>
          <a:xfrm>
            <a:off x="5035289" y="4854558"/>
            <a:ext cx="1060711" cy="873142"/>
          </a:xfrm>
          <a:prstGeom prst="curvedConnector3">
            <a:avLst/>
          </a:pr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363714B-478D-490B-AE13-820524822561}"/>
              </a:ext>
            </a:extLst>
          </p:cNvPr>
          <p:cNvSpPr/>
          <p:nvPr/>
        </p:nvSpPr>
        <p:spPr>
          <a:xfrm>
            <a:off x="2180968" y="434055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4063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Listeneintrag entfernen und GC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3119040"/>
            <a:ext cx="1322173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BA42A2-F1DC-47D4-967E-756F3FE27E20}"/>
              </a:ext>
            </a:extLst>
          </p:cNvPr>
          <p:cNvSpPr/>
          <p:nvPr/>
        </p:nvSpPr>
        <p:spPr>
          <a:xfrm>
            <a:off x="6150971" y="2297316"/>
            <a:ext cx="1322173" cy="7759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  <a:p>
            <a:pPr algn="ctr"/>
            <a:r>
              <a:rPr lang="de-DE" sz="900" noProof="1"/>
              <a:t>Name (string): ref</a:t>
            </a:r>
          </a:p>
          <a:p>
            <a:pPr algn="ctr"/>
            <a:r>
              <a:rPr lang="de-DE" sz="900" noProof="1"/>
              <a:t>Priority (int): 1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077A040-96C2-4EFE-9A30-FE2B765226D9}"/>
              </a:ext>
            </a:extLst>
          </p:cNvPr>
          <p:cNvSpPr/>
          <p:nvPr/>
        </p:nvSpPr>
        <p:spPr>
          <a:xfrm flipV="1">
            <a:off x="7508154" y="2677704"/>
            <a:ext cx="173109" cy="597425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88E48EE-477F-4B44-955E-0AF0D51198D5}"/>
              </a:ext>
            </a:extLst>
          </p:cNvPr>
          <p:cNvSpPr/>
          <p:nvPr/>
        </p:nvSpPr>
        <p:spPr>
          <a:xfrm>
            <a:off x="7543800" y="2371986"/>
            <a:ext cx="679101" cy="1347398"/>
          </a:xfrm>
          <a:custGeom>
            <a:avLst/>
            <a:gdLst>
              <a:gd name="connsiteX0" fmla="*/ 1217141 w 1320161"/>
              <a:gd name="connsiteY0" fmla="*/ 2169772 h 2169772"/>
              <a:gd name="connsiteX1" fmla="*/ 1198605 w 1320161"/>
              <a:gd name="connsiteY1" fmla="*/ 316258 h 2169772"/>
              <a:gd name="connsiteX2" fmla="*/ 0 w 1320161"/>
              <a:gd name="connsiteY2" fmla="*/ 56766 h 2169772"/>
              <a:gd name="connsiteX0" fmla="*/ 1217141 w 1249826"/>
              <a:gd name="connsiteY0" fmla="*/ 2157210 h 2157210"/>
              <a:gd name="connsiteX1" fmla="*/ 994718 w 1249826"/>
              <a:gd name="connsiteY1" fmla="*/ 359301 h 2157210"/>
              <a:gd name="connsiteX2" fmla="*/ 0 w 1249826"/>
              <a:gd name="connsiteY2" fmla="*/ 44204 h 2157210"/>
              <a:gd name="connsiteX0" fmla="*/ 1217141 w 1249826"/>
              <a:gd name="connsiteY0" fmla="*/ 2143842 h 2143842"/>
              <a:gd name="connsiteX1" fmla="*/ 994718 w 1249826"/>
              <a:gd name="connsiteY1" fmla="*/ 345933 h 2143842"/>
              <a:gd name="connsiteX2" fmla="*/ 0 w 1249826"/>
              <a:gd name="connsiteY2" fmla="*/ 30836 h 214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9826" h="2143842">
                <a:moveTo>
                  <a:pt x="1217141" y="2143842"/>
                </a:moveTo>
                <a:cubicBezTo>
                  <a:pt x="1309301" y="1393169"/>
                  <a:pt x="1197575" y="698101"/>
                  <a:pt x="994718" y="345933"/>
                </a:cubicBezTo>
                <a:cubicBezTo>
                  <a:pt x="791861" y="-6235"/>
                  <a:pt x="444843" y="-41245"/>
                  <a:pt x="0" y="30836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A9CC71-BBE9-42F2-B60C-1E65087B3F87}"/>
              </a:ext>
            </a:extLst>
          </p:cNvPr>
          <p:cNvSpPr txBox="1"/>
          <p:nvPr/>
        </p:nvSpPr>
        <p:spPr>
          <a:xfrm>
            <a:off x="284380" y="1490224"/>
            <a:ext cx="1492716" cy="76944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Consolas" panose="020B0609020204030204" pitchFamily="49" charset="0"/>
              </a:rPr>
              <a:t>Garbage Collector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Mark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Sweep Phase</a:t>
            </a:r>
          </a:p>
          <a:p>
            <a:pPr marL="228600" indent="-228600">
              <a:buAutoNum type="arabicPeriod"/>
            </a:pPr>
            <a:r>
              <a:rPr lang="de-DE" sz="1100" noProof="1">
                <a:latin typeface="Consolas" panose="020B0609020204030204" pitchFamily="49" charset="0"/>
              </a:rPr>
              <a:t>Compact Phase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A900AC-4786-4290-904B-EFDF2E3CD397}"/>
              </a:ext>
            </a:extLst>
          </p:cNvPr>
          <p:cNvSpPr/>
          <p:nvPr/>
        </p:nvSpPr>
        <p:spPr>
          <a:xfrm>
            <a:off x="6150970" y="1891750"/>
            <a:ext cx="1322173" cy="365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i="1" noProof="1"/>
              <a:t>Memory for </a:t>
            </a:r>
            <a:br>
              <a:rPr lang="de-DE" sz="900" i="1" noProof="1"/>
            </a:br>
            <a:r>
              <a:rPr lang="de-DE" sz="900" i="1" noProof="1"/>
              <a:t>next object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6CAE69-C591-4799-83FF-9D9ADD81C197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80D65962-61A2-4C81-92D6-5CE07B114BD0}"/>
              </a:ext>
            </a:extLst>
          </p:cNvPr>
          <p:cNvCxnSpPr>
            <a:cxnSpLocks/>
          </p:cNvCxnSpPr>
          <p:nvPr/>
        </p:nvCxnSpPr>
        <p:spPr>
          <a:xfrm>
            <a:off x="5035289" y="4854558"/>
            <a:ext cx="1060711" cy="873142"/>
          </a:xfrm>
          <a:prstGeom prst="curvedConnector3">
            <a:avLst/>
          </a:pr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801842D-4CD0-43FF-8DD4-B1422B5017B7}"/>
              </a:ext>
            </a:extLst>
          </p:cNvPr>
          <p:cNvSpPr/>
          <p:nvPr/>
        </p:nvSpPr>
        <p:spPr>
          <a:xfrm>
            <a:off x="2180968" y="434055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616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B96434-6B13-4F40-8044-FEE91984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my, the harsh reality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FF9C36-1442-4454-A9E9-72A5A272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B18F-C01A-4D7D-8CB7-39AD4A37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5D66-5612-4F04-816C-7210591F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F8CE1-EB32-4891-9C64-6B297BCB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207587"/>
      </p:ext>
    </p:extLst>
  </p:cSld>
  <p:clrMapOvr>
    <a:masterClrMapping/>
  </p:clrMapOvr>
  <p:transition spd="med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6B6881-2E33-4305-9565-883AD51C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VMMap</a:t>
            </a:r>
            <a:r>
              <a:rPr lang="en-US" dirty="0"/>
              <a:t> – Virtual Memory of .NET Processes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847799-B926-4341-B416-F6DBCE8D2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148" y="936625"/>
            <a:ext cx="8433704" cy="53276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6320-F903-4E3C-AD2B-B0082A98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155F-3F1E-4731-B765-5D7FECE3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C58F-3DB0-4728-88DA-4251B2D2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805794"/>
      </p:ext>
    </p:extLst>
  </p:cSld>
  <p:clrMapOvr>
    <a:masterClrMapping/>
  </p:clrMapOvr>
  <p:transition spd="med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41BA1B3-EE94-4A36-B5CB-37EA2F9C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.NET GC – ‘the heck is this?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1F16C1-EC61-4A3D-9541-7CC203115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F9A66-7193-4C3C-AE08-3F436B9D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D84D9-288E-4CAF-848B-CE3ECA71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66C7-97A8-4139-81D6-76196DF3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309834"/>
      </p:ext>
    </p:extLst>
  </p:cSld>
  <p:clrMapOvr>
    <a:masterClrMapping/>
  </p:clrMapOvr>
  <p:transition spd="med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B9D-684F-4E0D-8D3D-7900139A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Vereinfachte Sicht auf x64 </a:t>
            </a:r>
            <a:r>
              <a:rPr lang="de-DE" dirty="0" err="1"/>
              <a:t>Process</a:t>
            </a:r>
            <a:r>
              <a:rPr lang="de-DE" dirty="0"/>
              <a:t> Virtual Memory in Windows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47E9-CBD9-4CE0-911F-B5F3B2D8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C4E4-0E83-4283-87BA-45D351ED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8A5F-B204-4189-AD9F-2D0082E3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40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D1987-6A2E-4AD0-AECA-605170E27B8D}"/>
              </a:ext>
            </a:extLst>
          </p:cNvPr>
          <p:cNvSpPr/>
          <p:nvPr/>
        </p:nvSpPr>
        <p:spPr>
          <a:xfrm>
            <a:off x="3492500" y="1003300"/>
            <a:ext cx="5207000" cy="5353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6CFF5D-01DF-41BC-B24A-473D5116FFB2}"/>
              </a:ext>
            </a:extLst>
          </p:cNvPr>
          <p:cNvSpPr/>
          <p:nvPr/>
        </p:nvSpPr>
        <p:spPr>
          <a:xfrm>
            <a:off x="3695700" y="58547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A8FA8-8AAA-48CB-B0F7-6F4ED3C711CE}"/>
              </a:ext>
            </a:extLst>
          </p:cNvPr>
          <p:cNvSpPr/>
          <p:nvPr/>
        </p:nvSpPr>
        <p:spPr>
          <a:xfrm>
            <a:off x="3695700" y="43497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1"/>
              <a:t>Managed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EBD30-1EB3-4256-AFF6-E18E50CC0737}"/>
              </a:ext>
            </a:extLst>
          </p:cNvPr>
          <p:cNvSpPr/>
          <p:nvPr/>
        </p:nvSpPr>
        <p:spPr>
          <a:xfrm>
            <a:off x="3695700" y="1136649"/>
            <a:ext cx="4743450" cy="1638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Kernel Data / </a:t>
            </a:r>
            <a:r>
              <a:rPr lang="de-DE" dirty="0" err="1"/>
              <a:t>Binaries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1301E-5BB0-4C4C-A2F4-D00319A2983D}"/>
              </a:ext>
            </a:extLst>
          </p:cNvPr>
          <p:cNvSpPr/>
          <p:nvPr/>
        </p:nvSpPr>
        <p:spPr>
          <a:xfrm>
            <a:off x="3695700" y="53530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2…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F8068-B858-4C7D-AFF9-75C2C23293EF}"/>
              </a:ext>
            </a:extLst>
          </p:cNvPr>
          <p:cNvSpPr/>
          <p:nvPr/>
        </p:nvSpPr>
        <p:spPr>
          <a:xfrm>
            <a:off x="3695700" y="48514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Native 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38F10-CD18-40C8-81F7-B96678D6B2DE}"/>
              </a:ext>
            </a:extLst>
          </p:cNvPr>
          <p:cNvSpPr/>
          <p:nvPr/>
        </p:nvSpPr>
        <p:spPr>
          <a:xfrm>
            <a:off x="3695700" y="334645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Thread Stack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B7DCAF-A9A3-4699-8D37-08C9B2861949}"/>
              </a:ext>
            </a:extLst>
          </p:cNvPr>
          <p:cNvSpPr/>
          <p:nvPr/>
        </p:nvSpPr>
        <p:spPr>
          <a:xfrm>
            <a:off x="3695700" y="3848100"/>
            <a:ext cx="4743450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Images / DLLs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340BE8-9C6A-4D50-8C56-FB28CEDCC9DD}"/>
              </a:ext>
            </a:extLst>
          </p:cNvPr>
          <p:cNvCxnSpPr>
            <a:cxnSpLocks/>
          </p:cNvCxnSpPr>
          <p:nvPr/>
        </p:nvCxnSpPr>
        <p:spPr>
          <a:xfrm flipV="1">
            <a:off x="8978900" y="3346450"/>
            <a:ext cx="0" cy="300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D38969-6F53-4335-AE0E-AE99A295E686}"/>
              </a:ext>
            </a:extLst>
          </p:cNvPr>
          <p:cNvSpPr txBox="1"/>
          <p:nvPr/>
        </p:nvSpPr>
        <p:spPr>
          <a:xfrm>
            <a:off x="8978900" y="3930579"/>
            <a:ext cx="461665" cy="184005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de-DE" dirty="0" err="1"/>
              <a:t>VirtualAlloc</a:t>
            </a:r>
            <a:r>
              <a:rPr lang="de-DE" dirty="0"/>
              <a:t> </a:t>
            </a:r>
            <a:r>
              <a:rPr lang="de-DE" dirty="0" err="1"/>
              <a:t>grow</a:t>
            </a:r>
            <a:endParaRPr lang="de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6CE1FC-735E-44CA-BB7D-2B979B97E8E0}"/>
              </a:ext>
            </a:extLst>
          </p:cNvPr>
          <p:cNvCxnSpPr/>
          <p:nvPr/>
        </p:nvCxnSpPr>
        <p:spPr>
          <a:xfrm>
            <a:off x="2899718" y="2908300"/>
            <a:ext cx="639256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16559"/>
      </p:ext>
    </p:extLst>
  </p:cSld>
  <p:clrMapOvr>
    <a:masterClrMapping/>
  </p:clrMapOvr>
  <p:transition spd="med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3C8BC7-ABA5-4065-A1F8-60FD1BD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GC Heap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B6D24B-3AF2-4403-A461-D7B90A5A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6CB8-601D-4049-8664-2E28587D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ECF78-9A30-4B8A-BD46-2017491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C114-F283-4DD2-AC11-11F14723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110096"/>
      </p:ext>
    </p:extLst>
  </p:cSld>
  <p:clrMapOvr>
    <a:masterClrMapping/>
  </p:clrMapOvr>
  <p:transition spd="med">
    <p:cover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33DF41-F1A2-4125-82C4-0A78C26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 or Large Object Heap?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D8FC-EC98-4766-90E7-C35D531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BCBE-7D12-4183-8710-872F3EA5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D36C-A5F4-48FA-B546-0C50BDB3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42</a:t>
            </a:fld>
            <a:endParaRPr lang="de-DE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DF6ECF2-4598-4437-8290-2104004AC241}"/>
              </a:ext>
            </a:extLst>
          </p:cNvPr>
          <p:cNvSpPr/>
          <p:nvPr/>
        </p:nvSpPr>
        <p:spPr>
          <a:xfrm>
            <a:off x="4404246" y="2609850"/>
            <a:ext cx="3383508" cy="22669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85.000 Bytes?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425F46-BC32-481E-A6D8-FF1DEC305258}"/>
              </a:ext>
            </a:extLst>
          </p:cNvPr>
          <p:cNvSpPr/>
          <p:nvPr/>
        </p:nvSpPr>
        <p:spPr>
          <a:xfrm>
            <a:off x="591592" y="2609850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Object Heap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D4065F-3888-472C-AFC1-D81C7517921A}"/>
              </a:ext>
            </a:extLst>
          </p:cNvPr>
          <p:cNvSpPr/>
          <p:nvPr/>
        </p:nvSpPr>
        <p:spPr>
          <a:xfrm>
            <a:off x="9474200" y="2592943"/>
            <a:ext cx="2120900" cy="2266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Object Heap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39D106-9A1B-444A-8019-C80DB3400015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712492" y="3743325"/>
            <a:ext cx="1691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C12756-22F4-43B8-A73A-370B689D759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787754" y="3726418"/>
            <a:ext cx="1686446" cy="1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904BDD-3B41-485E-8423-E0603D756C7B}"/>
              </a:ext>
            </a:extLst>
          </p:cNvPr>
          <p:cNvSpPr txBox="1"/>
          <p:nvPr/>
        </p:nvSpPr>
        <p:spPr>
          <a:xfrm>
            <a:off x="3150031" y="335708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2E0E13-35B6-428C-B170-7E62F0C6E4F5}"/>
              </a:ext>
            </a:extLst>
          </p:cNvPr>
          <p:cNvSpPr txBox="1"/>
          <p:nvPr/>
        </p:nvSpPr>
        <p:spPr>
          <a:xfrm>
            <a:off x="7745619" y="3065323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or</a:t>
            </a:r>
            <a:br>
              <a:rPr lang="en-US" dirty="0"/>
            </a:br>
            <a:r>
              <a:rPr lang="en-US" dirty="0"/>
              <a:t>equal to</a:t>
            </a:r>
          </a:p>
        </p:txBody>
      </p:sp>
    </p:spTree>
    <p:extLst>
      <p:ext uri="{BB962C8B-B14F-4D97-AF65-F5344CB8AC3E}">
        <p14:creationId xmlns:p14="http://schemas.microsoft.com/office/powerpoint/2010/main" val="2604344794"/>
      </p:ext>
    </p:extLst>
  </p:cSld>
  <p:clrMapOvr>
    <a:masterClrMapping/>
  </p:clrMapOvr>
  <p:transition spd="med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61F7FA4-ADF3-496A-9CFD-9979E820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Object Heap (SOH)</a:t>
            </a:r>
            <a:r>
              <a:rPr lang="de-DE" dirty="0"/>
              <a:t> vs. </a:t>
            </a:r>
            <a:r>
              <a:rPr lang="en-US" dirty="0"/>
              <a:t>Large Object Heap (LOH)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DD38EEC-0A74-418F-81A8-9899A0568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SOH:</a:t>
            </a:r>
          </a:p>
          <a:p>
            <a:r>
              <a:rPr lang="en-US" dirty="0"/>
              <a:t>Split into three generations</a:t>
            </a:r>
          </a:p>
          <a:p>
            <a:r>
              <a:rPr lang="en-US" dirty="0"/>
              <a:t>Can be compacted</a:t>
            </a:r>
          </a:p>
          <a:p>
            <a:r>
              <a:rPr lang="en-US" dirty="0"/>
              <a:t>All kinds of objects (less than 85.000B)</a:t>
            </a:r>
          </a:p>
          <a:p>
            <a:r>
              <a:rPr lang="en-US" dirty="0"/>
              <a:t>Fast allocation possible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9FA4B80-C901-410D-AEE4-6A2A515A7A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LOH:</a:t>
            </a:r>
          </a:p>
          <a:p>
            <a:r>
              <a:rPr lang="en-US" dirty="0"/>
              <a:t>One large memory region</a:t>
            </a:r>
          </a:p>
          <a:p>
            <a:r>
              <a:rPr lang="en-US" dirty="0"/>
              <a:t>Will not be compacted by default</a:t>
            </a:r>
          </a:p>
          <a:p>
            <a:r>
              <a:rPr lang="en-US" dirty="0"/>
              <a:t>Contains mostly large arrays</a:t>
            </a:r>
          </a:p>
          <a:p>
            <a:r>
              <a:rPr lang="en-US" dirty="0"/>
              <a:t>No fast allocation possible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AB31-F83C-491C-A2AF-7C3DE111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B6E7D-FCDE-4551-8DA4-9063BD95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0F3D-1FDF-45E4-AFEE-164274A9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701560"/>
      </p:ext>
    </p:extLst>
  </p:cSld>
  <p:clrMapOvr>
    <a:masterClrMapping/>
  </p:clrMapOvr>
  <p:transition spd="med">
    <p:cover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3C8BC7-ABA5-4065-A1F8-60FD1BD2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Talkin</a:t>
            </a:r>
            <a:r>
              <a:rPr lang="en-US" dirty="0"/>
              <a:t>’ ‘bout my generation…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B6D24B-3AF2-4403-A461-D7B90A5A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Generations in the Small Object Heap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6CB8-601D-4049-8664-2E28587D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ECF78-9A30-4B8A-BD46-2017491F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C114-F283-4DD2-AC11-11F14723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86412"/>
      </p:ext>
    </p:extLst>
  </p:cSld>
  <p:clrMapOvr>
    <a:masterClrMapping/>
  </p:clrMapOvr>
  <p:transition spd="med">
    <p:cover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9910"/>
      </p:ext>
    </p:extLst>
  </p:cSld>
  <p:clrMapOvr>
    <a:masterClrMapping/>
  </p:clrMapOvr>
  <p:transition spd="med">
    <p:cover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8FF6-924C-46E2-A2E4-C322D0272639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3182224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211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47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5D8FF6-924C-46E2-A2E4-C322D0272639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3182224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702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47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49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</p:spTree>
    <p:extLst>
      <p:ext uri="{BB962C8B-B14F-4D97-AF65-F5344CB8AC3E}">
        <p14:creationId xmlns:p14="http://schemas.microsoft.com/office/powerpoint/2010/main" val="1771988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6AF2EF-B3C6-4321-B1E9-E8F75155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opinions about the GC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073F3-0BF6-433C-9524-83638505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GC is part of the Common Language Runtime (CLR) and is used to deallocate memory, so that it can be used for other objects.</a:t>
            </a:r>
          </a:p>
          <a:p>
            <a:r>
              <a:rPr lang="en-US" dirty="0"/>
              <a:t>It does so by executing a GC Run, consisting of three steps, also called the GC phases: Mark, Sweep, and Compact.</a:t>
            </a:r>
          </a:p>
          <a:p>
            <a:r>
              <a:rPr lang="en-US" dirty="0"/>
              <a:t>During a run, the GC stops all threads so that it can safely reclaim memory. Therefore, .NET (Core) is not suited for hard real-time apps.</a:t>
            </a:r>
          </a:p>
          <a:p>
            <a:r>
              <a:rPr lang="en-US" dirty="0"/>
              <a:t>As the GC compacts memory during every run, calling new on a reference type is especially cheap in .NET as the address of the next free part of memory is always known.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C4D7-7F80-4C3E-93D9-D5B82A0E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D65B6-ED7A-430D-B11D-017BDCF2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846BE-092B-414D-BAF3-47DDF4D4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647974"/>
      </p:ext>
    </p:extLst>
  </p:cSld>
  <p:clrMapOvr>
    <a:masterClrMapping/>
  </p:clrMapOvr>
  <p:transition spd="med">
    <p:cover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50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0524-09AC-4FE4-814A-2A5E6A29D056}"/>
              </a:ext>
            </a:extLst>
          </p:cNvPr>
          <p:cNvSpPr/>
          <p:nvPr/>
        </p:nvSpPr>
        <p:spPr>
          <a:xfrm>
            <a:off x="3315049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8B522-77E0-440C-B68D-066A6C2BBD07}"/>
              </a:ext>
            </a:extLst>
          </p:cNvPr>
          <p:cNvSpPr/>
          <p:nvPr/>
        </p:nvSpPr>
        <p:spPr>
          <a:xfrm>
            <a:off x="436507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5415091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4629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51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90302-566E-4770-98AE-AE0910D84E83}"/>
              </a:ext>
            </a:extLst>
          </p:cNvPr>
          <p:cNvSpPr/>
          <p:nvPr/>
        </p:nvSpPr>
        <p:spPr>
          <a:xfrm>
            <a:off x="2132202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8781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256206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43874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A0524-09AC-4FE4-814A-2A5E6A29D056}"/>
              </a:ext>
            </a:extLst>
          </p:cNvPr>
          <p:cNvSpPr/>
          <p:nvPr/>
        </p:nvSpPr>
        <p:spPr>
          <a:xfrm>
            <a:off x="3315049" y="3514988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8B522-77E0-440C-B68D-066A6C2BBD07}"/>
              </a:ext>
            </a:extLst>
          </p:cNvPr>
          <p:cNvSpPr/>
          <p:nvPr/>
        </p:nvSpPr>
        <p:spPr>
          <a:xfrm>
            <a:off x="4365070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5415091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87469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52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</p:spTree>
    <p:extLst>
      <p:ext uri="{BB962C8B-B14F-4D97-AF65-F5344CB8AC3E}">
        <p14:creationId xmlns:p14="http://schemas.microsoft.com/office/powerpoint/2010/main" val="36576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53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813539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0816-D5B3-4F67-9EF0-A8DE07220C42}"/>
              </a:ext>
            </a:extLst>
          </p:cNvPr>
          <p:cNvSpPr/>
          <p:nvPr/>
        </p:nvSpPr>
        <p:spPr>
          <a:xfrm>
            <a:off x="4848923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588430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6919691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0705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54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2130761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51797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218878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25799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36863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3812792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813539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350816-D5B3-4F67-9EF0-A8DE07220C42}"/>
              </a:ext>
            </a:extLst>
          </p:cNvPr>
          <p:cNvSpPr/>
          <p:nvPr/>
        </p:nvSpPr>
        <p:spPr>
          <a:xfrm>
            <a:off x="4848923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5884307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6919691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1713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55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510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50400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ABF81-8C52-47A1-BFFB-E85D87BE6E2F}"/>
              </a:ext>
            </a:extLst>
          </p:cNvPr>
          <p:cNvSpPr/>
          <p:nvPr/>
        </p:nvSpPr>
        <p:spPr>
          <a:xfrm>
            <a:off x="753062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855725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0590A-68D4-4E97-A7CD-133918391728}"/>
              </a:ext>
            </a:extLst>
          </p:cNvPr>
          <p:cNvSpPr/>
          <p:nvPr/>
        </p:nvSpPr>
        <p:spPr>
          <a:xfrm>
            <a:off x="9583877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145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57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398224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6391407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6504338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50400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3ABF81-8C52-47A1-BFFB-E85D87BE6E2F}"/>
              </a:ext>
            </a:extLst>
          </p:cNvPr>
          <p:cNvSpPr/>
          <p:nvPr/>
        </p:nvSpPr>
        <p:spPr>
          <a:xfrm>
            <a:off x="7530627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855725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60590A-68D4-4E97-A7CD-133918391728}"/>
              </a:ext>
            </a:extLst>
          </p:cNvPr>
          <p:cNvSpPr/>
          <p:nvPr/>
        </p:nvSpPr>
        <p:spPr>
          <a:xfrm>
            <a:off x="9583877" y="3514987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48264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507190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8429765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862842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391072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7417696" y="3514987"/>
            <a:ext cx="922789" cy="864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28234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5F295E-FABB-4A70-BFB8-7D89A85E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SOH: Generations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ABFE-7487-41EA-AA23-D867E1C0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FD40-7833-48D5-B171-39314BC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FA8E9-D26F-4C38-8BE0-1B8CAABF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59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52A4-A4C2-4336-ADC7-CAFD15B38FB7}"/>
              </a:ext>
            </a:extLst>
          </p:cNvPr>
          <p:cNvSpPr/>
          <p:nvPr/>
        </p:nvSpPr>
        <p:spPr>
          <a:xfrm>
            <a:off x="1082180" y="3514988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AAF7C1-C130-466B-9E0C-86D6986A221A}"/>
              </a:ext>
            </a:extLst>
          </p:cNvPr>
          <p:cNvCxnSpPr/>
          <p:nvPr/>
        </p:nvCxnSpPr>
        <p:spPr>
          <a:xfrm>
            <a:off x="3162636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A5E782-21CF-49B9-B5C2-F3BC13AAAD35}"/>
              </a:ext>
            </a:extLst>
          </p:cNvPr>
          <p:cNvSpPr txBox="1"/>
          <p:nvPr/>
        </p:nvSpPr>
        <p:spPr>
          <a:xfrm>
            <a:off x="1372167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306B5C-B03E-40C7-993C-5B7904D4BAFB}"/>
              </a:ext>
            </a:extLst>
          </p:cNvPr>
          <p:cNvSpPr txBox="1"/>
          <p:nvPr/>
        </p:nvSpPr>
        <p:spPr>
          <a:xfrm>
            <a:off x="5071904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B37215-7A55-4606-AD9A-FD4EBBAB2069}"/>
              </a:ext>
            </a:extLst>
          </p:cNvPr>
          <p:cNvSpPr/>
          <p:nvPr/>
        </p:nvSpPr>
        <p:spPr>
          <a:xfrm>
            <a:off x="211756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276D85-C647-49F7-95FF-9D96372369B0}"/>
              </a:ext>
            </a:extLst>
          </p:cNvPr>
          <p:cNvCxnSpPr/>
          <p:nvPr/>
        </p:nvCxnSpPr>
        <p:spPr>
          <a:xfrm>
            <a:off x="8429765" y="3087149"/>
            <a:ext cx="0" cy="1719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17223-BF51-4064-975F-682DFB486C52}"/>
              </a:ext>
            </a:extLst>
          </p:cNvPr>
          <p:cNvSpPr txBox="1"/>
          <p:nvPr/>
        </p:nvSpPr>
        <p:spPr>
          <a:xfrm>
            <a:off x="8628421" y="297368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Generation 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FCDD-4E4F-4885-AE7C-F060CB111249}"/>
              </a:ext>
            </a:extLst>
          </p:cNvPr>
          <p:cNvSpPr/>
          <p:nvPr/>
        </p:nvSpPr>
        <p:spPr>
          <a:xfrm>
            <a:off x="3284920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812AEC-B74A-4CD8-8D4C-33B18B762E89}"/>
              </a:ext>
            </a:extLst>
          </p:cNvPr>
          <p:cNvSpPr/>
          <p:nvPr/>
        </p:nvSpPr>
        <p:spPr>
          <a:xfrm>
            <a:off x="4320304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08A3A5-A3F8-4395-82FF-B0838FE40AAA}"/>
              </a:ext>
            </a:extLst>
          </p:cNvPr>
          <p:cNvSpPr/>
          <p:nvPr/>
        </p:nvSpPr>
        <p:spPr>
          <a:xfrm>
            <a:off x="5355688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B536B0-9EBC-4F46-A435-C8DA919C91BE}"/>
              </a:ext>
            </a:extLst>
          </p:cNvPr>
          <p:cNvSpPr/>
          <p:nvPr/>
        </p:nvSpPr>
        <p:spPr>
          <a:xfrm>
            <a:off x="6391072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25F41-6C0D-4875-9145-616CF3B24767}"/>
              </a:ext>
            </a:extLst>
          </p:cNvPr>
          <p:cNvSpPr/>
          <p:nvPr/>
        </p:nvSpPr>
        <p:spPr>
          <a:xfrm>
            <a:off x="7417696" y="3514987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767927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87F943-EBAE-4A53-A337-DD6A10FD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(not so) long time ago in a memory far, far away…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16FD0B-0220-4B53-A97E-22B5FF74E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03729-372C-42D2-9126-08704AB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86A52-1CE1-418C-A9B9-C8CFC479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8308-3001-41E8-83DD-D7D6B6C8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230825"/>
      </p:ext>
    </p:extLst>
  </p:cSld>
  <p:clrMapOvr>
    <a:masterClrMapping/>
  </p:clrMapOvr>
  <p:transition spd="med">
    <p:cover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79F782-7F75-47A4-A58C-B663A3B9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9FA3A6-E3B8-466D-AA84-6ADCAC417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0DC70-5E07-4BD6-84E2-398BD1B0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3A342-0730-4CD8-8721-85AE80C8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1BAE8-7EDE-4D81-8355-D65B39EC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610869"/>
      </p:ext>
    </p:extLst>
  </p:cSld>
  <p:clrMapOvr>
    <a:masterClrMapping/>
  </p:clrMapOvr>
  <p:transition spd="med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 for structuring parts of the memory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61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</p:spTree>
    <p:extLst>
      <p:ext uri="{BB962C8B-B14F-4D97-AF65-F5344CB8AC3E}">
        <p14:creationId xmlns:p14="http://schemas.microsoft.com/office/powerpoint/2010/main" val="2163302601"/>
      </p:ext>
    </p:extLst>
  </p:cSld>
  <p:clrMapOvr>
    <a:masterClrMapping/>
  </p:clrMapOvr>
  <p:transition spd="med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 for structuring parts of the memory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62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61D9B4A3-FFE9-445E-A5B6-46B281F46AE2}"/>
              </a:ext>
            </a:extLst>
          </p:cNvPr>
          <p:cNvSpPr/>
          <p:nvPr/>
        </p:nvSpPr>
        <p:spPr>
          <a:xfrm>
            <a:off x="4183379" y="4550410"/>
            <a:ext cx="2613657" cy="1805940"/>
          </a:xfrm>
          <a:prstGeom prst="borderCallout1">
            <a:avLst>
              <a:gd name="adj1" fmla="val -6988"/>
              <a:gd name="adj2" fmla="val 42402"/>
              <a:gd name="adj3" fmla="val -39399"/>
              <a:gd name="adj4" fmla="val 2269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the last segment contains Gen 0 and 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Ephemeral Segment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50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4A1A-0A62-4845-AB14-92AA19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Segments for structuring parts of the memory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3D0B-08A2-401A-B8FC-B696300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55C46-E566-494D-AAF1-9DD1FC8D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2C973-0668-497B-BBC6-06E23314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63</a:t>
            </a:fld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2DBA7-4CC5-4344-9FE6-F7734AB5CBC2}"/>
              </a:ext>
            </a:extLst>
          </p:cNvPr>
          <p:cNvSpPr/>
          <p:nvPr/>
        </p:nvSpPr>
        <p:spPr>
          <a:xfrm>
            <a:off x="17602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68FF1D-E954-47DC-897B-4D18ECAA665E}"/>
              </a:ext>
            </a:extLst>
          </p:cNvPr>
          <p:cNvSpPr/>
          <p:nvPr/>
        </p:nvSpPr>
        <p:spPr>
          <a:xfrm>
            <a:off x="29413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D7BF2-3FA9-4A04-B156-1F89C7F8E292}"/>
              </a:ext>
            </a:extLst>
          </p:cNvPr>
          <p:cNvSpPr/>
          <p:nvPr/>
        </p:nvSpPr>
        <p:spPr>
          <a:xfrm>
            <a:off x="412242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5885D-A504-4ED4-BE61-7681B9FCC978}"/>
              </a:ext>
            </a:extLst>
          </p:cNvPr>
          <p:cNvSpPr/>
          <p:nvPr/>
        </p:nvSpPr>
        <p:spPr>
          <a:xfrm>
            <a:off x="7269480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9F2E0D-2583-4306-8CF8-5D93A92CBB15}"/>
              </a:ext>
            </a:extLst>
          </p:cNvPr>
          <p:cNvCxnSpPr/>
          <p:nvPr/>
        </p:nvCxnSpPr>
        <p:spPr>
          <a:xfrm>
            <a:off x="6797040" y="2209800"/>
            <a:ext cx="0" cy="2179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E3E097C-B642-423E-8AE9-EE419C6BB571}"/>
              </a:ext>
            </a:extLst>
          </p:cNvPr>
          <p:cNvSpPr/>
          <p:nvPr/>
        </p:nvSpPr>
        <p:spPr>
          <a:xfrm>
            <a:off x="8458201" y="2872740"/>
            <a:ext cx="1097280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8C803-45EA-4722-82DC-C1FC09D3B55D}"/>
              </a:ext>
            </a:extLst>
          </p:cNvPr>
          <p:cNvSpPr txBox="1"/>
          <p:nvPr/>
        </p:nvSpPr>
        <p:spPr>
          <a:xfrm>
            <a:off x="1661160" y="2354580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 Object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AA0-9AE7-44CA-A25C-53D319F92F18}"/>
              </a:ext>
            </a:extLst>
          </p:cNvPr>
          <p:cNvSpPr txBox="1"/>
          <p:nvPr/>
        </p:nvSpPr>
        <p:spPr>
          <a:xfrm>
            <a:off x="7185660" y="2354580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Large Object Heap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CF4EC-1F56-402E-8406-41B68C15FD8F}"/>
              </a:ext>
            </a:extLst>
          </p:cNvPr>
          <p:cNvSpPr txBox="1"/>
          <p:nvPr/>
        </p:nvSpPr>
        <p:spPr>
          <a:xfrm>
            <a:off x="2712221" y="1335127"/>
            <a:ext cx="676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Segments must not be in continuous parts of the virtual memory.</a:t>
            </a:r>
          </a:p>
        </p:txBody>
      </p:sp>
    </p:spTree>
    <p:extLst>
      <p:ext uri="{BB962C8B-B14F-4D97-AF65-F5344CB8AC3E}">
        <p14:creationId xmlns:p14="http://schemas.microsoft.com/office/powerpoint/2010/main" val="3813371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B0C86-0AFB-4C13-BE18-9AF7275B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and Allocation Contexts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161CDF-E635-4239-A596-799FE99F5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F411F-8A7D-4267-9F94-84F821F1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B9007-C411-487A-A419-03C38B87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7EB8D-365F-434D-9FAB-797722BC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797961"/>
      </p:ext>
    </p:extLst>
  </p:cSld>
  <p:clrMapOvr>
    <a:masterClrMapping/>
  </p:clrMapOvr>
  <p:transition spd="med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070B12-7C9C-42F5-8F28-4FA7FA5A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in SOH and LOH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F5E434-8D09-43E9-9A3D-37703A32E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SOH: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Try to allocate in the next free part of the allocation context.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not possible, then try to move the allocation context within G0 to a free position and try to allocate there.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not possible, then try to commit more memory in the </a:t>
            </a:r>
            <a:r>
              <a:rPr lang="en-US" dirty="0" err="1"/>
              <a:t>epheremal</a:t>
            </a:r>
            <a:r>
              <a:rPr lang="en-US" dirty="0"/>
              <a:t> segment.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not possible, then perform a GC Run and, if needed, create a new Ephemeral Segment.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not possible -&gt; </a:t>
            </a:r>
            <a:r>
              <a:rPr lang="en-US" noProof="1">
                <a:solidFill>
                  <a:schemeClr val="accent1"/>
                </a:solidFill>
              </a:rPr>
              <a:t>OutOfMemoryException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Point 1 is not possible if your class has a Finalizer.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449A73-3392-4A75-BAC7-DED7C08C49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LOH: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Try to find empty space.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not possible, try to commit more memory.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not possible, perform a Full GC Run (</a:t>
            </a:r>
            <a:r>
              <a:rPr lang="en-US" dirty="0" err="1"/>
              <a:t>ptoentially</a:t>
            </a:r>
            <a:r>
              <a:rPr lang="en-US" dirty="0"/>
              <a:t> several times).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not possible -&gt; </a:t>
            </a:r>
            <a:r>
              <a:rPr lang="en-US" noProof="1">
                <a:solidFill>
                  <a:schemeClr val="accent1"/>
                </a:solidFill>
              </a:rPr>
              <a:t>OutOfMemoryException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EC02-705D-4CEB-BFB4-B9692AB4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C0D8-AD66-48A6-876C-A9921C1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4C5EB-DA02-4743-839C-BFA50B5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760738"/>
      </p:ext>
    </p:extLst>
  </p:cSld>
  <p:clrMapOvr>
    <a:masterClrMapping/>
  </p:clrMapOvr>
  <p:transition spd="med">
    <p:cov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66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5686-42B4-4D2E-8666-4BF32BAE66C3}"/>
              </a:ext>
            </a:extLst>
          </p:cNvPr>
          <p:cNvSpPr/>
          <p:nvPr/>
        </p:nvSpPr>
        <p:spPr>
          <a:xfrm>
            <a:off x="244602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8C4AA-7741-4C33-B4E3-54A5D1753274}"/>
              </a:ext>
            </a:extLst>
          </p:cNvPr>
          <p:cNvSpPr/>
          <p:nvPr/>
        </p:nvSpPr>
        <p:spPr>
          <a:xfrm>
            <a:off x="30022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355854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606933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4CFFC-6D56-45D1-8189-E1C900F5460E}"/>
              </a:ext>
            </a:extLst>
          </p:cNvPr>
          <p:cNvSpPr/>
          <p:nvPr/>
        </p:nvSpPr>
        <p:spPr>
          <a:xfrm>
            <a:off x="44119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737997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869061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325BA-9772-43A7-9B4B-3DF3AA95193D}"/>
              </a:ext>
            </a:extLst>
          </p:cNvPr>
          <p:cNvSpPr/>
          <p:nvPr/>
        </p:nvSpPr>
        <p:spPr>
          <a:xfrm>
            <a:off x="496443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64A53-A554-433B-8EA3-B604CD0E021A}"/>
              </a:ext>
            </a:extLst>
          </p:cNvPr>
          <p:cNvSpPr/>
          <p:nvPr/>
        </p:nvSpPr>
        <p:spPr>
          <a:xfrm>
            <a:off x="55168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3424"/>
              <a:gd name="adj2" fmla="val 44346"/>
              <a:gd name="adj3" fmla="val -61413"/>
              <a:gd name="adj4" fmla="val 52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13424"/>
              <a:gd name="adj2" fmla="val 53275"/>
              <a:gd name="adj3" fmla="val -61413"/>
              <a:gd name="adj4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13424"/>
              <a:gd name="adj2" fmla="val 36311"/>
              <a:gd name="adj3" fmla="val -64891"/>
              <a:gd name="adj4" fmla="val -1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92115"/>
      </p:ext>
    </p:extLst>
  </p:cSld>
  <p:clrMapOvr>
    <a:masterClrMapping/>
  </p:clrMapOvr>
  <p:transition spd="med">
    <p:cover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67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35686-42B4-4D2E-8666-4BF32BAE66C3}"/>
              </a:ext>
            </a:extLst>
          </p:cNvPr>
          <p:cNvSpPr/>
          <p:nvPr/>
        </p:nvSpPr>
        <p:spPr>
          <a:xfrm>
            <a:off x="2446020" y="3771265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F8C4AA-7741-4C33-B4E3-54A5D1753274}"/>
              </a:ext>
            </a:extLst>
          </p:cNvPr>
          <p:cNvSpPr/>
          <p:nvPr/>
        </p:nvSpPr>
        <p:spPr>
          <a:xfrm>
            <a:off x="30022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355854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606933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84CFFC-6D56-45D1-8189-E1C900F5460E}"/>
              </a:ext>
            </a:extLst>
          </p:cNvPr>
          <p:cNvSpPr/>
          <p:nvPr/>
        </p:nvSpPr>
        <p:spPr>
          <a:xfrm>
            <a:off x="44119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737997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869061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6325BA-9772-43A7-9B4B-3DF3AA95193D}"/>
              </a:ext>
            </a:extLst>
          </p:cNvPr>
          <p:cNvSpPr/>
          <p:nvPr/>
        </p:nvSpPr>
        <p:spPr>
          <a:xfrm>
            <a:off x="496443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64A53-A554-433B-8EA3-B604CD0E021A}"/>
              </a:ext>
            </a:extLst>
          </p:cNvPr>
          <p:cNvSpPr/>
          <p:nvPr/>
        </p:nvSpPr>
        <p:spPr>
          <a:xfrm>
            <a:off x="5516880" y="3766820"/>
            <a:ext cx="49530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3424"/>
              <a:gd name="adj2" fmla="val 44346"/>
              <a:gd name="adj3" fmla="val -61413"/>
              <a:gd name="adj4" fmla="val 52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13424"/>
              <a:gd name="adj2" fmla="val 53275"/>
              <a:gd name="adj3" fmla="val -61413"/>
              <a:gd name="adj4" fmla="val 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13424"/>
              <a:gd name="adj2" fmla="val 36311"/>
              <a:gd name="adj3" fmla="val -64891"/>
              <a:gd name="adj4" fmla="val -17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E302F7-6CD6-4969-8C5D-E3C18525F9BA}"/>
              </a:ext>
            </a:extLst>
          </p:cNvPr>
          <p:cNvSpPr/>
          <p:nvPr/>
        </p:nvSpPr>
        <p:spPr>
          <a:xfrm>
            <a:off x="7379970" y="1090569"/>
            <a:ext cx="2409982" cy="7466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Free List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3E61DE1-AD61-49BA-8A46-EF796298FEB8}"/>
              </a:ext>
            </a:extLst>
          </p:cNvPr>
          <p:cNvCxnSpPr>
            <a:stCxn id="2" idx="2"/>
            <a:endCxn id="19" idx="0"/>
          </p:cNvCxnSpPr>
          <p:nvPr/>
        </p:nvCxnSpPr>
        <p:spPr>
          <a:xfrm rot="5400000">
            <a:off x="5933706" y="1115564"/>
            <a:ext cx="1929631" cy="3372881"/>
          </a:xfrm>
          <a:prstGeom prst="curvedConnector3">
            <a:avLst>
              <a:gd name="adj1" fmla="val 65216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1D441C9-7B81-423A-9361-B1F30DB33465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7985390" y="2436759"/>
            <a:ext cx="1929631" cy="73048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93532E4-C81D-42BB-A4A4-E50AA452C4DF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rot="5400000">
            <a:off x="4672278" y="-141418"/>
            <a:ext cx="1934076" cy="5891291"/>
          </a:xfrm>
          <a:prstGeom prst="curvedConnector3">
            <a:avLst>
              <a:gd name="adj1" fmla="val 3698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40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6B89F9-FC4E-4C95-A6BC-B4EA5E2E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Contexts (</a:t>
            </a:r>
            <a:r>
              <a:rPr lang="de-DE" dirty="0"/>
              <a:t>after GC Compact Phase</a:t>
            </a:r>
            <a:r>
              <a:rPr lang="en-US" dirty="0"/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56ABD-610D-4FF1-B43A-4AAE03A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EEB-4D23-46AD-9146-C26863C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AB0A-FCDC-4F4B-B182-925F477E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68</a:t>
            </a:fld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48E783-6641-40F8-9AEA-842D9A2CF722}"/>
              </a:ext>
            </a:extLst>
          </p:cNvPr>
          <p:cNvSpPr/>
          <p:nvPr/>
        </p:nvSpPr>
        <p:spPr>
          <a:xfrm>
            <a:off x="655320" y="3771265"/>
            <a:ext cx="117348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Segment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8AEAE-C391-49EA-84C9-D6BE4B9F4813}"/>
              </a:ext>
            </a:extLst>
          </p:cNvPr>
          <p:cNvSpPr/>
          <p:nvPr/>
        </p:nvSpPr>
        <p:spPr>
          <a:xfrm>
            <a:off x="1889760" y="3771265"/>
            <a:ext cx="2143760" cy="7391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DFFEC-3655-4F63-AA1A-FF3330A66F11}"/>
              </a:ext>
            </a:extLst>
          </p:cNvPr>
          <p:cNvSpPr/>
          <p:nvPr/>
        </p:nvSpPr>
        <p:spPr>
          <a:xfrm>
            <a:off x="4094480" y="3771265"/>
            <a:ext cx="7924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292C55-080B-49D2-9038-49AA59E1765A}"/>
              </a:ext>
            </a:extLst>
          </p:cNvPr>
          <p:cNvSpPr/>
          <p:nvPr/>
        </p:nvSpPr>
        <p:spPr>
          <a:xfrm>
            <a:off x="494792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C7C341-751B-45B8-976D-E04923BF837A}"/>
              </a:ext>
            </a:extLst>
          </p:cNvPr>
          <p:cNvSpPr/>
          <p:nvPr/>
        </p:nvSpPr>
        <p:spPr>
          <a:xfrm>
            <a:off x="6258560" y="3766820"/>
            <a:ext cx="124968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zeroed</a:t>
            </a:r>
            <a:endParaRPr lang="de-D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697D47-9067-4B37-B4FA-EC871A6F1820}"/>
              </a:ext>
            </a:extLst>
          </p:cNvPr>
          <p:cNvSpPr/>
          <p:nvPr/>
        </p:nvSpPr>
        <p:spPr>
          <a:xfrm>
            <a:off x="7569200" y="3766820"/>
            <a:ext cx="2371090" cy="7391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35AF8-AC1F-44AA-AC90-D5B883C15615}"/>
              </a:ext>
            </a:extLst>
          </p:cNvPr>
          <p:cNvSpPr/>
          <p:nvPr/>
        </p:nvSpPr>
        <p:spPr>
          <a:xfrm>
            <a:off x="10001250" y="3766820"/>
            <a:ext cx="1352550" cy="739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3B4B8D0-D3DA-41CB-927D-051D258EB005}"/>
              </a:ext>
            </a:extLst>
          </p:cNvPr>
          <p:cNvSpPr/>
          <p:nvPr/>
        </p:nvSpPr>
        <p:spPr>
          <a:xfrm rot="5400000">
            <a:off x="5115242" y="-1209358"/>
            <a:ext cx="365125" cy="92849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E8CB16-F1C4-4CF5-BCEB-AAFEF499489E}"/>
              </a:ext>
            </a:extLst>
          </p:cNvPr>
          <p:cNvSpPr txBox="1"/>
          <p:nvPr/>
        </p:nvSpPr>
        <p:spPr>
          <a:xfrm>
            <a:off x="4171822" y="2714623"/>
            <a:ext cx="22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Committed Memory</a:t>
            </a:r>
            <a:endParaRPr lang="de-DE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3F1265AE-02F9-48F2-99C9-841F9586E5E5}"/>
              </a:ext>
            </a:extLst>
          </p:cNvPr>
          <p:cNvSpPr/>
          <p:nvPr/>
        </p:nvSpPr>
        <p:spPr>
          <a:xfrm rot="5400000">
            <a:off x="5819896" y="-2985891"/>
            <a:ext cx="369329" cy="10698481"/>
          </a:xfrm>
          <a:prstGeom prst="leftBrace">
            <a:avLst>
              <a:gd name="adj1" fmla="val 8333"/>
              <a:gd name="adj2" fmla="val 5665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28FA3-B12D-43B0-9195-972AA75F8A01}"/>
              </a:ext>
            </a:extLst>
          </p:cNvPr>
          <p:cNvSpPr txBox="1"/>
          <p:nvPr/>
        </p:nvSpPr>
        <p:spPr>
          <a:xfrm>
            <a:off x="4280794" y="1575790"/>
            <a:ext cx="203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Reserved Memory</a:t>
            </a:r>
            <a:endParaRPr lang="de-DE" dirty="0"/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843502FE-3FFB-45DF-91E1-2F9EF9F03A74}"/>
              </a:ext>
            </a:extLst>
          </p:cNvPr>
          <p:cNvSpPr/>
          <p:nvPr/>
        </p:nvSpPr>
        <p:spPr>
          <a:xfrm>
            <a:off x="2827090" y="5192785"/>
            <a:ext cx="1879134" cy="964734"/>
          </a:xfrm>
          <a:prstGeom prst="borderCallout1">
            <a:avLst>
              <a:gd name="adj1" fmla="val -11054"/>
              <a:gd name="adj2" fmla="val 49618"/>
              <a:gd name="adj3" fmla="val -59833"/>
              <a:gd name="adj4" fmla="val 81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1</a:t>
            </a:r>
            <a:endParaRPr lang="de-DE" dirty="0"/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CC96FC71-246D-4640-AB57-9DB4F44534AE}"/>
              </a:ext>
            </a:extLst>
          </p:cNvPr>
          <p:cNvSpPr/>
          <p:nvPr/>
        </p:nvSpPr>
        <p:spPr>
          <a:xfrm>
            <a:off x="5865303" y="5192785"/>
            <a:ext cx="1879134" cy="964734"/>
          </a:xfrm>
          <a:prstGeom prst="borderCallout1">
            <a:avLst>
              <a:gd name="adj1" fmla="val -7895"/>
              <a:gd name="adj2" fmla="val 29756"/>
              <a:gd name="adj3" fmla="val -61413"/>
              <a:gd name="adj4" fmla="val -132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2</a:t>
            </a:r>
            <a:endParaRPr lang="de-DE" dirty="0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E4E08E1B-CFA6-442D-B101-1F33D2400D89}"/>
              </a:ext>
            </a:extLst>
          </p:cNvPr>
          <p:cNvSpPr/>
          <p:nvPr/>
        </p:nvSpPr>
        <p:spPr>
          <a:xfrm>
            <a:off x="8103066" y="5192785"/>
            <a:ext cx="1879134" cy="964734"/>
          </a:xfrm>
          <a:prstGeom prst="borderCallout1">
            <a:avLst>
              <a:gd name="adj1" fmla="val -5525"/>
              <a:gd name="adj2" fmla="val 37527"/>
              <a:gd name="adj3" fmla="val -61732"/>
              <a:gd name="adj4" fmla="val -60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Allocation Context 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97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31C8651-D9D7-4238-9001-6D51C7CF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 Runs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5B33CB-24AE-4473-83EC-6DE670F1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01D07-3487-4873-B3D6-165324D8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EC68A-6E5A-4676-BDA7-A0B3C55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35037-90E4-4284-A211-9BE81130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638946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317BBC-022F-4822-9654-7EF2E884BCE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6A5BF0-B90B-4C3F-9C4A-9D9A9A0A77ED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1878656"/>
      </p:ext>
    </p:extLst>
  </p:cSld>
  <p:clrMapOvr>
    <a:masterClrMapping/>
  </p:clrMapOvr>
  <p:transition spd="med">
    <p:cover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DF0E5D-C178-456B-B163-01EEB0B0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Modes: Foreground GC and Background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A36B22-5AD4-4BD1-87E4-AD84F1AD8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Foreground GC:</a:t>
            </a:r>
          </a:p>
          <a:p>
            <a:r>
              <a:rPr lang="en-US" dirty="0"/>
              <a:t>Stops all Managed Threads over the total time of the GC run</a:t>
            </a:r>
          </a:p>
          <a:p>
            <a:r>
              <a:rPr lang="en-US" dirty="0"/>
              <a:t>Can compact memory</a:t>
            </a:r>
          </a:p>
          <a:p>
            <a:r>
              <a:rPr lang="en-US" dirty="0"/>
              <a:t>Generations are only moved when memory is compacted.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BDF6DA-45B3-4FB0-88F0-F097929528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Background GC:</a:t>
            </a:r>
          </a:p>
          <a:p>
            <a:r>
              <a:rPr lang="en-US" dirty="0"/>
              <a:t>Runs on a dedicated GC Thread, Managed Threads are only stopped shortly</a:t>
            </a:r>
          </a:p>
          <a:p>
            <a:r>
              <a:rPr lang="en-US" dirty="0"/>
              <a:t>Cannot compact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0459-4F3A-4B09-A375-2628E067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12D0D-1DEB-45D5-B631-B0086E95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5C89-15E1-455F-B59E-ABAEC793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813115"/>
      </p:ext>
    </p:extLst>
  </p:cSld>
  <p:clrMapOvr>
    <a:masterClrMapping/>
  </p:clrMapOvr>
  <p:transition spd="med">
    <p:cover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6B4F6F-2230-4C3A-A21D-D754481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76247-607C-4284-9722-EF6DF1C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thread signals need for more memory (during memory allocation)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GC stops all Managed 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target generation is condemned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Mark: using GC Roots, the GC traverses the reachable objects in the Managed Heap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Plan: the GC executes a virtual compact phase and decides whether a Sweep or Compact will be executed.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Sweep with or without Compact: the GC deallocates non-reachable objects, available memory is either added to the Free List or compacted. In case of the latter, the generational boundaries are moved.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Managed Threads are signaled to continue execution.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1B17-7B3C-4DC1-9AC6-A743FF6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2E1-F1F0-4E36-B00D-88DF3A0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1842-0EA6-4B01-8175-2303308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240387"/>
      </p:ext>
    </p:extLst>
  </p:cSld>
  <p:clrMapOvr>
    <a:masterClrMapping/>
  </p:clrMapOvr>
  <p:transition spd="med">
    <p:cover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6B4F6F-2230-4C3A-A21D-D7544818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Background GC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76247-607C-4284-9722-EF6DF1C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thread signals need for more memory (during memory allocation)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GC shortly stops all Managed Threads to prepare internal data structures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Concurrent Mark: the GC traverses the Managed Heap while the Managed Thread continue execution.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the Concurrent Mark phase, the GC stops all Managed Threads shortly to traverse modified memory regions again (The Lost Object Problem)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Concurrent Sweep: the GC deallocates non-reachable objects while the other threads continue execution, deallocated memory is added to the Free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1B17-7B3C-4DC1-9AC6-A743FF6D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A2E1-F1F0-4E36-B00D-88DF3A087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41842-0EA6-4B01-8175-23033088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037791"/>
      </p:ext>
    </p:extLst>
  </p:cSld>
  <p:clrMapOvr>
    <a:masterClrMapping/>
  </p:clrMapOvr>
  <p:transition spd="med">
    <p:cover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3A5EE0-9A4E-4C46-87AC-3DCE29CE7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GC Plan phase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135AC7-92BB-4433-BFBF-821BEC93D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EABC-84DE-4EAE-B6F8-B6248CEAE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A54DE-3855-4C4B-99CA-45BF5867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2BCD2-E48F-4F3E-B352-10DD2E5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912946"/>
      </p:ext>
    </p:extLst>
  </p:cSld>
  <p:clrMapOvr>
    <a:masterClrMapping/>
  </p:clrMapOvr>
  <p:transition spd="med">
    <p:cover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74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16914228"/>
      </p:ext>
    </p:extLst>
  </p:cSld>
  <p:clrMapOvr>
    <a:masterClrMapping/>
  </p:clrMapOvr>
  <p:transition spd="med">
    <p:cover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75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1859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76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1937831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871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77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504398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6079367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63735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78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9185519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10220903" y="2450406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36235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79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6890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2642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80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702243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866261-786A-4E7C-82CF-7F4BC2D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GC Plan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C870-8F14-4EAD-B441-1A22FC3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D69-53BA-4589-89C6-C2021186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7267-D1D7-46AA-AEFF-B63DA7C3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81</a:t>
            </a:fld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6E0D0-C013-42CC-B452-22F39BB7B96B}"/>
              </a:ext>
            </a:extLst>
          </p:cNvPr>
          <p:cNvSpPr/>
          <p:nvPr/>
        </p:nvSpPr>
        <p:spPr>
          <a:xfrm>
            <a:off x="902447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4BAC22-1835-49F0-817D-2FB238C3C3E8}"/>
              </a:ext>
            </a:extLst>
          </p:cNvPr>
          <p:cNvSpPr/>
          <p:nvPr/>
        </p:nvSpPr>
        <p:spPr>
          <a:xfrm>
            <a:off x="1937831" y="2454600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32384B-9E76-4D4C-8617-661214704A98}"/>
              </a:ext>
            </a:extLst>
          </p:cNvPr>
          <p:cNvSpPr/>
          <p:nvPr/>
        </p:nvSpPr>
        <p:spPr>
          <a:xfrm>
            <a:off x="2973215" y="2454600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01884-22AD-48AB-A246-CE5710C92651}"/>
              </a:ext>
            </a:extLst>
          </p:cNvPr>
          <p:cNvSpPr/>
          <p:nvPr/>
        </p:nvSpPr>
        <p:spPr>
          <a:xfrm>
            <a:off x="4008599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11DF8E-BB3A-485D-891E-353EF9693143}"/>
              </a:ext>
            </a:extLst>
          </p:cNvPr>
          <p:cNvSpPr/>
          <p:nvPr/>
        </p:nvSpPr>
        <p:spPr>
          <a:xfrm>
            <a:off x="504398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599DE-A1B7-4494-9826-D3E02C1B1E13}"/>
              </a:ext>
            </a:extLst>
          </p:cNvPr>
          <p:cNvSpPr/>
          <p:nvPr/>
        </p:nvSpPr>
        <p:spPr>
          <a:xfrm>
            <a:off x="6079367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156E8-0B83-452C-BC79-9924D0BA9E85}"/>
              </a:ext>
            </a:extLst>
          </p:cNvPr>
          <p:cNvSpPr/>
          <p:nvPr/>
        </p:nvSpPr>
        <p:spPr>
          <a:xfrm>
            <a:off x="7114751" y="2452503"/>
            <a:ext cx="922789" cy="864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6CD03-DBF5-405D-B986-D51758BE1315}"/>
              </a:ext>
            </a:extLst>
          </p:cNvPr>
          <p:cNvSpPr/>
          <p:nvPr/>
        </p:nvSpPr>
        <p:spPr>
          <a:xfrm>
            <a:off x="8150135" y="2452503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F3740-C733-44E3-AAF1-62A22E944D49}"/>
              </a:ext>
            </a:extLst>
          </p:cNvPr>
          <p:cNvSpPr/>
          <p:nvPr/>
        </p:nvSpPr>
        <p:spPr>
          <a:xfrm>
            <a:off x="9185519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FFF925-FE8F-4B54-AC27-3873A287A019}"/>
              </a:ext>
            </a:extLst>
          </p:cNvPr>
          <p:cNvSpPr/>
          <p:nvPr/>
        </p:nvSpPr>
        <p:spPr>
          <a:xfrm>
            <a:off x="10220903" y="2452503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28ED6-CA09-4681-8454-4125EA2A5133}"/>
              </a:ext>
            </a:extLst>
          </p:cNvPr>
          <p:cNvSpPr/>
          <p:nvPr/>
        </p:nvSpPr>
        <p:spPr>
          <a:xfrm>
            <a:off x="902447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161CBC-5FCB-4B48-A764-47976E53A7AF}"/>
              </a:ext>
            </a:extLst>
          </p:cNvPr>
          <p:cNvSpPr/>
          <p:nvPr/>
        </p:nvSpPr>
        <p:spPr>
          <a:xfrm>
            <a:off x="1937831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ECEA2-D8DE-41A9-B66A-B15134060586}"/>
              </a:ext>
            </a:extLst>
          </p:cNvPr>
          <p:cNvSpPr/>
          <p:nvPr/>
        </p:nvSpPr>
        <p:spPr>
          <a:xfrm>
            <a:off x="2973215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3BF89-86A2-4102-A4D2-413C2573751E}"/>
              </a:ext>
            </a:extLst>
          </p:cNvPr>
          <p:cNvSpPr/>
          <p:nvPr/>
        </p:nvSpPr>
        <p:spPr>
          <a:xfrm>
            <a:off x="4008599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6D9E4-BB15-4507-8888-EFE543CE0CC2}"/>
              </a:ext>
            </a:extLst>
          </p:cNvPr>
          <p:cNvSpPr/>
          <p:nvPr/>
        </p:nvSpPr>
        <p:spPr>
          <a:xfrm>
            <a:off x="5043983" y="4130301"/>
            <a:ext cx="922789" cy="864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1ED091-E7E4-45BA-A02A-63E40CBE215B}"/>
              </a:ext>
            </a:extLst>
          </p:cNvPr>
          <p:cNvSpPr/>
          <p:nvPr/>
        </p:nvSpPr>
        <p:spPr>
          <a:xfrm>
            <a:off x="8150135" y="4130301"/>
            <a:ext cx="922789" cy="864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28795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2804D1-AD28-46D3-9FDF-57D524B7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Some advice for GC-friendly code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5E4FF9-BB6B-4998-B1E7-A34CBC1F6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46126-CBAD-435C-9962-2D843A23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571B-8032-4FAB-B6B5-C11BD399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ACFA-A574-497C-B5D1-CB1DA7E1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751049"/>
      </p:ext>
    </p:extLst>
  </p:cSld>
  <p:clrMapOvr>
    <a:masterClrMapping/>
  </p:clrMapOvr>
  <p:transition spd="med">
    <p:cover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9B7F-FB10-44BF-A1D6-09349FD1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with Finalizers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D4C6-038E-450B-B1D5-665488A0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Allocating objects with finalizers is always slow, because these objects need to be tracked in an GC internal data structure.</a:t>
            </a:r>
          </a:p>
          <a:p>
            <a:r>
              <a:rPr lang="en-US" dirty="0"/>
              <a:t>When marked for sweep, they will not be deallocated, but put in the </a:t>
            </a:r>
            <a:r>
              <a:rPr lang="en-US" dirty="0" err="1"/>
              <a:t>fReachableQueue</a:t>
            </a:r>
            <a:r>
              <a:rPr lang="en-US" dirty="0"/>
              <a:t>.</a:t>
            </a:r>
          </a:p>
          <a:p>
            <a:r>
              <a:rPr lang="en-US" dirty="0"/>
              <a:t>The Finalizer will be executed on the dedicated GC Finalizer Thread.</a:t>
            </a:r>
          </a:p>
          <a:p>
            <a:r>
              <a:rPr lang="en-US" dirty="0"/>
              <a:t>Thus objects with Finalizer always reach Gen 1.</a:t>
            </a:r>
          </a:p>
          <a:p>
            <a:r>
              <a:rPr lang="en-US" dirty="0"/>
              <a:t>Finalizers can contain arbitrary code like assigning ‘this’ to a static variable -&gt; Resurrection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Just avoid Finalizers. Implement and use </a:t>
            </a:r>
            <a:r>
              <a:rPr lang="en-US" dirty="0" err="1"/>
              <a:t>IDisposable</a:t>
            </a:r>
            <a:r>
              <a:rPr lang="en-US" dirty="0"/>
              <a:t> properly.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D320-2AE0-4F4C-B486-3254D18F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F63F-DE08-4EE7-BE55-ECD67C0D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9A9B1-2286-4FC5-9F82-2AE1C173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00581"/>
      </p:ext>
    </p:extLst>
  </p:cSld>
  <p:clrMapOvr>
    <a:masterClrMapping/>
  </p:clrMapOvr>
  <p:transition spd="med">
    <p:cover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2C698B-14B7-44AC-89C5-537227C6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Allocations in Performance-Critical 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135429-7D75-4FE9-9AD0-B54C3354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Value Types (structs, </a:t>
            </a:r>
            <a:r>
              <a:rPr lang="en-US" dirty="0" err="1"/>
              <a:t>enums</a:t>
            </a:r>
            <a:r>
              <a:rPr lang="en-US" dirty="0"/>
              <a:t>) for Encapsulation</a:t>
            </a:r>
          </a:p>
          <a:p>
            <a:r>
              <a:rPr lang="en-US" dirty="0"/>
              <a:t>Avoid Boxing -&gt; maybe ref structs are an option, they can only exist on a Thread Stack</a:t>
            </a:r>
          </a:p>
          <a:p>
            <a:r>
              <a:rPr lang="en-US" dirty="0"/>
              <a:t>Be aware of hidden allocations:</a:t>
            </a:r>
          </a:p>
          <a:p>
            <a:pPr lvl="1"/>
            <a:r>
              <a:rPr lang="en-US" dirty="0"/>
              <a:t>Reflection-based algorithms (WPF Data Binding, ORM, DI Container, Serializers)</a:t>
            </a:r>
          </a:p>
          <a:p>
            <a:pPr lvl="1"/>
            <a:r>
              <a:rPr lang="en-US" dirty="0"/>
              <a:t>Delegates / Events</a:t>
            </a:r>
          </a:p>
          <a:p>
            <a:pPr lvl="1"/>
            <a:r>
              <a:rPr lang="en-US" dirty="0"/>
              <a:t>Anonymous Methods that use Closure (Lexical Scoping)</a:t>
            </a:r>
          </a:p>
          <a:p>
            <a:pPr lvl="1"/>
            <a:r>
              <a:rPr lang="en-US" dirty="0"/>
              <a:t>String Concatenations</a:t>
            </a:r>
          </a:p>
          <a:p>
            <a:r>
              <a:rPr lang="en-US" dirty="0"/>
              <a:t>Incorporate Span&lt;T&gt; and Memory&lt;T&gt;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you do not allocate, the GC won’t start a run.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67E8-8ED8-4FFB-8D4E-F91C5D02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5169-DC76-46AE-9AB4-7DDCF260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C720-E80B-4000-9A45-072C6E57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0676"/>
      </p:ext>
    </p:extLst>
  </p:cSld>
  <p:clrMapOvr>
    <a:masterClrMapping/>
  </p:clrMapOvr>
  <p:transition spd="med">
    <p:cover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006C29-DB5B-45AA-B532-86F9E218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Allocations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0E0FE1-84B7-456A-A642-60F79DB8E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2BA3-2FC9-4C23-B08B-BFBA243B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DC1DE-0846-4291-AB40-4B21F75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DB7D-2601-4D08-9A50-D4323A87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5164"/>
      </p:ext>
    </p:extLst>
  </p:cSld>
  <p:clrMapOvr>
    <a:masterClrMapping/>
  </p:clrMapOvr>
  <p:transition spd="med">
    <p:cover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06CC-3B65-476A-BDC5-EBBE8BE3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JSON Serializer</a:t>
            </a:r>
            <a:r>
              <a:rPr lang="en-US" dirty="0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FC2B-0131-4B03-B982-BF474B559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891D-F24C-4C68-9116-95C59AEA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7895A-3770-43F8-9247-FD550D67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C9EC1-8554-4FDD-B154-525A5E78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837707"/>
      </p:ext>
    </p:extLst>
  </p:cSld>
  <p:clrMapOvr>
    <a:masterClrMapping/>
  </p:clrMapOvr>
  <p:transition spd="med">
    <p:cover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836E-5097-44E6-83DD-7B4F7555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Memory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1CB3-4806-4645-A60A-94AAEC45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VMMap</a:t>
            </a:r>
            <a:endParaRPr lang="en-US" dirty="0"/>
          </a:p>
          <a:p>
            <a:r>
              <a:rPr lang="en-US" dirty="0" err="1"/>
              <a:t>PerfView</a:t>
            </a:r>
            <a:endParaRPr lang="en-US" dirty="0"/>
          </a:p>
          <a:p>
            <a:r>
              <a:rPr lang="en-US" dirty="0" err="1"/>
              <a:t>BenchmarkDotNet</a:t>
            </a:r>
            <a:endParaRPr lang="en-US" dirty="0"/>
          </a:p>
          <a:p>
            <a:r>
              <a:rPr lang="en-US" dirty="0"/>
              <a:t>JetBrains </a:t>
            </a:r>
            <a:r>
              <a:rPr lang="en-US" dirty="0" err="1"/>
              <a:t>DotMemory</a:t>
            </a:r>
            <a:endParaRPr lang="en-US" dirty="0"/>
          </a:p>
          <a:p>
            <a:r>
              <a:rPr lang="en-US" dirty="0"/>
              <a:t>Windows Performance Analyzer</a:t>
            </a:r>
          </a:p>
          <a:p>
            <a:r>
              <a:rPr lang="en-US" dirty="0"/>
              <a:t>…and many other 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6C79D-78A4-44F6-8164-5CC168B8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F39D-96F7-4D32-82F4-01CD6312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8940-CBD8-445F-AF1C-A28494F9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992150"/>
      </p:ext>
    </p:extLst>
  </p:cSld>
  <p:clrMapOvr>
    <a:masterClrMapping/>
  </p:clrMapOvr>
  <p:transition spd="med">
    <p:cover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B66F-B951-42E3-8B10-94DE7BF5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 of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391D9B7-86D7-4CF5-A3E7-00D563981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33146"/>
            <a:ext cx="10515600" cy="5083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201F-F611-41F3-AB9C-AFF888EE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3D8A1-AEAD-4D8C-A733-3B1FDE65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C8A6-7C3B-4200-83DA-ECA97472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88</a:t>
            </a:fld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D90EA9-A409-4E3E-A1FE-D77696CC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37" y="1719743"/>
            <a:ext cx="5800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97527"/>
      </p:ext>
    </p:extLst>
  </p:cSld>
  <p:clrMapOvr>
    <a:masterClrMapping/>
  </p:clrMapOvr>
  <p:transition spd="med">
    <p:cover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719D-90BB-472E-BEB3-2DA78CA3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 .NET Memory Management</a:t>
            </a:r>
          </a:p>
        </p:txBody>
      </p:sp>
      <p:pic>
        <p:nvPicPr>
          <p:cNvPr id="8" name="Content Placeholder 7" descr="A close up of a sign&#10;&#10;Description automatically generated">
            <a:extLst>
              <a:ext uri="{FF2B5EF4-FFF2-40B4-BE49-F238E27FC236}">
                <a16:creationId xmlns:a16="http://schemas.microsoft.com/office/drawing/2014/main" id="{A432F613-0898-42D2-AC7A-33FCB250F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051" y="935178"/>
            <a:ext cx="3735898" cy="533054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3C11-A56B-4289-8E06-3432016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BEA8-AC5E-4B42-8965-7E85F77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4C9E-7C87-40BA-8122-DFA7CE32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53154"/>
      </p:ext>
    </p:extLst>
  </p:cSld>
  <p:clrMapOvr>
    <a:masterClrMapping/>
  </p:clrMapOvr>
  <p:transition spd="med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FD21FE-D3CC-494A-B0E1-84200115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simple view of the memory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6DB0-DBED-4677-A335-E6E70297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176E4-256C-4741-B470-350B187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ECA3-6293-4710-A03D-9E1F2DE0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</a:t>
            </a:fld>
            <a:endParaRPr lang="de-DE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554292F-2586-438D-B0FA-77E9FBA1A6C6}"/>
              </a:ext>
            </a:extLst>
          </p:cNvPr>
          <p:cNvSpPr/>
          <p:nvPr/>
        </p:nvSpPr>
        <p:spPr>
          <a:xfrm>
            <a:off x="2071816" y="1346884"/>
            <a:ext cx="3019168" cy="5009466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5F5A1A37-62BE-4DFE-A8BE-52A82E4D3FE4}"/>
              </a:ext>
            </a:extLst>
          </p:cNvPr>
          <p:cNvSpPr/>
          <p:nvPr/>
        </p:nvSpPr>
        <p:spPr>
          <a:xfrm>
            <a:off x="5787080" y="1346885"/>
            <a:ext cx="5025081" cy="5009465"/>
          </a:xfrm>
          <a:prstGeom prst="flowChartDocumen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64CCC-972A-4688-A2E3-CC113DABB328}"/>
              </a:ext>
            </a:extLst>
          </p:cNvPr>
          <p:cNvSpPr txBox="1"/>
          <p:nvPr/>
        </p:nvSpPr>
        <p:spPr>
          <a:xfrm>
            <a:off x="2071816" y="977552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Thread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9CB84-A090-4C97-B280-6741182C3614}"/>
              </a:ext>
            </a:extLst>
          </p:cNvPr>
          <p:cNvSpPr txBox="1"/>
          <p:nvPr/>
        </p:nvSpPr>
        <p:spPr>
          <a:xfrm>
            <a:off x="5782416" y="97755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Heap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690778-7E2F-481F-AF75-AEDB5C6E3615}"/>
              </a:ext>
            </a:extLst>
          </p:cNvPr>
          <p:cNvSpPr/>
          <p:nvPr/>
        </p:nvSpPr>
        <p:spPr>
          <a:xfrm>
            <a:off x="6153665" y="5541599"/>
            <a:ext cx="1322172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7663E9-EB2E-4956-941D-90076C67725E}"/>
              </a:ext>
            </a:extLst>
          </p:cNvPr>
          <p:cNvSpPr/>
          <p:nvPr/>
        </p:nvSpPr>
        <p:spPr>
          <a:xfrm>
            <a:off x="6153661" y="5139903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5573B4-8419-4CDD-866F-F2C65AB215F7}"/>
              </a:ext>
            </a:extLst>
          </p:cNvPr>
          <p:cNvSpPr/>
          <p:nvPr/>
        </p:nvSpPr>
        <p:spPr>
          <a:xfrm>
            <a:off x="6153661" y="4736532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MainWindow</a:t>
            </a:r>
            <a:br>
              <a:rPr lang="de-DE" sz="1000" noProof="1"/>
            </a:br>
            <a:r>
              <a:rPr lang="de-DE" sz="1000" noProof="1"/>
              <a:t>ViewModel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194608-A731-4029-B78C-B87B579D80D5}"/>
              </a:ext>
            </a:extLst>
          </p:cNvPr>
          <p:cNvSpPr/>
          <p:nvPr/>
        </p:nvSpPr>
        <p:spPr>
          <a:xfrm>
            <a:off x="6153662" y="4330966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ObservableCollection&lt;NamedList&gt;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10FFEC7-F77B-42F0-829E-569B0F36DFED}"/>
              </a:ext>
            </a:extLst>
          </p:cNvPr>
          <p:cNvSpPr/>
          <p:nvPr/>
        </p:nvSpPr>
        <p:spPr>
          <a:xfrm>
            <a:off x="7508699" y="5411687"/>
            <a:ext cx="216649" cy="413951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AB62006-2379-4DE2-A9DD-2354088AF36D}"/>
              </a:ext>
            </a:extLst>
          </p:cNvPr>
          <p:cNvSpPr/>
          <p:nvPr/>
        </p:nvSpPr>
        <p:spPr>
          <a:xfrm>
            <a:off x="7512697" y="4956356"/>
            <a:ext cx="173109" cy="324094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2AF102-CF93-4A0F-A1D1-6D95364B4D46}"/>
              </a:ext>
            </a:extLst>
          </p:cNvPr>
          <p:cNvSpPr/>
          <p:nvPr/>
        </p:nvSpPr>
        <p:spPr>
          <a:xfrm>
            <a:off x="7513858" y="4466852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7C4072B-A62C-4DA9-A977-2CED83D310D3}"/>
              </a:ext>
            </a:extLst>
          </p:cNvPr>
          <p:cNvSpPr/>
          <p:nvPr/>
        </p:nvSpPr>
        <p:spPr>
          <a:xfrm>
            <a:off x="7485384" y="4556800"/>
            <a:ext cx="218652" cy="297758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A62284-3A65-48EE-B5A3-74BED8FE6C2A}"/>
              </a:ext>
            </a:extLst>
          </p:cNvPr>
          <p:cNvGrpSpPr/>
          <p:nvPr/>
        </p:nvGrpSpPr>
        <p:grpSpPr>
          <a:xfrm>
            <a:off x="7943958" y="4329990"/>
            <a:ext cx="2166552" cy="365125"/>
            <a:chOff x="8068962" y="3740313"/>
            <a:chExt cx="2166552" cy="4985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FAD43D-8656-499D-80DC-AABA5EBB4F27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1B00F7-1F0F-47C5-BF82-9E0B7BE03255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93DAD22-FA16-4E61-A29E-049D4EB62672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234C30-BAB2-4B8D-92EE-7AABE882DDB4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BDC5525-D05D-4A6C-A0DD-3CCF40D43CCC}"/>
              </a:ext>
            </a:extLst>
          </p:cNvPr>
          <p:cNvSpPr/>
          <p:nvPr/>
        </p:nvSpPr>
        <p:spPr>
          <a:xfrm>
            <a:off x="6153661" y="392359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NamedList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72CBBB6-A910-4961-9F77-E85DF74D5D89}"/>
              </a:ext>
            </a:extLst>
          </p:cNvPr>
          <p:cNvSpPr/>
          <p:nvPr/>
        </p:nvSpPr>
        <p:spPr>
          <a:xfrm>
            <a:off x="7542401" y="4173668"/>
            <a:ext cx="671512" cy="381000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7B4F33-F6DE-4CE8-A049-7EA7B46AFCD3}"/>
              </a:ext>
            </a:extLst>
          </p:cNvPr>
          <p:cNvSpPr/>
          <p:nvPr/>
        </p:nvSpPr>
        <p:spPr>
          <a:xfrm>
            <a:off x="8482911" y="3923590"/>
            <a:ext cx="1085961" cy="369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„Arya‘s List“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208B984-8600-459D-81BA-800E69A2BEAF}"/>
              </a:ext>
            </a:extLst>
          </p:cNvPr>
          <p:cNvSpPr/>
          <p:nvPr/>
        </p:nvSpPr>
        <p:spPr>
          <a:xfrm>
            <a:off x="7520381" y="4056830"/>
            <a:ext cx="870894" cy="60580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  <a:gd name="connsiteX0" fmla="*/ 0 w 880419"/>
              <a:gd name="connsiteY0" fmla="*/ 0 h 40719"/>
              <a:gd name="connsiteX1" fmla="*/ 142104 w 880419"/>
              <a:gd name="connsiteY1" fmla="*/ 37972 h 40719"/>
              <a:gd name="connsiteX2" fmla="*/ 880419 w 880419"/>
              <a:gd name="connsiteY2" fmla="*/ 20465 h 40719"/>
              <a:gd name="connsiteX0" fmla="*/ 0 w 880419"/>
              <a:gd name="connsiteY0" fmla="*/ 0 h 81049"/>
              <a:gd name="connsiteX1" fmla="*/ 356417 w 880419"/>
              <a:gd name="connsiteY1" fmla="*/ 80835 h 81049"/>
              <a:gd name="connsiteX2" fmla="*/ 880419 w 880419"/>
              <a:gd name="connsiteY2" fmla="*/ 20465 h 81049"/>
              <a:gd name="connsiteX0" fmla="*/ 0 w 870894"/>
              <a:gd name="connsiteY0" fmla="*/ 12872 h 60580"/>
              <a:gd name="connsiteX1" fmla="*/ 346892 w 870894"/>
              <a:gd name="connsiteY1" fmla="*/ 60370 h 60580"/>
              <a:gd name="connsiteX2" fmla="*/ 870894 w 870894"/>
              <a:gd name="connsiteY2" fmla="*/ 0 h 6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94" h="60580">
                <a:moveTo>
                  <a:pt x="0" y="12872"/>
                </a:moveTo>
                <a:cubicBezTo>
                  <a:pt x="53031" y="48398"/>
                  <a:pt x="201743" y="62515"/>
                  <a:pt x="346892" y="60370"/>
                </a:cubicBezTo>
                <a:cubicBezTo>
                  <a:pt x="492041" y="58225"/>
                  <a:pt x="765862" y="25743"/>
                  <a:pt x="87089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7F578B-2671-4841-85C6-FB4875C4AF33}"/>
              </a:ext>
            </a:extLst>
          </p:cNvPr>
          <p:cNvSpPr/>
          <p:nvPr/>
        </p:nvSpPr>
        <p:spPr>
          <a:xfrm>
            <a:off x="6153661" y="351884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ObservableCollection&lt;ListEntry&gt;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2B0A526-FE61-4A2B-9603-3B8C92B8CAA3}"/>
              </a:ext>
            </a:extLst>
          </p:cNvPr>
          <p:cNvSpPr/>
          <p:nvPr/>
        </p:nvSpPr>
        <p:spPr>
          <a:xfrm>
            <a:off x="7519718" y="3675578"/>
            <a:ext cx="380356" cy="38067"/>
          </a:xfrm>
          <a:custGeom>
            <a:avLst/>
            <a:gdLst>
              <a:gd name="connsiteX0" fmla="*/ 0 w 290384"/>
              <a:gd name="connsiteY0" fmla="*/ 0 h 74203"/>
              <a:gd name="connsiteX1" fmla="*/ 154460 w 290384"/>
              <a:gd name="connsiteY1" fmla="*/ 74141 h 74203"/>
              <a:gd name="connsiteX2" fmla="*/ 290384 w 290384"/>
              <a:gd name="connsiteY2" fmla="*/ 18535 h 74203"/>
              <a:gd name="connsiteX0" fmla="*/ 0 w 308919"/>
              <a:gd name="connsiteY0" fmla="*/ 7743 h 81890"/>
              <a:gd name="connsiteX1" fmla="*/ 154460 w 308919"/>
              <a:gd name="connsiteY1" fmla="*/ 81884 h 81890"/>
              <a:gd name="connsiteX2" fmla="*/ 308919 w 308919"/>
              <a:gd name="connsiteY2" fmla="*/ 13921 h 81890"/>
              <a:gd name="connsiteX0" fmla="*/ 0 w 308919"/>
              <a:gd name="connsiteY0" fmla="*/ 0 h 74159"/>
              <a:gd name="connsiteX1" fmla="*/ 154460 w 308919"/>
              <a:gd name="connsiteY1" fmla="*/ 74141 h 74159"/>
              <a:gd name="connsiteX2" fmla="*/ 308919 w 308919"/>
              <a:gd name="connsiteY2" fmla="*/ 6178 h 74159"/>
              <a:gd name="connsiteX0" fmla="*/ 0 w 308919"/>
              <a:gd name="connsiteY0" fmla="*/ 0 h 61809"/>
              <a:gd name="connsiteX1" fmla="*/ 142104 w 308919"/>
              <a:gd name="connsiteY1" fmla="*/ 61784 h 61809"/>
              <a:gd name="connsiteX2" fmla="*/ 308919 w 308919"/>
              <a:gd name="connsiteY2" fmla="*/ 6178 h 61809"/>
              <a:gd name="connsiteX0" fmla="*/ 0 w 380356"/>
              <a:gd name="connsiteY0" fmla="*/ 0 h 61809"/>
              <a:gd name="connsiteX1" fmla="*/ 142104 w 380356"/>
              <a:gd name="connsiteY1" fmla="*/ 61784 h 61809"/>
              <a:gd name="connsiteX2" fmla="*/ 380356 w 380356"/>
              <a:gd name="connsiteY2" fmla="*/ 6178 h 61809"/>
              <a:gd name="connsiteX0" fmla="*/ 0 w 380356"/>
              <a:gd name="connsiteY0" fmla="*/ 0 h 38067"/>
              <a:gd name="connsiteX1" fmla="*/ 142104 w 380356"/>
              <a:gd name="connsiteY1" fmla="*/ 37972 h 38067"/>
              <a:gd name="connsiteX2" fmla="*/ 380356 w 380356"/>
              <a:gd name="connsiteY2" fmla="*/ 6178 h 3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356" h="38067">
                <a:moveTo>
                  <a:pt x="0" y="0"/>
                </a:moveTo>
                <a:cubicBezTo>
                  <a:pt x="53031" y="35526"/>
                  <a:pt x="78711" y="36942"/>
                  <a:pt x="142104" y="37972"/>
                </a:cubicBezTo>
                <a:cubicBezTo>
                  <a:pt x="205497" y="39002"/>
                  <a:pt x="275324" y="31921"/>
                  <a:pt x="380356" y="6178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0029451-9F06-4C6F-B7FF-04514DD1CF8A}"/>
              </a:ext>
            </a:extLst>
          </p:cNvPr>
          <p:cNvSpPr/>
          <p:nvPr/>
        </p:nvSpPr>
        <p:spPr>
          <a:xfrm>
            <a:off x="7492247" y="3772009"/>
            <a:ext cx="216649" cy="228563"/>
          </a:xfrm>
          <a:custGeom>
            <a:avLst/>
            <a:gdLst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321406"/>
              <a:gd name="connsiteY0" fmla="*/ 413951 h 413951"/>
              <a:gd name="connsiteX1" fmla="*/ 321276 w 321406"/>
              <a:gd name="connsiteY1" fmla="*/ 228600 h 413951"/>
              <a:gd name="connsiteX2" fmla="*/ 0 w 321406"/>
              <a:gd name="connsiteY2" fmla="*/ 0 h 413951"/>
              <a:gd name="connsiteX0" fmla="*/ 30892 w 216649"/>
              <a:gd name="connsiteY0" fmla="*/ 413951 h 413951"/>
              <a:gd name="connsiteX1" fmla="*/ 216243 w 216649"/>
              <a:gd name="connsiteY1" fmla="*/ 228600 h 413951"/>
              <a:gd name="connsiteX2" fmla="*/ 0 w 216649"/>
              <a:gd name="connsiteY2" fmla="*/ 0 h 41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49" h="413951">
                <a:moveTo>
                  <a:pt x="30892" y="413951"/>
                </a:moveTo>
                <a:cubicBezTo>
                  <a:pt x="178658" y="355771"/>
                  <a:pt x="221392" y="297592"/>
                  <a:pt x="216243" y="228600"/>
                </a:cubicBezTo>
                <a:cubicBezTo>
                  <a:pt x="211094" y="159608"/>
                  <a:pt x="161667" y="28833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2DA37A4-3123-4DED-A33E-CC6311C702B5}"/>
              </a:ext>
            </a:extLst>
          </p:cNvPr>
          <p:cNvSpPr/>
          <p:nvPr/>
        </p:nvSpPr>
        <p:spPr>
          <a:xfrm>
            <a:off x="6150972" y="2717764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ListEntry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42608E-C1D1-41BA-AEBB-E52681D020EF}"/>
              </a:ext>
            </a:extLst>
          </p:cNvPr>
          <p:cNvSpPr/>
          <p:nvPr/>
        </p:nvSpPr>
        <p:spPr>
          <a:xfrm>
            <a:off x="6151604" y="311631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„Cersei“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6A56369-5840-4631-9E5C-D57B10ABD2D1}"/>
              </a:ext>
            </a:extLst>
          </p:cNvPr>
          <p:cNvSpPr/>
          <p:nvPr/>
        </p:nvSpPr>
        <p:spPr>
          <a:xfrm flipV="1">
            <a:off x="7508155" y="3028502"/>
            <a:ext cx="173109" cy="232322"/>
          </a:xfrm>
          <a:custGeom>
            <a:avLst/>
            <a:gdLst>
              <a:gd name="connsiteX0" fmla="*/ 0 w 197726"/>
              <a:gd name="connsiteY0" fmla="*/ 432486 h 432486"/>
              <a:gd name="connsiteX1" fmla="*/ 197708 w 197726"/>
              <a:gd name="connsiteY1" fmla="*/ 166816 h 432486"/>
              <a:gd name="connsiteX2" fmla="*/ 12357 w 197726"/>
              <a:gd name="connsiteY2" fmla="*/ 0 h 432486"/>
              <a:gd name="connsiteX0" fmla="*/ 0 w 197784"/>
              <a:gd name="connsiteY0" fmla="*/ 432486 h 432486"/>
              <a:gd name="connsiteX1" fmla="*/ 197708 w 197784"/>
              <a:gd name="connsiteY1" fmla="*/ 166816 h 432486"/>
              <a:gd name="connsiteX2" fmla="*/ 12357 w 197784"/>
              <a:gd name="connsiteY2" fmla="*/ 0 h 432486"/>
              <a:gd name="connsiteX0" fmla="*/ 0 w 155028"/>
              <a:gd name="connsiteY0" fmla="*/ 432486 h 432486"/>
              <a:gd name="connsiteX1" fmla="*/ 154460 w 155028"/>
              <a:gd name="connsiteY1" fmla="*/ 210065 h 432486"/>
              <a:gd name="connsiteX2" fmla="*/ 12357 w 155028"/>
              <a:gd name="connsiteY2" fmla="*/ 0 h 432486"/>
              <a:gd name="connsiteX0" fmla="*/ 18535 w 173109"/>
              <a:gd name="connsiteY0" fmla="*/ 432486 h 432486"/>
              <a:gd name="connsiteX1" fmla="*/ 172995 w 173109"/>
              <a:gd name="connsiteY1" fmla="*/ 210065 h 432486"/>
              <a:gd name="connsiteX2" fmla="*/ 0 w 173109"/>
              <a:gd name="connsiteY2" fmla="*/ 0 h 43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109" h="432486">
                <a:moveTo>
                  <a:pt x="18535" y="432486"/>
                </a:moveTo>
                <a:cubicBezTo>
                  <a:pt x="116359" y="335691"/>
                  <a:pt x="176084" y="282146"/>
                  <a:pt x="172995" y="210065"/>
                </a:cubicBezTo>
                <a:cubicBezTo>
                  <a:pt x="169906" y="137984"/>
                  <a:pt x="148281" y="56636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F7386F2-6177-4B16-A7E1-A047937A8028}"/>
              </a:ext>
            </a:extLst>
          </p:cNvPr>
          <p:cNvGrpSpPr/>
          <p:nvPr/>
        </p:nvGrpSpPr>
        <p:grpSpPr>
          <a:xfrm>
            <a:off x="7943958" y="3517747"/>
            <a:ext cx="2166552" cy="365126"/>
            <a:chOff x="8068962" y="3740313"/>
            <a:chExt cx="2166552" cy="4985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080186-8E6E-496C-A1FE-F34533C37CBF}"/>
                </a:ext>
              </a:extLst>
            </p:cNvPr>
            <p:cNvSpPr/>
            <p:nvPr/>
          </p:nvSpPr>
          <p:spPr>
            <a:xfrm>
              <a:off x="8068962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9B1287E-E17B-4EFB-AB0E-A3F14A4F330E}"/>
                </a:ext>
              </a:extLst>
            </p:cNvPr>
            <p:cNvSpPr/>
            <p:nvPr/>
          </p:nvSpPr>
          <p:spPr>
            <a:xfrm>
              <a:off x="8610600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6975BF8-8CF7-4001-8A2E-39F59341DD6D}"/>
                </a:ext>
              </a:extLst>
            </p:cNvPr>
            <p:cNvSpPr/>
            <p:nvPr/>
          </p:nvSpPr>
          <p:spPr>
            <a:xfrm>
              <a:off x="9152238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E09753F-D914-43F7-9F99-24C696473A83}"/>
                </a:ext>
              </a:extLst>
            </p:cNvPr>
            <p:cNvSpPr/>
            <p:nvPr/>
          </p:nvSpPr>
          <p:spPr>
            <a:xfrm>
              <a:off x="9693876" y="3740313"/>
              <a:ext cx="541638" cy="498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B14CC74-DB05-4DE0-8631-CDA8A975AA09}"/>
              </a:ext>
            </a:extLst>
          </p:cNvPr>
          <p:cNvSpPr/>
          <p:nvPr/>
        </p:nvSpPr>
        <p:spPr>
          <a:xfrm>
            <a:off x="7530010" y="2886075"/>
            <a:ext cx="671512" cy="803477"/>
          </a:xfrm>
          <a:custGeom>
            <a:avLst/>
            <a:gdLst>
              <a:gd name="connsiteX0" fmla="*/ 661987 w 661987"/>
              <a:gd name="connsiteY0" fmla="*/ 490537 h 490537"/>
              <a:gd name="connsiteX1" fmla="*/ 471487 w 661987"/>
              <a:gd name="connsiteY1" fmla="*/ 71437 h 490537"/>
              <a:gd name="connsiteX2" fmla="*/ 0 w 661987"/>
              <a:gd name="connsiteY2" fmla="*/ 0 h 490537"/>
              <a:gd name="connsiteX0" fmla="*/ 671512 w 671512"/>
              <a:gd name="connsiteY0" fmla="*/ 438350 h 438350"/>
              <a:gd name="connsiteX1" fmla="*/ 481012 w 671512"/>
              <a:gd name="connsiteY1" fmla="*/ 19250 h 438350"/>
              <a:gd name="connsiteX2" fmla="*/ 0 w 671512"/>
              <a:gd name="connsiteY2" fmla="*/ 57350 h 438350"/>
              <a:gd name="connsiteX0" fmla="*/ 671512 w 671512"/>
              <a:gd name="connsiteY0" fmla="*/ 381000 h 381000"/>
              <a:gd name="connsiteX1" fmla="*/ 528637 w 671512"/>
              <a:gd name="connsiteY1" fmla="*/ 57150 h 381000"/>
              <a:gd name="connsiteX2" fmla="*/ 0 w 671512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1512" h="381000">
                <a:moveTo>
                  <a:pt x="671512" y="381000"/>
                </a:moveTo>
                <a:cubicBezTo>
                  <a:pt x="631427" y="212328"/>
                  <a:pt x="640556" y="120650"/>
                  <a:pt x="528637" y="57150"/>
                </a:cubicBezTo>
                <a:cubicBezTo>
                  <a:pt x="416718" y="-6350"/>
                  <a:pt x="122237" y="13494"/>
                  <a:pt x="0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EFFFEFD-88AD-4AD7-B474-4B879FC30394}"/>
              </a:ext>
            </a:extLst>
          </p:cNvPr>
          <p:cNvSpPr/>
          <p:nvPr/>
        </p:nvSpPr>
        <p:spPr>
          <a:xfrm>
            <a:off x="6150972" y="2315231"/>
            <a:ext cx="132217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noProof="1"/>
              <a:t>String</a:t>
            </a:r>
            <a:br>
              <a:rPr lang="de-DE" sz="900" noProof="1"/>
            </a:br>
            <a:r>
              <a:rPr lang="de-DE" sz="900" noProof="1"/>
              <a:t>„Joffrey“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13B31D-649A-4BB8-B8CE-0F67EA405474}"/>
              </a:ext>
            </a:extLst>
          </p:cNvPr>
          <p:cNvSpPr/>
          <p:nvPr/>
        </p:nvSpPr>
        <p:spPr>
          <a:xfrm>
            <a:off x="2180968" y="4736331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7A5A08-16BB-49F6-8A7A-E19623A8C386}"/>
              </a:ext>
            </a:extLst>
          </p:cNvPr>
          <p:cNvSpPr/>
          <p:nvPr/>
        </p:nvSpPr>
        <p:spPr>
          <a:xfrm>
            <a:off x="2180968" y="4323993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entryName (string): ref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D36818-ED97-4349-AD65-D5CA6C9174C8}"/>
              </a:ext>
            </a:extLst>
          </p:cNvPr>
          <p:cNvSpPr/>
          <p:nvPr/>
        </p:nvSpPr>
        <p:spPr>
          <a:xfrm>
            <a:off x="2180967" y="3923286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Return Address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844C97-60E1-4018-BDD8-6FD68A644C37}"/>
              </a:ext>
            </a:extLst>
          </p:cNvPr>
          <p:cNvSpPr/>
          <p:nvPr/>
        </p:nvSpPr>
        <p:spPr>
          <a:xfrm>
            <a:off x="2180966" y="3518078"/>
            <a:ext cx="2821459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newListEntry (ListEntry): xxx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78DC69E-DD87-4DE6-8E9C-81257CAE074F}"/>
              </a:ext>
            </a:extLst>
          </p:cNvPr>
          <p:cNvSpPr/>
          <p:nvPr/>
        </p:nvSpPr>
        <p:spPr>
          <a:xfrm>
            <a:off x="5053914" y="2601576"/>
            <a:ext cx="1050324" cy="1896283"/>
          </a:xfrm>
          <a:custGeom>
            <a:avLst/>
            <a:gdLst>
              <a:gd name="connsiteX0" fmla="*/ 0 w 1050324"/>
              <a:gd name="connsiteY0" fmla="*/ 2020329 h 2020329"/>
              <a:gd name="connsiteX1" fmla="*/ 586945 w 1050324"/>
              <a:gd name="connsiteY1" fmla="*/ 1278924 h 2020329"/>
              <a:gd name="connsiteX2" fmla="*/ 599302 w 1050324"/>
              <a:gd name="connsiteY2" fmla="*/ 197708 h 2020329"/>
              <a:gd name="connsiteX3" fmla="*/ 1050324 w 1050324"/>
              <a:gd name="connsiteY3" fmla="*/ 0 h 20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24" h="2020329">
                <a:moveTo>
                  <a:pt x="0" y="2020329"/>
                </a:moveTo>
                <a:cubicBezTo>
                  <a:pt x="243530" y="1801511"/>
                  <a:pt x="487061" y="1582694"/>
                  <a:pt x="586945" y="1278924"/>
                </a:cubicBezTo>
                <a:cubicBezTo>
                  <a:pt x="686829" y="975154"/>
                  <a:pt x="522072" y="410862"/>
                  <a:pt x="599302" y="197708"/>
                </a:cubicBezTo>
                <a:cubicBezTo>
                  <a:pt x="676532" y="-15446"/>
                  <a:pt x="990600" y="15446"/>
                  <a:pt x="1050324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09A7A5-80B5-4771-B798-A6B0DE2AA977}"/>
              </a:ext>
            </a:extLst>
          </p:cNvPr>
          <p:cNvSpPr/>
          <p:nvPr/>
        </p:nvSpPr>
        <p:spPr>
          <a:xfrm>
            <a:off x="8482911" y="5139903"/>
            <a:ext cx="540201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noProof="1"/>
              <a:t>…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43593577-85EC-4021-AF96-C7E19FA10F86}"/>
              </a:ext>
            </a:extLst>
          </p:cNvPr>
          <p:cNvSpPr/>
          <p:nvPr/>
        </p:nvSpPr>
        <p:spPr>
          <a:xfrm>
            <a:off x="1639327" y="3517748"/>
            <a:ext cx="332211" cy="117834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89763A16-F46F-434D-A395-596B6EA5EC9C}"/>
              </a:ext>
            </a:extLst>
          </p:cNvPr>
          <p:cNvSpPr/>
          <p:nvPr/>
        </p:nvSpPr>
        <p:spPr>
          <a:xfrm>
            <a:off x="320989" y="3260824"/>
            <a:ext cx="1209188" cy="622049"/>
          </a:xfrm>
          <a:prstGeom prst="borderCallout1">
            <a:avLst>
              <a:gd name="adj1" fmla="val 113107"/>
              <a:gd name="adj2" fmla="val 51096"/>
              <a:gd name="adj3" fmla="val 135345"/>
              <a:gd name="adj4" fmla="val 102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Frame</a:t>
            </a:r>
          </a:p>
        </p:txBody>
      </p:sp>
    </p:spTree>
    <p:extLst>
      <p:ext uri="{BB962C8B-B14F-4D97-AF65-F5344CB8AC3E}">
        <p14:creationId xmlns:p14="http://schemas.microsoft.com/office/powerpoint/2010/main" val="176500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E658-E345-4912-B6B4-A4FE05F0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</a:t>
            </a:r>
            <a:r>
              <a:rPr lang="de-DE" dirty="0" err="1"/>
              <a:t>Literature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EFB0-C03E-4AF2-A6C9-E17E8C76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of the Runtime: </a:t>
            </a:r>
            <a:r>
              <a:rPr lang="en-US" dirty="0">
                <a:hlinkClick r:id="rId2"/>
              </a:rPr>
              <a:t>https://github.com/cwoodruff/The-Book-of-the-Runtime</a:t>
            </a:r>
            <a:endParaRPr lang="en-US" dirty="0"/>
          </a:p>
          <a:p>
            <a:r>
              <a:rPr lang="en-US" dirty="0"/>
              <a:t>Ben Watson: Writing High-Performance .NET Code</a:t>
            </a:r>
          </a:p>
          <a:p>
            <a:r>
              <a:rPr lang="en-US" dirty="0"/>
              <a:t>Sasha </a:t>
            </a:r>
            <a:r>
              <a:rPr lang="en-US" dirty="0" err="1"/>
              <a:t>Goldshtein</a:t>
            </a:r>
            <a:r>
              <a:rPr lang="en-US" dirty="0"/>
              <a:t>, Dima </a:t>
            </a:r>
            <a:r>
              <a:rPr lang="en-US" dirty="0" err="1"/>
              <a:t>Zurbal</a:t>
            </a:r>
            <a:r>
              <a:rPr lang="en-US" dirty="0"/>
              <a:t>: Pro .NET Performance, </a:t>
            </a:r>
            <a:r>
              <a:rPr lang="en-US" dirty="0" err="1"/>
              <a:t>Apress</a:t>
            </a:r>
            <a:endParaRPr lang="en-US" dirty="0"/>
          </a:p>
          <a:p>
            <a:r>
              <a:rPr lang="en-US" dirty="0"/>
              <a:t>Source Code Core CLR: </a:t>
            </a:r>
            <a:r>
              <a:rPr lang="en-US" dirty="0">
                <a:hlinkClick r:id="rId3"/>
              </a:rPr>
              <a:t>https://github.com/dotnet/coreclr</a:t>
            </a:r>
            <a:br>
              <a:rPr lang="en-US" dirty="0"/>
            </a:br>
            <a:r>
              <a:rPr lang="en-US" dirty="0"/>
              <a:t>GC Source Code: </a:t>
            </a:r>
            <a:r>
              <a:rPr lang="en-US" dirty="0">
                <a:hlinkClick r:id="rId4"/>
              </a:rPr>
              <a:t>https://raw.githubusercontent.com/dotnet/coreclr/master/src/gc/gc.cpp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2B84-A37C-4D1D-84D4-9F1D2F9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37F6-C7DE-4160-8843-4F112FF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D4DB-8A1B-4FB5-86A6-C7974BA7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88716"/>
      </p:ext>
    </p:extLst>
  </p:cSld>
  <p:clrMapOvr>
    <a:masterClrMapping/>
  </p:clrMapOvr>
  <p:transition spd="med">
    <p:cover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83CDD6-BCFB-497F-B1DA-E983F64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FBDC62-45EF-4142-AA87-C37937798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and code are available at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https://github.com/feO2x/DNDGGraz.GCInternals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5FF0-2D6B-4676-AB93-69DC500C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2019-12-11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1943-93D4-4D3F-9F6B-CF14824F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.NET GC Internals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41DE-1BE9-484D-AEA3-C6B9518F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344A-9BDE-4E14-9F68-42155428760A}" type="slidenum">
              <a:rPr lang="de-DE" smtClean="0"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723029"/>
      </p:ext>
    </p:extLst>
  </p:cSld>
  <p:clrMapOvr>
    <a:masterClrMapping/>
  </p:clrMapOvr>
  <p:transition spd="med">
    <p:cover/>
  </p:transition>
</p:sld>
</file>

<file path=ppt/theme/theme1.xml><?xml version="1.0" encoding="utf-8"?>
<a:theme xmlns:a="http://schemas.openxmlformats.org/drawingml/2006/main" name="Office Theme">
  <a:themeElements>
    <a:clrScheme name="Ligh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0FF"/>
      </a:hlink>
      <a:folHlink>
        <a:srgbClr val="00A0FF"/>
      </a:folHlink>
    </a:clrScheme>
    <a:fontScheme name="Segoe UI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 Source with Dotnet.pptx" id="{818479F7-CD9E-47CE-8262-2B457F5BCCBE}" vid="{55A939FD-4F7D-4F8B-89EB-8BF73D12C8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3963</Words>
  <Application>Microsoft Office PowerPoint</Application>
  <PresentationFormat>Widescreen</PresentationFormat>
  <Paragraphs>1294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Calibri</vt:lpstr>
      <vt:lpstr>Consolas</vt:lpstr>
      <vt:lpstr>Segoe UI</vt:lpstr>
      <vt:lpstr>Segoe UI Semilight</vt:lpstr>
      <vt:lpstr>Wingdings</vt:lpstr>
      <vt:lpstr>Office Theme</vt:lpstr>
      <vt:lpstr>GC Internals</vt:lpstr>
      <vt:lpstr>Table of Contents</vt:lpstr>
      <vt:lpstr>About Me</vt:lpstr>
      <vt:lpstr>.NET GC – ‘the heck is this?</vt:lpstr>
      <vt:lpstr>Some common opinions about the GC</vt:lpstr>
      <vt:lpstr>A (not so) long time ago in a memory far, far away…</vt:lpstr>
      <vt:lpstr>My simple view of the memory</vt:lpstr>
      <vt:lpstr>My simple view of the memory</vt:lpstr>
      <vt:lpstr>My simple view of the memory</vt:lpstr>
      <vt:lpstr>My simple view of the memory</vt:lpstr>
      <vt:lpstr>My simple view of the memory</vt:lpstr>
      <vt:lpstr>My simple view of the memory</vt:lpstr>
      <vt:lpstr>My simple view of the memory</vt:lpstr>
      <vt:lpstr>My simple view of the memory</vt:lpstr>
      <vt:lpstr>My simple view of the memory</vt:lpstr>
      <vt:lpstr>My simple view of the memory</vt:lpstr>
      <vt:lpstr>Reference Types vs. Value Types</vt:lpstr>
      <vt:lpstr>My simple view of the memory</vt:lpstr>
      <vt:lpstr>My simple view of the memory</vt:lpstr>
      <vt:lpstr>My simple view of the memory</vt:lpstr>
      <vt:lpstr>My simple view of the memory</vt:lpstr>
      <vt:lpstr>My simple view of the memory</vt:lpstr>
      <vt:lpstr>My simple view of the memory</vt:lpstr>
      <vt:lpstr>Let’s cross someone off the list</vt:lpstr>
      <vt:lpstr>My simple view of the memory</vt:lpstr>
      <vt:lpstr>My simple view of the memory</vt:lpstr>
      <vt:lpstr>My simple view of the memory</vt:lpstr>
      <vt:lpstr>My simple view of the memory</vt:lpstr>
      <vt:lpstr>The Garbage Collector in Action</vt:lpstr>
      <vt:lpstr>My simple view of the memory</vt:lpstr>
      <vt:lpstr>GC Roots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Listeneintrag entfernen und GC Run</vt:lpstr>
      <vt:lpstr>Oh my, the harsh reality</vt:lpstr>
      <vt:lpstr>VMMap – Virtual Memory of .NET Processes</vt:lpstr>
      <vt:lpstr>Vereinfachte Sicht auf x64 Process Virtual Memory in Windows</vt:lpstr>
      <vt:lpstr>The GC Heap</vt:lpstr>
      <vt:lpstr>Small Object Heap or Large Object Heap?</vt:lpstr>
      <vt:lpstr>Small Object Heap (SOH) vs. Large Object Heap (LOH)</vt:lpstr>
      <vt:lpstr>Talkin’ ‘bout my generation…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SOH: Generations</vt:lpstr>
      <vt:lpstr>Segments</vt:lpstr>
      <vt:lpstr>Segments for structuring parts of the memory</vt:lpstr>
      <vt:lpstr>Segments for structuring parts of the memory</vt:lpstr>
      <vt:lpstr>Segments for structuring parts of the memory</vt:lpstr>
      <vt:lpstr>Memory Allocation and Allocation Contexts</vt:lpstr>
      <vt:lpstr>Allocating in SOH and LOH</vt:lpstr>
      <vt:lpstr>Allocation Contexts</vt:lpstr>
      <vt:lpstr>Allocation Contexts</vt:lpstr>
      <vt:lpstr>Allocation Contexts (after GC Compact Phase)</vt:lpstr>
      <vt:lpstr>Garbage Collector Runs</vt:lpstr>
      <vt:lpstr>Two Modes: Foreground GC and Background GC</vt:lpstr>
      <vt:lpstr>Foreground GC</vt:lpstr>
      <vt:lpstr>Concurrent Background GC</vt:lpstr>
      <vt:lpstr>The GC Plan phase</vt:lpstr>
      <vt:lpstr>GC Plan Phase</vt:lpstr>
      <vt:lpstr>GC Plan Phase</vt:lpstr>
      <vt:lpstr>GC Plan Phase</vt:lpstr>
      <vt:lpstr>GC Plan Phase</vt:lpstr>
      <vt:lpstr>GC Plan Phase</vt:lpstr>
      <vt:lpstr>GC Plan Phase</vt:lpstr>
      <vt:lpstr>GC Plan Phase</vt:lpstr>
      <vt:lpstr>GC Plan Phase</vt:lpstr>
      <vt:lpstr>Some advice for GC-friendly code </vt:lpstr>
      <vt:lpstr>Objects with Finalizers</vt:lpstr>
      <vt:lpstr>Avoid Allocations in Performance-Critical Code</vt:lpstr>
      <vt:lpstr>Hidden Allocations</vt:lpstr>
      <vt:lpstr>Performance JSON Serializer </vt:lpstr>
      <vt:lpstr>Measure Memory Utilization</vt:lpstr>
      <vt:lpstr>Era of Performance</vt:lpstr>
      <vt:lpstr>Pro .NET Memory Management</vt:lpstr>
      <vt:lpstr>Additional Literature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 Internals</dc:title>
  <dc:creator>Kenny Pflug</dc:creator>
  <cp:lastModifiedBy>Kenny Pflug</cp:lastModifiedBy>
  <cp:revision>19</cp:revision>
  <dcterms:created xsi:type="dcterms:W3CDTF">2019-12-09T19:29:57Z</dcterms:created>
  <dcterms:modified xsi:type="dcterms:W3CDTF">2019-12-11T14:05:56Z</dcterms:modified>
</cp:coreProperties>
</file>