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303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60" r:id="rId10"/>
    <p:sldId id="267" r:id="rId11"/>
    <p:sldId id="305" r:id="rId12"/>
    <p:sldId id="316" r:id="rId13"/>
    <p:sldId id="304" r:id="rId14"/>
    <p:sldId id="306" r:id="rId15"/>
    <p:sldId id="307" r:id="rId16"/>
    <p:sldId id="308" r:id="rId17"/>
    <p:sldId id="309" r:id="rId18"/>
    <p:sldId id="310" r:id="rId19"/>
    <p:sldId id="312" r:id="rId20"/>
    <p:sldId id="311" r:id="rId21"/>
    <p:sldId id="313" r:id="rId22"/>
    <p:sldId id="282" r:id="rId23"/>
    <p:sldId id="295" r:id="rId24"/>
    <p:sldId id="273" r:id="rId25"/>
    <p:sldId id="314" r:id="rId26"/>
    <p:sldId id="284" r:id="rId27"/>
    <p:sldId id="285" r:id="rId28"/>
    <p:sldId id="286" r:id="rId29"/>
    <p:sldId id="317" r:id="rId30"/>
    <p:sldId id="319" r:id="rId31"/>
    <p:sldId id="299" r:id="rId32"/>
    <p:sldId id="288" r:id="rId33"/>
    <p:sldId id="300" r:id="rId34"/>
    <p:sldId id="320" r:id="rId35"/>
    <p:sldId id="287" r:id="rId36"/>
    <p:sldId id="301" r:id="rId37"/>
    <p:sldId id="321" r:id="rId38"/>
    <p:sldId id="289" r:id="rId39"/>
    <p:sldId id="315" r:id="rId40"/>
    <p:sldId id="268" r:id="rId41"/>
    <p:sldId id="272" r:id="rId42"/>
    <p:sldId id="270" r:id="rId43"/>
    <p:sldId id="271" r:id="rId44"/>
    <p:sldId id="322" r:id="rId45"/>
    <p:sldId id="323" r:id="rId46"/>
    <p:sldId id="333" r:id="rId47"/>
    <p:sldId id="290" r:id="rId48"/>
    <p:sldId id="352" r:id="rId4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" y="43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MustNot</a:t>
            </a:r>
            <a:r>
              <a:rPr lang="en-US" baseline="0" dirty="0" err="1"/>
              <a:t>BeNull</a:t>
            </a:r>
            <a:r>
              <a:rPr lang="en-US" baseline="0" dirty="0"/>
              <a:t> Performance Benchmark, mean execution time in ns, </a:t>
            </a:r>
            <a:br>
              <a:rPr lang="en-US" baseline="0" dirty="0"/>
            </a:br>
            <a:r>
              <a:rPr lang="en-US" baseline="0" dirty="0"/>
              <a:t>Surface Pro 4, 2019-12-11 09:41 AM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Old v3.5</c:v>
                </c:pt>
                <c:pt idx="1">
                  <c:v>Imperative</c:v>
                </c:pt>
                <c:pt idx="2">
                  <c:v>Simple</c:v>
                </c:pt>
                <c:pt idx="3">
                  <c:v>Aggressive Inlining</c:v>
                </c:pt>
                <c:pt idx="4">
                  <c:v>External Throw Call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2.2602000000000002</c:v>
                </c:pt>
                <c:pt idx="1">
                  <c:v>0</c:v>
                </c:pt>
                <c:pt idx="2">
                  <c:v>0.93279999999999996</c:v>
                </c:pt>
                <c:pt idx="3">
                  <c:v>0.10100000000000001</c:v>
                </c:pt>
                <c:pt idx="4">
                  <c:v>5.4800000000000001E-2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8-4AFB-A727-4A52570311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3.1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Old v3.5</c:v>
                </c:pt>
                <c:pt idx="1">
                  <c:v>Imperative</c:v>
                </c:pt>
                <c:pt idx="2">
                  <c:v>Simple</c:v>
                </c:pt>
                <c:pt idx="3">
                  <c:v>Aggressive Inlining</c:v>
                </c:pt>
                <c:pt idx="4">
                  <c:v>External Throw Call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2.5430000000000001</c:v>
                </c:pt>
                <c:pt idx="1">
                  <c:v>0.44419999999999998</c:v>
                </c:pt>
                <c:pt idx="2">
                  <c:v>1.4523999999999999</c:v>
                </c:pt>
                <c:pt idx="3">
                  <c:v>0.2319</c:v>
                </c:pt>
                <c:pt idx="4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8-4AFB-A727-4A52570311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6289784"/>
        <c:axId val="646287160"/>
      </c:barChart>
      <c:catAx>
        <c:axId val="64628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287160"/>
        <c:crosses val="autoZero"/>
        <c:auto val="1"/>
        <c:lblAlgn val="ctr"/>
        <c:lblOffset val="100"/>
        <c:noMultiLvlLbl val="0"/>
      </c:catAx>
      <c:valAx>
        <c:axId val="646287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289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>
                <a:effectLst/>
              </a:rPr>
              <a:t>IsSubstringOf</a:t>
            </a:r>
            <a:r>
              <a:rPr lang="en-US" sz="1800" b="0" i="0" baseline="0" dirty="0">
                <a:effectLst/>
              </a:rPr>
              <a:t> Performance, mean execution time in ns, </a:t>
            </a:r>
            <a:br>
              <a:rPr lang="en-US" sz="1800" b="0" i="0" baseline="0" dirty="0">
                <a:effectLst/>
              </a:rPr>
            </a:br>
            <a:r>
              <a:rPr lang="en-US" sz="1800" b="0" i="0" baseline="0" dirty="0">
                <a:effectLst/>
              </a:rPr>
              <a:t>Surface Pro 4, December 2019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79.16</c:v>
                </c:pt>
                <c:pt idx="1">
                  <c:v>70.36</c:v>
                </c:pt>
                <c:pt idx="2">
                  <c:v>153.1</c:v>
                </c:pt>
                <c:pt idx="3">
                  <c:v>503.2</c:v>
                </c:pt>
                <c:pt idx="4">
                  <c:v>159.19999999999999</c:v>
                </c:pt>
                <c:pt idx="5">
                  <c:v>528.70000000000005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D-40B9-8828-F6DD2B9D32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3.1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17.64</c:v>
                </c:pt>
                <c:pt idx="1">
                  <c:v>12.45</c:v>
                </c:pt>
                <c:pt idx="2">
                  <c:v>124.1</c:v>
                </c:pt>
                <c:pt idx="3">
                  <c:v>128.9</c:v>
                </c:pt>
                <c:pt idx="4">
                  <c:v>124.8</c:v>
                </c:pt>
                <c:pt idx="5">
                  <c:v>498.8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D-40B9-8828-F6DD2B9D32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887312"/>
        <c:axId val="504889552"/>
      </c:barChart>
      <c:catAx>
        <c:axId val="5048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889552"/>
        <c:crosses val="autoZero"/>
        <c:auto val="1"/>
        <c:lblAlgn val="ctr"/>
        <c:lblOffset val="100"/>
        <c:noMultiLvlLbl val="0"/>
      </c:catAx>
      <c:valAx>
        <c:axId val="5048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8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>
                <a:effectLst/>
              </a:rPr>
              <a:t>IsSubstringOf</a:t>
            </a:r>
            <a:r>
              <a:rPr lang="en-US" sz="1800" b="0" i="0" baseline="0" dirty="0">
                <a:effectLst/>
              </a:rPr>
              <a:t> Performance, mean execution time in ns, </a:t>
            </a:r>
            <a:br>
              <a:rPr lang="en-US" sz="1800" b="0" i="0" baseline="0" dirty="0">
                <a:effectLst/>
              </a:rPr>
            </a:br>
            <a:r>
              <a:rPr lang="en-US" sz="1800" b="0" i="0" baseline="0" dirty="0">
                <a:effectLst/>
              </a:rPr>
              <a:t>Asus Zephyrus M GM501GS, May 2019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46.125</c:v>
                </c:pt>
                <c:pt idx="1">
                  <c:v>86.76</c:v>
                </c:pt>
                <c:pt idx="2">
                  <c:v>88.12</c:v>
                </c:pt>
                <c:pt idx="3">
                  <c:v>276.10000000000002</c:v>
                </c:pt>
                <c:pt idx="4">
                  <c:v>90.91</c:v>
                </c:pt>
                <c:pt idx="5">
                  <c:v>297.64999999999998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D-40B9-8828-F6DD2B9D32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 Preview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13.464</c:v>
                </c:pt>
                <c:pt idx="1">
                  <c:v>48.006</c:v>
                </c:pt>
                <c:pt idx="2">
                  <c:v>71.25</c:v>
                </c:pt>
                <c:pt idx="3">
                  <c:v>258.58</c:v>
                </c:pt>
                <c:pt idx="4">
                  <c:v>73.13</c:v>
                </c:pt>
                <c:pt idx="5">
                  <c:v>278.06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D-40B9-8828-F6DD2B9D32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887312"/>
        <c:axId val="504889552"/>
      </c:barChart>
      <c:catAx>
        <c:axId val="5048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889552"/>
        <c:crosses val="autoZero"/>
        <c:auto val="1"/>
        <c:lblAlgn val="ctr"/>
        <c:lblOffset val="100"/>
        <c:noMultiLvlLbl val="0"/>
      </c:catAx>
      <c:valAx>
        <c:axId val="5048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8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>
                <a:effectLst/>
              </a:rPr>
              <a:t>IsSubstringOf</a:t>
            </a:r>
            <a:r>
              <a:rPr lang="en-US" sz="1800" b="0" i="0" baseline="0" dirty="0">
                <a:effectLst/>
              </a:rPr>
              <a:t> Performance, mean execution time in ns, </a:t>
            </a:r>
            <a:br>
              <a:rPr lang="en-US" sz="1800" b="0" i="0" baseline="0" dirty="0">
                <a:effectLst/>
              </a:rPr>
            </a:br>
            <a:r>
              <a:rPr lang="en-US" sz="1800" b="0" i="0" baseline="0" dirty="0">
                <a:effectLst/>
              </a:rPr>
              <a:t>Asus Zephyrus M GM501GS, December 2018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48.29</c:v>
                </c:pt>
                <c:pt idx="1">
                  <c:v>91.97</c:v>
                </c:pt>
                <c:pt idx="2">
                  <c:v>89.76</c:v>
                </c:pt>
                <c:pt idx="3">
                  <c:v>304.52</c:v>
                </c:pt>
                <c:pt idx="4">
                  <c:v>92.82</c:v>
                </c:pt>
                <c:pt idx="5">
                  <c:v>317.89999999999998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D-40B9-8828-F6DD2B9D32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22.55</c:v>
                </c:pt>
                <c:pt idx="1">
                  <c:v>78.819999999999993</c:v>
                </c:pt>
                <c:pt idx="2">
                  <c:v>80.22</c:v>
                </c:pt>
                <c:pt idx="3">
                  <c:v>294.31</c:v>
                </c:pt>
                <c:pt idx="4">
                  <c:v>80.62</c:v>
                </c:pt>
                <c:pt idx="5">
                  <c:v>308.75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D-40B9-8828-F6DD2B9D32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887312"/>
        <c:axId val="504889552"/>
      </c:barChart>
      <c:catAx>
        <c:axId val="5048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889552"/>
        <c:crosses val="autoZero"/>
        <c:auto val="1"/>
        <c:lblAlgn val="ctr"/>
        <c:lblOffset val="100"/>
        <c:noMultiLvlLbl val="0"/>
      </c:catAx>
      <c:valAx>
        <c:axId val="5048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8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noProof="0" dirty="0"/>
              <a:t>Latency Intel Core i7-4712MQ 2,3 GHz (logarithmic scaling) [1]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Latenz (ns)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L1 Cache</c:v>
                </c:pt>
                <c:pt idx="1">
                  <c:v>L2 Cache</c:v>
                </c:pt>
                <c:pt idx="2">
                  <c:v>L3 Cache</c:v>
                </c:pt>
                <c:pt idx="3">
                  <c:v>RAM</c:v>
                </c:pt>
                <c:pt idx="4">
                  <c:v>HDD</c:v>
                </c:pt>
                <c:pt idx="5">
                  <c:v>DB SQL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4.8</c:v>
                </c:pt>
                <c:pt idx="2">
                  <c:v>14.4</c:v>
                </c:pt>
                <c:pt idx="3">
                  <c:v>71.400000000000006</c:v>
                </c:pt>
                <c:pt idx="4" formatCode="#,##0">
                  <c:v>150000</c:v>
                </c:pt>
                <c:pt idx="5" formatCode="#,##0">
                  <c:v>10000000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32-4D80-8A2B-8CA1822C72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6392848"/>
        <c:axId val="436390288"/>
      </c:barChart>
      <c:catAx>
        <c:axId val="436392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390288"/>
        <c:crosses val="autoZero"/>
        <c:auto val="1"/>
        <c:lblAlgn val="ctr"/>
        <c:lblOffset val="100"/>
        <c:noMultiLvlLbl val="0"/>
      </c:catAx>
      <c:valAx>
        <c:axId val="436390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39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aseline="0" noProof="1"/>
              <a:t>MustNotBeNull Performance, mean execution time in ns, </a:t>
            </a:r>
            <a:br>
              <a:rPr lang="de-DE" baseline="0" noProof="1"/>
            </a:br>
            <a:r>
              <a:rPr lang="en-US" sz="1862" b="0" i="0" u="none" strike="noStrike" baseline="0" dirty="0"/>
              <a:t>Asus Zephyrus M GM501GS, December 2018</a:t>
            </a:r>
            <a:endParaRPr lang="de-DE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0.30059999999999998</c:v>
                </c:pt>
                <c:pt idx="1">
                  <c:v>1.31</c:v>
                </c:pt>
                <c:pt idx="2">
                  <c:v>0.26440000000000002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0-4F5D-B571-DCD0D729B4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0.33650000000000002</c:v>
                </c:pt>
                <c:pt idx="1">
                  <c:v>1.2807999999999999</c:v>
                </c:pt>
                <c:pt idx="2">
                  <c:v>0.27289999999999998</c:v>
                </c:pt>
                <c:pt idx="3">
                  <c:v>6.9199999999999998E-2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30-4F5D-B571-DCD0D729B4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4851920"/>
        <c:axId val="714852240"/>
      </c:barChart>
      <c:catAx>
        <c:axId val="7148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852240"/>
        <c:crosses val="autoZero"/>
        <c:auto val="1"/>
        <c:lblAlgn val="ctr"/>
        <c:lblOffset val="100"/>
        <c:noMultiLvlLbl val="0"/>
      </c:catAx>
      <c:valAx>
        <c:axId val="7148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85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 dirty="0" err="1">
                <a:effectLst/>
              </a:rPr>
              <a:t>MustNotBeNull</a:t>
            </a:r>
            <a:r>
              <a:rPr lang="de-DE" sz="1800" b="0" i="0" baseline="0" dirty="0">
                <a:effectLst/>
              </a:rPr>
              <a:t> Performance, </a:t>
            </a:r>
            <a:r>
              <a:rPr lang="de-DE" sz="1800" b="0" i="0" baseline="0" dirty="0" err="1">
                <a:effectLst/>
              </a:rPr>
              <a:t>mean</a:t>
            </a:r>
            <a:r>
              <a:rPr lang="de-DE" sz="1800" b="0" i="0" baseline="0" dirty="0">
                <a:effectLst/>
              </a:rPr>
              <a:t> </a:t>
            </a:r>
            <a:r>
              <a:rPr lang="de-DE" sz="1800" b="0" i="0" baseline="0" dirty="0" err="1">
                <a:effectLst/>
              </a:rPr>
              <a:t>execution</a:t>
            </a:r>
            <a:r>
              <a:rPr lang="de-DE" sz="1800" b="0" i="0" baseline="0" dirty="0">
                <a:effectLst/>
              </a:rPr>
              <a:t> time in </a:t>
            </a:r>
            <a:r>
              <a:rPr lang="de-DE" sz="1800" b="0" i="0" baseline="0" dirty="0" err="1">
                <a:effectLst/>
              </a:rPr>
              <a:t>ns</a:t>
            </a:r>
            <a:r>
              <a:rPr lang="de-DE" sz="1800" b="0" i="0" baseline="0" dirty="0">
                <a:effectLst/>
              </a:rPr>
              <a:t>, </a:t>
            </a:r>
            <a:br>
              <a:rPr lang="de-DE" sz="1800" b="0" i="0" baseline="0" dirty="0">
                <a:effectLst/>
              </a:rPr>
            </a:br>
            <a:r>
              <a:rPr lang="en-US" sz="1800" b="0" i="0" baseline="0" dirty="0">
                <a:effectLst/>
              </a:rPr>
              <a:t>Asus Zephyrus M GM501GS, May 2019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0.11899999999999999</c:v>
                </c:pt>
                <c:pt idx="1">
                  <c:v>1.1299999999999999</c:v>
                </c:pt>
                <c:pt idx="2">
                  <c:v>0.1537</c:v>
                </c:pt>
                <c:pt idx="3">
                  <c:v>0.2162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0-4F5D-B571-DCD0D729B4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 Preview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3.0000000000000001E-3</c:v>
                </c:pt>
                <c:pt idx="1">
                  <c:v>0.59719999999999995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30-4F5D-B571-DCD0D729B4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4851920"/>
        <c:axId val="714852240"/>
      </c:barChart>
      <c:catAx>
        <c:axId val="7148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852240"/>
        <c:crosses val="autoZero"/>
        <c:auto val="1"/>
        <c:lblAlgn val="ctr"/>
        <c:lblOffset val="100"/>
        <c:noMultiLvlLbl val="0"/>
      </c:catAx>
      <c:valAx>
        <c:axId val="7148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85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noProof="0" dirty="0" err="1">
                <a:effectLst/>
              </a:rPr>
              <a:t>MustBeGreaterThan</a:t>
            </a:r>
            <a:r>
              <a:rPr lang="en-US" sz="1800" b="0" i="0" baseline="0" noProof="0" dirty="0">
                <a:effectLst/>
              </a:rPr>
              <a:t> Performance, mean execution time in ns, </a:t>
            </a:r>
            <a:br>
              <a:rPr lang="en-US" sz="1800" b="0" i="0" baseline="0" noProof="0" dirty="0">
                <a:effectLst/>
              </a:rPr>
            </a:br>
            <a:r>
              <a:rPr lang="en-US" sz="1800" b="0" i="0" baseline="0" noProof="0" dirty="0">
                <a:effectLst/>
              </a:rPr>
              <a:t>Surface Pro 4, December 2019</a:t>
            </a:r>
            <a:endParaRPr lang="en-US" noProof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0.18720000000000001</c:v>
                </c:pt>
                <c:pt idx="1">
                  <c:v>1.1586000000000001</c:v>
                </c:pt>
                <c:pt idx="2">
                  <c:v>0.86339999999999995</c:v>
                </c:pt>
                <c:pt idx="3">
                  <c:v>1.9534</c:v>
                </c:pt>
                <c:pt idx="4">
                  <c:v>15.131399999999999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5-4EAF-BC3D-2D365D39D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3.1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0.1396</c:v>
                </c:pt>
                <c:pt idx="1">
                  <c:v>1.3459000000000001</c:v>
                </c:pt>
                <c:pt idx="2">
                  <c:v>0.77649999999999997</c:v>
                </c:pt>
                <c:pt idx="3">
                  <c:v>1.7455000000000001</c:v>
                </c:pt>
                <c:pt idx="4">
                  <c:v>4.3101000000000003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05-4EAF-BC3D-2D365D39DD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2185360"/>
        <c:axId val="672185680"/>
      </c:barChart>
      <c:catAx>
        <c:axId val="67218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85680"/>
        <c:crosses val="autoZero"/>
        <c:auto val="1"/>
        <c:lblAlgn val="ctr"/>
        <c:lblOffset val="100"/>
        <c:noMultiLvlLbl val="0"/>
      </c:catAx>
      <c:valAx>
        <c:axId val="6721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8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noProof="0" dirty="0" err="1">
                <a:effectLst/>
              </a:rPr>
              <a:t>MustBeGreaterThan</a:t>
            </a:r>
            <a:r>
              <a:rPr lang="en-US" sz="1800" b="0" i="0" baseline="0" noProof="0" dirty="0">
                <a:effectLst/>
              </a:rPr>
              <a:t> Performance, mean execution time in ns, </a:t>
            </a:r>
            <a:br>
              <a:rPr lang="en-US" sz="1800" b="0" i="0" baseline="0" noProof="0" dirty="0">
                <a:effectLst/>
              </a:rPr>
            </a:br>
            <a:r>
              <a:rPr lang="en-US" sz="1800" b="0" i="0" baseline="0" noProof="0" dirty="0">
                <a:effectLst/>
              </a:rPr>
              <a:t>Asus Zephyrus M GM501GS, May 2019</a:t>
            </a:r>
            <a:endParaRPr lang="en-US" noProof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0.12670000000000001</c:v>
                </c:pt>
                <c:pt idx="1">
                  <c:v>0.60970000000000002</c:v>
                </c:pt>
                <c:pt idx="2">
                  <c:v>0.70750000000000002</c:v>
                </c:pt>
                <c:pt idx="3">
                  <c:v>1.1132</c:v>
                </c:pt>
                <c:pt idx="4">
                  <c:v>9.5349000000000004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5-4EAF-BC3D-2D365D39D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 Preview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6.1499999999999999E-2</c:v>
                </c:pt>
                <c:pt idx="1">
                  <c:v>0.755</c:v>
                </c:pt>
                <c:pt idx="2">
                  <c:v>0.8296</c:v>
                </c:pt>
                <c:pt idx="3">
                  <c:v>1.8783000000000001</c:v>
                </c:pt>
                <c:pt idx="4">
                  <c:v>2.5992000000000002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05-4EAF-BC3D-2D365D39DD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2185360"/>
        <c:axId val="672185680"/>
      </c:barChart>
      <c:catAx>
        <c:axId val="67218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85680"/>
        <c:crosses val="autoZero"/>
        <c:auto val="1"/>
        <c:lblAlgn val="ctr"/>
        <c:lblOffset val="100"/>
        <c:noMultiLvlLbl val="0"/>
      </c:catAx>
      <c:valAx>
        <c:axId val="6721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8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noProof="0" dirty="0" err="1">
                <a:effectLst/>
              </a:rPr>
              <a:t>MustBeGreaterThan</a:t>
            </a:r>
            <a:r>
              <a:rPr lang="en-US" sz="1800" b="0" i="0" baseline="0" noProof="0" dirty="0">
                <a:effectLst/>
              </a:rPr>
              <a:t> Performance, mean execution time in ns, </a:t>
            </a:r>
            <a:br>
              <a:rPr lang="en-US" sz="1800" b="0" i="0" baseline="0" noProof="0" dirty="0">
                <a:effectLst/>
              </a:rPr>
            </a:br>
            <a:r>
              <a:rPr lang="en-US" sz="1800" b="0" i="0" baseline="0" noProof="0" dirty="0">
                <a:effectLst/>
              </a:rPr>
              <a:t>Asus Zephyrus M GM501GS, December 2018</a:t>
            </a:r>
            <a:endParaRPr lang="en-US" noProof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6.8699999999999997E-2</c:v>
                </c:pt>
                <c:pt idx="1">
                  <c:v>0.75670000000000004</c:v>
                </c:pt>
                <c:pt idx="2">
                  <c:v>0.86780000000000002</c:v>
                </c:pt>
                <c:pt idx="3">
                  <c:v>1.4535</c:v>
                </c:pt>
                <c:pt idx="4">
                  <c:v>9.8909000000000002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5-4EAF-BC3D-2D365D39D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0.54320000000000002</c:v>
                </c:pt>
                <c:pt idx="1">
                  <c:v>0.78339999999999999</c:v>
                </c:pt>
                <c:pt idx="2">
                  <c:v>0.89480000000000004</c:v>
                </c:pt>
                <c:pt idx="3">
                  <c:v>2.2199</c:v>
                </c:pt>
                <c:pt idx="4">
                  <c:v>9.5508000000000006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05-4EAF-BC3D-2D365D39DD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2185360"/>
        <c:axId val="672185680"/>
      </c:barChart>
      <c:catAx>
        <c:axId val="67218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85680"/>
        <c:crosses val="autoZero"/>
        <c:auto val="1"/>
        <c:lblAlgn val="ctr"/>
        <c:lblOffset val="100"/>
        <c:noMultiLvlLbl val="0"/>
      </c:catAx>
      <c:valAx>
        <c:axId val="6721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8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>
                <a:effectLst/>
              </a:rPr>
              <a:t>IsValidEnumValue</a:t>
            </a:r>
            <a:r>
              <a:rPr lang="en-US" sz="1800" b="0" i="0" baseline="0" dirty="0">
                <a:effectLst/>
              </a:rPr>
              <a:t> Performance, mean execution time in ns, </a:t>
            </a:r>
            <a:br>
              <a:rPr lang="en-US" sz="1800" b="0" i="0" baseline="0" dirty="0">
                <a:effectLst/>
              </a:rPr>
            </a:br>
            <a:r>
              <a:rPr lang="en-US" sz="1800" b="0" i="0" baseline="0" dirty="0">
                <a:effectLst/>
              </a:rPr>
              <a:t>Surface Pro 4, May 2019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354.45100000000002</c:v>
                </c:pt>
                <c:pt idx="1">
                  <c:v>27.943000000000001</c:v>
                </c:pt>
                <c:pt idx="2">
                  <c:v>8.484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7-4FFF-B39B-5341F7ACB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3.1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190.50800000000001</c:v>
                </c:pt>
                <c:pt idx="1">
                  <c:v>18.492000000000001</c:v>
                </c:pt>
                <c:pt idx="2">
                  <c:v>1.2729999999999999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7-4FFF-B39B-5341F7ACB5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676280"/>
        <c:axId val="603675640"/>
      </c:barChart>
      <c:catAx>
        <c:axId val="60367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675640"/>
        <c:crosses val="autoZero"/>
        <c:auto val="1"/>
        <c:lblAlgn val="ctr"/>
        <c:lblOffset val="100"/>
        <c:noMultiLvlLbl val="0"/>
      </c:catAx>
      <c:valAx>
        <c:axId val="60367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67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>
                <a:effectLst/>
              </a:rPr>
              <a:t>IsValidEnumValue</a:t>
            </a:r>
            <a:r>
              <a:rPr lang="en-US" sz="1800" b="0" i="0" baseline="0" dirty="0">
                <a:effectLst/>
              </a:rPr>
              <a:t> Performance, mean execution time in ns, </a:t>
            </a:r>
            <a:br>
              <a:rPr lang="en-US" sz="1800" b="0" i="0" baseline="0" dirty="0">
                <a:effectLst/>
              </a:rPr>
            </a:br>
            <a:r>
              <a:rPr lang="en-US" sz="1800" b="0" i="0" baseline="0" dirty="0">
                <a:effectLst/>
              </a:rPr>
              <a:t>Asus Zephyrus M GM501GS, May 2019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198.446</c:v>
                </c:pt>
                <c:pt idx="1">
                  <c:v>15.045999999999999</c:v>
                </c:pt>
                <c:pt idx="2">
                  <c:v>4.9720000000000004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7-4FFF-B39B-5341F7ACB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 Preview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115.66200000000001</c:v>
                </c:pt>
                <c:pt idx="1">
                  <c:v>13.862</c:v>
                </c:pt>
                <c:pt idx="2">
                  <c:v>6.8120000000000003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7-4FFF-B39B-5341F7ACB5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676280"/>
        <c:axId val="603675640"/>
      </c:barChart>
      <c:catAx>
        <c:axId val="60367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675640"/>
        <c:crosses val="autoZero"/>
        <c:auto val="1"/>
        <c:lblAlgn val="ctr"/>
        <c:lblOffset val="100"/>
        <c:noMultiLvlLbl val="0"/>
      </c:catAx>
      <c:valAx>
        <c:axId val="60367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67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>
                <a:effectLst/>
              </a:rPr>
              <a:t>IsValidEnumValue</a:t>
            </a:r>
            <a:r>
              <a:rPr lang="en-US" sz="1800" b="0" i="0" baseline="0" dirty="0">
                <a:effectLst/>
              </a:rPr>
              <a:t> Performance, mean execution time in ns, </a:t>
            </a:r>
            <a:br>
              <a:rPr lang="en-US" sz="1800" b="0" i="0" baseline="0" dirty="0">
                <a:effectLst/>
              </a:rPr>
            </a:br>
            <a:r>
              <a:rPr lang="en-US" sz="1800" b="0" i="0" baseline="0" dirty="0">
                <a:effectLst/>
              </a:rPr>
              <a:t>Asus Zephyrus M GM501GS, December 2018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218.48</c:v>
                </c:pt>
                <c:pt idx="1">
                  <c:v>13.95</c:v>
                </c:pt>
                <c:pt idx="2">
                  <c:v>31.91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7-4FFF-B39B-5341F7ACB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174.09</c:v>
                </c:pt>
                <c:pt idx="1">
                  <c:v>15.55</c:v>
                </c:pt>
                <c:pt idx="2">
                  <c:v>33.909999999999997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7-4FFF-B39B-5341F7ACB5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676280"/>
        <c:axId val="603675640"/>
      </c:barChart>
      <c:catAx>
        <c:axId val="60367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675640"/>
        <c:crosses val="autoZero"/>
        <c:auto val="1"/>
        <c:lblAlgn val="ctr"/>
        <c:lblOffset val="100"/>
        <c:noMultiLvlLbl val="0"/>
      </c:catAx>
      <c:valAx>
        <c:axId val="60367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67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11.12.2019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dericolois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witter.com/andrey_akinshin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hyperlink" Target="https://twitter.com/SitnikAda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ritinghighperf.net/" TargetMode="External"/><Relationship Id="rId2" Type="http://schemas.openxmlformats.org/officeDocument/2006/relationships/hyperlink" Target="https://www.apress.com/de/book/978148424026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damsitnik/awesome-dot-net-performance" TargetMode="External"/><Relationship Id="rId4" Type="http://schemas.openxmlformats.org/officeDocument/2006/relationships/hyperlink" Target="https://benchmarkdotnet.org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DNDGGraz.PerfOptimiza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Light.GuardClau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DCCE82-20B2-4F87-B3FE-0D8B8239E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</a:t>
            </a:r>
            <a:br>
              <a:rPr lang="en-US" dirty="0"/>
            </a:br>
            <a:r>
              <a:rPr lang="en-US" dirty="0" err="1"/>
              <a:t>Light.GuardClauses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Faster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089B999-5691-450D-904C-AAECF8C6D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Introduction to Performance Optimization and </a:t>
            </a:r>
            <a:r>
              <a:rPr lang="en-US" dirty="0" err="1"/>
              <a:t>BenchmarkDotNet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68842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DC9F43-27B5-4473-A99A-3C004252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Optimize an Assertion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66265F-D287-4954-985D-001357AA7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EA037-BA91-4C30-BB29-08E847F0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41AE-1303-437E-B699-4F486CEA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58CB-3398-4620-8831-BD4AEF74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539477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B8D9F3-9A58-4885-A9CB-5D2676BE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scale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95C2-AB81-431E-B359-48231B1C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80F7-611E-47C8-AF76-4B6ADB99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9FF2-ACAC-4DBF-9491-E1BAB7E6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CA40FE-C59F-41E1-B7F9-41E3001D1C8B}"/>
              </a:ext>
            </a:extLst>
          </p:cNvPr>
          <p:cNvGrpSpPr/>
          <p:nvPr/>
        </p:nvGrpSpPr>
        <p:grpSpPr>
          <a:xfrm>
            <a:off x="374820" y="3094402"/>
            <a:ext cx="11442360" cy="815546"/>
            <a:chOff x="261550" y="3094402"/>
            <a:chExt cx="11442360" cy="8155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F8240A-CCE5-4A5F-903E-0400A2B19532}"/>
                </a:ext>
              </a:extLst>
            </p:cNvPr>
            <p:cNvSpPr/>
            <p:nvPr/>
          </p:nvSpPr>
          <p:spPr>
            <a:xfrm>
              <a:off x="261550" y="3094402"/>
              <a:ext cx="2860590" cy="815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Nanoseconds (ns)</a:t>
              </a:r>
              <a:br>
                <a:rPr lang="en-US" dirty="0"/>
              </a:br>
              <a:r>
                <a:rPr lang="en-US" dirty="0"/>
                <a:t>10</a:t>
              </a:r>
              <a:r>
                <a:rPr lang="en-US" baseline="30000" dirty="0"/>
                <a:t>-9</a:t>
              </a:r>
              <a:r>
                <a:rPr lang="en-US" dirty="0"/>
                <a:t> to 10</a:t>
              </a:r>
              <a:r>
                <a:rPr lang="en-US" baseline="30000" dirty="0"/>
                <a:t>-6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16869A-00B9-4C19-869A-3AEAD13951A7}"/>
                </a:ext>
              </a:extLst>
            </p:cNvPr>
            <p:cNvSpPr/>
            <p:nvPr/>
          </p:nvSpPr>
          <p:spPr>
            <a:xfrm>
              <a:off x="3122140" y="3094402"/>
              <a:ext cx="2860590" cy="815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Microseconds (µs)</a:t>
              </a:r>
              <a:br>
                <a:rPr lang="en-US" dirty="0"/>
              </a:br>
              <a:r>
                <a:rPr lang="en-US" dirty="0"/>
                <a:t>10</a:t>
              </a:r>
              <a:r>
                <a:rPr lang="en-US" baseline="30000" dirty="0"/>
                <a:t>-6</a:t>
              </a:r>
              <a:r>
                <a:rPr lang="en-US" dirty="0"/>
                <a:t> to 10</a:t>
              </a:r>
              <a:r>
                <a:rPr lang="en-US" baseline="30000" dirty="0"/>
                <a:t>-3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4F43C2-ABBB-4DF6-AED4-7E234914C2CA}"/>
                </a:ext>
              </a:extLst>
            </p:cNvPr>
            <p:cNvSpPr/>
            <p:nvPr/>
          </p:nvSpPr>
          <p:spPr>
            <a:xfrm>
              <a:off x="5982730" y="3094402"/>
              <a:ext cx="2860590" cy="8155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Milliseconds (</a:t>
              </a:r>
              <a:r>
                <a:rPr lang="en-US" dirty="0" err="1"/>
                <a:t>ms</a:t>
              </a:r>
              <a:r>
                <a:rPr lang="en-US" dirty="0"/>
                <a:t>)</a:t>
              </a:r>
              <a:br>
                <a:rPr lang="en-US" dirty="0"/>
              </a:br>
              <a:r>
                <a:rPr lang="en-US" dirty="0"/>
                <a:t>10</a:t>
              </a:r>
              <a:r>
                <a:rPr lang="en-US" baseline="30000" dirty="0"/>
                <a:t>-3</a:t>
              </a:r>
              <a:r>
                <a:rPr lang="en-US" dirty="0"/>
                <a:t> to 0</a:t>
              </a:r>
              <a:endParaRPr lang="en-US" baseline="30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15BD8B-F345-48C3-82BF-27C1357FA91B}"/>
                </a:ext>
              </a:extLst>
            </p:cNvPr>
            <p:cNvSpPr/>
            <p:nvPr/>
          </p:nvSpPr>
          <p:spPr>
            <a:xfrm>
              <a:off x="8843320" y="3094402"/>
              <a:ext cx="2860590" cy="8155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Seconds</a:t>
              </a:r>
              <a:r>
                <a:rPr lang="de-DE" dirty="0"/>
                <a:t> (s)</a:t>
              </a:r>
              <a:br>
                <a:rPr lang="de-DE" dirty="0"/>
              </a:br>
              <a:endParaRPr lang="de-DE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1134937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E1C-F65E-44F3-B366-09E15E3A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7B83-877A-4F56-9ECC-01781D6D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6585"/>
            <a:ext cx="10515600" cy="8337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Be as fast as or faster than an imperative version of the assertion would be!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C45D-CB82-4702-B2BD-2A9D8B0A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7567-EF0C-4EB7-AE88-B7B3BF13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ACC1-2B4C-4B30-8ECA-317F33A2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158128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40F6BD-BE1F-4FD3-816F-7D23F48E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MustNotBeNull</a:t>
            </a:r>
            <a:r>
              <a:rPr lang="en-US" dirty="0"/>
              <a:t> – </a:t>
            </a:r>
            <a:r>
              <a:rPr lang="en-US" dirty="0" err="1"/>
              <a:t>Light.GuardClauses</a:t>
            </a:r>
            <a:r>
              <a:rPr lang="en-US" dirty="0"/>
              <a:t> 3.5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216A83-294F-409C-AEBC-34EA2980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271"/>
            <a:ext cx="10515600" cy="24746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30EC2-A876-466E-867B-08850F1E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9B41-90ED-41E9-B90F-488884EF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4DCB-17EF-4535-B97B-E9106EFE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B23507-804A-4F02-9911-FF6EF39B5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16698"/>
              </p:ext>
            </p:extLst>
          </p:nvPr>
        </p:nvGraphicFramePr>
        <p:xfrm>
          <a:off x="2668438" y="4863116"/>
          <a:ext cx="8685362" cy="74168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542544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571409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  <a:gridCol w="3571409">
                  <a:extLst>
                    <a:ext uri="{9D8B030D-6E8A-4147-A177-3AD203B41FA5}">
                      <a16:colId xmlns:a16="http://schemas.microsoft.com/office/drawing/2014/main" val="1561938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.NET Core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.NET 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LG v3.5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~2.5ns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~2.3ns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66732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BF1C-DC5C-4692-834C-66D2A472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MustNotBeNull</a:t>
            </a:r>
            <a:r>
              <a:rPr lang="en-US" dirty="0"/>
              <a:t> – Imperative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5AB544-B09E-4D8A-878D-684B1CF84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1557151"/>
            <a:ext cx="7277100" cy="28098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B267-ADF6-4DD2-BCB9-5C588053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E3704-3309-443C-A412-657BC597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58BC-DC17-475F-9A4E-627C27FA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C48EFD-2160-42B4-8630-5CC338C99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2715"/>
              </p:ext>
            </p:extLst>
          </p:nvPr>
        </p:nvGraphicFramePr>
        <p:xfrm>
          <a:off x="2668438" y="4782602"/>
          <a:ext cx="8685362" cy="111252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542544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571409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  <a:gridCol w="3571409">
                  <a:extLst>
                    <a:ext uri="{9D8B030D-6E8A-4147-A177-3AD203B41FA5}">
                      <a16:colId xmlns:a16="http://schemas.microsoft.com/office/drawing/2014/main" val="1561938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.NET Core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.NET 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LG v3.5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~2.5ns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~2.3ns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~0.4ns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0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3126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BD22-3A8B-4BF7-BA2A-CB9BA455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MustNotBeNull</a:t>
            </a:r>
            <a:r>
              <a:rPr lang="en-US" dirty="0"/>
              <a:t> – Simple 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D6D1E5-E78D-47B2-B925-70B53E76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4464"/>
            <a:ext cx="10515600" cy="16757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ACB8-0B21-47BB-8978-CFE95419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946E-6516-452E-8DC5-DFCBD23B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D8C2-E6EA-4ECD-8F61-CF12C173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943DE1-6622-4A23-89C0-F89E1E22A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14031"/>
              </p:ext>
            </p:extLst>
          </p:nvPr>
        </p:nvGraphicFramePr>
        <p:xfrm>
          <a:off x="2668438" y="4650329"/>
          <a:ext cx="8685362" cy="148336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542544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571409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  <a:gridCol w="3571409">
                  <a:extLst>
                    <a:ext uri="{9D8B030D-6E8A-4147-A177-3AD203B41FA5}">
                      <a16:colId xmlns:a16="http://schemas.microsoft.com/office/drawing/2014/main" val="1561938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.NET Core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.NET 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LG v3.5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~2.5ns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~2.3ns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~0.4ns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0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~1.5ns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~0.9ns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1782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DB5B-098F-4571-AFAF-7548874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MustNotBeNull</a:t>
            </a:r>
            <a:r>
              <a:rPr lang="en-US" dirty="0"/>
              <a:t> – Aggressive </a:t>
            </a:r>
            <a:r>
              <a:rPr lang="en-US" dirty="0" err="1"/>
              <a:t>Inlining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90BA4E-22A4-466B-B3B7-3A29D35AE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8199"/>
            <a:ext cx="10515600" cy="21962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0E4A-B3DF-4757-BC67-BC060BC6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BD7B-3838-4D34-BE9B-82C46C91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9D3A-559D-4B17-BBD4-F6406166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D553E8-72F0-4B8D-9BA3-232D5B1DE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19591"/>
              </p:ext>
            </p:extLst>
          </p:nvPr>
        </p:nvGraphicFramePr>
        <p:xfrm>
          <a:off x="1351472" y="4201751"/>
          <a:ext cx="10002329" cy="185420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674188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215197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  <a:gridCol w="4112944">
                  <a:extLst>
                    <a:ext uri="{9D8B030D-6E8A-4147-A177-3AD203B41FA5}">
                      <a16:colId xmlns:a16="http://schemas.microsoft.com/office/drawing/2014/main" val="1561938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.NET Core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.NET 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LG v3.5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~2.5ns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~2.3ns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~0.4ns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0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~1.5ns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~0.9ns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Aggressive </a:t>
                      </a:r>
                      <a:r>
                        <a:rPr lang="de-DE" dirty="0" err="1"/>
                        <a:t>Inlining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~0.2ns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~0.1ns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5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52999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14F-C9F5-4390-8CF2-CF4F53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Throw Call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43AA17-8560-4831-9844-DEA843812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1033"/>
            <a:ext cx="10515600" cy="22694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8954-49EF-494A-84E2-72EB0A21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8D41-8996-4520-9C51-4C44979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60F8E-5B6B-41F5-84A5-6859AB4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0EB00C-F742-44C6-8772-5AF73D316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47323"/>
              </p:ext>
            </p:extLst>
          </p:nvPr>
        </p:nvGraphicFramePr>
        <p:xfrm>
          <a:off x="1351472" y="3931454"/>
          <a:ext cx="10002329" cy="222504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674188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215197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  <a:gridCol w="4112944">
                  <a:extLst>
                    <a:ext uri="{9D8B030D-6E8A-4147-A177-3AD203B41FA5}">
                      <a16:colId xmlns:a16="http://schemas.microsoft.com/office/drawing/2014/main" val="1561938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.NET Core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.NET 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LG v3.5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~2.5ns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~2.3ns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~0.4ns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0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~1.5ns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~0.9ns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Aggressive </a:t>
                      </a:r>
                      <a:r>
                        <a:rPr lang="de-DE" dirty="0" err="1"/>
                        <a:t>Inlining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~0.2ns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~0.1ns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5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External </a:t>
                      </a:r>
                      <a:r>
                        <a:rPr lang="de-DE" dirty="0" err="1"/>
                        <a:t>Throw</a:t>
                      </a:r>
                      <a:r>
                        <a:rPr lang="de-DE" dirty="0"/>
                        <a:t>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~0.3ns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~0.05ns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1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85039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074C-85D6-470C-8267-9343A5FB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Results in One Chart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99D1BE3-A662-490F-8ED3-EE18ADDAA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15410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D2D2-2CE0-422D-BAD4-5E1905E9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93BC-CDED-4093-ACF2-04DB8CA1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B7226-AF98-44E5-BF81-C3AEE9ED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108983"/>
      </p:ext>
    </p:extLst>
  </p:cSld>
  <p:clrMapOvr>
    <a:masterClrMapping/>
  </p:clrMapOvr>
  <p:transition spd="med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475A-52BD-45D5-98E5-45D22180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exact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D75E0E-F005-45AA-8760-4F490DE9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161" y="936625"/>
            <a:ext cx="9145677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F65D-EF0B-450D-93F5-5170C34C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CD1D-B984-4849-99B1-42E02FF8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6DB6-1E7A-43EF-A278-F9130685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478114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Light.GuardClauses</a:t>
            </a:r>
            <a:r>
              <a:rPr lang="en-US" dirty="0"/>
              <a:t>?</a:t>
            </a:r>
          </a:p>
          <a:p>
            <a:r>
              <a:rPr lang="en-US" dirty="0"/>
              <a:t>How was it optimized for version 4  and onwards?</a:t>
            </a:r>
          </a:p>
          <a:p>
            <a:r>
              <a:rPr lang="en-US" dirty="0"/>
              <a:t>How can </a:t>
            </a:r>
            <a:r>
              <a:rPr lang="en-US" dirty="0" err="1"/>
              <a:t>BenchmarkDotnet</a:t>
            </a:r>
            <a:r>
              <a:rPr lang="en-US" dirty="0"/>
              <a:t> be used to write automated performance benchmarks?</a:t>
            </a:r>
          </a:p>
          <a:p>
            <a:r>
              <a:rPr lang="en-US" dirty="0"/>
              <a:t>How does </a:t>
            </a:r>
            <a:r>
              <a:rPr lang="en-US" dirty="0" err="1"/>
              <a:t>BenchmarkDotnet</a:t>
            </a:r>
            <a:r>
              <a:rPr lang="en-US" dirty="0"/>
              <a:t> work internally?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Got questions? Just ask them!</a:t>
            </a:r>
            <a:endParaRPr lang="de-DE" noProof="1"/>
          </a:p>
          <a:p>
            <a:pPr marL="0" indent="0">
              <a:buNone/>
            </a:pPr>
            <a:endParaRPr lang="de-DE" noProof="1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3611-FD2B-45EA-9151-9BB8A65D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BBCED2-DE93-4AED-9CA0-ABF5D20B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Closer Look </a:t>
            </a:r>
            <a:br>
              <a:rPr lang="en-US" dirty="0"/>
            </a:br>
            <a:r>
              <a:rPr lang="en-US" dirty="0"/>
              <a:t>at the Exact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B18079-8B29-4F89-8092-20BCF1AB5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7AF0-F154-4B62-8A59-73B62383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3DE4-1838-4E7C-A975-F80A56AC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E233-D75E-45DA-B062-3547DC3B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909062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FF8-5FA9-45A1-81F0-D5A29B4E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Hasn’t Always Been This Way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574E-BD88-467B-B956-5A2588807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694F-4578-4C26-A991-76488FE8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6A61-978A-4BFA-91B0-54A32FBB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9DCE-7EFC-4225-A9A7-9C187932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795909"/>
      </p:ext>
    </p:extLst>
  </p:cSld>
  <p:clrMapOvr>
    <a:masterClrMapping/>
  </p:clrMapOvr>
  <p:transition spd="med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C982-2FF8-4035-82F3-53456299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 of </a:t>
            </a:r>
            <a:r>
              <a:rPr lang="en-US" dirty="0" err="1"/>
              <a:t>MustNotBeNull</a:t>
            </a:r>
            <a:r>
              <a:rPr lang="en-US" dirty="0"/>
              <a:t> (December 2018)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26F4BA9-6CB4-456F-8FB4-4A5AC5344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458820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CB7BF-7364-40B1-9C2B-8F963FE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1AF07-092B-4B9F-A0D6-88AAA1DA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CA9C-EE2F-4E91-96EB-5F971F9F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7075"/>
      </p:ext>
    </p:extLst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C982-2FF8-4035-82F3-53456299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Results</a:t>
            </a:r>
            <a:r>
              <a:rPr lang="de-DE" dirty="0"/>
              <a:t> of </a:t>
            </a:r>
            <a:r>
              <a:rPr lang="de-DE" noProof="1"/>
              <a:t>MustNotBeNull (May 2019)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26F4BA9-6CB4-456F-8FB4-4A5AC5344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765370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CB7BF-7364-40B1-9C2B-8F963FE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1AF07-092B-4B9F-A0D6-88AAA1DA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CA9C-EE2F-4E91-96EB-5F971F9F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26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A05A-50F2-4171-8F3F-914DCA8F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Consultant for OSS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AB76-C36A-4E71-A20B-C7CFA106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18EB-ED1A-4D38-8999-6B95AA6A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99D0-AA02-4915-A31F-BEA6C88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D11A6-3CCA-4253-9EF1-1837DAE3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2A8894-EE69-49DB-893E-C1AEB04A8AC7}"/>
              </a:ext>
            </a:extLst>
          </p:cNvPr>
          <p:cNvSpPr txBox="1"/>
          <p:nvPr/>
        </p:nvSpPr>
        <p:spPr>
          <a:xfrm>
            <a:off x="4191000" y="1062335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hlinkClick r:id="rId3"/>
              </a:rPr>
              <a:t>Federico Andres</a:t>
            </a:r>
            <a:r>
              <a:rPr lang="de-DE" dirty="0">
                <a:hlinkClick r:id="rId3"/>
              </a:rPr>
              <a:t> </a:t>
            </a:r>
            <a:r>
              <a:rPr lang="de-DE" sz="2400" b="1" dirty="0">
                <a:hlinkClick r:id="rId3"/>
              </a:rPr>
              <a:t>Lois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499509001"/>
      </p:ext>
    </p:extLst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DDCA54-93DD-46E3-A330-28DD67B9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BenchmarkDotNet</a:t>
            </a:r>
            <a:r>
              <a:rPr lang="en-US" dirty="0"/>
              <a:t> Work Internally?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A66E6D-D440-4EA5-BFE0-CD7B1B93F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469B-C48D-4523-962E-2FC5F803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E88C-1BA6-4EBC-90E7-22B95EF1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8D8D4-587F-45FD-B2A8-3E33BCFD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0601"/>
      </p:ext>
    </p:extLst>
  </p:cSld>
  <p:clrMapOvr>
    <a:masterClrMapping/>
  </p:clrMapOvr>
  <p:transition spd="med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4688-D3F0-4361-B1D9-31B7778F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BenchmarkDotNet</a:t>
            </a:r>
            <a:r>
              <a:rPr lang="en-US" dirty="0"/>
              <a:t> Execute Performance Measurements?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F0F2-3F9A-4487-9533-5099936C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48EF-9853-4510-955B-E1833E9A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0D92-64E7-4210-981A-0D13EB72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73C4B-7240-4CD1-B7D5-DC6606DC4EC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823960" y="3237627"/>
            <a:ext cx="291770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520252E-E685-467B-9F9F-6E8539DCBD6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23960" y="2038205"/>
            <a:ext cx="2917704" cy="11994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C37B1AED-FB27-4D00-A2DE-C43544B69766}"/>
              </a:ext>
            </a:extLst>
          </p:cNvPr>
          <p:cNvSpPr/>
          <p:nvPr/>
        </p:nvSpPr>
        <p:spPr>
          <a:xfrm>
            <a:off x="1729914" y="2567532"/>
            <a:ext cx="2094046" cy="13401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Host-Prozess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7B6D1A7-33AF-497F-9670-BA3F6544F799}"/>
              </a:ext>
            </a:extLst>
          </p:cNvPr>
          <p:cNvSpPr/>
          <p:nvPr/>
        </p:nvSpPr>
        <p:spPr>
          <a:xfrm>
            <a:off x="6741664" y="1500733"/>
            <a:ext cx="3720422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1</a:t>
            </a:r>
          </a:p>
          <a:p>
            <a:pPr algn="ctr"/>
            <a:r>
              <a:rPr lang="de-DE" dirty="0" err="1"/>
              <a:t>Runtime</a:t>
            </a:r>
            <a:r>
              <a:rPr lang="de-DE" dirty="0"/>
              <a:t> .NET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0762F57-5D15-4531-BEEA-91C7E87F55C3}"/>
              </a:ext>
            </a:extLst>
          </p:cNvPr>
          <p:cNvSpPr/>
          <p:nvPr/>
        </p:nvSpPr>
        <p:spPr>
          <a:xfrm>
            <a:off x="6741663" y="2700156"/>
            <a:ext cx="3720423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1</a:t>
            </a:r>
          </a:p>
          <a:p>
            <a:pPr algn="ctr"/>
            <a:r>
              <a:rPr lang="de-DE" dirty="0" err="1"/>
              <a:t>Runtime</a:t>
            </a:r>
            <a:r>
              <a:rPr lang="de-DE" dirty="0"/>
              <a:t> .NET Core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C14FE3D-8B85-4472-A3D6-5C4C94807F25}"/>
              </a:ext>
            </a:extLst>
          </p:cNvPr>
          <p:cNvSpPr/>
          <p:nvPr/>
        </p:nvSpPr>
        <p:spPr>
          <a:xfrm>
            <a:off x="6741662" y="3928542"/>
            <a:ext cx="3720423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2</a:t>
            </a:r>
          </a:p>
          <a:p>
            <a:pPr algn="ctr"/>
            <a:r>
              <a:rPr lang="de-DE" dirty="0"/>
              <a:t>…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B88713-612A-4416-B44A-EE9E33D2FE9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823960" y="3237627"/>
            <a:ext cx="2917702" cy="12283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2759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7786-E77F-4201-971C-3B710EA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a Single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8281-873F-4404-A63D-95272234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Pilot – Check how many operations should be executed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Overhead – Determine the overhead of </a:t>
            </a:r>
            <a:r>
              <a:rPr lang="en-US" dirty="0" err="1"/>
              <a:t>BenchmarkDotNet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Actual Warmup – Call the target method several times to fill the cache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Actual Workload – Capture actual performance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– Average Actual Workload - Average Overhead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runs (e.g. for Memory Diagnosis) might be executed.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2CF-13BA-4B8E-928E-D3B8B817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B214-288C-4467-92BD-9A98A409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C46C-3F1E-4F79-84B3-97FA6285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26327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3149389-A6B8-4DB8-894B-E8E7F9D4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BenchmarkDotNet Maintainers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3DB6BDF-142D-450D-B287-096B64843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noProof="1">
                <a:hlinkClick r:id="rId2"/>
              </a:rPr>
              <a:t>Andrey Akinshin</a:t>
            </a:r>
            <a:endParaRPr lang="de-DE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04C2063-B07E-4B97-B7A9-A031305B0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1" y="1970881"/>
            <a:ext cx="3810000" cy="381000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AA130C-3E53-4653-88D6-9DBF1A696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noProof="1">
                <a:hlinkClick r:id="rId4"/>
              </a:rPr>
              <a:t>Adam Sitnik</a:t>
            </a:r>
            <a:endParaRPr lang="de-DE" noProof="1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85D1A67-11CF-4552-BB08-931BD7F956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76" y="1977363"/>
            <a:ext cx="3797036" cy="37970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3CB9-D29B-410E-A80D-A42C51CF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B504-19D9-432F-8B55-7ED73113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8DA4-9347-4EBC-812F-BABCB535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5358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15" grpId="0" build="p" bldLvl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DB5882-F178-4CAA-9CD7-93D0C8ED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</a:t>
            </a:r>
            <a:br>
              <a:rPr lang="en-US" dirty="0"/>
            </a:br>
            <a:r>
              <a:rPr lang="en-US" dirty="0"/>
              <a:t>Performance 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B12BF3-8B67-41A0-B73A-A72D8E66F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94221-FB68-4B96-B817-C1F6C92D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277BA-E768-479E-9728-6AC378AF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251F4-81FB-4589-B9D6-6A01ADD4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934686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Kenny Pflug</a:t>
            </a:r>
          </a:p>
          <a:p>
            <a:r>
              <a:rPr lang="en-US" dirty="0"/>
              <a:t>Senior Software Developer at </a:t>
            </a:r>
            <a:r>
              <a:rPr lang="en-US" noProof="1">
                <a:hlinkClick r:id="rId2"/>
              </a:rPr>
              <a:t>Synnotech</a:t>
            </a:r>
            <a:endParaRPr lang="en-US" noProof="1"/>
          </a:p>
          <a:p>
            <a:r>
              <a:rPr lang="en-US" dirty="0"/>
              <a:t>PhD student at University of Regensburg</a:t>
            </a:r>
          </a:p>
          <a:p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@feO2x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feO2x</a:t>
            </a:r>
            <a:endParaRPr lang="en-US" dirty="0"/>
          </a:p>
          <a:p>
            <a:r>
              <a:rPr lang="en-US" dirty="0"/>
              <a:t>YouTube: </a:t>
            </a:r>
            <a:r>
              <a:rPr lang="en-US" noProof="1">
                <a:hlinkClick r:id="rId5"/>
              </a:rPr>
              <a:t>youtube.com/c/kennypflug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A2A-8F0B-46E5-BD2A-2AEA1D4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MustBeGreaterThan (December 2019)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9795B8-AB58-4171-A58D-8FB5D94B8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724002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EA3A-D704-4F7A-A035-F4B2CCEE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EBFE-DB02-4CC5-8BE1-99F4F28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4F53-2B04-4C99-89F3-A37187F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628967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A2A-8F0B-46E5-BD2A-2AEA1D4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MustBeGreaterThan (May 2019)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9795B8-AB58-4171-A58D-8FB5D94B8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816582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EA3A-D704-4F7A-A035-F4B2CCEE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EBFE-DB02-4CC5-8BE1-99F4F28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4F53-2B04-4C99-89F3-A37187F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91003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A2A-8F0B-46E5-BD2A-2AEA1D4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MustBeGreaterThan (December 2018)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9795B8-AB58-4171-A58D-8FB5D94B8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08249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EA3A-D704-4F7A-A035-F4B2CCEE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EBFE-DB02-4CC5-8BE1-99F4F28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4F53-2B04-4C99-89F3-A37187F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13946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8CD2F0-E5DB-4F9E-90D9-1C1E18D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IsValidEnumValue (December 2019)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481F95-8395-41CF-BED3-8DE90938E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609967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F02-4C04-4241-B968-DEDA10A7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783-AC4E-4FFD-BDDC-029FFDB6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9ADD-55ED-41A8-B42C-A60DF35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B2D71-534A-403B-8BDA-DDBCDC0B4975}"/>
              </a:ext>
            </a:extLst>
          </p:cNvPr>
          <p:cNvSpPr txBox="1"/>
          <p:nvPr/>
        </p:nvSpPr>
        <p:spPr>
          <a:xfrm>
            <a:off x="227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48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B34F1-5519-484A-8A21-815F1B5B7419}"/>
              </a:ext>
            </a:extLst>
          </p:cNvPr>
          <p:cNvSpPr txBox="1"/>
          <p:nvPr/>
        </p:nvSpPr>
        <p:spPr>
          <a:xfrm>
            <a:off x="320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Bytes </a:t>
            </a:r>
          </a:p>
        </p:txBody>
      </p:sp>
    </p:spTree>
    <p:extLst>
      <p:ext uri="{BB962C8B-B14F-4D97-AF65-F5344CB8AC3E}">
        <p14:creationId xmlns:p14="http://schemas.microsoft.com/office/powerpoint/2010/main" val="41414615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8CD2F0-E5DB-4F9E-90D9-1C1E18D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IsValidEnumValue (May 2019)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481F95-8395-41CF-BED3-8DE90938E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F02-4C04-4241-B968-DEDA10A7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783-AC4E-4FFD-BDDC-029FFDB6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9ADD-55ED-41A8-B42C-A60DF35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B2D71-534A-403B-8BDA-DDBCDC0B4975}"/>
              </a:ext>
            </a:extLst>
          </p:cNvPr>
          <p:cNvSpPr txBox="1"/>
          <p:nvPr/>
        </p:nvSpPr>
        <p:spPr>
          <a:xfrm>
            <a:off x="227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48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B34F1-5519-484A-8A21-815F1B5B7419}"/>
              </a:ext>
            </a:extLst>
          </p:cNvPr>
          <p:cNvSpPr txBox="1"/>
          <p:nvPr/>
        </p:nvSpPr>
        <p:spPr>
          <a:xfrm>
            <a:off x="320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Bytes </a:t>
            </a:r>
          </a:p>
        </p:txBody>
      </p:sp>
    </p:spTree>
    <p:extLst>
      <p:ext uri="{BB962C8B-B14F-4D97-AF65-F5344CB8AC3E}">
        <p14:creationId xmlns:p14="http://schemas.microsoft.com/office/powerpoint/2010/main" val="23590513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8CD2F0-E5DB-4F9E-90D9-1C1E18D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1"/>
              <a:t>IsValidEnumValue (December 2018)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481F95-8395-41CF-BED3-8DE90938E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088650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F02-4C04-4241-B968-DEDA10A7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783-AC4E-4FFD-BDDC-029FFDB6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9ADD-55ED-41A8-B42C-A60DF35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B2D71-534A-403B-8BDA-DDBCDC0B4975}"/>
              </a:ext>
            </a:extLst>
          </p:cNvPr>
          <p:cNvSpPr txBox="1"/>
          <p:nvPr/>
        </p:nvSpPr>
        <p:spPr>
          <a:xfrm>
            <a:off x="227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48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B34F1-5519-484A-8A21-815F1B5B7419}"/>
              </a:ext>
            </a:extLst>
          </p:cNvPr>
          <p:cNvSpPr txBox="1"/>
          <p:nvPr/>
        </p:nvSpPr>
        <p:spPr>
          <a:xfrm>
            <a:off x="320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Bytes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C3336-9CC1-43BE-96CA-1B1771F561F8}"/>
              </a:ext>
            </a:extLst>
          </p:cNvPr>
          <p:cNvSpPr txBox="1"/>
          <p:nvPr/>
        </p:nvSpPr>
        <p:spPr>
          <a:xfrm>
            <a:off x="8893632" y="4377600"/>
            <a:ext cx="430887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48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68853-FEB6-41F7-9210-A03A4CF7FC13}"/>
              </a:ext>
            </a:extLst>
          </p:cNvPr>
          <p:cNvSpPr txBox="1"/>
          <p:nvPr/>
        </p:nvSpPr>
        <p:spPr>
          <a:xfrm>
            <a:off x="9823632" y="4377600"/>
            <a:ext cx="430887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48 B</a:t>
            </a:r>
          </a:p>
        </p:txBody>
      </p:sp>
    </p:spTree>
    <p:extLst>
      <p:ext uri="{BB962C8B-B14F-4D97-AF65-F5344CB8AC3E}">
        <p14:creationId xmlns:p14="http://schemas.microsoft.com/office/powerpoint/2010/main" val="76165335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  <p:bldP spid="13" grpId="0"/>
      <p:bldP spid="14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2F19-BBA7-4AAA-B87D-BCD99BC7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IsSubstringOf (December 2019)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E9A155-B5A3-4C99-9149-9347BB11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750887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8745-5A34-48D5-839D-6D71F6D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EFE9-33C1-409F-9597-DA9741D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4440-C0BC-4AD9-84BA-2B7BF7DC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599181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2F19-BBA7-4AAA-B87D-BCD99BC7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IsSubstringOf (May 2019)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E9A155-B5A3-4C99-9149-9347BB11F2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8745-5A34-48D5-839D-6D71F6D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EFE9-33C1-409F-9597-DA9741D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4440-C0BC-4AD9-84BA-2B7BF7DC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388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2F19-BBA7-4AAA-B87D-BCD99BC7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IsSubstringOf (December 2018)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E9A155-B5A3-4C99-9149-9347BB11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477868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8745-5A34-48D5-839D-6D71F6D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EFE9-33C1-409F-9597-DA9741D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4440-C0BC-4AD9-84BA-2B7BF7DC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368563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CF4F61-50F4-4B28-8CDE-6CF9FC41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</a:t>
            </a:r>
            <a:br>
              <a:rPr lang="en-US" dirty="0"/>
            </a:br>
            <a:r>
              <a:rPr lang="en-US" dirty="0"/>
              <a:t>Performance Optimization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6A714-1690-4DE8-8CEC-508C0E7AB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B183-93F4-4D13-9017-9BF879C3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ADBB5-A10C-4D89-AA78-34A88175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D3AC2-36BA-4957-BF2C-A388906B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27637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5AE1-56BE-4459-853D-29C88EBC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3CA6-AAD1-4BEA-9EB5-57A73F9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3E22F-443D-42EB-8596-14C085C7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DF907B7-2ABE-41E3-A20B-FDAF4FB6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296007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7DADF9-7E1B-4598-A53F-768050DECA2E}"/>
              </a:ext>
            </a:extLst>
          </p:cNvPr>
          <p:cNvSpPr txBox="1"/>
          <p:nvPr/>
        </p:nvSpPr>
        <p:spPr>
          <a:xfrm>
            <a:off x="3173950" y="4795082"/>
            <a:ext cx="589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is </a:t>
            </a:r>
            <a:r>
              <a:rPr lang="en-US" sz="3600" noProof="1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Light.GuardClauses</a:t>
            </a:r>
            <a:r>
              <a:rPr lang="en-US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9FCC2-627D-409A-8886-56E629543D7D}"/>
              </a:ext>
            </a:extLst>
          </p:cNvPr>
          <p:cNvSpPr txBox="1"/>
          <p:nvPr/>
        </p:nvSpPr>
        <p:spPr>
          <a:xfrm>
            <a:off x="5241343" y="5626079"/>
            <a:ext cx="17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72249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26BB8F-EFEC-4BFF-AAF7-6411726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step I take…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CAB84B-226A-48BD-AC0F-F9892EA7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unnecessary execution steps</a:t>
            </a:r>
          </a:p>
          <a:p>
            <a:r>
              <a:rPr lang="en-US" dirty="0"/>
              <a:t>Clean up your memory – do not allocate in performance-critical paths of your code</a:t>
            </a:r>
          </a:p>
          <a:p>
            <a:r>
              <a:rPr lang="en-US" dirty="0"/>
              <a:t>Write code optimized for your CPU cache</a:t>
            </a:r>
          </a:p>
          <a:p>
            <a:r>
              <a:rPr lang="en-US" dirty="0"/>
              <a:t>Can you incorporate multi-threading?</a:t>
            </a:r>
          </a:p>
          <a:p>
            <a:r>
              <a:rPr lang="en-US" dirty="0"/>
              <a:t>Optimize for CPU instruction set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b="1" dirty="0"/>
              <a:t>Have a quantifiable performance goal!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9F9C-C6D1-41CB-B2E4-5158321B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303E-060E-42CA-8AF7-E252146D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329E-C6F8-431E-83B9-A43F3772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178188"/>
      </p:ext>
    </p:extLst>
  </p:cSld>
  <p:clrMapOvr>
    <a:masterClrMapping/>
  </p:clrMapOvr>
  <p:transition spd="med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014-12C9-4E82-942F-8E484B18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JIT Compiler is most important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3D2E9-D607-4E7E-B998-7C9B2384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B883-2BF4-4695-A661-19F61842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ED545-BC51-4BB0-B7AB-3F555DA7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8C90118-C95D-473F-A45A-86C7585EDC0A}"/>
              </a:ext>
            </a:extLst>
          </p:cNvPr>
          <p:cNvSpPr/>
          <p:nvPr/>
        </p:nvSpPr>
        <p:spPr>
          <a:xfrm>
            <a:off x="602355" y="2091979"/>
            <a:ext cx="908222" cy="108988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E6750-0480-4A08-9FDF-D0A0BCA0BB4D}"/>
              </a:ext>
            </a:extLst>
          </p:cNvPr>
          <p:cNvSpPr txBox="1"/>
          <p:nvPr/>
        </p:nvSpPr>
        <p:spPr>
          <a:xfrm>
            <a:off x="206618" y="3306805"/>
            <a:ext cx="16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.</a:t>
            </a:r>
            <a:r>
              <a:rPr lang="de-DE" dirty="0" err="1"/>
              <a:t>cs</a:t>
            </a:r>
            <a:r>
              <a:rPr lang="de-DE" dirty="0"/>
              <a:t> Source Files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44F155-5966-4384-BFBB-B0F39F145F17}"/>
              </a:ext>
            </a:extLst>
          </p:cNvPr>
          <p:cNvSpPr/>
          <p:nvPr/>
        </p:nvSpPr>
        <p:spPr>
          <a:xfrm>
            <a:off x="2923365" y="2091975"/>
            <a:ext cx="1348947" cy="108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Roslyn</a:t>
            </a:r>
          </a:p>
          <a:p>
            <a:pPr algn="ctr"/>
            <a:r>
              <a:rPr lang="de-DE" dirty="0"/>
              <a:t>CSC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014395-4D1D-425A-9949-F662351E5857}"/>
              </a:ext>
            </a:extLst>
          </p:cNvPr>
          <p:cNvSpPr/>
          <p:nvPr/>
        </p:nvSpPr>
        <p:spPr>
          <a:xfrm>
            <a:off x="1827733" y="2454358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25A7AE-1F15-4274-9EA3-179036947193}"/>
              </a:ext>
            </a:extLst>
          </p:cNvPr>
          <p:cNvSpPr/>
          <p:nvPr/>
        </p:nvSpPr>
        <p:spPr>
          <a:xfrm>
            <a:off x="4589468" y="2454358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3A228C6-4643-4529-A844-92A80452A15B}"/>
              </a:ext>
            </a:extLst>
          </p:cNvPr>
          <p:cNvSpPr/>
          <p:nvPr/>
        </p:nvSpPr>
        <p:spPr>
          <a:xfrm>
            <a:off x="5685100" y="2183496"/>
            <a:ext cx="778476" cy="9068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F98F4-4A91-4A8E-8FDE-9563C954949F}"/>
              </a:ext>
            </a:extLst>
          </p:cNvPr>
          <p:cNvSpPr txBox="1"/>
          <p:nvPr/>
        </p:nvSpPr>
        <p:spPr>
          <a:xfrm>
            <a:off x="5441793" y="330599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DLL (MSIL)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BF1854-4687-4CAB-82F8-82E92116F140}"/>
              </a:ext>
            </a:extLst>
          </p:cNvPr>
          <p:cNvSpPr/>
          <p:nvPr/>
        </p:nvSpPr>
        <p:spPr>
          <a:xfrm>
            <a:off x="6780730" y="2454356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AC094FF-0196-43B4-9454-E4C6DF870B9D}"/>
              </a:ext>
            </a:extLst>
          </p:cNvPr>
          <p:cNvSpPr/>
          <p:nvPr/>
        </p:nvSpPr>
        <p:spPr>
          <a:xfrm>
            <a:off x="7876360" y="2091979"/>
            <a:ext cx="1348947" cy="108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CLR JIT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7B26673-6471-4331-9D54-FF6BA5577758}"/>
              </a:ext>
            </a:extLst>
          </p:cNvPr>
          <p:cNvSpPr/>
          <p:nvPr/>
        </p:nvSpPr>
        <p:spPr>
          <a:xfrm>
            <a:off x="10638091" y="2183496"/>
            <a:ext cx="778476" cy="9068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1BFBD2-2F8E-4E46-A27C-86E2839747ED}"/>
              </a:ext>
            </a:extLst>
          </p:cNvPr>
          <p:cNvSpPr/>
          <p:nvPr/>
        </p:nvSpPr>
        <p:spPr>
          <a:xfrm>
            <a:off x="9542461" y="2449113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5D25B-0608-4F3F-BCBC-6D1D26EB1CE5}"/>
              </a:ext>
            </a:extLst>
          </p:cNvPr>
          <p:cNvSpPr txBox="1"/>
          <p:nvPr/>
        </p:nvSpPr>
        <p:spPr>
          <a:xfrm>
            <a:off x="9879425" y="3305993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48128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 animBg="1"/>
      <p:bldP spid="17" grpId="0" animBg="1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C65F-A97F-4605-AB52-B53332C3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Modified Harvard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C1103-1F91-4065-A85A-B184C737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1A440-DA6A-467E-B9D0-7EAF52F2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33A2D-2569-49DE-BF75-C4A2878E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F666BE-282A-4FC3-A92C-9B4E54250A80}"/>
              </a:ext>
            </a:extLst>
          </p:cNvPr>
          <p:cNvSpPr/>
          <p:nvPr/>
        </p:nvSpPr>
        <p:spPr>
          <a:xfrm>
            <a:off x="2438400" y="3497016"/>
            <a:ext cx="7290487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L3 Cache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74C62B-569E-4866-B080-7408D52999EE}"/>
              </a:ext>
            </a:extLst>
          </p:cNvPr>
          <p:cNvGrpSpPr/>
          <p:nvPr/>
        </p:nvGrpSpPr>
        <p:grpSpPr>
          <a:xfrm>
            <a:off x="2438400" y="1519663"/>
            <a:ext cx="1752600" cy="1822622"/>
            <a:chOff x="1828800" y="2454873"/>
            <a:chExt cx="1752600" cy="18226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1C2E83-872B-4851-BBB8-3B35530CAB44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B407B6-4A56-4CA5-A2F8-97C7BDF2CD56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A03F6-2B64-4404-8D8D-F2E6A7079058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113AA0-9ACD-4C83-8855-2A1A206A9EA1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E93F11-90DC-4E88-96B0-B63B811ED02F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ABEE79-7F4F-4D40-AD60-1CCCC6820FAF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16BBBC-F85B-4D4B-874F-99A554440EA7}"/>
              </a:ext>
            </a:extLst>
          </p:cNvPr>
          <p:cNvGrpSpPr/>
          <p:nvPr/>
        </p:nvGrpSpPr>
        <p:grpSpPr>
          <a:xfrm>
            <a:off x="4286765" y="1519663"/>
            <a:ext cx="1752600" cy="1822622"/>
            <a:chOff x="1828800" y="2454873"/>
            <a:chExt cx="1752600" cy="182262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031E55-DD95-46B1-93E5-69ECCEDF2A36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001A30-4BB6-4403-9D03-D97B5D8C4CEA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B69B2A-FD18-4D6F-96D8-D1596706D9CF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EFF3A1-85C1-4ACB-BA95-EABF9D3CCA37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DEFB9-F615-4CE9-B0F3-6CB10DF22B43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05A526-C151-4989-B83B-3365CD6CF3C8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75487-5F38-4B9B-AD70-0D722B946807}"/>
              </a:ext>
            </a:extLst>
          </p:cNvPr>
          <p:cNvGrpSpPr/>
          <p:nvPr/>
        </p:nvGrpSpPr>
        <p:grpSpPr>
          <a:xfrm>
            <a:off x="6131526" y="1519663"/>
            <a:ext cx="1752600" cy="1822622"/>
            <a:chOff x="1828800" y="2454873"/>
            <a:chExt cx="1752600" cy="18226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51D860-BBEA-40E8-B9F4-87D32F0A469B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1468F5-8E21-400E-8728-662E7D0AFCD2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E2EE76-7717-4FA2-9351-96008DAAE0A4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7A5A31-57C4-4871-B617-2FFA3535A31C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61282F-2D00-4504-8046-A5F435EA63FD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4F5ADC-8317-424D-858E-154843903D85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FB79D-85AD-4594-8CD5-3D7DBDE803E8}"/>
              </a:ext>
            </a:extLst>
          </p:cNvPr>
          <p:cNvGrpSpPr/>
          <p:nvPr/>
        </p:nvGrpSpPr>
        <p:grpSpPr>
          <a:xfrm>
            <a:off x="7976287" y="1519663"/>
            <a:ext cx="1752600" cy="1822622"/>
            <a:chOff x="1828800" y="2454873"/>
            <a:chExt cx="1752600" cy="1822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D19CE5-C489-48CF-874D-06E27EFA4E8C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5DAEFE-815B-48AC-8D0B-DE000BED43FD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2ED271-28EE-4C2B-84C5-72C73F307E8D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08E5A4-E06A-4968-A73C-7F2B447BA74F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1CD8D3-6893-4442-B0D4-B0E4CAD99233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D258A5-3BBF-442C-A91E-39E8BA1FE6D8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710763-8DF3-4065-BE34-A4FB81DC8978}"/>
              </a:ext>
            </a:extLst>
          </p:cNvPr>
          <p:cNvSpPr/>
          <p:nvPr/>
        </p:nvSpPr>
        <p:spPr>
          <a:xfrm>
            <a:off x="2087778" y="1338433"/>
            <a:ext cx="8033952" cy="28557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799AB-B35E-4D99-9EFF-AFB47CE0DD55}"/>
              </a:ext>
            </a:extLst>
          </p:cNvPr>
          <p:cNvSpPr txBox="1"/>
          <p:nvPr/>
        </p:nvSpPr>
        <p:spPr>
          <a:xfrm>
            <a:off x="5130430" y="948468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with 4 cores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CF74C-77A1-48A2-BAB0-B9CF4E38D30B}"/>
              </a:ext>
            </a:extLst>
          </p:cNvPr>
          <p:cNvSpPr/>
          <p:nvPr/>
        </p:nvSpPr>
        <p:spPr>
          <a:xfrm>
            <a:off x="10293693" y="2278863"/>
            <a:ext cx="613721" cy="926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400" dirty="0"/>
              <a:t>Memory Bus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B18631-A9E0-47A7-B4F8-80B2EEE5C901}"/>
              </a:ext>
            </a:extLst>
          </p:cNvPr>
          <p:cNvSpPr/>
          <p:nvPr/>
        </p:nvSpPr>
        <p:spPr>
          <a:xfrm>
            <a:off x="11096884" y="1787681"/>
            <a:ext cx="556054" cy="19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3CE82-5B5D-4F10-9FEE-8A145B7B83FC}"/>
              </a:ext>
            </a:extLst>
          </p:cNvPr>
          <p:cNvSpPr/>
          <p:nvPr/>
        </p:nvSpPr>
        <p:spPr>
          <a:xfrm>
            <a:off x="1284587" y="2274810"/>
            <a:ext cx="613721" cy="926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PCI-E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3B1E04-F381-487F-8B3D-1E95B09CEA0E}"/>
              </a:ext>
            </a:extLst>
          </p:cNvPr>
          <p:cNvSpPr/>
          <p:nvPr/>
        </p:nvSpPr>
        <p:spPr>
          <a:xfrm>
            <a:off x="539063" y="1811764"/>
            <a:ext cx="556054" cy="19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GPU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0958B-B497-4BA7-9F5D-D35E4A880AC1}"/>
              </a:ext>
            </a:extLst>
          </p:cNvPr>
          <p:cNvSpPr/>
          <p:nvPr/>
        </p:nvSpPr>
        <p:spPr>
          <a:xfrm>
            <a:off x="5316624" y="4724503"/>
            <a:ext cx="1490534" cy="91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Controller 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5F9EE7-0E19-4D8C-BDD7-26E04D7C0719}"/>
              </a:ext>
            </a:extLst>
          </p:cNvPr>
          <p:cNvSpPr/>
          <p:nvPr/>
        </p:nvSpPr>
        <p:spPr>
          <a:xfrm>
            <a:off x="5596453" y="4266389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DMI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7398D5-30B0-4E94-89EB-73D17BFED8D1}"/>
              </a:ext>
            </a:extLst>
          </p:cNvPr>
          <p:cNvSpPr/>
          <p:nvPr/>
        </p:nvSpPr>
        <p:spPr>
          <a:xfrm>
            <a:off x="4283033" y="4988528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USB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54243E-ACF4-4D14-AC07-C417397612C1}"/>
              </a:ext>
            </a:extLst>
          </p:cNvPr>
          <p:cNvSpPr/>
          <p:nvPr/>
        </p:nvSpPr>
        <p:spPr>
          <a:xfrm>
            <a:off x="6907042" y="4988528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9D3AE8-2AA0-4EB4-9B77-41990BDAF7C7}"/>
              </a:ext>
            </a:extLst>
          </p:cNvPr>
          <p:cNvSpPr/>
          <p:nvPr/>
        </p:nvSpPr>
        <p:spPr>
          <a:xfrm>
            <a:off x="5595038" y="5718921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PCI</a:t>
            </a:r>
          </a:p>
        </p:txBody>
      </p:sp>
    </p:spTree>
    <p:extLst>
      <p:ext uri="{BB962C8B-B14F-4D97-AF65-F5344CB8AC3E}">
        <p14:creationId xmlns:p14="http://schemas.microsoft.com/office/powerpoint/2010/main" val="96552279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237D-7858-45FB-81D6-D14DCAF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Access Latencies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9C3F2AB-E63E-4380-978C-FB87649B4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474277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E092C-BD5F-4D23-95AE-2FF428C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F0E3D-619F-46FB-9BB1-AED26072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49F33-2479-48E1-BA13-B88AE573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75181"/>
      </p:ext>
    </p:extLst>
  </p:cSld>
  <p:clrMapOvr>
    <a:masterClrMapping/>
  </p:clrMapOvr>
  <p:transition spd="med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D788F5-3D21-45A6-BA91-8FA41447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read?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E38525-29CF-4141-90EB-B4BF75713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6049-9541-42F6-90AA-C635601C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D69C-B291-4685-8B0E-8054EDFB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0BB1-3424-4CD4-AF19-9766E053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36310"/>
      </p:ext>
    </p:extLst>
  </p:cSld>
  <p:clrMapOvr>
    <a:masterClrMapping/>
  </p:clrMapOvr>
  <p:transition spd="med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EEA0CC-39F6-4224-9837-23280C9B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.NET Benchmarking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4992C2-FA06-49B8-8D8D-5E8BE6F37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381" y="936625"/>
            <a:ext cx="3715237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F95B-4220-4041-BFCD-2C7FC54C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85FE-EEA6-4353-8871-DD5FDCAA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048D-FDCC-4D5D-A7D3-3965C9CB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718060"/>
      </p:ext>
    </p:extLst>
  </p:cSld>
  <p:clrMapOvr>
    <a:masterClrMapping/>
  </p:clrMapOvr>
  <p:transition spd="med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19D-90BB-472E-BEB3-2DA78CA3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 .NET Memory Management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A432F613-0898-42D2-AC7A-33FCB250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935178"/>
            <a:ext cx="3735898" cy="53305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3C11-A56B-4289-8E06-3432016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BEA8-AC5E-4B42-8965-7E85F77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4C9E-7C87-40BA-8122-DFA7CE3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53154"/>
      </p:ext>
    </p:extLst>
  </p:cSld>
  <p:clrMapOvr>
    <a:masterClrMapping/>
  </p:clrMapOvr>
  <p:transition spd="med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2213-BFA1-456B-B4F9-033B07AC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F800-02AD-42AC-B448-7FAD5532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[1] – </a:t>
            </a:r>
            <a:r>
              <a:rPr lang="en-US" dirty="0">
                <a:hlinkClick r:id="rId2"/>
              </a:rPr>
              <a:t>Pro .NET Memory Management – Konrad </a:t>
            </a:r>
            <a:r>
              <a:rPr lang="en-US" dirty="0" err="1">
                <a:hlinkClick r:id="rId2"/>
              </a:rPr>
              <a:t>Kokosa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Apress</a:t>
            </a:r>
            <a:r>
              <a:rPr lang="en-US" dirty="0">
                <a:hlinkClick r:id="rId2"/>
              </a:rPr>
              <a:t> Media, 2018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[2] – </a:t>
            </a:r>
            <a:r>
              <a:rPr lang="de-DE" dirty="0">
                <a:hlinkClick r:id="rId3"/>
              </a:rPr>
              <a:t>Writing High-Performance .NET Code – Ben Watson, 2018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[3] – </a:t>
            </a:r>
            <a:r>
              <a:rPr lang="de-DE" dirty="0">
                <a:hlinkClick r:id="rId4"/>
              </a:rPr>
              <a:t>Benchmark.NET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[4] – </a:t>
            </a:r>
            <a:r>
              <a:rPr lang="de-DE" dirty="0" err="1">
                <a:hlinkClick r:id="rId5"/>
              </a:rPr>
              <a:t>Awesome</a:t>
            </a:r>
            <a:r>
              <a:rPr lang="de-DE" dirty="0">
                <a:hlinkClick r:id="rId5"/>
              </a:rPr>
              <a:t> .NET Performance – Adam </a:t>
            </a:r>
            <a:r>
              <a:rPr lang="de-DE" dirty="0" err="1">
                <a:hlinkClick r:id="rId5"/>
              </a:rPr>
              <a:t>Sitnik</a:t>
            </a:r>
            <a:r>
              <a:rPr lang="de-DE" dirty="0">
                <a:hlinkClick r:id="rId5"/>
              </a:rPr>
              <a:t>, GitHub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B0DC-71F7-4993-BDCD-CD0E4AAA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F09F-1FE1-48FB-AF17-3A134DB3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F63E-FAD6-4519-9502-11DE1E38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941745"/>
      </p:ext>
    </p:extLst>
  </p:cSld>
  <p:clrMapOvr>
    <a:masterClrMapping/>
  </p:clrMapOvr>
  <p:transition spd="med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83CDD6-BCFB-497F-B1DA-E983F64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FBDC62-45EF-4142-AA87-C37937798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and code are available at</a:t>
            </a:r>
          </a:p>
          <a:p>
            <a:r>
              <a:rPr lang="de-DE" dirty="0">
                <a:hlinkClick r:id="rId2"/>
              </a:rPr>
              <a:t>https://github.com/feO2x/DNDGGraz.PerfOptimization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5FF0-2D6B-4676-AB93-69DC500C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1943-93D4-4D3F-9F6B-CF14824F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41DE-1BE9-484D-AEA3-C6B9518F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728728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FE0D4-87C5-4B04-951D-82CC4419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GUIDs and Ranges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1661-FDCB-442F-9F09-477BCC94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F442F-A13B-480A-9A0B-0A38317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B40B-2303-4F5F-9453-E47DD05A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92B146-5DF2-4054-881C-4250D9018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2190750"/>
            <a:ext cx="8467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5807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F7E9-98D2-499E-85C6-34967AA9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URIs and custom messages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7CEC3-EC34-422E-BD64-AB95DE6D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FDED-CCB1-4655-BBFF-2D3ABFBC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3453-B226-49C3-B7B6-826CA89C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D7CE4E-A994-40AE-A68B-7DCCECB5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76" y="936625"/>
            <a:ext cx="9639247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0455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647-7632-4AD9-B7AB-F69B8848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9EE103-20A0-426D-8A01-C1A3C0F9B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6938"/>
            <a:ext cx="10515600" cy="37470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F630-E1E3-40D8-AD18-BA555078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0375-9EE2-4A8A-B085-F9C9DB5A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A51D-156E-4031-8E2D-CD2209CB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60140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F22F-5594-4BAC-9D2A-77DAAA07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Assertions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3476F-F3F0-4FAF-BE78-FF21C287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014537"/>
            <a:ext cx="8343900" cy="31718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82CC-3978-4DD8-99CD-BD8A19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1BD0-19DF-425C-B0D1-F00320C8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E215-0B82-4952-9D6D-8D7B934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78686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A281AA-118E-4DEC-B67C-E1BA3E7B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Light.GuardClauses</a:t>
            </a:r>
            <a:r>
              <a:rPr lang="en-US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BD17C-FA13-4C8F-9F22-26EF6203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>
                <a:hlinkClick r:id="rId2"/>
              </a:rPr>
              <a:t>Light.GuardClauses</a:t>
            </a:r>
            <a:r>
              <a:rPr lang="en-US" dirty="0"/>
              <a:t> provides Extension Methods for validating parameters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.NET Standard 2.0 and 1.0</a:t>
            </a:r>
          </a:p>
          <a:p>
            <a:pPr lvl="1"/>
            <a:r>
              <a:rPr lang="en-US" dirty="0"/>
              <a:t>.NET 4.5, .NET 4.0, .NET 3.5, .NET 3.5 Compact Framework</a:t>
            </a:r>
          </a:p>
          <a:p>
            <a:pPr lvl="1"/>
            <a:r>
              <a:rPr lang="en-US" dirty="0"/>
              <a:t>Silverlight 5</a:t>
            </a:r>
          </a:p>
          <a:p>
            <a:r>
              <a:rPr lang="en-US" dirty="0"/>
              <a:t>Supports ReSharper Contract Annotations</a:t>
            </a:r>
          </a:p>
          <a:p>
            <a:r>
              <a:rPr lang="en-US" dirty="0"/>
              <a:t>Available as a NuGet Package or Single-Source-File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A5B2-D235-4DF9-A7B7-8B27761C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11.12.2019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C5ABA-0B36-4447-BE71-C0B266DF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to Perf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11F6A-EE41-4BD0-9747-A4569F4D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870088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k Template Dark.potx" id="{076C6C0D-4063-4156-BBC7-1F8B3924E6D2}" vid="{4DDDF60B-68DB-4FB8-943F-4ED040A85B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1294</Words>
  <Application>Microsoft Office PowerPoint</Application>
  <PresentationFormat>Widescreen</PresentationFormat>
  <Paragraphs>365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Segoe UI</vt:lpstr>
      <vt:lpstr>Segoe UI Semilight</vt:lpstr>
      <vt:lpstr>Wingdings</vt:lpstr>
      <vt:lpstr>Office Theme</vt:lpstr>
      <vt:lpstr>Making  Light.GuardClauses  Faster</vt:lpstr>
      <vt:lpstr>Table of Contents</vt:lpstr>
      <vt:lpstr>About Me</vt:lpstr>
      <vt:lpstr>PowerPoint Presentation</vt:lpstr>
      <vt:lpstr>GUIDs and Ranges</vt:lpstr>
      <vt:lpstr>URIs and custom messages</vt:lpstr>
      <vt:lpstr>Custom Exceptions</vt:lpstr>
      <vt:lpstr>Boolean Assertions</vt:lpstr>
      <vt:lpstr>What is Light.GuardClauses?</vt:lpstr>
      <vt:lpstr>Let’s Optimize an Assertion</vt:lpstr>
      <vt:lpstr>The time scale</vt:lpstr>
      <vt:lpstr>The overall goal</vt:lpstr>
      <vt:lpstr>MustNotBeNull – Light.GuardClauses 3.5</vt:lpstr>
      <vt:lpstr>MustNotBeNull – Imperative Code</vt:lpstr>
      <vt:lpstr>MustNotBeNull – Simple Implementation</vt:lpstr>
      <vt:lpstr>MustNotBeNull – Aggressive Inlining</vt:lpstr>
      <vt:lpstr>External Throw Call</vt:lpstr>
      <vt:lpstr>All Results in One Chart</vt:lpstr>
      <vt:lpstr>The exact results</vt:lpstr>
      <vt:lpstr>Let’s Take a Closer Look  at the Exact Results</vt:lpstr>
      <vt:lpstr>It Hasn’t Always Been This Way </vt:lpstr>
      <vt:lpstr>Performance Results of MustNotBeNull (December 2018)</vt:lpstr>
      <vt:lpstr>Performance Results of MustNotBeNull (May 2019)</vt:lpstr>
      <vt:lpstr>Performance Consultant for OSS</vt:lpstr>
      <vt:lpstr>How Does BenchmarkDotNet Work Internally?</vt:lpstr>
      <vt:lpstr>How Does BenchmarkDotNet Execute Performance Measurements?</vt:lpstr>
      <vt:lpstr>Steps of a Single Benchmark</vt:lpstr>
      <vt:lpstr>BenchmarkDotNet Maintainers</vt:lpstr>
      <vt:lpstr>Some Additional  Performance Results</vt:lpstr>
      <vt:lpstr>MustBeGreaterThan (December 2019)</vt:lpstr>
      <vt:lpstr>MustBeGreaterThan (May 2019)</vt:lpstr>
      <vt:lpstr>MustBeGreaterThan (December 2018)</vt:lpstr>
      <vt:lpstr>IsValidEnumValue (December 2019)</vt:lpstr>
      <vt:lpstr>IsValidEnumValue (May 2019)</vt:lpstr>
      <vt:lpstr>IsValidEnumValue (December 2018)</vt:lpstr>
      <vt:lpstr>IsSubstringOf (December 2019)</vt:lpstr>
      <vt:lpstr>IsSubstringOf (May 2019)</vt:lpstr>
      <vt:lpstr>IsSubstringOf (December 2018)</vt:lpstr>
      <vt:lpstr>General Rules for  Performance Optimization</vt:lpstr>
      <vt:lpstr>Every step I take…</vt:lpstr>
      <vt:lpstr>The JIT Compiler is most important</vt:lpstr>
      <vt:lpstr>Typical Modified Harvard Architecture</vt:lpstr>
      <vt:lpstr>Important Access Latencies</vt:lpstr>
      <vt:lpstr>What to read?</vt:lpstr>
      <vt:lpstr>Pro .NET Benchmarking</vt:lpstr>
      <vt:lpstr>Pro .NET Memory Management</vt:lpstr>
      <vt:lpstr>Bibliography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Pflug</dc:creator>
  <cp:lastModifiedBy>Kenny Pflug</cp:lastModifiedBy>
  <cp:revision>122</cp:revision>
  <dcterms:created xsi:type="dcterms:W3CDTF">2018-12-04T18:59:46Z</dcterms:created>
  <dcterms:modified xsi:type="dcterms:W3CDTF">2019-12-11T13:55:37Z</dcterms:modified>
</cp:coreProperties>
</file>