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372" r:id="rId5"/>
    <p:sldId id="261" r:id="rId6"/>
    <p:sldId id="351" r:id="rId7"/>
    <p:sldId id="347" r:id="rId8"/>
    <p:sldId id="348" r:id="rId9"/>
    <p:sldId id="269" r:id="rId10"/>
    <p:sldId id="349" r:id="rId11"/>
    <p:sldId id="350" r:id="rId12"/>
    <p:sldId id="279" r:id="rId13"/>
    <p:sldId id="357" r:id="rId14"/>
    <p:sldId id="352" r:id="rId15"/>
    <p:sldId id="353" r:id="rId16"/>
    <p:sldId id="354" r:id="rId17"/>
    <p:sldId id="355" r:id="rId18"/>
    <p:sldId id="356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43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DBD"/>
    <a:srgbClr val="C091FF"/>
    <a:srgbClr val="6C95EB"/>
    <a:srgbClr val="2CCB8F"/>
    <a:srgbClr val="0D7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125" y="3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81D3-5A26-4341-A76D-A589AD088889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4980-7913-49F1-90A8-C9C83EF67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72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F75E82-CD92-435E-BA1A-65E418DDB6C8}"/>
              </a:ext>
            </a:extLst>
          </p:cNvPr>
          <p:cNvSpPr/>
          <p:nvPr userDrawn="1"/>
        </p:nvSpPr>
        <p:spPr>
          <a:xfrm>
            <a:off x="838200" y="750276"/>
            <a:ext cx="11353800" cy="340665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2046-C26B-45F8-B06E-DDCCEBB65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601D0-7FD2-4AC1-80D7-E8FD9285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164"/>
            <a:ext cx="9144000" cy="14795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AC2D-7E75-4174-BF35-6DAF0FAE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D123-7562-4126-B026-A7315C32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201-2300-476B-962D-530DE140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827097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6A935D-B32D-4C4D-9681-D44985AA49B7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33D3-5DA5-4B4F-B9DC-D12DF942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03DF-55F9-4B48-903A-91D99FC7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000"/>
            <a:ext cx="10515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2A90-8D65-471C-923D-3CAA2CC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4675-2AA0-4634-954B-3A73D1E1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2532-60CA-491A-8BA4-1B0B5F52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76678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78713C-C9D1-4872-82E9-6A0725A8B9BD}"/>
              </a:ext>
            </a:extLst>
          </p:cNvPr>
          <p:cNvSpPr/>
          <p:nvPr userDrawn="1"/>
        </p:nvSpPr>
        <p:spPr>
          <a:xfrm>
            <a:off x="838200" y="1709738"/>
            <a:ext cx="11353800" cy="285358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7913-F8E9-40D8-A3E8-2CAAAD6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7231-E112-4BEA-87FB-3C75480A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4358"/>
            <a:ext cx="10515600" cy="14152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96CE-EA29-4D71-8789-6226313A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0536-88DD-4457-B9F3-93B2FCF7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A026-A970-4EF0-9EA5-7F03DB9E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01050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A08DD5-5061-456C-8874-F918C9C1502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70372-803F-4323-AF7D-229CE683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99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C155-873C-48B7-901C-E412857CF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034D8-270A-4AFD-BE80-0B24DFDF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173C-9F2A-469C-8930-989BE2CF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C880-5C03-43D1-BE1B-0F50DA87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E4139-82DB-442A-B7D8-94BDB17C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82024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243D83-178B-4970-9AFE-82C19F37D87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027D-F91A-4E56-B0BD-C867FB7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4000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1C387-AC35-4A1B-A8C1-BBB1863B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48000"/>
            <a:ext cx="5157787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D9379-CE3F-45AE-8EB2-20450D9B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76000"/>
            <a:ext cx="5157787" cy="4799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CBD14-A70C-441B-ADE2-5D211B707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48000"/>
            <a:ext cx="5183188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56ABB-9E88-4819-988A-DEE68065D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6000"/>
            <a:ext cx="5183188" cy="4799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3640B-BBE0-4362-B4D5-4AAE7067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618FC-F8F0-4B14-847E-07A68936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C0685-887A-4597-8A30-FB8175F4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40893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A7E28-BC16-4B33-A1E6-707D94B66D05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DF590-7FD7-46BE-A9EC-28966F5C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A050-144C-4448-BAE2-B707F4BA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B01AA-15C3-4D8B-80A0-A24A7D5B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6E860-923B-44C3-8C9A-F59C1045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472627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227CC-14A5-42BB-AA4C-B87F6E77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68EFD-78C9-4C1D-BB39-C0BB2479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48446-06C3-4C64-814F-50D4DDF0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68292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C25CDF-BFA9-41BD-A9AA-5C9F3136ECC2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001AA-F829-41A8-9444-A530D4E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D1C3-6573-4BBC-A914-8575F314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9621-F68D-46AE-A7AF-B15456EC2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2268B-E070-429D-A11A-D141980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A4923-DD26-4737-B70A-0AF44C03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703B-6460-4F1D-B868-3905FF1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37741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FA34B-FB98-4AD0-8F08-5CD7C478AD81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7AF3E-4259-4C07-A310-0F770EE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EE8E1-4D9C-44EB-BF07-E9717A10F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992D-BAF8-4555-848E-C20755FAF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9FB6-A4BB-4604-A18C-0B9442A7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0DA7-6FE1-4F0E-BC72-01E856D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F96A-F340-4F7B-B4C2-1A02B0FD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48627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6377C-856A-42D5-9294-B66943BC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00"/>
            <a:ext cx="10515600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2FFB-21A3-4057-AC5C-89D36168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6000"/>
            <a:ext cx="105156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5EF-4BF3-4463-ADCF-94BA82313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2022-12-13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0AAC-747A-41DB-9FCD-5C0F27CE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ASP.NET Core Minimal APIs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9C50-CD30-4724-81EA-99E22EFB8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344A-9BDE-4E14-9F68-42155428760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97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dotnet/AspNetCore.Docs/pull/25863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nnotech-AG/Synnotech.AspNetCore.MinimalApis" TargetMode="External"/><Relationship Id="rId2" Type="http://schemas.openxmlformats.org/officeDocument/2006/relationships/hyperlink" Target="https://github.com/DamianEdwards/MinimalApis.Extension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entvalidation.net/en/latest/" TargetMode="External"/><Relationship Id="rId2" Type="http://schemas.openxmlformats.org/officeDocument/2006/relationships/hyperlink" Target="https://github.com/DamianEdwards/MinimalApis.Extensions/blob/main/samples/TodosApi.Dapper/TodosApi.c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hyperlink" Target="https://github.com/feO2x/Light.Validation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fundamentals/minimal-apis/route-handlers?view=aspnetcore-7.0#route-groups" TargetMode="External"/><Relationship Id="rId2" Type="http://schemas.openxmlformats.org/officeDocument/2006/relationships/hyperlink" Target="https://learn.microsoft.com/en-us/aspnet/core/fundamentals/minimal-apis/min-api-filters?view=aspnetcore-7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aspnet/core/release-notes/aspnetcore-7.0?view=aspnetcore-7.0#bind-arrays-and-string-values-from-headers-and-query-strings" TargetMode="External"/><Relationship Id="rId5" Type="http://schemas.openxmlformats.org/officeDocument/2006/relationships/hyperlink" Target="https://learn.microsoft.com/en-us/aspnet/core/release-notes/aspnetcore-7.0?view=aspnetcore-7.0#typed-results-for-minimal-apis" TargetMode="External"/><Relationship Id="rId4" Type="http://schemas.openxmlformats.org/officeDocument/2006/relationships/hyperlink" Target="https://learn.microsoft.com/en-us/aspnet/core/release-notes/aspnetcore-7.0?view=aspnetcore-7.0#file-uploads-using-iformfile-and-iformfilecollection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aspnetcore/issues/32451#issuecomment-87081238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701A-7613-4294-8344-E83EAF674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Minimal APIs in the Field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DDF10-0A4D-4602-812A-957A80F5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33164"/>
            <a:ext cx="9423633" cy="147952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Make ASP.NET Core Minimal APIs work in your LOB apps</a:t>
            </a:r>
          </a:p>
          <a:p>
            <a:pPr algn="l"/>
            <a:r>
              <a:rPr lang="en-US" sz="1800" dirty="0"/>
              <a:t>Digital Craftsmanship</a:t>
            </a:r>
            <a:r>
              <a:rPr lang="de-DE" sz="1800" dirty="0"/>
              <a:t> Nordoberpfalz</a:t>
            </a:r>
            <a:br>
              <a:rPr lang="de-DE" sz="1800" dirty="0"/>
            </a:br>
            <a:r>
              <a:rPr lang="de-DE" sz="1800" dirty="0"/>
              <a:t>13.12.2022</a:t>
            </a:r>
          </a:p>
          <a:p>
            <a:pPr algn="l"/>
            <a:r>
              <a:rPr lang="de-DE" sz="1800" dirty="0"/>
              <a:t>Kenny Pflug</a:t>
            </a:r>
          </a:p>
        </p:txBody>
      </p:sp>
      <p:pic>
        <p:nvPicPr>
          <p:cNvPr id="5" name="Picture 4" descr="Kenny Pflug">
            <a:extLst>
              <a:ext uri="{FF2B5EF4-FFF2-40B4-BE49-F238E27FC236}">
                <a16:creationId xmlns:a16="http://schemas.microsoft.com/office/drawing/2014/main" id="{AEA1C4CE-741D-4057-060B-9C51C8F17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392" y="4896396"/>
            <a:ext cx="2832608" cy="196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7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6B3F11-5D08-2F36-9502-EB20F92F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Endpoints with Delegates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897CB2-0D6B-A123-15DC-CA018BC2A0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MapXXX</a:t>
            </a:r>
            <a:r>
              <a:rPr lang="en-US" dirty="0"/>
              <a:t> methods take a delegate that will be called when a corresponding HTTP Request is received</a:t>
            </a:r>
          </a:p>
          <a:p>
            <a:r>
              <a:rPr lang="en-US" dirty="0"/>
              <a:t>The delegate can point to an anonymous method / lambda, or any other type of static or instance method</a:t>
            </a:r>
          </a:p>
          <a:p>
            <a:r>
              <a:rPr lang="en-US" dirty="0"/>
              <a:t>Internally, the delegate is registered in the endpoint middleware</a:t>
            </a:r>
          </a:p>
          <a:p>
            <a:endParaRPr lang="en-US" dirty="0"/>
          </a:p>
          <a:p>
            <a:endParaRPr lang="de-DE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0361F45-B372-26E3-EA18-E597930582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71503"/>
            <a:ext cx="5181600" cy="165789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D8711-307C-AE03-FABD-25906546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51005-0213-1EF2-9FC1-7001B2D5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92443-E3E6-DA0D-B224-1A9CDFB9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638555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9E47-D73B-22CF-518E-19E64A1A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organize endpoints?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7561A-4B3B-C8B3-D40F-0EF3E7C96E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endpoint methods can be called from unit tests without setting up the whole HTTP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methods should not be within a single </a:t>
            </a:r>
            <a:r>
              <a:rPr lang="en-US" dirty="0" err="1"/>
              <a:t>Program.cs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prefer one endpoint per file/class, but you can also achieve several endpoints per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tip: create namespaces per use case, not for endpoints, data access, interfaces, </a:t>
            </a:r>
            <a:r>
              <a:rPr lang="en-US" dirty="0" err="1"/>
              <a:t>enums</a:t>
            </a:r>
            <a:r>
              <a:rPr lang="en-US" dirty="0"/>
              <a:t>, classes, etc.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52C8B0-AC5D-6480-CB7B-D5E19EBE50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057806"/>
            <a:ext cx="5181600" cy="508528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92F23-7EBF-2BB8-8719-166548EA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BBD36-720D-AA4F-B5E8-D934AA79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3A7F4-F005-FEA4-F91B-93863910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39150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1555-C0E3-4352-85D3-9C82374D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CHUC: Core – Humble Objects – Unit Tests – Composition Root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4A11A-2CCF-4520-BBEC-90F4879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54584-7053-4123-8FB2-3C1B0E48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FD4F9-4AB5-401D-970C-39A4787E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12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CB158F-FB21-4F12-94AD-14C7614A0154}"/>
              </a:ext>
            </a:extLst>
          </p:cNvPr>
          <p:cNvSpPr/>
          <p:nvPr/>
        </p:nvSpPr>
        <p:spPr>
          <a:xfrm>
            <a:off x="4728339" y="3127090"/>
            <a:ext cx="2259728" cy="110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  <a:endParaRPr lang="en-D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250D8A-0511-43AD-BA86-2A282C79FD07}"/>
              </a:ext>
            </a:extLst>
          </p:cNvPr>
          <p:cNvSpPr/>
          <p:nvPr/>
        </p:nvSpPr>
        <p:spPr>
          <a:xfrm>
            <a:off x="3179379" y="998702"/>
            <a:ext cx="5357648" cy="535764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4C132-9F5D-4D1A-A566-0F1BCB582841}"/>
              </a:ext>
            </a:extLst>
          </p:cNvPr>
          <p:cNvSpPr txBox="1"/>
          <p:nvPr/>
        </p:nvSpPr>
        <p:spPr>
          <a:xfrm>
            <a:off x="8016766" y="1375541"/>
            <a:ext cx="199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Boundary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23AF40-4B79-4256-BD76-506772133444}"/>
              </a:ext>
            </a:extLst>
          </p:cNvPr>
          <p:cNvSpPr/>
          <p:nvPr/>
        </p:nvSpPr>
        <p:spPr>
          <a:xfrm>
            <a:off x="5007895" y="5250227"/>
            <a:ext cx="1700613" cy="675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Composition Root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E4119E-2236-4BD8-AAD3-B5988C00F54F}"/>
              </a:ext>
            </a:extLst>
          </p:cNvPr>
          <p:cNvSpPr/>
          <p:nvPr/>
        </p:nvSpPr>
        <p:spPr>
          <a:xfrm>
            <a:off x="2455993" y="3127090"/>
            <a:ext cx="1446770" cy="1100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Humble Objects </a:t>
            </a:r>
            <a:br>
              <a:rPr lang="de-DE" sz="1400" dirty="0"/>
            </a:br>
            <a:r>
              <a:rPr lang="de-DE" sz="1400" dirty="0"/>
              <a:t>(Test Doubles)</a:t>
            </a:r>
            <a:endParaRPr lang="en-DE" sz="1400" dirty="0"/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B79379F-2E96-45A5-BC49-39DCA5B3C318}"/>
              </a:ext>
            </a:extLst>
          </p:cNvPr>
          <p:cNvSpPr/>
          <p:nvPr/>
        </p:nvSpPr>
        <p:spPr>
          <a:xfrm rot="5400000">
            <a:off x="4402521" y="1514518"/>
            <a:ext cx="610914" cy="24948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028B0947-657F-4C00-B5B0-2B25612DEB62}"/>
              </a:ext>
            </a:extLst>
          </p:cNvPr>
          <p:cNvSpPr/>
          <p:nvPr/>
        </p:nvSpPr>
        <p:spPr>
          <a:xfrm rot="16200000">
            <a:off x="4402522" y="3345641"/>
            <a:ext cx="610914" cy="2494893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93DF0C8-ADE9-4591-BA15-74F3030BE983}"/>
              </a:ext>
            </a:extLst>
          </p:cNvPr>
          <p:cNvSpPr/>
          <p:nvPr/>
        </p:nvSpPr>
        <p:spPr>
          <a:xfrm>
            <a:off x="8619373" y="3127089"/>
            <a:ext cx="1360200" cy="1100873"/>
          </a:xfrm>
          <a:prstGeom prst="triangle">
            <a:avLst>
              <a:gd name="adj" fmla="val 502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Unit Tests</a:t>
            </a:r>
            <a:endParaRPr lang="en-DE" dirty="0"/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BAF4B60-CA9E-4F44-8547-E5A5205AA7B0}"/>
              </a:ext>
            </a:extLst>
          </p:cNvPr>
          <p:cNvSpPr/>
          <p:nvPr/>
        </p:nvSpPr>
        <p:spPr>
          <a:xfrm rot="5400000">
            <a:off x="7404541" y="1514519"/>
            <a:ext cx="610914" cy="24948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F00A2A-30E0-47D0-987D-7699C44D408F}"/>
              </a:ext>
            </a:extLst>
          </p:cNvPr>
          <p:cNvCxnSpPr/>
          <p:nvPr/>
        </p:nvCxnSpPr>
        <p:spPr>
          <a:xfrm>
            <a:off x="4741479" y="2238703"/>
            <a:ext cx="0" cy="47296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CCABFC12-AFE9-48DE-8F70-BD9FC96258F3}"/>
              </a:ext>
            </a:extLst>
          </p:cNvPr>
          <p:cNvSpPr/>
          <p:nvPr/>
        </p:nvSpPr>
        <p:spPr>
          <a:xfrm>
            <a:off x="3994588" y="1797782"/>
            <a:ext cx="1493781" cy="36654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Abstraction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FB0287B9-CB3E-300C-2A19-52B6FB3A0210}"/>
              </a:ext>
            </a:extLst>
          </p:cNvPr>
          <p:cNvSpPr/>
          <p:nvPr/>
        </p:nvSpPr>
        <p:spPr>
          <a:xfrm rot="16200000">
            <a:off x="3036903" y="3817825"/>
            <a:ext cx="1360611" cy="2300221"/>
          </a:xfrm>
          <a:prstGeom prst="bentArrow">
            <a:avLst>
              <a:gd name="adj1" fmla="val 7590"/>
              <a:gd name="adj2" fmla="val 9742"/>
              <a:gd name="adj3" fmla="val 11504"/>
              <a:gd name="adj4" fmla="val 3961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253C1C20-1244-2EDF-E2CF-43F2318168AE}"/>
              </a:ext>
            </a:extLst>
          </p:cNvPr>
          <p:cNvSpPr/>
          <p:nvPr/>
        </p:nvSpPr>
        <p:spPr>
          <a:xfrm>
            <a:off x="6226821" y="4287629"/>
            <a:ext cx="235730" cy="842536"/>
          </a:xfrm>
          <a:prstGeom prst="upArrow">
            <a:avLst>
              <a:gd name="adj1" fmla="val 37070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423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0" descr="Computer script on a screen">
            <a:extLst>
              <a:ext uri="{FF2B5EF4-FFF2-40B4-BE49-F238E27FC236}">
                <a16:creationId xmlns:a16="http://schemas.microsoft.com/office/drawing/2014/main" id="{699BE7A4-DADA-C848-8480-36E362E67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824" b="-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5D2246-2100-8CAE-3206-B4C33DA15531}"/>
              </a:ext>
            </a:extLst>
          </p:cNvPr>
          <p:cNvSpPr txBox="1"/>
          <p:nvPr/>
        </p:nvSpPr>
        <p:spPr>
          <a:xfrm>
            <a:off x="7305225" y="2148382"/>
            <a:ext cx="4140013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Live Demo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Real-life project overview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45C01-09BF-62BA-64CB-2DE78F1A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sz="1000">
                <a:solidFill>
                  <a:srgbClr val="FFFFFF"/>
                </a:solidFill>
                <a:latin typeface="Calibri" panose="020F0502020204030204"/>
              </a:rPr>
              <a:t>2022-12-13</a:t>
            </a:r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A5634-6CE5-C3AE-381B-2A631460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ASP.NET Core Minimal APIs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E8A08-2931-D257-94F2-1FD0526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A14344A-9BDE-4E14-9F68-42155428760A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6023319"/>
      </p:ext>
    </p:extLst>
  </p:cSld>
  <p:clrMapOvr>
    <a:masterClrMapping/>
  </p:clrMapOvr>
  <p:transition spd="med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08CF4A7-90DA-D1BB-99E6-4C3B13A2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 Registration</a:t>
            </a:r>
            <a:endParaRPr lang="de-DE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47246EF-AA30-0F3F-C333-D57B8296D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D89E2-53C4-7552-B371-A8B008C3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7D624-305E-BFFA-0DE3-6DF4DB2B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194E4-31F6-60C2-EE55-2ADCC7A2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069192"/>
      </p:ext>
    </p:extLst>
  </p:cSld>
  <p:clrMapOvr>
    <a:masterClrMapping/>
  </p:clrMapOvr>
  <p:transition spd="med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79D98EA-B220-3813-0B38-B6E44FC5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register: manual vs. automatic</a:t>
            </a:r>
            <a:endParaRPr lang="de-D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E73C893-752E-FCE7-AA2F-6D2E8F8630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By default, endpoints are registered by explicitly calling a </a:t>
            </a:r>
            <a:r>
              <a:rPr lang="en-US" dirty="0" err="1"/>
              <a:t>MapXXX</a:t>
            </a:r>
            <a:r>
              <a:rPr lang="en-US" dirty="0"/>
              <a:t> method</a:t>
            </a:r>
          </a:p>
          <a:p>
            <a:r>
              <a:rPr lang="en-US" dirty="0"/>
              <a:t>There is no mechanism to discover and register endpoints automatically, but you can handroll your own</a:t>
            </a:r>
          </a:p>
          <a:p>
            <a:r>
              <a:rPr lang="en-US" dirty="0"/>
              <a:t>Be aware: automatic endpoint registration usually involves the use of Reflection – this might hurt you in </a:t>
            </a:r>
            <a:r>
              <a:rPr lang="en-US" dirty="0" err="1"/>
              <a:t>AoT</a:t>
            </a:r>
            <a:r>
              <a:rPr lang="en-US" dirty="0"/>
              <a:t> scenarios</a:t>
            </a:r>
          </a:p>
          <a:p>
            <a:r>
              <a:rPr lang="en-US" dirty="0"/>
              <a:t>Automatic registration might also be done via a Source Generator</a:t>
            </a:r>
          </a:p>
          <a:p>
            <a:r>
              <a:rPr lang="en-US" dirty="0"/>
              <a:t>I prefer manual registration</a:t>
            </a:r>
            <a:endParaRPr lang="de-DE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4DCF492-8F9D-866B-7768-1EE915C23A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288659"/>
            <a:ext cx="5181600" cy="462358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A02D8-8218-0C75-2F4B-F6E33B7B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2A4D-5AF9-C94D-A40F-4230A3C1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C5098-70B7-1BA4-A638-0C1F979D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12242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0" descr="Computer script on a screen">
            <a:extLst>
              <a:ext uri="{FF2B5EF4-FFF2-40B4-BE49-F238E27FC236}">
                <a16:creationId xmlns:a16="http://schemas.microsoft.com/office/drawing/2014/main" id="{699BE7A4-DADA-C848-8480-36E362E67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824" b="-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5D2246-2100-8CAE-3206-B4C33DA15531}"/>
              </a:ext>
            </a:extLst>
          </p:cNvPr>
          <p:cNvSpPr txBox="1"/>
          <p:nvPr/>
        </p:nvSpPr>
        <p:spPr>
          <a:xfrm>
            <a:off x="7305225" y="2148382"/>
            <a:ext cx="4140013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Live Demo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Automatic endpoint registration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45C01-09BF-62BA-64CB-2DE78F1A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sz="1000">
                <a:solidFill>
                  <a:srgbClr val="FFFFFF"/>
                </a:solidFill>
                <a:latin typeface="Calibri" panose="020F0502020204030204"/>
              </a:rPr>
              <a:t>2022-12-13</a:t>
            </a:r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A5634-6CE5-C3AE-381B-2A631460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ASP.NET Core Minimal APIs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E8A08-2931-D257-94F2-1FD0526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A14344A-9BDE-4E14-9F68-42155428760A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16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37927166"/>
      </p:ext>
    </p:extLst>
  </p:cSld>
  <p:clrMapOvr>
    <a:masterClrMapping/>
  </p:clrMapOvr>
  <p:transition spd="med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CE94E1-2DF5-4DBB-0D39-42A200DB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and Model Binding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A26D38-350B-E80A-ED41-40237F2A0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F4B02-4C22-BE0E-F7B4-0D854F6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53125-08D2-252E-C0A7-16ED7E0E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8E9B3-5C47-B5EC-F2EF-0ED10025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96102"/>
      </p:ext>
    </p:extLst>
  </p:cSld>
  <p:clrMapOvr>
    <a:masterClrMapping/>
  </p:clrMapOvr>
  <p:transition spd="med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1534A2D-B0B4-E02A-141B-C01E7068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via Method Injection and Model Binding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1561A3-9182-65E8-67D3-11F52E007C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By default, dependencies to other objects will be passed via Method Injection next to the regular parameters from the query or body of the request</a:t>
            </a:r>
          </a:p>
          <a:p>
            <a:r>
              <a:rPr lang="en-US" dirty="0"/>
              <a:t>These service dependencies reside right next to the arguments that represent query parameters or DTOs deserialized from the JSON body of the request</a:t>
            </a:r>
          </a:p>
          <a:p>
            <a:r>
              <a:rPr lang="en-US" dirty="0"/>
              <a:t>Transient or scoped services must be injected this way</a:t>
            </a:r>
          </a:p>
          <a:p>
            <a:r>
              <a:rPr lang="en-US" dirty="0"/>
              <a:t>Model binding works in a similar way to ASP.NET Core MVC</a:t>
            </a:r>
          </a:p>
          <a:p>
            <a:r>
              <a:rPr lang="en-US" dirty="0"/>
              <a:t>You do not need to decorate parameters with [</a:t>
            </a:r>
            <a:r>
              <a:rPr lang="en-US" dirty="0" err="1"/>
              <a:t>FromBody</a:t>
            </a:r>
            <a:r>
              <a:rPr lang="en-US" dirty="0"/>
              <a:t>] or [</a:t>
            </a:r>
            <a:r>
              <a:rPr lang="en-US" dirty="0" err="1"/>
              <a:t>FromServices</a:t>
            </a:r>
            <a:r>
              <a:rPr lang="en-US" dirty="0"/>
              <a:t>]</a:t>
            </a:r>
          </a:p>
          <a:p>
            <a:endParaRPr lang="de-DE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A6B1C3D-0240-7C99-3D57-EAF34DDD8A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97984"/>
            <a:ext cx="5181600" cy="180493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A217B-E36E-4031-0215-071B579D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786D1-AFC4-25A7-C657-B6608986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8E31F-2471-771A-71E5-B1815D9C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154726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2FD3A5E-447A-F1D3-CDB3-7A9BBC3B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Singletons via the constructor</a:t>
            </a:r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9B9026-D6A3-720B-404C-9BDE711FA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you have an automatic registration mechanism that’s based on instantiating objects implementing a certain abstraction, you can use it to inject dependencies via the constructor</a:t>
            </a:r>
          </a:p>
          <a:p>
            <a:r>
              <a:rPr lang="en-US" dirty="0"/>
              <a:t>The result looks pretty much like ASP.NET Core MVC Controllers</a:t>
            </a:r>
          </a:p>
          <a:p>
            <a:r>
              <a:rPr lang="en-US" dirty="0"/>
              <a:t>Beware: the dependencies become singletons when the mapped endpoint delegate references the object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7EF61C3-231A-F8A5-A420-364D6A6749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0282" y="936625"/>
            <a:ext cx="3545435" cy="532765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0BD54-8DCC-3FB3-FA6D-BC379DFF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D0918-6459-3E38-7B3D-874B09AE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23360-4292-9976-62CD-AAC50F60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493568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3B9-B6B3-4498-BA6A-0F859D6E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F9F2-18A9-4F90-AC61-21608D3E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is all my code?</a:t>
            </a:r>
          </a:p>
          <a:p>
            <a:r>
              <a:rPr lang="en-US" dirty="0"/>
              <a:t>Structuring HTTP endpoints with Minimal APIs in a real-world project</a:t>
            </a:r>
          </a:p>
          <a:p>
            <a:pPr lvl="1"/>
            <a:r>
              <a:rPr lang="en-US" dirty="0"/>
              <a:t>Endpoint Registration</a:t>
            </a:r>
          </a:p>
          <a:p>
            <a:pPr lvl="1"/>
            <a:r>
              <a:rPr lang="en-US" dirty="0"/>
              <a:t>Model Binding and Dependency Injection</a:t>
            </a:r>
          </a:p>
          <a:p>
            <a:pPr lvl="1"/>
            <a:r>
              <a:rPr lang="en-US" dirty="0"/>
              <a:t>Supporting </a:t>
            </a:r>
            <a:r>
              <a:rPr lang="en-US" dirty="0" err="1"/>
              <a:t>OpenAPI</a:t>
            </a:r>
            <a:r>
              <a:rPr lang="en-US" dirty="0"/>
              <a:t> / Swagger</a:t>
            </a:r>
          </a:p>
          <a:p>
            <a:pPr lvl="1"/>
            <a:r>
              <a:rPr lang="en-US" dirty="0"/>
              <a:t>Automated Testing of Minimal API endpoints</a:t>
            </a:r>
          </a:p>
          <a:p>
            <a:pPr lvl="1"/>
            <a:r>
              <a:rPr lang="en-US" dirty="0"/>
              <a:t>Validation of parameters and DTOs</a:t>
            </a:r>
          </a:p>
          <a:p>
            <a:pPr lvl="1"/>
            <a:r>
              <a:rPr lang="en-US" dirty="0"/>
              <a:t>Patterns and Practices</a:t>
            </a:r>
          </a:p>
          <a:p>
            <a:pPr lvl="1"/>
            <a:r>
              <a:rPr lang="en-US" dirty="0"/>
              <a:t>Miscellaneous topics: auth, performance, what’s new in .NET 7</a:t>
            </a:r>
          </a:p>
          <a:p>
            <a:r>
              <a:rPr lang="en-US" dirty="0"/>
              <a:t>Your questions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1E5D-DAC1-40C2-A07F-D09983B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6494-1751-4A84-8371-DF78A79C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0650A-3508-4172-A670-F521014D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7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A6029A5-F066-0E46-1C3B-038ED9AA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 Support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84D837-CED3-C3E3-8E62-B7CF1E5AF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A7B03-ADE8-E1FB-65F6-2381ECC4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F490D-1AE4-A184-5A9E-93420194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499B9-3045-971E-EFE5-9B0319A2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046380"/>
      </p:ext>
    </p:extLst>
  </p:cSld>
  <p:clrMapOvr>
    <a:masterClrMapping/>
  </p:clrMapOvr>
  <p:transition spd="med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0CE6D7-1022-E418-31F7-4D04B4B2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AspNetCore.Swashbuckle</a:t>
            </a:r>
            <a:r>
              <a:rPr lang="en-US" dirty="0"/>
              <a:t> with Minimal APIs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460F2C-F6C1-E722-E2DB-BCE56EEB73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mapped delegates of Minimal APIs will be added to ASP.NET Core’s endpoints API explorer</a:t>
            </a:r>
          </a:p>
          <a:p>
            <a:r>
              <a:rPr lang="en-US" dirty="0"/>
              <a:t>When using methods, </a:t>
            </a:r>
            <a:r>
              <a:rPr lang="en-US" dirty="0" err="1"/>
              <a:t>Swashbuckle</a:t>
            </a:r>
            <a:r>
              <a:rPr lang="en-US" dirty="0"/>
              <a:t> can pick up the XML comments of those for documentation purposes</a:t>
            </a:r>
          </a:p>
          <a:p>
            <a:r>
              <a:rPr lang="en-US" dirty="0"/>
              <a:t>Configuration of Swagger/</a:t>
            </a:r>
            <a:r>
              <a:rPr lang="en-US" dirty="0" err="1"/>
              <a:t>OpenAPI</a:t>
            </a:r>
            <a:r>
              <a:rPr lang="en-US" dirty="0"/>
              <a:t> is not that different from ASP.NET Core MVC</a:t>
            </a:r>
          </a:p>
          <a:p>
            <a:endParaRPr lang="de-DE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02B77-59BB-0FC4-AFDA-5F441B43EE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64081"/>
            <a:ext cx="5707802" cy="263025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8D850-B683-21FE-B267-69604B58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8132C-9B1C-07E9-6D8B-9DC56CB3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A1B6E-2445-57A6-02C6-4F108FE9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606597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B248-D124-B503-2FEA-387D25ED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 with anonymous methods in .NET 7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076C3-A62C-9FBD-02E6-4928D1EFEC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With the new </a:t>
            </a:r>
            <a:r>
              <a:rPr lang="en-US" dirty="0" err="1"/>
              <a:t>Microsoft.AspNetCore.OpenApi</a:t>
            </a:r>
            <a:r>
              <a:rPr lang="en-US" dirty="0"/>
              <a:t> NuGet package, you can imperatively describe your Web API endpoint</a:t>
            </a:r>
          </a:p>
          <a:p>
            <a:r>
              <a:rPr lang="en-US" dirty="0"/>
              <a:t>You can also mix this with the previously shown approach</a:t>
            </a:r>
          </a:p>
          <a:p>
            <a:r>
              <a:rPr lang="en-US" dirty="0">
                <a:hlinkClick r:id="rId2"/>
              </a:rPr>
              <a:t>https://github.com/dotnet/AspNetCore.Docs/pull/25863</a:t>
            </a:r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F4E901-C203-DC39-925C-D9C8F21E27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67108"/>
            <a:ext cx="5181600" cy="206668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7EF85-6EA9-2F74-B2BD-77E77A72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4B8B5-3616-2D74-FC27-34BF7ACC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5EEB3-A35B-2B1D-5BAE-13384030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04290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730F1EC-135E-FCE4-8C67-4ED15DD1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 of</a:t>
            </a:r>
            <a:br>
              <a:rPr lang="en-US" dirty="0"/>
            </a:br>
            <a:r>
              <a:rPr lang="en-US" dirty="0"/>
              <a:t>Minimal API endpoints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B7E610-96F4-93B9-C7D0-1765EE840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B3F92-378D-2022-E032-EC758EED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5D586-5874-D92A-3B9A-44C9F5B3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DA7DC-A155-2AC0-4AAB-2D6E5F42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608816"/>
      </p:ext>
    </p:extLst>
  </p:cSld>
  <p:clrMapOvr>
    <a:masterClrMapping/>
  </p:clrMapOvr>
  <p:transition spd="med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E81A65-8331-E10D-9EA4-6A18A370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IResult</a:t>
            </a:r>
            <a:r>
              <a:rPr lang="en-US" dirty="0"/>
              <a:t> was hard – but now, it’s fine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F46765-A6E9-9A53-EFD3-E70F2D6D31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IResult</a:t>
            </a:r>
            <a:r>
              <a:rPr lang="en-US" dirty="0"/>
              <a:t> implementations are internal and cannot be accessed in unit tests</a:t>
            </a:r>
          </a:p>
          <a:p>
            <a:r>
              <a:rPr lang="en-US" dirty="0"/>
              <a:t>Damien Edwards create </a:t>
            </a:r>
            <a:r>
              <a:rPr lang="en-US" dirty="0" err="1">
                <a:hlinkClick r:id="rId2"/>
              </a:rPr>
              <a:t>MinimalApis.Extensions</a:t>
            </a:r>
            <a:r>
              <a:rPr lang="en-US" dirty="0"/>
              <a:t> which also contains public implementations</a:t>
            </a:r>
          </a:p>
          <a:p>
            <a:r>
              <a:rPr lang="en-US" dirty="0"/>
              <a:t>We ended up creating our own because of some discrepancies: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https://github.com/Synnotech-AG/Synnotech.AspNetCore.MinimalApis</a:t>
            </a:r>
            <a:endParaRPr lang="en-US" dirty="0"/>
          </a:p>
          <a:p>
            <a:r>
              <a:rPr lang="en-US" dirty="0"/>
              <a:t>Since .NET 7, the classes implementing </a:t>
            </a:r>
            <a:r>
              <a:rPr lang="en-US" dirty="0" err="1"/>
              <a:t>IResult</a:t>
            </a:r>
            <a:r>
              <a:rPr lang="en-US" dirty="0"/>
              <a:t> are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BCDE-1018-F6D3-1A5B-41749EAA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202B4-C562-85FA-3B33-13640857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D71BB-374B-4995-A19F-CFA60A1F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24</a:t>
            </a:fld>
            <a:endParaRPr lang="de-DE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BCB92E8-D582-032F-4DB0-735518FD4A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1751575"/>
            <a:ext cx="5181600" cy="369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1609"/>
      </p:ext>
    </p:extLst>
  </p:cSld>
  <p:clrMapOvr>
    <a:masterClrMapping/>
  </p:clrMapOvr>
  <p:transition spd="med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0" descr="Computer script on a screen">
            <a:extLst>
              <a:ext uri="{FF2B5EF4-FFF2-40B4-BE49-F238E27FC236}">
                <a16:creationId xmlns:a16="http://schemas.microsoft.com/office/drawing/2014/main" id="{699BE7A4-DADA-C848-8480-36E362E67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824" b="-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5D2246-2100-8CAE-3206-B4C33DA15531}"/>
              </a:ext>
            </a:extLst>
          </p:cNvPr>
          <p:cNvSpPr txBox="1"/>
          <p:nvPr/>
        </p:nvSpPr>
        <p:spPr>
          <a:xfrm>
            <a:off x="7305225" y="2148382"/>
            <a:ext cx="4140013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Live Demo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Unit testing for Minimal APIs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45C01-09BF-62BA-64CB-2DE78F1A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sz="1000">
                <a:solidFill>
                  <a:srgbClr val="FFFFFF"/>
                </a:solidFill>
                <a:latin typeface="Calibri" panose="020F0502020204030204"/>
              </a:rPr>
              <a:t>2022-12-13</a:t>
            </a:r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A5634-6CE5-C3AE-381B-2A631460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ASP.NET Core Minimal APIs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E8A08-2931-D257-94F2-1FD0526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A14344A-9BDE-4E14-9F68-42155428760A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25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6803854"/>
      </p:ext>
    </p:extLst>
  </p:cSld>
  <p:clrMapOvr>
    <a:masterClrMapping/>
  </p:clrMapOvr>
  <p:transition spd="med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96E6B0-76AD-D7B0-AD10-59FAC3F6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for the whole middleware pipeline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B7A03-5CF1-3A69-E4BE-1439D71CA5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Microsoft suggests using the </a:t>
            </a:r>
            <a:r>
              <a:rPr lang="en-US" dirty="0" err="1"/>
              <a:t>WebApplicationFactory</a:t>
            </a:r>
            <a:r>
              <a:rPr lang="en-US" dirty="0"/>
              <a:t>&lt;T&gt; (where T is either a Program or a Startup class)</a:t>
            </a:r>
          </a:p>
          <a:p>
            <a:r>
              <a:rPr lang="en-US" dirty="0"/>
              <a:t>We ended up writing our own base class for better integration with </a:t>
            </a:r>
            <a:r>
              <a:rPr lang="en-US" dirty="0" err="1"/>
              <a:t>Xunit</a:t>
            </a:r>
            <a:r>
              <a:rPr lang="en-US" dirty="0"/>
              <a:t> logging and more control over the configuration of the composition root</a:t>
            </a:r>
          </a:p>
          <a:p>
            <a:endParaRPr lang="de-D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ED61B-22CC-655C-8489-5CE87ACE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2B0FC-1075-5DBA-75A0-267F51C0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54161-4FC8-23BB-407C-B4EC44E6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26</a:t>
            </a:fld>
            <a:endParaRPr lang="de-DE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9FD6E9D-0527-1ADC-8AE7-9224DFB557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018829"/>
            <a:ext cx="5181600" cy="516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5291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5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5C54305-B183-CE2F-BD91-22B7BBB1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Query Parameters and Data Transfer Objects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CFE17B-4301-5030-1D9C-2BBDEB34B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90508-18FE-43B0-0BCE-320A4B93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7AE35-9C66-8E52-FEA4-F4E579A9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8E62C-2D94-13A3-1E4F-EACB5AFC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866273"/>
      </p:ext>
    </p:extLst>
  </p:cSld>
  <p:clrMapOvr>
    <a:masterClrMapping/>
  </p:clrMapOvr>
  <p:transition spd="med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5860934-4C3C-126C-30B1-064E918E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built-in validation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A67E54-34AD-B3F3-6FFC-2546C23F90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Minimal APIs don’t contain any validation mechanism by default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hlinkClick r:id="rId2"/>
              </a:rPr>
              <a:t>MinimalApis.Extensions</a:t>
            </a:r>
            <a:r>
              <a:rPr lang="en-US" sz="2000" dirty="0"/>
              <a:t> adapts </a:t>
            </a:r>
            <a:r>
              <a:rPr lang="en-US" sz="2000" dirty="0" err="1"/>
              <a:t>System.ComponentModel.DataAnnotations</a:t>
            </a:r>
            <a:r>
              <a:rPr lang="en-US" sz="2000" dirty="0"/>
              <a:t> with Validated&lt;T&gt;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hlinkClick r:id="rId3"/>
              </a:rPr>
              <a:t>FluentValidation</a:t>
            </a:r>
            <a:r>
              <a:rPr lang="en-US" sz="2000" dirty="0"/>
              <a:t> has no integration for minimal APIs yet (</a:t>
            </a:r>
            <a:r>
              <a:rPr lang="en-US" sz="2000" dirty="0" err="1"/>
              <a:t>ValidationResult</a:t>
            </a:r>
            <a:r>
              <a:rPr lang="en-US" sz="2000" dirty="0"/>
              <a:t> must be converted into something useful for the response body)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 ended up creating </a:t>
            </a:r>
            <a:r>
              <a:rPr lang="en-US" sz="2000" dirty="0" err="1">
                <a:hlinkClick r:id="rId4"/>
              </a:rPr>
              <a:t>Light.Validation</a:t>
            </a:r>
            <a:endParaRPr lang="en-US" sz="2000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8ABAF-EB12-DE97-C15C-AC69502D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CFCD2-C22F-877E-CE64-BE821B93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774CA-2AE7-FA53-4D71-2021D6C0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28</a:t>
            </a:fld>
            <a:endParaRPr lang="de-DE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C16A9BC-5294-A456-5E82-3D0FCE17B3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172200" y="2616735"/>
            <a:ext cx="5181600" cy="1967429"/>
          </a:xfrm>
        </p:spPr>
      </p:pic>
    </p:spTree>
    <p:extLst>
      <p:ext uri="{BB962C8B-B14F-4D97-AF65-F5344CB8AC3E}">
        <p14:creationId xmlns:p14="http://schemas.microsoft.com/office/powerpoint/2010/main" val="2045453927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0" descr="Computer script on a screen">
            <a:extLst>
              <a:ext uri="{FF2B5EF4-FFF2-40B4-BE49-F238E27FC236}">
                <a16:creationId xmlns:a16="http://schemas.microsoft.com/office/drawing/2014/main" id="{699BE7A4-DADA-C848-8480-36E362E67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824" b="-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5D2246-2100-8CAE-3206-B4C33DA15531}"/>
              </a:ext>
            </a:extLst>
          </p:cNvPr>
          <p:cNvSpPr txBox="1"/>
          <p:nvPr/>
        </p:nvSpPr>
        <p:spPr>
          <a:xfrm>
            <a:off x="7305225" y="2148382"/>
            <a:ext cx="4140013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Live Demo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Validation of parameters and DTOs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45C01-09BF-62BA-64CB-2DE78F1A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sz="1000">
                <a:solidFill>
                  <a:srgbClr val="FFFFFF"/>
                </a:solidFill>
                <a:latin typeface="Calibri" panose="020F0502020204030204"/>
              </a:rPr>
              <a:t>2022-12-13</a:t>
            </a:r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A5634-6CE5-C3AE-381B-2A631460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ASP.NET Core Minimal APIs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E8A08-2931-D257-94F2-1FD0526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A14344A-9BDE-4E14-9F68-42155428760A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29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08766926"/>
      </p:ext>
    </p:extLst>
  </p:cSld>
  <p:clrMapOvr>
    <a:masterClrMapping/>
  </p:clrMapOvr>
  <p:transition spd="med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893E9B6-3B60-470C-BB21-ED064D0A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Minimal APIs with ASP.NET Core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995C6F-7574-4576-B70E-00CA737C7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is all my code?</a:t>
            </a:r>
            <a:endParaRPr lang="en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CC5BB-E107-45A8-B2DA-7979097A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5C9AC-961E-4C5E-AB99-4EBEFB59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2D5B6-8923-47B0-8A70-55C06F0A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730130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C997DD-92E6-74B0-9C91-09A9F878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</a:t>
            </a:r>
            <a:r>
              <a:rPr lang="en-US" dirty="0" err="1"/>
              <a:t>infos</a:t>
            </a:r>
            <a:r>
              <a:rPr lang="en-US" dirty="0"/>
              <a:t> and 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E80D4B-1FBF-59E6-D612-8207B763A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C22975-43EC-3A5E-2FC5-3749D773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C1C2D-9293-D85E-31FE-D6F052B0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14676-E135-7A42-78FE-DC9B917A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852651"/>
      </p:ext>
    </p:extLst>
  </p:cSld>
  <p:clrMapOvr>
    <a:masterClrMapping/>
  </p:clrMapOvr>
  <p:transition spd="med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C4119A-CB92-3395-E801-C511E7F7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</a:t>
            </a:r>
            <a:r>
              <a:rPr lang="en-US" dirty="0" err="1"/>
              <a:t>infos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B0D8D0-EAFC-BF15-915F-7946CC624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APIs is about 5% to 12% faster than ASP.NET Core MVC</a:t>
            </a:r>
          </a:p>
          <a:p>
            <a:r>
              <a:rPr lang="en-US" dirty="0"/>
              <a:t>Auth works pretty much the same way as in ASP.NET Core MVC</a:t>
            </a:r>
          </a:p>
          <a:p>
            <a:r>
              <a:rPr lang="en-US" dirty="0"/>
              <a:t>.NET 7 introduces</a:t>
            </a:r>
          </a:p>
          <a:p>
            <a:pPr lvl="1"/>
            <a:r>
              <a:rPr lang="en-US" dirty="0">
                <a:hlinkClick r:id="rId2"/>
              </a:rPr>
              <a:t>Filters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Route Groups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File Upload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OpenAPI</a:t>
            </a:r>
            <a:r>
              <a:rPr lang="en-US" dirty="0">
                <a:hlinkClick r:id="rId4"/>
              </a:rPr>
              <a:t> support for anonymous methods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Public </a:t>
            </a:r>
            <a:r>
              <a:rPr lang="en-US" dirty="0" err="1">
                <a:hlinkClick r:id="rId5"/>
              </a:rPr>
              <a:t>IResult</a:t>
            </a:r>
            <a:r>
              <a:rPr lang="en-US" dirty="0">
                <a:hlinkClick r:id="rId5"/>
              </a:rPr>
              <a:t> implementations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Enhanced model binding support for headers, query strings, and request bodies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456C1-7AEE-9CFF-B5EE-5A4581E4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B4F91-FCE0-07AC-5C56-A0AF4F52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4C20F-6AFD-05C6-221B-343475F9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562330"/>
      </p:ext>
    </p:extLst>
  </p:cSld>
  <p:clrMapOvr>
    <a:masterClrMapping/>
  </p:clrMapOvr>
  <p:transition spd="med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4EF4-3CC6-84BA-3977-9993EDF7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1E917-3609-431C-EEB7-0CFF5CA42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you immediately switch to Minimal APIs? Probably not. The performance improvements might be relevant for you in Cloud scenarios.</a:t>
            </a:r>
          </a:p>
          <a:p>
            <a:r>
              <a:rPr lang="en-US" dirty="0"/>
              <a:t>Will Minimal APIs become important? Probably yes, it will become the main framework for building Web APIs in the upcoming years.</a:t>
            </a:r>
          </a:p>
          <a:p>
            <a:r>
              <a:rPr lang="en-US" dirty="0"/>
              <a:t>Should you use anonymous methods as endpoints? Probably not – no unit testing support. Might make sense in a Microservice environment.</a:t>
            </a:r>
          </a:p>
          <a:p>
            <a:r>
              <a:rPr lang="en-US" dirty="0"/>
              <a:t>Should you place all endpoints in </a:t>
            </a:r>
            <a:r>
              <a:rPr lang="en-US" dirty="0" err="1"/>
              <a:t>Program.cs</a:t>
            </a:r>
            <a:r>
              <a:rPr lang="en-US" dirty="0"/>
              <a:t>? No, probably not – that doesn’t scale well. You will have more merge conflicts and bloat up the file. Might make sense in a Microservice environment.</a:t>
            </a:r>
          </a:p>
          <a:p>
            <a:r>
              <a:rPr lang="en-US" dirty="0"/>
              <a:t>You can run ASP.NET Core MVC alongside Minimal APIs – thus you can transition slowly in existing projects.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B97FA-3708-5366-503D-65888601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11CFB-1550-A685-1877-DE1E2DB5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45D7E-6748-09CB-297A-07E382A3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293953"/>
      </p:ext>
    </p:extLst>
  </p:cSld>
  <p:clrMapOvr>
    <a:masterClrMapping/>
  </p:clrMapOvr>
  <p:transition spd="med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7AEEC0-EE74-432A-92F7-0FBE90A5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615A44-26DC-45BA-A630-252F59C41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Got any questions?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0307-83D2-461B-B3F1-4D58638C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147BF-C84E-48BA-885D-108D7E4C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0CC9-9D7D-409E-B48B-B3F1256B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829508"/>
      </p:ext>
    </p:extLst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EAA3D3-C321-06A6-69F6-5CC7CC0C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APIs – Default Template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A19FD-65E3-49A0-EBBF-25F9AE02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54585-35AA-EA9F-3775-A61D8550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FB387-BCED-7B65-ADBA-B126D15E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</a:t>
            </a:fld>
            <a:endParaRPr lang="de-DE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BC67AC-7374-38BA-B2E2-86876B7E5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382" y="1119925"/>
            <a:ext cx="10341236" cy="49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12184"/>
      </p:ext>
    </p:extLst>
  </p:cSld>
  <p:clrMapOvr>
    <a:masterClrMapping/>
  </p:clrMapOvr>
  <p:transition spd="med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4732-1197-40F3-87F7-96C79A8F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CreateHostBuilder</a:t>
            </a:r>
            <a:r>
              <a:rPr lang="en-US" dirty="0"/>
              <a:t> and Startup are gone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11B2-4905-4D46-ABA9-A40A37F1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9E990-A3A2-4DE6-8784-17B5DB1D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7C0F5-8FCE-4D79-8506-97FB1AFC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</a:t>
            </a:fld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9B452-6F7A-45F2-7D73-3E09EF552275}"/>
              </a:ext>
            </a:extLst>
          </p:cNvPr>
          <p:cNvSpPr txBox="1"/>
          <p:nvPr/>
        </p:nvSpPr>
        <p:spPr>
          <a:xfrm>
            <a:off x="1056623" y="1291562"/>
            <a:ext cx="6211957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1">
                <a:solidFill>
                  <a:srgbClr val="6C95EB"/>
                </a:solidFill>
                <a:latin typeface="Cascadia Mono" panose="020B0609020000020004" pitchFamily="49" charset="0"/>
              </a:rPr>
              <a:t>public static class</a:t>
            </a:r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noProof="1">
                <a:solidFill>
                  <a:srgbClr val="C091FF"/>
                </a:solidFill>
                <a:latin typeface="Cascadia Mono" panose="020B0609020000020004" pitchFamily="49" charset="0"/>
              </a:rPr>
              <a:t>Program</a:t>
            </a:r>
          </a:p>
          <a:p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noProof="1">
                <a:solidFill>
                  <a:srgbClr val="6C95EB"/>
                </a:solidFill>
                <a:latin typeface="Cascadia Mono" panose="020B0609020000020004" pitchFamily="49" charset="0"/>
              </a:rPr>
              <a:t>public static void</a:t>
            </a:r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noProof="1">
                <a:solidFill>
                  <a:srgbClr val="2CCB8F"/>
                </a:solidFill>
                <a:latin typeface="Cascadia Mono" panose="020B0609020000020004" pitchFamily="49" charset="0"/>
              </a:rPr>
              <a:t>Main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(</a:t>
            </a:r>
            <a:r>
              <a:rPr lang="en-US" sz="1000" noProof="1">
                <a:solidFill>
                  <a:srgbClr val="6C95EB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[]</a:t>
            </a:r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args)</a:t>
            </a:r>
          </a:p>
          <a:p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noProof="1">
                <a:solidFill>
                  <a:srgbClr val="2CCB8F"/>
                </a:solidFill>
                <a:latin typeface="Cascadia Mono" panose="020B0609020000020004" pitchFamily="49" charset="0"/>
              </a:rPr>
              <a:t>CreateHostBuilder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(args).</a:t>
            </a:r>
            <a:r>
              <a:rPr lang="en-US" sz="1000" noProof="1">
                <a:solidFill>
                  <a:srgbClr val="2CCB8F"/>
                </a:solidFill>
                <a:latin typeface="Cascadia Mono" panose="020B0609020000020004" pitchFamily="49" charset="0"/>
              </a:rPr>
              <a:t>Build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().</a:t>
            </a:r>
            <a:r>
              <a:rPr lang="en-US" sz="1000" noProof="1">
                <a:solidFill>
                  <a:srgbClr val="2CCB8F"/>
                </a:solidFill>
                <a:latin typeface="Cascadia Mono" panose="020B0609020000020004" pitchFamily="49" charset="0"/>
              </a:rPr>
              <a:t>Run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000" noProof="1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noProof="1">
                <a:solidFill>
                  <a:srgbClr val="6C95EB"/>
                </a:solidFill>
                <a:latin typeface="Cascadia Mono" panose="020B0609020000020004" pitchFamily="49" charset="0"/>
              </a:rPr>
              <a:t>public static</a:t>
            </a:r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noProof="1">
                <a:solidFill>
                  <a:srgbClr val="C091FF"/>
                </a:solidFill>
                <a:latin typeface="Cascadia Mono" panose="020B0609020000020004" pitchFamily="49" charset="0"/>
              </a:rPr>
              <a:t>IHostBuilder</a:t>
            </a:r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noProof="1">
                <a:solidFill>
                  <a:srgbClr val="2CCB8F"/>
                </a:solidFill>
                <a:latin typeface="Cascadia Mono" panose="020B0609020000020004" pitchFamily="49" charset="0"/>
              </a:rPr>
              <a:t>CreateHostBuilder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(</a:t>
            </a:r>
            <a:r>
              <a:rPr lang="en-US" sz="1000" noProof="1">
                <a:solidFill>
                  <a:srgbClr val="6C95EB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[]</a:t>
            </a:r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args) =&gt;</a:t>
            </a:r>
          </a:p>
          <a:p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noProof="1">
                <a:solidFill>
                  <a:srgbClr val="C091FF"/>
                </a:solidFill>
                <a:latin typeface="Cascadia Mono" panose="020B0609020000020004" pitchFamily="49" charset="0"/>
              </a:rPr>
              <a:t>Host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.</a:t>
            </a:r>
            <a:r>
              <a:rPr lang="en-US" sz="1000" noProof="1">
                <a:solidFill>
                  <a:srgbClr val="2CCB8F"/>
                </a:solidFill>
                <a:latin typeface="Cascadia Mono" panose="020B0609020000020004" pitchFamily="49" charset="0"/>
              </a:rPr>
              <a:t>CreateDefaultBuilder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(args)</a:t>
            </a:r>
          </a:p>
          <a:p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.</a:t>
            </a:r>
            <a:r>
              <a:rPr lang="en-US" sz="1000" noProof="1">
                <a:solidFill>
                  <a:srgbClr val="2CCB8F"/>
                </a:solidFill>
                <a:latin typeface="Cascadia Mono" panose="020B0609020000020004" pitchFamily="49" charset="0"/>
              </a:rPr>
              <a:t>ConfigureWebHostDefaults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(builder =&gt; builder.</a:t>
            </a:r>
            <a:r>
              <a:rPr lang="en-US" sz="1000" noProof="1">
                <a:solidFill>
                  <a:srgbClr val="2CCB8F"/>
                </a:solidFill>
                <a:latin typeface="Cascadia Mono" panose="020B0609020000020004" pitchFamily="49" charset="0"/>
              </a:rPr>
              <a:t>UseStartup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&lt;</a:t>
            </a:r>
            <a:r>
              <a:rPr lang="en-US" sz="1000" noProof="1">
                <a:solidFill>
                  <a:srgbClr val="C091FF"/>
                </a:solidFill>
                <a:latin typeface="Cascadia Mono" panose="020B0609020000020004" pitchFamily="49" charset="0"/>
              </a:rPr>
              <a:t>Startup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&gt;());</a:t>
            </a:r>
          </a:p>
          <a:p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000" noProof="1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noProof="1">
                <a:solidFill>
                  <a:srgbClr val="6C95EB"/>
                </a:solidFill>
                <a:latin typeface="Cascadia Mono" panose="020B0609020000020004" pitchFamily="49" charset="0"/>
              </a:rPr>
              <a:t>public class</a:t>
            </a:r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noProof="1">
                <a:solidFill>
                  <a:srgbClr val="C091FF"/>
                </a:solidFill>
                <a:latin typeface="Cascadia Mono" panose="020B0609020000020004" pitchFamily="49" charset="0"/>
              </a:rPr>
              <a:t>Startup</a:t>
            </a:r>
          </a:p>
          <a:p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noProof="1">
                <a:solidFill>
                  <a:srgbClr val="6C95EB"/>
                </a:solidFill>
                <a:latin typeface="Cascadia Mono" panose="020B0609020000020004" pitchFamily="49" charset="0"/>
              </a:rPr>
              <a:t>public void</a:t>
            </a:r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noProof="1">
                <a:solidFill>
                  <a:srgbClr val="2CCB8F"/>
                </a:solidFill>
                <a:latin typeface="Cascadia Mono" panose="020B0609020000020004" pitchFamily="49" charset="0"/>
              </a:rPr>
              <a:t>ConfigureServices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(</a:t>
            </a:r>
            <a:r>
              <a:rPr lang="en-US" sz="1000" noProof="1">
                <a:solidFill>
                  <a:srgbClr val="C091FF"/>
                </a:solidFill>
                <a:latin typeface="Cascadia Mono" panose="020B0609020000020004" pitchFamily="49" charset="0"/>
              </a:rPr>
              <a:t>IServiceCollection</a:t>
            </a:r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services)</a:t>
            </a:r>
          </a:p>
          <a:p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services.</a:t>
            </a:r>
            <a:r>
              <a:rPr lang="en-US" sz="1000" noProof="1">
                <a:solidFill>
                  <a:srgbClr val="2CCB8F"/>
                </a:solidFill>
                <a:latin typeface="Cascadia Mono" panose="020B0609020000020004" pitchFamily="49" charset="0"/>
              </a:rPr>
              <a:t>AddAuthentication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services.</a:t>
            </a:r>
            <a:r>
              <a:rPr lang="en-US" sz="1000" noProof="1">
                <a:solidFill>
                  <a:srgbClr val="2CCB8F"/>
                </a:solidFill>
                <a:latin typeface="Cascadia Mono" panose="020B0609020000020004" pitchFamily="49" charset="0"/>
              </a:rPr>
              <a:t>AddMvc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000" noProof="1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noProof="1">
                <a:solidFill>
                  <a:srgbClr val="6C95EB"/>
                </a:solidFill>
                <a:latin typeface="Cascadia Mono" panose="020B0609020000020004" pitchFamily="49" charset="0"/>
              </a:rPr>
              <a:t>public void</a:t>
            </a:r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noProof="1">
                <a:solidFill>
                  <a:srgbClr val="2CCB8F"/>
                </a:solidFill>
                <a:latin typeface="Cascadia Mono" panose="020B0609020000020004" pitchFamily="49" charset="0"/>
              </a:rPr>
              <a:t>Configure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(</a:t>
            </a:r>
            <a:r>
              <a:rPr lang="en-US" sz="1000" noProof="1">
                <a:solidFill>
                  <a:srgbClr val="C091FF"/>
                </a:solidFill>
                <a:latin typeface="Cascadia Mono" panose="020B0609020000020004" pitchFamily="49" charset="0"/>
              </a:rPr>
              <a:t>IApplicationBuilder</a:t>
            </a:r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app,</a:t>
            </a:r>
          </a:p>
          <a:p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</a:t>
            </a:r>
            <a:r>
              <a:rPr lang="en-US" sz="1000" noProof="1">
                <a:solidFill>
                  <a:srgbClr val="C091FF"/>
                </a:solidFill>
                <a:latin typeface="Cascadia Mono" panose="020B0609020000020004" pitchFamily="49" charset="0"/>
              </a:rPr>
              <a:t>IWebHostEnvironment</a:t>
            </a:r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environment)</a:t>
            </a:r>
          </a:p>
          <a:p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noProof="1">
                <a:solidFill>
                  <a:srgbClr val="6C95EB"/>
                </a:solidFill>
                <a:latin typeface="Cascadia Mono" panose="020B0609020000020004" pitchFamily="49" charset="0"/>
              </a:rPr>
              <a:t>if</a:t>
            </a:r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(environment.</a:t>
            </a:r>
            <a:r>
              <a:rPr lang="en-US" sz="1000" noProof="1">
                <a:solidFill>
                  <a:srgbClr val="2CCB8F"/>
                </a:solidFill>
                <a:latin typeface="Cascadia Mono" panose="020B0609020000020004" pitchFamily="49" charset="0"/>
              </a:rPr>
              <a:t>IsDevelopment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app.</a:t>
            </a:r>
            <a:r>
              <a:rPr lang="en-US" sz="1000" noProof="1">
                <a:solidFill>
                  <a:srgbClr val="2CCB8F"/>
                </a:solidFill>
                <a:latin typeface="Cascadia Mono" panose="020B0609020000020004" pitchFamily="49" charset="0"/>
              </a:rPr>
              <a:t>UseDeveloperExceptionPage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000" noProof="1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app.</a:t>
            </a:r>
            <a:r>
              <a:rPr lang="en-US" sz="1000" noProof="1">
                <a:solidFill>
                  <a:srgbClr val="2CCB8F"/>
                </a:solidFill>
                <a:latin typeface="Cascadia Mono" panose="020B0609020000020004" pitchFamily="49" charset="0"/>
              </a:rPr>
              <a:t>UseRouting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.</a:t>
            </a:r>
            <a:r>
              <a:rPr lang="en-US" sz="1000" noProof="1">
                <a:solidFill>
                  <a:srgbClr val="2CCB8F"/>
                </a:solidFill>
                <a:latin typeface="Cascadia Mono" panose="020B0609020000020004" pitchFamily="49" charset="0"/>
              </a:rPr>
              <a:t>UseAuthentication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.</a:t>
            </a:r>
            <a:r>
              <a:rPr lang="en-US" sz="1000" noProof="1">
                <a:solidFill>
                  <a:srgbClr val="2CCB8F"/>
                </a:solidFill>
                <a:latin typeface="Cascadia Mono" panose="020B0609020000020004" pitchFamily="49" charset="0"/>
              </a:rPr>
              <a:t>UseEndpoints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(builder =&gt; builder.</a:t>
            </a:r>
            <a:r>
              <a:rPr lang="en-US" sz="1000" noProof="1">
                <a:solidFill>
                  <a:srgbClr val="2CCB8F"/>
                </a:solidFill>
                <a:latin typeface="Cascadia Mono" panose="020B0609020000020004" pitchFamily="49" charset="0"/>
              </a:rPr>
              <a:t>MapControllers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1000" noProof="1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000" noProof="1">
                <a:solidFill>
                  <a:srgbClr val="BDBDBD"/>
                </a:solidFill>
                <a:latin typeface="Cascadia Mono" panose="020B0609020000020004" pitchFamily="49" charset="0"/>
              </a:rPr>
              <a:t>}</a:t>
            </a:r>
            <a:endParaRPr lang="en-US" sz="1000" noProof="1">
              <a:solidFill>
                <a:srgbClr val="BDBDBD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ADEAD0-F4C8-33EE-809D-468F89651B96}"/>
              </a:ext>
            </a:extLst>
          </p:cNvPr>
          <p:cNvGrpSpPr/>
          <p:nvPr/>
        </p:nvGrpSpPr>
        <p:grpSpPr>
          <a:xfrm>
            <a:off x="1400714" y="2325394"/>
            <a:ext cx="5961791" cy="1984074"/>
            <a:chOff x="1457864" y="2493034"/>
            <a:chExt cx="5961791" cy="19840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FE4C260-2C80-F567-9321-7E17020A8243}"/>
                </a:ext>
              </a:extLst>
            </p:cNvPr>
            <p:cNvSpPr/>
            <p:nvPr/>
          </p:nvSpPr>
          <p:spPr>
            <a:xfrm>
              <a:off x="1457864" y="2493034"/>
              <a:ext cx="5961791" cy="65560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B0F80D-E225-B3D4-8F23-556225DE2F9A}"/>
                </a:ext>
              </a:extLst>
            </p:cNvPr>
            <p:cNvSpPr/>
            <p:nvPr/>
          </p:nvSpPr>
          <p:spPr>
            <a:xfrm>
              <a:off x="1457864" y="3570121"/>
              <a:ext cx="5961791" cy="906987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612DE59-63E1-57B6-98CB-53B2160A05B6}"/>
              </a:ext>
            </a:extLst>
          </p:cNvPr>
          <p:cNvSpPr txBox="1"/>
          <p:nvPr/>
        </p:nvSpPr>
        <p:spPr>
          <a:xfrm>
            <a:off x="8267341" y="3076694"/>
            <a:ext cx="234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WebApplicationBuilder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6CAAB4-D14F-770D-96B8-5B27F2B4D6DA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7362505" y="3261360"/>
            <a:ext cx="904836" cy="59461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939D19-3186-7DA0-50F4-ADBBA401A194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362505" y="2653198"/>
            <a:ext cx="904836" cy="60816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902E4-C838-99BA-CE66-543112B96511}"/>
              </a:ext>
            </a:extLst>
          </p:cNvPr>
          <p:cNvSpPr/>
          <p:nvPr/>
        </p:nvSpPr>
        <p:spPr>
          <a:xfrm>
            <a:off x="1400713" y="4369347"/>
            <a:ext cx="5961791" cy="155561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B992A8-4F9C-0B5A-F508-2F96406BF9E8}"/>
              </a:ext>
            </a:extLst>
          </p:cNvPr>
          <p:cNvSpPr txBox="1"/>
          <p:nvPr/>
        </p:nvSpPr>
        <p:spPr>
          <a:xfrm>
            <a:off x="8267341" y="4962488"/>
            <a:ext cx="167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WebApplication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EA9B1E-6B93-C4E8-CED1-F9C2FD7F0B08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7362504" y="5147154"/>
            <a:ext cx="904837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69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611ABFA-59F7-69BB-8B48-3BE4436A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Middleware Pipeline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97E75-FE4D-8112-F44C-E4FA5417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4272-8275-6A08-B518-5751ABB7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D2931-DEED-DD42-56AA-0D30CC00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3F376-8268-E518-4A08-0CD2E9DADCC8}"/>
              </a:ext>
            </a:extLst>
          </p:cNvPr>
          <p:cNvSpPr/>
          <p:nvPr/>
        </p:nvSpPr>
        <p:spPr>
          <a:xfrm>
            <a:off x="557695" y="2834861"/>
            <a:ext cx="1652105" cy="1188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Kestrel</a:t>
            </a:r>
          </a:p>
          <a:p>
            <a:pPr algn="ctr"/>
            <a:r>
              <a:rPr lang="en-US" sz="1400" dirty="0"/>
              <a:t>HTTP</a:t>
            </a:r>
          </a:p>
          <a:p>
            <a:pPr algn="ctr"/>
            <a:r>
              <a:rPr lang="en-US" sz="1400" dirty="0"/>
              <a:t>Server</a:t>
            </a:r>
            <a:endParaRPr lang="de-DE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3D7F8F-E059-9AB5-FC25-4A47BF28B2EC}"/>
              </a:ext>
            </a:extLst>
          </p:cNvPr>
          <p:cNvSpPr/>
          <p:nvPr/>
        </p:nvSpPr>
        <p:spPr>
          <a:xfrm>
            <a:off x="2751668" y="2507974"/>
            <a:ext cx="1445685" cy="184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Developer Exception</a:t>
            </a:r>
          </a:p>
          <a:p>
            <a:pPr algn="ctr"/>
            <a:r>
              <a:rPr lang="en-US" sz="1400" dirty="0"/>
              <a:t>Page</a:t>
            </a:r>
          </a:p>
          <a:p>
            <a:pPr algn="ctr"/>
            <a:r>
              <a:rPr lang="en-US" sz="1400" dirty="0"/>
              <a:t>Middleware</a:t>
            </a:r>
            <a:endParaRPr lang="de-DE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CD4BC-71AD-89B1-5B72-1D266C1E53E0}"/>
              </a:ext>
            </a:extLst>
          </p:cNvPr>
          <p:cNvSpPr/>
          <p:nvPr/>
        </p:nvSpPr>
        <p:spPr>
          <a:xfrm>
            <a:off x="4599519" y="2507974"/>
            <a:ext cx="1445684" cy="184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Serilog</a:t>
            </a:r>
            <a:endParaRPr lang="en-US" sz="1400" dirty="0"/>
          </a:p>
          <a:p>
            <a:pPr algn="ctr"/>
            <a:r>
              <a:rPr lang="en-US" sz="1400" dirty="0"/>
              <a:t>Request</a:t>
            </a:r>
          </a:p>
          <a:p>
            <a:pPr algn="ctr"/>
            <a:r>
              <a:rPr lang="en-US" sz="1400" dirty="0"/>
              <a:t>Logging</a:t>
            </a:r>
          </a:p>
          <a:p>
            <a:pPr algn="ctr"/>
            <a:r>
              <a:rPr lang="en-US" sz="1400" dirty="0"/>
              <a:t>Middleware</a:t>
            </a:r>
            <a:endParaRPr lang="de-DE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33CBE4-7C76-8FB3-ABC3-3546A609E7DF}"/>
              </a:ext>
            </a:extLst>
          </p:cNvPr>
          <p:cNvSpPr/>
          <p:nvPr/>
        </p:nvSpPr>
        <p:spPr>
          <a:xfrm>
            <a:off x="6447369" y="2507974"/>
            <a:ext cx="1445684" cy="18420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Routing Middleware</a:t>
            </a:r>
            <a:endParaRPr lang="de-DE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C8D5A8-27B2-4669-94F4-785BE5E9E15B}"/>
              </a:ext>
            </a:extLst>
          </p:cNvPr>
          <p:cNvSpPr/>
          <p:nvPr/>
        </p:nvSpPr>
        <p:spPr>
          <a:xfrm>
            <a:off x="8295219" y="2507974"/>
            <a:ext cx="1445684" cy="184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Swagger Middleware</a:t>
            </a:r>
            <a:endParaRPr lang="de-DE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979A8-E583-FE10-FCB9-8A089D3ABC43}"/>
              </a:ext>
            </a:extLst>
          </p:cNvPr>
          <p:cNvSpPr/>
          <p:nvPr/>
        </p:nvSpPr>
        <p:spPr>
          <a:xfrm>
            <a:off x="10143069" y="2507974"/>
            <a:ext cx="1445684" cy="18420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Endpoint Middleware</a:t>
            </a:r>
          </a:p>
          <a:p>
            <a:pPr algn="ctr"/>
            <a:r>
              <a:rPr lang="en-US" sz="1400" dirty="0"/>
              <a:t>(Minimal APIs)</a:t>
            </a:r>
            <a:endParaRPr lang="de-DE" sz="1400" dirty="0"/>
          </a:p>
        </p:txBody>
      </p:sp>
      <p:pic>
        <p:nvPicPr>
          <p:cNvPr id="17" name="Graphic 16" descr="Box with solid fill">
            <a:extLst>
              <a:ext uri="{FF2B5EF4-FFF2-40B4-BE49-F238E27FC236}">
                <a16:creationId xmlns:a16="http://schemas.microsoft.com/office/drawing/2014/main" id="{AA6F5147-EAAA-F0B2-8462-C5835814E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547" y="1036349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3E87CD-41E7-9A62-7B0B-9F9DD448DBED}"/>
              </a:ext>
            </a:extLst>
          </p:cNvPr>
          <p:cNvSpPr txBox="1"/>
          <p:nvPr/>
        </p:nvSpPr>
        <p:spPr>
          <a:xfrm>
            <a:off x="1920851" y="1314079"/>
            <a:ext cx="15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  <a:endParaRPr lang="de-D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139B56-0F01-F78B-0D8C-ACC706DD305E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1383747" y="1950749"/>
            <a:ext cx="1" cy="884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Box with solid fill">
            <a:extLst>
              <a:ext uri="{FF2B5EF4-FFF2-40B4-BE49-F238E27FC236}">
                <a16:creationId xmlns:a16="http://schemas.microsoft.com/office/drawing/2014/main" id="{16E3FBEF-BA9E-0FD5-E5EB-6CB968966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547" y="4841185"/>
            <a:ext cx="914400" cy="9144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338A4E-47FE-5595-C3FD-018984F99C09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flipH="1">
            <a:off x="1383747" y="4023139"/>
            <a:ext cx="1" cy="8180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712CC8F-55D4-7C2D-8967-CF70CEE6504D}"/>
              </a:ext>
            </a:extLst>
          </p:cNvPr>
          <p:cNvSpPr txBox="1"/>
          <p:nvPr/>
        </p:nvSpPr>
        <p:spPr>
          <a:xfrm>
            <a:off x="2040739" y="5113719"/>
            <a:ext cx="175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  <a:endParaRPr lang="de-DE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1A9C84-D108-1033-ECEC-43077C1C52AD}"/>
              </a:ext>
            </a:extLst>
          </p:cNvPr>
          <p:cNvCxnSpPr>
            <a:cxnSpLocks/>
          </p:cNvCxnSpPr>
          <p:nvPr/>
        </p:nvCxnSpPr>
        <p:spPr>
          <a:xfrm>
            <a:off x="2327180" y="2834861"/>
            <a:ext cx="916806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7651AC-0088-41B6-00B2-F974C53BF6CE}"/>
              </a:ext>
            </a:extLst>
          </p:cNvPr>
          <p:cNvCxnSpPr>
            <a:cxnSpLocks/>
          </p:cNvCxnSpPr>
          <p:nvPr/>
        </p:nvCxnSpPr>
        <p:spPr>
          <a:xfrm>
            <a:off x="2314322" y="4023139"/>
            <a:ext cx="9180923" cy="23081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FEC8CF-E307-A5A4-3460-A339ADF54286}"/>
              </a:ext>
            </a:extLst>
          </p:cNvPr>
          <p:cNvCxnSpPr>
            <a:cxnSpLocks/>
          </p:cNvCxnSpPr>
          <p:nvPr/>
        </p:nvCxnSpPr>
        <p:spPr>
          <a:xfrm>
            <a:off x="11476195" y="2827241"/>
            <a:ext cx="0" cy="12113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780321"/>
      </p:ext>
    </p:extLst>
  </p:cSld>
  <p:clrMapOvr>
    <a:masterClrMapping/>
  </p:clrMapOvr>
  <p:transition spd="med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0" descr="Computer script on a screen">
            <a:extLst>
              <a:ext uri="{FF2B5EF4-FFF2-40B4-BE49-F238E27FC236}">
                <a16:creationId xmlns:a16="http://schemas.microsoft.com/office/drawing/2014/main" id="{699BE7A4-DADA-C848-8480-36E362E67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824" b="-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5D2246-2100-8CAE-3206-B4C33DA15531}"/>
              </a:ext>
            </a:extLst>
          </p:cNvPr>
          <p:cNvSpPr txBox="1"/>
          <p:nvPr/>
        </p:nvSpPr>
        <p:spPr>
          <a:xfrm>
            <a:off x="7305225" y="2148382"/>
            <a:ext cx="4140013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Live Demo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Turning a Minimal API project back to normal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45C01-09BF-62BA-64CB-2DE78F1A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sz="1000">
                <a:solidFill>
                  <a:srgbClr val="FFFFFF"/>
                </a:solidFill>
                <a:latin typeface="Calibri" panose="020F0502020204030204"/>
              </a:rPr>
              <a:t>2022-12-13</a:t>
            </a:r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A5634-6CE5-C3AE-381B-2A631460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ASP.NET Core Minimal APIs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E8A08-2931-D257-94F2-1FD0526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A14344A-9BDE-4E14-9F68-42155428760A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02205138"/>
      </p:ext>
    </p:extLst>
  </p:cSld>
  <p:clrMapOvr>
    <a:masterClrMapping/>
  </p:clrMapOvr>
  <p:transition spd="med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DC7F54-6B89-A8E8-EB1D-106A4B00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Using Directives for Web SDK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0D25E-E84B-B4B0-C2FF-F24F5AB21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noProof="1">
                <a:solidFill>
                  <a:srgbClr val="6C95EB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noProof="1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noProof="1">
                <a:solidFill>
                  <a:srgbClr val="C091FF"/>
                </a:solidFill>
                <a:latin typeface="Cascadia Mono" panose="020B0609020000020004" pitchFamily="49" charset="0"/>
              </a:rPr>
              <a:t>System</a:t>
            </a:r>
            <a:r>
              <a:rPr lang="en-US" sz="1600" noProof="1">
                <a:solidFill>
                  <a:srgbClr val="BDBDBD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6C95EB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noProof="1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noProof="1">
                <a:solidFill>
                  <a:srgbClr val="C091FF"/>
                </a:solidFill>
                <a:latin typeface="Cascadia Mono" panose="020B0609020000020004" pitchFamily="49" charset="0"/>
              </a:rPr>
              <a:t>System.Collections.Generic</a:t>
            </a:r>
            <a:r>
              <a:rPr lang="en-US" sz="1600" noProof="1">
                <a:solidFill>
                  <a:srgbClr val="BDBDBD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6C95EB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noProof="1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noProof="1">
                <a:solidFill>
                  <a:srgbClr val="C091FF"/>
                </a:solidFill>
                <a:latin typeface="Cascadia Mono" panose="020B0609020000020004" pitchFamily="49" charset="0"/>
              </a:rPr>
              <a:t>System.Linq</a:t>
            </a:r>
            <a:r>
              <a:rPr lang="en-US" sz="1600" noProof="1">
                <a:solidFill>
                  <a:srgbClr val="BDBDBD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6C95EB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noProof="1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noProof="1">
                <a:solidFill>
                  <a:srgbClr val="C091FF"/>
                </a:solidFill>
                <a:latin typeface="Cascadia Mono" panose="020B0609020000020004" pitchFamily="49" charset="0"/>
              </a:rPr>
              <a:t>System.Net.Http</a:t>
            </a:r>
            <a:r>
              <a:rPr lang="en-US" sz="1600" noProof="1">
                <a:solidFill>
                  <a:srgbClr val="BDBDBD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6C95EB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noProof="1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noProof="1">
                <a:solidFill>
                  <a:srgbClr val="C091FF"/>
                </a:solidFill>
                <a:latin typeface="Cascadia Mono" panose="020B0609020000020004" pitchFamily="49" charset="0"/>
              </a:rPr>
              <a:t>System.Net.Http.Json</a:t>
            </a:r>
            <a:r>
              <a:rPr lang="en-US" sz="1600" noProof="1">
                <a:solidFill>
                  <a:srgbClr val="BDBDBD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6C95EB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noProof="1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noProof="1">
                <a:solidFill>
                  <a:srgbClr val="C091FF"/>
                </a:solidFill>
                <a:latin typeface="Cascadia Mono" panose="020B0609020000020004" pitchFamily="49" charset="0"/>
              </a:rPr>
              <a:t>Microsoft.AspNetCore.Builder</a:t>
            </a:r>
            <a:r>
              <a:rPr lang="en-US" sz="1600" noProof="1">
                <a:solidFill>
                  <a:srgbClr val="BDBDBD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6C95EB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noProof="1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noProof="1">
                <a:solidFill>
                  <a:srgbClr val="C091FF"/>
                </a:solidFill>
                <a:latin typeface="Cascadia Mono" panose="020B0609020000020004" pitchFamily="49" charset="0"/>
              </a:rPr>
              <a:t>Microsoft.AspNetCore.Hosting</a:t>
            </a:r>
            <a:r>
              <a:rPr lang="en-US" sz="1600" noProof="1">
                <a:solidFill>
                  <a:srgbClr val="BDBDBD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6C95EB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noProof="1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noProof="1">
                <a:solidFill>
                  <a:srgbClr val="C091FF"/>
                </a:solidFill>
                <a:latin typeface="Cascadia Mono" panose="020B0609020000020004" pitchFamily="49" charset="0"/>
              </a:rPr>
              <a:t>Microsoft.AspNetCore.Http</a:t>
            </a:r>
            <a:r>
              <a:rPr lang="en-US" sz="1600" noProof="1">
                <a:solidFill>
                  <a:srgbClr val="BDBDBD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6C95EB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noProof="1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noProof="1">
                <a:solidFill>
                  <a:srgbClr val="C091FF"/>
                </a:solidFill>
                <a:latin typeface="Cascadia Mono" panose="020B0609020000020004" pitchFamily="49" charset="0"/>
              </a:rPr>
              <a:t>Microsoft.AspNetCore.Routing</a:t>
            </a:r>
            <a:r>
              <a:rPr lang="en-US" sz="1600" noProof="1">
                <a:solidFill>
                  <a:srgbClr val="BDBDBD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6C95EB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noProof="1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noProof="1">
                <a:solidFill>
                  <a:srgbClr val="C091FF"/>
                </a:solidFill>
                <a:latin typeface="Cascadia Mono" panose="020B0609020000020004" pitchFamily="49" charset="0"/>
              </a:rPr>
              <a:t>Microsoft.Extensions.Configuration</a:t>
            </a:r>
            <a:r>
              <a:rPr lang="en-US" sz="1600" noProof="1">
                <a:solidFill>
                  <a:srgbClr val="BDBDBD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6C95EB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noProof="1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noProof="1">
                <a:solidFill>
                  <a:srgbClr val="C091FF"/>
                </a:solidFill>
                <a:latin typeface="Cascadia Mono" panose="020B0609020000020004" pitchFamily="49" charset="0"/>
              </a:rPr>
              <a:t>Microsoft.Extensions.DependencyInjection</a:t>
            </a:r>
            <a:r>
              <a:rPr lang="en-US" sz="1600" noProof="1">
                <a:solidFill>
                  <a:srgbClr val="BDBDBD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6C95EB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noProof="1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noProof="1">
                <a:solidFill>
                  <a:srgbClr val="C091FF"/>
                </a:solidFill>
                <a:latin typeface="Cascadia Mono" panose="020B0609020000020004" pitchFamily="49" charset="0"/>
              </a:rPr>
              <a:t>Microsoft.Extensions.Hosting</a:t>
            </a:r>
            <a:r>
              <a:rPr lang="en-US" sz="1600" noProof="1">
                <a:solidFill>
                  <a:srgbClr val="BDBDBD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6C95EB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noProof="1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noProof="1">
                <a:solidFill>
                  <a:srgbClr val="C091FF"/>
                </a:solidFill>
                <a:latin typeface="Cascadia Mono" panose="020B0609020000020004" pitchFamily="49" charset="0"/>
              </a:rPr>
              <a:t>Microsoft.Extensions.Logging</a:t>
            </a:r>
            <a:r>
              <a:rPr lang="en-US" sz="1600" noProof="1">
                <a:solidFill>
                  <a:srgbClr val="BDBDBD"/>
                </a:solidFill>
                <a:latin typeface="Cascadia Mono" panose="020B0609020000020004" pitchFamily="49" charset="0"/>
              </a:rPr>
              <a:t>;</a:t>
            </a:r>
            <a:endParaRPr lang="en-US" sz="1600" noProof="1">
              <a:solidFill>
                <a:srgbClr val="BDBDBD"/>
              </a:solidFill>
            </a:endParaRPr>
          </a:p>
          <a:p>
            <a:pPr marL="0" indent="0">
              <a:buNone/>
            </a:pPr>
            <a:endParaRPr lang="de-DE" sz="16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631BE-6690-F70C-11CB-668580D4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B4CA7-F326-D1BC-B93F-2123D333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9CD4E-37E8-2C64-8556-413FB823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</a:t>
            </a:fld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E4981-FD8F-E1B1-8C45-FC6FAE525392}"/>
              </a:ext>
            </a:extLst>
          </p:cNvPr>
          <p:cNvSpPr txBox="1"/>
          <p:nvPr/>
        </p:nvSpPr>
        <p:spPr>
          <a:xfrm>
            <a:off x="1157561" y="5756177"/>
            <a:ext cx="922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https://github.com/dotnet/aspnetcore/issues/32451#issuecomment-870812382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4765155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D297FC-AE0D-4197-98D6-D975F71C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HTTP Endpoints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4CA20F-7F58-4AAA-9556-6AE379C7B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BC1D3-548B-4985-A832-D4227D64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2022-12-13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A25B-7E32-43F9-8A6E-DB6C2C83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ASP.NET Core Minimal APIs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C823-7368-4810-97CF-5AF86F05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204542"/>
      </p:ext>
    </p:extLst>
  </p:cSld>
  <p:clrMapOvr>
    <a:masterClrMapping/>
  </p:clrMapOvr>
  <p:transition spd="med">
    <p:cover/>
  </p:transition>
</p:sld>
</file>

<file path=ppt/theme/theme1.xml><?xml version="1.0" encoding="utf-8"?>
<a:theme xmlns:a="http://schemas.openxmlformats.org/drawingml/2006/main" name="Office Theme">
  <a:themeElements>
    <a:clrScheme name="Light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0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A0FF"/>
      </a:hlink>
      <a:folHlink>
        <a:srgbClr val="00A0FF"/>
      </a:folHlink>
    </a:clrScheme>
    <a:fontScheme name="Segoe UI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 Source with Dotnet.pptx" id="{818479F7-CD9E-47CE-8262-2B457F5BCCBE}" vid="{55A939FD-4F7D-4F8B-89EB-8BF73D12C8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Talk Template Dark</Template>
  <TotalTime>0</TotalTime>
  <Words>1653</Words>
  <Application>Microsoft Office PowerPoint</Application>
  <PresentationFormat>Widescreen</PresentationFormat>
  <Paragraphs>270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Cascadia Mono</vt:lpstr>
      <vt:lpstr>Segoe UI</vt:lpstr>
      <vt:lpstr>Segoe UI Semilight</vt:lpstr>
      <vt:lpstr>Wingdings</vt:lpstr>
      <vt:lpstr>Office Theme</vt:lpstr>
      <vt:lpstr>Minimal APIs in the Field</vt:lpstr>
      <vt:lpstr>Content</vt:lpstr>
      <vt:lpstr>Minimal APIs with ASP.NET Core</vt:lpstr>
      <vt:lpstr>Minimal APIs – Default Template</vt:lpstr>
      <vt:lpstr>CreateHostBuilder and Startup are gone</vt:lpstr>
      <vt:lpstr>ASP.NET Core Middleware Pipeline</vt:lpstr>
      <vt:lpstr>PowerPoint Presentation</vt:lpstr>
      <vt:lpstr>Global Using Directives for Web SDK</vt:lpstr>
      <vt:lpstr>Structuring HTTP Endpoints</vt:lpstr>
      <vt:lpstr>Mapping Endpoints with Delegates</vt:lpstr>
      <vt:lpstr>How to organize endpoints?</vt:lpstr>
      <vt:lpstr>CHUC: Core – Humble Objects – Unit Tests – Composition Root</vt:lpstr>
      <vt:lpstr>PowerPoint Presentation</vt:lpstr>
      <vt:lpstr>Endpoint Registration</vt:lpstr>
      <vt:lpstr>Two ways to register: manual vs. automatic</vt:lpstr>
      <vt:lpstr>PowerPoint Presentation</vt:lpstr>
      <vt:lpstr>Dependency Injection and Model Binding</vt:lpstr>
      <vt:lpstr>DI via Method Injection and Model Binding</vt:lpstr>
      <vt:lpstr>Injecting Singletons via the constructor</vt:lpstr>
      <vt:lpstr>Swagger Support</vt:lpstr>
      <vt:lpstr>AspNetCore.Swashbuckle with Minimal APIs</vt:lpstr>
      <vt:lpstr>Swagger with anonymous methods in .NET 7</vt:lpstr>
      <vt:lpstr>Automated Testing of Minimal API endpoints</vt:lpstr>
      <vt:lpstr>IResult was hard – but now, it’s fine</vt:lpstr>
      <vt:lpstr>PowerPoint Presentation</vt:lpstr>
      <vt:lpstr>Integration testing for the whole middleware pipeline</vt:lpstr>
      <vt:lpstr>Validation of Query Parameters and Data Transfer Objects</vt:lpstr>
      <vt:lpstr>No built-in validation</vt:lpstr>
      <vt:lpstr>PowerPoint Presentation</vt:lpstr>
      <vt:lpstr>Miscellaneous infos and conclusion</vt:lpstr>
      <vt:lpstr>Miscellaneous infos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Title</dc:title>
  <dc:creator>Kenny Pflug</dc:creator>
  <cp:lastModifiedBy>Kenny Pflug</cp:lastModifiedBy>
  <cp:revision>85</cp:revision>
  <dcterms:created xsi:type="dcterms:W3CDTF">2021-02-13T09:38:28Z</dcterms:created>
  <dcterms:modified xsi:type="dcterms:W3CDTF">2022-12-13T17:49:29Z</dcterms:modified>
</cp:coreProperties>
</file>