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81" r:id="rId13"/>
    <p:sldId id="266" r:id="rId14"/>
    <p:sldId id="268" r:id="rId15"/>
    <p:sldId id="283" r:id="rId16"/>
    <p:sldId id="284" r:id="rId17"/>
    <p:sldId id="285" r:id="rId18"/>
    <p:sldId id="299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70" r:id="rId27"/>
    <p:sldId id="294" r:id="rId28"/>
    <p:sldId id="295" r:id="rId29"/>
    <p:sldId id="296" r:id="rId30"/>
    <p:sldId id="297" r:id="rId31"/>
    <p:sldId id="298" r:id="rId32"/>
    <p:sldId id="300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48" r:id="rId42"/>
    <p:sldId id="347" r:id="rId43"/>
    <p:sldId id="269" r:id="rId44"/>
    <p:sldId id="272" r:id="rId45"/>
    <p:sldId id="326" r:id="rId46"/>
    <p:sldId id="325" r:id="rId47"/>
    <p:sldId id="271" r:id="rId48"/>
    <p:sldId id="328" r:id="rId49"/>
    <p:sldId id="329" r:id="rId50"/>
    <p:sldId id="327" r:id="rId51"/>
    <p:sldId id="275" r:id="rId52"/>
    <p:sldId id="276" r:id="rId53"/>
    <p:sldId id="344" r:id="rId54"/>
    <p:sldId id="345" r:id="rId55"/>
    <p:sldId id="277" r:id="rId56"/>
    <p:sldId id="346" r:id="rId57"/>
    <p:sldId id="278" r:id="rId58"/>
    <p:sldId id="279" r:id="rId59"/>
    <p:sldId id="282" r:id="rId60"/>
    <p:sldId id="343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290" r:id="rId72"/>
    <p:sldId id="340" r:id="rId73"/>
    <p:sldId id="341" r:id="rId74"/>
    <p:sldId id="342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2789" y="15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BenchmarkDotNet=v0.12.1, OS=Windows 10.0.19042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Core SDK=5.0.103</a:t>
            </a:r>
          </a:p>
          <a:p>
            <a:pPr algn="l">
              <a:defRPr sz="600"/>
            </a:pPr>
            <a:r>
              <a:rPr lang="en-US" sz="600" noProof="1"/>
              <a:t>  [Host]     : .NET Core 5.0.3 (CoreCLR 5.0.321.7212, CoreFX 5.0.321.7212), X64 RyuJIT</a:t>
            </a:r>
          </a:p>
          <a:p>
            <a:pPr algn="l">
              <a:defRPr sz="600"/>
            </a:pPr>
            <a:r>
              <a:rPr lang="en-US" sz="600" noProof="1"/>
              <a:t>  Job-SWHTBI : .NET Core 5.0.3 (CoreCLR 5.0.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Statische Methode</c:v>
                </c:pt>
                <c:pt idx="1">
                  <c:v>Instanzmethode</c:v>
                </c:pt>
                <c:pt idx="2">
                  <c:v>Via Interface</c:v>
                </c:pt>
                <c:pt idx="3">
                  <c:v>Via Override</c:v>
                </c:pt>
                <c:pt idx="4">
                  <c:v>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8.2000000000000007E-3</c:v>
                </c:pt>
                <c:pt idx="1">
                  <c:v>8.5500000000000007E-2</c:v>
                </c:pt>
                <c:pt idx="2">
                  <c:v>0.43219999999999997</c:v>
                </c:pt>
                <c:pt idx="3">
                  <c:v>0.32429999999999998</c:v>
                </c:pt>
                <c:pt idx="4">
                  <c:v>0.65139999999999998</c:v>
                </c:pt>
                <c:pt idx="5">
                  <c:v>5.1999999999999998E-3</c:v>
                </c:pt>
                <c:pt idx="6">
                  <c:v>2.9058999999999999</c:v>
                </c:pt>
                <c:pt idx="7">
                  <c:v>3540</c:v>
                </c:pt>
                <c:pt idx="8">
                  <c:v>4.5182000000000002</c:v>
                </c:pt>
                <c:pt idx="9">
                  <c:v>1307.2671</c:v>
                </c:pt>
                <c:pt idx="10">
                  <c:v>85300.697400000005</c:v>
                </c:pt>
                <c:pt idx="11">
                  <c:v>265.12200000000001</c:v>
                </c:pt>
                <c:pt idx="12">
                  <c:v>2712.136</c:v>
                </c:pt>
                <c:pt idx="13">
                  <c:v>8.8089999999999993</c:v>
                </c:pt>
                <c:pt idx="14">
                  <c:v>8.3770000000000007</c:v>
                </c:pt>
                <c:pt idx="15">
                  <c:v>194500</c:v>
                </c:pt>
                <c:pt idx="16">
                  <c:v>245100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A-43A9-88BE-DB998852B9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60F7B-ED9F-46B7-BF7C-34606BE9FC0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C52C1A-F56D-482E-B26D-0CEE513D3318}">
      <dgm:prSet phldrT="[Text]"/>
      <dgm:spPr/>
      <dgm:t>
        <a:bodyPr/>
        <a:lstStyle/>
        <a:p>
          <a:r>
            <a:rPr lang="de-DE" dirty="0"/>
            <a:t>Input</a:t>
          </a:r>
          <a:endParaRPr lang="en-DE" dirty="0"/>
        </a:p>
      </dgm:t>
    </dgm:pt>
    <dgm:pt modelId="{F8196684-7091-466E-BD17-576F19C984E6}" type="parTrans" cxnId="{4F978922-6465-433A-8F49-D50012C7E624}">
      <dgm:prSet/>
      <dgm:spPr/>
      <dgm:t>
        <a:bodyPr/>
        <a:lstStyle/>
        <a:p>
          <a:endParaRPr lang="en-DE"/>
        </a:p>
      </dgm:t>
    </dgm:pt>
    <dgm:pt modelId="{F1C36DB0-9131-42FB-A1C9-15E7D86B26E9}" type="sibTrans" cxnId="{4F978922-6465-433A-8F49-D50012C7E624}">
      <dgm:prSet/>
      <dgm:spPr/>
      <dgm:t>
        <a:bodyPr/>
        <a:lstStyle/>
        <a:p>
          <a:endParaRPr lang="en-DE"/>
        </a:p>
      </dgm:t>
    </dgm:pt>
    <dgm:pt modelId="{7A368404-F624-4CCC-864F-DA8EF1150350}">
      <dgm:prSet phldrT="[Text]"/>
      <dgm:spPr/>
      <dgm:t>
        <a:bodyPr/>
        <a:lstStyle/>
        <a:p>
          <a:r>
            <a:rPr lang="de-DE" dirty="0" err="1"/>
            <a:t>Process</a:t>
          </a:r>
          <a:endParaRPr lang="en-DE" dirty="0"/>
        </a:p>
      </dgm:t>
    </dgm:pt>
    <dgm:pt modelId="{BDD988A1-EEE2-45EB-A9EB-5561CF81587C}" type="parTrans" cxnId="{A0AA460F-D570-449D-B017-7D14B2C26928}">
      <dgm:prSet/>
      <dgm:spPr/>
      <dgm:t>
        <a:bodyPr/>
        <a:lstStyle/>
        <a:p>
          <a:endParaRPr lang="en-DE"/>
        </a:p>
      </dgm:t>
    </dgm:pt>
    <dgm:pt modelId="{48378732-8821-4BA5-9776-3A255BEE747A}" type="sibTrans" cxnId="{A0AA460F-D570-449D-B017-7D14B2C26928}">
      <dgm:prSet/>
      <dgm:spPr/>
      <dgm:t>
        <a:bodyPr/>
        <a:lstStyle/>
        <a:p>
          <a:endParaRPr lang="en-DE"/>
        </a:p>
      </dgm:t>
    </dgm:pt>
    <dgm:pt modelId="{84096A68-0DD4-41B2-A8BF-F69B98F965E7}">
      <dgm:prSet phldrT="[Text]"/>
      <dgm:spPr/>
      <dgm:t>
        <a:bodyPr/>
        <a:lstStyle/>
        <a:p>
          <a:r>
            <a:rPr lang="de-DE" dirty="0"/>
            <a:t>Output</a:t>
          </a:r>
          <a:endParaRPr lang="en-DE" dirty="0"/>
        </a:p>
      </dgm:t>
    </dgm:pt>
    <dgm:pt modelId="{6C209F3C-937A-467B-94D5-DDCD3DC2E4CB}" type="parTrans" cxnId="{580C260E-D04B-461D-8CA7-0DE9608DD476}">
      <dgm:prSet/>
      <dgm:spPr/>
      <dgm:t>
        <a:bodyPr/>
        <a:lstStyle/>
        <a:p>
          <a:endParaRPr lang="en-DE"/>
        </a:p>
      </dgm:t>
    </dgm:pt>
    <dgm:pt modelId="{BAB2C1CA-DFF0-453C-93A1-49CA161A2517}" type="sibTrans" cxnId="{580C260E-D04B-461D-8CA7-0DE9608DD476}">
      <dgm:prSet/>
      <dgm:spPr/>
      <dgm:t>
        <a:bodyPr/>
        <a:lstStyle/>
        <a:p>
          <a:endParaRPr lang="en-DE"/>
        </a:p>
      </dgm:t>
    </dgm:pt>
    <dgm:pt modelId="{CED59912-0999-4366-BDF6-F23E9D09F5EF}" type="pres">
      <dgm:prSet presAssocID="{51960F7B-ED9F-46B7-BF7C-34606BE9FC00}" presName="Name0" presStyleCnt="0">
        <dgm:presLayoutVars>
          <dgm:dir/>
          <dgm:resizeHandles val="exact"/>
        </dgm:presLayoutVars>
      </dgm:prSet>
      <dgm:spPr/>
    </dgm:pt>
    <dgm:pt modelId="{8791D3AA-6045-45C1-9712-D5981A55D9DC}" type="pres">
      <dgm:prSet presAssocID="{05C52C1A-F56D-482E-B26D-0CEE513D3318}" presName="node" presStyleLbl="node1" presStyleIdx="0" presStyleCnt="3">
        <dgm:presLayoutVars>
          <dgm:bulletEnabled val="1"/>
        </dgm:presLayoutVars>
      </dgm:prSet>
      <dgm:spPr/>
    </dgm:pt>
    <dgm:pt modelId="{FC0FF44F-BAF2-46EC-B96D-C9E69C8DA446}" type="pres">
      <dgm:prSet presAssocID="{F1C36DB0-9131-42FB-A1C9-15E7D86B26E9}" presName="sibTrans" presStyleLbl="sibTrans2D1" presStyleIdx="0" presStyleCnt="2"/>
      <dgm:spPr/>
    </dgm:pt>
    <dgm:pt modelId="{7CFDDBB2-AD8D-4364-9728-672337D45F79}" type="pres">
      <dgm:prSet presAssocID="{F1C36DB0-9131-42FB-A1C9-15E7D86B26E9}" presName="connectorText" presStyleLbl="sibTrans2D1" presStyleIdx="0" presStyleCnt="2"/>
      <dgm:spPr/>
    </dgm:pt>
    <dgm:pt modelId="{56EB8DE6-1729-4CED-9787-B7E03E898E1D}" type="pres">
      <dgm:prSet presAssocID="{7A368404-F624-4CCC-864F-DA8EF1150350}" presName="node" presStyleLbl="node1" presStyleIdx="1" presStyleCnt="3">
        <dgm:presLayoutVars>
          <dgm:bulletEnabled val="1"/>
        </dgm:presLayoutVars>
      </dgm:prSet>
      <dgm:spPr/>
    </dgm:pt>
    <dgm:pt modelId="{AAC78434-87BD-492D-81BC-A3973FBED6F5}" type="pres">
      <dgm:prSet presAssocID="{48378732-8821-4BA5-9776-3A255BEE747A}" presName="sibTrans" presStyleLbl="sibTrans2D1" presStyleIdx="1" presStyleCnt="2"/>
      <dgm:spPr/>
    </dgm:pt>
    <dgm:pt modelId="{E1F0F431-2C07-4569-A6DB-1D6E8186C076}" type="pres">
      <dgm:prSet presAssocID="{48378732-8821-4BA5-9776-3A255BEE747A}" presName="connectorText" presStyleLbl="sibTrans2D1" presStyleIdx="1" presStyleCnt="2"/>
      <dgm:spPr/>
    </dgm:pt>
    <dgm:pt modelId="{335E7403-D358-484D-AF22-9333E49D555D}" type="pres">
      <dgm:prSet presAssocID="{84096A68-0DD4-41B2-A8BF-F69B98F965E7}" presName="node" presStyleLbl="node1" presStyleIdx="2" presStyleCnt="3">
        <dgm:presLayoutVars>
          <dgm:bulletEnabled val="1"/>
        </dgm:presLayoutVars>
      </dgm:prSet>
      <dgm:spPr/>
    </dgm:pt>
  </dgm:ptLst>
  <dgm:cxnLst>
    <dgm:cxn modelId="{580C260E-D04B-461D-8CA7-0DE9608DD476}" srcId="{51960F7B-ED9F-46B7-BF7C-34606BE9FC00}" destId="{84096A68-0DD4-41B2-A8BF-F69B98F965E7}" srcOrd="2" destOrd="0" parTransId="{6C209F3C-937A-467B-94D5-DDCD3DC2E4CB}" sibTransId="{BAB2C1CA-DFF0-453C-93A1-49CA161A2517}"/>
    <dgm:cxn modelId="{A0AA460F-D570-449D-B017-7D14B2C26928}" srcId="{51960F7B-ED9F-46B7-BF7C-34606BE9FC00}" destId="{7A368404-F624-4CCC-864F-DA8EF1150350}" srcOrd="1" destOrd="0" parTransId="{BDD988A1-EEE2-45EB-A9EB-5561CF81587C}" sibTransId="{48378732-8821-4BA5-9776-3A255BEE747A}"/>
    <dgm:cxn modelId="{4F978922-6465-433A-8F49-D50012C7E624}" srcId="{51960F7B-ED9F-46B7-BF7C-34606BE9FC00}" destId="{05C52C1A-F56D-482E-B26D-0CEE513D3318}" srcOrd="0" destOrd="0" parTransId="{F8196684-7091-466E-BD17-576F19C984E6}" sibTransId="{F1C36DB0-9131-42FB-A1C9-15E7D86B26E9}"/>
    <dgm:cxn modelId="{48FEA062-5770-4599-866F-A36A852E40F8}" type="presOf" srcId="{51960F7B-ED9F-46B7-BF7C-34606BE9FC00}" destId="{CED59912-0999-4366-BDF6-F23E9D09F5EF}" srcOrd="0" destOrd="0" presId="urn:microsoft.com/office/officeart/2005/8/layout/process1"/>
    <dgm:cxn modelId="{E2B90247-43AC-40AF-AA2A-E18E9B0ADC76}" type="presOf" srcId="{7A368404-F624-4CCC-864F-DA8EF1150350}" destId="{56EB8DE6-1729-4CED-9787-B7E03E898E1D}" srcOrd="0" destOrd="0" presId="urn:microsoft.com/office/officeart/2005/8/layout/process1"/>
    <dgm:cxn modelId="{1B538E87-89F2-4BBC-AA9B-BEA81E3E8439}" type="presOf" srcId="{F1C36DB0-9131-42FB-A1C9-15E7D86B26E9}" destId="{7CFDDBB2-AD8D-4364-9728-672337D45F79}" srcOrd="1" destOrd="0" presId="urn:microsoft.com/office/officeart/2005/8/layout/process1"/>
    <dgm:cxn modelId="{E1A39788-9AEE-4813-85FE-A1EBD55624C0}" type="presOf" srcId="{48378732-8821-4BA5-9776-3A255BEE747A}" destId="{E1F0F431-2C07-4569-A6DB-1D6E8186C076}" srcOrd="1" destOrd="0" presId="urn:microsoft.com/office/officeart/2005/8/layout/process1"/>
    <dgm:cxn modelId="{FC0E9395-A325-48C1-A1FE-A22884EDFFB2}" type="presOf" srcId="{F1C36DB0-9131-42FB-A1C9-15E7D86B26E9}" destId="{FC0FF44F-BAF2-46EC-B96D-C9E69C8DA446}" srcOrd="0" destOrd="0" presId="urn:microsoft.com/office/officeart/2005/8/layout/process1"/>
    <dgm:cxn modelId="{0011A096-4B8A-43CF-8F87-A3995284DA88}" type="presOf" srcId="{84096A68-0DD4-41B2-A8BF-F69B98F965E7}" destId="{335E7403-D358-484D-AF22-9333E49D555D}" srcOrd="0" destOrd="0" presId="urn:microsoft.com/office/officeart/2005/8/layout/process1"/>
    <dgm:cxn modelId="{C05D01F4-AA80-47EF-BE64-5AABC36FECB2}" type="presOf" srcId="{05C52C1A-F56D-482E-B26D-0CEE513D3318}" destId="{8791D3AA-6045-45C1-9712-D5981A55D9DC}" srcOrd="0" destOrd="0" presId="urn:microsoft.com/office/officeart/2005/8/layout/process1"/>
    <dgm:cxn modelId="{8B72AAF9-6E5C-4529-9CED-56EAAB9DD612}" type="presOf" srcId="{48378732-8821-4BA5-9776-3A255BEE747A}" destId="{AAC78434-87BD-492D-81BC-A3973FBED6F5}" srcOrd="0" destOrd="0" presId="urn:microsoft.com/office/officeart/2005/8/layout/process1"/>
    <dgm:cxn modelId="{D65E5B22-7830-4346-966D-263609A6F228}" type="presParOf" srcId="{CED59912-0999-4366-BDF6-F23E9D09F5EF}" destId="{8791D3AA-6045-45C1-9712-D5981A55D9DC}" srcOrd="0" destOrd="0" presId="urn:microsoft.com/office/officeart/2005/8/layout/process1"/>
    <dgm:cxn modelId="{49C0200C-856E-4A52-919C-D5848F437467}" type="presParOf" srcId="{CED59912-0999-4366-BDF6-F23E9D09F5EF}" destId="{FC0FF44F-BAF2-46EC-B96D-C9E69C8DA446}" srcOrd="1" destOrd="0" presId="urn:microsoft.com/office/officeart/2005/8/layout/process1"/>
    <dgm:cxn modelId="{6ABF04BA-87B8-4D38-A01B-C4A8B6751C1A}" type="presParOf" srcId="{FC0FF44F-BAF2-46EC-B96D-C9E69C8DA446}" destId="{7CFDDBB2-AD8D-4364-9728-672337D45F79}" srcOrd="0" destOrd="0" presId="urn:microsoft.com/office/officeart/2005/8/layout/process1"/>
    <dgm:cxn modelId="{9501963E-241F-450E-8C7D-CEED76089F3B}" type="presParOf" srcId="{CED59912-0999-4366-BDF6-F23E9D09F5EF}" destId="{56EB8DE6-1729-4CED-9787-B7E03E898E1D}" srcOrd="2" destOrd="0" presId="urn:microsoft.com/office/officeart/2005/8/layout/process1"/>
    <dgm:cxn modelId="{48002717-531A-4386-8D7F-690A63E591FE}" type="presParOf" srcId="{CED59912-0999-4366-BDF6-F23E9D09F5EF}" destId="{AAC78434-87BD-492D-81BC-A3973FBED6F5}" srcOrd="3" destOrd="0" presId="urn:microsoft.com/office/officeart/2005/8/layout/process1"/>
    <dgm:cxn modelId="{95D109BD-97A9-4208-B2F1-568DD038F12E}" type="presParOf" srcId="{AAC78434-87BD-492D-81BC-A3973FBED6F5}" destId="{E1F0F431-2C07-4569-A6DB-1D6E8186C076}" srcOrd="0" destOrd="0" presId="urn:microsoft.com/office/officeart/2005/8/layout/process1"/>
    <dgm:cxn modelId="{83C92AB9-4DF5-4EEA-B94B-F5F24533106C}" type="presParOf" srcId="{CED59912-0999-4366-BDF6-F23E9D09F5EF}" destId="{335E7403-D358-484D-AF22-9333E49D555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1D3AA-6045-45C1-9712-D5981A55D9DC}">
      <dsp:nvSpPr>
        <dsp:cNvPr id="0" name=""/>
        <dsp:cNvSpPr/>
      </dsp:nvSpPr>
      <dsp:spPr>
        <a:xfrm>
          <a:off x="9242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/>
            <a:t>Input</a:t>
          </a:r>
          <a:endParaRPr lang="en-DE" sz="5300" kern="1200" dirty="0"/>
        </a:p>
      </dsp:txBody>
      <dsp:txXfrm>
        <a:off x="57787" y="1883650"/>
        <a:ext cx="2665308" cy="1560349"/>
      </dsp:txXfrm>
    </dsp:sp>
    <dsp:sp modelId="{FC0FF44F-BAF2-46EC-B96D-C9E69C8DA446}">
      <dsp:nvSpPr>
        <dsp:cNvPr id="0" name=""/>
        <dsp:cNvSpPr/>
      </dsp:nvSpPr>
      <dsp:spPr>
        <a:xfrm>
          <a:off x="3047880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700" kern="1200"/>
        </a:p>
      </dsp:txBody>
      <dsp:txXfrm>
        <a:off x="3047880" y="2458302"/>
        <a:ext cx="409940" cy="411044"/>
      </dsp:txXfrm>
    </dsp:sp>
    <dsp:sp modelId="{56EB8DE6-1729-4CED-9787-B7E03E898E1D}">
      <dsp:nvSpPr>
        <dsp:cNvPr id="0" name=""/>
        <dsp:cNvSpPr/>
      </dsp:nvSpPr>
      <dsp:spPr>
        <a:xfrm>
          <a:off x="3876600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 err="1"/>
            <a:t>Process</a:t>
          </a:r>
          <a:endParaRPr lang="en-DE" sz="5300" kern="1200" dirty="0"/>
        </a:p>
      </dsp:txBody>
      <dsp:txXfrm>
        <a:off x="3925145" y="1883650"/>
        <a:ext cx="2665308" cy="1560349"/>
      </dsp:txXfrm>
    </dsp:sp>
    <dsp:sp modelId="{AAC78434-87BD-492D-81BC-A3973FBED6F5}">
      <dsp:nvSpPr>
        <dsp:cNvPr id="0" name=""/>
        <dsp:cNvSpPr/>
      </dsp:nvSpPr>
      <dsp:spPr>
        <a:xfrm>
          <a:off x="6915239" y="232128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700" kern="1200"/>
        </a:p>
      </dsp:txBody>
      <dsp:txXfrm>
        <a:off x="6915239" y="2458302"/>
        <a:ext cx="409940" cy="411044"/>
      </dsp:txXfrm>
    </dsp:sp>
    <dsp:sp modelId="{335E7403-D358-484D-AF22-9333E49D555D}">
      <dsp:nvSpPr>
        <dsp:cNvPr id="0" name=""/>
        <dsp:cNvSpPr/>
      </dsp:nvSpPr>
      <dsp:spPr>
        <a:xfrm>
          <a:off x="7743958" y="183510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kern="1200" dirty="0"/>
            <a:t>Output</a:t>
          </a:r>
          <a:endParaRPr lang="en-DE" sz="5300" kern="1200" dirty="0"/>
        </a:p>
      </dsp:txBody>
      <dsp:txXfrm>
        <a:off x="7792503" y="188365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3E59-BEE1-4812-B1EA-955F6B9C99F2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3645-DFFD-4F31-ABE3-25FDFDA64724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1301-3363-4296-B8A6-C9C46BA50284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F3DE-FB03-4FFF-B7FC-15A77F76740B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A66D-C0B3-416C-A257-7DC638C19953}" type="datetime1">
              <a:rPr lang="de-DE" smtClean="0"/>
              <a:t>16.02.2021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6F54-6D6D-45EF-B02C-FDD0DF799EC8}" type="datetime1">
              <a:rPr lang="de-DE" smtClean="0"/>
              <a:t>16.02.2021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222A-81EF-4681-BC4B-0439587E88A6}" type="datetime1">
              <a:rPr lang="de-DE" smtClean="0"/>
              <a:t>16.02.2021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F0DB-C43C-407B-A499-3374F9DD1619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0962-18BE-4DCC-91A3-BC9FD4965847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F736-A01E-4E2F-BC6F-F7DB7C5BD353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TMuno5RZNeE?t=3145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arson.com/us/higher-education/product/Martin-Agile-Principles-Patterns-and-Practices-in-C/9780132797146.html" TargetMode="External"/><Relationship Id="rId3" Type="http://schemas.openxmlformats.org/officeDocument/2006/relationships/hyperlink" Target="https://prodotnetmemory.com/" TargetMode="External"/><Relationship Id="rId7" Type="http://schemas.openxmlformats.org/officeDocument/2006/relationships/hyperlink" Target="https://app.pluralsight.com/library/courses/skeet-async/table-of-contents" TargetMode="External"/><Relationship Id="rId2" Type="http://schemas.openxmlformats.org/officeDocument/2006/relationships/hyperlink" Target="https://mattwarren.org/2017/02/07/The-68-things-the-CLR-does-before-executing-a-single-line-of-your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" TargetMode="External"/><Relationship Id="rId11" Type="http://schemas.openxmlformats.org/officeDocument/2006/relationships/hyperlink" Target="https://www.manning.com/books/dependency-injection-in-dot-net" TargetMode="External"/><Relationship Id="rId5" Type="http://schemas.openxmlformats.org/officeDocument/2006/relationships/hyperlink" Target="https://www.palmmedia.de/blog/2011/8/30/ioc-container-benchmark-performance-comparison" TargetMode="External"/><Relationship Id="rId10" Type="http://schemas.openxmlformats.org/officeDocument/2006/relationships/hyperlink" Target="https://www.martinfowler.com/books/eaa.html" TargetMode="External"/><Relationship Id="rId4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9" Type="http://schemas.openxmlformats.org/officeDocument/2006/relationships/hyperlink" Target="https://aakinshin.net/prodotnetbenchmark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Principles vs.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r>
              <a:rPr lang="de-DE" dirty="0"/>
              <a:t>Wie mein Wissen über Interna und Performance das Design meiner Anwendungen verändert hat – ein anekdotischer Vortrag</a:t>
            </a:r>
          </a:p>
          <a:p>
            <a:r>
              <a:rPr lang="en-US" sz="1800" dirty="0"/>
              <a:t>Digital Craftsmanship</a:t>
            </a:r>
            <a:r>
              <a:rPr lang="de-DE" sz="1800" dirty="0"/>
              <a:t> Nordoberpfalz</a:t>
            </a:r>
            <a:br>
              <a:rPr lang="de-DE" sz="1800" dirty="0"/>
            </a:br>
            <a:r>
              <a:rPr lang="de-DE" sz="1800" dirty="0"/>
              <a:t>16.02.2021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3135F-56A4-4BEC-9A75-37C04BE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 of Everyday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7A7590-A32C-4A57-A21C-F33222A3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BB04-A2DF-43A0-92D5-16E8340C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8CB7-40BD-468D-9824-207AE4F19579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F1D2-09A1-445D-B7BB-E243643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79-7992-4AF9-A568-8A8D788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47520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FD7A1-65A5-4B23-94CB-1A10A46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Zeit, die Zeit…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B4ED-E959-4288-9C7B-2312585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6C-0EFE-415A-886A-2533D0879170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E573-0D18-49D3-9661-24F8883B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0288-6343-4152-80E4-6660698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18C87-B721-423C-A689-971FBB2EF5DF}"/>
              </a:ext>
            </a:extLst>
          </p:cNvPr>
          <p:cNvSpPr/>
          <p:nvPr/>
        </p:nvSpPr>
        <p:spPr>
          <a:xfrm>
            <a:off x="2991506" y="3610303"/>
            <a:ext cx="2025869" cy="50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Nanosekunden (</a:t>
            </a:r>
            <a:r>
              <a:rPr lang="de-DE" sz="1400" dirty="0" err="1"/>
              <a:t>ns</a:t>
            </a:r>
            <a:r>
              <a:rPr lang="de-DE" sz="1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F3FF7-3866-4657-9C55-3F453E318CF6}"/>
              </a:ext>
            </a:extLst>
          </p:cNvPr>
          <p:cNvSpPr/>
          <p:nvPr/>
        </p:nvSpPr>
        <p:spPr>
          <a:xfrm>
            <a:off x="965637" y="3610303"/>
            <a:ext cx="2025869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Pikosekunden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E7C-C93A-481B-AB2A-FB1DFDD871FD}"/>
              </a:ext>
            </a:extLst>
          </p:cNvPr>
          <p:cNvSpPr/>
          <p:nvPr/>
        </p:nvSpPr>
        <p:spPr>
          <a:xfrm>
            <a:off x="5017375" y="3610303"/>
            <a:ext cx="2025869" cy="504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Mikrosekunden (µs)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CC665-7934-4427-AD13-C73E78620CB9}"/>
              </a:ext>
            </a:extLst>
          </p:cNvPr>
          <p:cNvSpPr/>
          <p:nvPr/>
        </p:nvSpPr>
        <p:spPr>
          <a:xfrm>
            <a:off x="7043244" y="3610303"/>
            <a:ext cx="2025869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Millisekunden (</a:t>
            </a:r>
            <a:r>
              <a:rPr lang="de-DE" sz="1400" dirty="0" err="1"/>
              <a:t>ms</a:t>
            </a:r>
            <a:r>
              <a:rPr lang="de-DE" sz="1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C3564-691F-4B3B-8EF1-46BC6B1EB2E1}"/>
              </a:ext>
            </a:extLst>
          </p:cNvPr>
          <p:cNvSpPr/>
          <p:nvPr/>
        </p:nvSpPr>
        <p:spPr>
          <a:xfrm>
            <a:off x="9069113" y="3610303"/>
            <a:ext cx="2025869" cy="50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Sekunden (s)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BD6B37-63AB-4851-9F91-40B39AD0FAB0}"/>
              </a:ext>
            </a:extLst>
          </p:cNvPr>
          <p:cNvCxnSpPr/>
          <p:nvPr/>
        </p:nvCxnSpPr>
        <p:spPr>
          <a:xfrm flipV="1">
            <a:off x="956203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11AAE-87E5-4982-9E77-6690FE603218}"/>
              </a:ext>
            </a:extLst>
          </p:cNvPr>
          <p:cNvSpPr txBox="1"/>
          <p:nvPr/>
        </p:nvSpPr>
        <p:spPr>
          <a:xfrm>
            <a:off x="579152" y="233053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1e-12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DDC67-8783-4C2A-ADCD-DEC1AE5B801E}"/>
              </a:ext>
            </a:extLst>
          </p:cNvPr>
          <p:cNvCxnSpPr/>
          <p:nvPr/>
        </p:nvCxnSpPr>
        <p:spPr>
          <a:xfrm flipV="1">
            <a:off x="2991506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17D95D-7AFA-4DC7-BCA9-A7047E12F3B6}"/>
              </a:ext>
            </a:extLst>
          </p:cNvPr>
          <p:cNvSpPr txBox="1"/>
          <p:nvPr/>
        </p:nvSpPr>
        <p:spPr>
          <a:xfrm>
            <a:off x="2667539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1e-9</a:t>
            </a:r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10051C-0DBC-4328-AF62-D97D11BFE95B}"/>
              </a:ext>
            </a:extLst>
          </p:cNvPr>
          <p:cNvCxnSpPr/>
          <p:nvPr/>
        </p:nvCxnSpPr>
        <p:spPr>
          <a:xfrm flipV="1">
            <a:off x="5017374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B56523-56C1-41C6-B41B-F0E1E9477352}"/>
              </a:ext>
            </a:extLst>
          </p:cNvPr>
          <p:cNvSpPr txBox="1"/>
          <p:nvPr/>
        </p:nvSpPr>
        <p:spPr>
          <a:xfrm>
            <a:off x="4693407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1e-6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0F35D2-F0A0-4C3A-96D7-F31B8A1B09B1}"/>
              </a:ext>
            </a:extLst>
          </p:cNvPr>
          <p:cNvCxnSpPr/>
          <p:nvPr/>
        </p:nvCxnSpPr>
        <p:spPr>
          <a:xfrm flipV="1">
            <a:off x="7043242" y="2699864"/>
            <a:ext cx="0" cy="141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BEF401-B275-4D3B-A877-1E710685B1E8}"/>
              </a:ext>
            </a:extLst>
          </p:cNvPr>
          <p:cNvSpPr txBox="1"/>
          <p:nvPr/>
        </p:nvSpPr>
        <p:spPr>
          <a:xfrm>
            <a:off x="6719275" y="233053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1e-3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061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6F14-DF42-437E-8FF1-76CB4001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ein paar Worte zur 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0475-F6EC-40C8-92B0-8EFC1EB5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2B0E-4C6D-44D5-83BF-0EEA8625CE40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EF81-578E-48D1-AF38-5C1AC01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76AD-2005-44C3-92DE-0610A5C5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367C5397-E59C-4268-A73F-04892EB022DB}"/>
              </a:ext>
            </a:extLst>
          </p:cNvPr>
          <p:cNvSpPr/>
          <p:nvPr/>
        </p:nvSpPr>
        <p:spPr>
          <a:xfrm>
            <a:off x="366548" y="1247695"/>
            <a:ext cx="571500" cy="504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E851B-58B9-4743-94A8-F770F875B631}"/>
              </a:ext>
            </a:extLst>
          </p:cNvPr>
          <p:cNvSpPr/>
          <p:nvPr/>
        </p:nvSpPr>
        <p:spPr>
          <a:xfrm>
            <a:off x="1336125" y="1074026"/>
            <a:ext cx="12848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Roslyn</a:t>
            </a:r>
            <a:endParaRPr lang="de-DE" dirty="0"/>
          </a:p>
          <a:p>
            <a:pPr algn="ctr"/>
            <a:r>
              <a:rPr lang="de-DE" dirty="0"/>
              <a:t>CSC</a:t>
            </a:r>
            <a:endParaRPr lang="en-DE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0D55B851-5BE8-46E0-A5B5-90A320DBF457}"/>
              </a:ext>
            </a:extLst>
          </p:cNvPr>
          <p:cNvSpPr/>
          <p:nvPr/>
        </p:nvSpPr>
        <p:spPr>
          <a:xfrm>
            <a:off x="3093982" y="1160860"/>
            <a:ext cx="974835" cy="6776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MSIL</a:t>
            </a:r>
            <a:br>
              <a:rPr lang="de-DE" sz="1200" dirty="0"/>
            </a:br>
            <a:r>
              <a:rPr lang="de-DE" sz="1200" dirty="0"/>
              <a:t>exe, </a:t>
            </a:r>
            <a:r>
              <a:rPr lang="de-DE" sz="1200" dirty="0" err="1"/>
              <a:t>dll</a:t>
            </a:r>
            <a:endParaRPr lang="en-DE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FA3A7E-A852-4CC9-BACB-17B3831685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38048" y="1499695"/>
            <a:ext cx="398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6E142-3A54-4691-925B-B1C698C6D0B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621015" y="1499695"/>
            <a:ext cx="472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9D4B4-0B83-493B-B45C-CCC27360367C}"/>
              </a:ext>
            </a:extLst>
          </p:cNvPr>
          <p:cNvSpPr/>
          <p:nvPr/>
        </p:nvSpPr>
        <p:spPr>
          <a:xfrm>
            <a:off x="1722383" y="2384533"/>
            <a:ext cx="9530255" cy="3312599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CDD0A-1A9F-460B-8558-9B9AB61268A5}"/>
              </a:ext>
            </a:extLst>
          </p:cNvPr>
          <p:cNvSpPr txBox="1"/>
          <p:nvPr/>
        </p:nvSpPr>
        <p:spPr>
          <a:xfrm>
            <a:off x="5742590" y="1983093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</a:t>
            </a:r>
            <a:r>
              <a:rPr lang="de-DE" dirty="0" err="1"/>
              <a:t>Runtime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C2541-AD5E-44D7-AC57-41900F1A10DA}"/>
              </a:ext>
            </a:extLst>
          </p:cNvPr>
          <p:cNvSpPr/>
          <p:nvPr/>
        </p:nvSpPr>
        <p:spPr>
          <a:xfrm>
            <a:off x="241080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JIT</a:t>
            </a:r>
          </a:p>
          <a:p>
            <a:pPr algn="ctr"/>
            <a:r>
              <a:rPr lang="de-DE" dirty="0"/>
              <a:t>Just-In-Time Compiler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885EB-C8F7-4FC1-AB34-44300C8425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3513612" y="1812865"/>
            <a:ext cx="12608" cy="91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1CB9A6-8B65-4B45-BB9B-A03C8B0D49C9}"/>
              </a:ext>
            </a:extLst>
          </p:cNvPr>
          <p:cNvSpPr/>
          <p:nvPr/>
        </p:nvSpPr>
        <p:spPr>
          <a:xfrm>
            <a:off x="2573593" y="4459900"/>
            <a:ext cx="1880037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Maschinencode</a:t>
            </a:r>
            <a:endParaRPr lang="en-DE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5AF68-6A78-4502-95E9-F806096A880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3513612" y="3700829"/>
            <a:ext cx="12608" cy="75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AA13C58-E941-4041-8A12-C5BBA6936E0F}"/>
              </a:ext>
            </a:extLst>
          </p:cNvPr>
          <p:cNvSpPr/>
          <p:nvPr/>
        </p:nvSpPr>
        <p:spPr>
          <a:xfrm>
            <a:off x="537209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GC</a:t>
            </a:r>
            <a:br>
              <a:rPr lang="de-DE" dirty="0"/>
            </a:b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lang="en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B7F38E-E156-4FA0-9BAA-50B67CB31A7A}"/>
              </a:ext>
            </a:extLst>
          </p:cNvPr>
          <p:cNvSpPr/>
          <p:nvPr/>
        </p:nvSpPr>
        <p:spPr>
          <a:xfrm>
            <a:off x="8333388" y="2723367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Threads und Thread Pool</a:t>
            </a:r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C65970-113E-4F19-B21F-5FF88A761FD3}"/>
              </a:ext>
            </a:extLst>
          </p:cNvPr>
          <p:cNvSpPr/>
          <p:nvPr/>
        </p:nvSpPr>
        <p:spPr>
          <a:xfrm>
            <a:off x="8333388" y="4337435"/>
            <a:ext cx="2230823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Additional Services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316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1FD034-05E6-4308-975E-A0ABEF0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Zeiten zum Vergleich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4289-E6D4-4840-A28C-3743AA6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C2D3-EA8D-496C-9346-43906E02FD2D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5B8D-41CE-4F2B-ADCD-4191783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EEBA-E690-4094-82C4-D5EF498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DC2807-F2EA-4F28-A909-15E6D32F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882635"/>
              </p:ext>
            </p:extLst>
          </p:nvPr>
        </p:nvGraphicFramePr>
        <p:xfrm>
          <a:off x="338747" y="719666"/>
          <a:ext cx="115145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91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975-84CB-425B-87EB-BAEE99E5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Schlüsse ziehen wir daraus?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97FF5-2CE4-402E-8201-6A22284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Multithreading macht erst ab einer gewissen Anzahl Operationen Sinn</a:t>
            </a:r>
          </a:p>
          <a:p>
            <a:r>
              <a:rPr lang="de-DE" dirty="0"/>
              <a:t>Neue Threads sind teuer, der Thread Pool verwaltet automatisch diese für uns</a:t>
            </a:r>
          </a:p>
          <a:p>
            <a:r>
              <a:rPr lang="de-DE" dirty="0"/>
              <a:t>I/O ist deutlich teurer als In-Memory-Operationen</a:t>
            </a:r>
          </a:p>
          <a:p>
            <a:r>
              <a:rPr lang="de-DE" dirty="0"/>
              <a:t>Absolute Schnelligkeitswerte sind an die jeweilige Hardware und Plattform gebunden, wichtig sind die relativen Ergebnisse zueinander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D69E6-6E9A-4451-AB85-EB76178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3ED6-808A-41FD-8478-4643EE8F7557}" type="datetime1">
              <a:rPr lang="de-DE" smtClean="0"/>
              <a:t>16.02.2021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F616-C84F-4D2B-83EB-1E3CC1B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209D-282D-4B46-8A68-F6996CD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3C19D-28FD-436F-A41A-F9773B568ED4}"/>
              </a:ext>
            </a:extLst>
          </p:cNvPr>
          <p:cNvSpPr/>
          <p:nvPr/>
        </p:nvSpPr>
        <p:spPr>
          <a:xfrm rot="21357327">
            <a:off x="3714271" y="3295731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Wie gut skaliert mein Code?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0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88EDC0-1A0E-4E84-A71B-C8D6E8F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in .NET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446AFA-8CD2-4649-A092-CBD70DB86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Speicherabbilder und 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0D6C-E0A1-4D86-8820-53EBBFAE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2BFD-CE63-4F4C-A0DD-9BD44BDFBCD5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0633-CBCE-46EB-BCA8-323FDE75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8813-488E-454D-ABE7-0F2F343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721077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en-US" dirty="0"/>
              <a:t>Managed Heap</a:t>
            </a:r>
            <a:r>
              <a:rPr lang="de-DE" dirty="0"/>
              <a:t> am simplen Beispiel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F619-70C0-40D4-81B0-83C6FD194EF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03662865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en-US" dirty="0"/>
              <a:t>Managed Heap</a:t>
            </a:r>
            <a:r>
              <a:rPr lang="de-DE" dirty="0"/>
              <a:t> am simplen Beispiel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8743-1301-4304-BDE2-4E06FB3DFF2B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69774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en-US" dirty="0"/>
              <a:t>Managed Heap</a:t>
            </a:r>
            <a:r>
              <a:rPr lang="de-DE" dirty="0"/>
              <a:t> am simplen Beispiel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3066-D875-4966-A87E-7D6D9A96B96C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AB561-8614-4A29-96B8-FB35EFF07E32}"/>
              </a:ext>
            </a:extLst>
          </p:cNvPr>
          <p:cNvSpPr txBox="1"/>
          <p:nvPr/>
        </p:nvSpPr>
        <p:spPr>
          <a:xfrm>
            <a:off x="635000" y="3429000"/>
            <a:ext cx="463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Frame / Stack Frame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Erst die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Dann die Rücksprungadresse</a:t>
            </a:r>
          </a:p>
          <a:p>
            <a:pPr marL="285750" indent="-285750">
              <a:buFontTx/>
              <a:buChar char="-"/>
            </a:pPr>
            <a:r>
              <a:rPr lang="de-DE" dirty="0"/>
              <a:t>Dann die Variablen</a:t>
            </a:r>
          </a:p>
        </p:txBody>
      </p:sp>
    </p:spTree>
    <p:extLst>
      <p:ext uri="{BB962C8B-B14F-4D97-AF65-F5344CB8AC3E}">
        <p14:creationId xmlns:p14="http://schemas.microsoft.com/office/powerpoint/2010/main" val="2958782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und </a:t>
            </a:r>
            <a:r>
              <a:rPr lang="de-DE" noProof="1"/>
              <a:t>Managed Heap</a:t>
            </a:r>
            <a:r>
              <a:rPr lang="de-DE" dirty="0"/>
              <a:t> am simplen Beispiel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D1F7-1C69-4DD4-AB0E-5B1340B295C7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AE66B-343B-4AC5-98A9-372CBF2AC265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capacity (int):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F357-DD93-483D-89CB-EA6C7784A22C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C4CA67-2DBF-43FA-8730-5CC922B85490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(List&lt;Person&gt;): ref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DF3E8A-6CC1-4CC7-A7F2-05380280731B}"/>
              </a:ext>
            </a:extLst>
          </p:cNvPr>
          <p:cNvCxnSpPr>
            <a:stCxn id="20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habe ich bis 2015 meine Software-Applikationen gestaltet?</a:t>
            </a:r>
          </a:p>
          <a:p>
            <a:r>
              <a:rPr lang="de-DE" dirty="0"/>
              <a:t>Was habe ich über Performance gelernt?</a:t>
            </a:r>
          </a:p>
          <a:p>
            <a:pPr lvl="1"/>
            <a:r>
              <a:rPr lang="de-DE" dirty="0"/>
              <a:t>Speichermanagement und GC in der .NET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, Threading und Thread Pool in der .NET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Auswirkungen auf Software-Design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F15B-7369-4683-AB9D-A830C47D7714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Thread Stacks und Managed Heap am simplen Beispiel (5)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DE4E-8788-43A6-AFCC-FF7715B16346}" type="datetime1">
              <a:rPr lang="de-DE" noProof="1" smtClean="0"/>
              <a:t>16.02.2021</a:t>
            </a:fld>
            <a:endParaRPr lang="en-US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en-US" noProof="1" smtClean="0"/>
              <a:t>20</a:t>
            </a:fld>
            <a:endParaRPr lang="en-US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myFriends (List&lt;Person&gt;):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_syncRoot (object):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Managed 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CCBE4-53ED-462F-BEA6-E9C2FC7A284A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Person[]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3B313-911A-4340-B783-A40B7CCE514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[0] (Person): 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F2ECE-E132-4D3C-B62B-D78307EEF2DB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[1] (Person): null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AEB3E8-0FC6-4067-81EF-41CB462410F7}"/>
              </a:ext>
            </a:extLst>
          </p:cNvPr>
          <p:cNvCxnSpPr>
            <a:cxnSpLocks/>
            <a:stCxn id="66" idx="3"/>
            <a:endCxn id="8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82DC4F-D396-408F-A6A8-2AE8E2954EB6}"/>
              </a:ext>
            </a:extLst>
          </p:cNvPr>
          <p:cNvSpPr/>
          <p:nvPr/>
        </p:nvSpPr>
        <p:spPr>
          <a:xfrm>
            <a:off x="838200" y="4743633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capacity (int):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7481F-FCC4-403E-BADF-4A6DDF09005E}"/>
              </a:ext>
            </a:extLst>
          </p:cNvPr>
          <p:cNvSpPr/>
          <p:nvPr/>
        </p:nvSpPr>
        <p:spPr>
          <a:xfrm>
            <a:off x="838200" y="4526614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Rücksprungadresse MakeGoodFriends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71862-106E-4B31-A3F2-1D195317E9A7}"/>
              </a:ext>
            </a:extLst>
          </p:cNvPr>
          <p:cNvSpPr/>
          <p:nvPr/>
        </p:nvSpPr>
        <p:spPr>
          <a:xfrm>
            <a:off x="838200" y="495741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this (List&lt;Person&gt;): ref</a:t>
            </a: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038DC556-6CC9-4AA8-AD5F-4321C9463C41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>
            <a:off x="3905250" y="5062187"/>
            <a:ext cx="1337310" cy="7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0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C794-6F56-4738-8164-773159E38604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21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(7)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8C46-FF75-43C4-8F1C-313E40062BA8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22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9636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AB7-B2A1-4D75-A891-9E5C90662DB0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23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null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64D9-47B7-4810-A3B5-DC015F50C0D7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24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0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4937-696E-4CF1-A7F6-130C26E7E066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25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???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B61AFB-FDDD-44BB-903F-E81F3960A096}"/>
              </a:ext>
            </a:extLst>
          </p:cNvPr>
          <p:cNvSpPr/>
          <p:nvPr/>
        </p:nvSpPr>
        <p:spPr>
          <a:xfrm>
            <a:off x="838200" y="356907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31129-20C3-49E1-932B-F90DAC6F3E0F}"/>
              </a:ext>
            </a:extLst>
          </p:cNvPr>
          <p:cNvSpPr/>
          <p:nvPr/>
        </p:nvSpPr>
        <p:spPr>
          <a:xfrm>
            <a:off x="838200" y="334458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7AC507-495A-45D7-AA3A-641E363E72F7}"/>
              </a:ext>
            </a:extLst>
          </p:cNvPr>
          <p:cNvSpPr/>
          <p:nvPr/>
        </p:nvSpPr>
        <p:spPr>
          <a:xfrm>
            <a:off x="838200" y="3135031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CreateAndAddPerson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5E5A47-0D36-4446-973C-79B32BA03B97}"/>
              </a:ext>
            </a:extLst>
          </p:cNvPr>
          <p:cNvSpPr/>
          <p:nvPr/>
        </p:nvSpPr>
        <p:spPr>
          <a:xfrm>
            <a:off x="838200" y="378921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7DF947-7369-4110-A603-B5C4097CABA3}"/>
              </a:ext>
            </a:extLst>
          </p:cNvPr>
          <p:cNvCxnSpPr>
            <a:cxnSpLocks/>
            <a:stCxn id="60" idx="3"/>
            <a:endCxn id="85" idx="1"/>
          </p:cNvCxnSpPr>
          <p:nvPr/>
        </p:nvCxnSpPr>
        <p:spPr>
          <a:xfrm flipV="1">
            <a:off x="3905250" y="2943202"/>
            <a:ext cx="1337310" cy="950787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90EC37-9703-4E74-A9D7-C80DD4D3E11E}"/>
              </a:ext>
            </a:extLst>
          </p:cNvPr>
          <p:cNvCxnSpPr>
            <a:cxnSpLocks/>
            <a:stCxn id="50" idx="3"/>
            <a:endCxn id="91" idx="1"/>
          </p:cNvCxnSpPr>
          <p:nvPr/>
        </p:nvCxnSpPr>
        <p:spPr>
          <a:xfrm>
            <a:off x="3905250" y="3673845"/>
            <a:ext cx="1337310" cy="891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5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98FC-C8F3-45BE-AB78-A9DF1FFC8570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26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AF70-3EEC-407C-BEBC-38A7685F0A1B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27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54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1" idx="1"/>
          </p:cNvCxnSpPr>
          <p:nvPr/>
        </p:nvCxnSpPr>
        <p:spPr>
          <a:xfrm flipV="1">
            <a:off x="3905250" y="3763005"/>
            <a:ext cx="1337310" cy="1075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2701611-2938-4D38-8ACA-88EF7C39EBE6}"/>
              </a:ext>
            </a:extLst>
          </p:cNvPr>
          <p:cNvCxnSpPr>
            <a:cxnSpLocks/>
            <a:stCxn id="46" idx="3"/>
            <a:endCxn id="85" idx="1"/>
          </p:cNvCxnSpPr>
          <p:nvPr/>
        </p:nvCxnSpPr>
        <p:spPr>
          <a:xfrm flipV="1">
            <a:off x="3905250" y="2943202"/>
            <a:ext cx="1337310" cy="1265914"/>
          </a:xfrm>
          <a:prstGeom prst="bentConnector3">
            <a:avLst>
              <a:gd name="adj1" fmla="val 3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8E8F-9F9D-4D8C-9558-2A9055EE721B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28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null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4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C22-1427-4122-ADC9-B9632672D7BB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29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007A4-0511-44F8-A81A-C6B631E63E9E}"/>
              </a:ext>
            </a:extLst>
          </p:cNvPr>
          <p:cNvSpPr/>
          <p:nvPr/>
        </p:nvSpPr>
        <p:spPr>
          <a:xfrm>
            <a:off x="838200" y="5491313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9DE553-0D51-4D31-A23C-5E25DB7A342C}"/>
              </a:ext>
            </a:extLst>
          </p:cNvPr>
          <p:cNvSpPr/>
          <p:nvPr/>
        </p:nvSpPr>
        <p:spPr>
          <a:xfrm>
            <a:off x="838200" y="526682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myFriends (List&lt;Person&gt;): ref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532B8-F905-4D37-9B03-A9BF50641310}"/>
              </a:ext>
            </a:extLst>
          </p:cNvPr>
          <p:cNvSpPr/>
          <p:nvPr/>
        </p:nvSpPr>
        <p:spPr>
          <a:xfrm>
            <a:off x="838200" y="496426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 (List&lt;Person&gt;): ref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A27634-A8EA-4BDD-A13F-02E920598FFB}"/>
              </a:ext>
            </a:extLst>
          </p:cNvPr>
          <p:cNvSpPr/>
          <p:nvPr/>
        </p:nvSpPr>
        <p:spPr>
          <a:xfrm>
            <a:off x="838200" y="4734060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A81CB-FF2D-4914-9387-A7C66B44F568}"/>
              </a:ext>
            </a:extLst>
          </p:cNvPr>
          <p:cNvSpPr/>
          <p:nvPr/>
        </p:nvSpPr>
        <p:spPr>
          <a:xfrm>
            <a:off x="838200" y="451391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age (int): 27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C2739-05DF-46D7-B294-F9E0890B0748}"/>
              </a:ext>
            </a:extLst>
          </p:cNvPr>
          <p:cNvSpPr/>
          <p:nvPr/>
        </p:nvSpPr>
        <p:spPr>
          <a:xfrm>
            <a:off x="838200" y="4304366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MakeGoodFriends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88233-2441-4702-83BB-0BC6747DF715}"/>
              </a:ext>
            </a:extLst>
          </p:cNvPr>
          <p:cNvSpPr/>
          <p:nvPr/>
        </p:nvSpPr>
        <p:spPr>
          <a:xfrm>
            <a:off x="838200" y="4104341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newPerson (Person): ref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5A7A46-67A1-4090-80EF-651B821598BD}"/>
              </a:ext>
            </a:extLst>
          </p:cNvPr>
          <p:cNvCxnSpPr>
            <a:stCxn id="24" idx="3"/>
            <a:endCxn id="64" idx="1"/>
          </p:cNvCxnSpPr>
          <p:nvPr/>
        </p:nvCxnSpPr>
        <p:spPr>
          <a:xfrm flipV="1">
            <a:off x="3905250" y="5069319"/>
            <a:ext cx="1337310" cy="3022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F779C5-F783-4F6A-9F5D-4C1244900369}"/>
              </a:ext>
            </a:extLst>
          </p:cNvPr>
          <p:cNvCxnSpPr>
            <a:cxnSpLocks/>
            <a:stCxn id="32" idx="3"/>
            <a:endCxn id="64" idx="1"/>
          </p:cNvCxnSpPr>
          <p:nvPr/>
        </p:nvCxnSpPr>
        <p:spPr>
          <a:xfrm>
            <a:off x="3905250" y="5069039"/>
            <a:ext cx="1337310" cy="2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CA0706-6A2F-4871-9445-2FFC628FD22F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 flipV="1">
            <a:off x="3905250" y="2587602"/>
            <a:ext cx="1337310" cy="22512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F25AB2F-D07D-41D8-8BE0-FE94FFEE7593}"/>
              </a:ext>
            </a:extLst>
          </p:cNvPr>
          <p:cNvCxnSpPr>
            <a:cxnSpLocks/>
            <a:stCxn id="46" idx="3"/>
            <a:endCxn id="95" idx="1"/>
          </p:cNvCxnSpPr>
          <p:nvPr/>
        </p:nvCxnSpPr>
        <p:spPr>
          <a:xfrm flipV="1">
            <a:off x="3905250" y="1799311"/>
            <a:ext cx="1337310" cy="2409805"/>
          </a:xfrm>
          <a:prstGeom prst="bentConnector3">
            <a:avLst>
              <a:gd name="adj1" fmla="val 385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B0D-6801-48B9-ACF5-473A4A0DD017}" type="datetime1">
              <a:rPr lang="de-DE" smtClean="0"/>
              <a:t>16.02.2021</a:t>
            </a:fld>
            <a:endParaRPr lang="de-D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53708-A56B-4D33-A576-725F92A3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Thread Stacks und Managed Heap am simplen Beispiel (15)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24DB-BFF0-48BA-AFE1-DA524D3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929E-6778-4EA1-AD11-1981D137B39D}" type="datetime1">
              <a:rPr lang="de-DE" noProof="1" smtClean="0"/>
              <a:t>16.02.2021</a:t>
            </a:fld>
            <a:endParaRPr lang="de-DE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CC1-B14C-4B60-AAB5-40C8380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1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8DDB-079C-4C11-BE4C-ABF3170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noProof="1" smtClean="0"/>
              <a:t>30</a:t>
            </a:fld>
            <a:endParaRPr lang="de-DE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49D9D-9807-4AE8-8352-B3EF1B0F2C18}"/>
              </a:ext>
            </a:extLst>
          </p:cNvPr>
          <p:cNvSpPr/>
          <p:nvPr/>
        </p:nvSpPr>
        <p:spPr>
          <a:xfrm>
            <a:off x="4852987" y="1420654"/>
            <a:ext cx="6600825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64006-3639-435E-8EC4-C9775DF17B0C}"/>
              </a:ext>
            </a:extLst>
          </p:cNvPr>
          <p:cNvSpPr/>
          <p:nvPr/>
        </p:nvSpPr>
        <p:spPr>
          <a:xfrm>
            <a:off x="538163" y="1420654"/>
            <a:ext cx="367188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F670B-D76F-434F-B15D-B5B04A0143E4}"/>
              </a:ext>
            </a:extLst>
          </p:cNvPr>
          <p:cNvSpPr/>
          <p:nvPr/>
        </p:nvSpPr>
        <p:spPr>
          <a:xfrm>
            <a:off x="838200" y="5800725"/>
            <a:ext cx="3067050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Rücksprungadresse (Main-Aufrufer)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1FE0F7-6A83-48E9-AE7E-5303FDB06843}"/>
              </a:ext>
            </a:extLst>
          </p:cNvPr>
          <p:cNvSpPr/>
          <p:nvPr/>
        </p:nvSpPr>
        <p:spPr>
          <a:xfrm>
            <a:off x="5242560" y="4964544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List&lt;Person&gt;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7702D-D53D-480A-ABE2-C92E737D1E7B}"/>
              </a:ext>
            </a:extLst>
          </p:cNvPr>
          <p:cNvSpPr/>
          <p:nvPr/>
        </p:nvSpPr>
        <p:spPr>
          <a:xfrm>
            <a:off x="5242560" y="517919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_items (Person[]): ref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92AF3-F710-4637-A49F-99E00EE14905}"/>
              </a:ext>
            </a:extLst>
          </p:cNvPr>
          <p:cNvSpPr/>
          <p:nvPr/>
        </p:nvSpPr>
        <p:spPr>
          <a:xfrm>
            <a:off x="5242560" y="5388742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_size (int):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E692D8-45F4-4C34-8E48-B020773FD605}"/>
              </a:ext>
            </a:extLst>
          </p:cNvPr>
          <p:cNvSpPr/>
          <p:nvPr/>
        </p:nvSpPr>
        <p:spPr>
          <a:xfrm>
            <a:off x="5242560" y="560666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_version (int):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21A121-3D37-4E8C-9999-B67FBC08394B}"/>
              </a:ext>
            </a:extLst>
          </p:cNvPr>
          <p:cNvSpPr/>
          <p:nvPr/>
        </p:nvSpPr>
        <p:spPr>
          <a:xfrm>
            <a:off x="5242560" y="582788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_syncRoot (object): 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38762-5B81-4722-8DAD-EC44447C1C9F}"/>
              </a:ext>
            </a:extLst>
          </p:cNvPr>
          <p:cNvSpPr/>
          <p:nvPr/>
        </p:nvSpPr>
        <p:spPr>
          <a:xfrm>
            <a:off x="5242560" y="4070998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Person[]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F975D6-4F8F-40A7-91FB-56F0C13571B3}"/>
              </a:ext>
            </a:extLst>
          </p:cNvPr>
          <p:cNvSpPr/>
          <p:nvPr/>
        </p:nvSpPr>
        <p:spPr>
          <a:xfrm>
            <a:off x="5242560" y="4280548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[0] (Person): ref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0FF58A-E999-458D-8F5D-6CFE0E81F68F}"/>
              </a:ext>
            </a:extLst>
          </p:cNvPr>
          <p:cNvSpPr/>
          <p:nvPr/>
        </p:nvSpPr>
        <p:spPr>
          <a:xfrm>
            <a:off x="5242560" y="449519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[1] (Person): ref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DFD334-C26B-43DE-AEEB-23A53B7A815C}"/>
              </a:ext>
            </a:extLst>
          </p:cNvPr>
          <p:cNvSpPr txBox="1"/>
          <p:nvPr/>
        </p:nvSpPr>
        <p:spPr>
          <a:xfrm>
            <a:off x="727535" y="105132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Thread Stack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41E431-633D-41AA-BAE5-9142C89D1809}"/>
              </a:ext>
            </a:extLst>
          </p:cNvPr>
          <p:cNvSpPr txBox="1"/>
          <p:nvPr/>
        </p:nvSpPr>
        <p:spPr>
          <a:xfrm>
            <a:off x="4949015" y="10264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Managed Heap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9A04A-B219-4BB5-A15B-3DE162F5F7C5}"/>
              </a:ext>
            </a:extLst>
          </p:cNvPr>
          <p:cNvSpPr/>
          <p:nvPr/>
        </p:nvSpPr>
        <p:spPr>
          <a:xfrm>
            <a:off x="5242560" y="28384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383150-1569-4AB2-B134-031D8C5AD058}"/>
              </a:ext>
            </a:extLst>
          </p:cNvPr>
          <p:cNvSpPr/>
          <p:nvPr/>
        </p:nvSpPr>
        <p:spPr>
          <a:xfrm>
            <a:off x="5242560" y="3047977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CAD373-7569-4A73-B4CA-A50583574147}"/>
              </a:ext>
            </a:extLst>
          </p:cNvPr>
          <p:cNvSpPr/>
          <p:nvPr/>
        </p:nvSpPr>
        <p:spPr>
          <a:xfrm>
            <a:off x="5242560" y="3262625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54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4B2531-A707-4B69-8659-6F326B8EF246}"/>
              </a:ext>
            </a:extLst>
          </p:cNvPr>
          <p:cNvSpPr/>
          <p:nvPr/>
        </p:nvSpPr>
        <p:spPr>
          <a:xfrm>
            <a:off x="5242560" y="3658230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„Walter“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B14C0-4536-47CC-B675-5A474FDDF289}"/>
              </a:ext>
            </a:extLst>
          </p:cNvPr>
          <p:cNvSpPr/>
          <p:nvPr/>
        </p:nvSpPr>
        <p:spPr>
          <a:xfrm>
            <a:off x="5242560" y="2482827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string „Jesse“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258E7E-BB79-4F59-A27D-40AE56AA7011}"/>
              </a:ext>
            </a:extLst>
          </p:cNvPr>
          <p:cNvSpPr/>
          <p:nvPr/>
        </p:nvSpPr>
        <p:spPr>
          <a:xfrm>
            <a:off x="5242560" y="1694536"/>
            <a:ext cx="3067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Person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31098F-0D3A-46A2-82C2-754D92329B92}"/>
              </a:ext>
            </a:extLst>
          </p:cNvPr>
          <p:cNvSpPr/>
          <p:nvPr/>
        </p:nvSpPr>
        <p:spPr>
          <a:xfrm>
            <a:off x="5242560" y="1904086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_name (string): ref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E40C65-93A7-4957-94BE-F1256051BA35}"/>
              </a:ext>
            </a:extLst>
          </p:cNvPr>
          <p:cNvSpPr/>
          <p:nvPr/>
        </p:nvSpPr>
        <p:spPr>
          <a:xfrm>
            <a:off x="5242560" y="2118734"/>
            <a:ext cx="3067050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_age (int): 27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EF77EC2-52A8-4138-9576-C6FE8D74B93A}"/>
              </a:ext>
            </a:extLst>
          </p:cNvPr>
          <p:cNvCxnSpPr>
            <a:cxnSpLocks/>
            <a:stCxn id="66" idx="3"/>
            <a:endCxn id="74" idx="3"/>
          </p:cNvCxnSpPr>
          <p:nvPr/>
        </p:nvCxnSpPr>
        <p:spPr>
          <a:xfrm flipV="1">
            <a:off x="8309610" y="4175773"/>
            <a:ext cx="12700" cy="1108194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DA2EC2-C431-4567-A1CA-859779C03A88}"/>
              </a:ext>
            </a:extLst>
          </p:cNvPr>
          <p:cNvCxnSpPr>
            <a:cxnSpLocks/>
            <a:stCxn id="78" idx="3"/>
            <a:endCxn id="85" idx="3"/>
          </p:cNvCxnSpPr>
          <p:nvPr/>
        </p:nvCxnSpPr>
        <p:spPr>
          <a:xfrm flipV="1">
            <a:off x="8309610" y="2943202"/>
            <a:ext cx="12700" cy="1442121"/>
          </a:xfrm>
          <a:prstGeom prst="bentConnector3">
            <a:avLst>
              <a:gd name="adj1" fmla="val 69503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5CCFA7-8FE7-49D1-A124-368EB1C6B828}"/>
              </a:ext>
            </a:extLst>
          </p:cNvPr>
          <p:cNvCxnSpPr>
            <a:cxnSpLocks/>
            <a:stCxn id="80" idx="3"/>
            <a:endCxn id="95" idx="3"/>
          </p:cNvCxnSpPr>
          <p:nvPr/>
        </p:nvCxnSpPr>
        <p:spPr>
          <a:xfrm flipV="1">
            <a:off x="8309610" y="1799311"/>
            <a:ext cx="12700" cy="2800660"/>
          </a:xfrm>
          <a:prstGeom prst="bentConnector3">
            <a:avLst>
              <a:gd name="adj1" fmla="val 11207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1CEE18-00A9-4E51-B543-40967F8AEB7A}"/>
              </a:ext>
            </a:extLst>
          </p:cNvPr>
          <p:cNvCxnSpPr>
            <a:cxnSpLocks/>
            <a:stCxn id="87" idx="3"/>
            <a:endCxn id="91" idx="3"/>
          </p:cNvCxnSpPr>
          <p:nvPr/>
        </p:nvCxnSpPr>
        <p:spPr>
          <a:xfrm>
            <a:off x="8309610" y="3152752"/>
            <a:ext cx="12700" cy="610253"/>
          </a:xfrm>
          <a:prstGeom prst="bentConnector3">
            <a:avLst>
              <a:gd name="adj1" fmla="val 29036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C816FD1-A402-4CA0-BEED-5BA7683A5E02}"/>
              </a:ext>
            </a:extLst>
          </p:cNvPr>
          <p:cNvCxnSpPr>
            <a:cxnSpLocks/>
            <a:stCxn id="97" idx="3"/>
            <a:endCxn id="93" idx="3"/>
          </p:cNvCxnSpPr>
          <p:nvPr/>
        </p:nvCxnSpPr>
        <p:spPr>
          <a:xfrm>
            <a:off x="8309610" y="2008861"/>
            <a:ext cx="12700" cy="578741"/>
          </a:xfrm>
          <a:prstGeom prst="bentConnector3">
            <a:avLst>
              <a:gd name="adj1" fmla="val 27985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1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6C6-CB87-44BD-91CA-787A658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Stacks - Eigenschaften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2DC7-3291-470A-82E8-6D724C43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Thread hat seinen eigenen Thread Stack. Auf ihnen werden die Daten gehalten, die bei der Ausführung von Methoden benötigt werden.</a:t>
            </a:r>
          </a:p>
          <a:p>
            <a:r>
              <a:rPr lang="de-DE" dirty="0"/>
              <a:t>Wird eine Methode aufgerufen, wird der sog. </a:t>
            </a:r>
            <a:r>
              <a:rPr lang="en-US" dirty="0"/>
              <a:t>Activation Frame</a:t>
            </a:r>
            <a:r>
              <a:rPr lang="de-DE" dirty="0"/>
              <a:t> (auch Stack Frame) auf den Thread Stack gepusht. Dieser besteht aus:</a:t>
            </a:r>
          </a:p>
          <a:p>
            <a:pPr lvl="1"/>
            <a:r>
              <a:rPr lang="de-DE" dirty="0"/>
              <a:t>Allen Parametern</a:t>
            </a:r>
          </a:p>
          <a:p>
            <a:pPr lvl="1"/>
            <a:r>
              <a:rPr lang="de-DE" dirty="0"/>
              <a:t>Rücksprungadresse zum Aufrufer</a:t>
            </a:r>
          </a:p>
          <a:p>
            <a:pPr lvl="1"/>
            <a:r>
              <a:rPr lang="de-DE" dirty="0"/>
              <a:t>Allen Variablen der Methode (auch die von Sub-Scopes wie </a:t>
            </a:r>
            <a:r>
              <a:rPr lang="de-DE" noProof="1"/>
              <a:t>foreach-Schleifen</a:t>
            </a:r>
            <a:r>
              <a:rPr lang="de-DE" dirty="0"/>
              <a:t>)</a:t>
            </a:r>
          </a:p>
          <a:p>
            <a:r>
              <a:rPr lang="de-DE" dirty="0"/>
              <a:t>Anschließend werden alle Statements der Methode ausgeführt. Dabei können alle Parameter (außer mit in gekennzeichnete) und Variablen von den Statements mutiert werden.</a:t>
            </a:r>
          </a:p>
          <a:p>
            <a:r>
              <a:rPr lang="de-DE" dirty="0"/>
              <a:t>Endet eine Methode, wird der </a:t>
            </a:r>
            <a:r>
              <a:rPr lang="en-US" dirty="0"/>
              <a:t>Activation Frame</a:t>
            </a:r>
            <a:r>
              <a:rPr lang="de-DE" dirty="0"/>
              <a:t> abgebaut. Dabei werden einfach Pointer verschoben, d.h. die vorherigen Werte bleiben eigentlich auf dem Thread Stack stehen, werden aber von den folgenden </a:t>
            </a:r>
            <a:r>
              <a:rPr lang="en-US" dirty="0"/>
              <a:t>Activation Frames</a:t>
            </a:r>
            <a:r>
              <a:rPr lang="de-DE" dirty="0"/>
              <a:t> überschrieben.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WICHTIG: Thread Stacks != Call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8E6-3E1E-484F-A454-2DA1C56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B766-F3F3-4BE1-AE0F-2E1295AB4040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A85A-F220-459E-98BA-419001B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454A-60E2-4CB7-B3E8-3F295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2B8-72A1-4080-A1E1-25F3B27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arbeitet 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beim Deallokieren von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92E9-A613-44F4-9C88-0464931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führt sog. GC Runs aus, um nicht mehr referenzierte Objekte im </a:t>
            </a:r>
            <a:r>
              <a:rPr lang="de-DE" dirty="0" err="1"/>
              <a:t>Managed</a:t>
            </a:r>
            <a:r>
              <a:rPr lang="de-DE" dirty="0"/>
              <a:t> Heap zu finden, diese zu deallokieren und ggfs. den Speicher zu defragmentieren.</a:t>
            </a:r>
          </a:p>
          <a:p>
            <a:r>
              <a:rPr lang="de-DE" dirty="0"/>
              <a:t>Er geht dabei in drei oder vier Phasen vor</a:t>
            </a:r>
          </a:p>
          <a:p>
            <a:pPr lvl="1"/>
            <a:r>
              <a:rPr lang="de-DE" dirty="0"/>
              <a:t>Mark</a:t>
            </a:r>
          </a:p>
          <a:p>
            <a:pPr lvl="1"/>
            <a:r>
              <a:rPr lang="de-DE" dirty="0"/>
              <a:t>Plan</a:t>
            </a:r>
          </a:p>
          <a:p>
            <a:pPr lvl="1"/>
            <a:r>
              <a:rPr lang="de-DE" dirty="0"/>
              <a:t>Sweep</a:t>
            </a:r>
          </a:p>
          <a:p>
            <a:pPr lvl="1"/>
            <a:r>
              <a:rPr lang="de-DE" dirty="0"/>
              <a:t>Compact (optional)</a:t>
            </a:r>
          </a:p>
          <a:p>
            <a:r>
              <a:rPr lang="de-DE" dirty="0"/>
              <a:t>GC Runs können in verschiedenen Modi ausgeführt werden: </a:t>
            </a:r>
            <a:r>
              <a:rPr lang="de-DE" dirty="0" err="1"/>
              <a:t>Foreground</a:t>
            </a:r>
            <a:r>
              <a:rPr lang="de-DE" dirty="0"/>
              <a:t> und </a:t>
            </a:r>
            <a:r>
              <a:rPr lang="de-DE" dirty="0" err="1"/>
              <a:t>Concurrent</a:t>
            </a:r>
            <a:r>
              <a:rPr lang="de-DE" dirty="0"/>
              <a:t> Background. Nur </a:t>
            </a:r>
            <a:r>
              <a:rPr lang="de-DE" dirty="0" err="1"/>
              <a:t>Foreground</a:t>
            </a:r>
            <a:r>
              <a:rPr lang="de-DE" dirty="0"/>
              <a:t> GC Runs können kompaktieren.</a:t>
            </a:r>
          </a:p>
          <a:p>
            <a:r>
              <a:rPr lang="de-DE" dirty="0"/>
              <a:t>Der </a:t>
            </a:r>
            <a:r>
              <a:rPr lang="de-DE" dirty="0" err="1"/>
              <a:t>Managed</a:t>
            </a:r>
            <a:r>
              <a:rPr lang="de-DE" dirty="0"/>
              <a:t> Heap ist in aufgeteilt in einen Small </a:t>
            </a:r>
            <a:r>
              <a:rPr lang="de-DE" dirty="0" err="1"/>
              <a:t>Object</a:t>
            </a:r>
            <a:r>
              <a:rPr lang="de-DE" dirty="0"/>
              <a:t> Heap (SOH) und einen Large Objekt Heap (LOH). Objekte größer als 85.000 </a:t>
            </a:r>
            <a:r>
              <a:rPr lang="de-DE" dirty="0" err="1"/>
              <a:t>bytes</a:t>
            </a:r>
            <a:r>
              <a:rPr lang="de-DE" dirty="0"/>
              <a:t> landen im LOH. Im SOH wird weiterhin zwischen 3 Generationen unterteilt.</a:t>
            </a:r>
          </a:p>
          <a:p>
            <a:r>
              <a:rPr lang="de-DE" dirty="0"/>
              <a:t>Sog. GC Roots bilden die Einstiegspunkte für den GC in der Mark-Phase. Dies sind alle</a:t>
            </a:r>
          </a:p>
          <a:p>
            <a:pPr lvl="1"/>
            <a:r>
              <a:rPr lang="de-DE" dirty="0"/>
              <a:t>Variablen und Parameter auf allen Thread Stacks</a:t>
            </a:r>
          </a:p>
          <a:p>
            <a:pPr lvl="1"/>
            <a:r>
              <a:rPr lang="de-DE" dirty="0"/>
              <a:t>Statische Felder</a:t>
            </a:r>
          </a:p>
          <a:p>
            <a:pPr lvl="1"/>
            <a:r>
              <a:rPr lang="de-DE" dirty="0"/>
              <a:t>Objekte mit Finalizer / Destruktor</a:t>
            </a:r>
          </a:p>
          <a:p>
            <a:pPr lvl="1"/>
            <a:r>
              <a:rPr lang="de-DE" dirty="0" err="1"/>
              <a:t>Pinned</a:t>
            </a:r>
            <a:r>
              <a:rPr lang="de-DE" dirty="0"/>
              <a:t>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368E-F786-42AB-8558-CB1E0A1D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201-2130-411D-96D5-A1C020ECECC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914B-9BEE-49CD-B400-4FE02568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A3D5-6486-4076-82BE-4CFCA84F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5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4A3C-BFEF-40D4-A171-C3FFD4DC234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B77B-9A14-4AE4-8435-D47572E9A5BE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D822-FD35-4C0B-846D-F6F2A49C1972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0AF2-6D41-47CC-9440-80DE9BCC79AF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D7D3-F1EA-4317-812C-C0B87D20BD40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4FFD-75B1-45CA-BD08-D9E51E6A9E4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BFA4-72DD-4339-A951-419F7CA55A82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 2015…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658C-3E33-451E-AEDC-7E9A4D20CF87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09F-4E5B-458E-8553-7C1A5589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programmieren wir mit und nicht gegen den GC?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93527-9393-41C2-BD30-5C1023D7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Unnötige Allokationen vermeiden – wer nicht allokiert, löst auch keine GC Runs aus</a:t>
            </a:r>
          </a:p>
          <a:p>
            <a:r>
              <a:rPr lang="de-DE" dirty="0"/>
              <a:t>Berechnungen, die performancekritisch sind, sollten weitestgehend auf einem / mehreren Thread Stacks durchgeführt werden</a:t>
            </a:r>
          </a:p>
          <a:p>
            <a:r>
              <a:rPr lang="de-DE" dirty="0"/>
              <a:t>Die Anzahl der Threads möglichst gering halten</a:t>
            </a:r>
          </a:p>
          <a:p>
            <a:r>
              <a:rPr lang="en-US" dirty="0"/>
              <a:t>Hidden Allocations</a:t>
            </a:r>
            <a:r>
              <a:rPr lang="de-DE" dirty="0"/>
              <a:t> vermeiden:</a:t>
            </a:r>
          </a:p>
          <a:p>
            <a:pPr lvl="1"/>
            <a:r>
              <a:rPr lang="en-US" dirty="0"/>
              <a:t>Closure / Lexical Scoping</a:t>
            </a:r>
            <a:r>
              <a:rPr lang="de-DE" dirty="0"/>
              <a:t> bei anonymen Methoden</a:t>
            </a:r>
          </a:p>
          <a:p>
            <a:pPr lvl="1"/>
            <a:r>
              <a:rPr lang="de-DE" dirty="0"/>
              <a:t>Häufige </a:t>
            </a:r>
            <a:r>
              <a:rPr lang="de-DE" dirty="0" err="1"/>
              <a:t>Stringkonkatenierungen</a:t>
            </a:r>
            <a:r>
              <a:rPr lang="de-DE" dirty="0"/>
              <a:t> ggfs. durch </a:t>
            </a:r>
            <a:r>
              <a:rPr lang="de-DE" dirty="0" err="1"/>
              <a:t>StringBuilder</a:t>
            </a:r>
            <a:r>
              <a:rPr lang="de-DE" dirty="0"/>
              <a:t> ersetzen</a:t>
            </a:r>
          </a:p>
          <a:p>
            <a:pPr lvl="1"/>
            <a:r>
              <a:rPr lang="de-DE" dirty="0" err="1"/>
              <a:t>Reflection</a:t>
            </a:r>
            <a:r>
              <a:rPr lang="de-DE" dirty="0"/>
              <a:t>-basierte Funktionalität reduzieren bzw. vermeiden, diese allokieren auf dem Heap -&gt; in den meisten Fällen ist Code-Generierung besser</a:t>
            </a:r>
          </a:p>
          <a:p>
            <a:pPr lvl="2"/>
            <a:r>
              <a:rPr lang="de-DE" dirty="0"/>
              <a:t>Data Binding in WPF</a:t>
            </a:r>
          </a:p>
          <a:p>
            <a:pPr lvl="2"/>
            <a:r>
              <a:rPr lang="de-DE" dirty="0"/>
              <a:t>Unity Container kleiner Version 5</a:t>
            </a:r>
          </a:p>
          <a:p>
            <a:pPr lvl="2"/>
            <a:r>
              <a:rPr lang="de-DE" dirty="0"/>
              <a:t>JSON.NET</a:t>
            </a:r>
          </a:p>
          <a:p>
            <a:pPr lvl="2"/>
            <a:r>
              <a:rPr lang="de-DE" dirty="0"/>
              <a:t>Entity Framework (nicht Core)</a:t>
            </a:r>
          </a:p>
          <a:p>
            <a:pPr lvl="2"/>
            <a:endParaRPr lang="de-DE" dirty="0"/>
          </a:p>
          <a:p>
            <a:pPr lvl="2"/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EAB1-B647-4A96-BE22-4059A1C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DB27-980F-4B67-A23F-A664C688787E}" type="datetime1">
              <a:rPr lang="de-DE" smtClean="0"/>
              <a:t>16.02.2021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CCB7-6BC1-46A3-A671-A937FF0D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913A-E1DF-44C2-A4D4-783EF35A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6797-4D93-42B1-BA66-7715917525C5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3DBB87-DCCB-491F-A270-BAAADA2C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Pause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B457D4-5F87-4FFB-A40C-DFB0B126A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51D-AC81-4F7C-BE2B-10C3BE3B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9649-A401-4CA5-8556-2FC90BE11F6E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7BE0-05A4-4006-A2C1-E57A2213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3A19-EE19-4B24-B784-0484EAAC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07237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Asynchrones Programmieren</a:t>
            </a:r>
            <a:br>
              <a:rPr lang="de-DE" dirty="0"/>
            </a:br>
            <a:r>
              <a:rPr lang="de-DE" dirty="0"/>
              <a:t>in .NET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8078-31BB-4DE3-9E53-57D643500E17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61DAE-7B4B-49A3-B555-148EDA2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Asynchrones Programmieren?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56B84F-A9C0-4F3C-8457-A494EBA3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Asynchrones Programmieren bedeutet, dass man an bestimmten Stellen in seinem Source Code Funktionen aufruft, </a:t>
            </a:r>
            <a:r>
              <a:rPr lang="de-DE" b="1" dirty="0">
                <a:solidFill>
                  <a:schemeClr val="tx1"/>
                </a:solidFill>
              </a:rPr>
              <a:t>deren Ergebnis</a:t>
            </a:r>
            <a:r>
              <a:rPr lang="de-DE" dirty="0">
                <a:solidFill>
                  <a:schemeClr val="tx1"/>
                </a:solidFill>
              </a:rPr>
              <a:t> (Rückgabewerte oder Seiteneffekte) </a:t>
            </a:r>
            <a:r>
              <a:rPr lang="de-DE" b="1" dirty="0">
                <a:solidFill>
                  <a:schemeClr val="tx1"/>
                </a:solidFill>
              </a:rPr>
              <a:t>beim Rücksprung zum Aufrufer noch nicht fertigberechnet</a:t>
            </a:r>
            <a:r>
              <a:rPr lang="de-DE" dirty="0">
                <a:solidFill>
                  <a:schemeClr val="tx1"/>
                </a:solidFill>
              </a:rPr>
              <a:t> sind. Das Ergebnis wird dem Aufrufer später mitgeteilt (typischerweise über einen Event-Mechanismus). Währenddessen kann der </a:t>
            </a:r>
            <a:r>
              <a:rPr lang="de-DE" b="1" dirty="0">
                <a:solidFill>
                  <a:schemeClr val="tx1"/>
                </a:solidFill>
              </a:rPr>
              <a:t>aufrufende Thread andere Berechnungen durchführen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EE44-463C-45D1-BF39-3FD6808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A8-DE7C-47B9-9DBF-7122DD121AA4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32B1-467B-41D7-934E-1FF01AB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7500-BE73-4DBC-A1F0-2D6185D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354D3-FFA0-4588-8EEC-A42391ACCCB8}"/>
              </a:ext>
            </a:extLst>
          </p:cNvPr>
          <p:cNvSpPr/>
          <p:nvPr/>
        </p:nvSpPr>
        <p:spPr>
          <a:xfrm>
            <a:off x="2112580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Multithreading</a:t>
            </a:r>
            <a:br>
              <a:rPr lang="de-DE" dirty="0"/>
            </a:br>
            <a:r>
              <a:rPr lang="de-DE" dirty="0"/>
              <a:t>(CPU-Bound)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72A8B-3C58-49AF-AB34-C5227C1F791F}"/>
              </a:ext>
            </a:extLst>
          </p:cNvPr>
          <p:cNvSpPr/>
          <p:nvPr/>
        </p:nvSpPr>
        <p:spPr>
          <a:xfrm>
            <a:off x="6442842" y="3318641"/>
            <a:ext cx="3636579" cy="12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Async</a:t>
            </a:r>
            <a:r>
              <a:rPr lang="de-DE" dirty="0"/>
              <a:t> I/O</a:t>
            </a:r>
            <a:br>
              <a:rPr lang="de-DE" dirty="0"/>
            </a:br>
            <a:r>
              <a:rPr lang="de-DE" dirty="0"/>
              <a:t>(I/O-Bound)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91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4404C-A9AC-470E-BEE5-B1AC3FF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Sachen über Threads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87DE1-1896-4BEB-9EDB-35C845F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Speicherverbrauch:</a:t>
            </a:r>
          </a:p>
          <a:p>
            <a:pPr lvl="1"/>
            <a:r>
              <a:rPr lang="de-DE" dirty="0"/>
              <a:t>standardmäßig 1 MB (x86) oder 4 MB (x64) Thread Stack (User Mode)</a:t>
            </a:r>
          </a:p>
          <a:p>
            <a:pPr lvl="1"/>
            <a:r>
              <a:rPr lang="de-DE" dirty="0"/>
              <a:t>12 KB (x86) oder 14 KB (x64) Kernel Mode </a:t>
            </a:r>
            <a:r>
              <a:rPr lang="de-DE" dirty="0" err="1"/>
              <a:t>Object</a:t>
            </a:r>
            <a:endParaRPr lang="de-DE" dirty="0"/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1829-2231-481A-8C4C-4E05F62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D294-3792-4427-8C52-89874E80798C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990B-8A6A-423F-A0F6-89C8D27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1001-0DDE-4EEF-8DC9-BF3CFC2D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1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1F5-2A98-4A08-845A-EA8D076A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</a:t>
            </a:r>
            <a:r>
              <a:rPr lang="de-DE" dirty="0" err="1"/>
              <a:t>Async</a:t>
            </a:r>
            <a:r>
              <a:rPr lang="de-DE" dirty="0"/>
              <a:t> I/O wichtig?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05B-A11B-4B13-B920-F9C2AB74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Sie I/O über synchrone APIs ausführen, blockiert der aufrufende Thread, bis das Ergebnis da ist.</a:t>
            </a:r>
          </a:p>
          <a:p>
            <a:r>
              <a:rPr lang="de-DE" dirty="0"/>
              <a:t>Wenn der Thread Pool blockierte Threads sieht, erzeugt er neue</a:t>
            </a:r>
          </a:p>
          <a:p>
            <a:r>
              <a:rPr lang="de-DE" dirty="0"/>
              <a:t>Threads sind teuer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0928-45CF-47F3-97A7-18861DB2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EE88-4960-4F01-B883-0E9D6587A3B1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B6D3-4ACA-4790-A244-082E26A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9750-99D9-476C-8CDD-EF80A71C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2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7EE-E169-487D-9C9A-1A5E17B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in Services in .NET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F6BF-C061-4FEA-9AE1-3653D894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CDF3-11A6-40C3-9A65-34CC370D259C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7835-83FB-4EB2-A1F3-DEA15DE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C9C7-B663-4C2D-811E-7A0383F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cxnSp>
        <p:nvCxnSpPr>
          <p:cNvPr id="7" name="Gerader Verbinder 20">
            <a:extLst>
              <a:ext uri="{FF2B5EF4-FFF2-40B4-BE49-F238E27FC236}">
                <a16:creationId xmlns:a16="http://schemas.microsoft.com/office/drawing/2014/main" id="{4FB04A54-815C-48C2-8653-B98465C14EC3}"/>
              </a:ext>
            </a:extLst>
          </p:cNvPr>
          <p:cNvCxnSpPr/>
          <p:nvPr/>
        </p:nvCxnSpPr>
        <p:spPr>
          <a:xfrm flipH="1">
            <a:off x="3804402" y="1466826"/>
            <a:ext cx="26170" cy="3887395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Grafik 4">
            <a:extLst>
              <a:ext uri="{FF2B5EF4-FFF2-40B4-BE49-F238E27FC236}">
                <a16:creationId xmlns:a16="http://schemas.microsoft.com/office/drawing/2014/main" id="{FD640E64-8BC2-4472-BF92-AF2D3805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5" y="2701140"/>
            <a:ext cx="1168943" cy="1168943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DF18FE14-AF55-4FFC-A354-68B637119E3B}"/>
              </a:ext>
            </a:extLst>
          </p:cNvPr>
          <p:cNvSpPr txBox="1"/>
          <p:nvPr/>
        </p:nvSpPr>
        <p:spPr>
          <a:xfrm>
            <a:off x="5945074" y="146682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Thread Pool</a:t>
            </a:r>
          </a:p>
        </p:txBody>
      </p:sp>
      <p:grpSp>
        <p:nvGrpSpPr>
          <p:cNvPr id="10" name="Gruppieren 6">
            <a:extLst>
              <a:ext uri="{FF2B5EF4-FFF2-40B4-BE49-F238E27FC236}">
                <a16:creationId xmlns:a16="http://schemas.microsoft.com/office/drawing/2014/main" id="{B17E7E6D-8C49-41C8-8175-06985BEF91BC}"/>
              </a:ext>
            </a:extLst>
          </p:cNvPr>
          <p:cNvGrpSpPr/>
          <p:nvPr/>
        </p:nvGrpSpPr>
        <p:grpSpPr>
          <a:xfrm>
            <a:off x="6446250" y="2113157"/>
            <a:ext cx="301984" cy="3130613"/>
            <a:chOff x="6589227" y="1611655"/>
            <a:chExt cx="301984" cy="3130613"/>
          </a:xfrm>
        </p:grpSpPr>
        <p:cxnSp>
          <p:nvCxnSpPr>
            <p:cNvPr id="11" name="Gerader Verbinder 7">
              <a:extLst>
                <a:ext uri="{FF2B5EF4-FFF2-40B4-BE49-F238E27FC236}">
                  <a16:creationId xmlns:a16="http://schemas.microsoft.com/office/drawing/2014/main" id="{760F2C00-BDB5-432F-A784-1881DC4C925D}"/>
                </a:ext>
              </a:extLst>
            </p:cNvPr>
            <p:cNvCxnSpPr/>
            <p:nvPr/>
          </p:nvCxnSpPr>
          <p:spPr>
            <a:xfrm>
              <a:off x="65892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8">
              <a:extLst>
                <a:ext uri="{FF2B5EF4-FFF2-40B4-BE49-F238E27FC236}">
                  <a16:creationId xmlns:a16="http://schemas.microsoft.com/office/drawing/2014/main" id="{8C069B48-0B1F-4858-9D66-B630EDB2C0B3}"/>
                </a:ext>
              </a:extLst>
            </p:cNvPr>
            <p:cNvCxnSpPr/>
            <p:nvPr/>
          </p:nvCxnSpPr>
          <p:spPr>
            <a:xfrm>
              <a:off x="6741627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9">
              <a:extLst>
                <a:ext uri="{FF2B5EF4-FFF2-40B4-BE49-F238E27FC236}">
                  <a16:creationId xmlns:a16="http://schemas.microsoft.com/office/drawing/2014/main" id="{DCCD2E8F-11EA-4550-A2DA-569B6C3A62AD}"/>
                </a:ext>
              </a:extLst>
            </p:cNvPr>
            <p:cNvCxnSpPr/>
            <p:nvPr/>
          </p:nvCxnSpPr>
          <p:spPr>
            <a:xfrm>
              <a:off x="6891211" y="1611655"/>
              <a:ext cx="0" cy="313061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fik 10">
            <a:extLst>
              <a:ext uri="{FF2B5EF4-FFF2-40B4-BE49-F238E27FC236}">
                <a16:creationId xmlns:a16="http://schemas.microsoft.com/office/drawing/2014/main" id="{6A295B29-BF1A-4D10-B754-D4FC454E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4" y="2892761"/>
            <a:ext cx="785702" cy="785702"/>
          </a:xfrm>
          <a:prstGeom prst="rect">
            <a:avLst/>
          </a:prstGeom>
        </p:spPr>
      </p:pic>
      <p:sp>
        <p:nvSpPr>
          <p:cNvPr id="15" name="Textfeld 11">
            <a:extLst>
              <a:ext uri="{FF2B5EF4-FFF2-40B4-BE49-F238E27FC236}">
                <a16:creationId xmlns:a16="http://schemas.microsoft.com/office/drawing/2014/main" id="{5F68E057-2C8D-4FA3-B4B9-51A5603FB926}"/>
              </a:ext>
            </a:extLst>
          </p:cNvPr>
          <p:cNvSpPr txBox="1"/>
          <p:nvPr/>
        </p:nvSpPr>
        <p:spPr>
          <a:xfrm>
            <a:off x="2191582" y="2624044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 Request</a:t>
            </a:r>
          </a:p>
        </p:txBody>
      </p:sp>
      <p:cxnSp>
        <p:nvCxnSpPr>
          <p:cNvPr id="16" name="Gerade Verbindung mit Pfeil 13">
            <a:extLst>
              <a:ext uri="{FF2B5EF4-FFF2-40B4-BE49-F238E27FC236}">
                <a16:creationId xmlns:a16="http://schemas.microsoft.com/office/drawing/2014/main" id="{25C320E1-BB52-41A2-899D-8CCF5DD15F64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382916" y="3285612"/>
            <a:ext cx="816799" cy="0"/>
          </a:xfrm>
          <a:prstGeom prst="straightConnector1">
            <a:avLst/>
          </a:prstGeom>
          <a:ln w="38100">
            <a:solidFill>
              <a:srgbClr val="83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4">
            <a:extLst>
              <a:ext uri="{FF2B5EF4-FFF2-40B4-BE49-F238E27FC236}">
                <a16:creationId xmlns:a16="http://schemas.microsoft.com/office/drawing/2014/main" id="{16EC4875-0BB2-4D2A-9F1A-D22186EB2E14}"/>
              </a:ext>
            </a:extLst>
          </p:cNvPr>
          <p:cNvGrpSpPr/>
          <p:nvPr/>
        </p:nvGrpSpPr>
        <p:grpSpPr>
          <a:xfrm>
            <a:off x="9277589" y="2008903"/>
            <a:ext cx="700515" cy="2541368"/>
            <a:chOff x="6528669" y="983768"/>
            <a:chExt cx="700515" cy="2541368"/>
          </a:xfrm>
        </p:grpSpPr>
        <p:pic>
          <p:nvPicPr>
            <p:cNvPr id="18" name="Grafik 15">
              <a:extLst>
                <a:ext uri="{FF2B5EF4-FFF2-40B4-BE49-F238E27FC236}">
                  <a16:creationId xmlns:a16="http://schemas.microsoft.com/office/drawing/2014/main" id="{86080D8E-1D26-48D5-9EB5-9A4F949B8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983768"/>
              <a:ext cx="695008" cy="695008"/>
            </a:xfrm>
            <a:prstGeom prst="rect">
              <a:avLst/>
            </a:prstGeom>
          </p:spPr>
        </p:pic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69A9D81B-F07E-4476-AD47-208B6F8A3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669" y="1898396"/>
              <a:ext cx="700515" cy="700515"/>
            </a:xfrm>
            <a:prstGeom prst="rect">
              <a:avLst/>
            </a:prstGeom>
          </p:spPr>
        </p:pic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DEDCA3B6-125D-4A83-9860-485C2C92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176" y="2830128"/>
              <a:ext cx="695008" cy="695008"/>
            </a:xfrm>
            <a:prstGeom prst="rect">
              <a:avLst/>
            </a:prstGeom>
          </p:spPr>
        </p:pic>
      </p:grpSp>
      <p:cxnSp>
        <p:nvCxnSpPr>
          <p:cNvPr id="21" name="Gerader Verbinder 18">
            <a:extLst>
              <a:ext uri="{FF2B5EF4-FFF2-40B4-BE49-F238E27FC236}">
                <a16:creationId xmlns:a16="http://schemas.microsoft.com/office/drawing/2014/main" id="{BE7A7A8C-6A70-4ED6-8365-7F5466C27764}"/>
              </a:ext>
            </a:extLst>
          </p:cNvPr>
          <p:cNvCxnSpPr/>
          <p:nvPr/>
        </p:nvCxnSpPr>
        <p:spPr>
          <a:xfrm>
            <a:off x="8200967" y="1466826"/>
            <a:ext cx="0" cy="3924348"/>
          </a:xfrm>
          <a:prstGeom prst="line">
            <a:avLst/>
          </a:prstGeom>
          <a:ln w="12700">
            <a:solidFill>
              <a:srgbClr val="92D050"/>
            </a:solidFill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19">
            <a:extLst>
              <a:ext uri="{FF2B5EF4-FFF2-40B4-BE49-F238E27FC236}">
                <a16:creationId xmlns:a16="http://schemas.microsoft.com/office/drawing/2014/main" id="{A9979344-6D10-4F17-8DD0-DDEF115DED5E}"/>
              </a:ext>
            </a:extLst>
          </p:cNvPr>
          <p:cNvSpPr txBox="1"/>
          <p:nvPr/>
        </p:nvSpPr>
        <p:spPr>
          <a:xfrm>
            <a:off x="8227137" y="1551392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Prozessgrenze</a:t>
            </a:r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27FFF29F-6268-47A7-9FB8-CE4FD9426B9E}"/>
              </a:ext>
            </a:extLst>
          </p:cNvPr>
          <p:cNvSpPr/>
          <p:nvPr/>
        </p:nvSpPr>
        <p:spPr>
          <a:xfrm>
            <a:off x="6361538" y="2290121"/>
            <a:ext cx="167482" cy="827580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8">
            <a:extLst>
              <a:ext uri="{FF2B5EF4-FFF2-40B4-BE49-F238E27FC236}">
                <a16:creationId xmlns:a16="http://schemas.microsoft.com/office/drawing/2014/main" id="{3360F873-BBFA-420A-8D58-13B99F2EA89A}"/>
              </a:ext>
            </a:extLst>
          </p:cNvPr>
          <p:cNvCxnSpPr/>
          <p:nvPr/>
        </p:nvCxnSpPr>
        <p:spPr>
          <a:xfrm>
            <a:off x="6529020" y="3087691"/>
            <a:ext cx="274856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0">
            <a:extLst>
              <a:ext uri="{FF2B5EF4-FFF2-40B4-BE49-F238E27FC236}">
                <a16:creationId xmlns:a16="http://schemas.microsoft.com/office/drawing/2014/main" id="{CA55E7F9-0C98-4608-84F3-15BF82AC9F65}"/>
              </a:ext>
            </a:extLst>
          </p:cNvPr>
          <p:cNvCxnSpPr/>
          <p:nvPr/>
        </p:nvCxnSpPr>
        <p:spPr>
          <a:xfrm flipH="1">
            <a:off x="6831039" y="3870083"/>
            <a:ext cx="245205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33">
            <a:extLst>
              <a:ext uri="{FF2B5EF4-FFF2-40B4-BE49-F238E27FC236}">
                <a16:creationId xmlns:a16="http://schemas.microsoft.com/office/drawing/2014/main" id="{E0B9BEAD-B6C0-4A89-9005-D5AB79C2D63E}"/>
              </a:ext>
            </a:extLst>
          </p:cNvPr>
          <p:cNvSpPr/>
          <p:nvPr/>
        </p:nvSpPr>
        <p:spPr>
          <a:xfrm>
            <a:off x="6663557" y="3867060"/>
            <a:ext cx="167482" cy="683211"/>
          </a:xfrm>
          <a:prstGeom prst="rect">
            <a:avLst/>
          </a:prstGeom>
          <a:solidFill>
            <a:srgbClr val="83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35">
            <a:extLst>
              <a:ext uri="{FF2B5EF4-FFF2-40B4-BE49-F238E27FC236}">
                <a16:creationId xmlns:a16="http://schemas.microsoft.com/office/drawing/2014/main" id="{D009BB50-4526-43CB-AA00-15D4850BA41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51" y="4383078"/>
            <a:ext cx="341685" cy="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1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647F-CB15-4FF4-8D16-FCD7946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Overhead von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1E7E12-79DD-4D95-A50F-1C1E459E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genaue Overhead ist schwierig zu bestimmen.</a:t>
            </a:r>
          </a:p>
          <a:p>
            <a:r>
              <a:rPr lang="de-DE" dirty="0"/>
              <a:t>Wenn man eine Methode </a:t>
            </a:r>
            <a:r>
              <a:rPr lang="de-DE" dirty="0" err="1"/>
              <a:t>async</a:t>
            </a:r>
            <a:r>
              <a:rPr lang="de-DE" dirty="0"/>
              <a:t> macht und diese tatsächlich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oder </a:t>
            </a:r>
            <a:r>
              <a:rPr lang="de-DE" dirty="0" err="1"/>
              <a:t>Async</a:t>
            </a:r>
            <a:r>
              <a:rPr lang="de-DE" dirty="0"/>
              <a:t> I/O ausführt, ist man aber mindestens im Bereich µs.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B66-1BDD-48D8-85A5-1975C6C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5D1E-729F-4197-A974-A644A76F2234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E56D-4788-47BE-B0F5-AA6F4BF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61A4-146A-4BF1-942E-3FF54D6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56D78-E0ED-4893-87BE-14656711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3028950"/>
            <a:ext cx="8115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B556-FBFD-4443-9858-B4AD7238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D2EE-18FB-42DD-A46C-42324DC5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Compiler sorgt bei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dafür, dass eine (synchron erscheinende) Methode in eine State Machine umgeformt wird.</a:t>
            </a:r>
          </a:p>
          <a:p>
            <a:r>
              <a:rPr lang="de-DE" dirty="0"/>
              <a:t>Diese State Machine kehrt zum Aufrufer zurück, wenn auf eine asynchrone Operation gewartet wieder.</a:t>
            </a:r>
          </a:p>
          <a:p>
            <a:r>
              <a:rPr lang="de-DE" dirty="0"/>
              <a:t>Feste Komponenten des .NET Frameworks sorgen dafür, dass die State Machine erneut angestoßen wird, wenn ein Task abgeschlossen ist.</a:t>
            </a:r>
          </a:p>
          <a:p>
            <a:r>
              <a:rPr lang="de-DE" dirty="0"/>
              <a:t>Hat der anstoßende Thread einen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, wird eine </a:t>
            </a:r>
            <a:r>
              <a:rPr lang="de-DE" dirty="0" err="1"/>
              <a:t>Continuation</a:t>
            </a:r>
            <a:r>
              <a:rPr lang="de-DE" dirty="0"/>
              <a:t> standardmäßig auf diesem Thread wieder eingereiht.</a:t>
            </a:r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hat Overhead. Überlegen Sie genau, welche Methoden </a:t>
            </a:r>
            <a:r>
              <a:rPr lang="de-DE" dirty="0" err="1"/>
              <a:t>async</a:t>
            </a:r>
            <a:r>
              <a:rPr lang="de-DE" dirty="0"/>
              <a:t> sein müssen.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Das übergeordnete Ziel: Kehre zum Aufrufer zurück, damit Threads nicht blockiert werden (besonders wichtig für </a:t>
            </a:r>
            <a:r>
              <a:rPr lang="de-DE" b="1" dirty="0" err="1"/>
              <a:t>async</a:t>
            </a:r>
            <a:r>
              <a:rPr lang="de-DE" b="1" dirty="0"/>
              <a:t> I/O in Services).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65E-D781-4136-B689-20813C3A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EF12-971E-4812-B915-11C56B4014B3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9B1-6B72-47D5-B9B1-06EF77D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F463-297D-46F3-888F-6B966A1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3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2400E3-FFAF-4FD3-B471-9FAC616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ich bis 2015 meinen C# Code gestaltet habe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B9A6F-393F-4BB7-9DF7-4A327BC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kleine Klassen, welche jeweils genau eine Aufgabe übernehmen</a:t>
            </a:r>
          </a:p>
          <a:p>
            <a:r>
              <a:rPr lang="de-DE" dirty="0"/>
              <a:t>Interfaces / abstrakte Basisklasse zwischen Aufrufer und Aufgerufenen</a:t>
            </a:r>
          </a:p>
          <a:p>
            <a:r>
              <a:rPr lang="de-DE" dirty="0"/>
              <a:t>Objektgraphen werden über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 aufgelöst – normalerweise mithilfe eines DI Containers</a:t>
            </a:r>
          </a:p>
          <a:p>
            <a:r>
              <a:rPr lang="de-DE" dirty="0" err="1"/>
              <a:t>If</a:t>
            </a:r>
            <a:r>
              <a:rPr lang="de-DE" dirty="0"/>
              <a:t>-Else- oder Switch-Blöcke werden ersetzt durch Objekte mit Abstraktion</a:t>
            </a:r>
          </a:p>
          <a:p>
            <a:r>
              <a:rPr lang="de-DE" dirty="0"/>
              <a:t>Einsatz etablierter Design Patterns</a:t>
            </a:r>
          </a:p>
          <a:p>
            <a:r>
              <a:rPr lang="de-DE" dirty="0"/>
              <a:t>Test Driven Development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EA49-0C6D-4B74-926F-FF6884BB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3584-89ED-41BD-8014-1FB5CDDB942D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0648-1461-4024-AA01-A8C5BBE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D97-4CF0-4306-90CC-FAD77445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8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292-8F8D-4DC3-8AE5-B54183E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I/O am Beispiel Dateischreiben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EEB9-5237-46FC-9634-9D3EDA8F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2D8-E61E-46A7-B68C-E3009B16FB4C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87A1-816C-42A8-999A-6EF3BE6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FF4B-785E-41A8-B815-6B92B98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1FBF-EA02-4A80-B3B2-82E64C9B08C7}"/>
              </a:ext>
            </a:extLst>
          </p:cNvPr>
          <p:cNvGrpSpPr/>
          <p:nvPr/>
        </p:nvGrpSpPr>
        <p:grpSpPr>
          <a:xfrm>
            <a:off x="309016" y="1005512"/>
            <a:ext cx="11573969" cy="4846976"/>
            <a:chOff x="132430" y="865927"/>
            <a:chExt cx="8835180" cy="3700019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E16E0F5-E78A-4304-B4A6-DB7CBAFAF820}"/>
                </a:ext>
              </a:extLst>
            </p:cNvPr>
            <p:cNvCxnSpPr/>
            <p:nvPr/>
          </p:nvCxnSpPr>
          <p:spPr>
            <a:xfrm>
              <a:off x="851338" y="2267571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BB4DBDB-5E53-4B77-B7F0-941F223C6D6A}"/>
                </a:ext>
              </a:extLst>
            </p:cNvPr>
            <p:cNvCxnSpPr/>
            <p:nvPr/>
          </p:nvCxnSpPr>
          <p:spPr>
            <a:xfrm>
              <a:off x="851335" y="3110344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B56A8A9-3CBB-469E-8321-469283F2F3BB}"/>
                </a:ext>
              </a:extLst>
            </p:cNvPr>
            <p:cNvCxnSpPr/>
            <p:nvPr/>
          </p:nvCxnSpPr>
          <p:spPr>
            <a:xfrm>
              <a:off x="851338" y="394858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Rechteck 10">
              <a:extLst>
                <a:ext uri="{FF2B5EF4-FFF2-40B4-BE49-F238E27FC236}">
                  <a16:creationId xmlns:a16="http://schemas.microsoft.com/office/drawing/2014/main" id="{18F915FC-3F7D-4D93-9E04-B69752F5FBCC}"/>
                </a:ext>
              </a:extLst>
            </p:cNvPr>
            <p:cNvSpPr/>
            <p:nvPr/>
          </p:nvSpPr>
          <p:spPr>
            <a:xfrm>
              <a:off x="1031963" y="248887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sp>
          <p:nvSpPr>
            <p:cNvPr id="11" name="Rechteck 11">
              <a:extLst>
                <a:ext uri="{FF2B5EF4-FFF2-40B4-BE49-F238E27FC236}">
                  <a16:creationId xmlns:a16="http://schemas.microsoft.com/office/drawing/2014/main" id="{158C71EB-85BD-48C5-9CA8-77293B112DA6}"/>
                </a:ext>
              </a:extLst>
            </p:cNvPr>
            <p:cNvSpPr/>
            <p:nvPr/>
          </p:nvSpPr>
          <p:spPr>
            <a:xfrm>
              <a:off x="1462969" y="3330612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2" name="Gewinkelter Verbinder 13">
              <a:extLst>
                <a:ext uri="{FF2B5EF4-FFF2-40B4-BE49-F238E27FC236}">
                  <a16:creationId xmlns:a16="http://schemas.microsoft.com/office/drawing/2014/main" id="{6252E32A-F95B-4878-8839-1FC5895648DD}"/>
                </a:ext>
              </a:extLst>
            </p:cNvPr>
            <p:cNvCxnSpPr>
              <a:stCxn id="15" idx="2"/>
              <a:endCxn id="10" idx="1"/>
            </p:cNvCxnSpPr>
            <p:nvPr/>
          </p:nvCxnSpPr>
          <p:spPr>
            <a:xfrm rot="5400000">
              <a:off x="702980" y="1623534"/>
              <a:ext cx="1408637" cy="750670"/>
            </a:xfrm>
            <a:prstGeom prst="bentConnector4">
              <a:avLst>
                <a:gd name="adj1" fmla="val 42393"/>
                <a:gd name="adj2" fmla="val 13045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r Verbinder 15">
              <a:extLst>
                <a:ext uri="{FF2B5EF4-FFF2-40B4-BE49-F238E27FC236}">
                  <a16:creationId xmlns:a16="http://schemas.microsoft.com/office/drawing/2014/main" id="{A1BBB4F4-56C6-46D6-9F6B-00D9D091B095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5400000">
              <a:off x="1416840" y="2963629"/>
              <a:ext cx="627424" cy="535166"/>
            </a:xfrm>
            <a:prstGeom prst="bentConnector4">
              <a:avLst>
                <a:gd name="adj1" fmla="val 32921"/>
                <a:gd name="adj2" fmla="val 1427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9">
              <a:extLst>
                <a:ext uri="{FF2B5EF4-FFF2-40B4-BE49-F238E27FC236}">
                  <a16:creationId xmlns:a16="http://schemas.microsoft.com/office/drawing/2014/main" id="{8D1453F7-E457-441A-A6E9-FAAE212C380D}"/>
                </a:ext>
              </a:extLst>
            </p:cNvPr>
            <p:cNvCxnSpPr/>
            <p:nvPr/>
          </p:nvCxnSpPr>
          <p:spPr>
            <a:xfrm>
              <a:off x="851334" y="1456615"/>
              <a:ext cx="7340425" cy="3153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20">
              <a:extLst>
                <a:ext uri="{FF2B5EF4-FFF2-40B4-BE49-F238E27FC236}">
                  <a16:creationId xmlns:a16="http://schemas.microsoft.com/office/drawing/2014/main" id="{12E82CA7-B427-4CC5-9D04-464FD38A3A65}"/>
                </a:ext>
              </a:extLst>
            </p:cNvPr>
            <p:cNvSpPr/>
            <p:nvPr/>
          </p:nvSpPr>
          <p:spPr>
            <a:xfrm>
              <a:off x="600957" y="86592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FileStream.WriteAsync</a:t>
              </a:r>
              <a:r>
                <a:rPr lang="de-DE" sz="1200" dirty="0">
                  <a:solidFill>
                    <a:schemeClr val="tx1"/>
                  </a:solidFill>
                </a:rPr>
                <a:t>(</a:t>
              </a:r>
              <a:r>
                <a:rPr lang="de-DE" sz="1200" dirty="0" err="1">
                  <a:solidFill>
                    <a:schemeClr val="tx1"/>
                  </a:solidFill>
                </a:rPr>
                <a:t>byte</a:t>
              </a:r>
              <a:r>
                <a:rPr lang="de-DE" sz="1200" dirty="0">
                  <a:solidFill>
                    <a:schemeClr val="tx1"/>
                  </a:solidFill>
                </a:rPr>
                <a:t>[])</a:t>
              </a:r>
            </a:p>
          </p:txBody>
        </p:sp>
        <p:sp>
          <p:nvSpPr>
            <p:cNvPr id="16" name="Rechteck 22">
              <a:extLst>
                <a:ext uri="{FF2B5EF4-FFF2-40B4-BE49-F238E27FC236}">
                  <a16:creationId xmlns:a16="http://schemas.microsoft.com/office/drawing/2014/main" id="{208D54BF-FA63-498A-9459-5B9758D0FEA7}"/>
                </a:ext>
              </a:extLst>
            </p:cNvPr>
            <p:cNvSpPr/>
            <p:nvPr/>
          </p:nvSpPr>
          <p:spPr>
            <a:xfrm>
              <a:off x="2560320" y="4137322"/>
              <a:ext cx="2697480" cy="4286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DMA + Disk Controller</a:t>
              </a:r>
            </a:p>
          </p:txBody>
        </p:sp>
        <p:cxnSp>
          <p:nvCxnSpPr>
            <p:cNvPr id="17" name="Gewinkelter Verbinder 29">
              <a:extLst>
                <a:ext uri="{FF2B5EF4-FFF2-40B4-BE49-F238E27FC236}">
                  <a16:creationId xmlns:a16="http://schemas.microsoft.com/office/drawing/2014/main" id="{168CA216-D32B-456A-8158-09CC191D48EF}"/>
                </a:ext>
              </a:extLst>
            </p:cNvPr>
            <p:cNvCxnSpPr>
              <a:stCxn id="11" idx="2"/>
              <a:endCxn id="16" idx="1"/>
            </p:cNvCxnSpPr>
            <p:nvPr/>
          </p:nvCxnSpPr>
          <p:spPr>
            <a:xfrm rot="16200000" flipH="1">
              <a:off x="2090780" y="3882094"/>
              <a:ext cx="592398" cy="3466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32">
              <a:extLst>
                <a:ext uri="{FF2B5EF4-FFF2-40B4-BE49-F238E27FC236}">
                  <a16:creationId xmlns:a16="http://schemas.microsoft.com/office/drawing/2014/main" id="{31E20FC7-8213-4C6C-96A4-07007D2595B9}"/>
                </a:ext>
              </a:extLst>
            </p:cNvPr>
            <p:cNvSpPr/>
            <p:nvPr/>
          </p:nvSpPr>
          <p:spPr>
            <a:xfrm>
              <a:off x="4952552" y="3330610"/>
              <a:ext cx="1501337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Device Driver</a:t>
              </a:r>
            </a:p>
          </p:txBody>
        </p:sp>
        <p:cxnSp>
          <p:nvCxnSpPr>
            <p:cNvPr id="19" name="Gewinkelter Verbinder 33">
              <a:extLst>
                <a:ext uri="{FF2B5EF4-FFF2-40B4-BE49-F238E27FC236}">
                  <a16:creationId xmlns:a16="http://schemas.microsoft.com/office/drawing/2014/main" id="{DF770912-CB40-44CA-9239-EE82C7C04494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 flipH="1" flipV="1">
              <a:off x="4952552" y="3544922"/>
              <a:ext cx="305248" cy="806712"/>
            </a:xfrm>
            <a:prstGeom prst="bentConnector5">
              <a:avLst>
                <a:gd name="adj1" fmla="val -74890"/>
                <a:gd name="adj2" fmla="val 50000"/>
                <a:gd name="adj3" fmla="val 174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38">
              <a:extLst>
                <a:ext uri="{FF2B5EF4-FFF2-40B4-BE49-F238E27FC236}">
                  <a16:creationId xmlns:a16="http://schemas.microsoft.com/office/drawing/2014/main" id="{B9C6D82C-6FF1-4340-AD55-1907FA7847A0}"/>
                </a:ext>
              </a:extLst>
            </p:cNvPr>
            <p:cNvSpPr txBox="1"/>
            <p:nvPr/>
          </p:nvSpPr>
          <p:spPr>
            <a:xfrm>
              <a:off x="5469802" y="3791836"/>
              <a:ext cx="1190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CPU Interrupt</a:t>
              </a:r>
            </a:p>
          </p:txBody>
        </p:sp>
        <p:sp>
          <p:nvSpPr>
            <p:cNvPr id="21" name="Rechteck 39">
              <a:extLst>
                <a:ext uri="{FF2B5EF4-FFF2-40B4-BE49-F238E27FC236}">
                  <a16:creationId xmlns:a16="http://schemas.microsoft.com/office/drawing/2014/main" id="{0834DE63-CB22-4BB1-9AEF-58493745FA6E}"/>
                </a:ext>
              </a:extLst>
            </p:cNvPr>
            <p:cNvSpPr/>
            <p:nvPr/>
          </p:nvSpPr>
          <p:spPr>
            <a:xfrm>
              <a:off x="5147032" y="2483006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Win32 </a:t>
              </a:r>
              <a:r>
                <a:rPr lang="de-DE" sz="1200" dirty="0" err="1">
                  <a:solidFill>
                    <a:schemeClr val="tx1"/>
                  </a:solidFill>
                </a:rPr>
                <a:t>Overlapped</a:t>
              </a:r>
              <a:r>
                <a:rPr lang="de-DE" sz="1200" dirty="0">
                  <a:solidFill>
                    <a:schemeClr val="tx1"/>
                  </a:solidFill>
                </a:rPr>
                <a:t> I/O</a:t>
              </a:r>
            </a:p>
          </p:txBody>
        </p:sp>
        <p:cxnSp>
          <p:nvCxnSpPr>
            <p:cNvPr id="22" name="Gewinkelter Verbinder 40">
              <a:extLst>
                <a:ext uri="{FF2B5EF4-FFF2-40B4-BE49-F238E27FC236}">
                  <a16:creationId xmlns:a16="http://schemas.microsoft.com/office/drawing/2014/main" id="{4A5B6FF1-274D-4227-AB2B-C482261D2BA1}"/>
                </a:ext>
              </a:extLst>
            </p:cNvPr>
            <p:cNvCxnSpPr>
              <a:stCxn id="18" idx="0"/>
              <a:endCxn id="21" idx="1"/>
            </p:cNvCxnSpPr>
            <p:nvPr/>
          </p:nvCxnSpPr>
          <p:spPr>
            <a:xfrm rot="16200000" flipV="1">
              <a:off x="5108481" y="2735869"/>
              <a:ext cx="633292" cy="556189"/>
            </a:xfrm>
            <a:prstGeom prst="bentConnector4">
              <a:avLst>
                <a:gd name="adj1" fmla="val 43232"/>
                <a:gd name="adj2" fmla="val 17606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44">
              <a:extLst>
                <a:ext uri="{FF2B5EF4-FFF2-40B4-BE49-F238E27FC236}">
                  <a16:creationId xmlns:a16="http://schemas.microsoft.com/office/drawing/2014/main" id="{B6A2F9EE-AF64-42A1-A243-C8F0CAA1E72B}"/>
                </a:ext>
              </a:extLst>
            </p:cNvPr>
            <p:cNvSpPr txBox="1"/>
            <p:nvPr/>
          </p:nvSpPr>
          <p:spPr>
            <a:xfrm>
              <a:off x="5675341" y="2923622"/>
              <a:ext cx="1927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Deferred Procedure Call</a:t>
              </a:r>
            </a:p>
          </p:txBody>
        </p:sp>
        <p:sp>
          <p:nvSpPr>
            <p:cNvPr id="24" name="Rechteck 45">
              <a:extLst>
                <a:ext uri="{FF2B5EF4-FFF2-40B4-BE49-F238E27FC236}">
                  <a16:creationId xmlns:a16="http://schemas.microsoft.com/office/drawing/2014/main" id="{76FBF571-DDE3-4ED9-86BF-2FB80E02CB96}"/>
                </a:ext>
              </a:extLst>
            </p:cNvPr>
            <p:cNvSpPr/>
            <p:nvPr/>
          </p:nvSpPr>
          <p:spPr>
            <a:xfrm>
              <a:off x="5552013" y="1683185"/>
              <a:ext cx="1932344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I/O </a:t>
              </a:r>
              <a:r>
                <a:rPr lang="de-DE" sz="1200" dirty="0" err="1">
                  <a:solidFill>
                    <a:schemeClr val="tx1"/>
                  </a:solidFill>
                </a:rPr>
                <a:t>Completion</a:t>
              </a:r>
              <a:r>
                <a:rPr lang="de-DE" sz="1200" dirty="0">
                  <a:solidFill>
                    <a:schemeClr val="tx1"/>
                  </a:solidFill>
                </a:rPr>
                <a:t> Port Thread</a:t>
              </a:r>
            </a:p>
          </p:txBody>
        </p:sp>
        <p:cxnSp>
          <p:nvCxnSpPr>
            <p:cNvPr id="25" name="Gewinkelter Verbinder 46">
              <a:extLst>
                <a:ext uri="{FF2B5EF4-FFF2-40B4-BE49-F238E27FC236}">
                  <a16:creationId xmlns:a16="http://schemas.microsoft.com/office/drawing/2014/main" id="{841A4930-5194-4220-A391-2302329C8DD5}"/>
                </a:ext>
              </a:extLst>
            </p:cNvPr>
            <p:cNvCxnSpPr>
              <a:stCxn id="21" idx="0"/>
              <a:endCxn id="24" idx="1"/>
            </p:cNvCxnSpPr>
            <p:nvPr/>
          </p:nvCxnSpPr>
          <p:spPr>
            <a:xfrm rot="16200000" flipV="1">
              <a:off x="5539855" y="1909656"/>
              <a:ext cx="585509" cy="561191"/>
            </a:xfrm>
            <a:prstGeom prst="bentConnector4">
              <a:avLst>
                <a:gd name="adj1" fmla="val 42680"/>
                <a:gd name="adj2" fmla="val 21289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52">
              <a:extLst>
                <a:ext uri="{FF2B5EF4-FFF2-40B4-BE49-F238E27FC236}">
                  <a16:creationId xmlns:a16="http://schemas.microsoft.com/office/drawing/2014/main" id="{057BCA67-3853-407A-95EB-948F62E661E5}"/>
                </a:ext>
              </a:extLst>
            </p:cNvPr>
            <p:cNvSpPr txBox="1"/>
            <p:nvPr/>
          </p:nvSpPr>
          <p:spPr>
            <a:xfrm>
              <a:off x="6171583" y="2048913"/>
              <a:ext cx="1947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Async</a:t>
              </a:r>
              <a:r>
                <a:rPr lang="en-US" sz="1400" dirty="0"/>
                <a:t> Procedure Call</a:t>
              </a:r>
              <a:br>
                <a:rPr lang="en-US" sz="1400" dirty="0"/>
              </a:br>
              <a:r>
                <a:rPr lang="en-US" sz="1400" dirty="0"/>
                <a:t>I/O Completion Port</a:t>
              </a:r>
            </a:p>
          </p:txBody>
        </p:sp>
        <p:sp>
          <p:nvSpPr>
            <p:cNvPr id="27" name="Rechteck 53">
              <a:extLst>
                <a:ext uri="{FF2B5EF4-FFF2-40B4-BE49-F238E27FC236}">
                  <a16:creationId xmlns:a16="http://schemas.microsoft.com/office/drawing/2014/main" id="{96B1E380-119E-4F84-96EA-B2C0A3AEA218}"/>
                </a:ext>
              </a:extLst>
            </p:cNvPr>
            <p:cNvSpPr/>
            <p:nvPr/>
          </p:nvSpPr>
          <p:spPr>
            <a:xfrm>
              <a:off x="5828408" y="868867"/>
              <a:ext cx="2363351" cy="428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Continuation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winkelter Verbinder 54">
              <a:extLst>
                <a:ext uri="{FF2B5EF4-FFF2-40B4-BE49-F238E27FC236}">
                  <a16:creationId xmlns:a16="http://schemas.microsoft.com/office/drawing/2014/main" id="{58229630-E588-4C43-A34D-A6C40B2DCA70}"/>
                </a:ext>
              </a:extLst>
            </p:cNvPr>
            <p:cNvCxnSpPr>
              <a:stCxn id="24" idx="0"/>
              <a:endCxn id="27" idx="1"/>
            </p:cNvCxnSpPr>
            <p:nvPr/>
          </p:nvCxnSpPr>
          <p:spPr>
            <a:xfrm rot="16200000" flipV="1">
              <a:off x="5873294" y="1038293"/>
              <a:ext cx="600006" cy="689777"/>
            </a:xfrm>
            <a:prstGeom prst="bentConnector4">
              <a:avLst>
                <a:gd name="adj1" fmla="val 36903"/>
                <a:gd name="adj2" fmla="val 173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60">
              <a:extLst>
                <a:ext uri="{FF2B5EF4-FFF2-40B4-BE49-F238E27FC236}">
                  <a16:creationId xmlns:a16="http://schemas.microsoft.com/office/drawing/2014/main" id="{B2AF6767-AD83-408B-B4FE-BFFFC29417A0}"/>
                </a:ext>
              </a:extLst>
            </p:cNvPr>
            <p:cNvSpPr txBox="1"/>
            <p:nvPr/>
          </p:nvSpPr>
          <p:spPr>
            <a:xfrm>
              <a:off x="6499562" y="1342710"/>
              <a:ext cx="2468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IAsyncStateMachine.MoveNext</a:t>
              </a:r>
              <a:endParaRPr lang="en-US" sz="1400" dirty="0"/>
            </a:p>
          </p:txBody>
        </p:sp>
        <p:sp>
          <p:nvSpPr>
            <p:cNvPr id="30" name="Rechteck 63">
              <a:extLst>
                <a:ext uri="{FF2B5EF4-FFF2-40B4-BE49-F238E27FC236}">
                  <a16:creationId xmlns:a16="http://schemas.microsoft.com/office/drawing/2014/main" id="{698EA986-22B8-4B73-8FD1-1E81D595A1ED}"/>
                </a:ext>
              </a:extLst>
            </p:cNvPr>
            <p:cNvSpPr/>
            <p:nvPr/>
          </p:nvSpPr>
          <p:spPr>
            <a:xfrm>
              <a:off x="132430" y="865927"/>
              <a:ext cx="327923" cy="17574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User Mode</a:t>
              </a:r>
            </a:p>
          </p:txBody>
        </p:sp>
        <p:sp>
          <p:nvSpPr>
            <p:cNvPr id="31" name="Rechteck 64">
              <a:extLst>
                <a:ext uri="{FF2B5EF4-FFF2-40B4-BE49-F238E27FC236}">
                  <a16:creationId xmlns:a16="http://schemas.microsoft.com/office/drawing/2014/main" id="{95D55B60-BB79-4C8D-9210-B5BDC5AD80A0}"/>
                </a:ext>
              </a:extLst>
            </p:cNvPr>
            <p:cNvSpPr/>
            <p:nvPr/>
          </p:nvSpPr>
          <p:spPr>
            <a:xfrm>
              <a:off x="132430" y="2774731"/>
              <a:ext cx="327923" cy="17912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27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FAAABC-9C5D-4187-B6E0-A0B66601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</a:t>
            </a:r>
            <a:br>
              <a:rPr lang="de-DE" dirty="0"/>
            </a:br>
            <a:r>
              <a:rPr lang="de-DE" dirty="0"/>
              <a:t>Software-Design</a:t>
            </a:r>
            <a:endParaRPr lang="en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FAF282-231B-48B9-9330-1374CEDBD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subjektiv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E823-899A-4A65-8C77-4FBF7C3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361-EB6B-4B0B-9312-489CFD5EA018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8525-9A04-43D6-8B8D-73D78E2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8E04-200E-4DF8-A6F0-2AFFF7A0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57291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8B54AD-4E99-44A3-803D-E6662473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aus den vorherigen Abschnitten lernen sollten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9863C3-ADC0-42F3-81E9-EE37E72E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Eindeutig unterscheiden zwischen I/O und In-Memory Operationen</a:t>
            </a:r>
          </a:p>
          <a:p>
            <a:r>
              <a:rPr lang="de-DE" dirty="0"/>
              <a:t>I/O sollte asynchron ausgeführt werden, um UI </a:t>
            </a:r>
            <a:r>
              <a:rPr lang="de-DE" dirty="0" err="1"/>
              <a:t>Freezes</a:t>
            </a:r>
            <a:r>
              <a:rPr lang="de-DE" dirty="0"/>
              <a:t> und unnötige Thread-Allokationen zu vermeiden</a:t>
            </a:r>
          </a:p>
          <a:p>
            <a:r>
              <a:rPr lang="de-DE" dirty="0"/>
              <a:t>Unnötigen I/O vermeiden</a:t>
            </a:r>
          </a:p>
          <a:p>
            <a:pPr lvl="1"/>
            <a:r>
              <a:rPr lang="de-DE" dirty="0"/>
              <a:t>Mehrere Abfragen in eine zusammenfassen, falls möglich</a:t>
            </a:r>
          </a:p>
          <a:p>
            <a:pPr lvl="1"/>
            <a:r>
              <a:rPr lang="de-DE" dirty="0"/>
              <a:t>Fail-Fast-Prinzip</a:t>
            </a:r>
          </a:p>
          <a:p>
            <a:r>
              <a:rPr lang="de-DE" dirty="0"/>
              <a:t>Unnötige Objektallokationen vermeiden – </a:t>
            </a:r>
            <a:r>
              <a:rPr lang="de-DE" dirty="0" err="1"/>
              <a:t>Indirektion</a:t>
            </a:r>
            <a:r>
              <a:rPr lang="de-DE" dirty="0"/>
              <a:t> nur dann einsetzen, falls notwendig</a:t>
            </a:r>
          </a:p>
          <a:p>
            <a:r>
              <a:rPr lang="de-DE" dirty="0"/>
              <a:t>Auch stark gekoppelter Code kann (leicht) automatisiert getestet werden, sofern dieser ausschließlich In-Memory läuft</a:t>
            </a:r>
          </a:p>
          <a:p>
            <a:r>
              <a:rPr lang="de-DE" dirty="0"/>
              <a:t>Speicherabbilder helfen beim Design von Mengengerüsten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A2BD-0504-4E53-ABB0-496F2F6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4810-3EF1-44E3-86B9-B44A9D2F438D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16BF-492A-4082-B306-4FB1CE73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DDE9-6E30-447E-AFE8-A7BBA66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AE51-0230-493C-BDC8-010F54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die SOLID Prinzipien: DIP und OCP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BFB2-D09C-42C2-89FF-DC57ADEE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Dependency Inversion Principle</a:t>
            </a:r>
          </a:p>
          <a:p>
            <a:r>
              <a:rPr lang="en-US" dirty="0"/>
              <a:t>High-level modules should not depend upon low-level modules. Both should depend upon abstractions.</a:t>
            </a:r>
          </a:p>
          <a:p>
            <a:r>
              <a:rPr lang="en-US" dirty="0"/>
              <a:t>Abstractions should not depend upon details. Details should depend upon abstractions.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Open / Closed Principle</a:t>
            </a:r>
          </a:p>
          <a:p>
            <a:pPr marL="0" indent="0">
              <a:buNone/>
            </a:pPr>
            <a:r>
              <a:rPr lang="en-US" dirty="0"/>
              <a:t>Software entities (classes, modules, functions, etc.) should be open for extension, but closed for modification.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Wo ist hier der Unterschied?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86B0-4481-430B-8A7C-020BE7B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E640-E6EE-4DDA-A131-0FE405B3E15E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34E-FEC5-4D35-B322-7B14FDC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E989-837E-42DB-B49F-AE5C946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0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2C-A9E6-4491-864A-9053FF30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die SOLID Prinzipien: SRP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C15C-E6F4-42E2-8E00-C7DA64B3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Single Responsibility Principle:</a:t>
            </a:r>
          </a:p>
          <a:p>
            <a:pPr marL="0" indent="0">
              <a:buNone/>
            </a:pPr>
            <a:r>
              <a:rPr lang="en-US" dirty="0"/>
              <a:t>A class should only have one reason to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/>
              <a:t>Sollte besser </a:t>
            </a:r>
            <a:r>
              <a:rPr lang="en-US" dirty="0"/>
              <a:t>Single Problem Area Principle</a:t>
            </a:r>
            <a:r>
              <a:rPr lang="de-DE" dirty="0"/>
              <a:t> heißen.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4DC6-407B-4794-B6D0-5C42D67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AFFB-4615-403E-B236-52B70735FCAF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1E8-11F3-443F-8CF7-32AD1B4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E683-0019-4974-AE15-78DF049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FBDE2CC0-99FF-4CC7-B8F4-AAB46E36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330"/>
            <a:ext cx="3681009" cy="20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9620-0F67-4A33-A124-44CA56B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LIT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0B2-57A8-43F7-A397-77DD2116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Learn-The-Internals Principle (LIT)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Setze dich mit den internen Mechanismen der </a:t>
            </a:r>
            <a:r>
              <a:rPr lang="de-DE" dirty="0" err="1"/>
              <a:t>Runtimes</a:t>
            </a:r>
            <a:r>
              <a:rPr lang="de-DE" dirty="0"/>
              <a:t> und Frameworks / Bibliotheken, die du einsetzt, auseinander und verstehe, wie sie wiederkehrende Probleme lösen (zumindest auf der obersten Abstraktionsschicht). Mache ausfindig, welche Aufruf-Muster Probleme erzeugen können und stelle sicher, dass diese im aufrufenden Code vermieden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BDB0-CAC4-4045-9899-FE6BF0B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F22B-468D-4B27-AA16-C8403DA1CA71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8ABE-2127-4F2D-87B5-88C0FFC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A4-D072-4CD3-8DE9-D9A673B1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8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D430-1F54-4316-AB9C-F4F43D7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Programmierprinzip: RPB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7407-2F44-4990-95FB-BB0A61F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Respect-the-Process-Boundary Principle (RBP)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de-DE" dirty="0"/>
              <a:t>Unterscheide zwischen In-Memory Operationen und I/O Operationen, da letztere deutlich höhere Ausführungszeiten haben. I/O Operationen sollten über asynchrone APIs umgesetzt werden, um blockierende Threads zu vermeiden.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B2E-B0F0-48E6-A3A4-08E0B4C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9C05-36DC-4BBD-9E50-513FACA62C0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6C01-5271-4AD9-AB18-EF05A77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4048-DF2C-4205-BD35-DC9E3E7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07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22FF-C137-4447-A108-CB327EE5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– Verarbeitung – Ausgabe</a:t>
            </a: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1CAB46-38FD-49A0-A8DC-2CF9C776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231143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B845-5CFA-440E-AEBC-39944D7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031D-5266-4726-ABDB-B896A9A81D16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A923-EB58-4217-B4AF-BE27022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0F92-8F13-42FC-9087-609DB17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B6E63-EDB4-49AA-9C00-2C9C6788BD87}"/>
              </a:ext>
            </a:extLst>
          </p:cNvPr>
          <p:cNvSpPr txBox="1"/>
          <p:nvPr/>
        </p:nvSpPr>
        <p:spPr>
          <a:xfrm>
            <a:off x="5511545" y="550216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Async</a:t>
            </a:r>
            <a:r>
              <a:rPr lang="de-DE" dirty="0"/>
              <a:t> I/O</a:t>
            </a:r>
            <a:endParaRPr lang="en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69CE7F-0D67-4C3F-A4EB-E228D748DB8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242645" y="4544410"/>
            <a:ext cx="3268900" cy="1142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3A617-542E-4F19-8A30-F10416FABDB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680455" y="4544410"/>
            <a:ext cx="3377945" cy="1142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1D26EA-841B-4D86-8297-3597178695E0}"/>
              </a:ext>
            </a:extLst>
          </p:cNvPr>
          <p:cNvSpPr txBox="1"/>
          <p:nvPr/>
        </p:nvSpPr>
        <p:spPr>
          <a:xfrm>
            <a:off x="4836873" y="2268921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In-Memory </a:t>
            </a:r>
            <a:r>
              <a:rPr lang="de-DE" dirty="0" err="1"/>
              <a:t>Operations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2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595-D842-4D64-A451-39E80781972E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Boundary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Composition</a:t>
            </a:r>
            <a:r>
              <a:rPr lang="de-DE" dirty="0"/>
              <a:t> Root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Humble Objects</a:t>
            </a:r>
            <a:endParaRPr lang="en-DE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Matt Waren: </a:t>
            </a:r>
            <a:r>
              <a:rPr lang="en-US" dirty="0">
                <a:hlinkClick r:id="rId2"/>
              </a:rPr>
              <a:t>The 68 things the CLR does before executing a single line of your code (*)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Pro .NET Memory Management</a:t>
            </a:r>
            <a:endParaRPr lang="en-US" dirty="0"/>
          </a:p>
          <a:p>
            <a:r>
              <a:rPr lang="en-US" dirty="0"/>
              <a:t>Jeffrey Richter: </a:t>
            </a:r>
            <a:r>
              <a:rPr lang="en-US" dirty="0">
                <a:hlinkClick r:id="rId4"/>
              </a:rPr>
              <a:t>Advanced Threading in .NET</a:t>
            </a:r>
            <a:endParaRPr lang="en-US" dirty="0"/>
          </a:p>
          <a:p>
            <a:r>
              <a:rPr lang="en-US" dirty="0"/>
              <a:t>Daniel Palme: </a:t>
            </a:r>
            <a:r>
              <a:rPr lang="en-US" dirty="0" err="1">
                <a:hlinkClick r:id="rId5"/>
              </a:rPr>
              <a:t>IoC</a:t>
            </a:r>
            <a:r>
              <a:rPr lang="en-US" dirty="0">
                <a:hlinkClick r:id="rId5"/>
              </a:rPr>
              <a:t> Container Benchmark - Performance comparison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7"/>
              </a:rPr>
              <a:t>Asynchronous C# 5.0</a:t>
            </a:r>
            <a:endParaRPr lang="en-US" dirty="0"/>
          </a:p>
          <a:p>
            <a:r>
              <a:rPr lang="en-US" dirty="0"/>
              <a:t>Robert C. Martin:  </a:t>
            </a:r>
            <a:r>
              <a:rPr lang="en-US" dirty="0">
                <a:hlinkClick r:id="rId8"/>
              </a:rPr>
              <a:t>Agile Principles, Patterns, and Practices in C#</a:t>
            </a:r>
            <a:endParaRPr lang="en-US" dirty="0"/>
          </a:p>
          <a:p>
            <a:r>
              <a:rPr lang="en-US" dirty="0"/>
              <a:t>Andrey </a:t>
            </a:r>
            <a:r>
              <a:rPr lang="en-US" dirty="0" err="1"/>
              <a:t>Akinshin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Pro .NET Benchmarking – The Art of Performance Measurement</a:t>
            </a:r>
            <a:endParaRPr lang="en-US" dirty="0"/>
          </a:p>
          <a:p>
            <a:r>
              <a:rPr lang="en-US" dirty="0"/>
              <a:t>Martin Fowler: </a:t>
            </a:r>
            <a:r>
              <a:rPr lang="en-US" dirty="0">
                <a:hlinkClick r:id="rId10"/>
              </a:rPr>
              <a:t>Patterns of Enterprise Application Architecture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11"/>
              </a:rPr>
              <a:t>Dependency Injection in .NET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674-0619-4E68-9A29-0DC34F5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7FB1-80E9-4770-8654-CC57A3DE3E41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32-1197-40F3-87F7-96C79A8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Design Patterns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3FA06-2EE7-471F-9541-7379DAC94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Factory, Abstract Factory</a:t>
            </a:r>
          </a:p>
          <a:p>
            <a:r>
              <a:rPr lang="de-DE" dirty="0" err="1"/>
              <a:t>Builder</a:t>
            </a:r>
            <a:endParaRPr lang="de-DE" dirty="0"/>
          </a:p>
          <a:p>
            <a:r>
              <a:rPr lang="de-DE" dirty="0"/>
              <a:t>Singleton</a:t>
            </a:r>
          </a:p>
          <a:p>
            <a:r>
              <a:rPr lang="de-DE" dirty="0"/>
              <a:t>Prototype</a:t>
            </a:r>
          </a:p>
          <a:p>
            <a:r>
              <a:rPr lang="de-DE" dirty="0"/>
              <a:t>Adapter</a:t>
            </a:r>
          </a:p>
          <a:p>
            <a:r>
              <a:rPr lang="de-DE" dirty="0"/>
              <a:t>Composite</a:t>
            </a:r>
          </a:p>
          <a:p>
            <a:r>
              <a:rPr lang="de-DE" dirty="0"/>
              <a:t>Decorator</a:t>
            </a:r>
          </a:p>
          <a:p>
            <a:r>
              <a:rPr lang="de-DE" dirty="0" err="1"/>
              <a:t>Facade</a:t>
            </a:r>
            <a:endParaRPr lang="de-DE" dirty="0"/>
          </a:p>
          <a:p>
            <a:r>
              <a:rPr lang="de-DE" dirty="0"/>
              <a:t>Proxy</a:t>
            </a:r>
          </a:p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dirty="0"/>
          </a:p>
          <a:p>
            <a:r>
              <a:rPr lang="de-DE" dirty="0"/>
              <a:t>Command</a:t>
            </a:r>
          </a:p>
          <a:p>
            <a:r>
              <a:rPr lang="de-DE" dirty="0"/>
              <a:t>Iterator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498BD-5D8A-462C-A0C5-4DB0714E7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Arrange – Act – Assert (– Cleanup)</a:t>
            </a:r>
          </a:p>
          <a:p>
            <a:r>
              <a:rPr lang="en-US" dirty="0"/>
              <a:t>Dummy, Stub, Spy, Mock</a:t>
            </a:r>
          </a:p>
          <a:p>
            <a:r>
              <a:rPr lang="en-US" dirty="0"/>
              <a:t>Model – View – View Model</a:t>
            </a:r>
          </a:p>
          <a:p>
            <a:r>
              <a:rPr lang="en-US" dirty="0"/>
              <a:t>Model – View – Controller</a:t>
            </a:r>
          </a:p>
          <a:p>
            <a:r>
              <a:rPr lang="en-US" dirty="0"/>
              <a:t>Object Pooling</a:t>
            </a:r>
          </a:p>
          <a:p>
            <a:r>
              <a:rPr lang="de-DE" dirty="0"/>
              <a:t>und viele mehr…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11B2-4905-4D46-ABA9-A40A37F1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322-84F4-4685-8465-D2D8C07EB711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990-A3A2-4DE6-8784-17B5DB1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C0F5-8FCE-4D79-8506-97FB1AF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9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Sie Fragen?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095-6E80-4B1B-B6DD-4C0EC63C1A78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C7E755-BD4E-4CE5-90A5-CE1BAFF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Speicherabbild einer </a:t>
            </a:r>
            <a:r>
              <a:rPr lang="de-DE" sz="4800" dirty="0" err="1"/>
              <a:t>async</a:t>
            </a:r>
            <a:r>
              <a:rPr lang="de-DE" sz="4800" dirty="0"/>
              <a:t> Methode</a:t>
            </a:r>
            <a:endParaRPr lang="en-DE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9689B-CD45-4C8E-99F6-DEA80C44B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A7DC-115D-4B39-A8D2-EFF95E1B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A511-0A82-4406-8289-C1A97DFB72A8}" type="datetime1">
              <a:rPr lang="de-DE" smtClean="0"/>
              <a:t>16.02.2021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CFB-BB1A-43DF-8EE5-01FF964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5837-F4B0-4729-AAEF-BD40EE59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851488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: am Start der </a:t>
            </a:r>
            <a:r>
              <a:rPr lang="de-DE" dirty="0" err="1"/>
              <a:t>async</a:t>
            </a:r>
            <a:r>
              <a:rPr lang="de-DE" dirty="0"/>
              <a:t>-Methode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01FA-1370-4BD0-8B08-045AD21099B1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???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???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???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???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767F6-FE51-4A2F-BC6C-018ED95E3812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FA7D576-1F7B-47A1-9530-408BB8BD6CAD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1909FB0-4AED-4AA2-A2A6-D80FF55B2864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F917F8-AF1A-4207-BE8D-D53B8AC0293F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A67B932-A203-4119-9323-A315D3E7EA2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vor </a:t>
            </a:r>
            <a:r>
              <a:rPr lang="de-DE" dirty="0" err="1"/>
              <a:t>AsyncTaskMethodBuilder.Start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C7CE-287B-4588-A943-824A6902D295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ED31E7E-2E36-4CF7-BCFE-6A19D5EB3852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9B7561-768B-4DD3-BF85-D940509E9B2F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5D30D-6A94-4A36-834D-EBECCBCF747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74286-B38A-41BE-B6E5-6D2B50FEAAC2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8BB2-8EF2-457F-8256-EFBF571BCE2E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37458A7-97AD-4F8C-AD75-47519DDE61FE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Beim ersten Eintreten in </a:t>
            </a:r>
            <a:r>
              <a:rPr lang="de-DE" dirty="0" err="1"/>
              <a:t>MoveNext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0435-9EB8-438C-BA2C-2696E010263A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020CFB-8140-4146-B70A-8E6902DEB427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7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nach </a:t>
            </a:r>
            <a:r>
              <a:rPr lang="de-DE" dirty="0" err="1"/>
              <a:t>Task.Run</a:t>
            </a:r>
            <a:r>
              <a:rPr lang="de-DE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8A70-BF87-4718-BCB4-48D7E4EECA6F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10A909-E209-4998-836C-AC40D87BA526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46F247-5E8B-4225-A829-1786A1A73433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E17D5-83D9-4EB2-836C-42B070476DF3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7253D-550E-4E7D-9428-2B1F2ED07F17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384C6A1-8A31-4CBE-92D2-D7D883A5EC5C}"/>
              </a:ext>
            </a:extLst>
          </p:cNvPr>
          <p:cNvCxnSpPr>
            <a:cxnSpLocks/>
            <a:stCxn id="3" idx="3"/>
            <a:endCxn id="41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90E422A-8F48-4DF5-B3B3-025EA10A782C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3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Am Ende von </a:t>
            </a:r>
            <a:r>
              <a:rPr lang="de-DE" dirty="0" err="1"/>
              <a:t>Builder.AwaitOnCompleted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66-A159-4059-B969-7ADA648FC1A4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E385B-83E9-4750-A9B7-1C9599FF82B3}"/>
              </a:ext>
            </a:extLst>
          </p:cNvPr>
          <p:cNvSpPr/>
          <p:nvPr/>
        </p:nvSpPr>
        <p:spPr>
          <a:xfrm>
            <a:off x="585005" y="2923305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AsyncTaskMethodBuilder.Start</a:t>
            </a:r>
            <a:endParaRPr lang="de-DE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C376DD-B714-4611-8268-F7F4D090F28C}"/>
              </a:ext>
            </a:extLst>
          </p:cNvPr>
          <p:cNvSpPr/>
          <p:nvPr/>
        </p:nvSpPr>
        <p:spPr>
          <a:xfrm>
            <a:off x="585005" y="2613429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AsyncMethodBuilderCore.Start</a:t>
            </a:r>
            <a:endParaRPr lang="de-DE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F1B695-53C3-460D-B884-28B1B998EB66}"/>
              </a:ext>
            </a:extLst>
          </p:cNvPr>
          <p:cNvSpPr/>
          <p:nvPr/>
        </p:nvSpPr>
        <p:spPr>
          <a:xfrm>
            <a:off x="589860" y="228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3325B7D-A0A9-4A54-8636-40F86158E58D}"/>
              </a:ext>
            </a:extLst>
          </p:cNvPr>
          <p:cNvCxnSpPr>
            <a:cxnSpLocks/>
            <a:stCxn id="34" idx="1"/>
            <a:endCxn id="112" idx="1"/>
          </p:cNvCxnSpPr>
          <p:nvPr/>
        </p:nvCxnSpPr>
        <p:spPr>
          <a:xfrm rot="10800000" flipV="1">
            <a:off x="585972" y="2387251"/>
            <a:ext cx="3888" cy="948904"/>
          </a:xfrm>
          <a:prstGeom prst="bentConnector3">
            <a:avLst>
              <a:gd name="adj1" fmla="val 59796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D130E-38EC-4BB2-9466-63BBB914EBF0}"/>
              </a:ext>
            </a:extLst>
          </p:cNvPr>
          <p:cNvSpPr/>
          <p:nvPr/>
        </p:nvSpPr>
        <p:spPr>
          <a:xfrm>
            <a:off x="589770" y="20611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4A4B28-8EB2-4E10-A1A1-5D4741931F49}"/>
              </a:ext>
            </a:extLst>
          </p:cNvPr>
          <p:cNvSpPr/>
          <p:nvPr/>
        </p:nvSpPr>
        <p:spPr>
          <a:xfrm>
            <a:off x="587389" y="18419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1AA242-8E65-4F44-A6F4-713E966EA111}"/>
              </a:ext>
            </a:extLst>
          </p:cNvPr>
          <p:cNvSpPr/>
          <p:nvPr/>
        </p:nvSpPr>
        <p:spPr>
          <a:xfrm>
            <a:off x="587389" y="16312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5B114-5445-4900-A89A-DE3961304A22}"/>
              </a:ext>
            </a:extLst>
          </p:cNvPr>
          <p:cNvSpPr/>
          <p:nvPr/>
        </p:nvSpPr>
        <p:spPr>
          <a:xfrm>
            <a:off x="585005" y="129783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Builder.AwaitOnCompleted</a:t>
            </a:r>
            <a:r>
              <a:rPr lang="de-DE" sz="10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4F0895-57BB-42CA-A000-988D7A066F4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2742111" y="1273053"/>
            <a:ext cx="4470161" cy="129552"/>
          </a:xfrm>
          <a:prstGeom prst="bentConnector4">
            <a:avLst>
              <a:gd name="adj1" fmla="val 34176"/>
              <a:gd name="adj2" fmla="val 26270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87C9E2C-6DBF-4ED6-8712-336D20CC2018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2744495" y="1648761"/>
            <a:ext cx="545761" cy="297914"/>
          </a:xfrm>
          <a:prstGeom prst="bentConnector3">
            <a:avLst>
              <a:gd name="adj1" fmla="val 162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BAC8A1FB-77F1-49DD-A60C-EE6776F5887C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Zurückkehren zur ursprünglichen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0C4E-177A-4B39-890F-98B8EE4358BA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15736AC-2995-444C-998B-0E74A3172A18}"/>
              </a:ext>
            </a:extLst>
          </p:cNvPr>
          <p:cNvSpPr/>
          <p:nvPr/>
        </p:nvSpPr>
        <p:spPr>
          <a:xfrm>
            <a:off x="585973" y="557904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sender</a:t>
            </a:r>
            <a:r>
              <a:rPr lang="de-DE" sz="1000" dirty="0"/>
              <a:t> (</a:t>
            </a:r>
            <a:r>
              <a:rPr lang="de-DE" sz="1000" dirty="0" err="1"/>
              <a:t>object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1223AF2-4738-4F9C-BF57-F638AACDEF62}"/>
              </a:ext>
            </a:extLst>
          </p:cNvPr>
          <p:cNvSpPr/>
          <p:nvPr/>
        </p:nvSpPr>
        <p:spPr>
          <a:xfrm>
            <a:off x="585973" y="535889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e (</a:t>
            </a:r>
            <a:r>
              <a:rPr lang="de-DE" sz="1000" dirty="0" err="1"/>
              <a:t>RoutedEventArgs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1C4BBCB-8643-4943-B56B-8B10A77F2E12}"/>
              </a:ext>
            </a:extLst>
          </p:cNvPr>
          <p:cNvSpPr/>
          <p:nvPr/>
        </p:nvSpPr>
        <p:spPr>
          <a:xfrm>
            <a:off x="585973" y="514934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EF927E6-8399-4980-9F59-48F6E613E45D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2743079" y="2720490"/>
            <a:ext cx="547177" cy="2743181"/>
          </a:xfrm>
          <a:prstGeom prst="bentConnector3">
            <a:avLst>
              <a:gd name="adj1" fmla="val 358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E179913-0153-4C34-A0D9-1626EE2BF9CB}"/>
              </a:ext>
            </a:extLst>
          </p:cNvPr>
          <p:cNvCxnSpPr>
            <a:cxnSpLocks/>
            <a:stCxn id="98" idx="3"/>
            <a:endCxn id="27" idx="1"/>
          </p:cNvCxnSpPr>
          <p:nvPr/>
        </p:nvCxnSpPr>
        <p:spPr>
          <a:xfrm flipV="1">
            <a:off x="2743079" y="5553650"/>
            <a:ext cx="541434" cy="130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909B897-BC1E-43AC-846B-C8D80A9A56CC}"/>
              </a:ext>
            </a:extLst>
          </p:cNvPr>
          <p:cNvSpPr/>
          <p:nvPr/>
        </p:nvSpPr>
        <p:spPr>
          <a:xfrm>
            <a:off x="585972" y="3231380"/>
            <a:ext cx="2157103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AsyncStateMashine</a:t>
            </a:r>
            <a:r>
              <a:rPr lang="de-DE" sz="1000" dirty="0"/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BBD322-576C-49F7-9E40-21067BE72111}"/>
              </a:ext>
            </a:extLst>
          </p:cNvPr>
          <p:cNvSpPr/>
          <p:nvPr/>
        </p:nvSpPr>
        <p:spPr>
          <a:xfrm>
            <a:off x="585972" y="344007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3F3EB2-58E9-475A-8A9D-CECB30BEEA57}"/>
              </a:ext>
            </a:extLst>
          </p:cNvPr>
          <p:cNvSpPr/>
          <p:nvPr/>
        </p:nvSpPr>
        <p:spPr>
          <a:xfrm>
            <a:off x="585970" y="471566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C0C7CE-90AD-48E9-8144-0FD829DCE366}"/>
              </a:ext>
            </a:extLst>
          </p:cNvPr>
          <p:cNvSpPr/>
          <p:nvPr/>
        </p:nvSpPr>
        <p:spPr>
          <a:xfrm>
            <a:off x="585970" y="450479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9D2E86-3185-44CC-9559-3C0DE6250761}"/>
              </a:ext>
            </a:extLst>
          </p:cNvPr>
          <p:cNvSpPr/>
          <p:nvPr/>
        </p:nvSpPr>
        <p:spPr>
          <a:xfrm>
            <a:off x="585968" y="408567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60109-A8B1-4E97-B445-608CCECC09ED}"/>
              </a:ext>
            </a:extLst>
          </p:cNvPr>
          <p:cNvSpPr/>
          <p:nvPr/>
        </p:nvSpPr>
        <p:spPr>
          <a:xfrm>
            <a:off x="585013" y="3656567"/>
            <a:ext cx="2157103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4D928A-DE68-4DA9-87C0-B823D1763209}"/>
              </a:ext>
            </a:extLst>
          </p:cNvPr>
          <p:cNvSpPr/>
          <p:nvPr/>
        </p:nvSpPr>
        <p:spPr>
          <a:xfrm>
            <a:off x="585011" y="3866117"/>
            <a:ext cx="2157103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6597E1-1BCD-48FD-B53C-299A7D53BA0E}"/>
              </a:ext>
            </a:extLst>
          </p:cNvPr>
          <p:cNvSpPr/>
          <p:nvPr/>
        </p:nvSpPr>
        <p:spPr>
          <a:xfrm>
            <a:off x="585011" y="492677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C856B5-945E-4730-B4D7-CA9C5813B527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 flipV="1">
            <a:off x="2743073" y="4789906"/>
            <a:ext cx="538757" cy="305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88A6F8B-FB49-451F-8EA8-C176BF28C021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 flipV="1">
            <a:off x="2743073" y="3991743"/>
            <a:ext cx="538757" cy="617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B1EEF-E305-4BFE-8EE1-3E1831B1FE09}"/>
              </a:ext>
            </a:extLst>
          </p:cNvPr>
          <p:cNvSpPr/>
          <p:nvPr/>
        </p:nvSpPr>
        <p:spPr>
          <a:xfrm>
            <a:off x="585008" y="4296765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B7BE0E0-995B-4B3D-BC6B-AF9886A4F0A4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2742111" y="3270353"/>
            <a:ext cx="539717" cy="1131187"/>
          </a:xfrm>
          <a:prstGeom prst="bentConnector3">
            <a:avLst>
              <a:gd name="adj1" fmla="val 614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32375EF-06FF-48D0-A12F-D5F211D3C048}"/>
              </a:ext>
            </a:extLst>
          </p:cNvPr>
          <p:cNvCxnSpPr>
            <a:cxnSpLocks/>
            <a:stCxn id="126" idx="3"/>
            <a:endCxn id="27" idx="1"/>
          </p:cNvCxnSpPr>
          <p:nvPr/>
        </p:nvCxnSpPr>
        <p:spPr>
          <a:xfrm>
            <a:off x="2742114" y="5031548"/>
            <a:ext cx="542399" cy="5221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181E185-5428-4026-AF19-BAD8A356EAB0}"/>
              </a:ext>
            </a:extLst>
          </p:cNvPr>
          <p:cNvCxnSpPr>
            <a:cxnSpLocks/>
            <a:stCxn id="124" idx="3"/>
            <a:endCxn id="24" idx="1"/>
          </p:cNvCxnSpPr>
          <p:nvPr/>
        </p:nvCxnSpPr>
        <p:spPr>
          <a:xfrm flipV="1">
            <a:off x="2742114" y="1648761"/>
            <a:ext cx="548142" cy="2322131"/>
          </a:xfrm>
          <a:prstGeom prst="bentConnector3">
            <a:avLst>
              <a:gd name="adj1" fmla="val 16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0534A92-7CFE-4E2A-998F-EDAC941ED41D}"/>
              </a:ext>
            </a:extLst>
          </p:cNvPr>
          <p:cNvCxnSpPr>
            <a:cxnSpLocks/>
            <a:stCxn id="3" idx="3"/>
            <a:endCxn id="24" idx="0"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</a:t>
            </a:r>
            <a:r>
              <a:rPr lang="de-DE" dirty="0" err="1"/>
              <a:t>Renderloop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9A10-6AB3-40E9-A906-732F00FAF611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???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EE2192F-2041-446B-BBCF-9A3D1D0BB381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9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Fortschritt auf dem Background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39EF-91BA-467C-B3F2-A16EFD17FFEE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66152-0535-41F2-863A-E816CD029935}"/>
              </a:ext>
            </a:extLst>
          </p:cNvPr>
          <p:cNvSpPr/>
          <p:nvPr/>
        </p:nvSpPr>
        <p:spPr>
          <a:xfrm>
            <a:off x="9447401" y="53424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97E23-8757-4EDD-98AE-AEFADF3CC799}"/>
              </a:ext>
            </a:extLst>
          </p:cNvPr>
          <p:cNvSpPr/>
          <p:nvPr/>
        </p:nvSpPr>
        <p:spPr>
          <a:xfrm>
            <a:off x="9447401" y="5132926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05DBD-402E-4A7A-A234-B2FDB0857A25}"/>
              </a:ext>
            </a:extLst>
          </p:cNvPr>
          <p:cNvSpPr/>
          <p:nvPr/>
        </p:nvSpPr>
        <p:spPr>
          <a:xfrm>
            <a:off x="9446439" y="491035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denominators</a:t>
            </a:r>
            <a:r>
              <a:rPr lang="de-DE" sz="1000" dirty="0"/>
              <a:t> (List&lt;</a:t>
            </a:r>
            <a:r>
              <a:rPr lang="de-DE" sz="1000" dirty="0" err="1"/>
              <a:t>int</a:t>
            </a:r>
            <a:r>
              <a:rPr lang="de-DE" sz="1000" dirty="0"/>
              <a:t>&gt;):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BE2BD-4B11-461F-9FA5-11EFB6F86788}"/>
              </a:ext>
            </a:extLst>
          </p:cNvPr>
          <p:cNvSpPr/>
          <p:nvPr/>
        </p:nvSpPr>
        <p:spPr>
          <a:xfrm>
            <a:off x="9446438" y="4694292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i (</a:t>
            </a:r>
            <a:r>
              <a:rPr lang="de-DE" sz="1000" dirty="0" err="1"/>
              <a:t>long</a:t>
            </a:r>
            <a:r>
              <a:rPr lang="de-DE" sz="1000" dirty="0"/>
              <a:t>):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267005A-4BA2-4523-94BA-DAF3CA02923C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rot="10800000">
            <a:off x="8909631" y="4056002"/>
            <a:ext cx="536809" cy="9591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0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2015 – Software </a:t>
            </a:r>
            <a:r>
              <a:rPr lang="en-US" dirty="0"/>
              <a:t>Architectures: N-Layer / N-Tier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15AA-DB7D-491F-9DAD-FED884154B26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268F9-97F4-4EA3-9F2E-DEB5692AF78B}"/>
              </a:ext>
            </a:extLst>
          </p:cNvPr>
          <p:cNvGrpSpPr/>
          <p:nvPr/>
        </p:nvGrpSpPr>
        <p:grpSpPr>
          <a:xfrm>
            <a:off x="3505199" y="1105779"/>
            <a:ext cx="5181601" cy="4780447"/>
            <a:chOff x="3505199" y="1264021"/>
            <a:chExt cx="5181601" cy="478044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401C15-4263-4BC1-92AE-169B1836D65B}"/>
                </a:ext>
              </a:extLst>
            </p:cNvPr>
            <p:cNvSpPr/>
            <p:nvPr/>
          </p:nvSpPr>
          <p:spPr>
            <a:xfrm>
              <a:off x="3505200" y="388868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65953-5A13-4E84-86B6-25A8D2B958B8}"/>
                </a:ext>
              </a:extLst>
            </p:cNvPr>
            <p:cNvSpPr/>
            <p:nvPr/>
          </p:nvSpPr>
          <p:spPr>
            <a:xfrm>
              <a:off x="3505201" y="257635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  <a:endParaRPr lang="en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2979F-60B1-487B-A02B-87AD12FB7DC0}"/>
                </a:ext>
              </a:extLst>
            </p:cNvPr>
            <p:cNvSpPr/>
            <p:nvPr/>
          </p:nvSpPr>
          <p:spPr>
            <a:xfrm>
              <a:off x="3505200" y="126402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223565-5945-4DDB-93C8-77C90EFB61C5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5062045" y="210747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7D4B2C-55E0-4D76-82DD-10644DB6B08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5062045" y="341980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465C28-1827-4077-9A40-B85A6BE01EAC}"/>
                </a:ext>
              </a:extLst>
            </p:cNvPr>
            <p:cNvSpPr/>
            <p:nvPr/>
          </p:nvSpPr>
          <p:spPr>
            <a:xfrm>
              <a:off x="3505199" y="5201012"/>
              <a:ext cx="3113689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</a:t>
              </a:r>
              <a:endParaRPr lang="en-DE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15D3B0-9AEC-4A98-8CBF-122084955005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5062044" y="4732137"/>
              <a:ext cx="1" cy="4688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95468-FA5C-436E-BDC1-17155C4DBE2A}"/>
                </a:ext>
              </a:extLst>
            </p:cNvPr>
            <p:cNvSpPr/>
            <p:nvPr/>
          </p:nvSpPr>
          <p:spPr>
            <a:xfrm rot="5400000">
              <a:off x="5874849" y="3232517"/>
              <a:ext cx="4780447" cy="843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Infrastructure</a:t>
              </a:r>
              <a:endParaRPr lang="en-DE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68F0A5-2E93-4DB2-9A36-E644A3387400}"/>
                </a:ext>
              </a:extLst>
            </p:cNvPr>
            <p:cNvCxnSpPr>
              <a:cxnSpLocks/>
              <a:stCxn id="11" idx="3"/>
              <a:endCxn id="22" idx="2"/>
            </p:cNvCxnSpPr>
            <p:nvPr/>
          </p:nvCxnSpPr>
          <p:spPr>
            <a:xfrm>
              <a:off x="6618889" y="1685750"/>
              <a:ext cx="1224456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2D70-EB35-42F2-888C-F48BF33793A1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6618890" y="2998080"/>
              <a:ext cx="1224455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E46D4C-3B79-4D82-9A13-BD5AAB72ED3C}"/>
                </a:ext>
              </a:extLst>
            </p:cNvPr>
            <p:cNvCxnSpPr>
              <a:cxnSpLocks/>
              <a:stCxn id="9" idx="3"/>
              <a:endCxn id="22" idx="2"/>
            </p:cNvCxnSpPr>
            <p:nvPr/>
          </p:nvCxnSpPr>
          <p:spPr>
            <a:xfrm flipV="1">
              <a:off x="6618889" y="3654245"/>
              <a:ext cx="1224456" cy="6561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004AC6-C935-4E07-A9F6-773BDF50DE11}"/>
                </a:ext>
              </a:extLst>
            </p:cNvPr>
            <p:cNvCxnSpPr>
              <a:cxnSpLocks/>
              <a:stCxn id="18" idx="3"/>
              <a:endCxn id="22" idx="2"/>
            </p:cNvCxnSpPr>
            <p:nvPr/>
          </p:nvCxnSpPr>
          <p:spPr>
            <a:xfrm flipV="1">
              <a:off x="6618888" y="3654245"/>
              <a:ext cx="1224457" cy="196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5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den Task abschließen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D07A-3B71-427C-B63A-FDDDEFA9D9A3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70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224B-9126-491C-B60E-47C786B73DD2}"/>
              </a:ext>
            </a:extLst>
          </p:cNvPr>
          <p:cNvSpPr/>
          <p:nvPr/>
        </p:nvSpPr>
        <p:spPr>
          <a:xfrm>
            <a:off x="9448921" y="5630282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Dispatch…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0F6663-DEB7-42AD-9C0F-0AC283585F9B}"/>
              </a:ext>
            </a:extLst>
          </p:cNvPr>
          <p:cNvCxnSpPr>
            <a:cxnSpLocks/>
          </p:cNvCxnSpPr>
          <p:nvPr/>
        </p:nvCxnSpPr>
        <p:spPr>
          <a:xfrm flipH="1" flipV="1">
            <a:off x="4286032" y="1543986"/>
            <a:ext cx="7319995" cy="4191071"/>
          </a:xfrm>
          <a:prstGeom prst="bentConnector4">
            <a:avLst>
              <a:gd name="adj1" fmla="val -3123"/>
              <a:gd name="adj2" fmla="val 1177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8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Fortsetzung auf dem UI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45E-7C4E-4C4E-B54E-534461AC524B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71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Über </a:t>
            </a:r>
            <a:r>
              <a:rPr lang="de-DE" dirty="0" err="1"/>
              <a:t>LocalTaskAwaiter</a:t>
            </a:r>
            <a:r>
              <a:rPr lang="de-DE" dirty="0"/>
              <a:t> das Ergebnis holen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8F15-480C-4207-AB35-58AB6943758A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72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false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Visible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null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lowestCommonMultiple</a:t>
            </a:r>
            <a:r>
              <a:rPr lang="de-DE" sz="900" dirty="0"/>
              <a:t> (</a:t>
            </a:r>
            <a:r>
              <a:rPr lang="de-DE" sz="900" dirty="0" err="1"/>
              <a:t>int</a:t>
            </a:r>
            <a:r>
              <a:rPr lang="de-DE" sz="900" dirty="0"/>
              <a:t>): ???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9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finales Aktualisieren der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0EA-BF98-4EA4-80F4-F8C73CD39E71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73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59F8-B407-41AC-A18F-AC48E2BF7582}"/>
              </a:ext>
            </a:extLst>
          </p:cNvPr>
          <p:cNvSpPr/>
          <p:nvPr/>
        </p:nvSpPr>
        <p:spPr>
          <a:xfrm>
            <a:off x="590385" y="5576776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this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87D8D-389C-45ED-A3F8-F29095038914}"/>
              </a:ext>
            </a:extLst>
          </p:cNvPr>
          <p:cNvSpPr/>
          <p:nvPr/>
        </p:nvSpPr>
        <p:spPr>
          <a:xfrm>
            <a:off x="590295" y="5355434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Rücksprungadresse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350602-763D-4E7D-B8C4-C1238D7E3044}"/>
              </a:ext>
            </a:extLst>
          </p:cNvPr>
          <p:cNvSpPr/>
          <p:nvPr/>
        </p:nvSpPr>
        <p:spPr>
          <a:xfrm>
            <a:off x="587914" y="5136200"/>
            <a:ext cx="2157106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localTaskAwaiter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A0470-3105-4511-A3BD-04DE4228EB68}"/>
              </a:ext>
            </a:extLst>
          </p:cNvPr>
          <p:cNvSpPr/>
          <p:nvPr/>
        </p:nvSpPr>
        <p:spPr>
          <a:xfrm>
            <a:off x="587914" y="4925587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lowestCommonMultiple</a:t>
            </a:r>
            <a:r>
              <a:rPr lang="de-DE" sz="800" dirty="0"/>
              <a:t> (</a:t>
            </a:r>
            <a:r>
              <a:rPr lang="de-DE" sz="800" dirty="0" err="1"/>
              <a:t>int</a:t>
            </a:r>
            <a:r>
              <a:rPr lang="de-DE" sz="800" dirty="0"/>
              <a:t>): 232792560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ACB7DA-EEBC-43C1-B273-826F21E4085C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747491" y="1588057"/>
            <a:ext cx="3050088" cy="4093494"/>
          </a:xfrm>
          <a:prstGeom prst="bentConnector3">
            <a:avLst>
              <a:gd name="adj1" fmla="val 78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5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6E355-807E-4EAF-AA5F-22E0C555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Speicherabbild </a:t>
            </a:r>
            <a:r>
              <a:rPr lang="de-DE" dirty="0" err="1"/>
              <a:t>async</a:t>
            </a:r>
            <a:r>
              <a:rPr lang="de-DE" dirty="0"/>
              <a:t> – Rückkehr zur UI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31DD-8586-4255-8759-D74D2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7397-0A7E-495C-A956-9093340AD433}" type="datetime1">
              <a:rPr lang="de-DE" smtClean="0"/>
              <a:t>16.02.2021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F9D-243D-4589-B4E5-B90FD5AE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E49B-1D4B-4BE1-A23A-7E49FC78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74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86A3E-6B07-45FF-9653-4FEC86B21D0B}"/>
              </a:ext>
            </a:extLst>
          </p:cNvPr>
          <p:cNvSpPr/>
          <p:nvPr/>
        </p:nvSpPr>
        <p:spPr>
          <a:xfrm>
            <a:off x="585973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WPF </a:t>
            </a:r>
            <a:r>
              <a:rPr lang="de-DE" sz="1000" dirty="0" err="1"/>
              <a:t>Render</a:t>
            </a:r>
            <a:r>
              <a:rPr lang="de-DE" sz="1000" dirty="0"/>
              <a:t> Loop…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3A2AE-01A7-44A0-BC23-37AA6793F5A1}"/>
              </a:ext>
            </a:extLst>
          </p:cNvPr>
          <p:cNvSpPr/>
          <p:nvPr/>
        </p:nvSpPr>
        <p:spPr>
          <a:xfrm>
            <a:off x="5797582" y="550854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MainWindow</a:t>
            </a:r>
            <a:endParaRPr lang="de-DE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3044-B2AC-4975-91CC-25A18E374C36}"/>
              </a:ext>
            </a:extLst>
          </p:cNvPr>
          <p:cNvSpPr/>
          <p:nvPr/>
        </p:nvSpPr>
        <p:spPr>
          <a:xfrm>
            <a:off x="5797584" y="5895388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1C780-332D-4A30-BFA4-D60FDD76130D}"/>
              </a:ext>
            </a:extLst>
          </p:cNvPr>
          <p:cNvSpPr/>
          <p:nvPr/>
        </p:nvSpPr>
        <p:spPr>
          <a:xfrm>
            <a:off x="3284513" y="5448875"/>
            <a:ext cx="1999985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91DDC-A9C1-4846-9F4B-5EDA271D8439}"/>
              </a:ext>
            </a:extLst>
          </p:cNvPr>
          <p:cNvSpPr/>
          <p:nvPr/>
        </p:nvSpPr>
        <p:spPr>
          <a:xfrm>
            <a:off x="3284513" y="5671857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IsEnabled</a:t>
            </a:r>
            <a:r>
              <a:rPr lang="de-DE" sz="1000" dirty="0"/>
              <a:t> (</a:t>
            </a:r>
            <a:r>
              <a:rPr lang="de-DE" sz="1000" dirty="0" err="1"/>
              <a:t>bool</a:t>
            </a:r>
            <a:r>
              <a:rPr lang="de-DE" sz="1000" dirty="0"/>
              <a:t>): </a:t>
            </a:r>
            <a:r>
              <a:rPr lang="de-DE" sz="1000" dirty="0" err="1"/>
              <a:t>true</a:t>
            </a:r>
            <a:endParaRPr lang="de-DE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CEEE7-8C77-4C59-8B49-E08CA9E5C0E6}"/>
              </a:ext>
            </a:extLst>
          </p:cNvPr>
          <p:cNvSpPr/>
          <p:nvPr/>
        </p:nvSpPr>
        <p:spPr>
          <a:xfrm>
            <a:off x="3284209" y="5884862"/>
            <a:ext cx="1999985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7F6F66F-ADF2-417A-B743-BF0E83531F8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16200000" flipV="1">
            <a:off x="6457283" y="5806743"/>
            <a:ext cx="177289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08C9E-B572-463F-8A91-ED6F00C04D71}"/>
              </a:ext>
            </a:extLst>
          </p:cNvPr>
          <p:cNvSpPr/>
          <p:nvPr/>
        </p:nvSpPr>
        <p:spPr>
          <a:xfrm>
            <a:off x="3290256" y="2615715"/>
            <a:ext cx="199155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RoutedEventArgs</a:t>
            </a:r>
            <a:endParaRPr lang="de-DE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A94DB-18B4-4F68-9619-661310A6C533}"/>
              </a:ext>
            </a:extLst>
          </p:cNvPr>
          <p:cNvSpPr/>
          <p:nvPr/>
        </p:nvSpPr>
        <p:spPr>
          <a:xfrm>
            <a:off x="5797583" y="512171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29FF59-7A8A-4319-9846-0F0363CCEC45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rot="5400000" flipH="1" flipV="1">
            <a:off x="6457282" y="5419905"/>
            <a:ext cx="177288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296B750-361E-47A1-AAF8-21C1E059E546}"/>
              </a:ext>
            </a:extLst>
          </p:cNvPr>
          <p:cNvSpPr/>
          <p:nvPr/>
        </p:nvSpPr>
        <p:spPr>
          <a:xfrm>
            <a:off x="5797582" y="473852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3D4BAF5-26CA-4D04-A8FD-EE429388A944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rot="16200000" flipV="1">
            <a:off x="6459107" y="5034890"/>
            <a:ext cx="17364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2E7E2C-51A2-4627-AAD9-157C74366052}"/>
              </a:ext>
            </a:extLst>
          </p:cNvPr>
          <p:cNvSpPr/>
          <p:nvPr/>
        </p:nvSpPr>
        <p:spPr>
          <a:xfrm>
            <a:off x="5797580" y="4351171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StackPanel</a:t>
            </a:r>
            <a:endParaRPr lang="de-DE" sz="10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7D52CA4-595B-4699-928C-6A9ED571C72B}"/>
              </a:ext>
            </a:extLst>
          </p:cNvPr>
          <p:cNvCxnSpPr>
            <a:cxnSpLocks/>
            <a:stCxn id="38" idx="3"/>
            <a:endCxn id="56" idx="3"/>
          </p:cNvCxnSpPr>
          <p:nvPr/>
        </p:nvCxnSpPr>
        <p:spPr>
          <a:xfrm flipH="1" flipV="1">
            <a:off x="7294267" y="4455946"/>
            <a:ext cx="3" cy="770540"/>
          </a:xfrm>
          <a:prstGeom prst="bentConnector3">
            <a:avLst>
              <a:gd name="adj1" fmla="val -762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9EA2653-E3E2-4308-BEF0-01AA406F2A60}"/>
              </a:ext>
            </a:extLst>
          </p:cNvPr>
          <p:cNvSpPr/>
          <p:nvPr/>
        </p:nvSpPr>
        <p:spPr>
          <a:xfrm>
            <a:off x="5797579" y="3963745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AC301C4-849A-4BE9-8DED-54E8206292BB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rot="10800000" flipV="1">
            <a:off x="5284499" y="5226486"/>
            <a:ext cx="513085" cy="3271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1021FFD-37A5-4700-ACA6-B1AF276982B5}"/>
              </a:ext>
            </a:extLst>
          </p:cNvPr>
          <p:cNvSpPr/>
          <p:nvPr/>
        </p:nvSpPr>
        <p:spPr>
          <a:xfrm>
            <a:off x="3281830" y="4685131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endParaRPr lang="de-DE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17523-F113-4503-9B13-4FA032C59A83}"/>
              </a:ext>
            </a:extLst>
          </p:cNvPr>
          <p:cNvSpPr/>
          <p:nvPr/>
        </p:nvSpPr>
        <p:spPr>
          <a:xfrm>
            <a:off x="3281830" y="490811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Visibility</a:t>
            </a:r>
            <a:r>
              <a:rPr lang="de-DE" sz="1000" dirty="0"/>
              <a:t> (</a:t>
            </a:r>
            <a:r>
              <a:rPr lang="de-DE" sz="1000" dirty="0" err="1"/>
              <a:t>Visibility</a:t>
            </a:r>
            <a:r>
              <a:rPr lang="de-DE" sz="1000" dirty="0"/>
              <a:t>): </a:t>
            </a:r>
            <a:r>
              <a:rPr lang="de-DE" sz="1000" dirty="0" err="1"/>
              <a:t>Collapsed</a:t>
            </a:r>
            <a:endParaRPr lang="de-DE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D98CED-2A4C-4657-9016-701A96004FE0}"/>
              </a:ext>
            </a:extLst>
          </p:cNvPr>
          <p:cNvSpPr/>
          <p:nvPr/>
        </p:nvSpPr>
        <p:spPr>
          <a:xfrm>
            <a:off x="3281828" y="5117663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46AAC43-F09B-4C0F-9481-0DFF74933278}"/>
              </a:ext>
            </a:extLst>
          </p:cNvPr>
          <p:cNvCxnSpPr>
            <a:cxnSpLocks/>
            <a:stCxn id="38" idx="1"/>
            <a:endCxn id="76" idx="3"/>
          </p:cNvCxnSpPr>
          <p:nvPr/>
        </p:nvCxnSpPr>
        <p:spPr>
          <a:xfrm rot="10800000">
            <a:off x="5281813" y="4789906"/>
            <a:ext cx="515771" cy="436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3B67DC3-E5CC-40A0-9F37-41E5B4A9150B}"/>
              </a:ext>
            </a:extLst>
          </p:cNvPr>
          <p:cNvSpPr/>
          <p:nvPr/>
        </p:nvSpPr>
        <p:spPr>
          <a:xfrm>
            <a:off x="3281830" y="388696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TextBlock</a:t>
            </a:r>
            <a:endParaRPr lang="de-DE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58DFB6-2DB2-4227-9E32-BB327E2019D9}"/>
              </a:ext>
            </a:extLst>
          </p:cNvPr>
          <p:cNvSpPr/>
          <p:nvPr/>
        </p:nvSpPr>
        <p:spPr>
          <a:xfrm>
            <a:off x="3281830" y="410995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4FB5B1-0A1C-44EB-ADBA-79BDDF34D495}"/>
              </a:ext>
            </a:extLst>
          </p:cNvPr>
          <p:cNvSpPr/>
          <p:nvPr/>
        </p:nvSpPr>
        <p:spPr>
          <a:xfrm>
            <a:off x="3281828" y="431950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9139B3-D43E-4EA1-9EE8-311B1790D602}"/>
              </a:ext>
            </a:extLst>
          </p:cNvPr>
          <p:cNvSpPr/>
          <p:nvPr/>
        </p:nvSpPr>
        <p:spPr>
          <a:xfrm>
            <a:off x="3281828" y="2867619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string</a:t>
            </a:r>
            <a:r>
              <a:rPr lang="de-DE" sz="1000" dirty="0"/>
              <a:t> „20“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77F270B-D2FE-4523-AFF8-EA28FBF7B00A}"/>
              </a:ext>
            </a:extLst>
          </p:cNvPr>
          <p:cNvCxnSpPr>
            <a:cxnSpLocks/>
            <a:stCxn id="61" idx="3"/>
            <a:endCxn id="93" idx="3"/>
          </p:cNvCxnSpPr>
          <p:nvPr/>
        </p:nvCxnSpPr>
        <p:spPr>
          <a:xfrm flipV="1">
            <a:off x="5281810" y="2972394"/>
            <a:ext cx="12700" cy="52094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91F72E-0389-4AE9-8BFA-4FB82206EE6F}"/>
              </a:ext>
            </a:extLst>
          </p:cNvPr>
          <p:cNvSpPr/>
          <p:nvPr/>
        </p:nvSpPr>
        <p:spPr>
          <a:xfrm>
            <a:off x="3281828" y="3165578"/>
            <a:ext cx="199998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2916D0-89CA-4A8C-9034-3C8D2CD48CCC}"/>
              </a:ext>
            </a:extLst>
          </p:cNvPr>
          <p:cNvSpPr/>
          <p:nvPr/>
        </p:nvSpPr>
        <p:spPr>
          <a:xfrm>
            <a:off x="3281828" y="338856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 (</a:t>
            </a:r>
            <a:r>
              <a:rPr lang="de-DE" sz="1000" dirty="0" err="1"/>
              <a:t>string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765FC-9425-4959-A16C-F929E55174F4}"/>
              </a:ext>
            </a:extLst>
          </p:cNvPr>
          <p:cNvSpPr/>
          <p:nvPr/>
        </p:nvSpPr>
        <p:spPr>
          <a:xfrm>
            <a:off x="3281826" y="3598110"/>
            <a:ext cx="1999982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…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DBBB17F-02F3-41C0-8C7D-EB7B1A4C1773}"/>
              </a:ext>
            </a:extLst>
          </p:cNvPr>
          <p:cNvCxnSpPr>
            <a:cxnSpLocks/>
            <a:stCxn id="56" idx="0"/>
            <a:endCxn id="65" idx="2"/>
          </p:cNvCxnSpPr>
          <p:nvPr/>
        </p:nvCxnSpPr>
        <p:spPr>
          <a:xfrm rot="16200000" flipV="1">
            <a:off x="6456986" y="4262232"/>
            <a:ext cx="17787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EC74ADD-B304-4632-954E-30D139E5112E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rot="10800000">
            <a:off x="5281810" y="3270354"/>
            <a:ext cx="515770" cy="1185593"/>
          </a:xfrm>
          <a:prstGeom prst="bentConnector3">
            <a:avLst>
              <a:gd name="adj1" fmla="val 25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608DE4-FF36-43CC-982F-469AA7F2A44C}"/>
              </a:ext>
            </a:extLst>
          </p:cNvPr>
          <p:cNvSpPr/>
          <p:nvPr/>
        </p:nvSpPr>
        <p:spPr>
          <a:xfrm>
            <a:off x="464036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BDE4B-F3AB-477E-A625-5E16034E2F3B}"/>
              </a:ext>
            </a:extLst>
          </p:cNvPr>
          <p:cNvSpPr/>
          <p:nvPr/>
        </p:nvSpPr>
        <p:spPr>
          <a:xfrm>
            <a:off x="3163693" y="1122943"/>
            <a:ext cx="5864615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43499-3BF2-4FB9-8579-6F4B851C84AA}"/>
              </a:ext>
            </a:extLst>
          </p:cNvPr>
          <p:cNvSpPr/>
          <p:nvPr/>
        </p:nvSpPr>
        <p:spPr>
          <a:xfrm>
            <a:off x="9326985" y="1122943"/>
            <a:ext cx="2400980" cy="5087357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AE07B-025F-4B35-BEB5-2DF3FEA02F00}"/>
              </a:ext>
            </a:extLst>
          </p:cNvPr>
          <p:cNvSpPr txBox="1"/>
          <p:nvPr/>
        </p:nvSpPr>
        <p:spPr>
          <a:xfrm>
            <a:off x="464035" y="760374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CA510-B499-4CA9-B633-6E5C041BA558}"/>
              </a:ext>
            </a:extLst>
          </p:cNvPr>
          <p:cNvSpPr txBox="1"/>
          <p:nvPr/>
        </p:nvSpPr>
        <p:spPr>
          <a:xfrm>
            <a:off x="3164803" y="76073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C125DE-3C3A-4703-BF88-A257E492FFBB}"/>
              </a:ext>
            </a:extLst>
          </p:cNvPr>
          <p:cNvSpPr/>
          <p:nvPr/>
        </p:nvSpPr>
        <p:spPr>
          <a:xfrm>
            <a:off x="9448921" y="5895388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ThreadPoolWaitCallback</a:t>
            </a:r>
            <a:endParaRPr lang="de-DE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F269A-318E-43B5-A0BA-ED51FF263829}"/>
              </a:ext>
            </a:extLst>
          </p:cNvPr>
          <p:cNvSpPr/>
          <p:nvPr/>
        </p:nvSpPr>
        <p:spPr>
          <a:xfrm>
            <a:off x="3290256" y="233235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Delegate</a:t>
            </a:r>
            <a:endParaRPr lang="de-DE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43B48-A4FF-4A8F-8C6A-360851A0A968}"/>
              </a:ext>
            </a:extLst>
          </p:cNvPr>
          <p:cNvSpPr/>
          <p:nvPr/>
        </p:nvSpPr>
        <p:spPr>
          <a:xfrm>
            <a:off x="3290256" y="1841421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Lexical</a:t>
            </a:r>
            <a:r>
              <a:rPr lang="de-DE" sz="1000" dirty="0"/>
              <a:t> Capture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1225-7AF7-4BD5-90D9-768633357E74}"/>
              </a:ext>
            </a:extLst>
          </p:cNvPr>
          <p:cNvSpPr/>
          <p:nvPr/>
        </p:nvSpPr>
        <p:spPr>
          <a:xfrm>
            <a:off x="3290256" y="2057390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upperLimit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48496-DD06-4676-8CF0-ED4EC82CC4E1}"/>
              </a:ext>
            </a:extLst>
          </p:cNvPr>
          <p:cNvSpPr txBox="1"/>
          <p:nvPr/>
        </p:nvSpPr>
        <p:spPr>
          <a:xfrm>
            <a:off x="9326985" y="76466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EF90D-CFB6-437E-8CAE-53A27B58723B}"/>
              </a:ext>
            </a:extLst>
          </p:cNvPr>
          <p:cNvSpPr/>
          <p:nvPr/>
        </p:nvSpPr>
        <p:spPr>
          <a:xfrm>
            <a:off x="3290256" y="1543986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Task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BFC891-F7AB-4FF2-96CC-00FF1F7F0AA1}"/>
              </a:ext>
            </a:extLst>
          </p:cNvPr>
          <p:cNvSpPr/>
          <p:nvPr/>
        </p:nvSpPr>
        <p:spPr>
          <a:xfrm>
            <a:off x="5797579" y="1273053"/>
            <a:ext cx="282938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AsyncStateMachineBox</a:t>
            </a:r>
            <a:r>
              <a:rPr lang="de-DE" sz="1000" dirty="0"/>
              <a:t>&lt;</a:t>
            </a:r>
            <a:r>
              <a:rPr lang="de-DE" sz="1000" dirty="0" err="1"/>
              <a:t>AsyncStateMachine</a:t>
            </a:r>
            <a:r>
              <a:rPr lang="de-DE" sz="1000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CB09E-CA88-40F2-ADDA-C2848574CDF4}"/>
              </a:ext>
            </a:extLst>
          </p:cNvPr>
          <p:cNvSpPr/>
          <p:nvPr/>
        </p:nvSpPr>
        <p:spPr>
          <a:xfrm>
            <a:off x="5798543" y="169215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State (</a:t>
            </a:r>
            <a:r>
              <a:rPr lang="de-DE" sz="1000" dirty="0" err="1"/>
              <a:t>int</a:t>
            </a:r>
            <a:r>
              <a:rPr lang="de-DE" sz="1000" dirty="0"/>
              <a:t>): 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612C60-CCCD-49B4-AE48-EA976B6BDBB4}"/>
              </a:ext>
            </a:extLst>
          </p:cNvPr>
          <p:cNvSpPr/>
          <p:nvPr/>
        </p:nvSpPr>
        <p:spPr>
          <a:xfrm>
            <a:off x="5798541" y="296774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ProgressRing</a:t>
            </a:r>
            <a:r>
              <a:rPr lang="de-DE" sz="1000" dirty="0"/>
              <a:t> (</a:t>
            </a:r>
            <a:r>
              <a:rPr lang="de-DE" sz="1000" dirty="0" err="1"/>
              <a:t>ProgressRing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113B3-E6F5-48CA-BFC4-4E789F9F39F4}"/>
              </a:ext>
            </a:extLst>
          </p:cNvPr>
          <p:cNvSpPr/>
          <p:nvPr/>
        </p:nvSpPr>
        <p:spPr>
          <a:xfrm>
            <a:off x="5798541" y="275687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ResultTextBlock</a:t>
            </a:r>
            <a:r>
              <a:rPr lang="de-DE" sz="1000" dirty="0"/>
              <a:t> (</a:t>
            </a:r>
            <a:r>
              <a:rPr lang="de-DE" sz="1000" dirty="0" err="1"/>
              <a:t>TextBlock</a:t>
            </a:r>
            <a:r>
              <a:rPr lang="de-DE" sz="1000" dirty="0"/>
              <a:t>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29B48-6D7F-4CC7-A9F9-8F28D3A3043B}"/>
              </a:ext>
            </a:extLst>
          </p:cNvPr>
          <p:cNvSpPr/>
          <p:nvPr/>
        </p:nvSpPr>
        <p:spPr>
          <a:xfrm>
            <a:off x="5798539" y="2337749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ParsedNumber</a:t>
            </a:r>
            <a:r>
              <a:rPr lang="de-DE" sz="1000" dirty="0"/>
              <a:t> (</a:t>
            </a:r>
            <a:r>
              <a:rPr lang="de-DE" sz="1000" dirty="0" err="1"/>
              <a:t>int</a:t>
            </a:r>
            <a:r>
              <a:rPr lang="de-DE" sz="1000" dirty="0"/>
              <a:t>): 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FA6770-6772-4474-BF38-38C3AC614478}"/>
              </a:ext>
            </a:extLst>
          </p:cNvPr>
          <p:cNvSpPr/>
          <p:nvPr/>
        </p:nvSpPr>
        <p:spPr>
          <a:xfrm>
            <a:off x="5797584" y="1908644"/>
            <a:ext cx="2828417" cy="209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Builder</a:t>
            </a:r>
            <a:r>
              <a:rPr lang="de-DE" sz="800" dirty="0"/>
              <a:t> (</a:t>
            </a:r>
            <a:r>
              <a:rPr lang="de-DE" sz="800" dirty="0" err="1"/>
              <a:t>AsyncTaskMethodBuilder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</a:t>
            </a:r>
            <a:endParaRPr lang="de-DE" sz="10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D44F57-6495-46E1-A600-2AD9E4159910}"/>
              </a:ext>
            </a:extLst>
          </p:cNvPr>
          <p:cNvSpPr/>
          <p:nvPr/>
        </p:nvSpPr>
        <p:spPr>
          <a:xfrm>
            <a:off x="5797582" y="2118194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TaskAwaiter</a:t>
            </a:r>
            <a:r>
              <a:rPr lang="de-DE" sz="800" dirty="0"/>
              <a:t> (</a:t>
            </a:r>
            <a:r>
              <a:rPr lang="de-DE" sz="800" dirty="0" err="1"/>
              <a:t>TaskAwaiter</a:t>
            </a:r>
            <a:r>
              <a:rPr lang="de-DE" sz="800" dirty="0"/>
              <a:t>&lt;</a:t>
            </a:r>
            <a:r>
              <a:rPr lang="de-DE" sz="800" dirty="0" err="1"/>
              <a:t>long</a:t>
            </a:r>
            <a:r>
              <a:rPr lang="de-DE" sz="800" dirty="0"/>
              <a:t>&gt;): </a:t>
            </a:r>
            <a:r>
              <a:rPr lang="de-DE" sz="800" dirty="0" err="1"/>
              <a:t>default</a:t>
            </a:r>
            <a:endParaRPr lang="de-DE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4BFF37-BB2F-4265-9487-452D9AA111DC}"/>
              </a:ext>
            </a:extLst>
          </p:cNvPr>
          <p:cNvSpPr/>
          <p:nvPr/>
        </p:nvSpPr>
        <p:spPr>
          <a:xfrm>
            <a:off x="5797582" y="3178850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Button (Button):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1B9E7-0D2C-48B2-AAA8-043649A59505}"/>
              </a:ext>
            </a:extLst>
          </p:cNvPr>
          <p:cNvSpPr/>
          <p:nvPr/>
        </p:nvSpPr>
        <p:spPr>
          <a:xfrm>
            <a:off x="5797579" y="2548842"/>
            <a:ext cx="2828417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ToTextBox</a:t>
            </a:r>
            <a:r>
              <a:rPr lang="de-DE" sz="1000" dirty="0"/>
              <a:t> (TextBox): </a:t>
            </a:r>
            <a:r>
              <a:rPr lang="de-DE" sz="1000" dirty="0" err="1"/>
              <a:t>ref</a:t>
            </a:r>
            <a:endParaRPr lang="de-DE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A7B78C-13D8-4CAF-9E44-06CF8E6D0DBF}"/>
              </a:ext>
            </a:extLst>
          </p:cNvPr>
          <p:cNvSpPr/>
          <p:nvPr/>
        </p:nvSpPr>
        <p:spPr>
          <a:xfrm>
            <a:off x="5797579" y="1483282"/>
            <a:ext cx="2828417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machine</a:t>
            </a:r>
            <a:r>
              <a:rPr lang="de-DE" sz="1000" dirty="0"/>
              <a:t> (</a:t>
            </a:r>
            <a:r>
              <a:rPr lang="de-DE" sz="1000" dirty="0" err="1"/>
              <a:t>AsyncStateMachine</a:t>
            </a:r>
            <a:r>
              <a:rPr lang="de-DE" sz="1000" dirty="0"/>
              <a:t>):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485DC-0CAA-4FC8-A916-4140E3875295}"/>
              </a:ext>
            </a:extLst>
          </p:cNvPr>
          <p:cNvCxnSpPr>
            <a:cxnSpLocks/>
            <a:stCxn id="43" idx="1"/>
            <a:endCxn id="24" idx="3"/>
          </p:cNvCxnSpPr>
          <p:nvPr/>
        </p:nvCxnSpPr>
        <p:spPr>
          <a:xfrm rot="10800000">
            <a:off x="5281808" y="1648761"/>
            <a:ext cx="515774" cy="5742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DA2540-5115-4C6D-B7D2-F920E99C0811}"/>
              </a:ext>
            </a:extLst>
          </p:cNvPr>
          <p:cNvSpPr/>
          <p:nvPr/>
        </p:nvSpPr>
        <p:spPr>
          <a:xfrm>
            <a:off x="7412943" y="39512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List&lt;</a:t>
            </a:r>
            <a:r>
              <a:rPr lang="de-DE" sz="1000" dirty="0" err="1"/>
              <a:t>int</a:t>
            </a:r>
            <a:r>
              <a:rPr lang="de-DE" sz="1000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9B4CB-526A-4C8A-91E4-21790214FCFF}"/>
              </a:ext>
            </a:extLst>
          </p:cNvPr>
          <p:cNvSpPr/>
          <p:nvPr/>
        </p:nvSpPr>
        <p:spPr>
          <a:xfrm>
            <a:off x="7405056" y="550199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Many </a:t>
            </a:r>
            <a:r>
              <a:rPr lang="de-DE" sz="1000" dirty="0" err="1"/>
              <a:t>delegates</a:t>
            </a:r>
            <a:r>
              <a:rPr lang="de-DE" sz="1000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B15E35-94C4-49E0-A68B-6B4FB7B328E1}"/>
              </a:ext>
            </a:extLst>
          </p:cNvPr>
          <p:cNvSpPr/>
          <p:nvPr/>
        </p:nvSpPr>
        <p:spPr>
          <a:xfrm>
            <a:off x="3281826" y="1217947"/>
            <a:ext cx="1999966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Result</a:t>
            </a:r>
            <a:r>
              <a:rPr lang="de-DE" sz="1000" dirty="0"/>
              <a:t> String „…“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8CDF505-1F56-475E-84B0-4402FF9936F8}"/>
              </a:ext>
            </a:extLst>
          </p:cNvPr>
          <p:cNvCxnSpPr>
            <a:cxnSpLocks/>
            <a:stCxn id="89" idx="3"/>
            <a:endCxn id="3" idx="3"/>
          </p:cNvCxnSpPr>
          <p:nvPr/>
        </p:nvCxnSpPr>
        <p:spPr>
          <a:xfrm flipH="1" flipV="1">
            <a:off x="5281792" y="1322722"/>
            <a:ext cx="20" cy="2892003"/>
          </a:xfrm>
          <a:prstGeom prst="bentConnector3">
            <a:avLst>
              <a:gd name="adj1" fmla="val -1143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8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DDE7-4BB1-4AF5-909B-662016C32A3F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6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7FD-D82F-4278-A414-7B845DD8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2015 – Software </a:t>
            </a:r>
            <a:r>
              <a:rPr lang="en-US" dirty="0"/>
              <a:t>Architectures: Ports and Adapters / Onion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022E-7579-4F4A-9EF4-6461458E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CD91-235F-4CC1-8F99-3E8C858FD095}" type="datetime1">
              <a:rPr lang="de-DE" smtClean="0"/>
              <a:t>16.02.2021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BA2-E96A-4CD7-8210-77D59313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4677-26D5-47D6-A3E1-CD333325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01C15-4263-4BC1-92AE-169B1836D65B}"/>
              </a:ext>
            </a:extLst>
          </p:cNvPr>
          <p:cNvSpPr/>
          <p:nvPr/>
        </p:nvSpPr>
        <p:spPr>
          <a:xfrm>
            <a:off x="5678215" y="3117628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65953-5A13-4E84-86B6-25A8D2B958B8}"/>
              </a:ext>
            </a:extLst>
          </p:cNvPr>
          <p:cNvSpPr/>
          <p:nvPr/>
        </p:nvSpPr>
        <p:spPr>
          <a:xfrm>
            <a:off x="1332184" y="3117625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Port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2979F-60B1-487B-A02B-87AD12FB7DC0}"/>
              </a:ext>
            </a:extLst>
          </p:cNvPr>
          <p:cNvSpPr/>
          <p:nvPr/>
        </p:nvSpPr>
        <p:spPr>
          <a:xfrm>
            <a:off x="5678217" y="114913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5C28-1827-4077-9A40-B85A6BE01EAC}"/>
              </a:ext>
            </a:extLst>
          </p:cNvPr>
          <p:cNvSpPr/>
          <p:nvPr/>
        </p:nvSpPr>
        <p:spPr>
          <a:xfrm>
            <a:off x="5678216" y="5086123"/>
            <a:ext cx="3113689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en-D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5D3B0-9AEC-4A98-8CBF-12208495500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7235060" y="3961083"/>
            <a:ext cx="1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95468-FA5C-436E-BDC1-17155C4DBE2A}"/>
              </a:ext>
            </a:extLst>
          </p:cNvPr>
          <p:cNvSpPr/>
          <p:nvPr/>
        </p:nvSpPr>
        <p:spPr>
          <a:xfrm rot="5400000">
            <a:off x="8047866" y="3117628"/>
            <a:ext cx="4780447" cy="84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68F0A5-2E93-4DB2-9A36-E644A3387400}"/>
              </a:ext>
            </a:extLst>
          </p:cNvPr>
          <p:cNvCxnSpPr>
            <a:cxnSpLocks/>
            <a:stCxn id="11" idx="3"/>
            <a:endCxn id="22" idx="2"/>
          </p:cNvCxnSpPr>
          <p:nvPr/>
        </p:nvCxnSpPr>
        <p:spPr>
          <a:xfrm>
            <a:off x="8791906" y="1570861"/>
            <a:ext cx="1224456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E46D4C-3B79-4D82-9A13-BD5AAB72ED3C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>
            <a:off x="8791904" y="3539356"/>
            <a:ext cx="12244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04AC6-C935-4E07-A9F6-773BDF50DE11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8791905" y="3539356"/>
            <a:ext cx="1224457" cy="1968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455D0-6AC6-4243-9112-7C00BF4B8E3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7235060" y="1992588"/>
            <a:ext cx="2" cy="112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BFA14-A707-4585-A796-00AD22CEDD6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445873" y="3539353"/>
            <a:ext cx="1232342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C74D0-DAF6-4811-80D9-29AF8FFB4A93}"/>
              </a:ext>
            </a:extLst>
          </p:cNvPr>
          <p:cNvCxnSpPr>
            <a:stCxn id="10" idx="0"/>
            <a:endCxn id="22" idx="1"/>
          </p:cNvCxnSpPr>
          <p:nvPr/>
        </p:nvCxnSpPr>
        <p:spPr>
          <a:xfrm rot="5400000" flipH="1" flipV="1">
            <a:off x="5679313" y="-1641151"/>
            <a:ext cx="1968493" cy="7549060"/>
          </a:xfrm>
          <a:prstGeom prst="bentConnector3">
            <a:avLst>
              <a:gd name="adj1" fmla="val 1127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9FD0863A-4727-4A78-8373-16845CCAF22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1332185" y="1570861"/>
            <a:ext cx="4346033" cy="1968492"/>
          </a:xfrm>
          <a:prstGeom prst="bentConnector3">
            <a:avLst>
              <a:gd name="adj1" fmla="val 1052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4E0A57-7172-42E6-B1F1-A50A40D9CF77}"/>
              </a:ext>
            </a:extLst>
          </p:cNvPr>
          <p:cNvSpPr/>
          <p:nvPr/>
        </p:nvSpPr>
        <p:spPr>
          <a:xfrm rot="21357327">
            <a:off x="3714271" y="2988303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Wo wird hier Performance bedacht?</a:t>
            </a:r>
            <a:endParaRPr lang="en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4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1608</TotalTime>
  <Words>5832</Words>
  <Application>Microsoft Office PowerPoint</Application>
  <PresentationFormat>Widescreen</PresentationFormat>
  <Paragraphs>1460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Segoe UI</vt:lpstr>
      <vt:lpstr>Segoe UI Semilight</vt:lpstr>
      <vt:lpstr>Wingdings</vt:lpstr>
      <vt:lpstr>Office Theme</vt:lpstr>
      <vt:lpstr>Design Principles vs. Performance</vt:lpstr>
      <vt:lpstr>Agenda</vt:lpstr>
      <vt:lpstr>Über mich</vt:lpstr>
      <vt:lpstr>Anno 2015…</vt:lpstr>
      <vt:lpstr>Wie ich bis 2015 meinen C# Code gestaltet habe</vt:lpstr>
      <vt:lpstr>2015 – Design Patterns</vt:lpstr>
      <vt:lpstr>2015 – Software Architectures: N-Layer / N-Tier</vt:lpstr>
      <vt:lpstr>2015 – Software Architectures: Ports and Adapters / Onion Architecture</vt:lpstr>
      <vt:lpstr>2015 – Software Architectures: Ports and Adapters / Onion Architecture</vt:lpstr>
      <vt:lpstr>Performance of Everyday Things</vt:lpstr>
      <vt:lpstr>Die Zeit, die Zeit…</vt:lpstr>
      <vt:lpstr>Noch ein paar Worte zur .NET Runtime</vt:lpstr>
      <vt:lpstr>Ein paar Zeiten zum Vergleich</vt:lpstr>
      <vt:lpstr>Welche Schlüsse ziehen wir daraus?</vt:lpstr>
      <vt:lpstr>Memory Management in .NET</vt:lpstr>
      <vt:lpstr>Thread Stacks und Managed Heap am simplen Beispiel (1)</vt:lpstr>
      <vt:lpstr>Thread Stacks und Managed Heap am simplen Beispiel (2)</vt:lpstr>
      <vt:lpstr>Thread Stacks und Managed Heap am simplen Beispiel (3)</vt:lpstr>
      <vt:lpstr>Thread Stacks und Managed Heap am simplen Beispiel (4)</vt:lpstr>
      <vt:lpstr>Thread Stacks und Managed Heap am simplen Beispiel (5)</vt:lpstr>
      <vt:lpstr>Thread Stacks und Managed Heap am simplen Beispiel (6)</vt:lpstr>
      <vt:lpstr>Thread Stacks und Managed Heap am simplen Beispiel (7)</vt:lpstr>
      <vt:lpstr>Thread Stacks und Managed Heap am simplen Beispiel (8)</vt:lpstr>
      <vt:lpstr>Thread Stacks und Managed Heap am simplen Beispiel (9)</vt:lpstr>
      <vt:lpstr>Thread Stacks und Managed Heap am simplen Beispiel (10)</vt:lpstr>
      <vt:lpstr>Thread Stacks und Managed Heap am simplen Beispiel (11)</vt:lpstr>
      <vt:lpstr>Thread Stacks und Managed Heap am simplen Beispiel (12)</vt:lpstr>
      <vt:lpstr>Thread Stacks und Managed Heap am simplen Beispiel (13)</vt:lpstr>
      <vt:lpstr>Thread Stacks und Managed Heap am simplen Beispiel (14)</vt:lpstr>
      <vt:lpstr>Thread Stacks und Managed Heap am simplen Beispiel (15)</vt:lpstr>
      <vt:lpstr>Thread Stacks - Eigenschaften</vt:lpstr>
      <vt:lpstr>Wie arbeitet der Garbage Collector beim Deallokieren von Memory?</vt:lpstr>
      <vt:lpstr>GC Plan Phase</vt:lpstr>
      <vt:lpstr>GC Plan Phase</vt:lpstr>
      <vt:lpstr>GC Plan Phase</vt:lpstr>
      <vt:lpstr>GC Plan Phase</vt:lpstr>
      <vt:lpstr>GC Plan Phase</vt:lpstr>
      <vt:lpstr>GC Plan Phase</vt:lpstr>
      <vt:lpstr>GC Plan Phase</vt:lpstr>
      <vt:lpstr>Wie programmieren wir mit und nicht gegen den GC?</vt:lpstr>
      <vt:lpstr>Pro .NET Memory Management</vt:lpstr>
      <vt:lpstr>Kurze Pause</vt:lpstr>
      <vt:lpstr>Asynchrones Programmieren in .NET</vt:lpstr>
      <vt:lpstr>Was ist Asynchrones Programmieren?</vt:lpstr>
      <vt:lpstr>Ein paar Sachen über Threads</vt:lpstr>
      <vt:lpstr>Warum ist Async I/O wichtig?</vt:lpstr>
      <vt:lpstr>Threading in Services in .NET</vt:lpstr>
      <vt:lpstr>Overhead von async await</vt:lpstr>
      <vt:lpstr>Erkenntnisse</vt:lpstr>
      <vt:lpstr>Async I/O am Beispiel Dateischreiben</vt:lpstr>
      <vt:lpstr>Auswirkungen auf  Software-Design</vt:lpstr>
      <vt:lpstr>Was wir aus den vorherigen Abschnitten lernen sollten</vt:lpstr>
      <vt:lpstr>Über die SOLID Prinzipien: DIP und OCP</vt:lpstr>
      <vt:lpstr>Über die SOLID Prinzipien: SRP</vt:lpstr>
      <vt:lpstr>Neues Programmierprinzip: LIT</vt:lpstr>
      <vt:lpstr>Neues Programmierprinzip: RPB</vt:lpstr>
      <vt:lpstr>Eingabe – Verarbeitung – Ausgabe</vt:lpstr>
      <vt:lpstr>CHUC: Core – Humble Objects – Unit Tests – Composition Root</vt:lpstr>
      <vt:lpstr>Quellen</vt:lpstr>
      <vt:lpstr>Vielen Dank!</vt:lpstr>
      <vt:lpstr>Speicherabbild einer async Methode</vt:lpstr>
      <vt:lpstr>Speicherabbild async: am Start der async-Methode</vt:lpstr>
      <vt:lpstr>Speicherabbild async – vor AsyncTaskMethodBuilder.Start</vt:lpstr>
      <vt:lpstr>Speicherabbild async – Beim ersten Eintreten in MoveNext</vt:lpstr>
      <vt:lpstr>Speicherabbild async – nach Task.Run </vt:lpstr>
      <vt:lpstr>Speicherabbild async – Am Ende von Builder.AwaitOnCompleted</vt:lpstr>
      <vt:lpstr>Speicherabbild async – Zurückkehren zur ursprünglichen Methode</vt:lpstr>
      <vt:lpstr>Speicherabbild async – Rückkehr zur Renderloop</vt:lpstr>
      <vt:lpstr>Speicherabbild async – Fortschritt auf dem Background Thread</vt:lpstr>
      <vt:lpstr>Speicherabbild async – den Task abschließen </vt:lpstr>
      <vt:lpstr>Speicherabbild async – Fortsetzung auf dem UI Thread</vt:lpstr>
      <vt:lpstr>Speicherabbild async – Über LocalTaskAwaiter das Ergebnis holen (1)</vt:lpstr>
      <vt:lpstr>Speicherabbild async – finales Aktualisieren der Controls</vt:lpstr>
      <vt:lpstr>Speicherabbild async – Rückkehr zur UI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81</cp:revision>
  <dcterms:created xsi:type="dcterms:W3CDTF">2021-02-13T09:38:28Z</dcterms:created>
  <dcterms:modified xsi:type="dcterms:W3CDTF">2021-02-16T17:09:44Z</dcterms:modified>
</cp:coreProperties>
</file>