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57" r:id="rId3"/>
    <p:sldId id="261" r:id="rId4"/>
    <p:sldId id="258" r:id="rId5"/>
    <p:sldId id="259" r:id="rId6"/>
    <p:sldId id="262" r:id="rId7"/>
    <p:sldId id="263" r:id="rId8"/>
    <p:sldId id="264" r:id="rId9"/>
    <p:sldId id="265" r:id="rId10"/>
    <p:sldId id="266" r:id="rId11"/>
    <p:sldId id="268" r:id="rId12"/>
    <p:sldId id="273" r:id="rId13"/>
    <p:sldId id="270" r:id="rId14"/>
    <p:sldId id="271" r:id="rId15"/>
    <p:sldId id="272" r:id="rId16"/>
    <p:sldId id="274" r:id="rId17"/>
    <p:sldId id="278" r:id="rId18"/>
    <p:sldId id="275" r:id="rId19"/>
    <p:sldId id="277" r:id="rId20"/>
    <p:sldId id="276" r:id="rId21"/>
    <p:sldId id="279" r:id="rId22"/>
    <p:sldId id="280" r:id="rId23"/>
    <p:sldId id="284" r:id="rId24"/>
    <p:sldId id="282" r:id="rId25"/>
    <p:sldId id="283" r:id="rId26"/>
    <p:sldId id="285" r:id="rId27"/>
    <p:sldId id="269" r:id="rId28"/>
    <p:sldId id="286" r:id="rId29"/>
    <p:sldId id="287" r:id="rId30"/>
    <p:sldId id="288" r:id="rId31"/>
    <p:sldId id="289" r:id="rId32"/>
    <p:sldId id="290" r:id="rId33"/>
    <p:sldId id="291" r:id="rId34"/>
    <p:sldId id="292" r:id="rId35"/>
    <p:sldId id="293" r:id="rId36"/>
    <p:sldId id="294" r:id="rId37"/>
    <p:sldId id="295"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D91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6" d="100"/>
          <a:sy n="116" d="100"/>
        </p:scale>
        <p:origin x="222"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2B3F8-B3F3-4B3C-BCDF-2F7CB7B7539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5E548B-1735-41FC-8C32-5E8515050DB1}">
      <dgm:prSet phldrT="[Text]" custT="1"/>
      <dgm:spPr/>
      <dgm:t>
        <a:bodyPr/>
        <a:lstStyle/>
        <a:p>
          <a:r>
            <a:rPr lang="de-DE" sz="2400" noProof="0" dirty="0" smtClean="0"/>
            <a:t>Basisklasse</a:t>
          </a:r>
          <a:endParaRPr lang="de-DE" sz="2400" noProof="0" dirty="0"/>
        </a:p>
      </dgm:t>
    </dgm:pt>
    <dgm:pt modelId="{7248FE11-1A48-40B2-8E87-BD28528882CC}" type="parTrans" cxnId="{957DC0C8-B23A-4CCD-8ACC-0B2492724426}">
      <dgm:prSet/>
      <dgm:spPr/>
      <dgm:t>
        <a:bodyPr/>
        <a:lstStyle/>
        <a:p>
          <a:endParaRPr lang="de-DE" sz="1200" noProof="0" dirty="0"/>
        </a:p>
      </dgm:t>
    </dgm:pt>
    <dgm:pt modelId="{B98048A7-292C-4D09-8332-B5F94834542A}" type="sibTrans" cxnId="{957DC0C8-B23A-4CCD-8ACC-0B2492724426}">
      <dgm:prSet/>
      <dgm:spPr/>
      <dgm:t>
        <a:bodyPr/>
        <a:lstStyle/>
        <a:p>
          <a:endParaRPr lang="de-DE" sz="1200" noProof="0" dirty="0"/>
        </a:p>
      </dgm:t>
    </dgm:pt>
    <dgm:pt modelId="{5CCCE522-D4F4-4A8F-A5A5-1691F3C2B639}">
      <dgm:prSet phldrT="[Text]" custT="1"/>
      <dgm:spPr/>
      <dgm:t>
        <a:bodyPr/>
        <a:lstStyle/>
        <a:p>
          <a:r>
            <a:rPr lang="de-DE" sz="2400" noProof="0" dirty="0" smtClean="0"/>
            <a:t>Subklasse A</a:t>
          </a:r>
          <a:endParaRPr lang="de-DE" sz="2400" noProof="0" dirty="0"/>
        </a:p>
      </dgm:t>
    </dgm:pt>
    <dgm:pt modelId="{02F3E429-2213-422E-A071-60FE5FB248D8}" type="parTrans" cxnId="{1134B687-5A4D-4BB1-8144-5B1BFFAD7B3C}">
      <dgm:prSet/>
      <dgm:spPr/>
      <dgm:t>
        <a:bodyPr/>
        <a:lstStyle/>
        <a:p>
          <a:endParaRPr lang="de-DE" sz="1200" noProof="0" dirty="0"/>
        </a:p>
      </dgm:t>
    </dgm:pt>
    <dgm:pt modelId="{654AF206-84D6-4D0D-8A0B-7D7436270E5E}" type="sibTrans" cxnId="{1134B687-5A4D-4BB1-8144-5B1BFFAD7B3C}">
      <dgm:prSet/>
      <dgm:spPr/>
      <dgm:t>
        <a:bodyPr/>
        <a:lstStyle/>
        <a:p>
          <a:endParaRPr lang="de-DE" sz="1200" noProof="0" dirty="0"/>
        </a:p>
      </dgm:t>
    </dgm:pt>
    <dgm:pt modelId="{82236890-FCD0-4CF1-8CBE-C95F35E5FBB9}">
      <dgm:prSet phldrT="[Text]" custT="1"/>
      <dgm:spPr/>
      <dgm:t>
        <a:bodyPr/>
        <a:lstStyle/>
        <a:p>
          <a:r>
            <a:rPr lang="de-DE" sz="2400" noProof="0" dirty="0" smtClean="0"/>
            <a:t>Subklasse B</a:t>
          </a:r>
          <a:endParaRPr lang="de-DE" sz="2400" noProof="0" dirty="0"/>
        </a:p>
      </dgm:t>
    </dgm:pt>
    <dgm:pt modelId="{6C8FFF0C-EEF6-4EC1-9592-99CA6647E249}" type="parTrans" cxnId="{91A59806-2924-4110-A6DC-A93720C1AB71}">
      <dgm:prSet/>
      <dgm:spPr/>
      <dgm:t>
        <a:bodyPr/>
        <a:lstStyle/>
        <a:p>
          <a:endParaRPr lang="de-DE" sz="1200" noProof="0" dirty="0"/>
        </a:p>
      </dgm:t>
    </dgm:pt>
    <dgm:pt modelId="{EE5E6E65-2395-4EFF-B811-9C4DF908498A}" type="sibTrans" cxnId="{91A59806-2924-4110-A6DC-A93720C1AB71}">
      <dgm:prSet/>
      <dgm:spPr/>
      <dgm:t>
        <a:bodyPr/>
        <a:lstStyle/>
        <a:p>
          <a:endParaRPr lang="de-DE" sz="1200" noProof="0" dirty="0"/>
        </a:p>
      </dgm:t>
    </dgm:pt>
    <dgm:pt modelId="{6158504E-F1D5-4DD1-81E2-B79659728798}">
      <dgm:prSet phldrT="[Text]" custT="1"/>
      <dgm:spPr/>
      <dgm:t>
        <a:bodyPr/>
        <a:lstStyle/>
        <a:p>
          <a:r>
            <a:rPr lang="de-DE" sz="2400" noProof="0" dirty="0" smtClean="0"/>
            <a:t>Subklasse C</a:t>
          </a:r>
          <a:endParaRPr lang="de-DE" sz="2400" noProof="0" dirty="0"/>
        </a:p>
      </dgm:t>
    </dgm:pt>
    <dgm:pt modelId="{B5BA7063-0EEA-4781-88A6-74E72C0FF44E}" type="parTrans" cxnId="{1CC7634D-01F7-46AA-B918-81FF55297B54}">
      <dgm:prSet/>
      <dgm:spPr/>
      <dgm:t>
        <a:bodyPr/>
        <a:lstStyle/>
        <a:p>
          <a:endParaRPr lang="de-DE" sz="1200" noProof="0" dirty="0"/>
        </a:p>
      </dgm:t>
    </dgm:pt>
    <dgm:pt modelId="{1FE75A9E-06E2-4C0D-99F8-71096CD7DB1E}" type="sibTrans" cxnId="{1CC7634D-01F7-46AA-B918-81FF55297B54}">
      <dgm:prSet/>
      <dgm:spPr/>
      <dgm:t>
        <a:bodyPr/>
        <a:lstStyle/>
        <a:p>
          <a:endParaRPr lang="de-DE" sz="1200" noProof="0" dirty="0"/>
        </a:p>
      </dgm:t>
    </dgm:pt>
    <dgm:pt modelId="{A840BAB9-4A78-404C-B102-B40DA8E3B383}" type="pres">
      <dgm:prSet presAssocID="{F0B2B3F8-B3F3-4B3C-BCDF-2F7CB7B7539B}" presName="hierChild1" presStyleCnt="0">
        <dgm:presLayoutVars>
          <dgm:orgChart val="1"/>
          <dgm:chPref val="1"/>
          <dgm:dir/>
          <dgm:animOne val="branch"/>
          <dgm:animLvl val="lvl"/>
          <dgm:resizeHandles/>
        </dgm:presLayoutVars>
      </dgm:prSet>
      <dgm:spPr/>
      <dgm:t>
        <a:bodyPr/>
        <a:lstStyle/>
        <a:p>
          <a:endParaRPr lang="en-US"/>
        </a:p>
      </dgm:t>
    </dgm:pt>
    <dgm:pt modelId="{B549735F-F1E2-4560-BDCD-76CB17043C0B}" type="pres">
      <dgm:prSet presAssocID="{5B5E548B-1735-41FC-8C32-5E8515050DB1}" presName="hierRoot1" presStyleCnt="0">
        <dgm:presLayoutVars>
          <dgm:hierBranch val="init"/>
        </dgm:presLayoutVars>
      </dgm:prSet>
      <dgm:spPr/>
    </dgm:pt>
    <dgm:pt modelId="{B2C5AF30-49AC-44BE-A011-1BCEA67216FE}" type="pres">
      <dgm:prSet presAssocID="{5B5E548B-1735-41FC-8C32-5E8515050DB1}" presName="rootComposite1" presStyleCnt="0"/>
      <dgm:spPr/>
    </dgm:pt>
    <dgm:pt modelId="{45D30659-5DDA-45CD-878D-766C8A6BC334}" type="pres">
      <dgm:prSet presAssocID="{5B5E548B-1735-41FC-8C32-5E8515050DB1}" presName="rootText1" presStyleLbl="node0" presStyleIdx="0" presStyleCnt="1">
        <dgm:presLayoutVars>
          <dgm:chPref val="3"/>
        </dgm:presLayoutVars>
      </dgm:prSet>
      <dgm:spPr/>
      <dgm:t>
        <a:bodyPr/>
        <a:lstStyle/>
        <a:p>
          <a:endParaRPr lang="en-US"/>
        </a:p>
      </dgm:t>
    </dgm:pt>
    <dgm:pt modelId="{7FD35C17-B26E-4B1F-9BE6-A8339A3FC656}" type="pres">
      <dgm:prSet presAssocID="{5B5E548B-1735-41FC-8C32-5E8515050DB1}" presName="rootConnector1" presStyleLbl="node1" presStyleIdx="0" presStyleCnt="0"/>
      <dgm:spPr/>
      <dgm:t>
        <a:bodyPr/>
        <a:lstStyle/>
        <a:p>
          <a:endParaRPr lang="en-US"/>
        </a:p>
      </dgm:t>
    </dgm:pt>
    <dgm:pt modelId="{E5CC084F-0795-4F30-B1AF-CD9B4049217D}" type="pres">
      <dgm:prSet presAssocID="{5B5E548B-1735-41FC-8C32-5E8515050DB1}" presName="hierChild2" presStyleCnt="0"/>
      <dgm:spPr/>
    </dgm:pt>
    <dgm:pt modelId="{C1FFDC18-5118-4098-9EA0-97F5F78E9C3F}" type="pres">
      <dgm:prSet presAssocID="{02F3E429-2213-422E-A071-60FE5FB248D8}" presName="Name37" presStyleLbl="parChTrans1D2" presStyleIdx="0" presStyleCnt="2"/>
      <dgm:spPr/>
      <dgm:t>
        <a:bodyPr/>
        <a:lstStyle/>
        <a:p>
          <a:endParaRPr lang="en-US"/>
        </a:p>
      </dgm:t>
    </dgm:pt>
    <dgm:pt modelId="{AA0931A1-C600-4B60-A86B-C1BE73E17587}" type="pres">
      <dgm:prSet presAssocID="{5CCCE522-D4F4-4A8F-A5A5-1691F3C2B639}" presName="hierRoot2" presStyleCnt="0">
        <dgm:presLayoutVars>
          <dgm:hierBranch val="init"/>
        </dgm:presLayoutVars>
      </dgm:prSet>
      <dgm:spPr/>
    </dgm:pt>
    <dgm:pt modelId="{BFC1BB08-CD4A-406D-89EB-862F41A42DE5}" type="pres">
      <dgm:prSet presAssocID="{5CCCE522-D4F4-4A8F-A5A5-1691F3C2B639}" presName="rootComposite" presStyleCnt="0"/>
      <dgm:spPr/>
    </dgm:pt>
    <dgm:pt modelId="{446B9CD9-4C5B-4519-B82D-C38A01237399}" type="pres">
      <dgm:prSet presAssocID="{5CCCE522-D4F4-4A8F-A5A5-1691F3C2B639}" presName="rootText" presStyleLbl="node2" presStyleIdx="0" presStyleCnt="2">
        <dgm:presLayoutVars>
          <dgm:chPref val="3"/>
        </dgm:presLayoutVars>
      </dgm:prSet>
      <dgm:spPr/>
      <dgm:t>
        <a:bodyPr/>
        <a:lstStyle/>
        <a:p>
          <a:endParaRPr lang="en-US"/>
        </a:p>
      </dgm:t>
    </dgm:pt>
    <dgm:pt modelId="{EC40423F-4CA9-43C3-9B60-C6CD296630F9}" type="pres">
      <dgm:prSet presAssocID="{5CCCE522-D4F4-4A8F-A5A5-1691F3C2B639}" presName="rootConnector" presStyleLbl="node2" presStyleIdx="0" presStyleCnt="2"/>
      <dgm:spPr/>
      <dgm:t>
        <a:bodyPr/>
        <a:lstStyle/>
        <a:p>
          <a:endParaRPr lang="en-US"/>
        </a:p>
      </dgm:t>
    </dgm:pt>
    <dgm:pt modelId="{2A675B6A-BCBB-473E-BE4E-89562E697192}" type="pres">
      <dgm:prSet presAssocID="{5CCCE522-D4F4-4A8F-A5A5-1691F3C2B639}" presName="hierChild4" presStyleCnt="0"/>
      <dgm:spPr/>
    </dgm:pt>
    <dgm:pt modelId="{286FAD3B-2ABA-459B-B6C9-108A65602405}" type="pres">
      <dgm:prSet presAssocID="{5CCCE522-D4F4-4A8F-A5A5-1691F3C2B639}" presName="hierChild5" presStyleCnt="0"/>
      <dgm:spPr/>
    </dgm:pt>
    <dgm:pt modelId="{4EEBABC5-CCF0-4383-B9C6-AC6529925305}" type="pres">
      <dgm:prSet presAssocID="{6C8FFF0C-EEF6-4EC1-9592-99CA6647E249}" presName="Name37" presStyleLbl="parChTrans1D2" presStyleIdx="1" presStyleCnt="2"/>
      <dgm:spPr/>
      <dgm:t>
        <a:bodyPr/>
        <a:lstStyle/>
        <a:p>
          <a:endParaRPr lang="en-US"/>
        </a:p>
      </dgm:t>
    </dgm:pt>
    <dgm:pt modelId="{79B5BA61-091F-4262-BA70-6D4A67AEF309}" type="pres">
      <dgm:prSet presAssocID="{82236890-FCD0-4CF1-8CBE-C95F35E5FBB9}" presName="hierRoot2" presStyleCnt="0">
        <dgm:presLayoutVars>
          <dgm:hierBranch val="init"/>
        </dgm:presLayoutVars>
      </dgm:prSet>
      <dgm:spPr/>
    </dgm:pt>
    <dgm:pt modelId="{9EEF9DDF-D659-42FE-B036-AAE2A8880E2E}" type="pres">
      <dgm:prSet presAssocID="{82236890-FCD0-4CF1-8CBE-C95F35E5FBB9}" presName="rootComposite" presStyleCnt="0"/>
      <dgm:spPr/>
    </dgm:pt>
    <dgm:pt modelId="{65FE5A3A-DE44-4F5A-B24C-581DA8025B69}" type="pres">
      <dgm:prSet presAssocID="{82236890-FCD0-4CF1-8CBE-C95F35E5FBB9}" presName="rootText" presStyleLbl="node2" presStyleIdx="1" presStyleCnt="2">
        <dgm:presLayoutVars>
          <dgm:chPref val="3"/>
        </dgm:presLayoutVars>
      </dgm:prSet>
      <dgm:spPr/>
      <dgm:t>
        <a:bodyPr/>
        <a:lstStyle/>
        <a:p>
          <a:endParaRPr lang="en-US"/>
        </a:p>
      </dgm:t>
    </dgm:pt>
    <dgm:pt modelId="{223AF258-ED1F-482C-B641-D2426B301185}" type="pres">
      <dgm:prSet presAssocID="{82236890-FCD0-4CF1-8CBE-C95F35E5FBB9}" presName="rootConnector" presStyleLbl="node2" presStyleIdx="1" presStyleCnt="2"/>
      <dgm:spPr/>
      <dgm:t>
        <a:bodyPr/>
        <a:lstStyle/>
        <a:p>
          <a:endParaRPr lang="en-US"/>
        </a:p>
      </dgm:t>
    </dgm:pt>
    <dgm:pt modelId="{3386C114-B9CE-4CCC-8FC3-C089F106DB0E}" type="pres">
      <dgm:prSet presAssocID="{82236890-FCD0-4CF1-8CBE-C95F35E5FBB9}" presName="hierChild4" presStyleCnt="0"/>
      <dgm:spPr/>
    </dgm:pt>
    <dgm:pt modelId="{D4920AB4-BD9E-49FC-8C2F-07D2B3905A9A}" type="pres">
      <dgm:prSet presAssocID="{B5BA7063-0EEA-4781-88A6-74E72C0FF44E}" presName="Name37" presStyleLbl="parChTrans1D3" presStyleIdx="0" presStyleCnt="1"/>
      <dgm:spPr/>
      <dgm:t>
        <a:bodyPr/>
        <a:lstStyle/>
        <a:p>
          <a:endParaRPr lang="en-US"/>
        </a:p>
      </dgm:t>
    </dgm:pt>
    <dgm:pt modelId="{922C6D6B-9C28-42EC-AD10-103E2774428E}" type="pres">
      <dgm:prSet presAssocID="{6158504E-F1D5-4DD1-81E2-B79659728798}" presName="hierRoot2" presStyleCnt="0">
        <dgm:presLayoutVars>
          <dgm:hierBranch val="init"/>
        </dgm:presLayoutVars>
      </dgm:prSet>
      <dgm:spPr/>
    </dgm:pt>
    <dgm:pt modelId="{63E7890C-C285-443F-A18E-F06A20B15AE1}" type="pres">
      <dgm:prSet presAssocID="{6158504E-F1D5-4DD1-81E2-B79659728798}" presName="rootComposite" presStyleCnt="0"/>
      <dgm:spPr/>
    </dgm:pt>
    <dgm:pt modelId="{C677DB0D-0CA1-476D-BD1B-B802C351FE5C}" type="pres">
      <dgm:prSet presAssocID="{6158504E-F1D5-4DD1-81E2-B79659728798}" presName="rootText" presStyleLbl="node3" presStyleIdx="0" presStyleCnt="1">
        <dgm:presLayoutVars>
          <dgm:chPref val="3"/>
        </dgm:presLayoutVars>
      </dgm:prSet>
      <dgm:spPr/>
      <dgm:t>
        <a:bodyPr/>
        <a:lstStyle/>
        <a:p>
          <a:endParaRPr lang="en-US"/>
        </a:p>
      </dgm:t>
    </dgm:pt>
    <dgm:pt modelId="{6E2D8250-B5BD-471F-A36D-DD94662847B5}" type="pres">
      <dgm:prSet presAssocID="{6158504E-F1D5-4DD1-81E2-B79659728798}" presName="rootConnector" presStyleLbl="node3" presStyleIdx="0" presStyleCnt="1"/>
      <dgm:spPr/>
      <dgm:t>
        <a:bodyPr/>
        <a:lstStyle/>
        <a:p>
          <a:endParaRPr lang="en-US"/>
        </a:p>
      </dgm:t>
    </dgm:pt>
    <dgm:pt modelId="{86ECBD0A-3646-4917-8086-41EF559C03DD}" type="pres">
      <dgm:prSet presAssocID="{6158504E-F1D5-4DD1-81E2-B79659728798}" presName="hierChild4" presStyleCnt="0"/>
      <dgm:spPr/>
    </dgm:pt>
    <dgm:pt modelId="{70F1D8C0-B0BF-405D-AC88-F6EE1F9649A7}" type="pres">
      <dgm:prSet presAssocID="{6158504E-F1D5-4DD1-81E2-B79659728798}" presName="hierChild5" presStyleCnt="0"/>
      <dgm:spPr/>
    </dgm:pt>
    <dgm:pt modelId="{7674EEB1-814C-474B-93ED-3701F259CD91}" type="pres">
      <dgm:prSet presAssocID="{82236890-FCD0-4CF1-8CBE-C95F35E5FBB9}" presName="hierChild5" presStyleCnt="0"/>
      <dgm:spPr/>
    </dgm:pt>
    <dgm:pt modelId="{7D711F59-41FE-4A93-80B4-F204159038CB}" type="pres">
      <dgm:prSet presAssocID="{5B5E548B-1735-41FC-8C32-5E8515050DB1}" presName="hierChild3" presStyleCnt="0"/>
      <dgm:spPr/>
    </dgm:pt>
  </dgm:ptLst>
  <dgm:cxnLst>
    <dgm:cxn modelId="{01E228D9-89BB-4150-9303-B05E7B8975AE}" type="presOf" srcId="{82236890-FCD0-4CF1-8CBE-C95F35E5FBB9}" destId="{65FE5A3A-DE44-4F5A-B24C-581DA8025B69}" srcOrd="0" destOrd="0" presId="urn:microsoft.com/office/officeart/2005/8/layout/orgChart1"/>
    <dgm:cxn modelId="{A38758D5-6C57-4E0A-9976-48ADBB093E08}" type="presOf" srcId="{B5BA7063-0EEA-4781-88A6-74E72C0FF44E}" destId="{D4920AB4-BD9E-49FC-8C2F-07D2B3905A9A}" srcOrd="0" destOrd="0" presId="urn:microsoft.com/office/officeart/2005/8/layout/orgChart1"/>
    <dgm:cxn modelId="{49A0B235-6156-4AE8-90F7-045716BBF8B3}" type="presOf" srcId="{6C8FFF0C-EEF6-4EC1-9592-99CA6647E249}" destId="{4EEBABC5-CCF0-4383-B9C6-AC6529925305}" srcOrd="0" destOrd="0" presId="urn:microsoft.com/office/officeart/2005/8/layout/orgChart1"/>
    <dgm:cxn modelId="{AE01640B-971E-4260-8B13-2B27998E2AE9}" type="presOf" srcId="{6158504E-F1D5-4DD1-81E2-B79659728798}" destId="{C677DB0D-0CA1-476D-BD1B-B802C351FE5C}" srcOrd="0" destOrd="0" presId="urn:microsoft.com/office/officeart/2005/8/layout/orgChart1"/>
    <dgm:cxn modelId="{598CF811-44EE-4C5F-BEC0-16F56A15F175}" type="presOf" srcId="{5B5E548B-1735-41FC-8C32-5E8515050DB1}" destId="{7FD35C17-B26E-4B1F-9BE6-A8339A3FC656}" srcOrd="1" destOrd="0" presId="urn:microsoft.com/office/officeart/2005/8/layout/orgChart1"/>
    <dgm:cxn modelId="{1134B687-5A4D-4BB1-8144-5B1BFFAD7B3C}" srcId="{5B5E548B-1735-41FC-8C32-5E8515050DB1}" destId="{5CCCE522-D4F4-4A8F-A5A5-1691F3C2B639}" srcOrd="0" destOrd="0" parTransId="{02F3E429-2213-422E-A071-60FE5FB248D8}" sibTransId="{654AF206-84D6-4D0D-8A0B-7D7436270E5E}"/>
    <dgm:cxn modelId="{91A59806-2924-4110-A6DC-A93720C1AB71}" srcId="{5B5E548B-1735-41FC-8C32-5E8515050DB1}" destId="{82236890-FCD0-4CF1-8CBE-C95F35E5FBB9}" srcOrd="1" destOrd="0" parTransId="{6C8FFF0C-EEF6-4EC1-9592-99CA6647E249}" sibTransId="{EE5E6E65-2395-4EFF-B811-9C4DF908498A}"/>
    <dgm:cxn modelId="{1CC7634D-01F7-46AA-B918-81FF55297B54}" srcId="{82236890-FCD0-4CF1-8CBE-C95F35E5FBB9}" destId="{6158504E-F1D5-4DD1-81E2-B79659728798}" srcOrd="0" destOrd="0" parTransId="{B5BA7063-0EEA-4781-88A6-74E72C0FF44E}" sibTransId="{1FE75A9E-06E2-4C0D-99F8-71096CD7DB1E}"/>
    <dgm:cxn modelId="{957DC0C8-B23A-4CCD-8ACC-0B2492724426}" srcId="{F0B2B3F8-B3F3-4B3C-BCDF-2F7CB7B7539B}" destId="{5B5E548B-1735-41FC-8C32-5E8515050DB1}" srcOrd="0" destOrd="0" parTransId="{7248FE11-1A48-40B2-8E87-BD28528882CC}" sibTransId="{B98048A7-292C-4D09-8332-B5F94834542A}"/>
    <dgm:cxn modelId="{A28DC5A4-554A-484C-95CB-8736799F7AB1}" type="presOf" srcId="{82236890-FCD0-4CF1-8CBE-C95F35E5FBB9}" destId="{223AF258-ED1F-482C-B641-D2426B301185}" srcOrd="1" destOrd="0" presId="urn:microsoft.com/office/officeart/2005/8/layout/orgChart1"/>
    <dgm:cxn modelId="{0952B9E4-3B5C-4338-B383-41AC3BDB0DA8}" type="presOf" srcId="{02F3E429-2213-422E-A071-60FE5FB248D8}" destId="{C1FFDC18-5118-4098-9EA0-97F5F78E9C3F}" srcOrd="0" destOrd="0" presId="urn:microsoft.com/office/officeart/2005/8/layout/orgChart1"/>
    <dgm:cxn modelId="{A0CBB0A3-A7FA-418C-AF02-5EC5312F8234}" type="presOf" srcId="{5CCCE522-D4F4-4A8F-A5A5-1691F3C2B639}" destId="{446B9CD9-4C5B-4519-B82D-C38A01237399}" srcOrd="0" destOrd="0" presId="urn:microsoft.com/office/officeart/2005/8/layout/orgChart1"/>
    <dgm:cxn modelId="{139E40F2-2FF3-4561-89EA-FD565AE284C9}" type="presOf" srcId="{F0B2B3F8-B3F3-4B3C-BCDF-2F7CB7B7539B}" destId="{A840BAB9-4A78-404C-B102-B40DA8E3B383}" srcOrd="0" destOrd="0" presId="urn:microsoft.com/office/officeart/2005/8/layout/orgChart1"/>
    <dgm:cxn modelId="{CBA30A27-3A85-44A4-AED9-7CC76188C06B}" type="presOf" srcId="{6158504E-F1D5-4DD1-81E2-B79659728798}" destId="{6E2D8250-B5BD-471F-A36D-DD94662847B5}" srcOrd="1" destOrd="0" presId="urn:microsoft.com/office/officeart/2005/8/layout/orgChart1"/>
    <dgm:cxn modelId="{E82700E8-98B6-4793-B4DD-A8C7C44C0F26}" type="presOf" srcId="{5B5E548B-1735-41FC-8C32-5E8515050DB1}" destId="{45D30659-5DDA-45CD-878D-766C8A6BC334}" srcOrd="0" destOrd="0" presId="urn:microsoft.com/office/officeart/2005/8/layout/orgChart1"/>
    <dgm:cxn modelId="{2CFFC18E-71E6-4613-9514-AFA7B7F32326}" type="presOf" srcId="{5CCCE522-D4F4-4A8F-A5A5-1691F3C2B639}" destId="{EC40423F-4CA9-43C3-9B60-C6CD296630F9}" srcOrd="1" destOrd="0" presId="urn:microsoft.com/office/officeart/2005/8/layout/orgChart1"/>
    <dgm:cxn modelId="{07F2EED8-F498-4422-9429-61C29518608B}" type="presParOf" srcId="{A840BAB9-4A78-404C-B102-B40DA8E3B383}" destId="{B549735F-F1E2-4560-BDCD-76CB17043C0B}" srcOrd="0" destOrd="0" presId="urn:microsoft.com/office/officeart/2005/8/layout/orgChart1"/>
    <dgm:cxn modelId="{1F9CBE34-D48A-4D6E-A0EF-E08A5E41D5E9}" type="presParOf" srcId="{B549735F-F1E2-4560-BDCD-76CB17043C0B}" destId="{B2C5AF30-49AC-44BE-A011-1BCEA67216FE}" srcOrd="0" destOrd="0" presId="urn:microsoft.com/office/officeart/2005/8/layout/orgChart1"/>
    <dgm:cxn modelId="{A4B5CB19-4074-4BC8-8BB4-C16DD62A21F9}" type="presParOf" srcId="{B2C5AF30-49AC-44BE-A011-1BCEA67216FE}" destId="{45D30659-5DDA-45CD-878D-766C8A6BC334}" srcOrd="0" destOrd="0" presId="urn:microsoft.com/office/officeart/2005/8/layout/orgChart1"/>
    <dgm:cxn modelId="{CA0C112B-47DD-4CB0-9731-883D5D7B5547}" type="presParOf" srcId="{B2C5AF30-49AC-44BE-A011-1BCEA67216FE}" destId="{7FD35C17-B26E-4B1F-9BE6-A8339A3FC656}" srcOrd="1" destOrd="0" presId="urn:microsoft.com/office/officeart/2005/8/layout/orgChart1"/>
    <dgm:cxn modelId="{E753B4DD-6F85-49A5-A0C9-69579418F558}" type="presParOf" srcId="{B549735F-F1E2-4560-BDCD-76CB17043C0B}" destId="{E5CC084F-0795-4F30-B1AF-CD9B4049217D}" srcOrd="1" destOrd="0" presId="urn:microsoft.com/office/officeart/2005/8/layout/orgChart1"/>
    <dgm:cxn modelId="{EF28EB5F-2FC4-4961-9B83-2F2E10B3CE69}" type="presParOf" srcId="{E5CC084F-0795-4F30-B1AF-CD9B4049217D}" destId="{C1FFDC18-5118-4098-9EA0-97F5F78E9C3F}" srcOrd="0" destOrd="0" presId="urn:microsoft.com/office/officeart/2005/8/layout/orgChart1"/>
    <dgm:cxn modelId="{4AE4FECC-84D4-4EDF-B2FE-D3D3B3BAB77E}" type="presParOf" srcId="{E5CC084F-0795-4F30-B1AF-CD9B4049217D}" destId="{AA0931A1-C600-4B60-A86B-C1BE73E17587}" srcOrd="1" destOrd="0" presId="urn:microsoft.com/office/officeart/2005/8/layout/orgChart1"/>
    <dgm:cxn modelId="{C7FE31FE-BB79-4576-B8FA-67C652C5990D}" type="presParOf" srcId="{AA0931A1-C600-4B60-A86B-C1BE73E17587}" destId="{BFC1BB08-CD4A-406D-89EB-862F41A42DE5}" srcOrd="0" destOrd="0" presId="urn:microsoft.com/office/officeart/2005/8/layout/orgChart1"/>
    <dgm:cxn modelId="{929774F3-88E8-4654-BDC4-79A89C6CCF09}" type="presParOf" srcId="{BFC1BB08-CD4A-406D-89EB-862F41A42DE5}" destId="{446B9CD9-4C5B-4519-B82D-C38A01237399}" srcOrd="0" destOrd="0" presId="urn:microsoft.com/office/officeart/2005/8/layout/orgChart1"/>
    <dgm:cxn modelId="{C918894E-2B2B-4313-920F-A9F95C849EC7}" type="presParOf" srcId="{BFC1BB08-CD4A-406D-89EB-862F41A42DE5}" destId="{EC40423F-4CA9-43C3-9B60-C6CD296630F9}" srcOrd="1" destOrd="0" presId="urn:microsoft.com/office/officeart/2005/8/layout/orgChart1"/>
    <dgm:cxn modelId="{7C43669D-30DC-4BC4-B9CA-999333BE2704}" type="presParOf" srcId="{AA0931A1-C600-4B60-A86B-C1BE73E17587}" destId="{2A675B6A-BCBB-473E-BE4E-89562E697192}" srcOrd="1" destOrd="0" presId="urn:microsoft.com/office/officeart/2005/8/layout/orgChart1"/>
    <dgm:cxn modelId="{6811DE00-90C5-4FE8-982E-FF5C8C1EE99C}" type="presParOf" srcId="{AA0931A1-C600-4B60-A86B-C1BE73E17587}" destId="{286FAD3B-2ABA-459B-B6C9-108A65602405}" srcOrd="2" destOrd="0" presId="urn:microsoft.com/office/officeart/2005/8/layout/orgChart1"/>
    <dgm:cxn modelId="{1BC32BF9-2379-44A4-9AFD-89C565072CCD}" type="presParOf" srcId="{E5CC084F-0795-4F30-B1AF-CD9B4049217D}" destId="{4EEBABC5-CCF0-4383-B9C6-AC6529925305}" srcOrd="2" destOrd="0" presId="urn:microsoft.com/office/officeart/2005/8/layout/orgChart1"/>
    <dgm:cxn modelId="{1AFA01A7-9E3E-41A1-B2D1-17C97AEB8BD8}" type="presParOf" srcId="{E5CC084F-0795-4F30-B1AF-CD9B4049217D}" destId="{79B5BA61-091F-4262-BA70-6D4A67AEF309}" srcOrd="3" destOrd="0" presId="urn:microsoft.com/office/officeart/2005/8/layout/orgChart1"/>
    <dgm:cxn modelId="{35524533-3440-42A8-8F30-C4CB4E4859FD}" type="presParOf" srcId="{79B5BA61-091F-4262-BA70-6D4A67AEF309}" destId="{9EEF9DDF-D659-42FE-B036-AAE2A8880E2E}" srcOrd="0" destOrd="0" presId="urn:microsoft.com/office/officeart/2005/8/layout/orgChart1"/>
    <dgm:cxn modelId="{0115A7C4-205C-439A-ACF3-CAC0AB4055BF}" type="presParOf" srcId="{9EEF9DDF-D659-42FE-B036-AAE2A8880E2E}" destId="{65FE5A3A-DE44-4F5A-B24C-581DA8025B69}" srcOrd="0" destOrd="0" presId="urn:microsoft.com/office/officeart/2005/8/layout/orgChart1"/>
    <dgm:cxn modelId="{820CEA91-E781-4DA4-B51B-3E7CCD09B518}" type="presParOf" srcId="{9EEF9DDF-D659-42FE-B036-AAE2A8880E2E}" destId="{223AF258-ED1F-482C-B641-D2426B301185}" srcOrd="1" destOrd="0" presId="urn:microsoft.com/office/officeart/2005/8/layout/orgChart1"/>
    <dgm:cxn modelId="{BDD32A1E-DFE8-4948-8624-A71DE384FC2C}" type="presParOf" srcId="{79B5BA61-091F-4262-BA70-6D4A67AEF309}" destId="{3386C114-B9CE-4CCC-8FC3-C089F106DB0E}" srcOrd="1" destOrd="0" presId="urn:microsoft.com/office/officeart/2005/8/layout/orgChart1"/>
    <dgm:cxn modelId="{20E59E6D-0DB7-4BDB-B458-76EADAE800A9}" type="presParOf" srcId="{3386C114-B9CE-4CCC-8FC3-C089F106DB0E}" destId="{D4920AB4-BD9E-49FC-8C2F-07D2B3905A9A}" srcOrd="0" destOrd="0" presId="urn:microsoft.com/office/officeart/2005/8/layout/orgChart1"/>
    <dgm:cxn modelId="{887A1511-506C-4C9E-A3F2-285343317459}" type="presParOf" srcId="{3386C114-B9CE-4CCC-8FC3-C089F106DB0E}" destId="{922C6D6B-9C28-42EC-AD10-103E2774428E}" srcOrd="1" destOrd="0" presId="urn:microsoft.com/office/officeart/2005/8/layout/orgChart1"/>
    <dgm:cxn modelId="{333DBF95-7AFC-47D1-BE42-6A07306D0824}" type="presParOf" srcId="{922C6D6B-9C28-42EC-AD10-103E2774428E}" destId="{63E7890C-C285-443F-A18E-F06A20B15AE1}" srcOrd="0" destOrd="0" presId="urn:microsoft.com/office/officeart/2005/8/layout/orgChart1"/>
    <dgm:cxn modelId="{B38C880E-335A-4819-A34A-F6493E081122}" type="presParOf" srcId="{63E7890C-C285-443F-A18E-F06A20B15AE1}" destId="{C677DB0D-0CA1-476D-BD1B-B802C351FE5C}" srcOrd="0" destOrd="0" presId="urn:microsoft.com/office/officeart/2005/8/layout/orgChart1"/>
    <dgm:cxn modelId="{B00E8C82-19E8-4A17-8421-924277A0361E}" type="presParOf" srcId="{63E7890C-C285-443F-A18E-F06A20B15AE1}" destId="{6E2D8250-B5BD-471F-A36D-DD94662847B5}" srcOrd="1" destOrd="0" presId="urn:microsoft.com/office/officeart/2005/8/layout/orgChart1"/>
    <dgm:cxn modelId="{7F4E5640-0FD7-4F67-9DBB-CE08477895A4}" type="presParOf" srcId="{922C6D6B-9C28-42EC-AD10-103E2774428E}" destId="{86ECBD0A-3646-4917-8086-41EF559C03DD}" srcOrd="1" destOrd="0" presId="urn:microsoft.com/office/officeart/2005/8/layout/orgChart1"/>
    <dgm:cxn modelId="{F1CEBF72-2FCF-4FBE-B9FF-7316CC737458}" type="presParOf" srcId="{922C6D6B-9C28-42EC-AD10-103E2774428E}" destId="{70F1D8C0-B0BF-405D-AC88-F6EE1F9649A7}" srcOrd="2" destOrd="0" presId="urn:microsoft.com/office/officeart/2005/8/layout/orgChart1"/>
    <dgm:cxn modelId="{613EF0C1-D67F-4C4A-B1CD-C75D999C6631}" type="presParOf" srcId="{79B5BA61-091F-4262-BA70-6D4A67AEF309}" destId="{7674EEB1-814C-474B-93ED-3701F259CD91}" srcOrd="2" destOrd="0" presId="urn:microsoft.com/office/officeart/2005/8/layout/orgChart1"/>
    <dgm:cxn modelId="{8371EC43-EC1D-4872-AD74-BC15BBCB4A36}" type="presParOf" srcId="{B549735F-F1E2-4560-BDCD-76CB17043C0B}" destId="{7D711F59-41FE-4A93-80B4-F204159038C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20AB4-BD9E-49FC-8C2F-07D2B3905A9A}">
      <dsp:nvSpPr>
        <dsp:cNvPr id="0" name=""/>
        <dsp:cNvSpPr/>
      </dsp:nvSpPr>
      <dsp:spPr>
        <a:xfrm>
          <a:off x="2759303" y="3136422"/>
          <a:ext cx="315943" cy="968893"/>
        </a:xfrm>
        <a:custGeom>
          <a:avLst/>
          <a:gdLst/>
          <a:ahLst/>
          <a:cxnLst/>
          <a:rect l="0" t="0" r="0" b="0"/>
          <a:pathLst>
            <a:path>
              <a:moveTo>
                <a:pt x="0" y="0"/>
              </a:moveTo>
              <a:lnTo>
                <a:pt x="0" y="968893"/>
              </a:lnTo>
              <a:lnTo>
                <a:pt x="315943" y="9688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EBABC5-CCF0-4383-B9C6-AC6529925305}">
      <dsp:nvSpPr>
        <dsp:cNvPr id="0" name=""/>
        <dsp:cNvSpPr/>
      </dsp:nvSpPr>
      <dsp:spPr>
        <a:xfrm>
          <a:off x="2327513" y="1640956"/>
          <a:ext cx="1274305" cy="442320"/>
        </a:xfrm>
        <a:custGeom>
          <a:avLst/>
          <a:gdLst/>
          <a:ahLst/>
          <a:cxnLst/>
          <a:rect l="0" t="0" r="0" b="0"/>
          <a:pathLst>
            <a:path>
              <a:moveTo>
                <a:pt x="0" y="0"/>
              </a:moveTo>
              <a:lnTo>
                <a:pt x="0" y="221160"/>
              </a:lnTo>
              <a:lnTo>
                <a:pt x="1274305" y="221160"/>
              </a:lnTo>
              <a:lnTo>
                <a:pt x="1274305" y="4423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FFDC18-5118-4098-9EA0-97F5F78E9C3F}">
      <dsp:nvSpPr>
        <dsp:cNvPr id="0" name=""/>
        <dsp:cNvSpPr/>
      </dsp:nvSpPr>
      <dsp:spPr>
        <a:xfrm>
          <a:off x="1053208" y="1640956"/>
          <a:ext cx="1274305" cy="442320"/>
        </a:xfrm>
        <a:custGeom>
          <a:avLst/>
          <a:gdLst/>
          <a:ahLst/>
          <a:cxnLst/>
          <a:rect l="0" t="0" r="0" b="0"/>
          <a:pathLst>
            <a:path>
              <a:moveTo>
                <a:pt x="1274305" y="0"/>
              </a:moveTo>
              <a:lnTo>
                <a:pt x="1274305" y="221160"/>
              </a:lnTo>
              <a:lnTo>
                <a:pt x="0" y="221160"/>
              </a:lnTo>
              <a:lnTo>
                <a:pt x="0" y="4423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D30659-5DDA-45CD-878D-766C8A6BC334}">
      <dsp:nvSpPr>
        <dsp:cNvPr id="0" name=""/>
        <dsp:cNvSpPr/>
      </dsp:nvSpPr>
      <dsp:spPr>
        <a:xfrm>
          <a:off x="1274368" y="587811"/>
          <a:ext cx="2106290" cy="10531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de-DE" sz="2400" kern="1200" noProof="0" dirty="0" smtClean="0"/>
            <a:t>Basisklasse</a:t>
          </a:r>
          <a:endParaRPr lang="de-DE" sz="2400" kern="1200" noProof="0" dirty="0"/>
        </a:p>
      </dsp:txBody>
      <dsp:txXfrm>
        <a:off x="1274368" y="587811"/>
        <a:ext cx="2106290" cy="1053145"/>
      </dsp:txXfrm>
    </dsp:sp>
    <dsp:sp modelId="{446B9CD9-4C5B-4519-B82D-C38A01237399}">
      <dsp:nvSpPr>
        <dsp:cNvPr id="0" name=""/>
        <dsp:cNvSpPr/>
      </dsp:nvSpPr>
      <dsp:spPr>
        <a:xfrm>
          <a:off x="63" y="2083277"/>
          <a:ext cx="2106290" cy="10531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de-DE" sz="2400" kern="1200" noProof="0" dirty="0" smtClean="0"/>
            <a:t>Subklasse A</a:t>
          </a:r>
          <a:endParaRPr lang="de-DE" sz="2400" kern="1200" noProof="0" dirty="0"/>
        </a:p>
      </dsp:txBody>
      <dsp:txXfrm>
        <a:off x="63" y="2083277"/>
        <a:ext cx="2106290" cy="1053145"/>
      </dsp:txXfrm>
    </dsp:sp>
    <dsp:sp modelId="{65FE5A3A-DE44-4F5A-B24C-581DA8025B69}">
      <dsp:nvSpPr>
        <dsp:cNvPr id="0" name=""/>
        <dsp:cNvSpPr/>
      </dsp:nvSpPr>
      <dsp:spPr>
        <a:xfrm>
          <a:off x="2548674" y="2083277"/>
          <a:ext cx="2106290" cy="10531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de-DE" sz="2400" kern="1200" noProof="0" dirty="0" smtClean="0"/>
            <a:t>Subklasse B</a:t>
          </a:r>
          <a:endParaRPr lang="de-DE" sz="2400" kern="1200" noProof="0" dirty="0"/>
        </a:p>
      </dsp:txBody>
      <dsp:txXfrm>
        <a:off x="2548674" y="2083277"/>
        <a:ext cx="2106290" cy="1053145"/>
      </dsp:txXfrm>
    </dsp:sp>
    <dsp:sp modelId="{C677DB0D-0CA1-476D-BD1B-B802C351FE5C}">
      <dsp:nvSpPr>
        <dsp:cNvPr id="0" name=""/>
        <dsp:cNvSpPr/>
      </dsp:nvSpPr>
      <dsp:spPr>
        <a:xfrm>
          <a:off x="3075246" y="3578743"/>
          <a:ext cx="2106290" cy="10531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de-DE" sz="2400" kern="1200" noProof="0" dirty="0" smtClean="0"/>
            <a:t>Subklasse C</a:t>
          </a:r>
          <a:endParaRPr lang="de-DE" sz="2400" kern="1200" noProof="0" dirty="0"/>
        </a:p>
      </dsp:txBody>
      <dsp:txXfrm>
        <a:off x="3075246" y="3578743"/>
        <a:ext cx="2106290" cy="10531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75611-02E3-4139-A33D-D26A52D1ECE3}" type="datetimeFigureOut">
              <a:rPr lang="de-DE" smtClean="0"/>
              <a:t>25.01.2016</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71423-F695-4D24-9787-73E0EBB59055}" type="slidenum">
              <a:rPr lang="de-DE" smtClean="0"/>
              <a:t>‹#›</a:t>
            </a:fld>
            <a:endParaRPr lang="de-DE"/>
          </a:p>
        </p:txBody>
      </p:sp>
    </p:spTree>
    <p:extLst>
      <p:ext uri="{BB962C8B-B14F-4D97-AF65-F5344CB8AC3E}">
        <p14:creationId xmlns:p14="http://schemas.microsoft.com/office/powerpoint/2010/main" val="1394476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7" name="Background"/>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de-DE"/>
          </a:p>
        </p:txBody>
      </p:sp>
      <p:sp>
        <p:nvSpPr>
          <p:cNvPr id="3" name="Subtitle"/>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Tree>
    <p:extLst>
      <p:ext uri="{BB962C8B-B14F-4D97-AF65-F5344CB8AC3E}">
        <p14:creationId xmlns:p14="http://schemas.microsoft.com/office/powerpoint/2010/main" val="550152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a:t>
            </a:fld>
            <a:endParaRPr lang="de-DE"/>
          </a:p>
        </p:txBody>
      </p:sp>
      <p:sp>
        <p:nvSpPr>
          <p:cNvPr id="8" name="Rectangle 7"/>
          <p:cNvSpPr/>
          <p:nvPr userDrawn="1"/>
        </p:nvSpPr>
        <p:spPr>
          <a:xfrm>
            <a:off x="8153399" y="0"/>
            <a:ext cx="4038600" cy="247135"/>
          </a:xfrm>
          <a:prstGeom prst="rect">
            <a:avLst/>
          </a:prstGeom>
          <a:solidFill>
            <a:schemeClr val="tx2">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9" name="Rectangle 8"/>
          <p:cNvSpPr/>
          <p:nvPr userDrawn="1"/>
        </p:nvSpPr>
        <p:spPr>
          <a:xfrm>
            <a:off x="4038601" y="0"/>
            <a:ext cx="4114800" cy="24713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Rectangle 9"/>
          <p:cNvSpPr/>
          <p:nvPr userDrawn="1"/>
        </p:nvSpPr>
        <p:spPr>
          <a:xfrm>
            <a:off x="1" y="6610865"/>
            <a:ext cx="4038600" cy="247135"/>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Rectangle 10"/>
          <p:cNvSpPr/>
          <p:nvPr userDrawn="1"/>
        </p:nvSpPr>
        <p:spPr>
          <a:xfrm>
            <a:off x="4038599" y="6610865"/>
            <a:ext cx="4114800" cy="247135"/>
          </a:xfrm>
          <a:prstGeom prst="rect">
            <a:avLst/>
          </a:prstGeom>
          <a:solidFill>
            <a:schemeClr val="accent1">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2338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Fade In Title and Content">
    <p:spTree>
      <p:nvGrpSpPr>
        <p:cNvPr id="1" name=""/>
        <p:cNvGrpSpPr/>
        <p:nvPr/>
      </p:nvGrpSpPr>
      <p:grpSpPr>
        <a:xfrm>
          <a:off x="0" y="0"/>
          <a:ext cx="0" cy="0"/>
          <a:chOff x="0" y="0"/>
          <a:chExt cx="0" cy="0"/>
        </a:xfrm>
      </p:grpSpPr>
      <p:sp>
        <p:nvSpPr>
          <p:cNvPr id="7" name="Light Blue Header Rectangle"/>
          <p:cNvSpPr/>
          <p:nvPr userDrawn="1"/>
        </p:nvSpPr>
        <p:spPr>
          <a:xfrm>
            <a:off x="8153399" y="0"/>
            <a:ext cx="4038600" cy="247135"/>
          </a:xfrm>
          <a:prstGeom prst="rect">
            <a:avLst/>
          </a:prstGeom>
          <a:solidFill>
            <a:schemeClr val="tx2">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Dark Blue Header Rectangle"/>
          <p:cNvSpPr/>
          <p:nvPr userDrawn="1"/>
        </p:nvSpPr>
        <p:spPr>
          <a:xfrm>
            <a:off x="4038601" y="0"/>
            <a:ext cx="4114800" cy="24713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Light Blue Footer Rectangle"/>
          <p:cNvSpPr/>
          <p:nvPr userDrawn="1"/>
        </p:nvSpPr>
        <p:spPr>
          <a:xfrm>
            <a:off x="1" y="6610865"/>
            <a:ext cx="4038600" cy="247135"/>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0" name="Dark Blue Footer Rectangle"/>
          <p:cNvSpPr/>
          <p:nvPr userDrawn="1"/>
        </p:nvSpPr>
        <p:spPr>
          <a:xfrm>
            <a:off x="4038599" y="6610865"/>
            <a:ext cx="4114800" cy="247135"/>
          </a:xfrm>
          <a:prstGeom prst="rect">
            <a:avLst/>
          </a:prstGeom>
          <a:solidFill>
            <a:schemeClr val="accent1">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solidFill>
                <a:schemeClr val="tx1"/>
              </a:solidFill>
            </a:endParaRPr>
          </a:p>
        </p:txBody>
      </p:sp>
      <p:sp>
        <p:nvSpPr>
          <p:cNvPr id="2" name="Title"/>
          <p:cNvSpPr>
            <a:spLocks noGrp="1"/>
          </p:cNvSpPr>
          <p:nvPr>
            <p:ph type="title"/>
          </p:nvPr>
        </p:nvSpPr>
        <p:spPr/>
        <p:txBody>
          <a:bodyPr/>
          <a:lstStyle/>
          <a:p>
            <a:r>
              <a:rPr lang="en-US" smtClean="0"/>
              <a:t>Click to edit Master title style</a:t>
            </a:r>
            <a:endParaRPr lang="de-DE"/>
          </a:p>
        </p:txBody>
      </p:sp>
      <p:sp>
        <p:nvSpPr>
          <p:cNvPr id="3" name="Content Placeholder"/>
          <p:cNvSpPr>
            <a:spLocks noGrp="1"/>
          </p:cNvSpPr>
          <p:nvPr>
            <p:ph idx="1"/>
          </p:nvPr>
        </p:nvSpPr>
        <p:spPr>
          <a:xfrm>
            <a:off x="838200" y="1131451"/>
            <a:ext cx="10515600" cy="5220000"/>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4" name="Date Placeholder"/>
          <p:cNvSpPr>
            <a:spLocks noGrp="1"/>
          </p:cNvSpPr>
          <p:nvPr>
            <p:ph type="dt" sz="half" idx="10"/>
          </p:nvPr>
        </p:nvSpPr>
        <p:spPr/>
        <p:txBody>
          <a:bodyPr/>
          <a:lstStyle/>
          <a:p>
            <a:r>
              <a:rPr lang="de-DE" smtClean="0"/>
              <a:t>25.01.2016</a:t>
            </a:r>
            <a:endParaRPr lang="de-DE"/>
          </a:p>
        </p:txBody>
      </p:sp>
      <p:sp>
        <p:nvSpPr>
          <p:cNvPr id="5" name="Footer Placeholder"/>
          <p:cNvSpPr>
            <a:spLocks noGrp="1"/>
          </p:cNvSpPr>
          <p:nvPr>
            <p:ph type="ftr" sz="quarter" idx="11"/>
          </p:nvPr>
        </p:nvSpPr>
        <p:spPr/>
        <p:txBody>
          <a:bodyPr/>
          <a:lstStyle/>
          <a:p>
            <a:r>
              <a:rPr lang="en-US" smtClean="0"/>
              <a:t>Design by Contract in .NET</a:t>
            </a:r>
            <a:endParaRPr lang="de-DE"/>
          </a:p>
        </p:txBody>
      </p:sp>
      <p:sp>
        <p:nvSpPr>
          <p:cNvPr id="6" name="Slide Number Placeholder"/>
          <p:cNvSpPr>
            <a:spLocks noGrp="1"/>
          </p:cNvSpPr>
          <p:nvPr>
            <p:ph type="sldNum" sz="quarter" idx="12"/>
          </p:nvPr>
        </p:nvSpPr>
        <p:spPr/>
        <p:txBody>
          <a:bodyPr/>
          <a:lstStyle/>
          <a:p>
            <a:fld id="{6C0D983C-3E1F-4E3F-A4E3-F517EA24E894}" type="slidenum">
              <a:rPr lang="de-DE" smtClean="0"/>
              <a:t>‹#›</a:t>
            </a:fld>
            <a:endParaRPr lang="de-DE"/>
          </a:p>
        </p:txBody>
      </p:sp>
    </p:spTree>
    <p:extLst>
      <p:ext uri="{BB962C8B-B14F-4D97-AF65-F5344CB8AC3E}">
        <p14:creationId xmlns:p14="http://schemas.microsoft.com/office/powerpoint/2010/main" val="31385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8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8000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par>
                          <p:cTn id="40" fill="hold">
                            <p:stCondLst>
                              <p:cond delay="1250"/>
                            </p:stCondLst>
                            <p:childTnLst>
                              <p:par>
                                <p:cTn id="41" presetID="10"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nodePh="1">
                                  <p:stCondLst>
                                    <p:cond delay="0"/>
                                  </p:stCondLst>
                                  <p:endCondLst>
                                    <p:cond evt="begin" delay="0">
                                      <p:tn val="44"/>
                                    </p:cond>
                                  </p:end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 grpId="0"/>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p:bldP spid="5" grpId="0"/>
      <p:bldP spid="6"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Light Blue Header Rectangle"/>
          <p:cNvSpPr/>
          <p:nvPr userDrawn="1"/>
        </p:nvSpPr>
        <p:spPr>
          <a:xfrm>
            <a:off x="8153399" y="0"/>
            <a:ext cx="4038600" cy="247135"/>
          </a:xfrm>
          <a:prstGeom prst="rect">
            <a:avLst/>
          </a:prstGeom>
          <a:solidFill>
            <a:schemeClr val="tx2">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Dark Blue Header Rectangle"/>
          <p:cNvSpPr/>
          <p:nvPr userDrawn="1"/>
        </p:nvSpPr>
        <p:spPr>
          <a:xfrm>
            <a:off x="4038601" y="0"/>
            <a:ext cx="4114800" cy="24713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Light Blue Footer Rectangle"/>
          <p:cNvSpPr/>
          <p:nvPr userDrawn="1"/>
        </p:nvSpPr>
        <p:spPr>
          <a:xfrm>
            <a:off x="1" y="6610865"/>
            <a:ext cx="4038600" cy="247135"/>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0" name="Dark Blue Footer Rectangle"/>
          <p:cNvSpPr/>
          <p:nvPr userDrawn="1"/>
        </p:nvSpPr>
        <p:spPr>
          <a:xfrm>
            <a:off x="4038599" y="6610865"/>
            <a:ext cx="4114800" cy="247135"/>
          </a:xfrm>
          <a:prstGeom prst="rect">
            <a:avLst/>
          </a:prstGeom>
          <a:solidFill>
            <a:schemeClr val="accent1">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solidFill>
                <a:schemeClr val="tx1"/>
              </a:solidFill>
            </a:endParaRPr>
          </a:p>
        </p:txBody>
      </p:sp>
      <p:sp>
        <p:nvSpPr>
          <p:cNvPr id="2" name="Title"/>
          <p:cNvSpPr>
            <a:spLocks noGrp="1"/>
          </p:cNvSpPr>
          <p:nvPr>
            <p:ph type="title"/>
          </p:nvPr>
        </p:nvSpPr>
        <p:spPr/>
        <p:txBody>
          <a:bodyPr/>
          <a:lstStyle/>
          <a:p>
            <a:r>
              <a:rPr lang="en-US" smtClean="0"/>
              <a:t>Click to edit Master title style</a:t>
            </a:r>
            <a:endParaRPr lang="de-DE"/>
          </a:p>
        </p:txBody>
      </p:sp>
      <p:sp>
        <p:nvSpPr>
          <p:cNvPr id="3" name="Content Placeholder"/>
          <p:cNvSpPr>
            <a:spLocks noGrp="1"/>
          </p:cNvSpPr>
          <p:nvPr>
            <p:ph idx="1"/>
          </p:nvPr>
        </p:nvSpPr>
        <p:spPr>
          <a:xfrm>
            <a:off x="838200" y="1131450"/>
            <a:ext cx="10515600" cy="5220000"/>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4" name="Date Placeholder"/>
          <p:cNvSpPr>
            <a:spLocks noGrp="1"/>
          </p:cNvSpPr>
          <p:nvPr>
            <p:ph type="dt" sz="half" idx="10"/>
          </p:nvPr>
        </p:nvSpPr>
        <p:spPr/>
        <p:txBody>
          <a:bodyPr/>
          <a:lstStyle/>
          <a:p>
            <a:r>
              <a:rPr lang="de-DE" smtClean="0"/>
              <a:t>25.01.2016</a:t>
            </a:r>
            <a:endParaRPr lang="de-DE"/>
          </a:p>
        </p:txBody>
      </p:sp>
      <p:sp>
        <p:nvSpPr>
          <p:cNvPr id="5" name="Footer Placeholder"/>
          <p:cNvSpPr>
            <a:spLocks noGrp="1"/>
          </p:cNvSpPr>
          <p:nvPr>
            <p:ph type="ftr" sz="quarter" idx="11"/>
          </p:nvPr>
        </p:nvSpPr>
        <p:spPr/>
        <p:txBody>
          <a:bodyPr/>
          <a:lstStyle/>
          <a:p>
            <a:r>
              <a:rPr lang="en-US" smtClean="0"/>
              <a:t>Design by Contract in .NET</a:t>
            </a:r>
            <a:endParaRPr lang="de-DE"/>
          </a:p>
        </p:txBody>
      </p:sp>
      <p:sp>
        <p:nvSpPr>
          <p:cNvPr id="6" name="Slide Number Placeholder"/>
          <p:cNvSpPr>
            <a:spLocks noGrp="1"/>
          </p:cNvSpPr>
          <p:nvPr>
            <p:ph type="sldNum" sz="quarter" idx="12"/>
          </p:nvPr>
        </p:nvSpPr>
        <p:spPr/>
        <p:txBody>
          <a:bodyPr/>
          <a:lstStyle/>
          <a:p>
            <a:fld id="{6C0D983C-3E1F-4E3F-A4E3-F517EA24E894}" type="slidenum">
              <a:rPr lang="de-DE" smtClean="0"/>
              <a:t>‹#›</a:t>
            </a:fld>
            <a:endParaRPr lang="de-DE"/>
          </a:p>
        </p:txBody>
      </p:sp>
    </p:spTree>
    <p:extLst>
      <p:ext uri="{BB962C8B-B14F-4D97-AF65-F5344CB8AC3E}">
        <p14:creationId xmlns:p14="http://schemas.microsoft.com/office/powerpoint/2010/main" val="1688338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Dark Blue Rectangle"/>
          <p:cNvSpPr/>
          <p:nvPr userDrawn="1"/>
        </p:nvSpPr>
        <p:spPr>
          <a:xfrm>
            <a:off x="577970" y="1709738"/>
            <a:ext cx="11614030" cy="287972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le"/>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smtClean="0"/>
              <a:t>Click to edit Master title style</a:t>
            </a:r>
            <a:endParaRPr lang="de-DE" dirty="0"/>
          </a:p>
        </p:txBody>
      </p:sp>
      <p:sp>
        <p:nvSpPr>
          <p:cNvPr id="3" name="Subtitle Placeholder"/>
          <p:cNvSpPr>
            <a:spLocks noGrp="1"/>
          </p:cNvSpPr>
          <p:nvPr>
            <p:ph type="body" idx="1"/>
          </p:nvPr>
        </p:nvSpPr>
        <p:spPr>
          <a:xfrm>
            <a:off x="2096218" y="4589463"/>
            <a:ext cx="9251231"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r>
              <a:rPr lang="de-DE" smtClean="0"/>
              <a:t>25.01.2016</a:t>
            </a:r>
            <a:endParaRPr lang="de-DE"/>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Design by Contract in .NET</a:t>
            </a:r>
            <a:endParaRPr lang="de-DE"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C0D983C-3E1F-4E3F-A4E3-F517EA24E894}" type="slidenum">
              <a:rPr lang="de-DE" smtClean="0"/>
              <a:pPr/>
              <a:t>‹#›</a:t>
            </a:fld>
            <a:endParaRPr lang="de-DE" dirty="0"/>
          </a:p>
        </p:txBody>
      </p:sp>
    </p:spTree>
    <p:extLst>
      <p:ext uri="{BB962C8B-B14F-4D97-AF65-F5344CB8AC3E}">
        <p14:creationId xmlns:p14="http://schemas.microsoft.com/office/powerpoint/2010/main" val="352717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tmplLst>
          <p:tmpl lvl="1">
            <p:tnLst>
              <p:par>
                <p:cTn presetID="10" presetClass="entr" presetSubtype="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Fade In Two Content">
    <p:spTree>
      <p:nvGrpSpPr>
        <p:cNvPr id="1" name=""/>
        <p:cNvGrpSpPr/>
        <p:nvPr/>
      </p:nvGrpSpPr>
      <p:grpSpPr>
        <a:xfrm>
          <a:off x="0" y="0"/>
          <a:ext cx="0" cy="0"/>
          <a:chOff x="0" y="0"/>
          <a:chExt cx="0" cy="0"/>
        </a:xfrm>
      </p:grpSpPr>
      <p:sp>
        <p:nvSpPr>
          <p:cNvPr id="8" name="Light Blue Header Rectangle"/>
          <p:cNvSpPr/>
          <p:nvPr userDrawn="1"/>
        </p:nvSpPr>
        <p:spPr>
          <a:xfrm>
            <a:off x="8153399" y="0"/>
            <a:ext cx="4038600" cy="247135"/>
          </a:xfrm>
          <a:prstGeom prst="rect">
            <a:avLst/>
          </a:prstGeom>
          <a:solidFill>
            <a:schemeClr val="tx2">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9" name="Dark Blue Header Rectangle"/>
          <p:cNvSpPr/>
          <p:nvPr userDrawn="1"/>
        </p:nvSpPr>
        <p:spPr>
          <a:xfrm>
            <a:off x="4038601" y="0"/>
            <a:ext cx="4114800" cy="24713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Light Blue Footer Rectangle"/>
          <p:cNvSpPr/>
          <p:nvPr userDrawn="1"/>
        </p:nvSpPr>
        <p:spPr>
          <a:xfrm>
            <a:off x="1" y="6610865"/>
            <a:ext cx="4038600" cy="247135"/>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Dark Blue Footer Rectangle"/>
          <p:cNvSpPr/>
          <p:nvPr userDrawn="1"/>
        </p:nvSpPr>
        <p:spPr>
          <a:xfrm>
            <a:off x="4038599" y="6610865"/>
            <a:ext cx="4114800" cy="247135"/>
          </a:xfrm>
          <a:prstGeom prst="rect">
            <a:avLst/>
          </a:prstGeom>
          <a:solidFill>
            <a:schemeClr val="accent1">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solidFill>
                <a:schemeClr val="tx1"/>
              </a:solidFill>
            </a:endParaRPr>
          </a:p>
        </p:txBody>
      </p:sp>
      <p:sp>
        <p:nvSpPr>
          <p:cNvPr id="2" name="Title"/>
          <p:cNvSpPr>
            <a:spLocks noGrp="1"/>
          </p:cNvSpPr>
          <p:nvPr>
            <p:ph type="title"/>
          </p:nvPr>
        </p:nvSpPr>
        <p:spPr/>
        <p:txBody>
          <a:bodyPr/>
          <a:lstStyle/>
          <a:p>
            <a:r>
              <a:rPr lang="en-US" smtClean="0"/>
              <a:t>Click to edit Master title style</a:t>
            </a:r>
            <a:endParaRPr lang="de-DE"/>
          </a:p>
        </p:txBody>
      </p:sp>
      <p:sp>
        <p:nvSpPr>
          <p:cNvPr id="3" name="Left Content Placeholder"/>
          <p:cNvSpPr>
            <a:spLocks noGrp="1"/>
          </p:cNvSpPr>
          <p:nvPr>
            <p:ph sz="half" idx="1"/>
          </p:nvPr>
        </p:nvSpPr>
        <p:spPr>
          <a:xfrm>
            <a:off x="838200" y="1131450"/>
            <a:ext cx="5181600" cy="5220000"/>
          </a:xfrm>
        </p:spPr>
        <p:txBody>
          <a:bodyPr/>
          <a:lstStyle>
            <a:lvl1pPr marL="228600" indent="-228600">
              <a:buFont typeface="Wingdings" panose="05000000000000000000" pitchFamily="2" charset="2"/>
              <a:buChar char="§"/>
              <a:defRPr/>
            </a:lvl1pPr>
            <a:lvl2pPr marL="742950" indent="-28575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4" name="Right Content Placeholder"/>
          <p:cNvSpPr>
            <a:spLocks noGrp="1"/>
          </p:cNvSpPr>
          <p:nvPr>
            <p:ph sz="half" idx="2"/>
          </p:nvPr>
        </p:nvSpPr>
        <p:spPr>
          <a:xfrm>
            <a:off x="6172200" y="1131450"/>
            <a:ext cx="5181600" cy="5220000"/>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5" name="Date Placeholder"/>
          <p:cNvSpPr>
            <a:spLocks noGrp="1"/>
          </p:cNvSpPr>
          <p:nvPr>
            <p:ph type="dt" sz="half" idx="10"/>
          </p:nvPr>
        </p:nvSpPr>
        <p:spPr/>
        <p:txBody>
          <a:bodyPr/>
          <a:lstStyle/>
          <a:p>
            <a:r>
              <a:rPr lang="de-DE" smtClean="0"/>
              <a:t>25.01.2016</a:t>
            </a:r>
            <a:endParaRPr lang="de-DE"/>
          </a:p>
        </p:txBody>
      </p:sp>
      <p:sp>
        <p:nvSpPr>
          <p:cNvPr id="6" name="Footer Placeholder"/>
          <p:cNvSpPr>
            <a:spLocks noGrp="1"/>
          </p:cNvSpPr>
          <p:nvPr>
            <p:ph type="ftr" sz="quarter" idx="11"/>
          </p:nvPr>
        </p:nvSpPr>
        <p:spPr/>
        <p:txBody>
          <a:bodyPr/>
          <a:lstStyle/>
          <a:p>
            <a:r>
              <a:rPr lang="en-US" smtClean="0"/>
              <a:t>Design by Contract in .NET</a:t>
            </a:r>
            <a:endParaRPr lang="de-DE"/>
          </a:p>
        </p:txBody>
      </p:sp>
      <p:sp>
        <p:nvSpPr>
          <p:cNvPr id="7" name="Slide Number Placeholder"/>
          <p:cNvSpPr>
            <a:spLocks noGrp="1"/>
          </p:cNvSpPr>
          <p:nvPr>
            <p:ph type="sldNum" sz="quarter" idx="12"/>
          </p:nvPr>
        </p:nvSpPr>
        <p:spPr/>
        <p:txBody>
          <a:bodyPr/>
          <a:lstStyle/>
          <a:p>
            <a:fld id="{6C0D983C-3E1F-4E3F-A4E3-F517EA24E894}" type="slidenum">
              <a:rPr lang="de-DE" smtClean="0"/>
              <a:t>‹#›</a:t>
            </a:fld>
            <a:endParaRPr lang="de-DE" dirty="0"/>
          </a:p>
        </p:txBody>
      </p:sp>
    </p:spTree>
    <p:extLst>
      <p:ext uri="{BB962C8B-B14F-4D97-AF65-F5344CB8AC3E}">
        <p14:creationId xmlns:p14="http://schemas.microsoft.com/office/powerpoint/2010/main" val="8394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8000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8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8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8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fade">
                                      <p:cBhvr>
                                        <p:cTn id="48" dur="500"/>
                                        <p:tgtEl>
                                          <p:spTgt spid="4">
                                            <p:txEl>
                                              <p:pRg st="2" end="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fade">
                                      <p:cBhvr>
                                        <p:cTn id="51" dur="500"/>
                                        <p:tgtEl>
                                          <p:spTgt spid="4">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animEffect transition="in" filter="fade">
                                      <p:cBhvr>
                                        <p:cTn id="54" dur="500"/>
                                        <p:tgtEl>
                                          <p:spTgt spid="4">
                                            <p:txEl>
                                              <p:pRg st="4" end="4"/>
                                            </p:txEl>
                                          </p:spTgt>
                                        </p:tgtEl>
                                      </p:cBhvr>
                                    </p:animEffect>
                                  </p:childTnLst>
                                </p:cTn>
                              </p:par>
                            </p:childTnLst>
                          </p:cTn>
                        </p:par>
                        <p:par>
                          <p:cTn id="55" fill="hold">
                            <p:stCondLst>
                              <p:cond delay="1250"/>
                            </p:stCondLst>
                            <p:childTnLst>
                              <p:par>
                                <p:cTn id="56" presetID="10" presetClass="entr" presetSubtype="0"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nodePh="1">
                                  <p:stCondLst>
                                    <p:cond delay="0"/>
                                  </p:stCondLst>
                                  <p:endCondLst>
                                    <p:cond evt="begin" delay="0">
                                      <p:tn val="62"/>
                                    </p:cond>
                                  </p:end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1" animBg="1"/>
      <p:bldP spid="9" grpId="2" animBg="1"/>
      <p:bldP spid="10" grpId="0" animBg="1"/>
      <p:bldP spid="10" grpId="1" animBg="1"/>
      <p:bldP spid="11" grpId="0" animBg="1"/>
      <p:bldP spid="11" grpId="1" animBg="1"/>
      <p:bldP spid="2" grpId="0"/>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p:bldP spid="6" grpId="0"/>
      <p:bldP spid="7"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Light Blue Header Rectangle"/>
          <p:cNvSpPr/>
          <p:nvPr userDrawn="1"/>
        </p:nvSpPr>
        <p:spPr>
          <a:xfrm>
            <a:off x="8153399" y="0"/>
            <a:ext cx="4038600" cy="247135"/>
          </a:xfrm>
          <a:prstGeom prst="rect">
            <a:avLst/>
          </a:prstGeom>
          <a:solidFill>
            <a:schemeClr val="tx2">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9" name="Dark Blue Header Rectangle"/>
          <p:cNvSpPr/>
          <p:nvPr userDrawn="1"/>
        </p:nvSpPr>
        <p:spPr>
          <a:xfrm>
            <a:off x="4038601" y="0"/>
            <a:ext cx="4114800" cy="24713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Light Blue Footer Rectangle"/>
          <p:cNvSpPr/>
          <p:nvPr userDrawn="1"/>
        </p:nvSpPr>
        <p:spPr>
          <a:xfrm>
            <a:off x="1" y="6610865"/>
            <a:ext cx="4038600" cy="247135"/>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Dark Blue Footer Rectangle"/>
          <p:cNvSpPr/>
          <p:nvPr userDrawn="1"/>
        </p:nvSpPr>
        <p:spPr>
          <a:xfrm>
            <a:off x="4038599" y="6610865"/>
            <a:ext cx="4114800" cy="247135"/>
          </a:xfrm>
          <a:prstGeom prst="rect">
            <a:avLst/>
          </a:prstGeom>
          <a:solidFill>
            <a:schemeClr val="accent1">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solidFill>
                <a:schemeClr val="tx1"/>
              </a:solidFill>
            </a:endParaRPr>
          </a:p>
        </p:txBody>
      </p:sp>
      <p:sp>
        <p:nvSpPr>
          <p:cNvPr id="2" name="Title"/>
          <p:cNvSpPr>
            <a:spLocks noGrp="1"/>
          </p:cNvSpPr>
          <p:nvPr>
            <p:ph type="title"/>
          </p:nvPr>
        </p:nvSpPr>
        <p:spPr/>
        <p:txBody>
          <a:bodyPr/>
          <a:lstStyle/>
          <a:p>
            <a:r>
              <a:rPr lang="en-US" smtClean="0"/>
              <a:t>Click to edit Master title style</a:t>
            </a:r>
            <a:endParaRPr lang="de-DE"/>
          </a:p>
        </p:txBody>
      </p:sp>
      <p:sp>
        <p:nvSpPr>
          <p:cNvPr id="3" name="Left Content Placeholder"/>
          <p:cNvSpPr>
            <a:spLocks noGrp="1"/>
          </p:cNvSpPr>
          <p:nvPr>
            <p:ph sz="half" idx="1"/>
          </p:nvPr>
        </p:nvSpPr>
        <p:spPr>
          <a:xfrm>
            <a:off x="838200" y="1131450"/>
            <a:ext cx="5181600" cy="5220000"/>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4" name="Right Content Placeholder"/>
          <p:cNvSpPr>
            <a:spLocks noGrp="1"/>
          </p:cNvSpPr>
          <p:nvPr>
            <p:ph sz="half" idx="2"/>
          </p:nvPr>
        </p:nvSpPr>
        <p:spPr>
          <a:xfrm>
            <a:off x="6172200" y="1131450"/>
            <a:ext cx="5181600" cy="5220000"/>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57350" indent="-28575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5" name="Date Placeholder"/>
          <p:cNvSpPr>
            <a:spLocks noGrp="1"/>
          </p:cNvSpPr>
          <p:nvPr>
            <p:ph type="dt" sz="half" idx="10"/>
          </p:nvPr>
        </p:nvSpPr>
        <p:spPr/>
        <p:txBody>
          <a:bodyPr/>
          <a:lstStyle/>
          <a:p>
            <a:r>
              <a:rPr lang="de-DE" smtClean="0"/>
              <a:t>25.01.2016</a:t>
            </a:r>
            <a:endParaRPr lang="de-DE"/>
          </a:p>
        </p:txBody>
      </p:sp>
      <p:sp>
        <p:nvSpPr>
          <p:cNvPr id="6" name="Footer Placeholder"/>
          <p:cNvSpPr>
            <a:spLocks noGrp="1"/>
          </p:cNvSpPr>
          <p:nvPr>
            <p:ph type="ftr" sz="quarter" idx="11"/>
          </p:nvPr>
        </p:nvSpPr>
        <p:spPr/>
        <p:txBody>
          <a:bodyPr/>
          <a:lstStyle/>
          <a:p>
            <a:r>
              <a:rPr lang="en-US" smtClean="0"/>
              <a:t>Design by Contract in .NET</a:t>
            </a:r>
            <a:endParaRPr lang="de-DE"/>
          </a:p>
        </p:txBody>
      </p:sp>
      <p:sp>
        <p:nvSpPr>
          <p:cNvPr id="7" name="Slide Number Placeholder"/>
          <p:cNvSpPr>
            <a:spLocks noGrp="1"/>
          </p:cNvSpPr>
          <p:nvPr>
            <p:ph type="sldNum" sz="quarter" idx="12"/>
          </p:nvPr>
        </p:nvSpPr>
        <p:spPr/>
        <p:txBody>
          <a:bodyPr/>
          <a:lstStyle/>
          <a:p>
            <a:fld id="{6C0D983C-3E1F-4E3F-A4E3-F517EA24E894}" type="slidenum">
              <a:rPr lang="de-DE" smtClean="0"/>
              <a:t>‹#›</a:t>
            </a:fld>
            <a:endParaRPr lang="de-DE"/>
          </a:p>
        </p:txBody>
      </p:sp>
    </p:spTree>
    <p:extLst>
      <p:ext uri="{BB962C8B-B14F-4D97-AF65-F5344CB8AC3E}">
        <p14:creationId xmlns:p14="http://schemas.microsoft.com/office/powerpoint/2010/main" val="389988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r>
              <a:rPr lang="de-DE" smtClean="0"/>
              <a:t>25.01.2016</a:t>
            </a:r>
            <a:endParaRPr lang="de-DE"/>
          </a:p>
        </p:txBody>
      </p:sp>
      <p:sp>
        <p:nvSpPr>
          <p:cNvPr id="4" name="Footer Placeholder 3"/>
          <p:cNvSpPr>
            <a:spLocks noGrp="1"/>
          </p:cNvSpPr>
          <p:nvPr>
            <p:ph type="ftr" sz="quarter" idx="11"/>
          </p:nvPr>
        </p:nvSpPr>
        <p:spPr/>
        <p:txBody>
          <a:bodyPr/>
          <a:lstStyle/>
          <a:p>
            <a:r>
              <a:rPr lang="en-US" smtClean="0"/>
              <a:t>Design by Contract in .NET</a:t>
            </a:r>
            <a:endParaRPr lang="de-DE"/>
          </a:p>
        </p:txBody>
      </p:sp>
      <p:sp>
        <p:nvSpPr>
          <p:cNvPr id="5" name="Slide Number Placeholder 4"/>
          <p:cNvSpPr>
            <a:spLocks noGrp="1"/>
          </p:cNvSpPr>
          <p:nvPr>
            <p:ph type="sldNum" sz="quarter" idx="12"/>
          </p:nvPr>
        </p:nvSpPr>
        <p:spPr/>
        <p:txBody>
          <a:bodyPr/>
          <a:lstStyle/>
          <a:p>
            <a:fld id="{6C0D983C-3E1F-4E3F-A4E3-F517EA24E894}" type="slidenum">
              <a:rPr lang="de-DE" smtClean="0"/>
              <a:t>‹#›</a:t>
            </a:fld>
            <a:endParaRPr lang="de-DE"/>
          </a:p>
        </p:txBody>
      </p:sp>
      <p:sp>
        <p:nvSpPr>
          <p:cNvPr id="6" name="Rectangle 5"/>
          <p:cNvSpPr/>
          <p:nvPr userDrawn="1"/>
        </p:nvSpPr>
        <p:spPr>
          <a:xfrm>
            <a:off x="8153399" y="0"/>
            <a:ext cx="4038600" cy="247135"/>
          </a:xfrm>
          <a:prstGeom prst="rect">
            <a:avLst/>
          </a:prstGeom>
          <a:solidFill>
            <a:schemeClr val="tx2">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7" name="Rectangle 6"/>
          <p:cNvSpPr/>
          <p:nvPr userDrawn="1"/>
        </p:nvSpPr>
        <p:spPr>
          <a:xfrm>
            <a:off x="4038601" y="0"/>
            <a:ext cx="4114800" cy="24713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tangle 7"/>
          <p:cNvSpPr/>
          <p:nvPr userDrawn="1"/>
        </p:nvSpPr>
        <p:spPr>
          <a:xfrm>
            <a:off x="1" y="6610865"/>
            <a:ext cx="4038600" cy="247135"/>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9" name="Rectangle 8"/>
          <p:cNvSpPr/>
          <p:nvPr userDrawn="1"/>
        </p:nvSpPr>
        <p:spPr>
          <a:xfrm>
            <a:off x="4038599" y="6610865"/>
            <a:ext cx="4114800" cy="247135"/>
          </a:xfrm>
          <a:prstGeom prst="rect">
            <a:avLst/>
          </a:prstGeom>
          <a:solidFill>
            <a:schemeClr val="accent1">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60131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smtClean="0"/>
              <a:t>25.01.2016</a:t>
            </a:r>
            <a:endParaRPr lang="de-DE"/>
          </a:p>
        </p:txBody>
      </p:sp>
      <p:sp>
        <p:nvSpPr>
          <p:cNvPr id="3" name="Footer Placeholder 2"/>
          <p:cNvSpPr>
            <a:spLocks noGrp="1"/>
          </p:cNvSpPr>
          <p:nvPr>
            <p:ph type="ftr" sz="quarter" idx="11"/>
          </p:nvPr>
        </p:nvSpPr>
        <p:spPr/>
        <p:txBody>
          <a:bodyPr/>
          <a:lstStyle/>
          <a:p>
            <a:r>
              <a:rPr lang="en-US" smtClean="0"/>
              <a:t>Design by Contract in .NET</a:t>
            </a:r>
            <a:endParaRPr lang="de-DE"/>
          </a:p>
        </p:txBody>
      </p:sp>
      <p:sp>
        <p:nvSpPr>
          <p:cNvPr id="4" name="Slide Number Placeholder 3"/>
          <p:cNvSpPr>
            <a:spLocks noGrp="1"/>
          </p:cNvSpPr>
          <p:nvPr>
            <p:ph type="sldNum" sz="quarter" idx="12"/>
          </p:nvPr>
        </p:nvSpPr>
        <p:spPr/>
        <p:txBody>
          <a:bodyPr/>
          <a:lstStyle/>
          <a:p>
            <a:fld id="{6C0D983C-3E1F-4E3F-A4E3-F517EA24E894}" type="slidenum">
              <a:rPr lang="de-DE" smtClean="0"/>
              <a:t>‹#›</a:t>
            </a:fld>
            <a:endParaRPr lang="de-DE"/>
          </a:p>
        </p:txBody>
      </p:sp>
      <p:sp>
        <p:nvSpPr>
          <p:cNvPr id="5" name="Rectangle 4"/>
          <p:cNvSpPr/>
          <p:nvPr userDrawn="1"/>
        </p:nvSpPr>
        <p:spPr>
          <a:xfrm>
            <a:off x="8153399" y="0"/>
            <a:ext cx="4038600" cy="247135"/>
          </a:xfrm>
          <a:prstGeom prst="rect">
            <a:avLst/>
          </a:prstGeom>
          <a:solidFill>
            <a:schemeClr val="tx2">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6" name="Rectangle 5"/>
          <p:cNvSpPr/>
          <p:nvPr userDrawn="1"/>
        </p:nvSpPr>
        <p:spPr>
          <a:xfrm>
            <a:off x="4038601" y="0"/>
            <a:ext cx="4114800" cy="24713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7" name="Rectangle 6"/>
          <p:cNvSpPr/>
          <p:nvPr userDrawn="1"/>
        </p:nvSpPr>
        <p:spPr>
          <a:xfrm>
            <a:off x="1" y="6610865"/>
            <a:ext cx="4038600" cy="247135"/>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Rectangle 7"/>
          <p:cNvSpPr/>
          <p:nvPr userDrawn="1"/>
        </p:nvSpPr>
        <p:spPr>
          <a:xfrm>
            <a:off x="4038599" y="6610865"/>
            <a:ext cx="4114800" cy="247135"/>
          </a:xfrm>
          <a:prstGeom prst="rect">
            <a:avLst/>
          </a:prstGeom>
          <a:solidFill>
            <a:schemeClr val="accent1">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82589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a:t>
            </a:fld>
            <a:endParaRPr lang="de-DE"/>
          </a:p>
        </p:txBody>
      </p:sp>
      <p:sp>
        <p:nvSpPr>
          <p:cNvPr id="8" name="Rectangle 7"/>
          <p:cNvSpPr/>
          <p:nvPr userDrawn="1"/>
        </p:nvSpPr>
        <p:spPr>
          <a:xfrm>
            <a:off x="8153399" y="0"/>
            <a:ext cx="4038600" cy="247135"/>
          </a:xfrm>
          <a:prstGeom prst="rect">
            <a:avLst/>
          </a:prstGeom>
          <a:solidFill>
            <a:schemeClr val="tx2">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9" name="Rectangle 8"/>
          <p:cNvSpPr/>
          <p:nvPr userDrawn="1"/>
        </p:nvSpPr>
        <p:spPr>
          <a:xfrm>
            <a:off x="4038601" y="0"/>
            <a:ext cx="4114800" cy="24713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Rectangle 9"/>
          <p:cNvSpPr/>
          <p:nvPr userDrawn="1"/>
        </p:nvSpPr>
        <p:spPr>
          <a:xfrm>
            <a:off x="1" y="6610865"/>
            <a:ext cx="4038600" cy="247135"/>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Rectangle 10"/>
          <p:cNvSpPr/>
          <p:nvPr userDrawn="1"/>
        </p:nvSpPr>
        <p:spPr>
          <a:xfrm>
            <a:off x="4038599" y="6610865"/>
            <a:ext cx="4114800" cy="247135"/>
          </a:xfrm>
          <a:prstGeom prst="rect">
            <a:avLst/>
          </a:prstGeom>
          <a:solidFill>
            <a:schemeClr val="accent1">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276698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48335"/>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131449"/>
            <a:ext cx="10515600" cy="5220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5" name="Footer Placeholder 4"/>
          <p:cNvSpPr>
            <a:spLocks noGrp="1"/>
          </p:cNvSpPr>
          <p:nvPr>
            <p:ph type="ftr" sz="quarter" idx="3"/>
          </p:nvPr>
        </p:nvSpPr>
        <p:spPr>
          <a:xfrm>
            <a:off x="8280000" y="36000"/>
            <a:ext cx="3780000" cy="180000"/>
          </a:xfrm>
          <a:prstGeom prst="rect">
            <a:avLst/>
          </a:prstGeom>
        </p:spPr>
        <p:txBody>
          <a:bodyPr vert="horz" lIns="91440" tIns="45720" rIns="91440" bIns="45720" rtlCol="0" anchor="ctr"/>
          <a:lstStyle>
            <a:lvl1pPr algn="ctr">
              <a:defRPr sz="1000">
                <a:solidFill>
                  <a:schemeClr val="tx2">
                    <a:lumMod val="60000"/>
                    <a:lumOff val="40000"/>
                  </a:schemeClr>
                </a:solidFill>
              </a:defRPr>
            </a:lvl1pPr>
          </a:lstStyle>
          <a:p>
            <a:r>
              <a:rPr lang="en-US" smtClean="0"/>
              <a:t>Design by Contract in .NET</a:t>
            </a:r>
            <a:endParaRPr lang="de-DE" dirty="0"/>
          </a:p>
        </p:txBody>
      </p:sp>
      <p:sp>
        <p:nvSpPr>
          <p:cNvPr id="4" name="Date Placeholder 3"/>
          <p:cNvSpPr>
            <a:spLocks noGrp="1"/>
          </p:cNvSpPr>
          <p:nvPr>
            <p:ph type="dt" sz="half" idx="2"/>
          </p:nvPr>
        </p:nvSpPr>
        <p:spPr>
          <a:xfrm>
            <a:off x="838198" y="6644432"/>
            <a:ext cx="2743200" cy="180000"/>
          </a:xfrm>
          <a:prstGeom prst="rect">
            <a:avLst/>
          </a:prstGeom>
        </p:spPr>
        <p:txBody>
          <a:bodyPr vert="horz" lIns="91440" tIns="45720" rIns="91440" bIns="45720" rtlCol="0" anchor="ctr"/>
          <a:lstStyle>
            <a:lvl1pPr algn="l">
              <a:defRPr sz="1000">
                <a:solidFill>
                  <a:schemeClr val="tx2">
                    <a:lumMod val="60000"/>
                    <a:lumOff val="40000"/>
                  </a:schemeClr>
                </a:solidFill>
              </a:defRPr>
            </a:lvl1pPr>
          </a:lstStyle>
          <a:p>
            <a:r>
              <a:rPr lang="de-DE" smtClean="0"/>
              <a:t>25.01.2016</a:t>
            </a:r>
            <a:endParaRPr lang="de-DE"/>
          </a:p>
        </p:txBody>
      </p:sp>
      <p:sp>
        <p:nvSpPr>
          <p:cNvPr id="6" name="Slide Number Placeholder 5"/>
          <p:cNvSpPr>
            <a:spLocks noGrp="1"/>
          </p:cNvSpPr>
          <p:nvPr>
            <p:ph type="sldNum" sz="quarter" idx="4"/>
          </p:nvPr>
        </p:nvSpPr>
        <p:spPr>
          <a:xfrm>
            <a:off x="4724400" y="6644432"/>
            <a:ext cx="2743200" cy="180000"/>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fld id="{6C0D983C-3E1F-4E3F-A4E3-F517EA24E894}" type="slidenum">
              <a:rPr lang="de-DE" smtClean="0"/>
              <a:pPr/>
              <a:t>‹#›</a:t>
            </a:fld>
            <a:endParaRPr lang="de-DE" dirty="0"/>
          </a:p>
        </p:txBody>
      </p:sp>
    </p:spTree>
    <p:extLst>
      <p:ext uri="{BB962C8B-B14F-4D97-AF65-F5344CB8AC3E}">
        <p14:creationId xmlns:p14="http://schemas.microsoft.com/office/powerpoint/2010/main" val="373626096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1" r:id="rId4"/>
    <p:sldLayoutId id="2147483659" r:id="rId5"/>
    <p:sldLayoutId id="2147483652" r:id="rId6"/>
    <p:sldLayoutId id="2147483654" r:id="rId7"/>
    <p:sldLayoutId id="2147483655" r:id="rId8"/>
    <p:sldLayoutId id="2147483656" r:id="rId9"/>
    <p:sldLayoutId id="2147483657" r:id="rId10"/>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Microsoft/CodeContracts"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feO2x" TargetMode="External"/><Relationship Id="rId2" Type="http://schemas.openxmlformats.org/officeDocument/2006/relationships/hyperlink" Target="http://www.feo2x.com/" TargetMode="External"/><Relationship Id="rId1" Type="http://schemas.openxmlformats.org/officeDocument/2006/relationships/slideLayout" Target="../slideLayouts/slideLayout5.xml"/><Relationship Id="rId5" Type="http://schemas.openxmlformats.org/officeDocument/2006/relationships/image" Target="../media/image1.jpg"/><Relationship Id="rId4" Type="http://schemas.openxmlformats.org/officeDocument/2006/relationships/hyperlink" Target="https://www.youtube.com/c/kennypflu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By Contract in .NET</a:t>
            </a:r>
            <a:endParaRPr lang="de-DE" dirty="0"/>
          </a:p>
        </p:txBody>
      </p:sp>
      <p:sp>
        <p:nvSpPr>
          <p:cNvPr id="3" name="Subtitle 2"/>
          <p:cNvSpPr>
            <a:spLocks noGrp="1"/>
          </p:cNvSpPr>
          <p:nvPr>
            <p:ph type="subTitle" idx="1"/>
          </p:nvPr>
        </p:nvSpPr>
        <p:spPr/>
        <p:txBody>
          <a:bodyPr>
            <a:normAutofit lnSpcReduction="10000"/>
          </a:bodyPr>
          <a:lstStyle/>
          <a:p>
            <a:r>
              <a:rPr lang="en-US" dirty="0" smtClean="0"/>
              <a:t>.NET User Group </a:t>
            </a:r>
            <a:r>
              <a:rPr lang="en-US" dirty="0" smtClean="0"/>
              <a:t>Regensburg</a:t>
            </a:r>
          </a:p>
          <a:p>
            <a:r>
              <a:rPr lang="en-US" dirty="0" smtClean="0"/>
              <a:t>IT Speicher Regensburg</a:t>
            </a:r>
            <a:endParaRPr lang="en-US" dirty="0" smtClean="0"/>
          </a:p>
          <a:p>
            <a:r>
              <a:rPr lang="en-US" dirty="0" smtClean="0"/>
              <a:t>Kenny Pflug</a:t>
            </a:r>
          </a:p>
          <a:p>
            <a:r>
              <a:rPr lang="en-US" dirty="0" smtClean="0"/>
              <a:t>25.01.2016</a:t>
            </a:r>
            <a:endParaRPr lang="de-DE" dirty="0"/>
          </a:p>
        </p:txBody>
      </p:sp>
    </p:spTree>
    <p:extLst>
      <p:ext uri="{BB962C8B-B14F-4D97-AF65-F5344CB8AC3E}">
        <p14:creationId xmlns:p14="http://schemas.microsoft.com/office/powerpoint/2010/main" val="801869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Mathe? Pfui Teufel…</a:t>
            </a:r>
            <a:endParaRPr lang="de-DE" dirty="0"/>
          </a:p>
        </p:txBody>
      </p:sp>
      <p:sp>
        <p:nvSpPr>
          <p:cNvPr id="3" name="Content Placeholder 2"/>
          <p:cNvSpPr>
            <a:spLocks noGrp="1"/>
          </p:cNvSpPr>
          <p:nvPr>
            <p:ph idx="1"/>
          </p:nvPr>
        </p:nvSpPr>
        <p:spPr/>
        <p:txBody>
          <a:bodyPr/>
          <a:lstStyle/>
          <a:p>
            <a:pPr marL="0" indent="0">
              <a:buNone/>
            </a:pPr>
            <a:r>
              <a:rPr lang="de-DE" dirty="0" smtClean="0"/>
              <a:t>Die Abfolge von </a:t>
            </a:r>
            <a:r>
              <a:rPr lang="en-US" dirty="0" smtClean="0"/>
              <a:t>Pre-Conditions</a:t>
            </a:r>
            <a:r>
              <a:rPr lang="de-DE" dirty="0" smtClean="0"/>
              <a:t>, Methodenkörper und </a:t>
            </a:r>
            <a:r>
              <a:rPr lang="en-US" dirty="0" smtClean="0"/>
              <a:t>Post-Conditions</a:t>
            </a:r>
            <a:r>
              <a:rPr lang="de-DE" dirty="0" smtClean="0"/>
              <a:t> wurde auch in eine mathematische Formel (sog. </a:t>
            </a:r>
            <a:r>
              <a:rPr lang="en-US" b="1" dirty="0" smtClean="0"/>
              <a:t>Correctness Formulae</a:t>
            </a:r>
            <a:r>
              <a:rPr lang="de-DE" dirty="0" smtClean="0"/>
              <a:t> oder </a:t>
            </a:r>
            <a:r>
              <a:rPr lang="de-DE" b="1" dirty="0" smtClean="0"/>
              <a:t>Hoare-Triple</a:t>
            </a:r>
            <a:r>
              <a:rPr lang="de-DE" dirty="0" smtClean="0"/>
              <a:t>) gefasst:</a:t>
            </a:r>
          </a:p>
          <a:p>
            <a:pPr marL="0" indent="0">
              <a:buNone/>
            </a:pPr>
            <a:endParaRPr lang="de-DE" dirty="0" smtClean="0"/>
          </a:p>
          <a:p>
            <a:pPr marL="0" indent="0" algn="ctr">
              <a:buNone/>
            </a:pPr>
            <a:r>
              <a:rPr lang="de-DE" dirty="0" smtClean="0">
                <a:latin typeface="Cambria Math" panose="02040503050406030204" pitchFamily="18" charset="0"/>
                <a:ea typeface="Cambria Math" panose="02040503050406030204" pitchFamily="18" charset="0"/>
              </a:rPr>
              <a:t>{ </a:t>
            </a:r>
            <a:r>
              <a:rPr lang="de-DE" i="1" dirty="0" smtClean="0">
                <a:latin typeface="Cambria Math" panose="02040503050406030204" pitchFamily="18" charset="0"/>
                <a:ea typeface="Cambria Math" panose="02040503050406030204" pitchFamily="18" charset="0"/>
              </a:rPr>
              <a:t>P</a:t>
            </a:r>
            <a:r>
              <a:rPr lang="de-DE" dirty="0" smtClean="0">
                <a:latin typeface="Cambria Math" panose="02040503050406030204" pitchFamily="18" charset="0"/>
                <a:ea typeface="Cambria Math" panose="02040503050406030204" pitchFamily="18" charset="0"/>
              </a:rPr>
              <a:t> } </a:t>
            </a:r>
            <a:r>
              <a:rPr lang="de-DE" i="1" dirty="0" smtClean="0">
                <a:latin typeface="Cambria Math" panose="02040503050406030204" pitchFamily="18" charset="0"/>
                <a:ea typeface="Cambria Math" panose="02040503050406030204" pitchFamily="18" charset="0"/>
              </a:rPr>
              <a:t>A</a:t>
            </a:r>
            <a:r>
              <a:rPr lang="de-DE" dirty="0" smtClean="0">
                <a:latin typeface="Cambria Math" panose="02040503050406030204" pitchFamily="18" charset="0"/>
                <a:ea typeface="Cambria Math" panose="02040503050406030204" pitchFamily="18" charset="0"/>
              </a:rPr>
              <a:t> { </a:t>
            </a:r>
            <a:r>
              <a:rPr lang="de-DE" i="1" dirty="0" smtClean="0">
                <a:latin typeface="Cambria Math" panose="02040503050406030204" pitchFamily="18" charset="0"/>
                <a:ea typeface="Cambria Math" panose="02040503050406030204" pitchFamily="18" charset="0"/>
              </a:rPr>
              <a:t>Q</a:t>
            </a:r>
            <a:r>
              <a:rPr lang="de-DE" dirty="0" smtClean="0">
                <a:latin typeface="Cambria Math" panose="02040503050406030204" pitchFamily="18" charset="0"/>
                <a:ea typeface="Cambria Math" panose="02040503050406030204" pitchFamily="18" charset="0"/>
              </a:rPr>
              <a:t> }</a:t>
            </a:r>
          </a:p>
          <a:p>
            <a:pPr marL="0" indent="0">
              <a:buNone/>
            </a:pPr>
            <a:endParaRPr lang="de-DE" dirty="0" smtClean="0">
              <a:ea typeface="Cambria Math" panose="02040503050406030204" pitchFamily="18" charset="0"/>
            </a:endParaRPr>
          </a:p>
          <a:p>
            <a:pPr marL="0" indent="0">
              <a:buNone/>
            </a:pPr>
            <a:r>
              <a:rPr lang="de-DE" dirty="0" smtClean="0">
                <a:ea typeface="Cambria Math" panose="02040503050406030204" pitchFamily="18" charset="0"/>
              </a:rPr>
              <a:t>Diese sagt nichts anderes aus, als das, was wir eben definiert haben: wenn zu Beginn einer Methode </a:t>
            </a:r>
            <a:r>
              <a:rPr lang="de-DE" i="1" dirty="0" smtClean="0">
                <a:latin typeface="Cambria Math" panose="02040503050406030204" pitchFamily="18" charset="0"/>
                <a:ea typeface="Cambria Math" panose="02040503050406030204" pitchFamily="18" charset="0"/>
              </a:rPr>
              <a:t>A</a:t>
            </a:r>
            <a:r>
              <a:rPr lang="de-DE" dirty="0" smtClean="0">
                <a:ea typeface="Cambria Math" panose="02040503050406030204" pitchFamily="18" charset="0"/>
              </a:rPr>
              <a:t> eine Menge an </a:t>
            </a:r>
            <a:r>
              <a:rPr lang="en-US" dirty="0" smtClean="0">
                <a:ea typeface="Cambria Math" panose="02040503050406030204" pitchFamily="18" charset="0"/>
              </a:rPr>
              <a:t>Pre-Conditions</a:t>
            </a:r>
            <a:r>
              <a:rPr lang="de-DE" dirty="0" smtClean="0">
                <a:ea typeface="Cambria Math" panose="02040503050406030204" pitchFamily="18" charset="0"/>
              </a:rPr>
              <a:t> </a:t>
            </a:r>
            <a:r>
              <a:rPr lang="de-DE" i="1" dirty="0" smtClean="0">
                <a:latin typeface="Cambria Math" panose="02040503050406030204" pitchFamily="18" charset="0"/>
                <a:ea typeface="Cambria Math" panose="02040503050406030204" pitchFamily="18" charset="0"/>
              </a:rPr>
              <a:t>P</a:t>
            </a:r>
            <a:r>
              <a:rPr lang="de-DE" dirty="0" smtClean="0">
                <a:ea typeface="Cambria Math" panose="02040503050406030204" pitchFamily="18" charset="0"/>
              </a:rPr>
              <a:t> und am Ende dieser Methode eine Menge an </a:t>
            </a:r>
            <a:r>
              <a:rPr lang="en-US" dirty="0" smtClean="0">
                <a:ea typeface="Cambria Math" panose="02040503050406030204" pitchFamily="18" charset="0"/>
              </a:rPr>
              <a:t>Post-Conditions</a:t>
            </a:r>
            <a:r>
              <a:rPr lang="de-DE" dirty="0" smtClean="0">
                <a:ea typeface="Cambria Math" panose="02040503050406030204" pitchFamily="18" charset="0"/>
              </a:rPr>
              <a:t> </a:t>
            </a:r>
            <a:r>
              <a:rPr lang="de-DE" i="1" dirty="0" smtClean="0">
                <a:latin typeface="Cambria Math" panose="02040503050406030204" pitchFamily="18" charset="0"/>
                <a:ea typeface="Cambria Math" panose="02040503050406030204" pitchFamily="18" charset="0"/>
              </a:rPr>
              <a:t>Q</a:t>
            </a:r>
            <a:r>
              <a:rPr lang="de-DE" dirty="0" smtClean="0">
                <a:ea typeface="Cambria Math" panose="02040503050406030204" pitchFamily="18" charset="0"/>
              </a:rPr>
              <a:t> erfolgreich überprüft wurden, dann ist </a:t>
            </a:r>
            <a:r>
              <a:rPr lang="de-DE" i="1" dirty="0" smtClean="0">
                <a:latin typeface="Cambria Math" panose="02040503050406030204" pitchFamily="18" charset="0"/>
                <a:ea typeface="Cambria Math" panose="02040503050406030204" pitchFamily="18" charset="0"/>
              </a:rPr>
              <a:t>A</a:t>
            </a:r>
            <a:r>
              <a:rPr lang="de-DE" dirty="0" smtClean="0">
                <a:ea typeface="Cambria Math" panose="02040503050406030204" pitchFamily="18" charset="0"/>
              </a:rPr>
              <a:t> korrekt implementiert.</a:t>
            </a:r>
            <a:endParaRPr lang="de-DE" dirty="0">
              <a:ea typeface="Cambria Math" panose="02040503050406030204" pitchFamily="18" charset="0"/>
            </a:endParaRPr>
          </a:p>
        </p:txBody>
      </p:sp>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10</a:t>
            </a:fld>
            <a:endParaRPr lang="de-DE"/>
          </a:p>
        </p:txBody>
      </p:sp>
    </p:spTree>
    <p:extLst>
      <p:ext uri="{BB962C8B-B14F-4D97-AF65-F5344CB8AC3E}">
        <p14:creationId xmlns:p14="http://schemas.microsoft.com/office/powerpoint/2010/main" val="55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Eiffel schön und gut, aber ich programmiere in .NET</a:t>
            </a:r>
            <a:endParaRPr lang="de-DE" dirty="0"/>
          </a:p>
        </p:txBody>
      </p:sp>
      <p:sp>
        <p:nvSpPr>
          <p:cNvPr id="5" name="Content Placeholder 4"/>
          <p:cNvSpPr>
            <a:spLocks noGrp="1"/>
          </p:cNvSpPr>
          <p:nvPr>
            <p:ph sz="half" idx="1"/>
          </p:nvPr>
        </p:nvSpPr>
        <p:spPr/>
        <p:txBody>
          <a:bodyPr/>
          <a:lstStyle/>
          <a:p>
            <a:pPr>
              <a:buFont typeface="Wingdings" panose="05000000000000000000" pitchFamily="2" charset="2"/>
              <a:buChar char="§"/>
            </a:pPr>
            <a:r>
              <a:rPr lang="en-US" dirty="0" smtClean="0"/>
              <a:t>Code Contracts</a:t>
            </a:r>
            <a:r>
              <a:rPr lang="de-DE" dirty="0" smtClean="0"/>
              <a:t> wurde entwickelt von Microsoft Research, mittlerweile aber auch als </a:t>
            </a:r>
            <a:r>
              <a:rPr lang="de-DE" dirty="0" smtClean="0">
                <a:hlinkClick r:id="rId2"/>
              </a:rPr>
              <a:t>Open Source Projekt auf GitHub</a:t>
            </a:r>
            <a:r>
              <a:rPr lang="de-DE" dirty="0" smtClean="0"/>
              <a:t> veröffentlicht.</a:t>
            </a:r>
          </a:p>
          <a:p>
            <a:pPr>
              <a:buFont typeface="Wingdings" panose="05000000000000000000" pitchFamily="2" charset="2"/>
              <a:buChar char="§"/>
            </a:pPr>
            <a:r>
              <a:rPr lang="de-DE" dirty="0" smtClean="0"/>
              <a:t>Das Framework bietet statische Methoden an, um </a:t>
            </a:r>
            <a:r>
              <a:rPr lang="en-US" dirty="0" smtClean="0"/>
              <a:t>Pre-</a:t>
            </a:r>
            <a:r>
              <a:rPr lang="de-DE" dirty="0" smtClean="0"/>
              <a:t> und </a:t>
            </a:r>
            <a:r>
              <a:rPr lang="en-US" dirty="0" smtClean="0"/>
              <a:t>Post-Conditions</a:t>
            </a:r>
            <a:r>
              <a:rPr lang="de-DE" dirty="0" smtClean="0"/>
              <a:t> in .NET Code zu definieren – sie müssen am Anfang einer Methode stehen.</a:t>
            </a:r>
          </a:p>
          <a:p>
            <a:pPr>
              <a:buFont typeface="Wingdings" panose="05000000000000000000" pitchFamily="2" charset="2"/>
              <a:buChar char="§"/>
            </a:pPr>
            <a:r>
              <a:rPr lang="de-DE" dirty="0" smtClean="0"/>
              <a:t>Diese werden allerdings nicht direkt mitkompiliert, sondern nach dem Kompiliervorgang je nach Konfiguration in den IL Code eingefügt (</a:t>
            </a:r>
            <a:r>
              <a:rPr lang="en-US" dirty="0" smtClean="0"/>
              <a:t>Binary Rewriting</a:t>
            </a:r>
            <a:r>
              <a:rPr lang="de-DE" dirty="0" smtClean="0"/>
              <a:t>).</a:t>
            </a:r>
          </a:p>
          <a:p>
            <a:pPr>
              <a:buFont typeface="Wingdings" panose="05000000000000000000" pitchFamily="2" charset="2"/>
              <a:buChar char="§"/>
            </a:pPr>
            <a:r>
              <a:rPr lang="de-DE" dirty="0" smtClean="0"/>
              <a:t>Somit können </a:t>
            </a:r>
            <a:r>
              <a:rPr lang="en-US" dirty="0" smtClean="0"/>
              <a:t>Pre-</a:t>
            </a:r>
            <a:r>
              <a:rPr lang="de-DE" dirty="0" smtClean="0"/>
              <a:t> und </a:t>
            </a:r>
            <a:r>
              <a:rPr lang="en-US" dirty="0" smtClean="0"/>
              <a:t>Post-Conditions</a:t>
            </a:r>
            <a:r>
              <a:rPr lang="de-DE" dirty="0" smtClean="0"/>
              <a:t> beim Erstellvorgang einbezogen oder ausgelassen werden.</a:t>
            </a:r>
            <a:endParaRPr lang="de-DE" dirty="0"/>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524152"/>
            <a:ext cx="5181600" cy="4435171"/>
          </a:xfrm>
        </p:spPr>
      </p:pic>
      <p:sp>
        <p:nvSpPr>
          <p:cNvPr id="7" name="Date Placeholder 6"/>
          <p:cNvSpPr>
            <a:spLocks noGrp="1"/>
          </p:cNvSpPr>
          <p:nvPr>
            <p:ph type="dt" sz="half" idx="10"/>
          </p:nvPr>
        </p:nvSpPr>
        <p:spPr/>
        <p:txBody>
          <a:bodyPr/>
          <a:lstStyle/>
          <a:p>
            <a:r>
              <a:rPr lang="de-DE" smtClean="0"/>
              <a:t>25.01.2016</a:t>
            </a:r>
            <a:endParaRPr lang="de-DE"/>
          </a:p>
        </p:txBody>
      </p:sp>
      <p:sp>
        <p:nvSpPr>
          <p:cNvPr id="8" name="Footer Placeholder 7"/>
          <p:cNvSpPr>
            <a:spLocks noGrp="1"/>
          </p:cNvSpPr>
          <p:nvPr>
            <p:ph type="ftr" sz="quarter" idx="11"/>
          </p:nvPr>
        </p:nvSpPr>
        <p:spPr/>
        <p:txBody>
          <a:bodyPr/>
          <a:lstStyle/>
          <a:p>
            <a:r>
              <a:rPr lang="en-US" smtClean="0"/>
              <a:t>Design by Contract in .NET</a:t>
            </a:r>
            <a:endParaRPr lang="de-DE"/>
          </a:p>
        </p:txBody>
      </p:sp>
      <p:sp>
        <p:nvSpPr>
          <p:cNvPr id="9" name="Slide Number Placeholder 8"/>
          <p:cNvSpPr>
            <a:spLocks noGrp="1"/>
          </p:cNvSpPr>
          <p:nvPr>
            <p:ph type="sldNum" sz="quarter" idx="12"/>
          </p:nvPr>
        </p:nvSpPr>
        <p:spPr/>
        <p:txBody>
          <a:bodyPr/>
          <a:lstStyle/>
          <a:p>
            <a:fld id="{6C0D983C-3E1F-4E3F-A4E3-F517EA24E894}" type="slidenum">
              <a:rPr lang="de-DE" smtClean="0"/>
              <a:t>11</a:t>
            </a:fld>
            <a:endParaRPr lang="de-DE" dirty="0"/>
          </a:p>
        </p:txBody>
      </p:sp>
    </p:spTree>
    <p:extLst>
      <p:ext uri="{BB962C8B-B14F-4D97-AF65-F5344CB8AC3E}">
        <p14:creationId xmlns:p14="http://schemas.microsoft.com/office/powerpoint/2010/main" val="239565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Mit und ohne </a:t>
            </a:r>
            <a:r>
              <a:rPr lang="en-US" dirty="0" smtClean="0"/>
              <a:t>Binary Rewriting</a:t>
            </a:r>
            <a:endParaRPr lang="en-US" dirty="0"/>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17733"/>
            <a:ext cx="5181600" cy="2648010"/>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691" y="1131888"/>
            <a:ext cx="4350617" cy="5219700"/>
          </a:xfrm>
        </p:spPr>
      </p:pic>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12</a:t>
            </a:fld>
            <a:endParaRPr lang="de-DE"/>
          </a:p>
        </p:txBody>
      </p:sp>
    </p:spTree>
    <p:extLst>
      <p:ext uri="{BB962C8B-B14F-4D97-AF65-F5344CB8AC3E}">
        <p14:creationId xmlns:p14="http://schemas.microsoft.com/office/powerpoint/2010/main" val="44374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Class Invariants</a:t>
            </a:r>
            <a:endParaRPr lang="en-US" dirty="0"/>
          </a:p>
        </p:txBody>
      </p:sp>
      <p:sp>
        <p:nvSpPr>
          <p:cNvPr id="9" name="Text Placeholder 8"/>
          <p:cNvSpPr>
            <a:spLocks noGrp="1"/>
          </p:cNvSpPr>
          <p:nvPr>
            <p:ph type="body" idx="1"/>
          </p:nvPr>
        </p:nvSpPr>
        <p:spPr/>
        <p:txBody>
          <a:bodyPr/>
          <a:lstStyle/>
          <a:p>
            <a:endParaRPr lang="de-DE"/>
          </a:p>
        </p:txBody>
      </p:sp>
      <p:sp>
        <p:nvSpPr>
          <p:cNvPr id="5" name="Date Placeholder 4"/>
          <p:cNvSpPr>
            <a:spLocks noGrp="1"/>
          </p:cNvSpPr>
          <p:nvPr>
            <p:ph type="dt" sz="half" idx="10"/>
          </p:nvPr>
        </p:nvSpPr>
        <p:spPr>
          <a:xfrm>
            <a:off x="0" y="6643688"/>
            <a:ext cx="2743200" cy="180975"/>
          </a:xfrm>
        </p:spPr>
        <p:txBody>
          <a:bodyPr/>
          <a:lstStyle/>
          <a:p>
            <a:r>
              <a:rPr lang="de-DE" smtClean="0"/>
              <a:t>25.01.2016</a:t>
            </a:r>
            <a:endParaRPr lang="de-DE"/>
          </a:p>
        </p:txBody>
      </p:sp>
      <p:sp>
        <p:nvSpPr>
          <p:cNvPr id="6" name="Footer Placeholder 5"/>
          <p:cNvSpPr>
            <a:spLocks noGrp="1"/>
          </p:cNvSpPr>
          <p:nvPr>
            <p:ph type="ftr" sz="quarter" idx="11"/>
          </p:nvPr>
        </p:nvSpPr>
        <p:spPr>
          <a:xfrm>
            <a:off x="8412163" y="36513"/>
            <a:ext cx="3779837" cy="179387"/>
          </a:xfrm>
        </p:spPr>
        <p:txBody>
          <a:bodyPr/>
          <a:lstStyle/>
          <a:p>
            <a:r>
              <a:rPr lang="en-US" smtClean="0"/>
              <a:t>Design by Contract in .NET</a:t>
            </a:r>
            <a:endParaRPr lang="de-DE"/>
          </a:p>
        </p:txBody>
      </p:sp>
      <p:sp>
        <p:nvSpPr>
          <p:cNvPr id="7" name="Slide Number Placeholder 6"/>
          <p:cNvSpPr>
            <a:spLocks noGrp="1"/>
          </p:cNvSpPr>
          <p:nvPr>
            <p:ph type="sldNum" sz="quarter" idx="12"/>
          </p:nvPr>
        </p:nvSpPr>
        <p:spPr>
          <a:xfrm>
            <a:off x="0" y="6643688"/>
            <a:ext cx="2743200" cy="180975"/>
          </a:xfrm>
        </p:spPr>
        <p:txBody>
          <a:bodyPr/>
          <a:lstStyle/>
          <a:p>
            <a:fld id="{6C0D983C-3E1F-4E3F-A4E3-F517EA24E894}" type="slidenum">
              <a:rPr lang="de-DE" smtClean="0"/>
              <a:t>13</a:t>
            </a:fld>
            <a:endParaRPr lang="de-DE"/>
          </a:p>
        </p:txBody>
      </p:sp>
    </p:spTree>
    <p:extLst>
      <p:ext uri="{BB962C8B-B14F-4D97-AF65-F5344CB8AC3E}">
        <p14:creationId xmlns:p14="http://schemas.microsoft.com/office/powerpoint/2010/main" val="59041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Die gelten „immer“</a:t>
            </a:r>
            <a:endParaRPr lang="de-DE" dirty="0"/>
          </a:p>
        </p:txBody>
      </p:sp>
      <p:sp>
        <p:nvSpPr>
          <p:cNvPr id="5" name="Content Placeholder 4"/>
          <p:cNvSpPr>
            <a:spLocks noGrp="1"/>
          </p:cNvSpPr>
          <p:nvPr>
            <p:ph sz="half" idx="1"/>
          </p:nvPr>
        </p:nvSpPr>
        <p:spPr/>
        <p:txBody>
          <a:bodyPr/>
          <a:lstStyle/>
          <a:p>
            <a:r>
              <a:rPr lang="de-DE" dirty="0" smtClean="0"/>
              <a:t>Klasseninvarianten sind </a:t>
            </a:r>
            <a:r>
              <a:rPr lang="en-US" dirty="0" smtClean="0"/>
              <a:t>Assertions</a:t>
            </a:r>
            <a:r>
              <a:rPr lang="de-DE" dirty="0" smtClean="0"/>
              <a:t>, die über die </a:t>
            </a:r>
            <a:r>
              <a:rPr lang="de-DE" b="1" dirty="0" smtClean="0"/>
              <a:t>gesamte Lebenszeit eines Objekts</a:t>
            </a:r>
            <a:r>
              <a:rPr lang="de-DE" dirty="0" smtClean="0"/>
              <a:t> gelten („immer“ heißt hier, wenn Client-Code das Objekt aufrufen kann, also gerade keine Methode des Objekts ausgeführt wird – im Fachjargon heißt dies „</a:t>
            </a:r>
            <a:r>
              <a:rPr lang="en-US" b="1" dirty="0" smtClean="0"/>
              <a:t>Stable Moments in Lifetime</a:t>
            </a:r>
            <a:r>
              <a:rPr lang="de-DE" dirty="0" smtClean="0"/>
              <a:t>“).</a:t>
            </a:r>
          </a:p>
          <a:p>
            <a:r>
              <a:rPr lang="de-DE" dirty="0" smtClean="0"/>
              <a:t>Da dieses </a:t>
            </a:r>
            <a:r>
              <a:rPr lang="en-US" dirty="0" smtClean="0"/>
              <a:t>Assertions</a:t>
            </a:r>
            <a:r>
              <a:rPr lang="de-DE" dirty="0" smtClean="0"/>
              <a:t> „immer“ gelten, werden sie auch bei jedem Methodenaufruf zu den </a:t>
            </a:r>
            <a:r>
              <a:rPr lang="en-US" dirty="0" smtClean="0"/>
              <a:t>Pre-</a:t>
            </a:r>
            <a:r>
              <a:rPr lang="de-DE" dirty="0" smtClean="0"/>
              <a:t> und </a:t>
            </a:r>
            <a:r>
              <a:rPr lang="en-US" dirty="0" smtClean="0"/>
              <a:t>Post-Conditions</a:t>
            </a:r>
            <a:r>
              <a:rPr lang="de-DE" dirty="0" smtClean="0"/>
              <a:t> hinzugezählt:</a:t>
            </a:r>
            <a:endParaRPr lang="de-DE" dirty="0"/>
          </a:p>
          <a:p>
            <a:pPr marL="0" indent="0" algn="ctr">
              <a:buNone/>
            </a:pPr>
            <a:r>
              <a:rPr lang="de-DE" dirty="0" smtClean="0">
                <a:latin typeface="Cambria Math" panose="02040503050406030204" pitchFamily="18" charset="0"/>
                <a:ea typeface="Cambria Math" panose="02040503050406030204" pitchFamily="18" charset="0"/>
              </a:rPr>
              <a:t>{ </a:t>
            </a:r>
            <a:r>
              <a:rPr lang="de-DE" i="1" dirty="0" smtClean="0">
                <a:latin typeface="Cambria Math" panose="02040503050406030204" pitchFamily="18" charset="0"/>
                <a:ea typeface="Cambria Math" panose="02040503050406030204" pitchFamily="18" charset="0"/>
              </a:rPr>
              <a:t>INV</a:t>
            </a:r>
            <a:r>
              <a:rPr lang="de-DE" dirty="0" smtClean="0">
                <a:latin typeface="Cambria Math" panose="02040503050406030204" pitchFamily="18" charset="0"/>
                <a:ea typeface="Cambria Math" panose="02040503050406030204" pitchFamily="18" charset="0"/>
              </a:rPr>
              <a:t> </a:t>
            </a:r>
            <a:r>
              <a:rPr lang="en-US" b="1" dirty="0" smtClean="0">
                <a:latin typeface="Cambria Math" panose="02040503050406030204" pitchFamily="18" charset="0"/>
                <a:ea typeface="Cambria Math" panose="02040503050406030204" pitchFamily="18" charset="0"/>
              </a:rPr>
              <a:t>and</a:t>
            </a:r>
            <a:r>
              <a:rPr lang="de-DE" dirty="0" smtClean="0">
                <a:latin typeface="Cambria Math" panose="02040503050406030204" pitchFamily="18" charset="0"/>
                <a:ea typeface="Cambria Math" panose="02040503050406030204" pitchFamily="18" charset="0"/>
              </a:rPr>
              <a:t> </a:t>
            </a:r>
            <a:r>
              <a:rPr lang="de-DE" i="1" dirty="0" smtClean="0">
                <a:latin typeface="Cambria Math" panose="02040503050406030204" pitchFamily="18" charset="0"/>
                <a:ea typeface="Cambria Math" panose="02040503050406030204" pitchFamily="18" charset="0"/>
              </a:rPr>
              <a:t>P</a:t>
            </a:r>
            <a:r>
              <a:rPr lang="de-DE" dirty="0" smtClean="0">
                <a:latin typeface="Cambria Math" panose="02040503050406030204" pitchFamily="18" charset="0"/>
                <a:ea typeface="Cambria Math" panose="02040503050406030204" pitchFamily="18" charset="0"/>
              </a:rPr>
              <a:t> } </a:t>
            </a:r>
            <a:r>
              <a:rPr lang="de-DE" i="1" dirty="0" smtClean="0">
                <a:latin typeface="Cambria Math" panose="02040503050406030204" pitchFamily="18" charset="0"/>
                <a:ea typeface="Cambria Math" panose="02040503050406030204" pitchFamily="18" charset="0"/>
              </a:rPr>
              <a:t>A</a:t>
            </a:r>
            <a:r>
              <a:rPr lang="de-DE" dirty="0" smtClean="0">
                <a:latin typeface="Cambria Math" panose="02040503050406030204" pitchFamily="18" charset="0"/>
                <a:ea typeface="Cambria Math" panose="02040503050406030204" pitchFamily="18" charset="0"/>
              </a:rPr>
              <a:t> { </a:t>
            </a:r>
            <a:r>
              <a:rPr lang="de-DE" i="1" dirty="0" smtClean="0">
                <a:latin typeface="Cambria Math" panose="02040503050406030204" pitchFamily="18" charset="0"/>
                <a:ea typeface="Cambria Math" panose="02040503050406030204" pitchFamily="18" charset="0"/>
              </a:rPr>
              <a:t>INV</a:t>
            </a:r>
            <a:r>
              <a:rPr lang="de-DE" dirty="0" smtClean="0">
                <a:latin typeface="Cambria Math" panose="02040503050406030204" pitchFamily="18" charset="0"/>
                <a:ea typeface="Cambria Math" panose="02040503050406030204" pitchFamily="18" charset="0"/>
              </a:rPr>
              <a:t> </a:t>
            </a:r>
            <a:r>
              <a:rPr lang="en-US" b="1" dirty="0" smtClean="0">
                <a:latin typeface="Cambria Math" panose="02040503050406030204" pitchFamily="18" charset="0"/>
                <a:ea typeface="Cambria Math" panose="02040503050406030204" pitchFamily="18" charset="0"/>
              </a:rPr>
              <a:t>and</a:t>
            </a:r>
            <a:r>
              <a:rPr lang="de-DE" dirty="0" smtClean="0">
                <a:latin typeface="Cambria Math" panose="02040503050406030204" pitchFamily="18" charset="0"/>
                <a:ea typeface="Cambria Math" panose="02040503050406030204" pitchFamily="18" charset="0"/>
              </a:rPr>
              <a:t> </a:t>
            </a:r>
            <a:r>
              <a:rPr lang="de-DE" i="1" dirty="0" smtClean="0">
                <a:latin typeface="Cambria Math" panose="02040503050406030204" pitchFamily="18" charset="0"/>
                <a:ea typeface="Cambria Math" panose="02040503050406030204" pitchFamily="18" charset="0"/>
              </a:rPr>
              <a:t>Q</a:t>
            </a:r>
            <a:r>
              <a:rPr lang="de-DE" dirty="0" smtClean="0">
                <a:latin typeface="Cambria Math" panose="02040503050406030204" pitchFamily="18" charset="0"/>
                <a:ea typeface="Cambria Math" panose="02040503050406030204" pitchFamily="18" charset="0"/>
              </a:rPr>
              <a:t> }</a:t>
            </a:r>
          </a:p>
          <a:p>
            <a:r>
              <a:rPr lang="de-DE" dirty="0" smtClean="0">
                <a:ea typeface="Cambria Math" panose="02040503050406030204" pitchFamily="18" charset="0"/>
              </a:rPr>
              <a:t>Dies gilt für alle Methoden außer Konstruktoren</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88295" y="1131888"/>
            <a:ext cx="1349410" cy="5219700"/>
          </a:xfrm>
        </p:spPr>
      </p:pic>
      <p:sp>
        <p:nvSpPr>
          <p:cNvPr id="6" name="Date Placeholder 5"/>
          <p:cNvSpPr>
            <a:spLocks noGrp="1"/>
          </p:cNvSpPr>
          <p:nvPr>
            <p:ph type="dt" sz="half" idx="10"/>
          </p:nvPr>
        </p:nvSpPr>
        <p:spPr/>
        <p:txBody>
          <a:bodyPr/>
          <a:lstStyle/>
          <a:p>
            <a:r>
              <a:rPr lang="de-DE" smtClean="0"/>
              <a:t>25.01.2016</a:t>
            </a:r>
            <a:endParaRPr lang="de-DE"/>
          </a:p>
        </p:txBody>
      </p:sp>
      <p:sp>
        <p:nvSpPr>
          <p:cNvPr id="7" name="Footer Placeholder 6"/>
          <p:cNvSpPr>
            <a:spLocks noGrp="1"/>
          </p:cNvSpPr>
          <p:nvPr>
            <p:ph type="ftr" sz="quarter" idx="11"/>
          </p:nvPr>
        </p:nvSpPr>
        <p:spPr/>
        <p:txBody>
          <a:bodyPr/>
          <a:lstStyle/>
          <a:p>
            <a:r>
              <a:rPr lang="en-US" smtClean="0"/>
              <a:t>Design by Contract in .NET</a:t>
            </a:r>
            <a:endParaRPr lang="de-DE"/>
          </a:p>
        </p:txBody>
      </p:sp>
      <p:sp>
        <p:nvSpPr>
          <p:cNvPr id="8" name="Slide Number Placeholder 7"/>
          <p:cNvSpPr>
            <a:spLocks noGrp="1"/>
          </p:cNvSpPr>
          <p:nvPr>
            <p:ph type="sldNum" sz="quarter" idx="12"/>
          </p:nvPr>
        </p:nvSpPr>
        <p:spPr/>
        <p:txBody>
          <a:bodyPr/>
          <a:lstStyle/>
          <a:p>
            <a:fld id="{6C0D983C-3E1F-4E3F-A4E3-F517EA24E894}" type="slidenum">
              <a:rPr lang="de-DE" smtClean="0"/>
              <a:t>14</a:t>
            </a:fld>
            <a:endParaRPr lang="de-DE"/>
          </a:p>
        </p:txBody>
      </p:sp>
    </p:spTree>
    <p:extLst>
      <p:ext uri="{BB962C8B-B14F-4D97-AF65-F5344CB8AC3E}">
        <p14:creationId xmlns:p14="http://schemas.microsoft.com/office/powerpoint/2010/main" val="101887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Die eigentliche Aufgabe von Konstruktoren</a:t>
            </a:r>
            <a:endParaRPr lang="de-DE" dirty="0"/>
          </a:p>
        </p:txBody>
      </p:sp>
      <p:sp>
        <p:nvSpPr>
          <p:cNvPr id="9" name="Content Placeholder 8"/>
          <p:cNvSpPr>
            <a:spLocks noGrp="1"/>
          </p:cNvSpPr>
          <p:nvPr>
            <p:ph idx="1"/>
          </p:nvPr>
        </p:nvSpPr>
        <p:spPr>
          <a:xfrm>
            <a:off x="838200" y="1131450"/>
            <a:ext cx="10515600" cy="2600291"/>
          </a:xfrm>
        </p:spPr>
        <p:txBody>
          <a:bodyPr/>
          <a:lstStyle/>
          <a:p>
            <a:r>
              <a:rPr lang="de-DE" dirty="0" smtClean="0"/>
              <a:t>Ein Konstruktor ist die erste Methode, die aufgerufen wird, um den Lebenszyklus eines Objekts zu beginnen. Deshalb kann die Invariante zu Beginn der Methode noch nicht gelten.</a:t>
            </a:r>
          </a:p>
          <a:p>
            <a:r>
              <a:rPr lang="de-DE" dirty="0" smtClean="0"/>
              <a:t>Dies ändert die vorherige </a:t>
            </a:r>
            <a:r>
              <a:rPr lang="en-US" dirty="0" smtClean="0"/>
              <a:t>Correctness Formula</a:t>
            </a:r>
            <a:r>
              <a:rPr lang="de-DE" dirty="0" smtClean="0"/>
              <a:t> wie folgt:</a:t>
            </a:r>
          </a:p>
          <a:p>
            <a:pPr marL="0" indent="0" algn="ctr">
              <a:buNone/>
            </a:pPr>
            <a:r>
              <a:rPr lang="de-DE" dirty="0" smtClean="0">
                <a:latin typeface="Cambria Math" panose="02040503050406030204" pitchFamily="18" charset="0"/>
                <a:ea typeface="Cambria Math" panose="02040503050406030204" pitchFamily="18" charset="0"/>
              </a:rPr>
              <a:t>{ </a:t>
            </a:r>
            <a:r>
              <a:rPr lang="de-DE" i="1" dirty="0" smtClean="0">
                <a:latin typeface="Cambria Math" panose="02040503050406030204" pitchFamily="18" charset="0"/>
                <a:ea typeface="Cambria Math" panose="02040503050406030204" pitchFamily="18" charset="0"/>
              </a:rPr>
              <a:t>P</a:t>
            </a:r>
            <a:r>
              <a:rPr lang="de-DE" dirty="0" smtClean="0">
                <a:latin typeface="Cambria Math" panose="02040503050406030204" pitchFamily="18" charset="0"/>
                <a:ea typeface="Cambria Math" panose="02040503050406030204" pitchFamily="18" charset="0"/>
              </a:rPr>
              <a:t> } A { </a:t>
            </a:r>
            <a:r>
              <a:rPr lang="de-DE" i="1" dirty="0" smtClean="0">
                <a:latin typeface="Cambria Math" panose="02040503050406030204" pitchFamily="18" charset="0"/>
                <a:ea typeface="Cambria Math" panose="02040503050406030204" pitchFamily="18" charset="0"/>
              </a:rPr>
              <a:t>INV</a:t>
            </a:r>
            <a:r>
              <a:rPr lang="de-DE" dirty="0" smtClean="0">
                <a:latin typeface="Cambria Math" panose="02040503050406030204" pitchFamily="18" charset="0"/>
                <a:ea typeface="Cambria Math" panose="02040503050406030204" pitchFamily="18" charset="0"/>
              </a:rPr>
              <a:t> </a:t>
            </a:r>
            <a:r>
              <a:rPr lang="en-US" b="1" dirty="0" smtClean="0">
                <a:latin typeface="Cambria Math" panose="02040503050406030204" pitchFamily="18" charset="0"/>
                <a:ea typeface="Cambria Math" panose="02040503050406030204" pitchFamily="18" charset="0"/>
              </a:rPr>
              <a:t>and</a:t>
            </a:r>
            <a:r>
              <a:rPr lang="de-DE" dirty="0" smtClean="0">
                <a:latin typeface="Cambria Math" panose="02040503050406030204" pitchFamily="18" charset="0"/>
                <a:ea typeface="Cambria Math" panose="02040503050406030204" pitchFamily="18" charset="0"/>
              </a:rPr>
              <a:t> </a:t>
            </a:r>
            <a:r>
              <a:rPr lang="de-DE" i="1" dirty="0" smtClean="0">
                <a:latin typeface="Cambria Math" panose="02040503050406030204" pitchFamily="18" charset="0"/>
                <a:ea typeface="Cambria Math" panose="02040503050406030204" pitchFamily="18" charset="0"/>
              </a:rPr>
              <a:t>Q</a:t>
            </a:r>
            <a:r>
              <a:rPr lang="de-DE" dirty="0" smtClean="0">
                <a:latin typeface="Cambria Math" panose="02040503050406030204" pitchFamily="18" charset="0"/>
                <a:ea typeface="Cambria Math" panose="02040503050406030204" pitchFamily="18" charset="0"/>
              </a:rPr>
              <a:t> }</a:t>
            </a:r>
          </a:p>
          <a:p>
            <a:r>
              <a:rPr lang="de-DE" dirty="0" smtClean="0">
                <a:ea typeface="Cambria Math" panose="02040503050406030204" pitchFamily="18" charset="0"/>
              </a:rPr>
              <a:t>In dieser Formel steckt aber auch eine weitere Weisheit: Die Aufgabe eines Konstruktors ist die Initialisierung eines Objekts, </a:t>
            </a:r>
            <a:r>
              <a:rPr lang="de-DE" b="1" dirty="0" smtClean="0">
                <a:ea typeface="Cambria Math" panose="02040503050406030204" pitchFamily="18" charset="0"/>
              </a:rPr>
              <a:t>sodass alle dessen Invarianten erfüllt sind</a:t>
            </a:r>
            <a:r>
              <a:rPr lang="de-DE" dirty="0" smtClean="0">
                <a:ea typeface="Cambria Math" panose="02040503050406030204" pitchFamily="18" charset="0"/>
              </a:rPr>
              <a:t>.</a:t>
            </a:r>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15</a:t>
            </a:fld>
            <a:endParaRPr lang="de-DE" dirty="0"/>
          </a:p>
        </p:txBody>
      </p:sp>
      <p:sp>
        <p:nvSpPr>
          <p:cNvPr id="10" name="Rectangle 9"/>
          <p:cNvSpPr/>
          <p:nvPr/>
        </p:nvSpPr>
        <p:spPr>
          <a:xfrm>
            <a:off x="1467929" y="4084727"/>
            <a:ext cx="9256143" cy="1639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Sorgen Sie dafür, dass jeder Konstruktor einer Klasse die Objekte so initialisiert, dass alle Invarianten erfüllt sind – es darf keinen Konstruktor geben, der ein Objekt in einem invaliden Status zurücklässt (im Sinne der Kapselung).</a:t>
            </a:r>
            <a:endParaRPr lang="de-DE" dirty="0"/>
          </a:p>
        </p:txBody>
      </p:sp>
    </p:spTree>
    <p:extLst>
      <p:ext uri="{BB962C8B-B14F-4D97-AF65-F5344CB8AC3E}">
        <p14:creationId xmlns:p14="http://schemas.microsoft.com/office/powerpoint/2010/main" val="413028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Klasseninvarianten mit </a:t>
            </a:r>
            <a:r>
              <a:rPr lang="en-US" dirty="0" smtClean="0"/>
              <a:t>Code Contracts</a:t>
            </a:r>
            <a:endParaRPr lang="en-US" dirty="0"/>
          </a:p>
        </p:txBody>
      </p:sp>
      <p:sp>
        <p:nvSpPr>
          <p:cNvPr id="7" name="Content Placeholder 6"/>
          <p:cNvSpPr>
            <a:spLocks noGrp="1"/>
          </p:cNvSpPr>
          <p:nvPr>
            <p:ph sz="half" idx="1"/>
          </p:nvPr>
        </p:nvSpPr>
        <p:spPr/>
        <p:txBody>
          <a:bodyPr/>
          <a:lstStyle/>
          <a:p>
            <a:r>
              <a:rPr lang="de-DE" dirty="0" smtClean="0"/>
              <a:t>Klasseninvarianten werden in </a:t>
            </a:r>
            <a:r>
              <a:rPr lang="en-US" dirty="0" smtClean="0"/>
              <a:t>Code Contracts</a:t>
            </a:r>
            <a:r>
              <a:rPr lang="de-DE" dirty="0" smtClean="0"/>
              <a:t> in einer zusätzlichen </a:t>
            </a:r>
            <a:r>
              <a:rPr lang="de-DE" noProof="1" smtClean="0"/>
              <a:t>Instanzmethode</a:t>
            </a:r>
            <a:r>
              <a:rPr lang="de-DE" dirty="0" smtClean="0"/>
              <a:t> definiert.</a:t>
            </a:r>
          </a:p>
          <a:p>
            <a:r>
              <a:rPr lang="de-DE" dirty="0" smtClean="0"/>
              <a:t>Diese muss mit dem </a:t>
            </a:r>
            <a:r>
              <a:rPr lang="de-DE" noProof="1" smtClean="0">
                <a:solidFill>
                  <a:srgbClr val="2D91AF"/>
                </a:solidFill>
                <a:latin typeface="Consolas" panose="020B0609020204030204" pitchFamily="49" charset="0"/>
              </a:rPr>
              <a:t>ContractInvariantMethodAttribute </a:t>
            </a:r>
            <a:r>
              <a:rPr lang="de-DE" dirty="0" smtClean="0"/>
              <a:t>ausgezeichnet sein und darf keine Parameter entgegen nehmen.</a:t>
            </a:r>
          </a:p>
          <a:p>
            <a:r>
              <a:rPr lang="de-DE" dirty="0" smtClean="0"/>
              <a:t>Innerhalb des Methodenkörpers können einzelne Invarianten mit </a:t>
            </a:r>
            <a:r>
              <a:rPr lang="de-DE" noProof="1" smtClean="0">
                <a:solidFill>
                  <a:srgbClr val="2D91AF"/>
                </a:solidFill>
                <a:latin typeface="Consolas" panose="020B0609020204030204" pitchFamily="49" charset="0"/>
              </a:rPr>
              <a:t>Contract</a:t>
            </a:r>
            <a:r>
              <a:rPr lang="de-DE" noProof="1" smtClean="0">
                <a:latin typeface="Consolas" panose="020B0609020204030204" pitchFamily="49" charset="0"/>
              </a:rPr>
              <a:t>.Invariant</a:t>
            </a:r>
            <a:r>
              <a:rPr lang="de-DE" dirty="0" smtClean="0"/>
              <a:t> aufgelistet werden.</a:t>
            </a:r>
            <a:endParaRPr lang="de-DE"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6628" y="2698605"/>
            <a:ext cx="4972744" cy="2086266"/>
          </a:xfrm>
        </p:spPr>
      </p:pic>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16</a:t>
            </a:fld>
            <a:endParaRPr lang="de-DE"/>
          </a:p>
        </p:txBody>
      </p:sp>
    </p:spTree>
    <p:extLst>
      <p:ext uri="{BB962C8B-B14F-4D97-AF65-F5344CB8AC3E}">
        <p14:creationId xmlns:p14="http://schemas.microsoft.com/office/powerpoint/2010/main" val="238548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Klasseninvarianten finden</a:t>
            </a:r>
            <a:endParaRPr lang="de-DE" dirty="0"/>
          </a:p>
        </p:txBody>
      </p:sp>
      <p:sp>
        <p:nvSpPr>
          <p:cNvPr id="8" name="Content Placeholder 7"/>
          <p:cNvSpPr>
            <a:spLocks noGrp="1"/>
          </p:cNvSpPr>
          <p:nvPr>
            <p:ph idx="1"/>
          </p:nvPr>
        </p:nvSpPr>
        <p:spPr>
          <a:xfrm>
            <a:off x="838200" y="1131450"/>
            <a:ext cx="10515600" cy="2050903"/>
          </a:xfrm>
        </p:spPr>
        <p:txBody>
          <a:bodyPr/>
          <a:lstStyle/>
          <a:p>
            <a:pPr marL="0" indent="0">
              <a:buNone/>
            </a:pPr>
            <a:r>
              <a:rPr lang="de-DE" dirty="0" smtClean="0"/>
              <a:t>Im Wesentlichen gibt es zwei Ansätze, um Klasseninvarianten zu finden:</a:t>
            </a:r>
          </a:p>
          <a:p>
            <a:r>
              <a:rPr lang="de-DE" dirty="0" smtClean="0"/>
              <a:t>Man nehme jede </a:t>
            </a:r>
            <a:r>
              <a:rPr lang="en-US" dirty="0" smtClean="0"/>
              <a:t>Pre-</a:t>
            </a:r>
            <a:r>
              <a:rPr lang="de-DE" dirty="0" smtClean="0"/>
              <a:t> und </a:t>
            </a:r>
            <a:r>
              <a:rPr lang="en-US" dirty="0" smtClean="0"/>
              <a:t>Post-Conditions</a:t>
            </a:r>
            <a:r>
              <a:rPr lang="de-DE" dirty="0" smtClean="0"/>
              <a:t> aller Methoden einer Klasse und nutze Boolesche Logik, um die Ausdrücke zu finden, die zu jedem Zeitpunkt gelten.</a:t>
            </a:r>
          </a:p>
          <a:p>
            <a:r>
              <a:rPr lang="de-DE" dirty="0" smtClean="0"/>
              <a:t>Man hat vorgegebene Spezifikationen, welche vom Klassenmodell umgesetzt werden sollen – diese können als Klasseninvarianten (oder auch </a:t>
            </a:r>
            <a:r>
              <a:rPr lang="en-US" dirty="0" smtClean="0"/>
              <a:t>Pre-</a:t>
            </a:r>
            <a:r>
              <a:rPr lang="de-DE" dirty="0" smtClean="0"/>
              <a:t> und </a:t>
            </a:r>
            <a:r>
              <a:rPr lang="en-US" dirty="0" smtClean="0"/>
              <a:t>Post-Conditions</a:t>
            </a:r>
            <a:r>
              <a:rPr lang="de-DE" dirty="0" smtClean="0"/>
              <a:t>) in den Source Code einfließen.</a:t>
            </a:r>
            <a:endParaRPr lang="de-DE" dirty="0"/>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17</a:t>
            </a:fld>
            <a:endParaRPr lang="de-DE"/>
          </a:p>
        </p:txBody>
      </p:sp>
      <p:sp>
        <p:nvSpPr>
          <p:cNvPr id="9" name="Rectangle 8"/>
          <p:cNvSpPr/>
          <p:nvPr/>
        </p:nvSpPr>
        <p:spPr>
          <a:xfrm>
            <a:off x="1467929" y="3429000"/>
            <a:ext cx="9256143" cy="2294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Wenn Sie gerade Chatsoftware schreiben und die Anforderung haben, dass jeder Account zumindest einen Nick Name besitzen muss, dann lassen Sie diese Anforderung als Klasseninvariante in Ihre Klasse Account einfließen. Dies resultiert wahrscheinlich in einen Konstruktor, der bspw. einen String für den Nick Name entgegen nimmt und in einem privaten Feld speichert, sodass dieses niemals null ist.</a:t>
            </a:r>
          </a:p>
          <a:p>
            <a:pPr algn="ctr"/>
            <a:r>
              <a:rPr lang="de-DE" dirty="0" smtClean="0"/>
              <a:t>(dies geht in Richtung </a:t>
            </a:r>
            <a:r>
              <a:rPr lang="en-US" dirty="0" smtClean="0"/>
              <a:t>Domain-Driven Design</a:t>
            </a:r>
            <a:r>
              <a:rPr lang="de-DE" dirty="0" smtClean="0"/>
              <a:t>)</a:t>
            </a:r>
            <a:endParaRPr lang="de-DE" dirty="0"/>
          </a:p>
        </p:txBody>
      </p:sp>
    </p:spTree>
    <p:extLst>
      <p:ext uri="{BB962C8B-B14F-4D97-AF65-F5344CB8AC3E}">
        <p14:creationId xmlns:p14="http://schemas.microsoft.com/office/powerpoint/2010/main" val="245086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7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0000">
                                          <p:cBhvr additive="base">
                                            <p:cTn id="7" dur="500" fill="hold"/>
                                            <p:tgtEl>
                                              <p:spTgt spid="9"/>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Ach ja: </a:t>
            </a:r>
            <a:r>
              <a:rPr lang="en-US" dirty="0" smtClean="0"/>
              <a:t>Loop Assertions</a:t>
            </a:r>
            <a:r>
              <a:rPr lang="de-DE" dirty="0" smtClean="0"/>
              <a:t> gibt‘s auch noch</a:t>
            </a:r>
            <a:endParaRPr lang="de-DE" dirty="0"/>
          </a:p>
        </p:txBody>
      </p:sp>
      <p:sp>
        <p:nvSpPr>
          <p:cNvPr id="3" name="Content Placeholder 2"/>
          <p:cNvSpPr>
            <a:spLocks noGrp="1"/>
          </p:cNvSpPr>
          <p:nvPr>
            <p:ph sz="half" idx="1"/>
          </p:nvPr>
        </p:nvSpPr>
        <p:spPr/>
        <p:txBody>
          <a:bodyPr/>
          <a:lstStyle/>
          <a:p>
            <a:r>
              <a:rPr lang="de-DE" dirty="0" smtClean="0"/>
              <a:t>Eiffel erlaubt die Definition von Invarianten und Varianten auf Schleifen, um deren Korrektheit zu definieren.</a:t>
            </a:r>
          </a:p>
          <a:p>
            <a:r>
              <a:rPr lang="de-DE" dirty="0" smtClean="0"/>
              <a:t>Wir gehen auf dieses Feature nicht näher ein, da es sich hierbei um Strukturierte Programmierung handelt und von </a:t>
            </a:r>
            <a:r>
              <a:rPr lang="en-US" dirty="0" smtClean="0"/>
              <a:t>Code Contracts</a:t>
            </a:r>
            <a:r>
              <a:rPr lang="de-DE" dirty="0" smtClean="0"/>
              <a:t> nicht unterstützt wird.</a:t>
            </a:r>
            <a:endParaRPr lang="de-DE"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8128" y="2079393"/>
            <a:ext cx="4429743" cy="3324689"/>
          </a:xfrm>
        </p:spPr>
      </p:pic>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18</a:t>
            </a:fld>
            <a:endParaRPr lang="de-DE"/>
          </a:p>
        </p:txBody>
      </p:sp>
    </p:spTree>
    <p:extLst>
      <p:ext uri="{BB962C8B-B14F-4D97-AF65-F5344CB8AC3E}">
        <p14:creationId xmlns:p14="http://schemas.microsoft.com/office/powerpoint/2010/main" val="228959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Kurzes Resümee</a:t>
            </a:r>
            <a:endParaRPr lang="de-DE" dirty="0"/>
          </a:p>
        </p:txBody>
      </p:sp>
      <p:sp>
        <p:nvSpPr>
          <p:cNvPr id="9" name="Content Placeholder 8"/>
          <p:cNvSpPr>
            <a:spLocks noGrp="1"/>
          </p:cNvSpPr>
          <p:nvPr>
            <p:ph idx="1"/>
          </p:nvPr>
        </p:nvSpPr>
        <p:spPr/>
        <p:txBody>
          <a:bodyPr/>
          <a:lstStyle/>
          <a:p>
            <a:r>
              <a:rPr lang="de-DE" dirty="0" smtClean="0"/>
              <a:t>Mit </a:t>
            </a:r>
            <a:r>
              <a:rPr lang="de-DE" noProof="1" smtClean="0"/>
              <a:t>DbC</a:t>
            </a:r>
            <a:r>
              <a:rPr lang="de-DE" dirty="0" smtClean="0"/>
              <a:t> kann man Methoden und Klassen </a:t>
            </a:r>
            <a:r>
              <a:rPr lang="de-DE" b="1" dirty="0" smtClean="0"/>
              <a:t>semantische Bedeutung</a:t>
            </a:r>
            <a:r>
              <a:rPr lang="de-DE" dirty="0" smtClean="0"/>
              <a:t> mitgeben – ersteren über </a:t>
            </a:r>
            <a:r>
              <a:rPr lang="en-US" dirty="0" smtClean="0"/>
              <a:t>Pre-</a:t>
            </a:r>
            <a:r>
              <a:rPr lang="de-DE" dirty="0" smtClean="0"/>
              <a:t> und </a:t>
            </a:r>
            <a:r>
              <a:rPr lang="en-US" dirty="0" smtClean="0"/>
              <a:t>Post-Conditions</a:t>
            </a:r>
            <a:r>
              <a:rPr lang="de-DE" dirty="0" smtClean="0"/>
              <a:t> und letzteren über Klasseninvarianten (auch Schleifen kann man zumindest in Eiffel mit diesen semantischen Checks ausstatten).</a:t>
            </a:r>
          </a:p>
          <a:p>
            <a:r>
              <a:rPr lang="de-DE" dirty="0" smtClean="0"/>
              <a:t>Gerade Klasseninvarianten fangen den </a:t>
            </a:r>
            <a:r>
              <a:rPr lang="de-DE" b="1" dirty="0" smtClean="0"/>
              <a:t>wesentlichen Kern eines Objekts</a:t>
            </a:r>
            <a:r>
              <a:rPr lang="de-DE" dirty="0" smtClean="0"/>
              <a:t> ein.</a:t>
            </a:r>
          </a:p>
          <a:p>
            <a:r>
              <a:rPr lang="de-DE" dirty="0" smtClean="0"/>
              <a:t>All diese </a:t>
            </a:r>
            <a:r>
              <a:rPr lang="en-US" dirty="0" smtClean="0"/>
              <a:t>Assertions</a:t>
            </a:r>
            <a:r>
              <a:rPr lang="de-DE" dirty="0" smtClean="0"/>
              <a:t> repräsentieren </a:t>
            </a:r>
            <a:r>
              <a:rPr lang="de-DE" b="1" dirty="0" smtClean="0"/>
              <a:t>ausführbare Spezifikationen</a:t>
            </a:r>
            <a:r>
              <a:rPr lang="de-DE" dirty="0" smtClean="0"/>
              <a:t>.</a:t>
            </a:r>
            <a:endParaRPr lang="de-DE" dirty="0"/>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19</a:t>
            </a:fld>
            <a:endParaRPr lang="de-DE"/>
          </a:p>
        </p:txBody>
      </p:sp>
      <p:sp>
        <p:nvSpPr>
          <p:cNvPr id="10" name="Rectangle 9"/>
          <p:cNvSpPr/>
          <p:nvPr/>
        </p:nvSpPr>
        <p:spPr>
          <a:xfrm>
            <a:off x="1467929" y="3429000"/>
            <a:ext cx="9256143" cy="2294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relative notion of correctness:</a:t>
            </a:r>
            <a:br>
              <a:rPr lang="en-US" dirty="0" smtClean="0"/>
            </a:br>
            <a:r>
              <a:rPr lang="en-US" dirty="0" smtClean="0"/>
              <a:t>“</a:t>
            </a:r>
            <a:r>
              <a:rPr lang="en-US" dirty="0"/>
              <a:t>A software system or software element is neither correct nor incorrect per se; it is correct or incorrect with respect to a certain specification. Strictly speaking, we should not discuss whether software elements are correct, but whether they are consistent with their specifications.” </a:t>
            </a:r>
            <a:r>
              <a:rPr lang="en-US" dirty="0" smtClean="0"/>
              <a:t>– Bertrand Meyer</a:t>
            </a:r>
            <a:endParaRPr lang="en-US" dirty="0"/>
          </a:p>
        </p:txBody>
      </p:sp>
    </p:spTree>
    <p:extLst>
      <p:ext uri="{BB962C8B-B14F-4D97-AF65-F5344CB8AC3E}">
        <p14:creationId xmlns:p14="http://schemas.microsoft.com/office/powerpoint/2010/main" val="325939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me</a:t>
            </a:r>
            <a:endParaRPr lang="de-DE" dirty="0"/>
          </a:p>
        </p:txBody>
      </p:sp>
      <p:sp>
        <p:nvSpPr>
          <p:cNvPr id="7" name="Content Placeholder 6"/>
          <p:cNvSpPr>
            <a:spLocks noGrp="1"/>
          </p:cNvSpPr>
          <p:nvPr>
            <p:ph sz="half" idx="1"/>
          </p:nvPr>
        </p:nvSpPr>
        <p:spPr/>
        <p:txBody>
          <a:bodyPr>
            <a:normAutofit/>
          </a:bodyPr>
          <a:lstStyle/>
          <a:p>
            <a:pPr marL="0" indent="0">
              <a:buNone/>
            </a:pPr>
            <a:r>
              <a:rPr lang="de-DE" dirty="0" smtClean="0"/>
              <a:t>Kenny Pflug</a:t>
            </a:r>
          </a:p>
          <a:p>
            <a:pPr marL="0" indent="0">
              <a:buNone/>
            </a:pPr>
            <a:r>
              <a:rPr lang="de-DE" dirty="0" smtClean="0"/>
              <a:t>Wissenschaftlicher Mitarbeiter am Universitätsklinikum Regensburg</a:t>
            </a:r>
          </a:p>
          <a:p>
            <a:pPr marL="0" indent="0">
              <a:buNone/>
            </a:pPr>
            <a:r>
              <a:rPr lang="de-DE" dirty="0" smtClean="0"/>
              <a:t>Doktorand der Medieninformatik</a:t>
            </a:r>
          </a:p>
          <a:p>
            <a:pPr marL="0" indent="0">
              <a:buNone/>
            </a:pPr>
            <a:endParaRPr lang="de-DE" dirty="0"/>
          </a:p>
          <a:p>
            <a:pPr marL="0" indent="0">
              <a:buNone/>
            </a:pPr>
            <a:r>
              <a:rPr lang="de-DE" dirty="0" smtClean="0"/>
              <a:t>Blog: </a:t>
            </a:r>
            <a:r>
              <a:rPr lang="de-DE" dirty="0" smtClean="0">
                <a:hlinkClick r:id="rId2"/>
              </a:rPr>
              <a:t>feo2x.com</a:t>
            </a:r>
            <a:endParaRPr lang="de-DE" dirty="0" smtClean="0"/>
          </a:p>
          <a:p>
            <a:pPr marL="0" indent="0">
              <a:buNone/>
            </a:pPr>
            <a:r>
              <a:rPr lang="de-DE" dirty="0" smtClean="0"/>
              <a:t>Twitter: </a:t>
            </a:r>
            <a:r>
              <a:rPr lang="de-DE" dirty="0" smtClean="0">
                <a:hlinkClick r:id="rId3"/>
              </a:rPr>
              <a:t>@feO2x</a:t>
            </a:r>
            <a:endParaRPr lang="de-DE" dirty="0" smtClean="0"/>
          </a:p>
          <a:p>
            <a:pPr marL="0" indent="0">
              <a:buNone/>
            </a:pPr>
            <a:r>
              <a:rPr lang="de-DE" dirty="0" smtClean="0"/>
              <a:t>YouTube: </a:t>
            </a:r>
            <a:r>
              <a:rPr lang="de-DE" sz="2000" noProof="1" smtClean="0">
                <a:hlinkClick r:id="rId4"/>
              </a:rPr>
              <a:t>youtube.com/c/kennypflug</a:t>
            </a:r>
            <a:endParaRPr lang="de-DE" noProof="1" smtClean="0"/>
          </a:p>
        </p:txBody>
      </p:sp>
      <p:pic>
        <p:nvPicPr>
          <p:cNvPr id="12" name="Content Placeholder 11"/>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253609" y="1131888"/>
            <a:ext cx="3308214" cy="4923855"/>
          </a:xfrm>
        </p:spPr>
      </p:pic>
      <p:sp>
        <p:nvSpPr>
          <p:cNvPr id="9" name="Date Placeholder 8"/>
          <p:cNvSpPr>
            <a:spLocks noGrp="1"/>
          </p:cNvSpPr>
          <p:nvPr>
            <p:ph type="dt" sz="half" idx="10"/>
          </p:nvPr>
        </p:nvSpPr>
        <p:spPr/>
        <p:txBody>
          <a:bodyPr/>
          <a:lstStyle/>
          <a:p>
            <a:r>
              <a:rPr lang="de-DE" smtClean="0"/>
              <a:t>25.01.2016</a:t>
            </a:r>
            <a:endParaRPr lang="de-DE"/>
          </a:p>
        </p:txBody>
      </p:sp>
      <p:sp>
        <p:nvSpPr>
          <p:cNvPr id="10" name="Footer Placeholder 9"/>
          <p:cNvSpPr>
            <a:spLocks noGrp="1"/>
          </p:cNvSpPr>
          <p:nvPr>
            <p:ph type="ftr" sz="quarter" idx="11"/>
          </p:nvPr>
        </p:nvSpPr>
        <p:spPr/>
        <p:txBody>
          <a:bodyPr/>
          <a:lstStyle/>
          <a:p>
            <a:r>
              <a:rPr lang="en-US" smtClean="0"/>
              <a:t>Design by Contract in .NET</a:t>
            </a:r>
            <a:endParaRPr lang="de-DE"/>
          </a:p>
        </p:txBody>
      </p:sp>
      <p:sp>
        <p:nvSpPr>
          <p:cNvPr id="11" name="Slide Number Placeholder 10"/>
          <p:cNvSpPr>
            <a:spLocks noGrp="1"/>
          </p:cNvSpPr>
          <p:nvPr>
            <p:ph type="sldNum" sz="quarter" idx="12"/>
          </p:nvPr>
        </p:nvSpPr>
        <p:spPr/>
        <p:txBody>
          <a:bodyPr/>
          <a:lstStyle/>
          <a:p>
            <a:fld id="{6C0D983C-3E1F-4E3F-A4E3-F517EA24E894}" type="slidenum">
              <a:rPr lang="de-DE" smtClean="0"/>
              <a:t>2</a:t>
            </a:fld>
            <a:endParaRPr lang="de-DE" dirty="0"/>
          </a:p>
        </p:txBody>
      </p:sp>
    </p:spTree>
    <p:extLst>
      <p:ext uri="{BB962C8B-B14F-4D97-AF65-F5344CB8AC3E}">
        <p14:creationId xmlns:p14="http://schemas.microsoft.com/office/powerpoint/2010/main" val="45768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Fortgeschrittene Themen</a:t>
            </a:r>
            <a:endParaRPr lang="en-US" dirty="0"/>
          </a:p>
        </p:txBody>
      </p:sp>
      <p:sp>
        <p:nvSpPr>
          <p:cNvPr id="9" name="Text Placeholder 8"/>
          <p:cNvSpPr>
            <a:spLocks noGrp="1"/>
          </p:cNvSpPr>
          <p:nvPr>
            <p:ph type="body" idx="1"/>
          </p:nvPr>
        </p:nvSpPr>
        <p:spPr/>
        <p:txBody>
          <a:bodyPr/>
          <a:lstStyle/>
          <a:p>
            <a:endParaRPr lang="de-DE"/>
          </a:p>
        </p:txBody>
      </p:sp>
      <p:sp>
        <p:nvSpPr>
          <p:cNvPr id="5" name="Date Placeholder 4"/>
          <p:cNvSpPr>
            <a:spLocks noGrp="1"/>
          </p:cNvSpPr>
          <p:nvPr>
            <p:ph type="dt" sz="half" idx="10"/>
          </p:nvPr>
        </p:nvSpPr>
        <p:spPr>
          <a:xfrm>
            <a:off x="0" y="6643688"/>
            <a:ext cx="2743200" cy="180975"/>
          </a:xfrm>
        </p:spPr>
        <p:txBody>
          <a:bodyPr/>
          <a:lstStyle/>
          <a:p>
            <a:r>
              <a:rPr lang="de-DE" smtClean="0"/>
              <a:t>25.01.2016</a:t>
            </a:r>
            <a:endParaRPr lang="de-DE"/>
          </a:p>
        </p:txBody>
      </p:sp>
      <p:sp>
        <p:nvSpPr>
          <p:cNvPr id="6" name="Footer Placeholder 5"/>
          <p:cNvSpPr>
            <a:spLocks noGrp="1"/>
          </p:cNvSpPr>
          <p:nvPr>
            <p:ph type="ftr" sz="quarter" idx="11"/>
          </p:nvPr>
        </p:nvSpPr>
        <p:spPr>
          <a:xfrm>
            <a:off x="8412163" y="36513"/>
            <a:ext cx="3779837" cy="179387"/>
          </a:xfrm>
        </p:spPr>
        <p:txBody>
          <a:bodyPr/>
          <a:lstStyle/>
          <a:p>
            <a:r>
              <a:rPr lang="en-US" smtClean="0"/>
              <a:t>Design by Contract in .NET</a:t>
            </a:r>
            <a:endParaRPr lang="de-DE"/>
          </a:p>
        </p:txBody>
      </p:sp>
      <p:sp>
        <p:nvSpPr>
          <p:cNvPr id="7" name="Slide Number Placeholder 6"/>
          <p:cNvSpPr>
            <a:spLocks noGrp="1"/>
          </p:cNvSpPr>
          <p:nvPr>
            <p:ph type="sldNum" sz="quarter" idx="12"/>
          </p:nvPr>
        </p:nvSpPr>
        <p:spPr>
          <a:xfrm>
            <a:off x="0" y="6643688"/>
            <a:ext cx="2743200" cy="180975"/>
          </a:xfrm>
        </p:spPr>
        <p:txBody>
          <a:bodyPr/>
          <a:lstStyle/>
          <a:p>
            <a:fld id="{6C0D983C-3E1F-4E3F-A4E3-F517EA24E894}" type="slidenum">
              <a:rPr lang="de-DE" smtClean="0"/>
              <a:t>20</a:t>
            </a:fld>
            <a:endParaRPr lang="de-DE"/>
          </a:p>
        </p:txBody>
      </p:sp>
    </p:spTree>
    <p:extLst>
      <p:ext uri="{BB962C8B-B14F-4D97-AF65-F5344CB8AC3E}">
        <p14:creationId xmlns:p14="http://schemas.microsoft.com/office/powerpoint/2010/main" val="353947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de-DE" dirty="0" smtClean="0"/>
              <a:t>Polymorphe Abstraktionen mit semantischer Bedeutung</a:t>
            </a:r>
            <a:endParaRPr lang="de-DE" dirty="0"/>
          </a:p>
        </p:txBody>
      </p:sp>
      <p:sp>
        <p:nvSpPr>
          <p:cNvPr id="9" name="Content Placeholder 8"/>
          <p:cNvSpPr>
            <a:spLocks noGrp="1"/>
          </p:cNvSpPr>
          <p:nvPr>
            <p:ph sz="half" idx="1"/>
          </p:nvPr>
        </p:nvSpPr>
        <p:spPr/>
        <p:txBody>
          <a:bodyPr/>
          <a:lstStyle/>
          <a:p>
            <a:r>
              <a:rPr lang="de-DE" dirty="0" smtClean="0"/>
              <a:t>Eiffel besitzt ähnlich wie C++ keine Interfaces, sondern nutzt ausschließlich Klassen (mit </a:t>
            </a:r>
            <a:r>
              <a:rPr lang="de-DE" dirty="0"/>
              <a:t>Mehrfachvererbung) </a:t>
            </a:r>
            <a:r>
              <a:rPr lang="de-DE" dirty="0" smtClean="0"/>
              <a:t>als polymorphe Abstraktionen.</a:t>
            </a:r>
          </a:p>
          <a:p>
            <a:r>
              <a:rPr lang="de-DE" dirty="0" smtClean="0"/>
              <a:t>Auf diesen Basisklassen können natürlich wie gewohnt </a:t>
            </a:r>
            <a:r>
              <a:rPr lang="en-US" dirty="0" smtClean="0"/>
              <a:t>Assertions</a:t>
            </a:r>
            <a:r>
              <a:rPr lang="de-DE" dirty="0" smtClean="0"/>
              <a:t> definiert werden – diese werden dann an Subklassen vererbt, welche sich an die vorgegebene Semantik der Basisklasse halten müssen.</a:t>
            </a:r>
          </a:p>
          <a:p>
            <a:r>
              <a:rPr lang="de-DE" dirty="0" smtClean="0"/>
              <a:t>Damit kann man die Spezifikationen nicht nur für eine Klasse festlegen, sondern für eine komplette Klassenhierarchie.</a:t>
            </a:r>
            <a:endParaRPr lang="de-DE"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833353562"/>
              </p:ext>
            </p:extLst>
          </p:nvPr>
        </p:nvGraphicFramePr>
        <p:xfrm>
          <a:off x="6172200" y="1131888"/>
          <a:ext cx="518160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r>
              <a:rPr lang="de-DE" smtClean="0"/>
              <a:t>25.01.2016</a:t>
            </a:r>
            <a:endParaRPr lang="de-DE"/>
          </a:p>
        </p:txBody>
      </p:sp>
      <p:sp>
        <p:nvSpPr>
          <p:cNvPr id="3" name="Footer Placeholder 2"/>
          <p:cNvSpPr>
            <a:spLocks noGrp="1"/>
          </p:cNvSpPr>
          <p:nvPr>
            <p:ph type="ftr" sz="quarter" idx="11"/>
          </p:nvPr>
        </p:nvSpPr>
        <p:spPr/>
        <p:txBody>
          <a:bodyPr/>
          <a:lstStyle/>
          <a:p>
            <a:r>
              <a:rPr lang="en-US" smtClean="0"/>
              <a:t>Design by Contract in .NET</a:t>
            </a:r>
            <a:endParaRPr lang="de-DE"/>
          </a:p>
        </p:txBody>
      </p:sp>
      <p:sp>
        <p:nvSpPr>
          <p:cNvPr id="4" name="Slide Number Placeholder 3"/>
          <p:cNvSpPr>
            <a:spLocks noGrp="1"/>
          </p:cNvSpPr>
          <p:nvPr>
            <p:ph type="sldNum" sz="quarter" idx="12"/>
          </p:nvPr>
        </p:nvSpPr>
        <p:spPr/>
        <p:txBody>
          <a:bodyPr/>
          <a:lstStyle/>
          <a:p>
            <a:fld id="{6C0D983C-3E1F-4E3F-A4E3-F517EA24E894}" type="slidenum">
              <a:rPr lang="de-DE" smtClean="0"/>
              <a:t>21</a:t>
            </a:fld>
            <a:endParaRPr lang="de-DE"/>
          </a:p>
        </p:txBody>
      </p:sp>
    </p:spTree>
    <p:extLst>
      <p:ext uri="{BB962C8B-B14F-4D97-AF65-F5344CB8AC3E}">
        <p14:creationId xmlns:p14="http://schemas.microsoft.com/office/powerpoint/2010/main" val="115160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Contracts: Assertions </a:t>
            </a:r>
            <a:r>
              <a:rPr lang="de-DE" dirty="0" smtClean="0"/>
              <a:t>auf Interfaces</a:t>
            </a:r>
            <a:endParaRPr lang="de-DE"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0075" y="1136287"/>
            <a:ext cx="5191850" cy="5210902"/>
          </a:xfrm>
        </p:spPr>
      </p:pic>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22</a:t>
            </a:fld>
            <a:endParaRPr lang="de-DE"/>
          </a:p>
        </p:txBody>
      </p:sp>
    </p:spTree>
    <p:extLst>
      <p:ext uri="{BB962C8B-B14F-4D97-AF65-F5344CB8AC3E}">
        <p14:creationId xmlns:p14="http://schemas.microsoft.com/office/powerpoint/2010/main" val="358441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Contracts: Assertions</a:t>
            </a:r>
            <a:r>
              <a:rPr lang="de-DE" dirty="0" smtClean="0"/>
              <a:t> auf abstrakten Klassen</a:t>
            </a:r>
            <a:endParaRPr lang="de-DE"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2917" y="1455419"/>
            <a:ext cx="5306165" cy="4572638"/>
          </a:xfrm>
        </p:spPr>
      </p:pic>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23</a:t>
            </a:fld>
            <a:endParaRPr lang="de-DE"/>
          </a:p>
        </p:txBody>
      </p:sp>
    </p:spTree>
    <p:extLst>
      <p:ext uri="{BB962C8B-B14F-4D97-AF65-F5344CB8AC3E}">
        <p14:creationId xmlns:p14="http://schemas.microsoft.com/office/powerpoint/2010/main" val="12939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Von starken und schwachen </a:t>
            </a:r>
            <a:r>
              <a:rPr lang="en-US" dirty="0" smtClean="0"/>
              <a:t>Assertions</a:t>
            </a:r>
            <a:endParaRPr lang="en-US" dirty="0"/>
          </a:p>
        </p:txBody>
      </p:sp>
      <p:sp>
        <p:nvSpPr>
          <p:cNvPr id="3" name="Content Placeholder 2"/>
          <p:cNvSpPr>
            <a:spLocks noGrp="1"/>
          </p:cNvSpPr>
          <p:nvPr>
            <p:ph idx="1"/>
          </p:nvPr>
        </p:nvSpPr>
        <p:spPr/>
        <p:txBody>
          <a:bodyPr/>
          <a:lstStyle/>
          <a:p>
            <a:pPr marL="0" indent="0">
              <a:buNone/>
            </a:pPr>
            <a:r>
              <a:rPr lang="de-DE" dirty="0" smtClean="0"/>
              <a:t>Wenn man Methoden von Basisklassen überschreibt, die mit </a:t>
            </a:r>
            <a:r>
              <a:rPr lang="en-US" dirty="0" smtClean="0"/>
              <a:t>Assertions</a:t>
            </a:r>
            <a:r>
              <a:rPr lang="de-DE" dirty="0" smtClean="0"/>
              <a:t> ausgestattet sind, dann müssen folgende Regeln eingehalten werden</a:t>
            </a:r>
          </a:p>
          <a:p>
            <a:r>
              <a:rPr lang="en-US" dirty="0" smtClean="0"/>
              <a:t>Pre-Conditions</a:t>
            </a:r>
            <a:r>
              <a:rPr lang="de-DE" dirty="0" smtClean="0"/>
              <a:t> dürfen nur abgeschwächt werden – man muss alle validen Werte der Basismethode entgegen nehmen plus mögliche weitere, ohne dabei eine </a:t>
            </a:r>
            <a:r>
              <a:rPr lang="en-US" dirty="0" smtClean="0"/>
              <a:t>Exception</a:t>
            </a:r>
            <a:r>
              <a:rPr lang="de-DE" dirty="0" smtClean="0"/>
              <a:t> wegen invalider Parameterwerte auszulösen.</a:t>
            </a:r>
          </a:p>
          <a:p>
            <a:r>
              <a:rPr lang="en-US" dirty="0" smtClean="0"/>
              <a:t>Post-Conditions</a:t>
            </a:r>
            <a:r>
              <a:rPr lang="de-DE" dirty="0" smtClean="0"/>
              <a:t> können ausschließlich stärker ausgedrückt werden – alle Seiteneffekte und Rückgabewerte müssen mit gleicher oder besserer Güte berechnet werden.</a:t>
            </a:r>
          </a:p>
        </p:txBody>
      </p:sp>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24</a:t>
            </a:fld>
            <a:endParaRPr lang="de-DE"/>
          </a:p>
        </p:txBody>
      </p:sp>
      <p:sp>
        <p:nvSpPr>
          <p:cNvPr id="7" name="Rectangle 6"/>
          <p:cNvSpPr/>
          <p:nvPr/>
        </p:nvSpPr>
        <p:spPr>
          <a:xfrm>
            <a:off x="1467929" y="4511842"/>
            <a:ext cx="9256143" cy="1163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Werden diese Regeln verletzt, so verstößt man gegen das </a:t>
            </a:r>
            <a:r>
              <a:rPr lang="en-US" noProof="1" smtClean="0"/>
              <a:t>Liskov</a:t>
            </a:r>
            <a:r>
              <a:rPr lang="en-US" dirty="0" smtClean="0"/>
              <a:t> Substitution Principle</a:t>
            </a:r>
            <a:r>
              <a:rPr lang="de-DE" dirty="0" smtClean="0"/>
              <a:t>.</a:t>
            </a:r>
            <a:endParaRPr lang="de-DE" dirty="0"/>
          </a:p>
        </p:txBody>
      </p:sp>
    </p:spTree>
    <p:extLst>
      <p:ext uri="{BB962C8B-B14F-4D97-AF65-F5344CB8AC3E}">
        <p14:creationId xmlns:p14="http://schemas.microsoft.com/office/powerpoint/2010/main" val="283908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7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7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eigentlich das „Gegenteil“ von </a:t>
            </a:r>
            <a:r>
              <a:rPr lang="de-DE" noProof="1" smtClean="0"/>
              <a:t>DbC</a:t>
            </a:r>
            <a:r>
              <a:rPr lang="de-DE" dirty="0" smtClean="0"/>
              <a:t>?</a:t>
            </a:r>
            <a:endParaRPr lang="de-DE" dirty="0"/>
          </a:p>
        </p:txBody>
      </p:sp>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25</a:t>
            </a:fld>
            <a:endParaRPr lang="de-DE"/>
          </a:p>
        </p:txBody>
      </p:sp>
      <p:sp>
        <p:nvSpPr>
          <p:cNvPr id="7" name="TextBox 6"/>
          <p:cNvSpPr txBox="1"/>
          <p:nvPr/>
        </p:nvSpPr>
        <p:spPr>
          <a:xfrm>
            <a:off x="838198" y="1131451"/>
            <a:ext cx="5181602" cy="4401205"/>
          </a:xfrm>
          <a:prstGeom prst="rect">
            <a:avLst/>
          </a:prstGeom>
          <a:noFill/>
        </p:spPr>
        <p:txBody>
          <a:bodyPr wrap="square" rtlCol="0">
            <a:spAutoFit/>
          </a:bodyPr>
          <a:lstStyle/>
          <a:p>
            <a:pPr marL="285750" indent="-285750">
              <a:buFont typeface="Wingdings" panose="05000000000000000000" pitchFamily="2" charset="2"/>
              <a:buChar char="§"/>
            </a:pPr>
            <a:r>
              <a:rPr lang="de-DE" sz="2000" dirty="0" smtClean="0"/>
              <a:t>Im übertragenen Sinne ist </a:t>
            </a:r>
            <a:r>
              <a:rPr lang="de-DE" sz="2000" b="1" dirty="0" smtClean="0"/>
              <a:t>Defensives Programmieren</a:t>
            </a:r>
            <a:r>
              <a:rPr lang="de-DE" sz="2000" dirty="0" smtClean="0"/>
              <a:t> das Gegenteil von </a:t>
            </a:r>
            <a:r>
              <a:rPr lang="de-DE" sz="2000" noProof="1" smtClean="0"/>
              <a:t>DbC</a:t>
            </a:r>
            <a:r>
              <a:rPr lang="de-DE" sz="2000" dirty="0" smtClean="0"/>
              <a:t>.</a:t>
            </a:r>
          </a:p>
          <a:p>
            <a:pPr marL="285750" indent="-285750">
              <a:buFont typeface="Wingdings" panose="05000000000000000000" pitchFamily="2" charset="2"/>
              <a:buChar char="§"/>
            </a:pPr>
            <a:r>
              <a:rPr lang="de-DE" sz="2000" dirty="0" smtClean="0"/>
              <a:t>Bei diesem Programmierstil geht man beim Schreiben einer Klasse davon aus, dass andere Klassen, die referenziert werden, beim Aufruf </a:t>
            </a:r>
            <a:r>
              <a:rPr lang="de-DE" sz="2000" b="1" dirty="0" smtClean="0"/>
              <a:t>kein korrektes Ergebnis zurückliefern könnten</a:t>
            </a:r>
            <a:r>
              <a:rPr lang="de-DE" sz="2000" dirty="0" smtClean="0"/>
              <a:t>.</a:t>
            </a:r>
          </a:p>
          <a:p>
            <a:pPr marL="285750" indent="-285750">
              <a:buFont typeface="Wingdings" panose="05000000000000000000" pitchFamily="2" charset="2"/>
              <a:buChar char="§"/>
            </a:pPr>
            <a:r>
              <a:rPr lang="de-DE" sz="2000" dirty="0" smtClean="0"/>
              <a:t>Oftmals resultiert das in vielen </a:t>
            </a:r>
            <a:r>
              <a:rPr lang="en-US" sz="2000" dirty="0" smtClean="0">
                <a:solidFill>
                  <a:srgbClr val="0000FF"/>
                </a:solidFill>
                <a:latin typeface="Consolas" panose="020B0609020204030204" pitchFamily="49" charset="0"/>
              </a:rPr>
              <a:t>if else</a:t>
            </a:r>
            <a:r>
              <a:rPr lang="de-DE" sz="2000" dirty="0" smtClean="0"/>
              <a:t> Blöcken, die in komplexen Fällen in Spaghetti-Code ausarten können.</a:t>
            </a:r>
          </a:p>
          <a:p>
            <a:pPr marL="285750" indent="-285750">
              <a:buFont typeface="Wingdings" panose="05000000000000000000" pitchFamily="2" charset="2"/>
              <a:buChar char="§"/>
            </a:pPr>
            <a:r>
              <a:rPr lang="de-DE" sz="2000" dirty="0" smtClean="0"/>
              <a:t>Bitte nicht verwechseln mit der Überprüfung von eingegebenen Daten über die Prozessgrenze hinweg á la </a:t>
            </a:r>
            <a:br>
              <a:rPr lang="de-DE" sz="2000" dirty="0" smtClean="0"/>
            </a:br>
            <a:r>
              <a:rPr lang="de-DE" sz="2000" dirty="0" smtClean="0"/>
              <a:t>„</a:t>
            </a:r>
            <a:r>
              <a:rPr lang="en-US" sz="2000" b="1" dirty="0" smtClean="0"/>
              <a:t>All Input is Evil</a:t>
            </a:r>
            <a:r>
              <a:rPr lang="de-DE" sz="2000" dirty="0" smtClean="0"/>
              <a:t>“.</a:t>
            </a:r>
            <a:endParaRPr lang="de-DE" sz="20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089" y="1217229"/>
            <a:ext cx="5334744" cy="4315427"/>
          </a:xfrm>
          <a:prstGeom prst="rect">
            <a:avLst/>
          </a:prstGeom>
        </p:spPr>
      </p:pic>
    </p:spTree>
    <p:extLst>
      <p:ext uri="{BB962C8B-B14F-4D97-AF65-F5344CB8AC3E}">
        <p14:creationId xmlns:p14="http://schemas.microsoft.com/office/powerpoint/2010/main" val="31729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Alternativen zu Code </a:t>
            </a:r>
            <a:r>
              <a:rPr lang="de-DE" dirty="0" err="1" smtClean="0"/>
              <a:t>Contracts</a:t>
            </a:r>
            <a:endParaRPr lang="de-DE" dirty="0"/>
          </a:p>
        </p:txBody>
      </p:sp>
      <p:sp>
        <p:nvSpPr>
          <p:cNvPr id="9" name="Text Placeholder 8"/>
          <p:cNvSpPr>
            <a:spLocks noGrp="1"/>
          </p:cNvSpPr>
          <p:nvPr>
            <p:ph type="body" idx="1"/>
          </p:nvPr>
        </p:nvSpPr>
        <p:spPr/>
        <p:txBody>
          <a:bodyPr/>
          <a:lstStyle/>
          <a:p>
            <a:endParaRPr lang="de-DE"/>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26</a:t>
            </a:fld>
            <a:endParaRPr lang="de-DE"/>
          </a:p>
        </p:txBody>
      </p:sp>
    </p:spTree>
    <p:extLst>
      <p:ext uri="{BB962C8B-B14F-4D97-AF65-F5344CB8AC3E}">
        <p14:creationId xmlns:p14="http://schemas.microsoft.com/office/powerpoint/2010/main" val="212264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Contracts</a:t>
            </a:r>
            <a:r>
              <a:rPr lang="de-DE" dirty="0" smtClean="0"/>
              <a:t> – Ja oder Nein?</a:t>
            </a:r>
            <a:endParaRPr lang="de-DE" dirty="0"/>
          </a:p>
        </p:txBody>
      </p:sp>
      <p:sp>
        <p:nvSpPr>
          <p:cNvPr id="10" name="Content Placeholder 9"/>
          <p:cNvSpPr>
            <a:spLocks noGrp="1"/>
          </p:cNvSpPr>
          <p:nvPr>
            <p:ph sz="half" idx="1"/>
          </p:nvPr>
        </p:nvSpPr>
        <p:spPr/>
        <p:txBody>
          <a:bodyPr/>
          <a:lstStyle/>
          <a:p>
            <a:pPr marL="0" indent="0">
              <a:buNone/>
            </a:pPr>
            <a:r>
              <a:rPr lang="de-DE" dirty="0" smtClean="0"/>
              <a:t>Positive und negative Kritiken sind über </a:t>
            </a:r>
            <a:r>
              <a:rPr lang="en-US" dirty="0" smtClean="0"/>
              <a:t>Code Contracts</a:t>
            </a:r>
            <a:r>
              <a:rPr lang="de-DE" dirty="0" smtClean="0"/>
              <a:t> zu finden:</a:t>
            </a:r>
          </a:p>
          <a:p>
            <a:r>
              <a:rPr lang="de-DE" dirty="0" smtClean="0"/>
              <a:t>Manche schwärmen, dass sie nie wieder ohne dieses Framework arbeiten möchten</a:t>
            </a:r>
          </a:p>
          <a:p>
            <a:r>
              <a:rPr lang="de-DE" dirty="0" smtClean="0"/>
              <a:t>Andere sind von Bugs enttäuscht (falsche Fehlermeldungen, nach Update kann VS nicht mehr gestartet werden, etc.)</a:t>
            </a:r>
          </a:p>
          <a:p>
            <a:r>
              <a:rPr lang="de-DE" dirty="0" smtClean="0"/>
              <a:t>Einige sind von den verlängerten Kompilierzeiten genervt (v.a. bei großen Projekten)</a:t>
            </a:r>
          </a:p>
          <a:p>
            <a:r>
              <a:rPr lang="de-DE" dirty="0" smtClean="0"/>
              <a:t>In .NET findet man einige Codestellen, die </a:t>
            </a:r>
            <a:r>
              <a:rPr lang="en-US" dirty="0" smtClean="0"/>
              <a:t>Code Contracts</a:t>
            </a:r>
            <a:r>
              <a:rPr lang="de-DE" dirty="0" smtClean="0"/>
              <a:t> benutzen</a:t>
            </a:r>
          </a:p>
          <a:p>
            <a:endParaRPr lang="de-DE" dirty="0"/>
          </a:p>
          <a:p>
            <a:pPr marL="0" indent="0">
              <a:buNone/>
            </a:pPr>
            <a:r>
              <a:rPr lang="de-DE" dirty="0" smtClean="0"/>
              <a:t>Ist </a:t>
            </a:r>
            <a:r>
              <a:rPr lang="en-US" dirty="0" smtClean="0"/>
              <a:t>Code Contracts „ready for production“</a:t>
            </a:r>
            <a:r>
              <a:rPr lang="de-DE" dirty="0" smtClean="0"/>
              <a:t>? Am besten selbst ausprobieren (in VM).</a:t>
            </a:r>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8209" y="1131888"/>
            <a:ext cx="4169582" cy="5219700"/>
          </a:xfrm>
        </p:spPr>
      </p:pic>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27</a:t>
            </a:fld>
            <a:endParaRPr lang="de-DE" dirty="0"/>
          </a:p>
        </p:txBody>
      </p:sp>
    </p:spTree>
    <p:extLst>
      <p:ext uri="{BB962C8B-B14F-4D97-AF65-F5344CB8AC3E}">
        <p14:creationId xmlns:p14="http://schemas.microsoft.com/office/powerpoint/2010/main" val="336796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Die Alternativen</a:t>
            </a:r>
            <a:endParaRPr lang="de-DE" dirty="0"/>
          </a:p>
        </p:txBody>
      </p:sp>
      <p:sp>
        <p:nvSpPr>
          <p:cNvPr id="9" name="Content Placeholder 8"/>
          <p:cNvSpPr>
            <a:spLocks noGrp="1"/>
          </p:cNvSpPr>
          <p:nvPr>
            <p:ph idx="1"/>
          </p:nvPr>
        </p:nvSpPr>
        <p:spPr/>
        <p:txBody>
          <a:bodyPr/>
          <a:lstStyle/>
          <a:p>
            <a:r>
              <a:rPr lang="de-DE" dirty="0" smtClean="0"/>
              <a:t>Es gibt viele größere und kleinere Frameworks / Libraries, die einen mit </a:t>
            </a:r>
            <a:r>
              <a:rPr lang="de-DE" noProof="1" smtClean="0"/>
              <a:t>DbC</a:t>
            </a:r>
            <a:r>
              <a:rPr lang="de-DE" dirty="0" smtClean="0"/>
              <a:t> in C# unterstützen.</a:t>
            </a:r>
          </a:p>
          <a:p>
            <a:r>
              <a:rPr lang="de-DE" dirty="0" smtClean="0"/>
              <a:t>Die meisten basieren auf statischen Methoden, die man zu Beginn und zum Ende einer Methode aufruft, um damit </a:t>
            </a:r>
            <a:r>
              <a:rPr lang="en-US" dirty="0" smtClean="0"/>
              <a:t>Pre-</a:t>
            </a:r>
            <a:r>
              <a:rPr lang="de-DE" dirty="0" smtClean="0"/>
              <a:t> und </a:t>
            </a:r>
            <a:r>
              <a:rPr lang="en-US" dirty="0" smtClean="0"/>
              <a:t>Post-Conditions</a:t>
            </a:r>
            <a:r>
              <a:rPr lang="de-DE" dirty="0" smtClean="0"/>
              <a:t> zu modellieren. Viele nutzen das </a:t>
            </a:r>
            <a:r>
              <a:rPr lang="de-DE" noProof="1" smtClean="0">
                <a:solidFill>
                  <a:srgbClr val="2D91AF"/>
                </a:solidFill>
                <a:latin typeface="Consolas" panose="020B0609020204030204" pitchFamily="49" charset="0"/>
              </a:rPr>
              <a:t>ConditionalAttribute</a:t>
            </a:r>
            <a:r>
              <a:rPr lang="de-DE" dirty="0" smtClean="0"/>
              <a:t> oder Präprozessoranweisungen, um den Nutzern selektives Kompilieren zu ermöglichen.</a:t>
            </a:r>
          </a:p>
          <a:p>
            <a:r>
              <a:rPr lang="de-DE" dirty="0" smtClean="0"/>
              <a:t>Ich möchte aber auf zwei andere Dinge hinweisen, welche von vielen Entwicklern bereits im Alltag benutzt werden und den Kern von </a:t>
            </a:r>
            <a:r>
              <a:rPr lang="de-DE" noProof="1" smtClean="0"/>
              <a:t>DbC</a:t>
            </a:r>
            <a:r>
              <a:rPr lang="de-DE" dirty="0" smtClean="0"/>
              <a:t> treffen: </a:t>
            </a:r>
            <a:br>
              <a:rPr lang="de-DE" dirty="0" smtClean="0"/>
            </a:br>
            <a:r>
              <a:rPr lang="en-US" b="1" dirty="0" smtClean="0"/>
              <a:t>Guard Clauses</a:t>
            </a:r>
            <a:r>
              <a:rPr lang="de-DE" dirty="0" smtClean="0"/>
              <a:t> und </a:t>
            </a:r>
            <a:r>
              <a:rPr lang="de-DE" b="1" dirty="0" smtClean="0"/>
              <a:t>Automatisierte Tests</a:t>
            </a:r>
            <a:r>
              <a:rPr lang="de-DE" dirty="0" smtClean="0"/>
              <a:t>.</a:t>
            </a:r>
            <a:endParaRPr lang="de-DE" dirty="0"/>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28</a:t>
            </a:fld>
            <a:endParaRPr lang="de-DE" dirty="0"/>
          </a:p>
        </p:txBody>
      </p:sp>
    </p:spTree>
    <p:extLst>
      <p:ext uri="{BB962C8B-B14F-4D97-AF65-F5344CB8AC3E}">
        <p14:creationId xmlns:p14="http://schemas.microsoft.com/office/powerpoint/2010/main" val="202513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Guard Clauses</a:t>
            </a:r>
            <a:r>
              <a:rPr lang="de-DE" dirty="0" smtClean="0"/>
              <a:t> sichern </a:t>
            </a:r>
            <a:r>
              <a:rPr lang="en-US" dirty="0" smtClean="0"/>
              <a:t>Pre-Conditions</a:t>
            </a:r>
            <a:endParaRPr lang="en-US" dirty="0"/>
          </a:p>
        </p:txBody>
      </p:sp>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29</a:t>
            </a:fld>
            <a:endParaRPr lang="de-DE"/>
          </a:p>
        </p:txBody>
      </p:sp>
      <p:pic>
        <p:nvPicPr>
          <p:cNvPr id="14" name="Content Placeholder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278540"/>
            <a:ext cx="5181600" cy="2926395"/>
          </a:xfrm>
        </p:spPr>
      </p:pic>
      <p:sp>
        <p:nvSpPr>
          <p:cNvPr id="13" name="Content Placeholder 12"/>
          <p:cNvSpPr>
            <a:spLocks noGrp="1"/>
          </p:cNvSpPr>
          <p:nvPr>
            <p:ph sz="half" idx="1"/>
          </p:nvPr>
        </p:nvSpPr>
        <p:spPr/>
        <p:txBody>
          <a:bodyPr/>
          <a:lstStyle/>
          <a:p>
            <a:r>
              <a:rPr lang="en-US" dirty="0" smtClean="0"/>
              <a:t>Guard Clauses</a:t>
            </a:r>
            <a:r>
              <a:rPr lang="de-DE" dirty="0" smtClean="0"/>
              <a:t> sind Überprüfungen zu Beginn einer Methode, welche sicherstellen, dass der eigentliche Methodenkörper sicher ausgeführt werden kann.</a:t>
            </a:r>
          </a:p>
          <a:p>
            <a:r>
              <a:rPr lang="de-DE" dirty="0" smtClean="0"/>
              <a:t>Sie überprüfen dabei üblicherweise Parameterwerte und / oder den Status eines Objekts, und schmeißen eine </a:t>
            </a:r>
            <a:r>
              <a:rPr lang="en-US" dirty="0" smtClean="0"/>
              <a:t>Exception</a:t>
            </a:r>
            <a:r>
              <a:rPr lang="de-DE" dirty="0" smtClean="0"/>
              <a:t>, sollte der Client-Code den Aufruf fehlerhaft durchgeführt haben.</a:t>
            </a:r>
          </a:p>
          <a:p>
            <a:r>
              <a:rPr lang="de-DE" dirty="0" smtClean="0"/>
              <a:t>Mit Ihnen lassen sich </a:t>
            </a:r>
            <a:r>
              <a:rPr lang="en-US" dirty="0" smtClean="0"/>
              <a:t>Pre-Conditions</a:t>
            </a:r>
            <a:r>
              <a:rPr lang="de-DE" dirty="0" smtClean="0"/>
              <a:t> und Invarianten sichern.</a:t>
            </a:r>
            <a:endParaRPr lang="de-DE" dirty="0"/>
          </a:p>
        </p:txBody>
      </p:sp>
    </p:spTree>
    <p:extLst>
      <p:ext uri="{BB962C8B-B14F-4D97-AF65-F5344CB8AC3E}">
        <p14:creationId xmlns:p14="http://schemas.microsoft.com/office/powerpoint/2010/main" val="64788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Unsere Themen heute Abend</a:t>
            </a:r>
            <a:endParaRPr lang="de-DE" dirty="0"/>
          </a:p>
        </p:txBody>
      </p:sp>
      <p:sp>
        <p:nvSpPr>
          <p:cNvPr id="9" name="Content Placeholder 8"/>
          <p:cNvSpPr>
            <a:spLocks noGrp="1"/>
          </p:cNvSpPr>
          <p:nvPr>
            <p:ph idx="1"/>
          </p:nvPr>
        </p:nvSpPr>
        <p:spPr/>
        <p:txBody>
          <a:bodyPr/>
          <a:lstStyle/>
          <a:p>
            <a:r>
              <a:rPr lang="en-US" dirty="0" smtClean="0"/>
              <a:t>Design By Contract</a:t>
            </a:r>
            <a:r>
              <a:rPr lang="de-DE" dirty="0" smtClean="0"/>
              <a:t> – was ist das genau?</a:t>
            </a:r>
          </a:p>
          <a:p>
            <a:r>
              <a:rPr lang="en-US" dirty="0" smtClean="0"/>
              <a:t>Design by Contract</a:t>
            </a:r>
            <a:r>
              <a:rPr lang="de-DE" dirty="0" smtClean="0"/>
              <a:t> in .NET mit </a:t>
            </a:r>
            <a:r>
              <a:rPr lang="en-US" dirty="0" smtClean="0"/>
              <a:t>Code Contracts</a:t>
            </a:r>
          </a:p>
          <a:p>
            <a:r>
              <a:rPr lang="de-DE" dirty="0" smtClean="0"/>
              <a:t>Alternative Ansätze zu </a:t>
            </a:r>
            <a:r>
              <a:rPr lang="en-US" dirty="0" smtClean="0"/>
              <a:t>Code Contracts</a:t>
            </a:r>
          </a:p>
          <a:p>
            <a:r>
              <a:rPr lang="de-DE" dirty="0" smtClean="0"/>
              <a:t>Ausführbare Spezifikationen und ihre Auswirkungen</a:t>
            </a:r>
            <a:endParaRPr lang="de-DE" dirty="0"/>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3</a:t>
            </a:fld>
            <a:endParaRPr lang="de-DE" dirty="0"/>
          </a:p>
        </p:txBody>
      </p:sp>
    </p:spTree>
    <p:extLst>
      <p:ext uri="{BB962C8B-B14F-4D97-AF65-F5344CB8AC3E}">
        <p14:creationId xmlns:p14="http://schemas.microsoft.com/office/powerpoint/2010/main" val="1974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Moment – waren </a:t>
            </a:r>
            <a:r>
              <a:rPr lang="en-US" dirty="0" smtClean="0"/>
              <a:t>Guard Clauses</a:t>
            </a:r>
            <a:r>
              <a:rPr lang="de-DE" dirty="0" smtClean="0"/>
              <a:t> nicht für was anderes da?</a:t>
            </a:r>
            <a:endParaRPr lang="de-DE"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7845" y="1131888"/>
            <a:ext cx="5476310" cy="5219700"/>
          </a:xfrm>
        </p:spPr>
      </p:pic>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30</a:t>
            </a:fld>
            <a:endParaRPr lang="de-DE"/>
          </a:p>
        </p:txBody>
      </p:sp>
    </p:spTree>
    <p:extLst>
      <p:ext uri="{BB962C8B-B14F-4D97-AF65-F5344CB8AC3E}">
        <p14:creationId xmlns:p14="http://schemas.microsoft.com/office/powerpoint/2010/main" val="269244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smtClean="0"/>
              <a:t>Automatisierte Tests sichern </a:t>
            </a:r>
            <a:r>
              <a:rPr lang="en-US" dirty="0" smtClean="0"/>
              <a:t>Post-Conditions</a:t>
            </a:r>
            <a:endParaRPr lang="en-US" dirty="0"/>
          </a:p>
        </p:txBody>
      </p:sp>
      <p:sp>
        <p:nvSpPr>
          <p:cNvPr id="8" name="Content Placeholder 7"/>
          <p:cNvSpPr>
            <a:spLocks noGrp="1"/>
          </p:cNvSpPr>
          <p:nvPr>
            <p:ph sz="half" idx="1"/>
          </p:nvPr>
        </p:nvSpPr>
        <p:spPr/>
        <p:txBody>
          <a:bodyPr/>
          <a:lstStyle/>
          <a:p>
            <a:r>
              <a:rPr lang="de-DE" dirty="0" smtClean="0"/>
              <a:t>Üblicherweise werden zu einer bestimmten Klasse mehrere kleine Tests geschrieben, die das Verhalten des „</a:t>
            </a:r>
            <a:r>
              <a:rPr lang="en-US" dirty="0" smtClean="0"/>
              <a:t>Subject under Test</a:t>
            </a:r>
            <a:r>
              <a:rPr lang="de-DE" dirty="0" smtClean="0"/>
              <a:t>“ (SUT) in einer bestimmten Situation überprüfen.</a:t>
            </a:r>
          </a:p>
          <a:p>
            <a:r>
              <a:rPr lang="de-DE" dirty="0" smtClean="0"/>
              <a:t>Diese Tests stellen also sicher, dass </a:t>
            </a:r>
            <a:r>
              <a:rPr lang="en-US" dirty="0" smtClean="0"/>
              <a:t>Post-Conditions</a:t>
            </a:r>
            <a:r>
              <a:rPr lang="de-DE" dirty="0" smtClean="0"/>
              <a:t> und Invarianten von einem Objekt eingehalten werden.</a:t>
            </a:r>
            <a:endParaRPr lang="de-DE"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0523" y="2770052"/>
            <a:ext cx="4324954" cy="1943371"/>
          </a:xfrm>
        </p:spPr>
      </p:pic>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31</a:t>
            </a:fld>
            <a:endParaRPr lang="de-DE"/>
          </a:p>
        </p:txBody>
      </p:sp>
    </p:spTree>
    <p:extLst>
      <p:ext uri="{BB962C8B-B14F-4D97-AF65-F5344CB8AC3E}">
        <p14:creationId xmlns:p14="http://schemas.microsoft.com/office/powerpoint/2010/main" val="33368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Guard Clauses</a:t>
            </a:r>
            <a:r>
              <a:rPr lang="de-DE" dirty="0" smtClean="0"/>
              <a:t> + Automatisierte Tests = </a:t>
            </a:r>
            <a:r>
              <a:rPr lang="de-DE" noProof="1" smtClean="0"/>
              <a:t>DbC</a:t>
            </a:r>
            <a:endParaRPr lang="de-DE" noProof="1"/>
          </a:p>
        </p:txBody>
      </p:sp>
      <p:sp>
        <p:nvSpPr>
          <p:cNvPr id="9" name="Content Placeholder 8"/>
          <p:cNvSpPr>
            <a:spLocks noGrp="1"/>
          </p:cNvSpPr>
          <p:nvPr>
            <p:ph idx="1"/>
          </p:nvPr>
        </p:nvSpPr>
        <p:spPr/>
        <p:txBody>
          <a:bodyPr/>
          <a:lstStyle/>
          <a:p>
            <a:r>
              <a:rPr lang="de-DE" dirty="0" smtClean="0"/>
              <a:t>In allen Fällen werden </a:t>
            </a:r>
            <a:r>
              <a:rPr lang="en-US" dirty="0" smtClean="0"/>
              <a:t>Assertions</a:t>
            </a:r>
            <a:r>
              <a:rPr lang="de-DE" dirty="0" smtClean="0"/>
              <a:t> zur Laufzeit ausgewertet (Test Runs / Produktivbetrieb).</a:t>
            </a:r>
          </a:p>
          <a:p>
            <a:r>
              <a:rPr lang="de-DE" dirty="0" smtClean="0"/>
              <a:t>Gibt eine Assertion </a:t>
            </a:r>
            <a:r>
              <a:rPr lang="en-US" dirty="0" smtClean="0">
                <a:solidFill>
                  <a:srgbClr val="0000FF"/>
                </a:solidFill>
                <a:latin typeface="Consolas" panose="020B0609020204030204" pitchFamily="49" charset="0"/>
              </a:rPr>
              <a:t>false</a:t>
            </a:r>
            <a:r>
              <a:rPr lang="de-DE" dirty="0" smtClean="0"/>
              <a:t> zurück, wird eine </a:t>
            </a:r>
            <a:r>
              <a:rPr lang="en-US" dirty="0" smtClean="0"/>
              <a:t>Exception</a:t>
            </a:r>
            <a:r>
              <a:rPr lang="de-DE" dirty="0" smtClean="0"/>
              <a:t> geschmissen.</a:t>
            </a:r>
          </a:p>
          <a:p>
            <a:r>
              <a:rPr lang="de-DE" dirty="0" smtClean="0"/>
              <a:t>Fehlgeschlagene </a:t>
            </a:r>
            <a:r>
              <a:rPr lang="en-US" dirty="0" smtClean="0"/>
              <a:t>Guard Clauses</a:t>
            </a:r>
            <a:r>
              <a:rPr lang="de-DE" dirty="0" smtClean="0"/>
              <a:t> kennzeichnen einen Fehler beim Aufruf durch Client-Code, fehlgeschlagene automatisierte Tests kennzeichnen einen Fehler im </a:t>
            </a:r>
            <a:r>
              <a:rPr lang="en-US" dirty="0" smtClean="0"/>
              <a:t>Supplier-Code</a:t>
            </a:r>
            <a:r>
              <a:rPr lang="de-DE" dirty="0" smtClean="0"/>
              <a:t>.</a:t>
            </a:r>
          </a:p>
          <a:p>
            <a:r>
              <a:rPr lang="de-DE" dirty="0" smtClean="0"/>
              <a:t>Automatisierte Tests sind üblicherweise getrennt vom Produktivcode, weshalb Sie standardmäßig nicht in Produktivsysteme überführt werden (entspricht dem selektivem Kompilieren in </a:t>
            </a:r>
            <a:r>
              <a:rPr lang="de-DE" dirty="0" err="1" smtClean="0"/>
              <a:t>DbC</a:t>
            </a:r>
            <a:r>
              <a:rPr lang="de-DE" dirty="0" smtClean="0"/>
              <a:t>).</a:t>
            </a:r>
            <a:endParaRPr lang="de-DE" dirty="0"/>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32</a:t>
            </a:fld>
            <a:endParaRPr lang="de-DE"/>
          </a:p>
        </p:txBody>
      </p:sp>
    </p:spTree>
    <p:extLst>
      <p:ext uri="{BB962C8B-B14F-4D97-AF65-F5344CB8AC3E}">
        <p14:creationId xmlns:p14="http://schemas.microsoft.com/office/powerpoint/2010/main" val="285287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de-DE" dirty="0" smtClean="0"/>
              <a:t>Der feine Unterschied – Private Members in Post-</a:t>
            </a:r>
            <a:r>
              <a:rPr lang="de-DE" dirty="0" err="1" smtClean="0"/>
              <a:t>Conditions</a:t>
            </a:r>
            <a:endParaRPr lang="de-DE" dirty="0"/>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85602" y="2088920"/>
            <a:ext cx="4086795" cy="3305636"/>
          </a:xfrm>
        </p:spPr>
      </p:pic>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93390"/>
            <a:ext cx="5181600" cy="3096695"/>
          </a:xfrm>
        </p:spPr>
      </p:pic>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33</a:t>
            </a:fld>
            <a:endParaRPr lang="de-DE"/>
          </a:p>
        </p:txBody>
      </p:sp>
    </p:spTree>
    <p:extLst>
      <p:ext uri="{BB962C8B-B14F-4D97-AF65-F5344CB8AC3E}">
        <p14:creationId xmlns:p14="http://schemas.microsoft.com/office/powerpoint/2010/main" val="154895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Wo kommen wir denn da hin?</a:t>
            </a:r>
            <a:endParaRPr lang="de-DE" dirty="0"/>
          </a:p>
        </p:txBody>
      </p:sp>
      <p:sp>
        <p:nvSpPr>
          <p:cNvPr id="9" name="Content Placeholder 8"/>
          <p:cNvSpPr>
            <a:spLocks noGrp="1"/>
          </p:cNvSpPr>
          <p:nvPr>
            <p:ph idx="1"/>
          </p:nvPr>
        </p:nvSpPr>
        <p:spPr/>
        <p:txBody>
          <a:bodyPr/>
          <a:lstStyle/>
          <a:p>
            <a:r>
              <a:rPr lang="de-DE" dirty="0" smtClean="0"/>
              <a:t>Bessere Unterstützung für </a:t>
            </a:r>
            <a:r>
              <a:rPr lang="de-DE" noProof="1" smtClean="0"/>
              <a:t>DbC</a:t>
            </a:r>
            <a:r>
              <a:rPr lang="de-DE" dirty="0" smtClean="0"/>
              <a:t> in Testframeworks, bspw. für Klasseninvarianten oder Tests gegen Interfaces.</a:t>
            </a:r>
          </a:p>
          <a:p>
            <a:r>
              <a:rPr lang="de-DE" dirty="0" smtClean="0"/>
              <a:t>Andere Herangehensweise an Tests – durch den deklarativen Charakter von </a:t>
            </a:r>
            <a:r>
              <a:rPr lang="de-DE" noProof="1" smtClean="0"/>
              <a:t>DbC</a:t>
            </a:r>
            <a:r>
              <a:rPr lang="de-DE" dirty="0" smtClean="0"/>
              <a:t> können wir den prozeduralen Code von automatisierten Tests auf das wichtigste reduzieren.</a:t>
            </a:r>
          </a:p>
          <a:p>
            <a:r>
              <a:rPr lang="de-DE" noProof="1" smtClean="0"/>
              <a:t>DbC</a:t>
            </a:r>
            <a:r>
              <a:rPr lang="de-DE" dirty="0" smtClean="0"/>
              <a:t> als Methodik, um Kapselung besser zu verstehen.</a:t>
            </a:r>
          </a:p>
          <a:p>
            <a:endParaRPr lang="de-DE" dirty="0"/>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34</a:t>
            </a:fld>
            <a:endParaRPr lang="de-DE"/>
          </a:p>
        </p:txBody>
      </p:sp>
      <p:sp>
        <p:nvSpPr>
          <p:cNvPr id="10" name="Rectangle 9"/>
          <p:cNvSpPr/>
          <p:nvPr/>
        </p:nvSpPr>
        <p:spPr>
          <a:xfrm>
            <a:off x="1467929" y="3863546"/>
            <a:ext cx="9256143" cy="1812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Kapselung bedeutet im Wesentlichen, dass eine Klasse dazu geschaffen wurde, ein bestimmtes Problem zu lösen, und dazu stellt sie eine unmissverständliche und einfach zu nutzende API für Aufrufer zur Verfügung. Letztere können die Klasse nutzen, ohne das Problem komplett zu verstehen.</a:t>
            </a:r>
            <a:endParaRPr lang="de-DE" dirty="0"/>
          </a:p>
        </p:txBody>
      </p:sp>
    </p:spTree>
    <p:extLst>
      <p:ext uri="{BB962C8B-B14F-4D97-AF65-F5344CB8AC3E}">
        <p14:creationId xmlns:p14="http://schemas.microsoft.com/office/powerpoint/2010/main" val="88944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Die Anwendung von internal ist keine Kapselung</a:t>
            </a:r>
            <a:endParaRPr lang="de-DE"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84315"/>
            <a:ext cx="5181600" cy="2714846"/>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154129"/>
            <a:ext cx="5181600" cy="5175218"/>
          </a:xfrm>
        </p:spPr>
      </p:pic>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35</a:t>
            </a:fld>
            <a:endParaRPr lang="de-DE"/>
          </a:p>
        </p:txBody>
      </p:sp>
    </p:spTree>
    <p:extLst>
      <p:ext uri="{BB962C8B-B14F-4D97-AF65-F5344CB8AC3E}">
        <p14:creationId xmlns:p14="http://schemas.microsoft.com/office/powerpoint/2010/main" val="371669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Semantik und ausführbare Spezifikationen</a:t>
            </a:r>
            <a:endParaRPr lang="de-DE" dirty="0"/>
          </a:p>
        </p:txBody>
      </p:sp>
      <p:sp>
        <p:nvSpPr>
          <p:cNvPr id="8" name="Content Placeholder 7"/>
          <p:cNvSpPr>
            <a:spLocks noGrp="1"/>
          </p:cNvSpPr>
          <p:nvPr>
            <p:ph idx="1"/>
          </p:nvPr>
        </p:nvSpPr>
        <p:spPr>
          <a:xfrm>
            <a:off x="838200" y="1131450"/>
            <a:ext cx="10515600" cy="2097782"/>
          </a:xfrm>
        </p:spPr>
        <p:txBody>
          <a:bodyPr/>
          <a:lstStyle/>
          <a:p>
            <a:r>
              <a:rPr lang="en-US" dirty="0" smtClean="0"/>
              <a:t>Design by Contract</a:t>
            </a:r>
            <a:r>
              <a:rPr lang="de-DE" dirty="0" smtClean="0"/>
              <a:t> gibt OOP Strukturen semantische Bedeutung mit.</a:t>
            </a:r>
          </a:p>
          <a:p>
            <a:r>
              <a:rPr lang="de-DE" dirty="0" smtClean="0"/>
              <a:t>Dies wird mit Booleschen Ausdrücken (</a:t>
            </a:r>
            <a:r>
              <a:rPr lang="en-US" dirty="0" smtClean="0"/>
              <a:t>Assertions</a:t>
            </a:r>
            <a:r>
              <a:rPr lang="de-DE" dirty="0" smtClean="0"/>
              <a:t>) umgesetzt, welche auf Klassen und Methoden angewandt werden können.</a:t>
            </a:r>
          </a:p>
          <a:p>
            <a:r>
              <a:rPr lang="de-DE" dirty="0" smtClean="0"/>
              <a:t>In C# können wir Frameworks wie </a:t>
            </a:r>
            <a:r>
              <a:rPr lang="en-US" dirty="0" smtClean="0"/>
              <a:t>Code Contracts</a:t>
            </a:r>
            <a:r>
              <a:rPr lang="de-DE" dirty="0" smtClean="0"/>
              <a:t> einsetzen oder </a:t>
            </a:r>
            <a:r>
              <a:rPr lang="en-US" dirty="0" smtClean="0"/>
              <a:t>Guard Clauses</a:t>
            </a:r>
            <a:r>
              <a:rPr lang="de-DE" dirty="0" smtClean="0"/>
              <a:t> und automatisierte Tests nutzen, um </a:t>
            </a:r>
            <a:r>
              <a:rPr lang="de-DE" noProof="1" smtClean="0"/>
              <a:t>DbC</a:t>
            </a:r>
            <a:r>
              <a:rPr lang="de-DE" dirty="0" smtClean="0"/>
              <a:t> umzusetzen.</a:t>
            </a:r>
            <a:endParaRPr lang="de-DE" dirty="0"/>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36</a:t>
            </a:fld>
            <a:endParaRPr lang="de-DE"/>
          </a:p>
        </p:txBody>
      </p:sp>
      <p:sp>
        <p:nvSpPr>
          <p:cNvPr id="9" name="Rectangle 8"/>
          <p:cNvSpPr/>
          <p:nvPr/>
        </p:nvSpPr>
        <p:spPr>
          <a:xfrm>
            <a:off x="1467928" y="3281286"/>
            <a:ext cx="9256143" cy="2294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treat the two products as separate, you risk finding yourself quickly in a situation where the documentation says one thing and the software does something else. If there is any worse situation than having no documentation, it must be having wrong documentation” – Bertrand Meyer</a:t>
            </a:r>
            <a:endParaRPr lang="en-US" dirty="0"/>
          </a:p>
        </p:txBody>
      </p:sp>
    </p:spTree>
    <p:extLst>
      <p:ext uri="{BB962C8B-B14F-4D97-AF65-F5344CB8AC3E}">
        <p14:creationId xmlns:p14="http://schemas.microsoft.com/office/powerpoint/2010/main" val="22232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7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0000">
                                          <p:cBhvr additive="base">
                                            <p:cTn id="7" dur="500" fill="hold"/>
                                            <p:tgtEl>
                                              <p:spTgt spid="9"/>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smtClean="0"/>
              <a:t>Vielen Dank!</a:t>
            </a:r>
            <a:endParaRPr lang="de-DE" dirty="0"/>
          </a:p>
        </p:txBody>
      </p:sp>
      <p:sp>
        <p:nvSpPr>
          <p:cNvPr id="8" name="Text Placeholder 7"/>
          <p:cNvSpPr>
            <a:spLocks noGrp="1"/>
          </p:cNvSpPr>
          <p:nvPr>
            <p:ph type="body" idx="1"/>
          </p:nvPr>
        </p:nvSpPr>
        <p:spPr/>
        <p:txBody>
          <a:bodyPr/>
          <a:lstStyle/>
          <a:p>
            <a:r>
              <a:rPr lang="de-DE" dirty="0" smtClean="0"/>
              <a:t>Ich freue mich auf unsere Diskussion.</a:t>
            </a:r>
            <a:endParaRPr lang="de-DE" dirty="0"/>
          </a:p>
        </p:txBody>
      </p:sp>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37</a:t>
            </a:fld>
            <a:endParaRPr lang="de-DE"/>
          </a:p>
        </p:txBody>
      </p:sp>
    </p:spTree>
    <p:extLst>
      <p:ext uri="{BB962C8B-B14F-4D97-AF65-F5344CB8AC3E}">
        <p14:creationId xmlns:p14="http://schemas.microsoft.com/office/powerpoint/2010/main" val="76577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de-DE" sz="5400" dirty="0" smtClean="0"/>
              <a:t>Was ist </a:t>
            </a:r>
            <a:r>
              <a:rPr lang="en-US" sz="5400" dirty="0" smtClean="0"/>
              <a:t>Design by Contract (</a:t>
            </a:r>
            <a:r>
              <a:rPr lang="en-US" sz="5400" dirty="0" err="1" smtClean="0"/>
              <a:t>DbC</a:t>
            </a:r>
            <a:r>
              <a:rPr lang="en-US" sz="5400" dirty="0" smtClean="0"/>
              <a:t>)</a:t>
            </a:r>
            <a:r>
              <a:rPr lang="de-DE" sz="5400" dirty="0" smtClean="0"/>
              <a:t>?</a:t>
            </a:r>
            <a:endParaRPr lang="de-DE" sz="5400" dirty="0"/>
          </a:p>
        </p:txBody>
      </p:sp>
      <p:sp>
        <p:nvSpPr>
          <p:cNvPr id="9" name="Text Placeholder 8"/>
          <p:cNvSpPr>
            <a:spLocks noGrp="1"/>
          </p:cNvSpPr>
          <p:nvPr>
            <p:ph type="body" idx="1"/>
          </p:nvPr>
        </p:nvSpPr>
        <p:spPr/>
        <p:txBody>
          <a:bodyPr/>
          <a:lstStyle/>
          <a:p>
            <a:endParaRPr lang="de-DE"/>
          </a:p>
        </p:txBody>
      </p:sp>
      <p:sp>
        <p:nvSpPr>
          <p:cNvPr id="2" name="Date Placeholder 1"/>
          <p:cNvSpPr>
            <a:spLocks noGrp="1"/>
          </p:cNvSpPr>
          <p:nvPr>
            <p:ph type="dt" sz="half" idx="10"/>
          </p:nvPr>
        </p:nvSpPr>
        <p:spPr/>
        <p:txBody>
          <a:bodyPr/>
          <a:lstStyle/>
          <a:p>
            <a:r>
              <a:rPr lang="de-DE" smtClean="0"/>
              <a:t>25.01.2016</a:t>
            </a:r>
            <a:endParaRPr lang="de-DE"/>
          </a:p>
        </p:txBody>
      </p:sp>
      <p:sp>
        <p:nvSpPr>
          <p:cNvPr id="3" name="Footer Placeholder 2"/>
          <p:cNvSpPr>
            <a:spLocks noGrp="1"/>
          </p:cNvSpPr>
          <p:nvPr>
            <p:ph type="ftr" sz="quarter" idx="11"/>
          </p:nvPr>
        </p:nvSpPr>
        <p:spPr/>
        <p:txBody>
          <a:bodyPr/>
          <a:lstStyle/>
          <a:p>
            <a:r>
              <a:rPr lang="en-US" smtClean="0"/>
              <a:t>Design by Contract in .NET</a:t>
            </a:r>
            <a:endParaRPr lang="de-DE" dirty="0"/>
          </a:p>
        </p:txBody>
      </p:sp>
      <p:sp>
        <p:nvSpPr>
          <p:cNvPr id="4" name="Slide Number Placeholder 3"/>
          <p:cNvSpPr>
            <a:spLocks noGrp="1"/>
          </p:cNvSpPr>
          <p:nvPr>
            <p:ph type="sldNum" sz="quarter" idx="12"/>
          </p:nvPr>
        </p:nvSpPr>
        <p:spPr/>
        <p:txBody>
          <a:bodyPr/>
          <a:lstStyle/>
          <a:p>
            <a:fld id="{6C0D983C-3E1F-4E3F-A4E3-F517EA24E894}" type="slidenum">
              <a:rPr lang="de-DE" smtClean="0"/>
              <a:pPr/>
              <a:t>4</a:t>
            </a:fld>
            <a:endParaRPr lang="de-DE" dirty="0"/>
          </a:p>
        </p:txBody>
      </p:sp>
    </p:spTree>
    <p:extLst>
      <p:ext uri="{BB962C8B-B14F-4D97-AF65-F5344CB8AC3E}">
        <p14:creationId xmlns:p14="http://schemas.microsoft.com/office/powerpoint/2010/main" val="54414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Bertrand Meyer</a:t>
            </a:r>
            <a:endParaRPr lang="de-DE" dirty="0"/>
          </a:p>
        </p:txBody>
      </p:sp>
      <p:sp>
        <p:nvSpPr>
          <p:cNvPr id="5" name="Content Placeholder 4"/>
          <p:cNvSpPr>
            <a:spLocks noGrp="1"/>
          </p:cNvSpPr>
          <p:nvPr>
            <p:ph sz="half" idx="1"/>
          </p:nvPr>
        </p:nvSpPr>
        <p:spPr/>
        <p:txBody>
          <a:bodyPr/>
          <a:lstStyle/>
          <a:p>
            <a:pPr>
              <a:buFont typeface="Wingdings" panose="05000000000000000000" pitchFamily="2" charset="2"/>
              <a:buChar char="§"/>
            </a:pPr>
            <a:r>
              <a:rPr lang="de-DE" dirty="0" smtClean="0"/>
              <a:t>Veröffentlichte </a:t>
            </a:r>
            <a:r>
              <a:rPr lang="de-DE" noProof="1" smtClean="0"/>
              <a:t>DbC</a:t>
            </a:r>
            <a:r>
              <a:rPr lang="de-DE" dirty="0" smtClean="0"/>
              <a:t> erstmals 1988 in seinem Buch </a:t>
            </a:r>
            <a:r>
              <a:rPr lang="en-US" dirty="0" smtClean="0"/>
              <a:t>„Object-Oriented Software Construction“.</a:t>
            </a:r>
          </a:p>
          <a:p>
            <a:pPr>
              <a:buFont typeface="Wingdings" panose="05000000000000000000" pitchFamily="2" charset="2"/>
              <a:buChar char="§"/>
            </a:pPr>
            <a:r>
              <a:rPr lang="en-US" dirty="0" smtClean="0"/>
              <a:t>Professor an der ETH Zürich</a:t>
            </a:r>
          </a:p>
          <a:p>
            <a:pPr>
              <a:buFont typeface="Wingdings" panose="05000000000000000000" pitchFamily="2" charset="2"/>
              <a:buChar char="§"/>
            </a:pPr>
            <a:r>
              <a:rPr lang="de-DE" dirty="0" smtClean="0"/>
              <a:t>Erfinder der Programmiersprache Eiffel, welche </a:t>
            </a:r>
            <a:r>
              <a:rPr lang="de-DE" noProof="1" smtClean="0"/>
              <a:t>DbC</a:t>
            </a:r>
            <a:r>
              <a:rPr lang="de-DE" dirty="0" smtClean="0"/>
              <a:t> als festen Bestandteil hat.</a:t>
            </a:r>
            <a:endParaRPr lang="de-DE" dirty="0"/>
          </a:p>
        </p:txBody>
      </p:sp>
      <p:pic>
        <p:nvPicPr>
          <p:cNvPr id="10" name="Content Placeholder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rot="5400000">
            <a:off x="6451480" y="1772317"/>
            <a:ext cx="4933278" cy="3650836"/>
          </a:xfrm>
        </p:spPr>
      </p:pic>
      <p:sp>
        <p:nvSpPr>
          <p:cNvPr id="7" name="Date Placeholder 6"/>
          <p:cNvSpPr>
            <a:spLocks noGrp="1"/>
          </p:cNvSpPr>
          <p:nvPr>
            <p:ph type="dt" sz="half" idx="10"/>
          </p:nvPr>
        </p:nvSpPr>
        <p:spPr/>
        <p:txBody>
          <a:bodyPr/>
          <a:lstStyle/>
          <a:p>
            <a:r>
              <a:rPr lang="de-DE" smtClean="0"/>
              <a:t>25.01.2016</a:t>
            </a:r>
            <a:endParaRPr lang="de-DE"/>
          </a:p>
        </p:txBody>
      </p:sp>
      <p:sp>
        <p:nvSpPr>
          <p:cNvPr id="8" name="Footer Placeholder 7"/>
          <p:cNvSpPr>
            <a:spLocks noGrp="1"/>
          </p:cNvSpPr>
          <p:nvPr>
            <p:ph type="ftr" sz="quarter" idx="11"/>
          </p:nvPr>
        </p:nvSpPr>
        <p:spPr/>
        <p:txBody>
          <a:bodyPr/>
          <a:lstStyle/>
          <a:p>
            <a:r>
              <a:rPr lang="en-US" smtClean="0"/>
              <a:t>Design by Contract in .NET</a:t>
            </a:r>
            <a:endParaRPr lang="de-DE"/>
          </a:p>
        </p:txBody>
      </p:sp>
      <p:sp>
        <p:nvSpPr>
          <p:cNvPr id="9" name="Slide Number Placeholder 8"/>
          <p:cNvSpPr>
            <a:spLocks noGrp="1"/>
          </p:cNvSpPr>
          <p:nvPr>
            <p:ph type="sldNum" sz="quarter" idx="12"/>
          </p:nvPr>
        </p:nvSpPr>
        <p:spPr/>
        <p:txBody>
          <a:bodyPr/>
          <a:lstStyle/>
          <a:p>
            <a:fld id="{6C0D983C-3E1F-4E3F-A4E3-F517EA24E894}" type="slidenum">
              <a:rPr lang="de-DE" smtClean="0"/>
              <a:t>5</a:t>
            </a:fld>
            <a:endParaRPr lang="de-DE" dirty="0"/>
          </a:p>
        </p:txBody>
      </p:sp>
    </p:spTree>
    <p:extLst>
      <p:ext uri="{BB962C8B-B14F-4D97-AF65-F5344CB8AC3E}">
        <p14:creationId xmlns:p14="http://schemas.microsoft.com/office/powerpoint/2010/main" val="133565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will er von mir?</a:t>
            </a:r>
            <a:endParaRPr lang="de-DE" dirty="0"/>
          </a:p>
        </p:txBody>
      </p:sp>
      <p:sp>
        <p:nvSpPr>
          <p:cNvPr id="8" name="Content Placeholder 7"/>
          <p:cNvSpPr>
            <a:spLocks noGrp="1"/>
          </p:cNvSpPr>
          <p:nvPr>
            <p:ph idx="1"/>
          </p:nvPr>
        </p:nvSpPr>
        <p:spPr>
          <a:xfrm>
            <a:off x="838200" y="1131450"/>
            <a:ext cx="10515600" cy="2603788"/>
          </a:xfrm>
        </p:spPr>
        <p:txBody>
          <a:bodyPr/>
          <a:lstStyle/>
          <a:p>
            <a:pPr>
              <a:buFont typeface="Wingdings" panose="05000000000000000000" pitchFamily="2" charset="2"/>
              <a:buChar char="§"/>
            </a:pPr>
            <a:r>
              <a:rPr lang="de-DE" dirty="0" smtClean="0"/>
              <a:t>In der Objektorientierten Programmierung können Polymorphe Abstraktionen (Interfaces, Abstrakte Basisklassen) dazu genutzt werden, </a:t>
            </a:r>
            <a:r>
              <a:rPr lang="de-DE" b="1" dirty="0" smtClean="0"/>
              <a:t>die Syntax</a:t>
            </a:r>
            <a:r>
              <a:rPr lang="de-DE" dirty="0" smtClean="0"/>
              <a:t> einer ableitenden Klasse vorzugeben.</a:t>
            </a:r>
          </a:p>
          <a:p>
            <a:pPr>
              <a:buFont typeface="Wingdings" panose="05000000000000000000" pitchFamily="2" charset="2"/>
              <a:buChar char="§"/>
            </a:pPr>
            <a:r>
              <a:rPr lang="de-DE" dirty="0" smtClean="0"/>
              <a:t>Dieser Mechanismus ist Teil einer Objektorientierte Programmiersprache und wird vom </a:t>
            </a:r>
            <a:r>
              <a:rPr lang="de-DE" b="1" dirty="0" smtClean="0"/>
              <a:t>Compiler verifiziert</a:t>
            </a:r>
            <a:r>
              <a:rPr lang="de-DE" dirty="0" smtClean="0"/>
              <a:t>.</a:t>
            </a:r>
          </a:p>
          <a:p>
            <a:pPr>
              <a:buFont typeface="Wingdings" panose="05000000000000000000" pitchFamily="2" charset="2"/>
              <a:buChar char="§"/>
            </a:pPr>
            <a:r>
              <a:rPr lang="de-DE" dirty="0" smtClean="0"/>
              <a:t>Allerdings kann man damit nur die Struktur von Klassenmitgliedern festlegen, nicht deren </a:t>
            </a:r>
            <a:r>
              <a:rPr lang="de-DE" b="1" dirty="0" smtClean="0"/>
              <a:t>semantische Bedeutung</a:t>
            </a:r>
            <a:r>
              <a:rPr lang="de-DE" dirty="0" smtClean="0"/>
              <a:t>.</a:t>
            </a:r>
          </a:p>
          <a:p>
            <a:pPr>
              <a:buFont typeface="Wingdings" panose="05000000000000000000" pitchFamily="2" charset="2"/>
              <a:buChar char="§"/>
            </a:pPr>
            <a:endParaRPr lang="de-DE" dirty="0" smtClean="0"/>
          </a:p>
          <a:p>
            <a:endParaRPr lang="de-DE" dirty="0"/>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6</a:t>
            </a:fld>
            <a:endParaRPr lang="de-DE" dirty="0"/>
          </a:p>
        </p:txBody>
      </p:sp>
      <p:sp>
        <p:nvSpPr>
          <p:cNvPr id="9" name="Design By Contract Text Box"/>
          <p:cNvSpPr txBox="1"/>
          <p:nvPr/>
        </p:nvSpPr>
        <p:spPr>
          <a:xfrm>
            <a:off x="2673374" y="4330460"/>
            <a:ext cx="6845253" cy="523220"/>
          </a:xfrm>
          <a:prstGeom prst="rect">
            <a:avLst/>
          </a:prstGeom>
          <a:solidFill>
            <a:schemeClr val="accent1"/>
          </a:solidFill>
          <a:ln>
            <a:noFill/>
          </a:ln>
        </p:spPr>
        <p:txBody>
          <a:bodyPr wrap="square" rtlCol="0">
            <a:spAutoFit/>
          </a:bodyPr>
          <a:lstStyle/>
          <a:p>
            <a:pPr algn="ctr"/>
            <a:r>
              <a:rPr lang="de-DE" sz="2800" dirty="0" smtClean="0">
                <a:solidFill>
                  <a:schemeClr val="bg1"/>
                </a:solidFill>
                <a:latin typeface="+mj-lt"/>
              </a:rPr>
              <a:t>Dieses Problem löst </a:t>
            </a:r>
            <a:r>
              <a:rPr lang="en-US" sz="2800" dirty="0" smtClean="0">
                <a:solidFill>
                  <a:schemeClr val="bg1"/>
                </a:solidFill>
                <a:latin typeface="+mj-lt"/>
              </a:rPr>
              <a:t>Design By Contract</a:t>
            </a:r>
            <a:endParaRPr lang="en-US" sz="2800" dirty="0">
              <a:solidFill>
                <a:schemeClr val="bg1"/>
              </a:solidFill>
              <a:latin typeface="+mj-lt"/>
            </a:endParaRPr>
          </a:p>
        </p:txBody>
      </p:sp>
    </p:spTree>
    <p:extLst>
      <p:ext uri="{BB962C8B-B14F-4D97-AF65-F5344CB8AC3E}">
        <p14:creationId xmlns:p14="http://schemas.microsoft.com/office/powerpoint/2010/main" val="266227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7" nodeType="clickEffect" p14:presetBounceEnd="6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60000">
                                          <p:cBhvr additive="base">
                                            <p:cTn id="7" dur="750" fill="hold"/>
                                            <p:tgtEl>
                                              <p:spTgt spid="9"/>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7"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7"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7"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noProof="1" smtClean="0"/>
              <a:t>DbC</a:t>
            </a:r>
            <a:r>
              <a:rPr lang="de-DE" dirty="0" smtClean="0"/>
              <a:t> heißt </a:t>
            </a:r>
            <a:r>
              <a:rPr lang="en-US" dirty="0" smtClean="0"/>
              <a:t>Boolean Assertions</a:t>
            </a:r>
            <a:endParaRPr lang="en-US" dirty="0"/>
          </a:p>
        </p:txBody>
      </p:sp>
      <p:sp>
        <p:nvSpPr>
          <p:cNvPr id="11" name="Content Placeholder 10"/>
          <p:cNvSpPr>
            <a:spLocks noGrp="1"/>
          </p:cNvSpPr>
          <p:nvPr>
            <p:ph idx="1"/>
          </p:nvPr>
        </p:nvSpPr>
        <p:spPr/>
        <p:txBody>
          <a:bodyPr/>
          <a:lstStyle/>
          <a:p>
            <a:r>
              <a:rPr lang="en-US" dirty="0" smtClean="0"/>
              <a:t>Design by Contract</a:t>
            </a:r>
            <a:r>
              <a:rPr lang="de-DE" dirty="0" smtClean="0"/>
              <a:t> wird über sog. </a:t>
            </a:r>
            <a:r>
              <a:rPr lang="en-US" dirty="0" smtClean="0"/>
              <a:t>Assertions</a:t>
            </a:r>
            <a:r>
              <a:rPr lang="de-DE" dirty="0" smtClean="0"/>
              <a:t> umgesetzt.</a:t>
            </a:r>
          </a:p>
          <a:p>
            <a:r>
              <a:rPr lang="de-DE" dirty="0" smtClean="0"/>
              <a:t>Dies sind Boolesche Ausdrücke, die keine Seiteneffekte haben dürfen (also eine Query sind laut Command-Query-Separation).</a:t>
            </a:r>
          </a:p>
          <a:p>
            <a:r>
              <a:rPr lang="en-US" dirty="0" smtClean="0"/>
              <a:t>Assertions</a:t>
            </a:r>
            <a:r>
              <a:rPr lang="de-DE" dirty="0" smtClean="0"/>
              <a:t> werden in drei Kategorien eingeteilt:</a:t>
            </a:r>
          </a:p>
          <a:p>
            <a:pPr lvl="1"/>
            <a:r>
              <a:rPr lang="en-US" dirty="0" smtClean="0"/>
              <a:t>Pre- und Post-Conditions</a:t>
            </a:r>
            <a:r>
              <a:rPr lang="de-DE" dirty="0" smtClean="0"/>
              <a:t> (auf Methoden)</a:t>
            </a:r>
          </a:p>
          <a:p>
            <a:pPr lvl="1"/>
            <a:r>
              <a:rPr lang="en-US" dirty="0" smtClean="0"/>
              <a:t>Class Invariants</a:t>
            </a:r>
          </a:p>
          <a:p>
            <a:pPr lvl="1"/>
            <a:r>
              <a:rPr lang="en-US" dirty="0" smtClean="0"/>
              <a:t>Loop Invariants und Variants</a:t>
            </a:r>
          </a:p>
          <a:p>
            <a:pPr lvl="1"/>
            <a:endParaRPr lang="de-DE" dirty="0" smtClean="0"/>
          </a:p>
          <a:p>
            <a:pPr lvl="1"/>
            <a:endParaRPr lang="de-DE" dirty="0" smtClean="0"/>
          </a:p>
          <a:p>
            <a:endParaRPr lang="de-DE" dirty="0"/>
          </a:p>
        </p:txBody>
      </p:sp>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7</a:t>
            </a:fld>
            <a:endParaRPr lang="de-DE"/>
          </a:p>
        </p:txBody>
      </p:sp>
    </p:spTree>
    <p:extLst>
      <p:ext uri="{BB962C8B-B14F-4D97-AF65-F5344CB8AC3E}">
        <p14:creationId xmlns:p14="http://schemas.microsoft.com/office/powerpoint/2010/main" val="38373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noProof="1" smtClean="0"/>
              <a:t>In medias res</a:t>
            </a:r>
            <a:r>
              <a:rPr lang="de-DE" dirty="0" smtClean="0"/>
              <a:t>: </a:t>
            </a:r>
            <a:r>
              <a:rPr lang="de-DE" noProof="1" smtClean="0"/>
              <a:t>Pre-</a:t>
            </a:r>
            <a:r>
              <a:rPr lang="de-DE" dirty="0" smtClean="0"/>
              <a:t> und </a:t>
            </a:r>
            <a:r>
              <a:rPr lang="en-US" dirty="0" smtClean="0"/>
              <a:t>Post-Conditions in Eiffel</a:t>
            </a:r>
            <a:endParaRPr lang="en-US" dirty="0"/>
          </a:p>
        </p:txBody>
      </p:sp>
      <p:sp>
        <p:nvSpPr>
          <p:cNvPr id="9" name="Content Placeholder 8"/>
          <p:cNvSpPr>
            <a:spLocks noGrp="1"/>
          </p:cNvSpPr>
          <p:nvPr>
            <p:ph sz="half" idx="1"/>
          </p:nvPr>
        </p:nvSpPr>
        <p:spPr/>
        <p:txBody>
          <a:bodyPr/>
          <a:lstStyle/>
          <a:p>
            <a:pPr>
              <a:buFont typeface="Wingdings" panose="05000000000000000000" pitchFamily="2" charset="2"/>
              <a:buChar char="§"/>
            </a:pPr>
            <a:r>
              <a:rPr lang="de-DE" dirty="0" smtClean="0"/>
              <a:t>Auf der rechten Seite ist ein Auszug aus einer Klasse </a:t>
            </a:r>
            <a:r>
              <a:rPr lang="de-DE" dirty="0" smtClean="0">
                <a:solidFill>
                  <a:srgbClr val="2D91AF"/>
                </a:solidFill>
                <a:latin typeface="Consolas" panose="020B0609020204030204" pitchFamily="49" charset="0"/>
              </a:rPr>
              <a:t>Stack</a:t>
            </a:r>
            <a:r>
              <a:rPr lang="de-DE" dirty="0" smtClean="0">
                <a:latin typeface="Consolas" panose="020B0609020204030204" pitchFamily="49" charset="0"/>
              </a:rPr>
              <a:t>[T]</a:t>
            </a:r>
            <a:r>
              <a:rPr lang="de-DE" dirty="0" smtClean="0"/>
              <a:t> in Eiffel mit den Klassenmitgliedern </a:t>
            </a:r>
            <a:r>
              <a:rPr lang="de-DE" dirty="0"/>
              <a:t>(sog. Features in Eiffel)</a:t>
            </a:r>
            <a:r>
              <a:rPr lang="de-DE" dirty="0" smtClean="0"/>
              <a:t> </a:t>
            </a:r>
            <a:r>
              <a:rPr lang="de-DE" noProof="1" smtClean="0">
                <a:latin typeface="Consolas" panose="020B0609020204030204" pitchFamily="49" charset="0"/>
              </a:rPr>
              <a:t>array</a:t>
            </a:r>
            <a:r>
              <a:rPr lang="de-DE" noProof="1" smtClean="0"/>
              <a:t>, </a:t>
            </a:r>
            <a:r>
              <a:rPr lang="de-DE" noProof="1" smtClean="0">
                <a:latin typeface="Consolas" panose="020B0609020204030204" pitchFamily="49" charset="0"/>
              </a:rPr>
              <a:t>count</a:t>
            </a:r>
            <a:r>
              <a:rPr lang="de-DE" noProof="1" smtClean="0"/>
              <a:t>, </a:t>
            </a:r>
            <a:r>
              <a:rPr lang="de-DE" noProof="1" smtClean="0">
                <a:latin typeface="Consolas" panose="020B0609020204030204" pitchFamily="49" charset="0"/>
              </a:rPr>
              <a:t>is_empty</a:t>
            </a:r>
            <a:r>
              <a:rPr lang="de-DE" noProof="1" smtClean="0"/>
              <a:t> und </a:t>
            </a:r>
            <a:r>
              <a:rPr lang="de-DE" noProof="1" smtClean="0">
                <a:latin typeface="Consolas" panose="020B0609020204030204" pitchFamily="49" charset="0"/>
              </a:rPr>
              <a:t>pop</a:t>
            </a:r>
            <a:r>
              <a:rPr lang="de-DE" dirty="0" smtClean="0"/>
              <a:t> zu sehen.</a:t>
            </a:r>
          </a:p>
          <a:p>
            <a:pPr>
              <a:buFont typeface="Wingdings" panose="05000000000000000000" pitchFamily="2" charset="2"/>
              <a:buChar char="§"/>
            </a:pPr>
            <a:r>
              <a:rPr lang="de-DE" dirty="0" smtClean="0"/>
              <a:t>Wichtig ist </a:t>
            </a:r>
            <a:r>
              <a:rPr lang="de-DE" noProof="1" smtClean="0">
                <a:latin typeface="Consolas" panose="020B0609020204030204" pitchFamily="49" charset="0"/>
              </a:rPr>
              <a:t>pop</a:t>
            </a:r>
            <a:r>
              <a:rPr lang="de-DE" dirty="0" smtClean="0"/>
              <a:t>: hier ist jeweils eine </a:t>
            </a:r>
            <a:r>
              <a:rPr lang="de-DE" noProof="1" smtClean="0"/>
              <a:t>Pre-</a:t>
            </a:r>
            <a:r>
              <a:rPr lang="de-DE" dirty="0" smtClean="0"/>
              <a:t> und eine </a:t>
            </a:r>
            <a:r>
              <a:rPr lang="en-US" dirty="0" smtClean="0"/>
              <a:t>Post-Condition</a:t>
            </a:r>
            <a:r>
              <a:rPr lang="de-DE" dirty="0" smtClean="0"/>
              <a:t> definiert mit </a:t>
            </a:r>
            <a:r>
              <a:rPr lang="en-US" dirty="0" smtClean="0">
                <a:solidFill>
                  <a:srgbClr val="0000FF"/>
                </a:solidFill>
                <a:latin typeface="Consolas" panose="020B0609020204030204" pitchFamily="49" charset="0"/>
              </a:rPr>
              <a:t>require</a:t>
            </a:r>
            <a:r>
              <a:rPr lang="de-DE" dirty="0" smtClean="0"/>
              <a:t> und </a:t>
            </a:r>
            <a:r>
              <a:rPr lang="en-US" dirty="0" smtClean="0">
                <a:solidFill>
                  <a:srgbClr val="0000FF"/>
                </a:solidFill>
                <a:latin typeface="Consolas" panose="020B0609020204030204" pitchFamily="49" charset="0"/>
              </a:rPr>
              <a:t>ensure</a:t>
            </a:r>
            <a:r>
              <a:rPr lang="en-US" dirty="0" smtClean="0"/>
              <a:t>.</a:t>
            </a:r>
            <a:endParaRPr lang="en-US" dirty="0" smtClean="0">
              <a:solidFill>
                <a:srgbClr val="0000FF"/>
              </a:solidFill>
              <a:latin typeface="Consolas" panose="020B0609020204030204" pitchFamily="49" charset="0"/>
            </a:endParaRPr>
          </a:p>
          <a:p>
            <a:pPr>
              <a:buFont typeface="Wingdings" panose="05000000000000000000" pitchFamily="2" charset="2"/>
              <a:buChar char="§"/>
            </a:pPr>
            <a:r>
              <a:rPr lang="de-DE" dirty="0" smtClean="0"/>
              <a:t>Diese </a:t>
            </a:r>
            <a:r>
              <a:rPr lang="en-US" dirty="0" smtClean="0"/>
              <a:t>Assertions</a:t>
            </a:r>
            <a:r>
              <a:rPr lang="de-DE" dirty="0" smtClean="0"/>
              <a:t> bestehen aus einem Label und einem Ausdruck (Query), welcher die Semantik der Methode beschreibt. Sie müssen frei </a:t>
            </a:r>
            <a:r>
              <a:rPr lang="de-DE" smtClean="0"/>
              <a:t>von Seiteneffekten sein.</a:t>
            </a:r>
            <a:endParaRPr lang="de-DE" dirty="0" smtClean="0"/>
          </a:p>
          <a:p>
            <a:pPr>
              <a:buFont typeface="Wingdings" panose="05000000000000000000" pitchFamily="2" charset="2"/>
              <a:buChar char="§"/>
            </a:pPr>
            <a:r>
              <a:rPr lang="de-DE" dirty="0" smtClean="0"/>
              <a:t>Hier ist nur jeweils eine </a:t>
            </a:r>
            <a:r>
              <a:rPr lang="de-DE" noProof="1" smtClean="0"/>
              <a:t>Pre-</a:t>
            </a:r>
            <a:r>
              <a:rPr lang="de-DE" dirty="0" smtClean="0"/>
              <a:t> und </a:t>
            </a:r>
            <a:r>
              <a:rPr lang="en-US" dirty="0" smtClean="0"/>
              <a:t>Post-Condition</a:t>
            </a:r>
            <a:r>
              <a:rPr lang="de-DE" dirty="0" smtClean="0"/>
              <a:t> aufgelistet, aber prinzipiell können unter </a:t>
            </a:r>
            <a:r>
              <a:rPr lang="en-US" dirty="0">
                <a:solidFill>
                  <a:srgbClr val="0000FF"/>
                </a:solidFill>
                <a:latin typeface="Consolas" panose="020B0609020204030204" pitchFamily="49" charset="0"/>
              </a:rPr>
              <a:t>require</a:t>
            </a:r>
            <a:r>
              <a:rPr lang="de-DE" dirty="0" smtClean="0"/>
              <a:t> und </a:t>
            </a:r>
            <a:r>
              <a:rPr lang="en-US" dirty="0">
                <a:solidFill>
                  <a:srgbClr val="0000FF"/>
                </a:solidFill>
                <a:latin typeface="Consolas" panose="020B0609020204030204" pitchFamily="49" charset="0"/>
              </a:rPr>
              <a:t>ensure</a:t>
            </a:r>
            <a:r>
              <a:rPr lang="de-DE" dirty="0" smtClean="0"/>
              <a:t> beliebig viele dieser </a:t>
            </a:r>
            <a:r>
              <a:rPr lang="en-US" dirty="0" smtClean="0"/>
              <a:t>Assertions</a:t>
            </a:r>
            <a:r>
              <a:rPr lang="de-DE" dirty="0" smtClean="0"/>
              <a:t> stehen.</a:t>
            </a:r>
            <a:endParaRPr lang="de-DE"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393680"/>
            <a:ext cx="5181600" cy="4696116"/>
          </a:xfrm>
        </p:spPr>
      </p:pic>
      <p:sp>
        <p:nvSpPr>
          <p:cNvPr id="4" name="Date Placeholder 3"/>
          <p:cNvSpPr>
            <a:spLocks noGrp="1"/>
          </p:cNvSpPr>
          <p:nvPr>
            <p:ph type="dt" sz="half" idx="10"/>
          </p:nvPr>
        </p:nvSpPr>
        <p:spPr/>
        <p:txBody>
          <a:bodyPr/>
          <a:lstStyle/>
          <a:p>
            <a:r>
              <a:rPr lang="de-DE" smtClean="0"/>
              <a:t>25.01.2016</a:t>
            </a:r>
            <a:endParaRPr lang="de-DE"/>
          </a:p>
        </p:txBody>
      </p:sp>
      <p:sp>
        <p:nvSpPr>
          <p:cNvPr id="5" name="Footer Placeholder 4"/>
          <p:cNvSpPr>
            <a:spLocks noGrp="1"/>
          </p:cNvSpPr>
          <p:nvPr>
            <p:ph type="ftr" sz="quarter" idx="11"/>
          </p:nvPr>
        </p:nvSpPr>
        <p:spPr/>
        <p:txBody>
          <a:bodyPr/>
          <a:lstStyle/>
          <a:p>
            <a:r>
              <a:rPr lang="en-US" smtClean="0"/>
              <a:t>Design by Contract in .NET</a:t>
            </a:r>
            <a:endParaRPr lang="de-DE"/>
          </a:p>
        </p:txBody>
      </p:sp>
      <p:sp>
        <p:nvSpPr>
          <p:cNvPr id="6" name="Slide Number Placeholder 5"/>
          <p:cNvSpPr>
            <a:spLocks noGrp="1"/>
          </p:cNvSpPr>
          <p:nvPr>
            <p:ph type="sldNum" sz="quarter" idx="12"/>
          </p:nvPr>
        </p:nvSpPr>
        <p:spPr/>
        <p:txBody>
          <a:bodyPr/>
          <a:lstStyle/>
          <a:p>
            <a:fld id="{6C0D983C-3E1F-4E3F-A4E3-F517EA24E894}" type="slidenum">
              <a:rPr lang="de-DE" smtClean="0"/>
              <a:t>8</a:t>
            </a:fld>
            <a:endParaRPr lang="de-DE"/>
          </a:p>
        </p:txBody>
      </p:sp>
    </p:spTree>
    <p:extLst>
      <p:ext uri="{BB962C8B-B14F-4D97-AF65-F5344CB8AC3E}">
        <p14:creationId xmlns:p14="http://schemas.microsoft.com/office/powerpoint/2010/main" val="337186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Auswirkungen von </a:t>
            </a:r>
            <a:r>
              <a:rPr lang="de-DE" noProof="1" smtClean="0"/>
              <a:t>Pre-</a:t>
            </a:r>
            <a:r>
              <a:rPr lang="de-DE" dirty="0" smtClean="0"/>
              <a:t> und </a:t>
            </a:r>
            <a:r>
              <a:rPr lang="en-US" dirty="0" smtClean="0"/>
              <a:t>Post-Conditions in Eiffel</a:t>
            </a:r>
            <a:endParaRPr lang="en-US" dirty="0"/>
          </a:p>
        </p:txBody>
      </p:sp>
      <p:sp>
        <p:nvSpPr>
          <p:cNvPr id="9" name="Content Placeholder 8"/>
          <p:cNvSpPr>
            <a:spLocks noGrp="1"/>
          </p:cNvSpPr>
          <p:nvPr>
            <p:ph idx="1"/>
          </p:nvPr>
        </p:nvSpPr>
        <p:spPr>
          <a:xfrm>
            <a:off x="838200" y="1131449"/>
            <a:ext cx="10515600" cy="3535441"/>
          </a:xfrm>
        </p:spPr>
        <p:txBody>
          <a:bodyPr>
            <a:normAutofit/>
          </a:bodyPr>
          <a:lstStyle/>
          <a:p>
            <a:r>
              <a:rPr lang="en-US" dirty="0" smtClean="0"/>
              <a:t>Pre-</a:t>
            </a:r>
            <a:r>
              <a:rPr lang="de-DE" dirty="0" smtClean="0"/>
              <a:t> und </a:t>
            </a:r>
            <a:r>
              <a:rPr lang="en-US" dirty="0" smtClean="0"/>
              <a:t>Post-Conditions</a:t>
            </a:r>
            <a:r>
              <a:rPr lang="de-DE" dirty="0" smtClean="0"/>
              <a:t> werden (wie alle </a:t>
            </a:r>
            <a:r>
              <a:rPr lang="en-US" dirty="0" smtClean="0"/>
              <a:t>Assertions</a:t>
            </a:r>
            <a:r>
              <a:rPr lang="de-DE" dirty="0" smtClean="0"/>
              <a:t>) </a:t>
            </a:r>
            <a:r>
              <a:rPr lang="de-DE" b="1" dirty="0" smtClean="0"/>
              <a:t>zur Laufzeit</a:t>
            </a:r>
            <a:r>
              <a:rPr lang="de-DE" dirty="0" smtClean="0"/>
              <a:t> ausgewertet (nicht vom Compiler).</a:t>
            </a:r>
          </a:p>
          <a:p>
            <a:r>
              <a:rPr lang="de-DE" dirty="0" smtClean="0"/>
              <a:t>Wird eine Methode von Client-Code aufgerufen, so werden zunächst </a:t>
            </a:r>
            <a:r>
              <a:rPr lang="de-DE" b="1" dirty="0" smtClean="0"/>
              <a:t>alle </a:t>
            </a:r>
            <a:r>
              <a:rPr lang="en-US" b="1" dirty="0" smtClean="0"/>
              <a:t>Pre-Conditions</a:t>
            </a:r>
            <a:r>
              <a:rPr lang="de-DE" dirty="0" smtClean="0"/>
              <a:t> in der </a:t>
            </a:r>
            <a:r>
              <a:rPr lang="en-US" dirty="0">
                <a:solidFill>
                  <a:srgbClr val="0000FF"/>
                </a:solidFill>
                <a:latin typeface="Consolas" panose="020B0609020204030204" pitchFamily="49" charset="0"/>
              </a:rPr>
              <a:t>require</a:t>
            </a:r>
            <a:r>
              <a:rPr lang="de-DE" dirty="0" smtClean="0"/>
              <a:t> Sektion überprüft.</a:t>
            </a:r>
          </a:p>
          <a:p>
            <a:r>
              <a:rPr lang="de-DE" dirty="0" smtClean="0"/>
              <a:t>Danach wird der eigentliche </a:t>
            </a:r>
            <a:r>
              <a:rPr lang="de-DE" b="1" dirty="0" smtClean="0"/>
              <a:t>Methodenkörper</a:t>
            </a:r>
            <a:r>
              <a:rPr lang="de-DE" dirty="0" smtClean="0"/>
              <a:t> ausgeführt, gefolgt von der Überprüfung </a:t>
            </a:r>
            <a:r>
              <a:rPr lang="de-DE" b="1" dirty="0" smtClean="0"/>
              <a:t>aller </a:t>
            </a:r>
            <a:r>
              <a:rPr lang="en-US" b="1" dirty="0" smtClean="0"/>
              <a:t>Post-Conditions</a:t>
            </a:r>
            <a:r>
              <a:rPr lang="de-DE" dirty="0" smtClean="0"/>
              <a:t> in der </a:t>
            </a:r>
            <a:r>
              <a:rPr lang="en-US" dirty="0">
                <a:solidFill>
                  <a:srgbClr val="0000FF"/>
                </a:solidFill>
                <a:latin typeface="Consolas" panose="020B0609020204030204" pitchFamily="49" charset="0"/>
              </a:rPr>
              <a:t>ensure</a:t>
            </a:r>
            <a:r>
              <a:rPr lang="de-DE" dirty="0" smtClean="0"/>
              <a:t> Sektion.</a:t>
            </a:r>
          </a:p>
          <a:p>
            <a:r>
              <a:rPr lang="de-DE" dirty="0" smtClean="0"/>
              <a:t>Gibt eine der </a:t>
            </a:r>
            <a:r>
              <a:rPr lang="en-US" dirty="0" smtClean="0"/>
              <a:t>Assertions </a:t>
            </a:r>
            <a:r>
              <a:rPr lang="en-US" dirty="0" smtClean="0">
                <a:solidFill>
                  <a:srgbClr val="0000FF"/>
                </a:solidFill>
                <a:latin typeface="Consolas" panose="020B0609020204030204" pitchFamily="49" charset="0"/>
              </a:rPr>
              <a:t>false</a:t>
            </a:r>
            <a:r>
              <a:rPr lang="de-DE" dirty="0" smtClean="0"/>
              <a:t> zurück, wird eine </a:t>
            </a:r>
            <a:r>
              <a:rPr lang="en-US" b="1" dirty="0" smtClean="0"/>
              <a:t>Exception</a:t>
            </a:r>
            <a:r>
              <a:rPr lang="de-DE" dirty="0" smtClean="0"/>
              <a:t> geworfen, welche bis zum Programmabsturz führen kann.</a:t>
            </a:r>
          </a:p>
          <a:p>
            <a:r>
              <a:rPr lang="de-DE" dirty="0" smtClean="0"/>
              <a:t>Diese </a:t>
            </a:r>
            <a:r>
              <a:rPr lang="en-US" dirty="0" smtClean="0"/>
              <a:t>Assertions</a:t>
            </a:r>
            <a:r>
              <a:rPr lang="de-DE" dirty="0" smtClean="0"/>
              <a:t> können </a:t>
            </a:r>
            <a:r>
              <a:rPr lang="de-DE" b="1" dirty="0" smtClean="0"/>
              <a:t>selektiv </a:t>
            </a:r>
            <a:r>
              <a:rPr lang="de-DE" b="1" dirty="0"/>
              <a:t>k</a:t>
            </a:r>
            <a:r>
              <a:rPr lang="de-DE" b="1" dirty="0" smtClean="0"/>
              <a:t>ompiliert</a:t>
            </a:r>
            <a:r>
              <a:rPr lang="de-DE" dirty="0" smtClean="0"/>
              <a:t> werden, um bspw. im Produktivbetrieb keine </a:t>
            </a:r>
            <a:r>
              <a:rPr lang="en-US" dirty="0" smtClean="0"/>
              <a:t>Post-Conditions</a:t>
            </a:r>
            <a:r>
              <a:rPr lang="de-DE" dirty="0" smtClean="0"/>
              <a:t> laufen zu lassen.</a:t>
            </a:r>
            <a:endParaRPr lang="de-DE" dirty="0"/>
          </a:p>
        </p:txBody>
      </p:sp>
      <p:sp>
        <p:nvSpPr>
          <p:cNvPr id="5" name="Date Placeholder 4"/>
          <p:cNvSpPr>
            <a:spLocks noGrp="1"/>
          </p:cNvSpPr>
          <p:nvPr>
            <p:ph type="dt" sz="half" idx="10"/>
          </p:nvPr>
        </p:nvSpPr>
        <p:spPr/>
        <p:txBody>
          <a:bodyPr/>
          <a:lstStyle/>
          <a:p>
            <a:r>
              <a:rPr lang="de-DE" smtClean="0"/>
              <a:t>25.01.2016</a:t>
            </a:r>
            <a:endParaRPr lang="de-DE"/>
          </a:p>
        </p:txBody>
      </p:sp>
      <p:sp>
        <p:nvSpPr>
          <p:cNvPr id="6" name="Footer Placeholder 5"/>
          <p:cNvSpPr>
            <a:spLocks noGrp="1"/>
          </p:cNvSpPr>
          <p:nvPr>
            <p:ph type="ftr" sz="quarter" idx="11"/>
          </p:nvPr>
        </p:nvSpPr>
        <p:spPr/>
        <p:txBody>
          <a:bodyPr/>
          <a:lstStyle/>
          <a:p>
            <a:r>
              <a:rPr lang="en-US" smtClean="0"/>
              <a:t>Design by Contract in .NET</a:t>
            </a:r>
            <a:endParaRPr lang="de-DE"/>
          </a:p>
        </p:txBody>
      </p:sp>
      <p:sp>
        <p:nvSpPr>
          <p:cNvPr id="7" name="Slide Number Placeholder 6"/>
          <p:cNvSpPr>
            <a:spLocks noGrp="1"/>
          </p:cNvSpPr>
          <p:nvPr>
            <p:ph type="sldNum" sz="quarter" idx="12"/>
          </p:nvPr>
        </p:nvSpPr>
        <p:spPr/>
        <p:txBody>
          <a:bodyPr/>
          <a:lstStyle/>
          <a:p>
            <a:fld id="{6C0D983C-3E1F-4E3F-A4E3-F517EA24E894}" type="slidenum">
              <a:rPr lang="de-DE" smtClean="0"/>
              <a:t>9</a:t>
            </a:fld>
            <a:endParaRPr lang="de-DE"/>
          </a:p>
        </p:txBody>
      </p:sp>
      <p:sp>
        <p:nvSpPr>
          <p:cNvPr id="11" name="Rectangle 10"/>
          <p:cNvSpPr/>
          <p:nvPr/>
        </p:nvSpPr>
        <p:spPr>
          <a:xfrm>
            <a:off x="1467929" y="4727278"/>
            <a:ext cx="9256143" cy="1639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Eine </a:t>
            </a:r>
            <a:r>
              <a:rPr lang="en-US" dirty="0" smtClean="0"/>
              <a:t>Exception</a:t>
            </a:r>
            <a:r>
              <a:rPr lang="de-DE" dirty="0" smtClean="0"/>
              <a:t> in den </a:t>
            </a:r>
            <a:r>
              <a:rPr lang="en-US" dirty="0" smtClean="0"/>
              <a:t>Pre-Conditions</a:t>
            </a:r>
            <a:r>
              <a:rPr lang="de-DE" dirty="0" smtClean="0"/>
              <a:t> zeigt deshalb einen Fehler im Client-Code an (z.B. falsche Parameterwerte, Zielobjekt im falschen Zustand), eine </a:t>
            </a:r>
            <a:r>
              <a:rPr lang="en-US" dirty="0" smtClean="0"/>
              <a:t>Exception</a:t>
            </a:r>
            <a:r>
              <a:rPr lang="de-DE" dirty="0" smtClean="0"/>
              <a:t> in den </a:t>
            </a:r>
            <a:r>
              <a:rPr lang="en-US" dirty="0" smtClean="0"/>
              <a:t>Post-Conditions</a:t>
            </a:r>
            <a:r>
              <a:rPr lang="de-DE" dirty="0" smtClean="0"/>
              <a:t> steht für einen Fehler im </a:t>
            </a:r>
            <a:r>
              <a:rPr lang="en-US" dirty="0" smtClean="0"/>
              <a:t>Supplier-Code</a:t>
            </a:r>
            <a:r>
              <a:rPr lang="de-DE" dirty="0" smtClean="0"/>
              <a:t> (falsche Logik im Methodenkörper).</a:t>
            </a:r>
            <a:endParaRPr lang="de-DE" dirty="0"/>
          </a:p>
        </p:txBody>
      </p:sp>
    </p:spTree>
    <p:extLst>
      <p:ext uri="{BB962C8B-B14F-4D97-AF65-F5344CB8AC3E}">
        <p14:creationId xmlns:p14="http://schemas.microsoft.com/office/powerpoint/2010/main" val="313265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7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70000">
                                          <p:cBhvr additive="base">
                                            <p:cTn id="7" dur="500" fill="hold"/>
                                            <p:tgtEl>
                                              <p:spTgt spid="11"/>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mc:Fallback>
  </mc:AlternateContent>
</p:sld>
</file>

<file path=ppt/theme/theme1.xml><?xml version="1.0" encoding="utf-8"?>
<a:theme xmlns:a="http://schemas.openxmlformats.org/drawingml/2006/main" name="feO2x Layout">
  <a:themeElements>
    <a:clrScheme name="feO2x Blue">
      <a:dk1>
        <a:srgbClr val="000000"/>
      </a:dk1>
      <a:lt1>
        <a:srgbClr val="FFFFFF"/>
      </a:lt1>
      <a:dk2>
        <a:srgbClr val="323640"/>
      </a:dk2>
      <a:lt2>
        <a:srgbClr val="BDC7D6"/>
      </a:lt2>
      <a:accent1>
        <a:srgbClr val="45597C"/>
      </a:accent1>
      <a:accent2>
        <a:srgbClr val="A17C2E"/>
      </a:accent2>
      <a:accent3>
        <a:srgbClr val="8C94A1"/>
      </a:accent3>
      <a:accent4>
        <a:srgbClr val="708834"/>
      </a:accent4>
      <a:accent5>
        <a:srgbClr val="3E62A1"/>
      </a:accent5>
      <a:accent6>
        <a:srgbClr val="623F39"/>
      </a:accent6>
      <a:hlink>
        <a:srgbClr val="0563C1"/>
      </a:hlink>
      <a:folHlink>
        <a:srgbClr val="954F72"/>
      </a:folHlink>
    </a:clrScheme>
    <a:fontScheme name="feO2x 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O2x Blue.potx" id="{C7E32533-DDF3-4EAE-BC12-49638C0382A6}" vid="{A726367F-0B46-487B-A030-476751203F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2323</Words>
  <Application>Microsoft Office PowerPoint</Application>
  <PresentationFormat>Widescreen</PresentationFormat>
  <Paragraphs>259</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Cambria Math</vt:lpstr>
      <vt:lpstr>Consolas</vt:lpstr>
      <vt:lpstr>Segoe UI</vt:lpstr>
      <vt:lpstr>Segoe UI Light</vt:lpstr>
      <vt:lpstr>Wingdings</vt:lpstr>
      <vt:lpstr>feO2x Layout</vt:lpstr>
      <vt:lpstr>Design By Contract in .NET</vt:lpstr>
      <vt:lpstr>About me</vt:lpstr>
      <vt:lpstr>Unsere Themen heute Abend</vt:lpstr>
      <vt:lpstr>Was ist Design by Contract (DbC)?</vt:lpstr>
      <vt:lpstr>Bertrand Meyer</vt:lpstr>
      <vt:lpstr>Was will er von mir?</vt:lpstr>
      <vt:lpstr>DbC heißt Boolean Assertions</vt:lpstr>
      <vt:lpstr>In medias res: Pre- und Post-Conditions in Eiffel</vt:lpstr>
      <vt:lpstr>Auswirkungen von Pre- und Post-Conditions in Eiffel</vt:lpstr>
      <vt:lpstr>Mathe? Pfui Teufel…</vt:lpstr>
      <vt:lpstr>Eiffel schön und gut, aber ich programmiere in .NET</vt:lpstr>
      <vt:lpstr>Mit und ohne Binary Rewriting</vt:lpstr>
      <vt:lpstr>Class Invariants</vt:lpstr>
      <vt:lpstr>Die gelten „immer“</vt:lpstr>
      <vt:lpstr>Die eigentliche Aufgabe von Konstruktoren</vt:lpstr>
      <vt:lpstr>Klasseninvarianten mit Code Contracts</vt:lpstr>
      <vt:lpstr>Klasseninvarianten finden</vt:lpstr>
      <vt:lpstr>Ach ja: Loop Assertions gibt‘s auch noch</vt:lpstr>
      <vt:lpstr>Kurzes Resümee</vt:lpstr>
      <vt:lpstr>Fortgeschrittene Themen</vt:lpstr>
      <vt:lpstr>Polymorphe Abstraktionen mit semantischer Bedeutung</vt:lpstr>
      <vt:lpstr>Code Contracts: Assertions auf Interfaces</vt:lpstr>
      <vt:lpstr>Code Contracts: Assertions auf abstrakten Klassen</vt:lpstr>
      <vt:lpstr>Von starken und schwachen Assertions</vt:lpstr>
      <vt:lpstr>Was ist eigentlich das „Gegenteil“ von DbC?</vt:lpstr>
      <vt:lpstr>Alternativen zu Code Contracts</vt:lpstr>
      <vt:lpstr>Code Contracts – Ja oder Nein?</vt:lpstr>
      <vt:lpstr>Die Alternativen</vt:lpstr>
      <vt:lpstr>Guard Clauses sichern Pre-Conditions</vt:lpstr>
      <vt:lpstr>Moment – waren Guard Clauses nicht für was anderes da?</vt:lpstr>
      <vt:lpstr>Automatisierte Tests sichern Post-Conditions</vt:lpstr>
      <vt:lpstr>Guard Clauses + Automatisierte Tests = DbC</vt:lpstr>
      <vt:lpstr>Der feine Unterschied – Private Members in Post-Conditions</vt:lpstr>
      <vt:lpstr>Wo kommen wir denn da hin?</vt:lpstr>
      <vt:lpstr>Die Anwendung von internal ist keine Kapselung</vt:lpstr>
      <vt:lpstr>Semantik und ausführbare Spezifikationen</vt:lpstr>
      <vt:lpstr>Vielen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Kenny Pflug</dc:creator>
  <cp:lastModifiedBy>Kenny Pflug</cp:lastModifiedBy>
  <cp:revision>93</cp:revision>
  <dcterms:created xsi:type="dcterms:W3CDTF">2016-01-21T08:17:34Z</dcterms:created>
  <dcterms:modified xsi:type="dcterms:W3CDTF">2016-01-25T16:50:47Z</dcterms:modified>
</cp:coreProperties>
</file>