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81" r:id="rId13"/>
    <p:sldId id="266" r:id="rId14"/>
    <p:sldId id="268" r:id="rId15"/>
    <p:sldId id="283" r:id="rId16"/>
    <p:sldId id="284" r:id="rId17"/>
    <p:sldId id="285" r:id="rId18"/>
    <p:sldId id="299" r:id="rId19"/>
    <p:sldId id="286" r:id="rId20"/>
    <p:sldId id="349" r:id="rId21"/>
    <p:sldId id="287" r:id="rId22"/>
    <p:sldId id="288" r:id="rId23"/>
    <p:sldId id="289" r:id="rId24"/>
    <p:sldId id="291" r:id="rId25"/>
    <p:sldId id="292" r:id="rId26"/>
    <p:sldId id="293" r:id="rId27"/>
    <p:sldId id="270" r:id="rId28"/>
    <p:sldId id="294" r:id="rId29"/>
    <p:sldId id="295" r:id="rId30"/>
    <p:sldId id="296" r:id="rId31"/>
    <p:sldId id="297" r:id="rId32"/>
    <p:sldId id="298" r:id="rId33"/>
    <p:sldId id="351" r:id="rId34"/>
    <p:sldId id="350" r:id="rId35"/>
    <p:sldId id="300" r:id="rId36"/>
    <p:sldId id="324" r:id="rId37"/>
    <p:sldId id="348" r:id="rId38"/>
    <p:sldId id="269" r:id="rId39"/>
    <p:sldId id="272" r:id="rId40"/>
    <p:sldId id="326" r:id="rId41"/>
    <p:sldId id="325" r:id="rId42"/>
    <p:sldId id="271" r:id="rId43"/>
    <p:sldId id="328" r:id="rId44"/>
    <p:sldId id="329" r:id="rId45"/>
    <p:sldId id="327" r:id="rId46"/>
    <p:sldId id="275" r:id="rId47"/>
    <p:sldId id="345" r:id="rId48"/>
    <p:sldId id="344" r:id="rId49"/>
    <p:sldId id="277" r:id="rId50"/>
    <p:sldId id="346" r:id="rId51"/>
    <p:sldId id="278" r:id="rId52"/>
    <p:sldId id="353" r:id="rId53"/>
    <p:sldId id="279" r:id="rId54"/>
    <p:sldId id="352" r:id="rId55"/>
    <p:sldId id="282" r:id="rId56"/>
    <p:sldId id="343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290" r:id="rId68"/>
    <p:sldId id="340" r:id="rId69"/>
    <p:sldId id="341" r:id="rId70"/>
    <p:sldId id="342" r:id="rId7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600" noProof="1"/>
              <a:t>BenchmarkDotNet=v0.12.1, OS=Windows 10.0.19042</a:t>
            </a:r>
          </a:p>
          <a:p>
            <a:pPr algn="l">
              <a:defRPr sz="600"/>
            </a:pPr>
            <a:r>
              <a:rPr lang="en-US" sz="600" noProof="1"/>
              <a:t>AMD Ryzen 9 5950X, 1 CPU, 32 logical and 16 physical cores</a:t>
            </a:r>
          </a:p>
          <a:p>
            <a:pPr algn="l">
              <a:defRPr sz="600"/>
            </a:pPr>
            <a:r>
              <a:rPr lang="en-US" sz="600" noProof="1"/>
              <a:t>.NET Core SDK=5.0.103</a:t>
            </a:r>
          </a:p>
          <a:p>
            <a:pPr algn="l">
              <a:defRPr sz="600"/>
            </a:pPr>
            <a:r>
              <a:rPr lang="en-US" sz="600" noProof="1"/>
              <a:t>  [Host]     : .NET Core 5.0.3 (CoreCLR 5.0.321.7212, CoreFX 5.0.321.7212), X64 RyuJIT</a:t>
            </a:r>
          </a:p>
          <a:p>
            <a:pPr algn="l">
              <a:defRPr sz="600"/>
            </a:pPr>
            <a:r>
              <a:rPr lang="en-US" sz="600" noProof="1"/>
              <a:t>  Job-SWHTBI : .NET Core 5.0.3 (CoreCLR 5.0.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236-472C-A793-AEEDD14F2CD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36-472C-A793-AEEDD14F2C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236-472C-A793-AEEDD14F2C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36-472C-A793-AEEDD14F2C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236-472C-A793-AEEDD14F2CD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36-472C-A793-AEEDD14F2CD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236-472C-A793-AEEDD14F2CD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236-472C-A793-AEEDD14F2CD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236-472C-A793-AEEDD14F2CD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236-472C-A793-AEEDD14F2CD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236-472C-A793-AEEDD14F2CD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F236-472C-A793-AEEDD14F2CDF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236-472C-A793-AEEDD14F2CD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236-472C-A793-AEEDD14F2CD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236-472C-A793-AEEDD14F2CD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F236-472C-A793-AEEDD14F2CD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236-472C-A793-AEEDD14F2CDF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F236-472C-A793-AEEDD14F2C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Static Method</c:v>
                </c:pt>
                <c:pt idx="1">
                  <c:v>Instance Method</c:v>
                </c:pt>
                <c:pt idx="2">
                  <c:v>Call  via Interface</c:v>
                </c:pt>
                <c:pt idx="3">
                  <c:v>Call via Overridden Method</c:v>
                </c:pt>
                <c:pt idx="4">
                  <c:v>Call via Delegate</c:v>
                </c:pt>
                <c:pt idx="5">
                  <c:v>New Struct</c:v>
                </c:pt>
                <c:pt idx="6">
                  <c:v>New Class</c:v>
                </c:pt>
                <c:pt idx="7">
                  <c:v>Throw and Catch Exception</c:v>
                </c:pt>
                <c:pt idx="8">
                  <c:v>Lock</c:v>
                </c:pt>
                <c:pt idx="9">
                  <c:v>Thread Pool</c:v>
                </c:pt>
                <c:pt idx="10">
                  <c:v>New Thread</c:v>
                </c:pt>
                <c:pt idx="11">
                  <c:v>List 100 Strings Contains</c:v>
                </c:pt>
                <c:pt idx="12">
                  <c:v>List 1000 Strings Contains</c:v>
                </c:pt>
                <c:pt idx="13">
                  <c:v>Dictionary 100 Strings ContainsKey</c:v>
                </c:pt>
                <c:pt idx="14">
                  <c:v>Dictionary 1000 Strings ContainsKey</c:v>
                </c:pt>
                <c:pt idx="15">
                  <c:v>Load Document From RavenDB (same computer)</c:v>
                </c:pt>
                <c:pt idx="16">
                  <c:v>Load Entity From MS SQL (same computer)</c:v>
                </c:pt>
                <c:pt idx="17">
                  <c:v>Load Entity From Oracle (VPN)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8.2000000000000007E-3</c:v>
                </c:pt>
                <c:pt idx="1">
                  <c:v>8.5500000000000007E-2</c:v>
                </c:pt>
                <c:pt idx="2">
                  <c:v>0.43219999999999997</c:v>
                </c:pt>
                <c:pt idx="3">
                  <c:v>0.32429999999999998</c:v>
                </c:pt>
                <c:pt idx="4">
                  <c:v>0.65139999999999998</c:v>
                </c:pt>
                <c:pt idx="5">
                  <c:v>5.1999999999999998E-3</c:v>
                </c:pt>
                <c:pt idx="6">
                  <c:v>2.9058999999999999</c:v>
                </c:pt>
                <c:pt idx="7">
                  <c:v>3540</c:v>
                </c:pt>
                <c:pt idx="8">
                  <c:v>4.5182000000000002</c:v>
                </c:pt>
                <c:pt idx="9">
                  <c:v>1307.2671</c:v>
                </c:pt>
                <c:pt idx="10">
                  <c:v>85300.697400000005</c:v>
                </c:pt>
                <c:pt idx="11">
                  <c:v>265.12200000000001</c:v>
                </c:pt>
                <c:pt idx="12">
                  <c:v>2712.136</c:v>
                </c:pt>
                <c:pt idx="13">
                  <c:v>8.8089999999999993</c:v>
                </c:pt>
                <c:pt idx="14">
                  <c:v>8.3770000000000007</c:v>
                </c:pt>
                <c:pt idx="15">
                  <c:v>194500</c:v>
                </c:pt>
                <c:pt idx="16">
                  <c:v>245100</c:v>
                </c:pt>
                <c:pt idx="17">
                  <c:v>20300000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A-43A9-88BE-DB998852B9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3557936"/>
        <c:axId val="1503546288"/>
      </c:barChart>
      <c:catAx>
        <c:axId val="1503557936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46288"/>
        <c:crossesAt val="1.0000000000000002E-3"/>
        <c:auto val="1"/>
        <c:lblAlgn val="ctr"/>
        <c:lblOffset val="100"/>
        <c:noMultiLvlLbl val="0"/>
      </c:catAx>
      <c:valAx>
        <c:axId val="15035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50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5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60F7B-ED9F-46B7-BF7C-34606BE9FC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52C1A-F56D-482E-B26D-0CEE513D3318}">
      <dgm:prSet phldrT="[Text]"/>
      <dgm:spPr/>
      <dgm:t>
        <a:bodyPr/>
        <a:lstStyle/>
        <a:p>
          <a:r>
            <a:rPr lang="en-US" noProof="0" dirty="0"/>
            <a:t>Input</a:t>
          </a:r>
        </a:p>
      </dgm:t>
    </dgm:pt>
    <dgm:pt modelId="{F8196684-7091-466E-BD17-576F19C984E6}" type="parTrans" cxnId="{4F978922-6465-433A-8F49-D50012C7E624}">
      <dgm:prSet/>
      <dgm:spPr/>
      <dgm:t>
        <a:bodyPr/>
        <a:lstStyle/>
        <a:p>
          <a:endParaRPr lang="en-US" noProof="0" dirty="0"/>
        </a:p>
      </dgm:t>
    </dgm:pt>
    <dgm:pt modelId="{F1C36DB0-9131-42FB-A1C9-15E7D86B26E9}" type="sibTrans" cxnId="{4F978922-6465-433A-8F49-D50012C7E624}">
      <dgm:prSet/>
      <dgm:spPr/>
      <dgm:t>
        <a:bodyPr/>
        <a:lstStyle/>
        <a:p>
          <a:endParaRPr lang="en-US" noProof="0" dirty="0"/>
        </a:p>
      </dgm:t>
    </dgm:pt>
    <dgm:pt modelId="{7A368404-F624-4CCC-864F-DA8EF1150350}">
      <dgm:prSet phldrT="[Text]"/>
      <dgm:spPr/>
      <dgm:t>
        <a:bodyPr/>
        <a:lstStyle/>
        <a:p>
          <a:r>
            <a:rPr lang="en-US" noProof="0" dirty="0"/>
            <a:t>Process</a:t>
          </a:r>
        </a:p>
      </dgm:t>
    </dgm:pt>
    <dgm:pt modelId="{BDD988A1-EEE2-45EB-A9EB-5561CF81587C}" type="parTrans" cxnId="{A0AA460F-D570-449D-B017-7D14B2C26928}">
      <dgm:prSet/>
      <dgm:spPr/>
      <dgm:t>
        <a:bodyPr/>
        <a:lstStyle/>
        <a:p>
          <a:endParaRPr lang="en-US" noProof="0" dirty="0"/>
        </a:p>
      </dgm:t>
    </dgm:pt>
    <dgm:pt modelId="{48378732-8821-4BA5-9776-3A255BEE747A}" type="sibTrans" cxnId="{A0AA460F-D570-449D-B017-7D14B2C26928}">
      <dgm:prSet/>
      <dgm:spPr/>
      <dgm:t>
        <a:bodyPr/>
        <a:lstStyle/>
        <a:p>
          <a:endParaRPr lang="en-US" noProof="0" dirty="0"/>
        </a:p>
      </dgm:t>
    </dgm:pt>
    <dgm:pt modelId="{84096A68-0DD4-41B2-A8BF-F69B98F965E7}">
      <dgm:prSet phldrT="[Text]"/>
      <dgm:spPr/>
      <dgm:t>
        <a:bodyPr/>
        <a:lstStyle/>
        <a:p>
          <a:r>
            <a:rPr lang="en-US" noProof="0" dirty="0"/>
            <a:t>Output</a:t>
          </a:r>
        </a:p>
      </dgm:t>
    </dgm:pt>
    <dgm:pt modelId="{6C209F3C-937A-467B-94D5-DDCD3DC2E4CB}" type="parTrans" cxnId="{580C260E-D04B-461D-8CA7-0DE9608DD476}">
      <dgm:prSet/>
      <dgm:spPr/>
      <dgm:t>
        <a:bodyPr/>
        <a:lstStyle/>
        <a:p>
          <a:endParaRPr lang="en-US" noProof="0" dirty="0"/>
        </a:p>
      </dgm:t>
    </dgm:pt>
    <dgm:pt modelId="{BAB2C1CA-DFF0-453C-93A1-49CA161A2517}" type="sibTrans" cxnId="{580C260E-D04B-461D-8CA7-0DE9608DD476}">
      <dgm:prSet/>
      <dgm:spPr/>
      <dgm:t>
        <a:bodyPr/>
        <a:lstStyle/>
        <a:p>
          <a:endParaRPr lang="en-US" noProof="0" dirty="0"/>
        </a:p>
      </dgm:t>
    </dgm:pt>
    <dgm:pt modelId="{CED59912-0999-4366-BDF6-F23E9D09F5EF}" type="pres">
      <dgm:prSet presAssocID="{51960F7B-ED9F-46B7-BF7C-34606BE9FC00}" presName="Name0" presStyleCnt="0">
        <dgm:presLayoutVars>
          <dgm:dir/>
          <dgm:resizeHandles val="exact"/>
        </dgm:presLayoutVars>
      </dgm:prSet>
      <dgm:spPr/>
    </dgm:pt>
    <dgm:pt modelId="{8791D3AA-6045-45C1-9712-D5981A55D9DC}" type="pres">
      <dgm:prSet presAssocID="{05C52C1A-F56D-482E-B26D-0CEE513D3318}" presName="node" presStyleLbl="node1" presStyleIdx="0" presStyleCnt="3">
        <dgm:presLayoutVars>
          <dgm:bulletEnabled val="1"/>
        </dgm:presLayoutVars>
      </dgm:prSet>
      <dgm:spPr/>
    </dgm:pt>
    <dgm:pt modelId="{FC0FF44F-BAF2-46EC-B96D-C9E69C8DA446}" type="pres">
      <dgm:prSet presAssocID="{F1C36DB0-9131-42FB-A1C9-15E7D86B26E9}" presName="sibTrans" presStyleLbl="sibTrans2D1" presStyleIdx="0" presStyleCnt="2"/>
      <dgm:spPr/>
    </dgm:pt>
    <dgm:pt modelId="{7CFDDBB2-AD8D-4364-9728-672337D45F79}" type="pres">
      <dgm:prSet presAssocID="{F1C36DB0-9131-42FB-A1C9-15E7D86B26E9}" presName="connectorText" presStyleLbl="sibTrans2D1" presStyleIdx="0" presStyleCnt="2"/>
      <dgm:spPr/>
    </dgm:pt>
    <dgm:pt modelId="{56EB8DE6-1729-4CED-9787-B7E03E898E1D}" type="pres">
      <dgm:prSet presAssocID="{7A368404-F624-4CCC-864F-DA8EF1150350}" presName="node" presStyleLbl="node1" presStyleIdx="1" presStyleCnt="3">
        <dgm:presLayoutVars>
          <dgm:bulletEnabled val="1"/>
        </dgm:presLayoutVars>
      </dgm:prSet>
      <dgm:spPr/>
    </dgm:pt>
    <dgm:pt modelId="{AAC78434-87BD-492D-81BC-A3973FBED6F5}" type="pres">
      <dgm:prSet presAssocID="{48378732-8821-4BA5-9776-3A255BEE747A}" presName="sibTrans" presStyleLbl="sibTrans2D1" presStyleIdx="1" presStyleCnt="2"/>
      <dgm:spPr/>
    </dgm:pt>
    <dgm:pt modelId="{E1F0F431-2C07-4569-A6DB-1D6E8186C076}" type="pres">
      <dgm:prSet presAssocID="{48378732-8821-4BA5-9776-3A255BEE747A}" presName="connectorText" presStyleLbl="sibTrans2D1" presStyleIdx="1" presStyleCnt="2"/>
      <dgm:spPr/>
    </dgm:pt>
    <dgm:pt modelId="{335E7403-D358-484D-AF22-9333E49D555D}" type="pres">
      <dgm:prSet presAssocID="{84096A68-0DD4-41B2-A8BF-F69B98F965E7}" presName="node" presStyleLbl="node1" presStyleIdx="2" presStyleCnt="3">
        <dgm:presLayoutVars>
          <dgm:bulletEnabled val="1"/>
        </dgm:presLayoutVars>
      </dgm:prSet>
      <dgm:spPr/>
    </dgm:pt>
  </dgm:ptLst>
  <dgm:cxnLst>
    <dgm:cxn modelId="{580C260E-D04B-461D-8CA7-0DE9608DD476}" srcId="{51960F7B-ED9F-46B7-BF7C-34606BE9FC00}" destId="{84096A68-0DD4-41B2-A8BF-F69B98F965E7}" srcOrd="2" destOrd="0" parTransId="{6C209F3C-937A-467B-94D5-DDCD3DC2E4CB}" sibTransId="{BAB2C1CA-DFF0-453C-93A1-49CA161A2517}"/>
    <dgm:cxn modelId="{A0AA460F-D570-449D-B017-7D14B2C26928}" srcId="{51960F7B-ED9F-46B7-BF7C-34606BE9FC00}" destId="{7A368404-F624-4CCC-864F-DA8EF1150350}" srcOrd="1" destOrd="0" parTransId="{BDD988A1-EEE2-45EB-A9EB-5561CF81587C}" sibTransId="{48378732-8821-4BA5-9776-3A255BEE747A}"/>
    <dgm:cxn modelId="{4F978922-6465-433A-8F49-D50012C7E624}" srcId="{51960F7B-ED9F-46B7-BF7C-34606BE9FC00}" destId="{05C52C1A-F56D-482E-B26D-0CEE513D3318}" srcOrd="0" destOrd="0" parTransId="{F8196684-7091-466E-BD17-576F19C984E6}" sibTransId="{F1C36DB0-9131-42FB-A1C9-15E7D86B26E9}"/>
    <dgm:cxn modelId="{48FEA062-5770-4599-866F-A36A852E40F8}" type="presOf" srcId="{51960F7B-ED9F-46B7-BF7C-34606BE9FC00}" destId="{CED59912-0999-4366-BDF6-F23E9D09F5EF}" srcOrd="0" destOrd="0" presId="urn:microsoft.com/office/officeart/2005/8/layout/process1"/>
    <dgm:cxn modelId="{E2B90247-43AC-40AF-AA2A-E18E9B0ADC76}" type="presOf" srcId="{7A368404-F624-4CCC-864F-DA8EF1150350}" destId="{56EB8DE6-1729-4CED-9787-B7E03E898E1D}" srcOrd="0" destOrd="0" presId="urn:microsoft.com/office/officeart/2005/8/layout/process1"/>
    <dgm:cxn modelId="{1B538E87-89F2-4BBC-AA9B-BEA81E3E8439}" type="presOf" srcId="{F1C36DB0-9131-42FB-A1C9-15E7D86B26E9}" destId="{7CFDDBB2-AD8D-4364-9728-672337D45F79}" srcOrd="1" destOrd="0" presId="urn:microsoft.com/office/officeart/2005/8/layout/process1"/>
    <dgm:cxn modelId="{E1A39788-9AEE-4813-85FE-A1EBD55624C0}" type="presOf" srcId="{48378732-8821-4BA5-9776-3A255BEE747A}" destId="{E1F0F431-2C07-4569-A6DB-1D6E8186C076}" srcOrd="1" destOrd="0" presId="urn:microsoft.com/office/officeart/2005/8/layout/process1"/>
    <dgm:cxn modelId="{FC0E9395-A325-48C1-A1FE-A22884EDFFB2}" type="presOf" srcId="{F1C36DB0-9131-42FB-A1C9-15E7D86B26E9}" destId="{FC0FF44F-BAF2-46EC-B96D-C9E69C8DA446}" srcOrd="0" destOrd="0" presId="urn:microsoft.com/office/officeart/2005/8/layout/process1"/>
    <dgm:cxn modelId="{0011A096-4B8A-43CF-8F87-A3995284DA88}" type="presOf" srcId="{84096A68-0DD4-41B2-A8BF-F69B98F965E7}" destId="{335E7403-D358-484D-AF22-9333E49D555D}" srcOrd="0" destOrd="0" presId="urn:microsoft.com/office/officeart/2005/8/layout/process1"/>
    <dgm:cxn modelId="{C05D01F4-AA80-47EF-BE64-5AABC36FECB2}" type="presOf" srcId="{05C52C1A-F56D-482E-B26D-0CEE513D3318}" destId="{8791D3AA-6045-45C1-9712-D5981A55D9DC}" srcOrd="0" destOrd="0" presId="urn:microsoft.com/office/officeart/2005/8/layout/process1"/>
    <dgm:cxn modelId="{8B72AAF9-6E5C-4529-9CED-56EAAB9DD612}" type="presOf" srcId="{48378732-8821-4BA5-9776-3A255BEE747A}" destId="{AAC78434-87BD-492D-81BC-A3973FBED6F5}" srcOrd="0" destOrd="0" presId="urn:microsoft.com/office/officeart/2005/8/layout/process1"/>
    <dgm:cxn modelId="{D65E5B22-7830-4346-966D-263609A6F228}" type="presParOf" srcId="{CED59912-0999-4366-BDF6-F23E9D09F5EF}" destId="{8791D3AA-6045-45C1-9712-D5981A55D9DC}" srcOrd="0" destOrd="0" presId="urn:microsoft.com/office/officeart/2005/8/layout/process1"/>
    <dgm:cxn modelId="{49C0200C-856E-4A52-919C-D5848F437467}" type="presParOf" srcId="{CED59912-0999-4366-BDF6-F23E9D09F5EF}" destId="{FC0FF44F-BAF2-46EC-B96D-C9E69C8DA446}" srcOrd="1" destOrd="0" presId="urn:microsoft.com/office/officeart/2005/8/layout/process1"/>
    <dgm:cxn modelId="{6ABF04BA-87B8-4D38-A01B-C4A8B6751C1A}" type="presParOf" srcId="{FC0FF44F-BAF2-46EC-B96D-C9E69C8DA446}" destId="{7CFDDBB2-AD8D-4364-9728-672337D45F79}" srcOrd="0" destOrd="0" presId="urn:microsoft.com/office/officeart/2005/8/layout/process1"/>
    <dgm:cxn modelId="{9501963E-241F-450E-8C7D-CEED76089F3B}" type="presParOf" srcId="{CED59912-0999-4366-BDF6-F23E9D09F5EF}" destId="{56EB8DE6-1729-4CED-9787-B7E03E898E1D}" srcOrd="2" destOrd="0" presId="urn:microsoft.com/office/officeart/2005/8/layout/process1"/>
    <dgm:cxn modelId="{48002717-531A-4386-8D7F-690A63E591FE}" type="presParOf" srcId="{CED59912-0999-4366-BDF6-F23E9D09F5EF}" destId="{AAC78434-87BD-492D-81BC-A3973FBED6F5}" srcOrd="3" destOrd="0" presId="urn:microsoft.com/office/officeart/2005/8/layout/process1"/>
    <dgm:cxn modelId="{95D109BD-97A9-4208-B2F1-568DD038F12E}" type="presParOf" srcId="{AAC78434-87BD-492D-81BC-A3973FBED6F5}" destId="{E1F0F431-2C07-4569-A6DB-1D6E8186C076}" srcOrd="0" destOrd="0" presId="urn:microsoft.com/office/officeart/2005/8/layout/process1"/>
    <dgm:cxn modelId="{83C92AB9-4DF5-4EEA-B94B-F5F24533106C}" type="presParOf" srcId="{CED59912-0999-4366-BDF6-F23E9D09F5EF}" destId="{335E7403-D358-484D-AF22-9333E49D55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1D3AA-6045-45C1-9712-D5981A55D9DC}">
      <dsp:nvSpPr>
        <dsp:cNvPr id="0" name=""/>
        <dsp:cNvSpPr/>
      </dsp:nvSpPr>
      <dsp:spPr>
        <a:xfrm>
          <a:off x="9242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noProof="0" dirty="0"/>
            <a:t>Input</a:t>
          </a:r>
        </a:p>
      </dsp:txBody>
      <dsp:txXfrm>
        <a:off x="57787" y="1883650"/>
        <a:ext cx="2665308" cy="1560349"/>
      </dsp:txXfrm>
    </dsp:sp>
    <dsp:sp modelId="{FC0FF44F-BAF2-46EC-B96D-C9E69C8DA446}">
      <dsp:nvSpPr>
        <dsp:cNvPr id="0" name=""/>
        <dsp:cNvSpPr/>
      </dsp:nvSpPr>
      <dsp:spPr>
        <a:xfrm>
          <a:off x="3047880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noProof="0" dirty="0"/>
        </a:p>
      </dsp:txBody>
      <dsp:txXfrm>
        <a:off x="3047880" y="2458302"/>
        <a:ext cx="409940" cy="411044"/>
      </dsp:txXfrm>
    </dsp:sp>
    <dsp:sp modelId="{56EB8DE6-1729-4CED-9787-B7E03E898E1D}">
      <dsp:nvSpPr>
        <dsp:cNvPr id="0" name=""/>
        <dsp:cNvSpPr/>
      </dsp:nvSpPr>
      <dsp:spPr>
        <a:xfrm>
          <a:off x="3876600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noProof="0" dirty="0"/>
            <a:t>Process</a:t>
          </a:r>
        </a:p>
      </dsp:txBody>
      <dsp:txXfrm>
        <a:off x="3925145" y="1883650"/>
        <a:ext cx="2665308" cy="1560349"/>
      </dsp:txXfrm>
    </dsp:sp>
    <dsp:sp modelId="{AAC78434-87BD-492D-81BC-A3973FBED6F5}">
      <dsp:nvSpPr>
        <dsp:cNvPr id="0" name=""/>
        <dsp:cNvSpPr/>
      </dsp:nvSpPr>
      <dsp:spPr>
        <a:xfrm>
          <a:off x="6915239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noProof="0" dirty="0"/>
        </a:p>
      </dsp:txBody>
      <dsp:txXfrm>
        <a:off x="6915239" y="2458302"/>
        <a:ext cx="409940" cy="411044"/>
      </dsp:txXfrm>
    </dsp:sp>
    <dsp:sp modelId="{335E7403-D358-484D-AF22-9333E49D555D}">
      <dsp:nvSpPr>
        <dsp:cNvPr id="0" name=""/>
        <dsp:cNvSpPr/>
      </dsp:nvSpPr>
      <dsp:spPr>
        <a:xfrm>
          <a:off x="7743958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noProof="0" dirty="0"/>
            <a:t>Output</a:t>
          </a:r>
        </a:p>
      </dsp:txBody>
      <dsp:txXfrm>
        <a:off x="7792503" y="188365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02.03.2021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A4980-7913-49F1-90A8-C9C83EF677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66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2021-03-02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onradkokosa/status/1364583597303353344?s=2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TMuno5RZNeE?t=3145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arson.com/us/higher-education/product/Martin-Agile-Principles-Patterns-and-Practices-in-C/9780132797146.html" TargetMode="External"/><Relationship Id="rId3" Type="http://schemas.openxmlformats.org/officeDocument/2006/relationships/hyperlink" Target="https://prodotnetmemory.com/" TargetMode="External"/><Relationship Id="rId7" Type="http://schemas.openxmlformats.org/officeDocument/2006/relationships/hyperlink" Target="https://app.pluralsight.com/library/courses/skeet-async/table-of-contents" TargetMode="External"/><Relationship Id="rId2" Type="http://schemas.openxmlformats.org/officeDocument/2006/relationships/hyperlink" Target="https://mattwarren.org/2017/02/07/The-68-things-the-CLR-does-before-executing-a-single-line-of-your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threading/" TargetMode="External"/><Relationship Id="rId11" Type="http://schemas.openxmlformats.org/officeDocument/2006/relationships/hyperlink" Target="https://www.manning.com/books/dependency-injection-in-dot-net" TargetMode="External"/><Relationship Id="rId5" Type="http://schemas.openxmlformats.org/officeDocument/2006/relationships/hyperlink" Target="https://www.palmmedia.de/blog/2011/8/30/ioc-container-benchmark-performance-comparison" TargetMode="External"/><Relationship Id="rId10" Type="http://schemas.openxmlformats.org/officeDocument/2006/relationships/hyperlink" Target="https://www.martinfowler.com/books/eaa.html" TargetMode="External"/><Relationship Id="rId4" Type="http://schemas.openxmlformats.org/officeDocument/2006/relationships/hyperlink" Target="https://www.wintellectnow.com/Home/SeriesDetail?seriesId=using-threads-effectively-to-build-scalable-responsive-and-fast-dotnet-applications-and-components" TargetMode="External"/><Relationship Id="rId9" Type="http://schemas.openxmlformats.org/officeDocument/2006/relationships/hyperlink" Target="https://aakinshin.net/prodotnetbenchmarkin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Principles vs.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my growing knowledge about internals and performance characteristics of the .NET Runtime changed the design of my apps – </a:t>
            </a:r>
            <a:br>
              <a:rPr lang="en-US" dirty="0"/>
            </a:br>
            <a:r>
              <a:rPr lang="en-US" dirty="0"/>
              <a:t>an anecdotal talk</a:t>
            </a:r>
          </a:p>
          <a:p>
            <a:r>
              <a:rPr lang="en-US" sz="1800" dirty="0"/>
              <a:t>.NET Developer Group Graz</a:t>
            </a:r>
            <a:br>
              <a:rPr lang="de-DE" sz="1800" dirty="0"/>
            </a:br>
            <a:r>
              <a:rPr lang="de-DE" sz="1800" dirty="0"/>
              <a:t>02.03.2021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3135F-56A4-4BEC-9A75-37C04BE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Performance of Everyday Things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7A7590-A32C-4A57-A21C-F33222A3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BB04-A2DF-43A0-92D5-16E8340C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F1D2-09A1-445D-B7BB-E243643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5F79-7992-4AF9-A568-8A8D788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47520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7FD7A1-65A5-4B23-94CB-1A10A46B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flies…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B4ED-E959-4288-9C7B-2312585A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E573-0D18-49D3-9661-24F8883B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0288-6343-4152-80E4-6660698C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18C87-B721-423C-A689-971FBB2EF5DF}"/>
              </a:ext>
            </a:extLst>
          </p:cNvPr>
          <p:cNvSpPr/>
          <p:nvPr/>
        </p:nvSpPr>
        <p:spPr>
          <a:xfrm>
            <a:off x="2991506" y="3610303"/>
            <a:ext cx="2025869" cy="50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Nanoseconds (ns)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F3FF7-3866-4657-9C55-3F453E318CF6}"/>
              </a:ext>
            </a:extLst>
          </p:cNvPr>
          <p:cNvSpPr/>
          <p:nvPr/>
        </p:nvSpPr>
        <p:spPr>
          <a:xfrm>
            <a:off x="965637" y="3610303"/>
            <a:ext cx="2025869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Picoseconds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6FE7C-C93A-481B-AB2A-FB1DFDD871FD}"/>
              </a:ext>
            </a:extLst>
          </p:cNvPr>
          <p:cNvSpPr/>
          <p:nvPr/>
        </p:nvSpPr>
        <p:spPr>
          <a:xfrm>
            <a:off x="5017375" y="3610303"/>
            <a:ext cx="2025869" cy="504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Microseconds (µs)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CC665-7934-4427-AD13-C73E78620CB9}"/>
              </a:ext>
            </a:extLst>
          </p:cNvPr>
          <p:cNvSpPr/>
          <p:nvPr/>
        </p:nvSpPr>
        <p:spPr>
          <a:xfrm>
            <a:off x="7043244" y="3610303"/>
            <a:ext cx="2025869" cy="50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Milliseconds (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C3564-691F-4B3B-8EF1-46BC6B1EB2E1}"/>
              </a:ext>
            </a:extLst>
          </p:cNvPr>
          <p:cNvSpPr/>
          <p:nvPr/>
        </p:nvSpPr>
        <p:spPr>
          <a:xfrm>
            <a:off x="9069113" y="3610303"/>
            <a:ext cx="2025869" cy="50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Seconds (s)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BD6B37-63AB-4851-9F91-40B39AD0FAB0}"/>
              </a:ext>
            </a:extLst>
          </p:cNvPr>
          <p:cNvCxnSpPr/>
          <p:nvPr/>
        </p:nvCxnSpPr>
        <p:spPr>
          <a:xfrm flipV="1">
            <a:off x="956203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11AAE-87E5-4982-9E77-6690FE603218}"/>
              </a:ext>
            </a:extLst>
          </p:cNvPr>
          <p:cNvSpPr txBox="1"/>
          <p:nvPr/>
        </p:nvSpPr>
        <p:spPr>
          <a:xfrm>
            <a:off x="579152" y="23305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1e-12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DDC67-8783-4C2A-ADCD-DEC1AE5B801E}"/>
              </a:ext>
            </a:extLst>
          </p:cNvPr>
          <p:cNvCxnSpPr/>
          <p:nvPr/>
        </p:nvCxnSpPr>
        <p:spPr>
          <a:xfrm flipV="1">
            <a:off x="2991506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17D95D-7AFA-4DC7-BCA9-A7047E12F3B6}"/>
              </a:ext>
            </a:extLst>
          </p:cNvPr>
          <p:cNvSpPr txBox="1"/>
          <p:nvPr/>
        </p:nvSpPr>
        <p:spPr>
          <a:xfrm>
            <a:off x="2667539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1e-9</a:t>
            </a:r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10051C-0DBC-4328-AF62-D97D11BFE95B}"/>
              </a:ext>
            </a:extLst>
          </p:cNvPr>
          <p:cNvCxnSpPr/>
          <p:nvPr/>
        </p:nvCxnSpPr>
        <p:spPr>
          <a:xfrm flipV="1">
            <a:off x="5017374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56523-56C1-41C6-B41B-F0E1E9477352}"/>
              </a:ext>
            </a:extLst>
          </p:cNvPr>
          <p:cNvSpPr txBox="1"/>
          <p:nvPr/>
        </p:nvSpPr>
        <p:spPr>
          <a:xfrm>
            <a:off x="4693407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1e-6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0F35D2-F0A0-4C3A-96D7-F31B8A1B09B1}"/>
              </a:ext>
            </a:extLst>
          </p:cNvPr>
          <p:cNvCxnSpPr/>
          <p:nvPr/>
        </p:nvCxnSpPr>
        <p:spPr>
          <a:xfrm flipV="1">
            <a:off x="7043242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BEF401-B275-4D3B-A877-1E710685B1E8}"/>
              </a:ext>
            </a:extLst>
          </p:cNvPr>
          <p:cNvSpPr txBox="1"/>
          <p:nvPr/>
        </p:nvSpPr>
        <p:spPr>
          <a:xfrm>
            <a:off x="6719275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0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6F14-DF42-437E-8FF1-76CB4001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about the .NET Runtime…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0475-F6EC-40C8-92B0-8EFC1EB5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EF81-578E-48D1-AF38-5C1AC01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76AD-2005-44C3-92DE-0610A5C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367C5397-E59C-4268-A73F-04892EB022DB}"/>
              </a:ext>
            </a:extLst>
          </p:cNvPr>
          <p:cNvSpPr/>
          <p:nvPr/>
        </p:nvSpPr>
        <p:spPr>
          <a:xfrm>
            <a:off x="366548" y="1247695"/>
            <a:ext cx="571500" cy="504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E851B-58B9-4743-94A8-F770F875B631}"/>
              </a:ext>
            </a:extLst>
          </p:cNvPr>
          <p:cNvSpPr/>
          <p:nvPr/>
        </p:nvSpPr>
        <p:spPr>
          <a:xfrm>
            <a:off x="1336125" y="1074026"/>
            <a:ext cx="12848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Roslyn</a:t>
            </a:r>
          </a:p>
          <a:p>
            <a:pPr algn="ctr"/>
            <a:r>
              <a:rPr lang="en-US" dirty="0"/>
              <a:t>CSC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0D55B851-5BE8-46E0-A5B5-90A320DBF457}"/>
              </a:ext>
            </a:extLst>
          </p:cNvPr>
          <p:cNvSpPr/>
          <p:nvPr/>
        </p:nvSpPr>
        <p:spPr>
          <a:xfrm>
            <a:off x="3093982" y="1160860"/>
            <a:ext cx="974835" cy="6776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MSIL</a:t>
            </a:r>
            <a:br>
              <a:rPr lang="de-DE" sz="1200" dirty="0"/>
            </a:br>
            <a:r>
              <a:rPr lang="de-DE" sz="1200" dirty="0"/>
              <a:t>exe, DLLs</a:t>
            </a:r>
            <a:endParaRPr lang="en-DE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A3A7E-A852-4CC9-BACB-17B3831685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38048" y="1499695"/>
            <a:ext cx="398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6E142-3A54-4691-925B-B1C698C6D0B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621015" y="1499695"/>
            <a:ext cx="472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9D4B4-0B83-493B-B45C-CCC27360367C}"/>
              </a:ext>
            </a:extLst>
          </p:cNvPr>
          <p:cNvSpPr/>
          <p:nvPr/>
        </p:nvSpPr>
        <p:spPr>
          <a:xfrm>
            <a:off x="1722383" y="2384533"/>
            <a:ext cx="9530255" cy="331259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CDD0A-1A9F-460B-8558-9B9AB61268A5}"/>
              </a:ext>
            </a:extLst>
          </p:cNvPr>
          <p:cNvSpPr txBox="1"/>
          <p:nvPr/>
        </p:nvSpPr>
        <p:spPr>
          <a:xfrm>
            <a:off x="5742590" y="1983093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5C2541-AD5E-44D7-AC57-41900F1A10DA}"/>
              </a:ext>
            </a:extLst>
          </p:cNvPr>
          <p:cNvSpPr/>
          <p:nvPr/>
        </p:nvSpPr>
        <p:spPr>
          <a:xfrm>
            <a:off x="241080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JIT</a:t>
            </a:r>
          </a:p>
          <a:p>
            <a:pPr algn="ctr"/>
            <a:r>
              <a:rPr lang="de-DE" dirty="0"/>
              <a:t>Just-In-Time Compiler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885EB-C8F7-4FC1-AB34-44300C84254C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3513612" y="1812865"/>
            <a:ext cx="12608" cy="91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CB9A6-8B65-4B45-BB9B-A03C8B0D49C9}"/>
              </a:ext>
            </a:extLst>
          </p:cNvPr>
          <p:cNvSpPr/>
          <p:nvPr/>
        </p:nvSpPr>
        <p:spPr>
          <a:xfrm>
            <a:off x="2573593" y="4459900"/>
            <a:ext cx="1880037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Machine Code</a:t>
            </a:r>
            <a:endParaRPr lang="en-D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5AF68-6A78-4502-95E9-F806096A880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3513612" y="3700829"/>
            <a:ext cx="12608" cy="759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13C58-E941-4041-8A12-C5BBA6936E0F}"/>
              </a:ext>
            </a:extLst>
          </p:cNvPr>
          <p:cNvSpPr/>
          <p:nvPr/>
        </p:nvSpPr>
        <p:spPr>
          <a:xfrm>
            <a:off x="537209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  <a:br>
              <a:rPr lang="en-US" dirty="0"/>
            </a:br>
            <a:r>
              <a:rPr lang="en-US" dirty="0"/>
              <a:t>Garbage Collector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B7F38E-E156-4FA0-9BAA-50B67CB31A7A}"/>
              </a:ext>
            </a:extLst>
          </p:cNvPr>
          <p:cNvSpPr/>
          <p:nvPr/>
        </p:nvSpPr>
        <p:spPr>
          <a:xfrm>
            <a:off x="833338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Threads and the Thread Pool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C65970-113E-4F19-B21F-5FF88A761FD3}"/>
              </a:ext>
            </a:extLst>
          </p:cNvPr>
          <p:cNvSpPr/>
          <p:nvPr/>
        </p:nvSpPr>
        <p:spPr>
          <a:xfrm>
            <a:off x="8333388" y="4337435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Additional Services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31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1FD034-05E6-4308-975E-A0ABEF0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Different Operations in Nanoseconds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4289-E6D4-4840-A28C-3743AA6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5B8D-41CE-4F2B-ADCD-4191783B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EEBA-E690-4094-82C4-D5EF498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FDC2807-F2EA-4F28-A909-15E6D32F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772683"/>
              </p:ext>
            </p:extLst>
          </p:nvPr>
        </p:nvGraphicFramePr>
        <p:xfrm>
          <a:off x="338747" y="719666"/>
          <a:ext cx="1151450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49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A975-84CB-425B-87EB-BAEE99E5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Learn From This Chart?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97FF5-2CE4-402E-8201-6A22284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has overhead, you can run many thousand operations before parallelizing or moving a calculation to another thread.</a:t>
            </a:r>
          </a:p>
          <a:p>
            <a:r>
              <a:rPr lang="en-US" dirty="0"/>
              <a:t>New threads are expensive, if possible, we should use the ones of the Thread Pool</a:t>
            </a:r>
          </a:p>
          <a:p>
            <a:r>
              <a:rPr lang="en-US" dirty="0"/>
              <a:t>Exceptions are the most expensive control flow mechanism. If possible, try to stick to other flow control constructs like if-else, switch, and loops. </a:t>
            </a:r>
          </a:p>
          <a:p>
            <a:r>
              <a:rPr lang="en-US" dirty="0"/>
              <a:t>I/O is way more expensive than in-memory operations</a:t>
            </a:r>
          </a:p>
          <a:p>
            <a:r>
              <a:rPr lang="en-US" dirty="0"/>
              <a:t>Measure performance by yourself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D69E6-6E9A-4451-AB85-EB761783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F616-C84F-4D2B-83EB-1E3CC1B0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209D-282D-4B46-8A68-F6996CD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3C19D-28FD-436F-A41A-F9773B568ED4}"/>
              </a:ext>
            </a:extLst>
          </p:cNvPr>
          <p:cNvSpPr/>
          <p:nvPr/>
        </p:nvSpPr>
        <p:spPr>
          <a:xfrm rot="21357327">
            <a:off x="3714271" y="4192376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Does it scale?</a:t>
            </a:r>
          </a:p>
        </p:txBody>
      </p:sp>
    </p:spTree>
    <p:extLst>
      <p:ext uri="{BB962C8B-B14F-4D97-AF65-F5344CB8AC3E}">
        <p14:creationId xmlns:p14="http://schemas.microsoft.com/office/powerpoint/2010/main" val="3779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88EDC0-1A0E-4E84-A71B-C8D6E8F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Stacks and</a:t>
            </a:r>
            <a:br>
              <a:rPr lang="en-US" dirty="0"/>
            </a:br>
            <a:r>
              <a:rPr lang="en-US" dirty="0"/>
              <a:t>the Managed Heap in .NET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446AFA-8CD2-4649-A092-CBD70DB86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0D6C-E0A1-4D86-8820-53EBBFA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0633-CBCE-46EB-BCA8-323FDE75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8813-488E-454D-ABE7-0F2F343A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721077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303662865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69774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(3)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AB561-8614-4A29-96B8-FB35EFF07E32}"/>
              </a:ext>
            </a:extLst>
          </p:cNvPr>
          <p:cNvSpPr txBox="1"/>
          <p:nvPr/>
        </p:nvSpPr>
        <p:spPr>
          <a:xfrm>
            <a:off x="635000" y="3429000"/>
            <a:ext cx="463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Activation Frame / Stack Frame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Parameters first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 at the end</a:t>
            </a:r>
          </a:p>
        </p:txBody>
      </p:sp>
    </p:spTree>
    <p:extLst>
      <p:ext uri="{BB962C8B-B14F-4D97-AF65-F5344CB8AC3E}">
        <p14:creationId xmlns:p14="http://schemas.microsoft.com/office/powerpoint/2010/main" val="295878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(4)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13820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976"/>
            <a:ext cx="10515600" cy="5328000"/>
          </a:xfrm>
        </p:spPr>
        <p:txBody>
          <a:bodyPr/>
          <a:lstStyle/>
          <a:p>
            <a:r>
              <a:rPr lang="en-US" dirty="0"/>
              <a:t>How did I structure my apps up to the year 2015?</a:t>
            </a:r>
          </a:p>
          <a:p>
            <a:r>
              <a:rPr lang="en-US" dirty="0"/>
              <a:t>Performance of everyday things</a:t>
            </a:r>
          </a:p>
          <a:p>
            <a:r>
              <a:rPr lang="en-US" dirty="0"/>
              <a:t>What did I learn about performance?</a:t>
            </a:r>
          </a:p>
          <a:p>
            <a:pPr lvl="1"/>
            <a:r>
              <a:rPr lang="en-US" dirty="0"/>
              <a:t>Memory Management and GC in the .NET Runtime</a:t>
            </a:r>
          </a:p>
          <a:p>
            <a:pPr lvl="1"/>
            <a:r>
              <a:rPr lang="en-US" dirty="0"/>
              <a:t>async await, Threading and the Thread Pool in the .NET Runtime</a:t>
            </a:r>
          </a:p>
          <a:p>
            <a:r>
              <a:rPr lang="en-US" dirty="0"/>
              <a:t>How did this change my software design?</a:t>
            </a:r>
          </a:p>
          <a:p>
            <a:pPr lvl="1"/>
            <a:r>
              <a:rPr lang="en-US" dirty="0"/>
              <a:t>SOLID Principles – the good, the bad, the ugly</a:t>
            </a:r>
          </a:p>
          <a:p>
            <a:pPr lvl="1"/>
            <a:r>
              <a:rPr lang="en-US" dirty="0"/>
              <a:t>Should we introduce new principles?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(5)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AE66B-343B-4AC5-98A9-372CBF2AC265}"/>
              </a:ext>
            </a:extLst>
          </p:cNvPr>
          <p:cNvSpPr/>
          <p:nvPr/>
        </p:nvSpPr>
        <p:spPr>
          <a:xfrm>
            <a:off x="838200" y="474363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capacity (int):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F357-DD93-483D-89CB-EA6C7784A22C}"/>
              </a:ext>
            </a:extLst>
          </p:cNvPr>
          <p:cNvSpPr/>
          <p:nvPr/>
        </p:nvSpPr>
        <p:spPr>
          <a:xfrm>
            <a:off x="838200" y="452661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C4CA67-2DBF-43FA-8730-5CC922B85490}"/>
              </a:ext>
            </a:extLst>
          </p:cNvPr>
          <p:cNvSpPr/>
          <p:nvPr/>
        </p:nvSpPr>
        <p:spPr>
          <a:xfrm>
            <a:off x="838200" y="495741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(List&lt;Person&gt;): ref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DF3E8A-6CC1-4CC7-A7F2-05380280731B}"/>
              </a:ext>
            </a:extLst>
          </p:cNvPr>
          <p:cNvCxnSpPr>
            <a:stCxn id="20" idx="3"/>
            <a:endCxn id="64" idx="1"/>
          </p:cNvCxnSpPr>
          <p:nvPr/>
        </p:nvCxnSpPr>
        <p:spPr>
          <a:xfrm>
            <a:off x="3905250" y="5062187"/>
            <a:ext cx="1337310" cy="7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(6)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  <a:endParaRPr lang="en-US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21</a:t>
            </a:fld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CCBE4-53ED-462F-BEA6-E9C2FC7A284A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Person[]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3B313-911A-4340-B783-A40B7CCE514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[0] (Person): null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F2ECE-E132-4D3C-B62B-D78307EEF2DB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[1] (Person): null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AEB3E8-0FC6-4067-81EF-41CB462410F7}"/>
              </a:ext>
            </a:extLst>
          </p:cNvPr>
          <p:cNvCxnSpPr>
            <a:cxnSpLocks/>
            <a:stCxn id="66" idx="3"/>
            <a:endCxn id="8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82DC4F-D396-408F-A6A8-2AE8E2954EB6}"/>
              </a:ext>
            </a:extLst>
          </p:cNvPr>
          <p:cNvSpPr/>
          <p:nvPr/>
        </p:nvSpPr>
        <p:spPr>
          <a:xfrm>
            <a:off x="838200" y="474363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capacity (int):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7481F-FCC4-403E-BADF-4A6DDF09005E}"/>
              </a:ext>
            </a:extLst>
          </p:cNvPr>
          <p:cNvSpPr/>
          <p:nvPr/>
        </p:nvSpPr>
        <p:spPr>
          <a:xfrm>
            <a:off x="838200" y="452661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71862-106E-4B31-A3F2-1D195317E9A7}"/>
              </a:ext>
            </a:extLst>
          </p:cNvPr>
          <p:cNvSpPr/>
          <p:nvPr/>
        </p:nvSpPr>
        <p:spPr>
          <a:xfrm>
            <a:off x="838200" y="495741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(List&lt;Person&gt;): ref</a:t>
            </a:r>
          </a:p>
        </p:txBody>
      </p: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038DC556-6CC9-4AA8-AD5F-4321C9463C41}"/>
              </a:ext>
            </a:extLst>
          </p:cNvPr>
          <p:cNvCxnSpPr>
            <a:cxnSpLocks/>
            <a:stCxn id="28" idx="3"/>
            <a:endCxn id="64" idx="1"/>
          </p:cNvCxnSpPr>
          <p:nvPr/>
        </p:nvCxnSpPr>
        <p:spPr>
          <a:xfrm>
            <a:off x="3905250" y="5062187"/>
            <a:ext cx="1337310" cy="7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0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(7)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22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8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(8)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23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9636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(9)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24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null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(10)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25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02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(11)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26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5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(12)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27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(13)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28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(14)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29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4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Kenny Pflug</a:t>
            </a:r>
          </a:p>
          <a:p>
            <a:r>
              <a:rPr lang="en-US" dirty="0"/>
              <a:t>Senior Software Developer at </a:t>
            </a:r>
            <a:r>
              <a:rPr lang="en-US" noProof="1">
                <a:hlinkClick r:id="rId2"/>
              </a:rPr>
              <a:t>Synnotech</a:t>
            </a:r>
            <a:endParaRPr lang="en-US" noProof="1"/>
          </a:p>
          <a:p>
            <a:r>
              <a:rPr lang="en-US" dirty="0"/>
              <a:t>PhD candidate at the university of  Regensburg, Germany</a:t>
            </a:r>
          </a:p>
          <a:p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@feO2x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feO2x</a:t>
            </a:r>
            <a:endParaRPr lang="en-US" dirty="0"/>
          </a:p>
          <a:p>
            <a:r>
              <a:rPr lang="en-US" dirty="0"/>
              <a:t>YouTube: </a:t>
            </a:r>
            <a:r>
              <a:rPr lang="en-US" noProof="1">
                <a:hlinkClick r:id="rId5"/>
              </a:rPr>
              <a:t>youtube.com/c/kennypflug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(15)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30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27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ref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27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3" idx="1"/>
          </p:cNvCxnSpPr>
          <p:nvPr/>
        </p:nvCxnSpPr>
        <p:spPr>
          <a:xfrm flipV="1">
            <a:off x="3905250" y="2587602"/>
            <a:ext cx="1337310" cy="22512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F25AB2F-D07D-41D8-8BE0-FE94FFEE7593}"/>
              </a:ext>
            </a:extLst>
          </p:cNvPr>
          <p:cNvCxnSpPr>
            <a:cxnSpLocks/>
            <a:stCxn id="46" idx="3"/>
            <a:endCxn id="95" idx="1"/>
          </p:cNvCxnSpPr>
          <p:nvPr/>
        </p:nvCxnSpPr>
        <p:spPr>
          <a:xfrm flipV="1">
            <a:off x="3905250" y="1799311"/>
            <a:ext cx="1337310" cy="2409805"/>
          </a:xfrm>
          <a:prstGeom prst="bentConnector3">
            <a:avLst>
              <a:gd name="adj1" fmla="val 385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(16)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31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ref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27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1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6C6-CB87-44BD-91CA-787A658F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Thread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2DC7-3291-470A-82E8-6D724C43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thread has its own thread stack. It is mainly used to handle the data of parameters and variables while methods are executing on the thread.</a:t>
            </a:r>
          </a:p>
          <a:p>
            <a:r>
              <a:rPr lang="en-US" dirty="0"/>
              <a:t>When a method is called, the so-called Activation Frame / Stack Frame is pushed. It consists of</a:t>
            </a:r>
          </a:p>
          <a:p>
            <a:pPr lvl="1"/>
            <a:r>
              <a:rPr lang="en-US" dirty="0"/>
              <a:t>All parameters</a:t>
            </a:r>
          </a:p>
          <a:p>
            <a:pPr lvl="1"/>
            <a:r>
              <a:rPr lang="en-US" dirty="0"/>
              <a:t>The return address</a:t>
            </a:r>
          </a:p>
          <a:p>
            <a:pPr lvl="1"/>
            <a:r>
              <a:rPr lang="en-US" dirty="0"/>
              <a:t>All variables of the method</a:t>
            </a:r>
          </a:p>
          <a:p>
            <a:r>
              <a:rPr lang="en-US" dirty="0"/>
              <a:t>After pushing the Activation Frame, all statements of the method will be executed.</a:t>
            </a:r>
          </a:p>
          <a:p>
            <a:r>
              <a:rPr lang="en-US" dirty="0"/>
              <a:t>After the last statement of a method is executed, the Activation Frame is “deallocated”. Actually, a pointer is moved to the Activation Frame of the caller method. Subsequent method calls will overwrite the corresponding memory of the thread stack.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78E6-3E1E-484F-A454-2DA1C56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A85A-F220-459E-98BA-419001B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454A-60E2-4CB7-B3E8-3F2952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A44C0-8F8C-4472-BFBD-E4B11CE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Runs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F76ED4-C909-4D72-9F38-D9BDB0C18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073F-C3DC-41F3-83FB-3FD61FAB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5142-5AAB-4C80-8196-4C7E6DC3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589E-0A63-4708-BE8F-CAC066F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659392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8463-C672-4EE9-B8A0-A311712F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GC Runs Are Performed</a:t>
            </a:r>
          </a:p>
        </p:txBody>
      </p:sp>
      <p:pic>
        <p:nvPicPr>
          <p:cNvPr id="8" name="Content Placeholder 7" descr="Diagram, text&#10;&#10;Description automatically generated">
            <a:extLst>
              <a:ext uri="{FF2B5EF4-FFF2-40B4-BE49-F238E27FC236}">
                <a16:creationId xmlns:a16="http://schemas.microsoft.com/office/drawing/2014/main" id="{735DE76B-5FE3-4357-8867-DA10A3D3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8814"/>
            <a:ext cx="10515600" cy="50432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50A2-0F6B-4940-9796-2EBC258D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CE93-D301-4CE9-93BE-DA9EFAF3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65B1-0E87-4105-BAD8-38952B7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86425-10CE-4442-8188-6897A6B9286D}"/>
              </a:ext>
            </a:extLst>
          </p:cNvPr>
          <p:cNvSpPr txBox="1"/>
          <p:nvPr/>
        </p:nvSpPr>
        <p:spPr>
          <a:xfrm>
            <a:off x="7776838" y="1482571"/>
            <a:ext cx="27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Konrad </a:t>
            </a:r>
            <a:r>
              <a:rPr lang="de-DE" dirty="0" err="1">
                <a:solidFill>
                  <a:schemeClr val="bg1"/>
                </a:solidFill>
              </a:rPr>
              <a:t>Kokosa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via Twitter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5216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2B8-72A1-4080-A1E1-25F3B272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GC Work Internally?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92E9-A613-44F4-9C88-0464931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GC performs so-called Runs to identify and deallocate objects that are no longer referenced by the process. The freed memory can be compacted.</a:t>
            </a:r>
          </a:p>
          <a:p>
            <a:r>
              <a:rPr lang="en-US" dirty="0"/>
              <a:t>Several different modes come into play:</a:t>
            </a:r>
          </a:p>
          <a:p>
            <a:pPr lvl="1"/>
            <a:r>
              <a:rPr lang="en-US" dirty="0"/>
              <a:t>Concurrent Background vs. Foreground</a:t>
            </a:r>
          </a:p>
          <a:p>
            <a:pPr lvl="1"/>
            <a:r>
              <a:rPr lang="en-US" dirty="0"/>
              <a:t>Workstation vs. Server Mode</a:t>
            </a:r>
          </a:p>
          <a:p>
            <a:r>
              <a:rPr lang="en-US" dirty="0"/>
              <a:t>There are four phases, depending on the mode, the GC will run through them differently</a:t>
            </a:r>
          </a:p>
          <a:p>
            <a:pPr lvl="1"/>
            <a:r>
              <a:rPr lang="en-US" dirty="0"/>
              <a:t>Mark</a:t>
            </a:r>
          </a:p>
          <a:p>
            <a:pPr lvl="1"/>
            <a:r>
              <a:rPr lang="en-US" dirty="0"/>
              <a:t>Plan</a:t>
            </a:r>
          </a:p>
          <a:p>
            <a:pPr lvl="1"/>
            <a:r>
              <a:rPr lang="en-US" dirty="0"/>
              <a:t>Sweep</a:t>
            </a:r>
          </a:p>
          <a:p>
            <a:pPr lvl="1"/>
            <a:r>
              <a:rPr lang="en-US" dirty="0"/>
              <a:t>Compact</a:t>
            </a:r>
          </a:p>
          <a:p>
            <a:r>
              <a:rPr lang="en-US" dirty="0"/>
              <a:t>The managed heap is split into the Small Object Heap (SOH) and the Large Object Heap (LOH) / User Old Heap (UOH).</a:t>
            </a:r>
          </a:p>
          <a:p>
            <a:r>
              <a:rPr lang="en-US" dirty="0"/>
              <a:t>Objects lesser than 85.000 bytes are placed in the SOH. The SOH is further divided into three generations – when you allocate objects, they usually are placed in the SOH.</a:t>
            </a:r>
          </a:p>
          <a:p>
            <a:r>
              <a:rPr lang="en-US" dirty="0"/>
              <a:t>During the Mark phase, the GC uses so-called GC Roots as entry points to the Managed Heap. These are:</a:t>
            </a:r>
          </a:p>
          <a:p>
            <a:pPr lvl="1"/>
            <a:r>
              <a:rPr lang="en-US" dirty="0"/>
              <a:t>Variables and Parameters on Thread Stacks</a:t>
            </a:r>
          </a:p>
          <a:p>
            <a:pPr lvl="1"/>
            <a:r>
              <a:rPr lang="en-US" dirty="0"/>
              <a:t>Static Fields</a:t>
            </a:r>
          </a:p>
          <a:p>
            <a:pPr lvl="1"/>
            <a:r>
              <a:rPr lang="en-US" dirty="0"/>
              <a:t>Objects with Finalizers / Destructors</a:t>
            </a:r>
          </a:p>
          <a:p>
            <a:pPr lvl="1"/>
            <a:r>
              <a:rPr lang="en-US" dirty="0"/>
              <a:t>Pinned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368E-F786-42AB-8558-CB1E0A1D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914B-9BEE-49CD-B400-4FE02568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A3D5-6486-4076-82BE-4CFCA84F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09F-4E5B-458E-8553-7C1A5589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With and not Against the GC?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93527-9393-41C2-BD30-5C1023D7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allocate, then the GC won’t perform runs</a:t>
            </a:r>
          </a:p>
          <a:p>
            <a:r>
              <a:rPr lang="en-US" dirty="0"/>
              <a:t>Try to move compute-intensive calculations to thread stacks</a:t>
            </a:r>
          </a:p>
          <a:p>
            <a:r>
              <a:rPr lang="en-US" dirty="0"/>
              <a:t>Reduce the number of threads your process allocates</a:t>
            </a:r>
          </a:p>
          <a:p>
            <a:r>
              <a:rPr lang="en-US" dirty="0"/>
              <a:t>Avoid hidden allocations:</a:t>
            </a:r>
          </a:p>
          <a:p>
            <a:pPr lvl="1"/>
            <a:r>
              <a:rPr lang="en-US" dirty="0"/>
              <a:t>Closure / Lexical Scoping in anonymous methods, for example when using LINQ</a:t>
            </a:r>
          </a:p>
          <a:p>
            <a:pPr lvl="1"/>
            <a:r>
              <a:rPr lang="en-US" dirty="0"/>
              <a:t>Avoid blocking threads on the Thread Pool</a:t>
            </a:r>
          </a:p>
          <a:p>
            <a:pPr lvl="1"/>
            <a:r>
              <a:rPr lang="en-US" dirty="0"/>
              <a:t>Avoid string concatenations (use StringBuilder where appropriate)</a:t>
            </a:r>
          </a:p>
          <a:p>
            <a:pPr lvl="1"/>
            <a:r>
              <a:rPr lang="en-US" dirty="0"/>
              <a:t>Reduce Reflection-based calculations as these allocate on every run -&gt; check if Code Generation is a better option</a:t>
            </a:r>
          </a:p>
          <a:p>
            <a:pPr lvl="1"/>
            <a:r>
              <a:rPr lang="en-US" dirty="0"/>
              <a:t>Check your framework / libraries for performance issues</a:t>
            </a:r>
          </a:p>
          <a:p>
            <a:pPr lvl="2"/>
            <a:r>
              <a:rPr lang="en-US" dirty="0"/>
              <a:t>Data Binding mechanism (Data Binding in WPF -&gt; x:Bind is way better)</a:t>
            </a:r>
          </a:p>
          <a:p>
            <a:pPr lvl="2"/>
            <a:r>
              <a:rPr lang="en-US" dirty="0"/>
              <a:t>DI Container (Unity Container less than version 5)</a:t>
            </a:r>
          </a:p>
          <a:p>
            <a:pPr lvl="2"/>
            <a:r>
              <a:rPr lang="en-US" dirty="0"/>
              <a:t>Serialization Frameworks (JSON.NET vs </a:t>
            </a:r>
            <a:r>
              <a:rPr lang="en-US" dirty="0" err="1"/>
              <a:t>System.Text.Json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Object-Relational Mappers (Entity Framework old version, not Core)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0EAB1-B647-4A96-BE22-4059A1C6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9CCB7-6BC1-46A3-A671-A937FF0D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913A-E1DF-44C2-A4D4-783EF35A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br>
              <a:rPr lang="en-US" dirty="0"/>
            </a:br>
            <a:r>
              <a:rPr lang="en-US" dirty="0"/>
              <a:t>in .NET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C1D3-548B-4985-A832-D4227D6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C61DAE-7B4B-49A3-B555-148EDA2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Asynchronous Programming?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56B84F-A9C0-4F3C-8457-A494EBA3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Asynchronous Programming means that a method returns to the caller while its result (return value or side effects) are not readily available. The result will be given to the caller later (usually via an event-like mechanism). Until then, the caller can perform other calculations.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EE44-463C-45D1-BF39-3FD68084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32B1-467B-41D7-934E-1FF01AB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7500-BE73-4DBC-A1F0-2D6185D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354D3-FFA0-4588-8EEC-A42391ACCCB8}"/>
              </a:ext>
            </a:extLst>
          </p:cNvPr>
          <p:cNvSpPr/>
          <p:nvPr/>
        </p:nvSpPr>
        <p:spPr>
          <a:xfrm>
            <a:off x="2112580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Multithreading</a:t>
            </a:r>
            <a:br>
              <a:rPr lang="de-DE" dirty="0"/>
            </a:br>
            <a:r>
              <a:rPr lang="de-DE" dirty="0"/>
              <a:t>(CPU-Bound)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72A8B-3C58-49AF-AB34-C5227C1F791F}"/>
              </a:ext>
            </a:extLst>
          </p:cNvPr>
          <p:cNvSpPr/>
          <p:nvPr/>
        </p:nvSpPr>
        <p:spPr>
          <a:xfrm>
            <a:off x="6442842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I/O</a:t>
            </a:r>
            <a:br>
              <a:rPr lang="de-DE" dirty="0"/>
            </a:br>
            <a:r>
              <a:rPr lang="de-DE" dirty="0"/>
              <a:t>(I/O-Bound)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91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2015…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5BB-E107-45A8-B2DA-7979097A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4404C-A9AC-470E-BEE5-B1AC3FF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Threads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87DE1-1896-4BEB-9EDB-35C845F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usage:</a:t>
            </a:r>
          </a:p>
          <a:p>
            <a:pPr lvl="1"/>
            <a:r>
              <a:rPr lang="en-US" dirty="0"/>
              <a:t>1 MB (x86) or 4 MB (x64) Thread Stack (User Mode) by default</a:t>
            </a:r>
          </a:p>
          <a:p>
            <a:pPr lvl="1"/>
            <a:r>
              <a:rPr lang="en-US" dirty="0"/>
              <a:t>12 KB (x86) or 14 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1829-2231-481A-8C4C-4E05F623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990B-8A6A-423F-A0F6-89C8D270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1001-0DDE-4EEF-8DC9-BF3CFC2D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1F5-2A98-4A08-845A-EA8D076A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Async I/O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05B-A11B-4B13-B920-F9C2AB74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I/O is performed via a synchronous API, the calling thread blocks while the third-party system (database, web service, etc.) calculates and sends the result</a:t>
            </a:r>
          </a:p>
          <a:p>
            <a:r>
              <a:rPr lang="en-US" dirty="0"/>
              <a:t>When the Thread Pool observes blocked threads while handling a lot of work, it will create new threads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0928-45CF-47F3-97A7-18861DB2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B6D3-4ACA-4790-A244-082E26A1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9750-99D9-476C-8CDD-EF80A71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7EE-E169-487D-9C9A-1A5E17B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in Services in .NET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F6BF-C061-4FEA-9AE1-3653D894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7835-83FB-4EB2-A1F3-DEA15DE7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C9C7-B663-4C2D-811E-7A0383F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  <p:cxnSp>
        <p:nvCxnSpPr>
          <p:cNvPr id="7" name="Gerader Verbinder 20">
            <a:extLst>
              <a:ext uri="{FF2B5EF4-FFF2-40B4-BE49-F238E27FC236}">
                <a16:creationId xmlns:a16="http://schemas.microsoft.com/office/drawing/2014/main" id="{4FB04A54-815C-48C2-8653-B98465C14EC3}"/>
              </a:ext>
            </a:extLst>
          </p:cNvPr>
          <p:cNvCxnSpPr/>
          <p:nvPr/>
        </p:nvCxnSpPr>
        <p:spPr>
          <a:xfrm flipH="1">
            <a:off x="3804402" y="1466826"/>
            <a:ext cx="26170" cy="3887395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Grafik 4">
            <a:extLst>
              <a:ext uri="{FF2B5EF4-FFF2-40B4-BE49-F238E27FC236}">
                <a16:creationId xmlns:a16="http://schemas.microsoft.com/office/drawing/2014/main" id="{FD640E64-8BC2-4472-BF92-AF2D3805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15" y="2701140"/>
            <a:ext cx="1168943" cy="1168943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DF18FE14-AF55-4FFC-A354-68B637119E3B}"/>
              </a:ext>
            </a:extLst>
          </p:cNvPr>
          <p:cNvSpPr txBox="1"/>
          <p:nvPr/>
        </p:nvSpPr>
        <p:spPr>
          <a:xfrm>
            <a:off x="5945074" y="1466826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Thread Pool</a:t>
            </a:r>
          </a:p>
        </p:txBody>
      </p:sp>
      <p:grpSp>
        <p:nvGrpSpPr>
          <p:cNvPr id="10" name="Gruppieren 6">
            <a:extLst>
              <a:ext uri="{FF2B5EF4-FFF2-40B4-BE49-F238E27FC236}">
                <a16:creationId xmlns:a16="http://schemas.microsoft.com/office/drawing/2014/main" id="{B17E7E6D-8C49-41C8-8175-06985BEF91BC}"/>
              </a:ext>
            </a:extLst>
          </p:cNvPr>
          <p:cNvGrpSpPr/>
          <p:nvPr/>
        </p:nvGrpSpPr>
        <p:grpSpPr>
          <a:xfrm>
            <a:off x="6446250" y="2113157"/>
            <a:ext cx="301984" cy="3130613"/>
            <a:chOff x="6589227" y="1611655"/>
            <a:chExt cx="301984" cy="3130613"/>
          </a:xfrm>
        </p:grpSpPr>
        <p:cxnSp>
          <p:nvCxnSpPr>
            <p:cNvPr id="11" name="Gerader Verbinder 7">
              <a:extLst>
                <a:ext uri="{FF2B5EF4-FFF2-40B4-BE49-F238E27FC236}">
                  <a16:creationId xmlns:a16="http://schemas.microsoft.com/office/drawing/2014/main" id="{760F2C00-BDB5-432F-A784-1881DC4C925D}"/>
                </a:ext>
              </a:extLst>
            </p:cNvPr>
            <p:cNvCxnSpPr/>
            <p:nvPr/>
          </p:nvCxnSpPr>
          <p:spPr>
            <a:xfrm>
              <a:off x="65892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8">
              <a:extLst>
                <a:ext uri="{FF2B5EF4-FFF2-40B4-BE49-F238E27FC236}">
                  <a16:creationId xmlns:a16="http://schemas.microsoft.com/office/drawing/2014/main" id="{8C069B48-0B1F-4858-9D66-B630EDB2C0B3}"/>
                </a:ext>
              </a:extLst>
            </p:cNvPr>
            <p:cNvCxnSpPr/>
            <p:nvPr/>
          </p:nvCxnSpPr>
          <p:spPr>
            <a:xfrm>
              <a:off x="67416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9">
              <a:extLst>
                <a:ext uri="{FF2B5EF4-FFF2-40B4-BE49-F238E27FC236}">
                  <a16:creationId xmlns:a16="http://schemas.microsoft.com/office/drawing/2014/main" id="{DCCD2E8F-11EA-4550-A2DA-569B6C3A62AD}"/>
                </a:ext>
              </a:extLst>
            </p:cNvPr>
            <p:cNvCxnSpPr/>
            <p:nvPr/>
          </p:nvCxnSpPr>
          <p:spPr>
            <a:xfrm>
              <a:off x="6891211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0">
            <a:extLst>
              <a:ext uri="{FF2B5EF4-FFF2-40B4-BE49-F238E27FC236}">
                <a16:creationId xmlns:a16="http://schemas.microsoft.com/office/drawing/2014/main" id="{6A295B29-BF1A-4D10-B754-D4FC454E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4" y="2892761"/>
            <a:ext cx="785702" cy="785702"/>
          </a:xfrm>
          <a:prstGeom prst="rect">
            <a:avLst/>
          </a:prstGeom>
        </p:spPr>
      </p:pic>
      <p:sp>
        <p:nvSpPr>
          <p:cNvPr id="15" name="Textfeld 11">
            <a:extLst>
              <a:ext uri="{FF2B5EF4-FFF2-40B4-BE49-F238E27FC236}">
                <a16:creationId xmlns:a16="http://schemas.microsoft.com/office/drawing/2014/main" id="{5F68E057-2C8D-4FA3-B4B9-51A5603FB926}"/>
              </a:ext>
            </a:extLst>
          </p:cNvPr>
          <p:cNvSpPr txBox="1"/>
          <p:nvPr/>
        </p:nvSpPr>
        <p:spPr>
          <a:xfrm>
            <a:off x="2191582" y="2624044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 Request</a:t>
            </a:r>
          </a:p>
        </p:txBody>
      </p:sp>
      <p:cxnSp>
        <p:nvCxnSpPr>
          <p:cNvPr id="16" name="Gerade Verbindung mit Pfeil 13">
            <a:extLst>
              <a:ext uri="{FF2B5EF4-FFF2-40B4-BE49-F238E27FC236}">
                <a16:creationId xmlns:a16="http://schemas.microsoft.com/office/drawing/2014/main" id="{25C320E1-BB52-41A2-899D-8CCF5DD15F64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3382916" y="3285612"/>
            <a:ext cx="816799" cy="0"/>
          </a:xfrm>
          <a:prstGeom prst="straightConnector1">
            <a:avLst/>
          </a:prstGeom>
          <a:ln w="38100">
            <a:solidFill>
              <a:srgbClr val="83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4">
            <a:extLst>
              <a:ext uri="{FF2B5EF4-FFF2-40B4-BE49-F238E27FC236}">
                <a16:creationId xmlns:a16="http://schemas.microsoft.com/office/drawing/2014/main" id="{16EC4875-0BB2-4D2A-9F1A-D22186EB2E14}"/>
              </a:ext>
            </a:extLst>
          </p:cNvPr>
          <p:cNvGrpSpPr/>
          <p:nvPr/>
        </p:nvGrpSpPr>
        <p:grpSpPr>
          <a:xfrm>
            <a:off x="9277589" y="2008903"/>
            <a:ext cx="700515" cy="2541368"/>
            <a:chOff x="6528669" y="983768"/>
            <a:chExt cx="700515" cy="2541368"/>
          </a:xfrm>
        </p:grpSpPr>
        <p:pic>
          <p:nvPicPr>
            <p:cNvPr id="18" name="Grafik 15">
              <a:extLst>
                <a:ext uri="{FF2B5EF4-FFF2-40B4-BE49-F238E27FC236}">
                  <a16:creationId xmlns:a16="http://schemas.microsoft.com/office/drawing/2014/main" id="{86080D8E-1D26-48D5-9EB5-9A4F949B8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983768"/>
              <a:ext cx="695008" cy="695008"/>
            </a:xfrm>
            <a:prstGeom prst="rect">
              <a:avLst/>
            </a:prstGeom>
          </p:spPr>
        </p:pic>
        <p:pic>
          <p:nvPicPr>
            <p:cNvPr id="19" name="Grafik 16">
              <a:extLst>
                <a:ext uri="{FF2B5EF4-FFF2-40B4-BE49-F238E27FC236}">
                  <a16:creationId xmlns:a16="http://schemas.microsoft.com/office/drawing/2014/main" id="{69A9D81B-F07E-4476-AD47-208B6F8A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669" y="1898396"/>
              <a:ext cx="700515" cy="700515"/>
            </a:xfrm>
            <a:prstGeom prst="rect">
              <a:avLst/>
            </a:prstGeom>
          </p:spPr>
        </p:pic>
        <p:pic>
          <p:nvPicPr>
            <p:cNvPr id="20" name="Grafik 17">
              <a:extLst>
                <a:ext uri="{FF2B5EF4-FFF2-40B4-BE49-F238E27FC236}">
                  <a16:creationId xmlns:a16="http://schemas.microsoft.com/office/drawing/2014/main" id="{DEDCA3B6-125D-4A83-9860-485C2C92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2830128"/>
              <a:ext cx="695008" cy="695008"/>
            </a:xfrm>
            <a:prstGeom prst="rect">
              <a:avLst/>
            </a:prstGeom>
          </p:spPr>
        </p:pic>
      </p:grpSp>
      <p:cxnSp>
        <p:nvCxnSpPr>
          <p:cNvPr id="21" name="Gerader Verbinder 18">
            <a:extLst>
              <a:ext uri="{FF2B5EF4-FFF2-40B4-BE49-F238E27FC236}">
                <a16:creationId xmlns:a16="http://schemas.microsoft.com/office/drawing/2014/main" id="{BE7A7A8C-6A70-4ED6-8365-7F5466C27764}"/>
              </a:ext>
            </a:extLst>
          </p:cNvPr>
          <p:cNvCxnSpPr/>
          <p:nvPr/>
        </p:nvCxnSpPr>
        <p:spPr>
          <a:xfrm>
            <a:off x="8200967" y="1466826"/>
            <a:ext cx="0" cy="3924348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feld 19">
            <a:extLst>
              <a:ext uri="{FF2B5EF4-FFF2-40B4-BE49-F238E27FC236}">
                <a16:creationId xmlns:a16="http://schemas.microsoft.com/office/drawing/2014/main" id="{A9979344-6D10-4F17-8DD0-DDEF115DED5E}"/>
              </a:ext>
            </a:extLst>
          </p:cNvPr>
          <p:cNvSpPr txBox="1"/>
          <p:nvPr/>
        </p:nvSpPr>
        <p:spPr>
          <a:xfrm>
            <a:off x="8227137" y="1551392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Process Boundary</a:t>
            </a:r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27FFF29F-6268-47A7-9FB8-CE4FD9426B9E}"/>
              </a:ext>
            </a:extLst>
          </p:cNvPr>
          <p:cNvSpPr/>
          <p:nvPr/>
        </p:nvSpPr>
        <p:spPr>
          <a:xfrm>
            <a:off x="6361538" y="2290121"/>
            <a:ext cx="167482" cy="827580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8">
            <a:extLst>
              <a:ext uri="{FF2B5EF4-FFF2-40B4-BE49-F238E27FC236}">
                <a16:creationId xmlns:a16="http://schemas.microsoft.com/office/drawing/2014/main" id="{3360F873-BBFA-420A-8D58-13B99F2EA89A}"/>
              </a:ext>
            </a:extLst>
          </p:cNvPr>
          <p:cNvCxnSpPr/>
          <p:nvPr/>
        </p:nvCxnSpPr>
        <p:spPr>
          <a:xfrm>
            <a:off x="6529020" y="3087691"/>
            <a:ext cx="274856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CA55E7F9-0C98-4608-84F3-15BF82AC9F65}"/>
              </a:ext>
            </a:extLst>
          </p:cNvPr>
          <p:cNvCxnSpPr/>
          <p:nvPr/>
        </p:nvCxnSpPr>
        <p:spPr>
          <a:xfrm flipH="1">
            <a:off x="6831039" y="3870083"/>
            <a:ext cx="245205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33">
            <a:extLst>
              <a:ext uri="{FF2B5EF4-FFF2-40B4-BE49-F238E27FC236}">
                <a16:creationId xmlns:a16="http://schemas.microsoft.com/office/drawing/2014/main" id="{E0B9BEAD-B6C0-4A89-9005-D5AB79C2D63E}"/>
              </a:ext>
            </a:extLst>
          </p:cNvPr>
          <p:cNvSpPr/>
          <p:nvPr/>
        </p:nvSpPr>
        <p:spPr>
          <a:xfrm>
            <a:off x="6663557" y="3867060"/>
            <a:ext cx="167482" cy="683211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35">
            <a:extLst>
              <a:ext uri="{FF2B5EF4-FFF2-40B4-BE49-F238E27FC236}">
                <a16:creationId xmlns:a16="http://schemas.microsoft.com/office/drawing/2014/main" id="{D009BB50-4526-43CB-AA00-15D4850BA41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51" y="4383078"/>
            <a:ext cx="341685" cy="3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647F-CB15-4FF4-8D16-FCD7946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of Async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E7E12-79DD-4D95-A50F-1C1E459E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exact overhead is hard to determine as it always involves memory fences</a:t>
            </a:r>
          </a:p>
          <a:p>
            <a:r>
              <a:rPr lang="en-US" dirty="0"/>
              <a:t>Your at least in the span of microseconds</a:t>
            </a:r>
          </a:p>
          <a:p>
            <a:r>
              <a:rPr lang="en-US" dirty="0"/>
              <a:t>This means you should make a clear design decision whether a method is async or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4B66-1BDD-48D8-85A5-1975C6C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E56D-4788-47BE-B0F5-AA6F4BF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1A4-146A-4BF1-942E-3FF54D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6D78-E0ED-4893-87BE-14656711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8950"/>
            <a:ext cx="811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556-FBFD-4443-9858-B4AD7238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About 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D2EE-18FB-42DD-A46C-42324DC5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compiler will transform a method marked with async into a state machine</a:t>
            </a:r>
          </a:p>
          <a:p>
            <a:r>
              <a:rPr lang="en-US" dirty="0"/>
              <a:t>The state machine will return to the caller, while an async operation is being performed</a:t>
            </a:r>
          </a:p>
          <a:p>
            <a:r>
              <a:rPr lang="en-US" dirty="0"/>
              <a:t>The </a:t>
            </a:r>
            <a:r>
              <a:rPr lang="en-US" dirty="0" err="1"/>
              <a:t>MoveNext</a:t>
            </a:r>
            <a:r>
              <a:rPr lang="en-US" dirty="0"/>
              <a:t> method of the state machine will be called again when an async operation is done</a:t>
            </a:r>
          </a:p>
          <a:p>
            <a:r>
              <a:rPr lang="en-US" dirty="0"/>
              <a:t>If the calling thread has a </a:t>
            </a:r>
            <a:r>
              <a:rPr lang="en-US" dirty="0" err="1"/>
              <a:t>SynchronizationContext</a:t>
            </a:r>
            <a:r>
              <a:rPr lang="en-US" dirty="0"/>
              <a:t>, the </a:t>
            </a:r>
            <a:r>
              <a:rPr lang="en-US" dirty="0" err="1"/>
              <a:t>MoveNext</a:t>
            </a:r>
            <a:r>
              <a:rPr lang="en-US" dirty="0"/>
              <a:t> call will be queued to this thread, otherwise the continuation will be executed by a Thread Pool thread</a:t>
            </a:r>
          </a:p>
          <a:p>
            <a:r>
              <a:rPr lang="en-US" dirty="0"/>
              <a:t>The state machine has overhead – consider carefully if a method needs to be async or not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Async I/O is especially important for service apps as threads can handle other requests while third-party systems are calculating the results of async I/O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65E-D781-4136-B689-20813C3A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9B1-6B72-47D5-B9B1-06EF77D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F463-297D-46F3-888F-6B966A1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292-8F8D-4DC3-8AE5-B54183E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Async I/O: Writing to a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EEB9-5237-46FC-9634-9D3EDA8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87A1-816C-42A8-999A-6EF3BE6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FF4B-785E-41A8-B815-6B92B98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1FBF-EA02-4A80-B3B2-82E64C9B08C7}"/>
              </a:ext>
            </a:extLst>
          </p:cNvPr>
          <p:cNvGrpSpPr/>
          <p:nvPr/>
        </p:nvGrpSpPr>
        <p:grpSpPr>
          <a:xfrm>
            <a:off x="309016" y="1005512"/>
            <a:ext cx="10968310" cy="4846976"/>
            <a:chOff x="132430" y="865927"/>
            <a:chExt cx="8372840" cy="370001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E16E0F5-E78A-4304-B4A6-DB7CBAFAF820}"/>
                </a:ext>
              </a:extLst>
            </p:cNvPr>
            <p:cNvCxnSpPr/>
            <p:nvPr/>
          </p:nvCxnSpPr>
          <p:spPr>
            <a:xfrm>
              <a:off x="851338" y="2267571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BB4DBDB-5E53-4B77-B7F0-941F223C6D6A}"/>
                </a:ext>
              </a:extLst>
            </p:cNvPr>
            <p:cNvCxnSpPr/>
            <p:nvPr/>
          </p:nvCxnSpPr>
          <p:spPr>
            <a:xfrm>
              <a:off x="851335" y="3110344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B56A8A9-3CBB-469E-8321-469283F2F3BB}"/>
                </a:ext>
              </a:extLst>
            </p:cNvPr>
            <p:cNvCxnSpPr/>
            <p:nvPr/>
          </p:nvCxnSpPr>
          <p:spPr>
            <a:xfrm>
              <a:off x="851338" y="394858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hteck 10">
              <a:extLst>
                <a:ext uri="{FF2B5EF4-FFF2-40B4-BE49-F238E27FC236}">
                  <a16:creationId xmlns:a16="http://schemas.microsoft.com/office/drawing/2014/main" id="{18F915FC-3F7D-4D93-9E04-B69752F5FBCC}"/>
                </a:ext>
              </a:extLst>
            </p:cNvPr>
            <p:cNvSpPr/>
            <p:nvPr/>
          </p:nvSpPr>
          <p:spPr>
            <a:xfrm>
              <a:off x="1031963" y="248887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Win32 Overlapped I/O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158C71EB-85BD-48C5-9CA8-77293B112DA6}"/>
                </a:ext>
              </a:extLst>
            </p:cNvPr>
            <p:cNvSpPr/>
            <p:nvPr/>
          </p:nvSpPr>
          <p:spPr>
            <a:xfrm>
              <a:off x="1462969" y="3330612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2" name="Gewinkelter Verbinder 13">
              <a:extLst>
                <a:ext uri="{FF2B5EF4-FFF2-40B4-BE49-F238E27FC236}">
                  <a16:creationId xmlns:a16="http://schemas.microsoft.com/office/drawing/2014/main" id="{6252E32A-F95B-4878-8839-1FC5895648DD}"/>
                </a:ext>
              </a:extLst>
            </p:cNvPr>
            <p:cNvCxnSpPr>
              <a:stCxn id="15" idx="2"/>
              <a:endCxn id="10" idx="1"/>
            </p:cNvCxnSpPr>
            <p:nvPr/>
          </p:nvCxnSpPr>
          <p:spPr>
            <a:xfrm rot="5400000">
              <a:off x="702980" y="1623534"/>
              <a:ext cx="1408637" cy="750670"/>
            </a:xfrm>
            <a:prstGeom prst="bentConnector4">
              <a:avLst>
                <a:gd name="adj1" fmla="val 42393"/>
                <a:gd name="adj2" fmla="val 1304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r Verbinder 15">
              <a:extLst>
                <a:ext uri="{FF2B5EF4-FFF2-40B4-BE49-F238E27FC236}">
                  <a16:creationId xmlns:a16="http://schemas.microsoft.com/office/drawing/2014/main" id="{A1BBB4F4-56C6-46D6-9F6B-00D9D091B095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5400000">
              <a:off x="1416840" y="2963629"/>
              <a:ext cx="627424" cy="535166"/>
            </a:xfrm>
            <a:prstGeom prst="bentConnector4">
              <a:avLst>
                <a:gd name="adj1" fmla="val 32921"/>
                <a:gd name="adj2" fmla="val 1427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9">
              <a:extLst>
                <a:ext uri="{FF2B5EF4-FFF2-40B4-BE49-F238E27FC236}">
                  <a16:creationId xmlns:a16="http://schemas.microsoft.com/office/drawing/2014/main" id="{8D1453F7-E457-441A-A6E9-FAAE212C380D}"/>
                </a:ext>
              </a:extLst>
            </p:cNvPr>
            <p:cNvCxnSpPr/>
            <p:nvPr/>
          </p:nvCxnSpPr>
          <p:spPr>
            <a:xfrm>
              <a:off x="851334" y="145661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hteck 20">
              <a:extLst>
                <a:ext uri="{FF2B5EF4-FFF2-40B4-BE49-F238E27FC236}">
                  <a16:creationId xmlns:a16="http://schemas.microsoft.com/office/drawing/2014/main" id="{12E82CA7-B427-4CC5-9D04-464FD38A3A65}"/>
                </a:ext>
              </a:extLst>
            </p:cNvPr>
            <p:cNvSpPr/>
            <p:nvPr/>
          </p:nvSpPr>
          <p:spPr>
            <a:xfrm>
              <a:off x="600957" y="86592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noProof="1">
                  <a:solidFill>
                    <a:schemeClr val="tx1"/>
                  </a:solidFill>
                </a:rPr>
                <a:t>FileStream.WriteAsync(byte[])</a:t>
              </a:r>
            </a:p>
          </p:txBody>
        </p:sp>
        <p:sp>
          <p:nvSpPr>
            <p:cNvPr id="16" name="Rechteck 22">
              <a:extLst>
                <a:ext uri="{FF2B5EF4-FFF2-40B4-BE49-F238E27FC236}">
                  <a16:creationId xmlns:a16="http://schemas.microsoft.com/office/drawing/2014/main" id="{208D54BF-FA63-498A-9459-5B9758D0FEA7}"/>
                </a:ext>
              </a:extLst>
            </p:cNvPr>
            <p:cNvSpPr/>
            <p:nvPr/>
          </p:nvSpPr>
          <p:spPr>
            <a:xfrm>
              <a:off x="2560320" y="4137322"/>
              <a:ext cx="2697480" cy="4286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DMA + Disk Controller</a:t>
              </a:r>
            </a:p>
          </p:txBody>
        </p:sp>
        <p:cxnSp>
          <p:nvCxnSpPr>
            <p:cNvPr id="17" name="Gewinkelter Verbinder 29">
              <a:extLst>
                <a:ext uri="{FF2B5EF4-FFF2-40B4-BE49-F238E27FC236}">
                  <a16:creationId xmlns:a16="http://schemas.microsoft.com/office/drawing/2014/main" id="{168CA216-D32B-456A-8158-09CC191D48EF}"/>
                </a:ext>
              </a:extLst>
            </p:cNvPr>
            <p:cNvCxnSpPr>
              <a:stCxn id="11" idx="2"/>
              <a:endCxn id="16" idx="1"/>
            </p:cNvCxnSpPr>
            <p:nvPr/>
          </p:nvCxnSpPr>
          <p:spPr>
            <a:xfrm rot="16200000" flipH="1">
              <a:off x="2090780" y="3882094"/>
              <a:ext cx="592398" cy="3466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32">
              <a:extLst>
                <a:ext uri="{FF2B5EF4-FFF2-40B4-BE49-F238E27FC236}">
                  <a16:creationId xmlns:a16="http://schemas.microsoft.com/office/drawing/2014/main" id="{31E20FC7-8213-4C6C-96A4-07007D2595B9}"/>
                </a:ext>
              </a:extLst>
            </p:cNvPr>
            <p:cNvSpPr/>
            <p:nvPr/>
          </p:nvSpPr>
          <p:spPr>
            <a:xfrm>
              <a:off x="4952552" y="3330610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9" name="Gewinkelter Verbinder 33">
              <a:extLst>
                <a:ext uri="{FF2B5EF4-FFF2-40B4-BE49-F238E27FC236}">
                  <a16:creationId xmlns:a16="http://schemas.microsoft.com/office/drawing/2014/main" id="{DF770912-CB40-44CA-9239-EE82C7C04494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H="1" flipV="1">
              <a:off x="4952552" y="3544922"/>
              <a:ext cx="305248" cy="806712"/>
            </a:xfrm>
            <a:prstGeom prst="bentConnector5">
              <a:avLst>
                <a:gd name="adj1" fmla="val -74890"/>
                <a:gd name="adj2" fmla="val 50000"/>
                <a:gd name="adj3" fmla="val 174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38">
              <a:extLst>
                <a:ext uri="{FF2B5EF4-FFF2-40B4-BE49-F238E27FC236}">
                  <a16:creationId xmlns:a16="http://schemas.microsoft.com/office/drawing/2014/main" id="{B9C6D82C-6FF1-4340-AD55-1907FA7847A0}"/>
                </a:ext>
              </a:extLst>
            </p:cNvPr>
            <p:cNvSpPr txBox="1"/>
            <p:nvPr/>
          </p:nvSpPr>
          <p:spPr>
            <a:xfrm>
              <a:off x="5469802" y="3791836"/>
              <a:ext cx="1190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CPU Interrupt</a:t>
              </a:r>
            </a:p>
          </p:txBody>
        </p:sp>
        <p:sp>
          <p:nvSpPr>
            <p:cNvPr id="21" name="Rechteck 39">
              <a:extLst>
                <a:ext uri="{FF2B5EF4-FFF2-40B4-BE49-F238E27FC236}">
                  <a16:creationId xmlns:a16="http://schemas.microsoft.com/office/drawing/2014/main" id="{0834DE63-CB22-4BB1-9AEF-58493745FA6E}"/>
                </a:ext>
              </a:extLst>
            </p:cNvPr>
            <p:cNvSpPr/>
            <p:nvPr/>
          </p:nvSpPr>
          <p:spPr>
            <a:xfrm>
              <a:off x="5147032" y="248300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Win32 Overlapped I/O</a:t>
              </a:r>
            </a:p>
          </p:txBody>
        </p:sp>
        <p:cxnSp>
          <p:nvCxnSpPr>
            <p:cNvPr id="22" name="Gewinkelter Verbinder 40">
              <a:extLst>
                <a:ext uri="{FF2B5EF4-FFF2-40B4-BE49-F238E27FC236}">
                  <a16:creationId xmlns:a16="http://schemas.microsoft.com/office/drawing/2014/main" id="{4A5B6FF1-274D-4227-AB2B-C482261D2BA1}"/>
                </a:ext>
              </a:extLst>
            </p:cNvPr>
            <p:cNvCxnSpPr>
              <a:stCxn id="18" idx="0"/>
              <a:endCxn id="21" idx="1"/>
            </p:cNvCxnSpPr>
            <p:nvPr/>
          </p:nvCxnSpPr>
          <p:spPr>
            <a:xfrm rot="16200000" flipV="1">
              <a:off x="5108481" y="2735869"/>
              <a:ext cx="633292" cy="556189"/>
            </a:xfrm>
            <a:prstGeom prst="bentConnector4">
              <a:avLst>
                <a:gd name="adj1" fmla="val 43232"/>
                <a:gd name="adj2" fmla="val 1760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44">
              <a:extLst>
                <a:ext uri="{FF2B5EF4-FFF2-40B4-BE49-F238E27FC236}">
                  <a16:creationId xmlns:a16="http://schemas.microsoft.com/office/drawing/2014/main" id="{B6A2F9EE-AF64-42A1-A243-C8F0CAA1E72B}"/>
                </a:ext>
              </a:extLst>
            </p:cNvPr>
            <p:cNvSpPr txBox="1"/>
            <p:nvPr/>
          </p:nvSpPr>
          <p:spPr>
            <a:xfrm>
              <a:off x="5675341" y="2923622"/>
              <a:ext cx="1927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Deferred Procedure Call</a:t>
              </a:r>
            </a:p>
          </p:txBody>
        </p:sp>
        <p:sp>
          <p:nvSpPr>
            <p:cNvPr id="24" name="Rechteck 45">
              <a:extLst>
                <a:ext uri="{FF2B5EF4-FFF2-40B4-BE49-F238E27FC236}">
                  <a16:creationId xmlns:a16="http://schemas.microsoft.com/office/drawing/2014/main" id="{76FBF571-DDE3-4ED9-86BF-2FB80E02CB96}"/>
                </a:ext>
              </a:extLst>
            </p:cNvPr>
            <p:cNvSpPr/>
            <p:nvPr/>
          </p:nvSpPr>
          <p:spPr>
            <a:xfrm>
              <a:off x="5552013" y="1683185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I/O Completion Port Thread</a:t>
              </a:r>
            </a:p>
          </p:txBody>
        </p:sp>
        <p:cxnSp>
          <p:nvCxnSpPr>
            <p:cNvPr id="25" name="Gewinkelter Verbinder 46">
              <a:extLst>
                <a:ext uri="{FF2B5EF4-FFF2-40B4-BE49-F238E27FC236}">
                  <a16:creationId xmlns:a16="http://schemas.microsoft.com/office/drawing/2014/main" id="{841A4930-5194-4220-A391-2302329C8DD5}"/>
                </a:ext>
              </a:extLst>
            </p:cNvPr>
            <p:cNvCxnSpPr>
              <a:stCxn id="21" idx="0"/>
              <a:endCxn id="24" idx="1"/>
            </p:cNvCxnSpPr>
            <p:nvPr/>
          </p:nvCxnSpPr>
          <p:spPr>
            <a:xfrm rot="16200000" flipV="1">
              <a:off x="5539855" y="1909656"/>
              <a:ext cx="585509" cy="561191"/>
            </a:xfrm>
            <a:prstGeom prst="bentConnector4">
              <a:avLst>
                <a:gd name="adj1" fmla="val 42680"/>
                <a:gd name="adj2" fmla="val 2128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52">
              <a:extLst>
                <a:ext uri="{FF2B5EF4-FFF2-40B4-BE49-F238E27FC236}">
                  <a16:creationId xmlns:a16="http://schemas.microsoft.com/office/drawing/2014/main" id="{057BCA67-3853-407A-95EB-948F62E661E5}"/>
                </a:ext>
              </a:extLst>
            </p:cNvPr>
            <p:cNvSpPr txBox="1"/>
            <p:nvPr/>
          </p:nvSpPr>
          <p:spPr>
            <a:xfrm>
              <a:off x="6171583" y="2048913"/>
              <a:ext cx="1947071" cy="3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Async Procedure Call</a:t>
              </a:r>
              <a:br>
                <a:rPr lang="en-US" sz="1400" dirty="0"/>
              </a:br>
              <a:r>
                <a:rPr lang="en-US" sz="1400" dirty="0"/>
                <a:t>I/O Completion Port</a:t>
              </a:r>
            </a:p>
          </p:txBody>
        </p:sp>
        <p:sp>
          <p:nvSpPr>
            <p:cNvPr id="27" name="Rechteck 53">
              <a:extLst>
                <a:ext uri="{FF2B5EF4-FFF2-40B4-BE49-F238E27FC236}">
                  <a16:creationId xmlns:a16="http://schemas.microsoft.com/office/drawing/2014/main" id="{96B1E380-119E-4F84-96EA-B2C0A3AEA218}"/>
                </a:ext>
              </a:extLst>
            </p:cNvPr>
            <p:cNvSpPr/>
            <p:nvPr/>
          </p:nvSpPr>
          <p:spPr>
            <a:xfrm>
              <a:off x="5828408" y="86886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Continuation</a:t>
              </a:r>
            </a:p>
          </p:txBody>
        </p:sp>
        <p:cxnSp>
          <p:nvCxnSpPr>
            <p:cNvPr id="28" name="Gewinkelter Verbinder 54">
              <a:extLst>
                <a:ext uri="{FF2B5EF4-FFF2-40B4-BE49-F238E27FC236}">
                  <a16:creationId xmlns:a16="http://schemas.microsoft.com/office/drawing/2014/main" id="{58229630-E588-4C43-A34D-A6C40B2DCA70}"/>
                </a:ext>
              </a:extLst>
            </p:cNvPr>
            <p:cNvCxnSpPr>
              <a:stCxn id="24" idx="0"/>
              <a:endCxn id="27" idx="1"/>
            </p:cNvCxnSpPr>
            <p:nvPr/>
          </p:nvCxnSpPr>
          <p:spPr>
            <a:xfrm rot="16200000" flipV="1">
              <a:off x="5873294" y="1038293"/>
              <a:ext cx="600006" cy="689777"/>
            </a:xfrm>
            <a:prstGeom prst="bentConnector4">
              <a:avLst>
                <a:gd name="adj1" fmla="val 36903"/>
                <a:gd name="adj2" fmla="val 173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60">
              <a:extLst>
                <a:ext uri="{FF2B5EF4-FFF2-40B4-BE49-F238E27FC236}">
                  <a16:creationId xmlns:a16="http://schemas.microsoft.com/office/drawing/2014/main" id="{B2AF6767-AD83-408B-B4FE-BFFFC29417A0}"/>
                </a:ext>
              </a:extLst>
            </p:cNvPr>
            <p:cNvSpPr txBox="1"/>
            <p:nvPr/>
          </p:nvSpPr>
          <p:spPr>
            <a:xfrm>
              <a:off x="6499562" y="1342710"/>
              <a:ext cx="2005708" cy="234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IAsyncStateMachine.MoveNext</a:t>
              </a:r>
            </a:p>
          </p:txBody>
        </p:sp>
        <p:sp>
          <p:nvSpPr>
            <p:cNvPr id="30" name="Rechteck 63">
              <a:extLst>
                <a:ext uri="{FF2B5EF4-FFF2-40B4-BE49-F238E27FC236}">
                  <a16:creationId xmlns:a16="http://schemas.microsoft.com/office/drawing/2014/main" id="{698EA986-22B8-4B73-8FD1-1E81D595A1ED}"/>
                </a:ext>
              </a:extLst>
            </p:cNvPr>
            <p:cNvSpPr/>
            <p:nvPr/>
          </p:nvSpPr>
          <p:spPr>
            <a:xfrm>
              <a:off x="132430" y="865927"/>
              <a:ext cx="327923" cy="17574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User Mode</a:t>
              </a:r>
            </a:p>
          </p:txBody>
        </p:sp>
        <p:sp>
          <p:nvSpPr>
            <p:cNvPr id="31" name="Rechteck 64">
              <a:extLst>
                <a:ext uri="{FF2B5EF4-FFF2-40B4-BE49-F238E27FC236}">
                  <a16:creationId xmlns:a16="http://schemas.microsoft.com/office/drawing/2014/main" id="{95D55B60-BB79-4C8D-9210-B5BDC5AD80A0}"/>
                </a:ext>
              </a:extLst>
            </p:cNvPr>
            <p:cNvSpPr/>
            <p:nvPr/>
          </p:nvSpPr>
          <p:spPr>
            <a:xfrm>
              <a:off x="132430" y="2774731"/>
              <a:ext cx="327923" cy="17912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Kernel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2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FAAABC-9C5D-4187-B6E0-A0B66601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vs. Performance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FAF282-231B-48B9-9330-1374CEDBD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Caution: highly subjective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E823-899A-4A65-8C77-4FBF7C3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8525-9A04-43D6-8B8D-73D78E2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8E04-200E-4DF8-A6F0-2AFFF7A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57291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EB2C-A9E6-4491-864A-9053FF30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SOLID: SRP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C15C-E6F4-42E2-8E00-C7DA64B3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Single Responsibility Principle:</a:t>
            </a:r>
          </a:p>
          <a:p>
            <a:pPr marL="0" indent="0">
              <a:buNone/>
            </a:pPr>
            <a:r>
              <a:rPr lang="en-US" dirty="0"/>
              <a:t>A class should only have one reason to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think a better name would be “Single Problem Area Principle”?</a:t>
            </a: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4DC6-407B-4794-B6D0-5C42D67B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51E8-11F3-443F-8CF7-32AD1B4F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E683-0019-4974-AE15-78DF049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FBDE2CC0-99FF-4CC7-B8F4-AAB46E36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2330"/>
            <a:ext cx="3681009" cy="20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AE51-0230-493C-BDC8-010F542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SOLID: DIP and OCP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BFB2-D09C-42C2-89FF-DC57ADEE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Dependency Inversion Principle</a:t>
            </a:r>
          </a:p>
          <a:p>
            <a:r>
              <a:rPr lang="en-US" dirty="0"/>
              <a:t>High-level modules should not depend upon low-level modules. Both should depend upon abstractions.</a:t>
            </a:r>
          </a:p>
          <a:p>
            <a:r>
              <a:rPr lang="en-US" dirty="0"/>
              <a:t>Abstractions should not depend upon details. Details should depend upon abstractions.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Open / Closed Principle</a:t>
            </a:r>
          </a:p>
          <a:p>
            <a:pPr marL="0" indent="0">
              <a:buNone/>
            </a:pPr>
            <a:r>
              <a:rPr lang="en-US" dirty="0"/>
              <a:t>Software entities (classes, modules, functions, etc.) should be open for extension, but closed for modification.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these principles cover similar topics – isn’t it possible to combine them?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86B0-4481-430B-8A7C-020BE7B8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834E-FEC5-4D35-B322-7B14FDC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E989-837E-42DB-B49F-AE5C946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620-0F67-4A33-A124-44CA56B8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Programming Principle: LTI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0B2-57A8-43F7-A397-77DD2116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 The Internals Principle (LTI)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Study the internals of the runtimes and frameworks / libraries that you use and understand how they solve recurring problems. Examine which call patterns will result in problems / undesirable outcome and ensure that these patterns are avoided in your code base.</a:t>
            </a: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BDB0-CAC4-4045-9899-FE6BF0B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8ABE-2127-4F2D-87B5-88C0FFC1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4A4-D072-4CD3-8DE9-D9A673B1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2400E3-FFAF-4FD3-B471-9FAC616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structure my code in 2015?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B9A6F-393F-4BB7-9DF7-4A327BC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many small classes, usually containing only a single functionality</a:t>
            </a:r>
          </a:p>
          <a:p>
            <a:r>
              <a:rPr lang="en-US" dirty="0"/>
              <a:t>Between caller and callee, I always tried to place an interface / abstract base class to achieve loose coupling</a:t>
            </a:r>
          </a:p>
          <a:p>
            <a:r>
              <a:rPr lang="en-US" dirty="0"/>
              <a:t>The resulting object graphs would be resolved via Dependency Injection (DI) – usually with the help of a DI container. </a:t>
            </a:r>
          </a:p>
          <a:p>
            <a:r>
              <a:rPr lang="en-US" dirty="0"/>
              <a:t>If-Else or Switch blocks will be replaced with several objects implementing the same abstraction – each object represents a single if branch</a:t>
            </a:r>
          </a:p>
          <a:p>
            <a:r>
              <a:rPr lang="en-US" dirty="0"/>
              <a:t>I tried to use established Design Patterns</a:t>
            </a:r>
          </a:p>
          <a:p>
            <a:r>
              <a:rPr lang="en-US" dirty="0"/>
              <a:t>Test-Driven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EA49-0C6D-4B74-926F-FF6884BB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0648-1461-4024-AA01-A8C5BBE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7D97-4CF0-4306-90CC-FAD77445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D430-1F54-4316-AB9C-F4F43D7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Programming Principle: RPB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7407-2F44-4990-95FB-BB0A61F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Respect the Process Boundary Principle (RBP)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Make a clear distinction between in-memory and I/O operations as the latter usually have way longer execution times. Consider performing I/O asynchronous so that the calling threads can perform other work while an I/O operation is ongoing.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5B2E-B0F0-48E6-A3A4-08E0B4C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C01-5271-4AD9-AB18-EF05A77C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4048-DF2C-4205-BD35-DC9E3E7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0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22FF-C137-4447-A108-CB327EE5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IPO Principle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1CAB46-38FD-49A0-A8DC-2CF9C7760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112276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B845-5CFA-440E-AEBC-39944D7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A923-EB58-4217-B4AF-BE27022A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0F92-8F13-42FC-9087-609DB17B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B6E63-EDB4-49AA-9C00-2C9C6788BD87}"/>
              </a:ext>
            </a:extLst>
          </p:cNvPr>
          <p:cNvSpPr txBox="1"/>
          <p:nvPr/>
        </p:nvSpPr>
        <p:spPr>
          <a:xfrm>
            <a:off x="5162090" y="5337484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Async I/O</a:t>
            </a:r>
          </a:p>
          <a:p>
            <a:pPr algn="ctr"/>
            <a:r>
              <a:rPr lang="en-US" dirty="0"/>
              <a:t>Loosely Coupled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69CE7F-0D67-4C3F-A4EB-E228D748DB8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893190" y="4379730"/>
            <a:ext cx="3268900" cy="12809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3A617-542E-4F19-8A30-F10416FABDB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029909" y="4379729"/>
            <a:ext cx="2679041" cy="12809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1D26EA-841B-4D86-8297-3597178695E0}"/>
              </a:ext>
            </a:extLst>
          </p:cNvPr>
          <p:cNvSpPr txBox="1"/>
          <p:nvPr/>
        </p:nvSpPr>
        <p:spPr>
          <a:xfrm>
            <a:off x="4836873" y="1982898"/>
            <a:ext cx="256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In-Memory Operations,</a:t>
            </a:r>
          </a:p>
          <a:p>
            <a:pPr algn="ctr"/>
            <a:r>
              <a:rPr lang="en-US" dirty="0"/>
              <a:t>can be tightly coupled</a:t>
            </a:r>
          </a:p>
        </p:txBody>
      </p:sp>
    </p:spTree>
    <p:extLst>
      <p:ext uri="{BB962C8B-B14F-4D97-AF65-F5344CB8AC3E}">
        <p14:creationId xmlns:p14="http://schemas.microsoft.com/office/powerpoint/2010/main" val="2322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DA55-5D26-4A7F-A4C4-8FEE0C64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Imperative Code and Static Methods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61FF-F2A2-4D48-AA15-40BCAFF1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statements are perfect for orchestration code</a:t>
            </a:r>
          </a:p>
          <a:p>
            <a:r>
              <a:rPr lang="en-US" dirty="0"/>
              <a:t>If a similar / the same step needs to be performed in two orchestrators, then use a simple Extract-Method refactoring and call the resulting method</a:t>
            </a:r>
          </a:p>
          <a:p>
            <a:r>
              <a:rPr lang="en-US" dirty="0"/>
              <a:t>static method calls need no additional object dependencies</a:t>
            </a:r>
          </a:p>
          <a:p>
            <a:r>
              <a:rPr lang="en-US" dirty="0"/>
              <a:t>Dependencies to perform I/O can be passed via </a:t>
            </a:r>
            <a:r>
              <a:rPr lang="en-US"/>
              <a:t>method injection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general: I/O calls should be loosely-coupled, but Core Logic can be tightly coupled. Introduce abstractions to your Core Logic as needed.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082E-D3DF-479A-BEBC-4AF91D60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5B84-0966-4BEC-8CCD-1E163B4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75F-4A48-484E-86B6-556D4BC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886094"/>
      </p:ext>
    </p:extLst>
  </p:cSld>
  <p:clrMapOvr>
    <a:masterClrMapping/>
  </p:clrMapOvr>
  <p:transition spd="med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A11A-2CCF-4520-BBEC-90F4879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8016766" y="137554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Boundary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Humble Objects</a:t>
            </a:r>
            <a:endParaRPr lang="en-DE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02521" y="151451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402522" y="3345641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9373" y="3127089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404541" y="1514519"/>
            <a:ext cx="610914" cy="24948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741479" y="2238703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3994588" y="1797782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8E8-9487-4531-9D1C-CBE925BD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Principle: RTH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4E77-6376-40F0-9308-C2C162C4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Resist The Hype Principle (RTH)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solve problems in many ways. Regard any design pattern, principle, language feature, framework / library, runtime feature, etc. as a tool. Do not use any of these without a specific reason. There is no one-size-fits-all solution to problems.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0BE-76C0-4ADB-BA00-094FD3C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6657-2C89-4F58-A216-7D1D4469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9342-5A5B-4DA6-958E-C12C360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24617"/>
      </p:ext>
    </p:extLst>
  </p:cSld>
  <p:clrMapOvr>
    <a:masterClrMapping/>
  </p:clrMapOvr>
  <p:transition spd="med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EE16-2D24-4FD4-ADA0-3CCB99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FB0-58DC-4EF6-9B93-99FBC58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Matt Waren: </a:t>
            </a:r>
            <a:r>
              <a:rPr lang="en-US" dirty="0">
                <a:hlinkClick r:id="rId2"/>
              </a:rPr>
              <a:t>The 68 things the CLR does before executing a single line of your code (*)</a:t>
            </a:r>
            <a:endParaRPr lang="en-US" dirty="0"/>
          </a:p>
          <a:p>
            <a:r>
              <a:rPr lang="en-US" dirty="0"/>
              <a:t>Konrad </a:t>
            </a:r>
            <a:r>
              <a:rPr lang="en-US" dirty="0" err="1"/>
              <a:t>Kokosa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Pro .NET Memory Management</a:t>
            </a:r>
            <a:endParaRPr lang="en-US" dirty="0"/>
          </a:p>
          <a:p>
            <a:r>
              <a:rPr lang="en-US" dirty="0"/>
              <a:t>Jeffrey Richter: </a:t>
            </a:r>
            <a:r>
              <a:rPr lang="en-US" dirty="0">
                <a:hlinkClick r:id="rId4"/>
              </a:rPr>
              <a:t>Advanced Threading in .NET</a:t>
            </a:r>
            <a:endParaRPr lang="en-US" dirty="0"/>
          </a:p>
          <a:p>
            <a:r>
              <a:rPr lang="en-US" dirty="0"/>
              <a:t>Daniel Palme: </a:t>
            </a:r>
            <a:r>
              <a:rPr lang="en-US" dirty="0" err="1">
                <a:hlinkClick r:id="rId5"/>
              </a:rPr>
              <a:t>IoC</a:t>
            </a:r>
            <a:r>
              <a:rPr lang="en-US" dirty="0">
                <a:hlinkClick r:id="rId5"/>
              </a:rPr>
              <a:t> Container Benchmark - Performance comparison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Threading in C#</a:t>
            </a:r>
            <a:endParaRPr lang="en-US" dirty="0"/>
          </a:p>
          <a:p>
            <a:r>
              <a:rPr lang="en-US" dirty="0"/>
              <a:t>John Skeet: </a:t>
            </a:r>
            <a:r>
              <a:rPr lang="en-US" dirty="0">
                <a:hlinkClick r:id="rId7"/>
              </a:rPr>
              <a:t>Asynchronous C# 5.0</a:t>
            </a:r>
            <a:endParaRPr lang="en-US" dirty="0"/>
          </a:p>
          <a:p>
            <a:r>
              <a:rPr lang="en-US" dirty="0"/>
              <a:t>Robert C. Martin:  </a:t>
            </a:r>
            <a:r>
              <a:rPr lang="en-US" dirty="0">
                <a:hlinkClick r:id="rId8"/>
              </a:rPr>
              <a:t>Agile Principles, Patterns, and Practices in C#</a:t>
            </a:r>
            <a:endParaRPr lang="en-US" dirty="0"/>
          </a:p>
          <a:p>
            <a:r>
              <a:rPr lang="en-US" dirty="0"/>
              <a:t>Andrey </a:t>
            </a:r>
            <a:r>
              <a:rPr lang="en-US" dirty="0" err="1"/>
              <a:t>Akinshin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Pro .NET Benchmarking – The Art of Performance Measurement</a:t>
            </a:r>
            <a:endParaRPr lang="en-US" dirty="0"/>
          </a:p>
          <a:p>
            <a:r>
              <a:rPr lang="en-US" dirty="0"/>
              <a:t>Martin Fowler: </a:t>
            </a:r>
            <a:r>
              <a:rPr lang="en-US" dirty="0">
                <a:hlinkClick r:id="rId10"/>
              </a:rPr>
              <a:t>Patterns of Enterprise Application Architecture</a:t>
            </a:r>
            <a:endParaRPr lang="en-US" dirty="0"/>
          </a:p>
          <a:p>
            <a:r>
              <a:rPr lang="en-US" dirty="0"/>
              <a:t>Mark Seemann: </a:t>
            </a:r>
            <a:r>
              <a:rPr lang="en-US" dirty="0">
                <a:hlinkClick r:id="rId11"/>
              </a:rPr>
              <a:t>Dependency Injection in .NET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E674-0619-4E68-9A29-0DC34F5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4D2-92FC-4F3C-A26C-AA23D44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C53-6822-4AA2-B2DA-8F88161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307-83D2-461B-B3F1-4D58638C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C7E755-BD4E-4CE5-90A5-CE1BAFF1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Memory Maps for an Async 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E9689B-CD45-4C8E-99F6-DEA80C44B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A7DC-115D-4B39-A8D2-EFF95E1B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CFB-BB1A-43DF-8EE5-01FF964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5837-F4B0-4729-AAEF-BD40EE59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851488"/>
      </p:ext>
    </p:extLst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Memory Map: at the Beginning of the Async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58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???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???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???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???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???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C767F6-FE51-4A2F-BC6C-018ED95E3812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A7D576-1F7B-47A1-9530-408BB8BD6CAD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1909FB0-4AED-4AA2-A2A6-D80FF55B2864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F917F8-AF1A-4207-BE8D-D53B8AC0293F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A67B932-A203-4119-9323-A315D3E7EA2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Memory Map: Before AsyncTaskMethodBuilder.Start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59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ED31E7E-2E36-4CF7-BCFE-6A19D5EB3852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9B7561-768B-4DD3-BF85-D940509E9B2F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5D30D-6A94-4A36-834D-EBECCBCF747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74286-B38A-41BE-B6E5-6D2B50FEAAC2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8BB2-8EF2-457F-8256-EFBF571BCE2E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37458A7-97AD-4F8C-AD75-47519DDE61F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8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732-1197-40F3-87F7-96C79A8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Design Patterns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3FA06-2EE7-471F-9541-7379DAC94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Factory, Abstract Factory</a:t>
            </a:r>
          </a:p>
          <a:p>
            <a:r>
              <a:rPr lang="de-DE" dirty="0" err="1"/>
              <a:t>Builder</a:t>
            </a:r>
            <a:endParaRPr lang="de-DE" dirty="0"/>
          </a:p>
          <a:p>
            <a:r>
              <a:rPr lang="de-DE" dirty="0"/>
              <a:t>Singleton</a:t>
            </a:r>
          </a:p>
          <a:p>
            <a:r>
              <a:rPr lang="de-DE" dirty="0"/>
              <a:t>Prototype</a:t>
            </a:r>
          </a:p>
          <a:p>
            <a:r>
              <a:rPr lang="de-DE" dirty="0"/>
              <a:t>Adapter</a:t>
            </a:r>
          </a:p>
          <a:p>
            <a:r>
              <a:rPr lang="de-DE" dirty="0"/>
              <a:t>Composite</a:t>
            </a:r>
          </a:p>
          <a:p>
            <a:r>
              <a:rPr lang="de-DE" dirty="0"/>
              <a:t>Decorator</a:t>
            </a:r>
          </a:p>
          <a:p>
            <a:r>
              <a:rPr lang="de-DE" dirty="0" err="1"/>
              <a:t>Facade</a:t>
            </a:r>
            <a:endParaRPr lang="de-DE" dirty="0"/>
          </a:p>
          <a:p>
            <a:r>
              <a:rPr lang="de-DE" dirty="0"/>
              <a:t>Proxy</a:t>
            </a:r>
          </a:p>
          <a:p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dirty="0"/>
          </a:p>
          <a:p>
            <a:r>
              <a:rPr lang="de-DE" dirty="0"/>
              <a:t>Command</a:t>
            </a:r>
          </a:p>
          <a:p>
            <a:r>
              <a:rPr lang="de-DE" dirty="0"/>
              <a:t>Iterator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498BD-5D8A-462C-A0C5-4DB0714E7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Immutable Objects</a:t>
            </a:r>
          </a:p>
          <a:p>
            <a:r>
              <a:rPr lang="en-US" dirty="0"/>
              <a:t>Repository / Unit of Work</a:t>
            </a:r>
          </a:p>
          <a:p>
            <a:r>
              <a:rPr lang="en-US" dirty="0"/>
              <a:t>Arrange – Act – Assert (– Cleanup)</a:t>
            </a:r>
          </a:p>
          <a:p>
            <a:r>
              <a:rPr lang="en-US" dirty="0"/>
              <a:t>Dummy, Stub, Spy, Mock</a:t>
            </a:r>
          </a:p>
          <a:p>
            <a:r>
              <a:rPr lang="en-US" dirty="0"/>
              <a:t>Model – View – View Model</a:t>
            </a:r>
          </a:p>
          <a:p>
            <a:r>
              <a:rPr lang="en-US" dirty="0"/>
              <a:t>Model – View – Controller</a:t>
            </a:r>
          </a:p>
          <a:p>
            <a:r>
              <a:rPr lang="en-US" dirty="0"/>
              <a:t>Object Pooling</a:t>
            </a:r>
          </a:p>
          <a:p>
            <a:r>
              <a:rPr lang="en-US" dirty="0"/>
              <a:t>And many more…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11B2-4905-4D46-ABA9-A40A37F1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990-A3A2-4DE6-8784-17B5DB1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C0F5-8FCE-4D79-8506-97FB1AF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6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Memory Map: at the Beginning of the First MoveNext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60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AsyncTaskMethodBuilder.Start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AsyncMethodBuilderCore.Start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(AsyncStateMachine): ref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/>
              <a:t>localTaskAwaiter (TaskAwaiter&lt;long&gt;):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noProof="1"/>
              <a:t>lowestCommonMultiple (int):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C020CFB-8140-4146-B70A-8E6902DEB427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7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After </a:t>
            </a:r>
            <a:r>
              <a:rPr lang="en-US" noProof="1"/>
              <a:t>Task.Run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smtClean="0"/>
              <a:t>61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State (int):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Builder (AsyncTaskMethodBuilder&lt;long&gt;)</a:t>
            </a:r>
            <a:endParaRPr lang="en-US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AsyncTaskMethodBuilder.Start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AsyncMethodBuilderCore.Start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this (AsyncStateMachine): ref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localTaskAwaiter (TaskAwaiter&lt;long&gt;):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lowestCommonMultiple (int):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Dispatch…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 Stack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10A909-E209-4998-836C-AC40D87BA526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46F247-5E8B-4225-A829-1786A1A73433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E17D5-83D9-4EB2-836C-42B070476DF3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upperLimit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57253D-550E-4E7D-9428-2B1F2ED07F17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384C6A1-8A31-4CBE-92D2-D7D883A5EC5C}"/>
              </a:ext>
            </a:extLst>
          </p:cNvPr>
          <p:cNvCxnSpPr>
            <a:cxnSpLocks/>
            <a:stCxn id="3" idx="3"/>
            <a:endCxn id="41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90E422A-8F48-4DF5-B3B3-025EA10A782C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3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at the End of </a:t>
            </a:r>
            <a:r>
              <a:rPr lang="en-US" noProof="1"/>
              <a:t>Builder.AwaitOnCompleted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62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AsyncTaskMethodBuilder.Start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AsyncMethodBuilderCore.Start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(AsyncStateMachine): ref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localTaskAwaiter (TaskAwaiter&lt;long&gt;)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noProof="1"/>
              <a:t>lowestCommonMultiple (int):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5B114-5445-4900-A89A-DE3961304A22}"/>
              </a:ext>
            </a:extLst>
          </p:cNvPr>
          <p:cNvSpPr/>
          <p:nvPr/>
        </p:nvSpPr>
        <p:spPr>
          <a:xfrm>
            <a:off x="585005" y="129783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Builder.AwaitOnCompleted…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D4F0895-57BB-42CA-A000-988D7A066F4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2742111" y="1273053"/>
            <a:ext cx="4470161" cy="129552"/>
          </a:xfrm>
          <a:prstGeom prst="bentConnector4">
            <a:avLst>
              <a:gd name="adj1" fmla="val 30403"/>
              <a:gd name="adj2" fmla="val 2627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87C9E2C-6DBF-4ED6-8712-336D20CC2018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2744495" y="1648761"/>
            <a:ext cx="545761" cy="297914"/>
          </a:xfrm>
          <a:prstGeom prst="bentConnector3">
            <a:avLst>
              <a:gd name="adj1" fmla="val 162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BAC8A1FB-77F1-49DD-A60C-EE6776F5887C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3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Return to the Calling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63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0534A92-7CFE-4E2A-998F-EDAC941ED41D}"/>
              </a:ext>
            </a:extLst>
          </p:cNvPr>
          <p:cNvCxnSpPr>
            <a:cxnSpLocks/>
            <a:stCxn id="3" idx="3"/>
            <a:endCxn id="24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5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1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Return to the WPF Render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64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EE2192F-2041-446B-BBCF-9A3D1D0BB381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91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Progress on the Background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65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ref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267005A-4BA2-4523-94BA-DAF3CA02923C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rot="10800000">
            <a:off x="8909631" y="4056002"/>
            <a:ext cx="536809" cy="9591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After the Task is Completed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66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8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Continuation on the UI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67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(AsyncStateMachine): ref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localTaskAwaiter (TaskAwaiter&lt;long&gt;):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noProof="1"/>
              <a:t>lowestCommonMultiple (int):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Map: Getting the Result via </a:t>
            </a:r>
            <a:r>
              <a:rPr lang="en-US" noProof="1"/>
              <a:t>LocalTaskAwaiter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68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(TaskAwaiter&lt;long&gt;): default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(AsyncStateMachine): ref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localTaskAwaiter (TaskAwaiter&lt;long&gt;)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noProof="1"/>
              <a:t>lowestCommonMultiple (int):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9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Updating the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69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(TaskAwaiter&lt;long&gt;): default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(AsyncStateMachine): ref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localTaskAwaiter (TaskAwaiter&lt;long&gt;)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lowestCommonMultiple (int): 232792560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Software </a:t>
            </a:r>
            <a:r>
              <a:rPr lang="en-US" dirty="0"/>
              <a:t>Architectures: N-Layer / N-Tier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B268F9-97F4-4EA3-9F2E-DEB5692AF78B}"/>
              </a:ext>
            </a:extLst>
          </p:cNvPr>
          <p:cNvGrpSpPr/>
          <p:nvPr/>
        </p:nvGrpSpPr>
        <p:grpSpPr>
          <a:xfrm>
            <a:off x="3505199" y="1105779"/>
            <a:ext cx="5181601" cy="4780447"/>
            <a:chOff x="3505199" y="1264021"/>
            <a:chExt cx="5181601" cy="47804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401C15-4263-4BC1-92AE-169B1836D65B}"/>
                </a:ext>
              </a:extLst>
            </p:cNvPr>
            <p:cNvSpPr/>
            <p:nvPr/>
          </p:nvSpPr>
          <p:spPr>
            <a:xfrm>
              <a:off x="3505200" y="388868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65953-5A13-4E84-86B6-25A8D2B958B8}"/>
                </a:ext>
              </a:extLst>
            </p:cNvPr>
            <p:cNvSpPr/>
            <p:nvPr/>
          </p:nvSpPr>
          <p:spPr>
            <a:xfrm>
              <a:off x="3505201" y="257635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F2979F-60B1-487B-A02B-87AD12FB7DC0}"/>
                </a:ext>
              </a:extLst>
            </p:cNvPr>
            <p:cNvSpPr/>
            <p:nvPr/>
          </p:nvSpPr>
          <p:spPr>
            <a:xfrm>
              <a:off x="3505200" y="126402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223565-5945-4DDB-93C8-77C90EFB61C5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5062045" y="210747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7D4B2C-55E0-4D76-82DD-10644DB6B083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flipH="1">
              <a:off x="5062045" y="341980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465C28-1827-4077-9A40-B85A6BE01EAC}"/>
                </a:ext>
              </a:extLst>
            </p:cNvPr>
            <p:cNvSpPr/>
            <p:nvPr/>
          </p:nvSpPr>
          <p:spPr>
            <a:xfrm>
              <a:off x="3505199" y="520101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</a:t>
              </a:r>
              <a:endParaRPr lang="en-DE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15D3B0-9AEC-4A98-8CBF-122084955005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5062044" y="473213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95468-FA5C-436E-BDC1-17155C4DBE2A}"/>
                </a:ext>
              </a:extLst>
            </p:cNvPr>
            <p:cNvSpPr/>
            <p:nvPr/>
          </p:nvSpPr>
          <p:spPr>
            <a:xfrm rot="5400000">
              <a:off x="5874849" y="3232517"/>
              <a:ext cx="4780447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Infrastructure</a:t>
              </a:r>
              <a:endParaRPr lang="en-DE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68F0A5-2E93-4DB2-9A36-E644A3387400}"/>
                </a:ext>
              </a:extLst>
            </p:cNvPr>
            <p:cNvCxnSpPr>
              <a:cxnSpLocks/>
              <a:stCxn id="11" idx="3"/>
              <a:endCxn id="22" idx="2"/>
            </p:cNvCxnSpPr>
            <p:nvPr/>
          </p:nvCxnSpPr>
          <p:spPr>
            <a:xfrm>
              <a:off x="6618889" y="1685750"/>
              <a:ext cx="1224456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732D70-EB35-42F2-888C-F48BF33793A1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6618890" y="2998080"/>
              <a:ext cx="1224455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E46D4C-3B79-4D82-9A13-BD5AAB72ED3C}"/>
                </a:ext>
              </a:extLst>
            </p:cNvPr>
            <p:cNvCxnSpPr>
              <a:cxnSpLocks/>
              <a:stCxn id="9" idx="3"/>
              <a:endCxn id="22" idx="2"/>
            </p:cNvCxnSpPr>
            <p:nvPr/>
          </p:nvCxnSpPr>
          <p:spPr>
            <a:xfrm flipV="1">
              <a:off x="6618889" y="3654245"/>
              <a:ext cx="1224456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004AC6-C935-4E07-A9F6-773BDF50DE11}"/>
                </a:ext>
              </a:extLst>
            </p:cNvPr>
            <p:cNvCxnSpPr>
              <a:cxnSpLocks/>
              <a:stCxn id="18" idx="3"/>
              <a:endCxn id="22" idx="2"/>
            </p:cNvCxnSpPr>
            <p:nvPr/>
          </p:nvCxnSpPr>
          <p:spPr>
            <a:xfrm flipV="1">
              <a:off x="6618888" y="3654245"/>
              <a:ext cx="1224457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Map: Final Return to the WPF Render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70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(TaskAwaiter&lt;long&gt;): default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8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4E0A57-7172-42E6-B1F1-A50A40D9CF77}"/>
              </a:ext>
            </a:extLst>
          </p:cNvPr>
          <p:cNvSpPr/>
          <p:nvPr/>
        </p:nvSpPr>
        <p:spPr>
          <a:xfrm rot="21357327">
            <a:off x="3714271" y="2988303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about performance?</a:t>
            </a:r>
          </a:p>
        </p:txBody>
      </p:sp>
    </p:spTree>
    <p:extLst>
      <p:ext uri="{BB962C8B-B14F-4D97-AF65-F5344CB8AC3E}">
        <p14:creationId xmlns:p14="http://schemas.microsoft.com/office/powerpoint/2010/main" val="36000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111</TotalTime>
  <Words>6071</Words>
  <Application>Microsoft Office PowerPoint</Application>
  <PresentationFormat>Widescreen</PresentationFormat>
  <Paragraphs>1364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Segoe UI</vt:lpstr>
      <vt:lpstr>Segoe UI Semilight</vt:lpstr>
      <vt:lpstr>Wingdings</vt:lpstr>
      <vt:lpstr>Office Theme</vt:lpstr>
      <vt:lpstr>Design Principles vs. Performance</vt:lpstr>
      <vt:lpstr>Table of Contents</vt:lpstr>
      <vt:lpstr>About Me</vt:lpstr>
      <vt:lpstr>Around 2015…</vt:lpstr>
      <vt:lpstr>How did I structure my code in 2015?</vt:lpstr>
      <vt:lpstr>2015 – Design Patterns</vt:lpstr>
      <vt:lpstr>2015 – Software Architectures: N-Layer / N-Tier</vt:lpstr>
      <vt:lpstr>2015 – Software Architectures: Ports and Adapters / Onion Architecture</vt:lpstr>
      <vt:lpstr>2015 – Software Architectures: Ports and Adapters / Onion Architecture</vt:lpstr>
      <vt:lpstr>Performance of Everyday Things</vt:lpstr>
      <vt:lpstr>Time flies…</vt:lpstr>
      <vt:lpstr>A few words about the .NET Runtime…</vt:lpstr>
      <vt:lpstr>Performance of Different Operations in Nanoseconds</vt:lpstr>
      <vt:lpstr>What Should We Learn From This Chart?</vt:lpstr>
      <vt:lpstr>Thread Stacks and the Managed Heap in .NET</vt:lpstr>
      <vt:lpstr>Thread Stack and Managed Heap (1)</vt:lpstr>
      <vt:lpstr>Thread Stack and Managed Heap (2)</vt:lpstr>
      <vt:lpstr>Thread Stack and Managed Heap (3)</vt:lpstr>
      <vt:lpstr>Thread Stack and Managed Heap (4)</vt:lpstr>
      <vt:lpstr>Thread Stack and Managed Heap (5)</vt:lpstr>
      <vt:lpstr>Thread Stack and Managed Heap (6)</vt:lpstr>
      <vt:lpstr>Thread Stack and Managed Heap (7)</vt:lpstr>
      <vt:lpstr>Thread Stack and Managed Heap (8)</vt:lpstr>
      <vt:lpstr>Thread Stack and Managed Heap (9)</vt:lpstr>
      <vt:lpstr>Thread Stack and Managed Heap (10)</vt:lpstr>
      <vt:lpstr>Thread Stack and Managed Heap (11)</vt:lpstr>
      <vt:lpstr>Thread Stack and Managed Heap (12)</vt:lpstr>
      <vt:lpstr>Thread Stack and Managed Heap (13)</vt:lpstr>
      <vt:lpstr>Thread Stack and Managed Heap (14)</vt:lpstr>
      <vt:lpstr>Thread Stack and Managed Heap (15)</vt:lpstr>
      <vt:lpstr>Thread Stack and Managed Heap (16)</vt:lpstr>
      <vt:lpstr>Properties of Thread Stacks</vt:lpstr>
      <vt:lpstr>Garbage Collector Runs</vt:lpstr>
      <vt:lpstr>How GC Runs Are Performed</vt:lpstr>
      <vt:lpstr>How Does the GC Work Internally?</vt:lpstr>
      <vt:lpstr>How to Program With and not Against the GC?</vt:lpstr>
      <vt:lpstr>Pro .NET Memory Management</vt:lpstr>
      <vt:lpstr>Asynchronous Programming in .NET</vt:lpstr>
      <vt:lpstr>What is Asynchronous Programming?</vt:lpstr>
      <vt:lpstr>A Few Things About Threads</vt:lpstr>
      <vt:lpstr>Why is Async I/O Important?</vt:lpstr>
      <vt:lpstr>Threading in Services in .NET</vt:lpstr>
      <vt:lpstr>Overhead of Async Methods</vt:lpstr>
      <vt:lpstr>What You Should Know About Async</vt:lpstr>
      <vt:lpstr>Example for Async I/O: Writing to a File</vt:lpstr>
      <vt:lpstr>Design Principles vs. Performance</vt:lpstr>
      <vt:lpstr>About SOLID: SRP</vt:lpstr>
      <vt:lpstr>About SOLID: DIP and OCP</vt:lpstr>
      <vt:lpstr>New Programming Principle: LTI</vt:lpstr>
      <vt:lpstr>New Programming Principle: RPB</vt:lpstr>
      <vt:lpstr>The IPO Principle</vt:lpstr>
      <vt:lpstr>The Beauty of Imperative Code and Static Methods</vt:lpstr>
      <vt:lpstr>CHUC: Core – Humble Objects – Unit Tests – Composition Root</vt:lpstr>
      <vt:lpstr>New Principle: RTH</vt:lpstr>
      <vt:lpstr>Quellen</vt:lpstr>
      <vt:lpstr>Thank you!</vt:lpstr>
      <vt:lpstr>Memory Maps for an Async Method</vt:lpstr>
      <vt:lpstr>Memory Map: at the Beginning of the Async Method</vt:lpstr>
      <vt:lpstr>Memory Map: Before AsyncTaskMethodBuilder.Start</vt:lpstr>
      <vt:lpstr>Memory Map: at the Beginning of the First MoveNext Call</vt:lpstr>
      <vt:lpstr>Memory Map: After Task.Run</vt:lpstr>
      <vt:lpstr>Memory Map: at the End of Builder.AwaitOnCompleted</vt:lpstr>
      <vt:lpstr>Memory Map: Return to the Calling Method</vt:lpstr>
      <vt:lpstr>Memory Map: Return to the WPF Render Loop</vt:lpstr>
      <vt:lpstr>Memory Map: Progress on the Background Thread</vt:lpstr>
      <vt:lpstr>Memory Map: After the Task is Completed</vt:lpstr>
      <vt:lpstr>Memory Map: Continuation on the UI Thread</vt:lpstr>
      <vt:lpstr>Memory Map: Getting the Result via LocalTaskAwaiter</vt:lpstr>
      <vt:lpstr>Memory Map: Updating the Controls</vt:lpstr>
      <vt:lpstr>Memory Map: Final Return to the WPF Render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121</cp:revision>
  <dcterms:created xsi:type="dcterms:W3CDTF">2021-02-13T09:38:28Z</dcterms:created>
  <dcterms:modified xsi:type="dcterms:W3CDTF">2021-03-02T16:43:56Z</dcterms:modified>
</cp:coreProperties>
</file>