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356" r:id="rId4"/>
    <p:sldId id="259" r:id="rId5"/>
    <p:sldId id="2383" r:id="rId6"/>
    <p:sldId id="2357" r:id="rId7"/>
    <p:sldId id="2358" r:id="rId8"/>
    <p:sldId id="2359" r:id="rId9"/>
    <p:sldId id="2360" r:id="rId10"/>
    <p:sldId id="2362" r:id="rId11"/>
    <p:sldId id="2361" r:id="rId12"/>
    <p:sldId id="2363" r:id="rId13"/>
    <p:sldId id="2364" r:id="rId14"/>
    <p:sldId id="2365" r:id="rId15"/>
    <p:sldId id="269" r:id="rId16"/>
    <p:sldId id="2366" r:id="rId17"/>
    <p:sldId id="2374" r:id="rId18"/>
    <p:sldId id="2375" r:id="rId19"/>
    <p:sldId id="2367" r:id="rId20"/>
    <p:sldId id="2376" r:id="rId21"/>
    <p:sldId id="2373" r:id="rId22"/>
    <p:sldId id="2377" r:id="rId23"/>
    <p:sldId id="2372" r:id="rId24"/>
    <p:sldId id="2378" r:id="rId25"/>
    <p:sldId id="2371" r:id="rId26"/>
    <p:sldId id="2370" r:id="rId27"/>
    <p:sldId id="2369" r:id="rId28"/>
    <p:sldId id="2368" r:id="rId29"/>
    <p:sldId id="2379" r:id="rId30"/>
    <p:sldId id="2380" r:id="rId31"/>
    <p:sldId id="2381" r:id="rId32"/>
    <p:sldId id="2382" r:id="rId33"/>
    <p:sldId id="2384" r:id="rId34"/>
    <p:sldId id="2385" r:id="rId35"/>
    <p:sldId id="2386" r:id="rId36"/>
    <p:sldId id="2387" r:id="rId37"/>
    <p:sldId id="2388" r:id="rId38"/>
    <p:sldId id="2389" r:id="rId39"/>
    <p:sldId id="2390" r:id="rId40"/>
    <p:sldId id="2391" r:id="rId41"/>
    <p:sldId id="2392" r:id="rId42"/>
    <p:sldId id="2393" r:id="rId43"/>
    <p:sldId id="2394" r:id="rId44"/>
    <p:sldId id="2396" r:id="rId45"/>
    <p:sldId id="2397" r:id="rId46"/>
    <p:sldId id="2398" r:id="rId47"/>
    <p:sldId id="2399" r:id="rId48"/>
    <p:sldId id="2400" r:id="rId49"/>
    <p:sldId id="2401" r:id="rId50"/>
    <p:sldId id="2395" r:id="rId51"/>
    <p:sldId id="2403" r:id="rId52"/>
    <p:sldId id="2405" r:id="rId53"/>
    <p:sldId id="2404" r:id="rId54"/>
    <p:sldId id="2406" r:id="rId55"/>
    <p:sldId id="2407" r:id="rId56"/>
    <p:sldId id="2408" r:id="rId57"/>
    <p:sldId id="2409" r:id="rId58"/>
    <p:sldId id="2410" r:id="rId59"/>
    <p:sldId id="2411" r:id="rId60"/>
    <p:sldId id="2412" r:id="rId61"/>
    <p:sldId id="2413" r:id="rId62"/>
    <p:sldId id="279" r:id="rId63"/>
    <p:sldId id="282" r:id="rId64"/>
    <p:sldId id="343" r:id="rId6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95EB"/>
    <a:srgbClr val="2CCB8F"/>
    <a:srgbClr val="2D91AF"/>
    <a:srgbClr val="E5E8EA"/>
    <a:srgbClr val="F2F2F2"/>
    <a:srgbClr val="BDBDBD"/>
    <a:srgbClr val="C091FF"/>
    <a:srgbClr val="0D7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94660"/>
  </p:normalViewPr>
  <p:slideViewPr>
    <p:cSldViewPr snapToGrid="0">
      <p:cViewPr varScale="1">
        <p:scale>
          <a:sx n="180" d="100"/>
          <a:sy n="180" d="100"/>
        </p:scale>
        <p:origin x="125" y="30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600" noProof="1"/>
              <a:t>BenchmarkDotNet=v0.12.1, OS=Windows 10.0.19042</a:t>
            </a:r>
          </a:p>
          <a:p>
            <a:pPr algn="l">
              <a:defRPr sz="600"/>
            </a:pPr>
            <a:r>
              <a:rPr lang="en-US" sz="600" noProof="1"/>
              <a:t>AMD Ryzen 9 5950X, 1 CPU, 32 logical and 16 physical cores</a:t>
            </a:r>
          </a:p>
          <a:p>
            <a:pPr algn="l">
              <a:defRPr sz="600"/>
            </a:pPr>
            <a:r>
              <a:rPr lang="en-US" sz="600" noProof="1"/>
              <a:t>.NET Core SDK=5.0.103</a:t>
            </a:r>
          </a:p>
          <a:p>
            <a:pPr algn="l">
              <a:defRPr sz="600"/>
            </a:pPr>
            <a:r>
              <a:rPr lang="en-US" sz="600" noProof="1"/>
              <a:t>  [Host]     : .NET Core 5.0.3 (CoreCLR 5.0.321.7212, CoreFX 5.0.321.7212), X64 RyuJIT</a:t>
            </a:r>
          </a:p>
          <a:p>
            <a:pPr algn="l">
              <a:defRPr sz="600"/>
            </a:pPr>
            <a:r>
              <a:rPr lang="en-US" sz="600" noProof="1"/>
              <a:t>  Job-SWHTBI : .NET Core 5.0.3 (CoreCLR 5.0.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 in 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036-4A6A-B692-99AA536341F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036-4A6A-B692-99AA536341F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036-4A6A-B692-99AA536341F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036-4A6A-B692-99AA536341F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036-4A6A-B692-99AA536341F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036-4A6A-B692-99AA536341F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0036-4A6A-B692-99AA536341F9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0036-4A6A-B692-99AA536341F9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0036-4A6A-B692-99AA536341F9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0036-4A6A-B692-99AA536341F9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0036-4A6A-B692-99AA536341F9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0036-4A6A-B692-99AA536341F9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0036-4A6A-B692-99AA536341F9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0036-4A6A-B692-99AA536341F9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0036-4A6A-B692-99AA536341F9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0036-4A6A-B692-99AA536341F9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0036-4A6A-B692-99AA536341F9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0036-4A6A-B692-99AA536341F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Sheet1!$A$2:$A$19</c:f>
              <c:strCache>
                <c:ptCount val="18"/>
                <c:pt idx="0">
                  <c:v>Static Method</c:v>
                </c:pt>
                <c:pt idx="1">
                  <c:v>Instance Method</c:v>
                </c:pt>
                <c:pt idx="2">
                  <c:v>Call  via Interface</c:v>
                </c:pt>
                <c:pt idx="3">
                  <c:v>Call via Overridden Method</c:v>
                </c:pt>
                <c:pt idx="4">
                  <c:v>Call via Delegate</c:v>
                </c:pt>
                <c:pt idx="5">
                  <c:v>New Struct</c:v>
                </c:pt>
                <c:pt idx="6">
                  <c:v>New Class</c:v>
                </c:pt>
                <c:pt idx="7">
                  <c:v>Throw and Catch Exception</c:v>
                </c:pt>
                <c:pt idx="8">
                  <c:v>Lock</c:v>
                </c:pt>
                <c:pt idx="9">
                  <c:v>Thread Pool</c:v>
                </c:pt>
                <c:pt idx="10">
                  <c:v>New Thread</c:v>
                </c:pt>
                <c:pt idx="11">
                  <c:v>List 100 Strings Contains</c:v>
                </c:pt>
                <c:pt idx="12">
                  <c:v>List 1000 Strings Contains</c:v>
                </c:pt>
                <c:pt idx="13">
                  <c:v>Dictionary 100 Strings ContainsKey</c:v>
                </c:pt>
                <c:pt idx="14">
                  <c:v>Dictionary 1000 Strings ContainsKey</c:v>
                </c:pt>
                <c:pt idx="15">
                  <c:v>Load Document From RavenDB (same computer)</c:v>
                </c:pt>
                <c:pt idx="16">
                  <c:v>Load Entity From MS SQL (same computer)</c:v>
                </c:pt>
                <c:pt idx="17">
                  <c:v>Load Entity From Oracle (VPN)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8.2000000000000007E-3</c:v>
                </c:pt>
                <c:pt idx="1">
                  <c:v>8.5500000000000007E-2</c:v>
                </c:pt>
                <c:pt idx="2">
                  <c:v>0.43219999999999997</c:v>
                </c:pt>
                <c:pt idx="3">
                  <c:v>0.32429999999999998</c:v>
                </c:pt>
                <c:pt idx="4">
                  <c:v>0.65139999999999998</c:v>
                </c:pt>
                <c:pt idx="5">
                  <c:v>5.1999999999999998E-3</c:v>
                </c:pt>
                <c:pt idx="6">
                  <c:v>2.9058999999999999</c:v>
                </c:pt>
                <c:pt idx="7">
                  <c:v>3540</c:v>
                </c:pt>
                <c:pt idx="8">
                  <c:v>4.5182000000000002</c:v>
                </c:pt>
                <c:pt idx="9">
                  <c:v>1307.2671</c:v>
                </c:pt>
                <c:pt idx="10">
                  <c:v>85300.697400000005</c:v>
                </c:pt>
                <c:pt idx="11">
                  <c:v>265.12200000000001</c:v>
                </c:pt>
                <c:pt idx="12">
                  <c:v>2712.136</c:v>
                </c:pt>
                <c:pt idx="13">
                  <c:v>8.8089999999999993</c:v>
                </c:pt>
                <c:pt idx="14">
                  <c:v>8.3770000000000007</c:v>
                </c:pt>
                <c:pt idx="15">
                  <c:v>194500</c:v>
                </c:pt>
                <c:pt idx="16">
                  <c:v>245100</c:v>
                </c:pt>
                <c:pt idx="17">
                  <c:v>20300000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0036-4A6A-B692-99AA536341F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503557936"/>
        <c:axId val="1503546288"/>
      </c:barChart>
      <c:catAx>
        <c:axId val="1503557936"/>
        <c:scaling>
          <c:orientation val="minMax"/>
        </c:scaling>
        <c:delete val="0"/>
        <c:axPos val="b"/>
        <c:numFmt formatCode="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03546288"/>
        <c:crossesAt val="1.0000000000000002E-3"/>
        <c:auto val="1"/>
        <c:lblAlgn val="ctr"/>
        <c:lblOffset val="100"/>
        <c:noMultiLvlLbl val="0"/>
      </c:catAx>
      <c:valAx>
        <c:axId val="150354628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3">
                  <a:lumMod val="50000"/>
                </a:schemeClr>
              </a:solidFill>
              <a:round/>
            </a:ln>
            <a:effectLst/>
          </c:spPr>
        </c:majorGridlines>
        <c:numFmt formatCode="0.0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0355793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181D3-5A26-4341-A76D-A589AD088889}" type="datetimeFigureOut">
              <a:rPr lang="de-DE" smtClean="0"/>
              <a:t>07.04.2023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A4980-7913-49F1-90A8-C9C83EF677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72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EF75E82-CD92-435E-BA1A-65E418DDB6C8}"/>
              </a:ext>
            </a:extLst>
          </p:cNvPr>
          <p:cNvSpPr/>
          <p:nvPr userDrawn="1"/>
        </p:nvSpPr>
        <p:spPr>
          <a:xfrm>
            <a:off x="838200" y="750276"/>
            <a:ext cx="11353800" cy="340665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  <a:lumMod val="85000"/>
                </a:schemeClr>
              </a:gs>
              <a:gs pos="62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E2046-C26B-45F8-B06E-DDCCEBB65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601D0-7FD2-4AC1-80D7-E8FD92853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3164"/>
            <a:ext cx="9144000" cy="147952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FAC2D-7E75-4174-BF35-6DAF0FAE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9D123-7562-4126-B026-A7315C32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D2201-2300-476B-962D-530DE140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827097"/>
      </p:ext>
    </p:extLst>
  </p:cSld>
  <p:clrMapOvr>
    <a:masterClrMapping/>
  </p:clrMapOvr>
  <p:transition spd="med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12192000" cy="585216"/>
          </a:xfrm>
          <a:prstGeom prst="rect">
            <a:avLst/>
          </a:prstGeom>
          <a:solidFill>
            <a:srgbClr val="FF56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Bild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2059" y="139530"/>
            <a:ext cx="489204" cy="331117"/>
          </a:xfrm>
          <a:prstGeom prst="rect">
            <a:avLst/>
          </a:prstGeom>
        </p:spPr>
      </p:pic>
      <p:sp>
        <p:nvSpPr>
          <p:cNvPr id="20" name="Textplatzhalt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-2" y="1478524"/>
            <a:ext cx="8835082" cy="469153"/>
          </a:xfrm>
          <a:prstGeom prst="rect">
            <a:avLst/>
          </a:prstGeom>
        </p:spPr>
        <p:txBody>
          <a:bodyPr wrap="square" lIns="720000" tIns="108000" rIns="90000" bIns="0">
            <a:noAutofit/>
          </a:bodyPr>
          <a:lstStyle>
            <a:lvl1pPr>
              <a:defRPr sz="26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  <p:sp>
        <p:nvSpPr>
          <p:cNvPr id="22" name="Inhaltsplatzhalter 21"/>
          <p:cNvSpPr>
            <a:spLocks noGrp="1"/>
          </p:cNvSpPr>
          <p:nvPr>
            <p:ph sz="quarter" idx="16"/>
          </p:nvPr>
        </p:nvSpPr>
        <p:spPr>
          <a:xfrm>
            <a:off x="-2" y="2560858"/>
            <a:ext cx="6029325" cy="4297142"/>
          </a:xfrm>
          <a:prstGeom prst="rect">
            <a:avLst/>
          </a:prstGeom>
        </p:spPr>
        <p:txBody>
          <a:bodyPr lIns="720000" tIns="0" rIns="360000" bIns="720000"/>
          <a:lstStyle>
            <a:lvl1pPr>
              <a:defRPr sz="1800">
                <a:latin typeface="+mn-lt"/>
              </a:defRPr>
            </a:lvl1pPr>
            <a:lvl2pPr>
              <a:defRPr sz="1800" b="0" i="0">
                <a:latin typeface="+mn-lt"/>
                <a:ea typeface="Poppins Light" charset="0"/>
                <a:cs typeface="Poppins Light" charset="0"/>
              </a:defRPr>
            </a:lvl2pPr>
            <a:lvl3pPr>
              <a:defRPr sz="1800" b="0" i="0">
                <a:latin typeface="+mn-lt"/>
                <a:ea typeface="Poppins Light" charset="0"/>
                <a:cs typeface="Poppins Light" charset="0"/>
              </a:defRPr>
            </a:lvl3pPr>
            <a:lvl4pPr>
              <a:defRPr sz="1800" b="0" i="0">
                <a:latin typeface="+mn-lt"/>
                <a:ea typeface="Poppins Light" charset="0"/>
                <a:cs typeface="Poppins Light" charset="0"/>
              </a:defRPr>
            </a:lvl4pPr>
            <a:lvl5pPr>
              <a:defRPr sz="1800" b="0" i="0">
                <a:latin typeface="+mn-lt"/>
                <a:ea typeface="Poppins Light" charset="0"/>
                <a:cs typeface="Poppins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9" name="Inhaltsplatzhalter 21"/>
          <p:cNvSpPr>
            <a:spLocks noGrp="1"/>
          </p:cNvSpPr>
          <p:nvPr>
            <p:ph sz="quarter" idx="17"/>
          </p:nvPr>
        </p:nvSpPr>
        <p:spPr>
          <a:xfrm>
            <a:off x="6162675" y="2560858"/>
            <a:ext cx="6029325" cy="4297142"/>
          </a:xfrm>
          <a:prstGeom prst="rect">
            <a:avLst/>
          </a:prstGeom>
        </p:spPr>
        <p:txBody>
          <a:bodyPr lIns="360000" tIns="0" rIns="720000" bIns="720000"/>
          <a:lstStyle>
            <a:lvl1pPr>
              <a:defRPr sz="1800">
                <a:latin typeface="+mn-lt"/>
              </a:defRPr>
            </a:lvl1pPr>
            <a:lvl2pPr>
              <a:defRPr sz="1800" b="0" i="0">
                <a:latin typeface="+mn-lt"/>
                <a:ea typeface="Poppins Light" charset="0"/>
                <a:cs typeface="Poppins Light" charset="0"/>
              </a:defRPr>
            </a:lvl2pPr>
            <a:lvl3pPr>
              <a:defRPr sz="1800" b="0" i="0">
                <a:latin typeface="+mn-lt"/>
                <a:ea typeface="Poppins Light" charset="0"/>
                <a:cs typeface="Poppins Light" charset="0"/>
              </a:defRPr>
            </a:lvl3pPr>
            <a:lvl4pPr>
              <a:defRPr sz="1800" b="0" i="0">
                <a:latin typeface="+mn-lt"/>
                <a:ea typeface="Poppins Light" charset="0"/>
                <a:cs typeface="Poppins Light" charset="0"/>
              </a:defRPr>
            </a:lvl4pPr>
            <a:lvl5pPr>
              <a:defRPr sz="1800" b="0" i="0">
                <a:latin typeface="+mn-lt"/>
                <a:ea typeface="Poppins Light" charset="0"/>
                <a:cs typeface="Poppins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-1" y="1849"/>
            <a:ext cx="8835081" cy="329781"/>
          </a:xfrm>
        </p:spPr>
        <p:txBody>
          <a:bodyPr wrap="square" lIns="360000" tIns="162000" bIns="0">
            <a:spAutoFit/>
          </a:bodyPr>
          <a:lstStyle>
            <a:lvl1pPr>
              <a:defRPr lang="en-US" b="1" i="0">
                <a:solidFill>
                  <a:srgbClr val="F9F8F7"/>
                </a:solidFill>
                <a:latin typeface="+mj-lt"/>
                <a:ea typeface="Campton SemiBold" charset="0"/>
                <a:cs typeface="Campton SemiBold" charset="0"/>
              </a:defRPr>
            </a:lvl1pPr>
          </a:lstStyle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/>
              <a:t>.NET async await - Kenny Pflug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4"/>
          </p:nvPr>
        </p:nvSpPr>
        <p:spPr>
          <a:xfrm>
            <a:off x="0" y="327375"/>
            <a:ext cx="8835080" cy="259623"/>
          </a:xfrm>
        </p:spPr>
        <p:txBody>
          <a:bodyPr wrap="square" lIns="360000">
            <a:spAutoFit/>
          </a:bodyPr>
          <a:lstStyle>
            <a:lvl1pPr>
              <a:defRPr lang="en-US" b="0" i="0" smtClean="0">
                <a:solidFill>
                  <a:srgbClr val="F9F8F6"/>
                </a:solidFill>
                <a:latin typeface="+mn-lt"/>
                <a:ea typeface="Campton Book" charset="0"/>
                <a:cs typeface="Campton Book" charset="0"/>
              </a:defRPr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r>
              <a:rPr lang="de-DE"/>
              <a:t>2023-04-07</a:t>
            </a:r>
            <a:endParaRPr lang="mr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1070477"/>
            <a:ext cx="8835080" cy="406265"/>
          </a:xfrm>
          <a:prstGeom prst="rect">
            <a:avLst/>
          </a:prstGeom>
        </p:spPr>
        <p:txBody>
          <a:bodyPr lIns="720000" rIns="90000" bIns="0">
            <a:noAutofit/>
          </a:bodyPr>
          <a:lstStyle>
            <a:lvl1pPr>
              <a:defRPr lang="en-US" sz="2600">
                <a:latin typeface="+mj-lt"/>
              </a:defRPr>
            </a:lvl1pPr>
          </a:lstStyle>
          <a:p>
            <a:pPr marL="0" lvl="0" indent="0">
              <a:spcBef>
                <a:spcPts val="1000"/>
              </a:spcBef>
              <a:buFont typeface="Arial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501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6A935D-B32D-4C4D-9681-D44985AA49B7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33D3-5DA5-4B4F-B9DC-D12DF942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E03DF-55F9-4B48-903A-91D99FC71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6000"/>
            <a:ext cx="10515600" cy="53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52A90-8D65-471C-923D-3CAA2CC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04675-2AA0-4634-954B-3A73D1E1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2532-60CA-491A-8BA4-1B0B5F52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176678"/>
      </p:ext>
    </p:extLst>
  </p:cSld>
  <p:clrMapOvr>
    <a:masterClrMapping/>
  </p:clrMapOvr>
  <p:transition spd="med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78713C-C9D1-4872-82E9-6A0725A8B9BD}"/>
              </a:ext>
            </a:extLst>
          </p:cNvPr>
          <p:cNvSpPr/>
          <p:nvPr userDrawn="1"/>
        </p:nvSpPr>
        <p:spPr>
          <a:xfrm>
            <a:off x="838200" y="1709738"/>
            <a:ext cx="11353800" cy="285358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  <a:lumMod val="85000"/>
                </a:schemeClr>
              </a:gs>
              <a:gs pos="62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67913-F8E9-40D8-A3E8-2CAAAD66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07231-E112-4BEA-87FB-3C75480A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74358"/>
            <a:ext cx="10515600" cy="141529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196CE-EA29-4D71-8789-6226313A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40536-88DD-4457-B9F3-93B2FCF7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4A026-A970-4EF0-9EA5-7F03DB9E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201050"/>
      </p:ext>
    </p:extLst>
  </p:cSld>
  <p:clrMapOvr>
    <a:masterClrMapping/>
  </p:clrMapOvr>
  <p:transition spd="med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3A08DD5-5061-456C-8874-F918C9C15023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70372-803F-4323-AF7D-229CE683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999"/>
            <a:ext cx="10515600" cy="5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DC155-873C-48B7-901C-E412857CF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36000"/>
            <a:ext cx="5181600" cy="53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034D8-270A-4AFD-BE80-0B24DFDFC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36000"/>
            <a:ext cx="5181600" cy="532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E173C-9F2A-469C-8930-989BE2CF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FC880-5C03-43D1-BE1B-0F50DA87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E4139-82DB-442A-B7D8-94BDB17C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882024"/>
      </p:ext>
    </p:extLst>
  </p:cSld>
  <p:clrMapOvr>
    <a:masterClrMapping/>
  </p:clrMapOvr>
  <p:transition spd="med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243D83-178B-4970-9AFE-82C19F37D873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7027D-F91A-4E56-B0BD-C867FB7D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4000"/>
            <a:ext cx="10515600" cy="5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1C387-AC35-4A1B-A8C1-BBB1863B5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48000"/>
            <a:ext cx="5157787" cy="828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D9379-CE3F-45AE-8EB2-20450D9B9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76000"/>
            <a:ext cx="5157787" cy="47997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CBD14-A70C-441B-ADE2-5D211B707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648000"/>
            <a:ext cx="5183188" cy="828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656ABB-9E88-4819-988A-DEE68065D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476000"/>
            <a:ext cx="5183188" cy="47997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3640B-BBE0-4362-B4D5-4AAE7067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618FC-F8F0-4B14-847E-07A68936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7C0685-887A-4597-8A30-FB8175F4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540893"/>
      </p:ext>
    </p:extLst>
  </p:cSld>
  <p:clrMapOvr>
    <a:masterClrMapping/>
  </p:clrMapOvr>
  <p:transition spd="med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6A7E28-BC16-4B33-A1E6-707D94B66D05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DF590-7FD7-46BE-A9EC-28966F5C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A050-144C-4448-BAE2-B707F4BA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B01AA-15C3-4D8B-80A0-A24A7D5B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6E860-923B-44C3-8C9A-F59C1045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472627"/>
      </p:ext>
    </p:extLst>
  </p:cSld>
  <p:clrMapOvr>
    <a:masterClrMapping/>
  </p:clrMapOvr>
  <p:transition spd="med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227CC-14A5-42BB-AA4C-B87F6E77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68EFD-78C9-4C1D-BB39-C0BB2479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48446-06C3-4C64-814F-50D4DDF0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868292"/>
      </p:ext>
    </p:extLst>
  </p:cSld>
  <p:clrMapOvr>
    <a:masterClrMapping/>
  </p:clrMapOvr>
  <p:transition spd="med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C25CDF-BFA9-41BD-A9AA-5C9F3136ECC2}"/>
              </a:ext>
            </a:extLst>
          </p:cNvPr>
          <p:cNvSpPr/>
          <p:nvPr userDrawn="1"/>
        </p:nvSpPr>
        <p:spPr>
          <a:xfrm>
            <a:off x="0" y="457200"/>
            <a:ext cx="4772025" cy="1600200"/>
          </a:xfrm>
          <a:prstGeom prst="rect">
            <a:avLst/>
          </a:prstGeom>
          <a:gradFill>
            <a:gsLst>
              <a:gs pos="100000">
                <a:schemeClr val="accent1">
                  <a:alpha val="50000"/>
                  <a:lumMod val="95000"/>
                </a:schemeClr>
              </a:gs>
              <a:gs pos="38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001AA-F829-41A8-9444-A530D4EB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ED1C3-6573-4BBC-A914-8575F314A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39621-F68D-46AE-A7AF-B15456EC2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68000"/>
            <a:ext cx="3932237" cy="360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2268B-E070-429D-A11A-D1419808B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A4923-DD26-4737-B70A-0AF44C03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6703B-6460-4F1D-B868-3905FF1D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737741"/>
      </p:ext>
    </p:extLst>
  </p:cSld>
  <p:clrMapOvr>
    <a:masterClrMapping/>
  </p:clrMapOvr>
  <p:transition spd="med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2FA34B-FB98-4AD0-8F08-5CD7C478AD81}"/>
              </a:ext>
            </a:extLst>
          </p:cNvPr>
          <p:cNvSpPr/>
          <p:nvPr userDrawn="1"/>
        </p:nvSpPr>
        <p:spPr>
          <a:xfrm>
            <a:off x="0" y="457200"/>
            <a:ext cx="4772025" cy="1600200"/>
          </a:xfrm>
          <a:prstGeom prst="rect">
            <a:avLst/>
          </a:prstGeom>
          <a:gradFill>
            <a:gsLst>
              <a:gs pos="100000">
                <a:schemeClr val="accent1">
                  <a:alpha val="50000"/>
                  <a:lumMod val="95000"/>
                </a:schemeClr>
              </a:gs>
              <a:gs pos="38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7AF3E-4259-4C07-A310-0F770EEF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EE8E1-4D9C-44EB-BF07-E9717A10F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2992D-BAF8-4555-848E-C20755FAF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68000"/>
            <a:ext cx="3932237" cy="360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79FB6-A4BB-4604-A18C-0B9442A7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F0DA7-6FE1-4F0E-BC72-01E856D1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6F96A-F340-4F7B-B4C2-1A02B0FD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148627"/>
      </p:ext>
    </p:extLst>
  </p:cSld>
  <p:clrMapOvr>
    <a:masterClrMapping/>
  </p:clrMapOvr>
  <p:transition spd="med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6377C-856A-42D5-9294-B66943BC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000"/>
            <a:ext cx="10515600" cy="50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42FFB-21A3-4057-AC5C-89D361686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36000"/>
            <a:ext cx="10515600" cy="53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35EF-4BF3-4463-ADCF-94BA82313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2023-04-07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30AAC-747A-41DB-9FCD-5C0F27CEF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9C50-CD30-4724-81EA-99E22EFB8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4344A-9BDE-4E14-9F68-42155428760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97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untime/blob/main/src/libraries/System.Private.CoreLib/src/System/Threading/ThreadPool.Portable.cs" TargetMode="External"/><Relationship Id="rId2" Type="http://schemas.openxmlformats.org/officeDocument/2006/relationships/hyperlink" Target="https://learn.microsoft.com/en-us/dotnet/core/diagnostics/debug-threadpool-starv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otnet/runtim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dot.net/#System.Data.Common/System/Data/Common/DbConnection.cs,324" TargetMode="External"/><Relationship Id="rId2" Type="http://schemas.openxmlformats.org/officeDocument/2006/relationships/hyperlink" Target="https://github.com/feO2x/InsightsOnFil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art.com/dotconnect/oracle/articles/asynchronous.html" TargetMode="External"/><Relationship Id="rId2" Type="http://schemas.openxmlformats.org/officeDocument/2006/relationships/hyperlink" Target="https://asktom.oracle.com/pls/apex/f?p=100:11:0::::P11_QUESTION_ID:954556490034688501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poll" TargetMode="External"/><Relationship Id="rId2" Type="http://schemas.openxmlformats.org/officeDocument/2006/relationships/hyperlink" Target="https://learn.microsoft.com/en-us/windows/win32/fileio/i-o-completion-ports#threads-and-concurrenc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Kqueu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inktecture.com/" TargetMode="External"/><Relationship Id="rId2" Type="http://schemas.openxmlformats.org/officeDocument/2006/relationships/hyperlink" Target="mailto:kenny.pflug@thinktecture.com" TargetMode="Externa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jpg"/><Relationship Id="rId4" Type="http://schemas.openxmlformats.org/officeDocument/2006/relationships/hyperlink" Target="https://twitter.com/feO2x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nning.com/books/dependency-injection-in-dot-net" TargetMode="External"/><Relationship Id="rId3" Type="http://schemas.openxmlformats.org/officeDocument/2006/relationships/hyperlink" Target="http://www.albahari.com/threading/" TargetMode="External"/><Relationship Id="rId7" Type="http://schemas.openxmlformats.org/officeDocument/2006/relationships/hyperlink" Target="https://prodotnetmemory.com/" TargetMode="External"/><Relationship Id="rId2" Type="http://schemas.openxmlformats.org/officeDocument/2006/relationships/hyperlink" Target="https://www.wintellectnow.com/Home/SeriesDetail?seriesId=using-threads-effectively-to-build-scalable-responsive-and-fast-dotnet-applications-and-compon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stephencleary.com/2013/11/there-is-no-thread.html" TargetMode="External"/><Relationship Id="rId5" Type="http://schemas.openxmlformats.org/officeDocument/2006/relationships/hyperlink" Target="https://devblogs.microsoft.com/dotnet/how-async-await-really-works/" TargetMode="External"/><Relationship Id="rId4" Type="http://schemas.openxmlformats.org/officeDocument/2006/relationships/hyperlink" Target="https://app.pluralsight.com/library/courses/skeet-async/table-of-contents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davidfowl/status/1583326637219000321?s=2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namu.wiki/w/CPU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701A-7613-4294-8344-E83EAF674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.NET async await –</a:t>
            </a:r>
            <a:br>
              <a:rPr lang="en-US" dirty="0"/>
            </a:br>
            <a:r>
              <a:rPr lang="en-US" dirty="0"/>
              <a:t>In Depth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DDF10-0A4D-4602-812A-957A80F5E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33164"/>
            <a:ext cx="9423633" cy="147952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Thoroughly understand async await to scale your apps</a:t>
            </a:r>
          </a:p>
          <a:p>
            <a:pPr algn="l"/>
            <a:r>
              <a:rPr lang="en-US" sz="1800" dirty="0"/>
              <a:t>My Coding Zone</a:t>
            </a:r>
            <a:br>
              <a:rPr lang="de-DE" sz="1800" dirty="0"/>
            </a:br>
            <a:r>
              <a:rPr lang="de-DE" sz="1800" dirty="0"/>
              <a:t>07.04.2023</a:t>
            </a:r>
          </a:p>
          <a:p>
            <a:pPr algn="l"/>
            <a:r>
              <a:rPr lang="de-DE" sz="1800" dirty="0"/>
              <a:t>Kenny Pflug</a:t>
            </a:r>
          </a:p>
        </p:txBody>
      </p:sp>
    </p:spTree>
    <p:extLst>
      <p:ext uri="{BB962C8B-B14F-4D97-AF65-F5344CB8AC3E}">
        <p14:creationId xmlns:p14="http://schemas.microsoft.com/office/powerpoint/2010/main" val="199257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9521CD1-8BD5-7563-BDC7-B31075BA6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issue with the .NET thread pool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840F1-5AB2-D4E4-E029-622C99C0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1DDF1-8C06-2C75-30AB-92766950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8F0F6-61C4-5BBB-BB75-07537E11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10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BCC129-24F6-BC98-0D7F-4CEDF29DC72E}"/>
              </a:ext>
            </a:extLst>
          </p:cNvPr>
          <p:cNvSpPr/>
          <p:nvPr/>
        </p:nvSpPr>
        <p:spPr>
          <a:xfrm rot="21357327">
            <a:off x="2023377" y="2252845"/>
            <a:ext cx="7225570" cy="22125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What blocks threads?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 err="1">
                <a:solidFill>
                  <a:schemeClr val="bg1"/>
                </a:solidFill>
              </a:rPr>
              <a:t>Thread.Sleep</a:t>
            </a:r>
            <a:r>
              <a:rPr lang="en-US" sz="3600" b="1" dirty="0">
                <a:solidFill>
                  <a:schemeClr val="bg1"/>
                </a:solidFill>
              </a:rPr>
              <a:t> and sync I/O!</a:t>
            </a:r>
          </a:p>
        </p:txBody>
      </p:sp>
    </p:spTree>
    <p:extLst>
      <p:ext uri="{BB962C8B-B14F-4D97-AF65-F5344CB8AC3E}">
        <p14:creationId xmlns:p14="http://schemas.microsoft.com/office/powerpoint/2010/main" val="1542161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AD6B3-3BB7-2626-2BF5-1FE8E28DC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more detail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394DB-0CB8-1622-7833-5D5BA7FAC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.NET Thread Pool has work items in its queue and the OS signals that the pool’s worker threads are blocked, more will be created</a:t>
            </a:r>
          </a:p>
          <a:p>
            <a:r>
              <a:rPr lang="en-US" dirty="0"/>
              <a:t>Depending on the amount of work items and the blockage length, this can spiral out of control (</a:t>
            </a:r>
            <a:r>
              <a:rPr lang="en-US" dirty="0">
                <a:hlinkClick r:id="rId2"/>
              </a:rPr>
              <a:t>Thread Pool Starvation</a:t>
            </a:r>
            <a:r>
              <a:rPr lang="en-US" dirty="0"/>
              <a:t>)</a:t>
            </a:r>
          </a:p>
          <a:p>
            <a:r>
              <a:rPr lang="en-US" dirty="0"/>
              <a:t>Since .NET 7, the .NET Thread Pool is no longer implemented in C++, but in C# (</a:t>
            </a:r>
            <a:r>
              <a:rPr lang="en-US" dirty="0" err="1">
                <a:hlinkClick r:id="rId3"/>
              </a:rPr>
              <a:t>ThreadPool.Portable</a:t>
            </a:r>
            <a:r>
              <a:rPr lang="en-US" dirty="0"/>
              <a:t> in </a:t>
            </a:r>
            <a:r>
              <a:rPr lang="en-US" dirty="0">
                <a:hlinkClick r:id="rId4"/>
              </a:rPr>
              <a:t>dotnet/runtime repo</a:t>
            </a:r>
            <a:r>
              <a:rPr lang="en-US" dirty="0"/>
              <a:t>)</a:t>
            </a:r>
          </a:p>
          <a:p>
            <a:r>
              <a:rPr lang="en-US" dirty="0"/>
              <a:t>This comes with a new Hill-Climbing algorithm for worker thread allocation which allocates less worker threads and decreases its number earlier towards the CPU Core goal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22BA4-9D61-2B09-0D06-A8EEF92E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7E25E-CC91-47CD-3F54-14EC211CD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42F1F-0356-68FF-53EE-DF3ADBF8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759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08098-A39E-D4B2-7E97-6A79C0B0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avoid synchronous I/O?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23C1031-0189-F968-73CF-F345B9AFAD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noProof="1">
                <a:latin typeface="Consolas" panose="020B0609020204030204" pitchFamily="49" charset="0"/>
              </a:rPr>
              <a:t>dbContext</a:t>
            </a:r>
          </a:p>
          <a:p>
            <a:pPr marL="0" indent="0">
              <a:buNone/>
            </a:pPr>
            <a:r>
              <a:rPr lang="en-US" sz="1600" noProof="1">
                <a:latin typeface="Consolas" panose="020B0609020204030204" pitchFamily="49" charset="0"/>
              </a:rPr>
              <a:t>    .Posts</a:t>
            </a:r>
          </a:p>
          <a:p>
            <a:pPr marL="0" indent="0">
              <a:buNone/>
            </a:pPr>
            <a:r>
              <a:rPr lang="en-US" sz="1600" noProof="1">
                <a:latin typeface="Consolas" panose="020B0609020204030204" pitchFamily="49" charset="0"/>
              </a:rPr>
              <a:t>    .Where(p =&gt; p.PublishDate &gt;= from &amp;&amp;</a:t>
            </a:r>
            <a:br>
              <a:rPr lang="en-US" sz="1600" noProof="1">
                <a:latin typeface="Consolas" panose="020B0609020204030204" pitchFamily="49" charset="0"/>
              </a:rPr>
            </a:br>
            <a:r>
              <a:rPr lang="en-US" sz="1600" noProof="1">
                <a:latin typeface="Consolas" panose="020B0609020204030204" pitchFamily="49" charset="0"/>
              </a:rPr>
              <a:t>                p.PublishDate &lt;= to)</a:t>
            </a:r>
          </a:p>
          <a:p>
            <a:pPr marL="0" indent="0">
              <a:buNone/>
            </a:pPr>
            <a:r>
              <a:rPr lang="en-US" sz="1600" noProof="1">
                <a:latin typeface="Consolas" panose="020B0609020204030204" pitchFamily="49" charset="0"/>
              </a:rPr>
              <a:t>    .OrderBy(p =&gt; p.PublishDate)</a:t>
            </a:r>
          </a:p>
          <a:p>
            <a:pPr marL="0" indent="0">
              <a:buNone/>
            </a:pPr>
            <a:r>
              <a:rPr lang="en-US" sz="1600" noProof="1">
                <a:latin typeface="Consolas" panose="020B0609020204030204" pitchFamily="49" charset="0"/>
              </a:rPr>
              <a:t>    .ToList();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7B5A55-E260-78B9-8B7E-61F9D86FD6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noProof="1">
                <a:latin typeface="Consolas" panose="020B0609020204030204" pitchFamily="49" charset="0"/>
              </a:rPr>
              <a:t>dbContext</a:t>
            </a:r>
          </a:p>
          <a:p>
            <a:pPr marL="0" indent="0">
              <a:buNone/>
            </a:pPr>
            <a:r>
              <a:rPr lang="en-US" sz="1600" noProof="1">
                <a:latin typeface="Consolas" panose="020B0609020204030204" pitchFamily="49" charset="0"/>
              </a:rPr>
              <a:t>    .Posts</a:t>
            </a:r>
          </a:p>
          <a:p>
            <a:pPr marL="0" indent="0">
              <a:buNone/>
            </a:pPr>
            <a:r>
              <a:rPr lang="en-US" sz="1600" noProof="1">
                <a:latin typeface="Consolas" panose="020B0609020204030204" pitchFamily="49" charset="0"/>
              </a:rPr>
              <a:t>    .Where(p =&gt; p.PublishDate &gt;= from &amp;&amp;</a:t>
            </a:r>
            <a:br>
              <a:rPr lang="en-US" sz="1600" noProof="1">
                <a:latin typeface="Consolas" panose="020B0609020204030204" pitchFamily="49" charset="0"/>
              </a:rPr>
            </a:br>
            <a:r>
              <a:rPr lang="en-US" sz="1600" noProof="1">
                <a:latin typeface="Consolas" panose="020B0609020204030204" pitchFamily="49" charset="0"/>
              </a:rPr>
              <a:t>                p.PublishDate &lt;= to)</a:t>
            </a:r>
          </a:p>
          <a:p>
            <a:pPr marL="0" indent="0">
              <a:buNone/>
            </a:pPr>
            <a:r>
              <a:rPr lang="en-US" sz="1600" noProof="1">
                <a:latin typeface="Consolas" panose="020B0609020204030204" pitchFamily="49" charset="0"/>
              </a:rPr>
              <a:t>    .OrderBy(p =&gt; p.PublishDate)</a:t>
            </a:r>
          </a:p>
          <a:p>
            <a:pPr marL="0" indent="0">
              <a:buNone/>
            </a:pPr>
            <a:r>
              <a:rPr lang="en-US" sz="1600" noProof="1">
                <a:latin typeface="Consolas" panose="020B0609020204030204" pitchFamily="49" charset="0"/>
              </a:rPr>
              <a:t>    .ToListAsync();</a:t>
            </a:r>
          </a:p>
          <a:p>
            <a:pPr marL="0" indent="0">
              <a:buNone/>
            </a:pPr>
            <a:endParaRPr lang="de-DE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853FF-5126-B57E-0465-87F21DFD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3F9E6-38EA-B6D8-096A-4CAD6E7F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C442E-5BDA-BF8B-11E4-0795CD4E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12</a:t>
            </a:fld>
            <a:endParaRPr lang="de-DE"/>
          </a:p>
        </p:txBody>
      </p:sp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E8F52EB3-7A4A-F62F-17C0-212C7A854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4600" y="2587774"/>
            <a:ext cx="914400" cy="914400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A354EEB3-46E9-0A79-BA89-1671BC95B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14368" y="2587774"/>
            <a:ext cx="914400" cy="914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8007863-8DD6-AC88-A377-C6C833AF7BAD}"/>
              </a:ext>
            </a:extLst>
          </p:cNvPr>
          <p:cNvSpPr/>
          <p:nvPr/>
        </p:nvSpPr>
        <p:spPr>
          <a:xfrm rot="21357327">
            <a:off x="5840758" y="4140875"/>
            <a:ext cx="4763458" cy="11981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But only if your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data access library plays along</a:t>
            </a:r>
          </a:p>
        </p:txBody>
      </p:sp>
    </p:spTree>
    <p:extLst>
      <p:ext uri="{BB962C8B-B14F-4D97-AF65-F5344CB8AC3E}">
        <p14:creationId xmlns:p14="http://schemas.microsoft.com/office/powerpoint/2010/main" val="2134462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5"/>
      <p:bldP spid="8" grpId="0" uiExpand="1" build="p" bldLvl="5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BB0EA44-C8CC-7FEE-54BF-1E980324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Targeting different third-party systems with async I/O</a:t>
            </a:r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AD0FF60-3842-5352-6A5D-133DDE93C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HttpClient</a:t>
            </a:r>
            <a:r>
              <a:rPr lang="en-US" dirty="0"/>
              <a:t> is async by default</a:t>
            </a:r>
          </a:p>
          <a:p>
            <a:r>
              <a:rPr lang="en-US" dirty="0"/>
              <a:t>Socket supports async</a:t>
            </a:r>
          </a:p>
          <a:p>
            <a:r>
              <a:rPr lang="en-US" dirty="0" err="1"/>
              <a:t>FileStream</a:t>
            </a:r>
            <a:r>
              <a:rPr lang="en-US" dirty="0"/>
              <a:t> now supports async without </a:t>
            </a:r>
            <a:r>
              <a:rPr lang="en-US" dirty="0">
                <a:hlinkClick r:id="rId2"/>
              </a:rPr>
              <a:t>performance degradation</a:t>
            </a:r>
            <a:endParaRPr lang="en-US" dirty="0"/>
          </a:p>
          <a:p>
            <a:r>
              <a:rPr lang="en-US" dirty="0"/>
              <a:t>ADO.NET abstractions have async methods, but their </a:t>
            </a:r>
            <a:r>
              <a:rPr lang="en-US" dirty="0">
                <a:hlinkClick r:id="rId3"/>
              </a:rPr>
              <a:t>default implementation executes synchronously</a:t>
            </a:r>
            <a:r>
              <a:rPr lang="en-US" dirty="0"/>
              <a:t> (providers must override these methods and implement proper async I/O)</a:t>
            </a:r>
          </a:p>
          <a:p>
            <a:r>
              <a:rPr lang="en-US" dirty="0"/>
              <a:t>Object/Relational Mappers (ORMs) usually build on top of ADO.NET</a:t>
            </a:r>
          </a:p>
          <a:p>
            <a:r>
              <a:rPr lang="en-US" dirty="0"/>
              <a:t>What about SAP, ERP systems, or other third-party systems with proprietary protocols?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C180F-20A1-FC1F-1A77-B205A142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DFF95-9F42-6F6B-6077-D2A784C7E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88AE1-FBDC-9CDF-DDD5-9BF6AB66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13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53EDBC-9023-CF4D-79BC-ED16D1E970D8}"/>
              </a:ext>
            </a:extLst>
          </p:cNvPr>
          <p:cNvSpPr/>
          <p:nvPr/>
        </p:nvSpPr>
        <p:spPr>
          <a:xfrm rot="21357327">
            <a:off x="5840758" y="4140875"/>
            <a:ext cx="4763458" cy="11981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Does your third-party access library support async I/O?</a:t>
            </a:r>
          </a:p>
        </p:txBody>
      </p:sp>
    </p:spTree>
    <p:extLst>
      <p:ext uri="{BB962C8B-B14F-4D97-AF65-F5344CB8AC3E}">
        <p14:creationId xmlns:p14="http://schemas.microsoft.com/office/powerpoint/2010/main" val="190089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0654-74C3-2503-1616-CD7F3522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situation with third-party access libraries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84026-8683-F539-3FA5-5EEB6D86B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System.Data.SqlClient</a:t>
            </a:r>
            <a:r>
              <a:rPr lang="en-US" dirty="0"/>
              <a:t> and </a:t>
            </a:r>
            <a:r>
              <a:rPr lang="en-US" dirty="0" err="1"/>
              <a:t>Microsoft.Data.SqlClient</a:t>
            </a:r>
            <a:r>
              <a:rPr lang="en-US" dirty="0"/>
              <a:t>: everything supports async I/O except transactions (might be coming to </a:t>
            </a:r>
            <a:r>
              <a:rPr lang="en-US" dirty="0" err="1"/>
              <a:t>Microsoft.Data.SqlClient</a:t>
            </a:r>
            <a:r>
              <a:rPr lang="en-US" dirty="0"/>
              <a:t>)</a:t>
            </a:r>
          </a:p>
          <a:p>
            <a:r>
              <a:rPr lang="en-US" dirty="0" err="1"/>
              <a:t>Npgsql</a:t>
            </a:r>
            <a:r>
              <a:rPr lang="en-US" dirty="0"/>
              <a:t>: full async support</a:t>
            </a:r>
          </a:p>
          <a:p>
            <a:r>
              <a:rPr lang="en-US" dirty="0" err="1"/>
              <a:t>RavenDB.Client</a:t>
            </a:r>
            <a:r>
              <a:rPr lang="en-US" dirty="0"/>
              <a:t>: full async support</a:t>
            </a:r>
          </a:p>
          <a:p>
            <a:r>
              <a:rPr lang="en-US" dirty="0" err="1"/>
              <a:t>MySql.Data</a:t>
            </a:r>
            <a:r>
              <a:rPr lang="en-US" dirty="0"/>
              <a:t>: no support at all, you should use </a:t>
            </a:r>
            <a:r>
              <a:rPr lang="en-US" dirty="0" err="1"/>
              <a:t>MySqlConnector</a:t>
            </a:r>
            <a:r>
              <a:rPr lang="en-US" dirty="0"/>
              <a:t> instead</a:t>
            </a:r>
          </a:p>
          <a:p>
            <a:r>
              <a:rPr lang="en-US" dirty="0" err="1"/>
              <a:t>Oracle.ManagedDataAccess</a:t>
            </a:r>
            <a:r>
              <a:rPr lang="en-US" dirty="0"/>
              <a:t>: no async support, but might be coming with the </a:t>
            </a:r>
            <a:r>
              <a:rPr lang="en-US" dirty="0">
                <a:hlinkClick r:id="rId2"/>
              </a:rPr>
              <a:t>22 release</a:t>
            </a:r>
            <a:r>
              <a:rPr lang="en-US" dirty="0"/>
              <a:t>, there are paid </a:t>
            </a:r>
            <a:r>
              <a:rPr lang="en-US" dirty="0">
                <a:hlinkClick r:id="rId3"/>
              </a:rPr>
              <a:t>third-party access libraries</a:t>
            </a:r>
            <a:r>
              <a:rPr lang="en-US" dirty="0"/>
              <a:t> (I haven’t tried them)</a:t>
            </a:r>
          </a:p>
          <a:p>
            <a:r>
              <a:rPr lang="en-US" dirty="0"/>
              <a:t>SQLite: no async support (but only file-based)</a:t>
            </a:r>
          </a:p>
          <a:p>
            <a:r>
              <a:rPr lang="en-US" dirty="0"/>
              <a:t>SAP Connector for .NET: no async support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51022-E30A-9C5B-7267-E640D17AE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0F4D9-E961-35D7-22AB-46812AD9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D3864-94F6-434E-A227-1AECFADD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078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D297FC-AE0D-4197-98D6-D975F71C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I/O in detail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94CA20F-7F58-4AAA-9556-6AE379C7B1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BC1D3-548B-4985-A832-D4227D64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3A25B-7E32-43F9-8A6E-DB6C2C83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1C823-7368-4810-97CF-5AF86F05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204542"/>
      </p:ext>
    </p:extLst>
  </p:cSld>
  <p:clrMapOvr>
    <a:masterClrMapping/>
  </p:clrMapOvr>
  <p:transition spd="med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9C3329-523B-28EF-A9EB-AB37CE47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groups of async operations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8A15-F62C-D0A1-34F3-019E1F86B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34970-5A30-B698-F895-18ABB77D4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0D606-5318-41CE-3D92-AC5FA606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16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37FE0E-F43F-3E2F-3855-FD2A930B9A15}"/>
              </a:ext>
            </a:extLst>
          </p:cNvPr>
          <p:cNvSpPr/>
          <p:nvPr/>
        </p:nvSpPr>
        <p:spPr>
          <a:xfrm>
            <a:off x="2833318" y="2751418"/>
            <a:ext cx="2605636" cy="1282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Async I/O</a:t>
            </a:r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F5DB01-E9D5-0C19-502A-5215FE4A29F8}"/>
              </a:ext>
            </a:extLst>
          </p:cNvPr>
          <p:cNvSpPr/>
          <p:nvPr/>
        </p:nvSpPr>
        <p:spPr>
          <a:xfrm>
            <a:off x="6753046" y="2722970"/>
            <a:ext cx="2605636" cy="1282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Async Compute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222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1ED077-3C67-8389-BB3F-57FE15ED0A01}"/>
              </a:ext>
            </a:extLst>
          </p:cNvPr>
          <p:cNvCxnSpPr>
            <a:cxnSpLocks/>
          </p:cNvCxnSpPr>
          <p:nvPr/>
        </p:nvCxnSpPr>
        <p:spPr>
          <a:xfrm>
            <a:off x="384438" y="2418080"/>
            <a:ext cx="1099036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B9D4D6B-AA72-B7A8-8483-8F9E3D87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I/O Write File operation on Windows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94065-BF79-88C6-6F73-DB3E9269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E3917-02A9-A370-F722-97C8E5CA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000DD-1E7D-7475-635E-C13EFF14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17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9B604D-10D0-2D57-C43C-CED9A264163C}"/>
              </a:ext>
            </a:extLst>
          </p:cNvPr>
          <p:cNvSpPr/>
          <p:nvPr/>
        </p:nvSpPr>
        <p:spPr>
          <a:xfrm>
            <a:off x="384437" y="1105408"/>
            <a:ext cx="535549" cy="126187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User mode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C9DD22-5578-477A-2C6C-9CB5057CDEBA}"/>
              </a:ext>
            </a:extLst>
          </p:cNvPr>
          <p:cNvSpPr/>
          <p:nvPr/>
        </p:nvSpPr>
        <p:spPr>
          <a:xfrm>
            <a:off x="384438" y="2458720"/>
            <a:ext cx="535549" cy="251155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Kernel Mode</a:t>
            </a: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D31E91-7589-0C3C-A452-5A2735316FF1}"/>
              </a:ext>
            </a:extLst>
          </p:cNvPr>
          <p:cNvSpPr/>
          <p:nvPr/>
        </p:nvSpPr>
        <p:spPr>
          <a:xfrm>
            <a:off x="1183196" y="1105408"/>
            <a:ext cx="4002316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Stream.WriteAsync</a:t>
            </a:r>
            <a:endParaRPr lang="de-DE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16DBC4-ECDA-0E93-7B03-C65DFE2D8525}"/>
              </a:ext>
            </a:extLst>
          </p:cNvPr>
          <p:cNvCxnSpPr>
            <a:cxnSpLocks/>
          </p:cNvCxnSpPr>
          <p:nvPr/>
        </p:nvCxnSpPr>
        <p:spPr>
          <a:xfrm>
            <a:off x="186690" y="5074920"/>
            <a:ext cx="1125093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328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1ED077-3C67-8389-BB3F-57FE15ED0A01}"/>
              </a:ext>
            </a:extLst>
          </p:cNvPr>
          <p:cNvCxnSpPr>
            <a:cxnSpLocks/>
          </p:cNvCxnSpPr>
          <p:nvPr/>
        </p:nvCxnSpPr>
        <p:spPr>
          <a:xfrm>
            <a:off x="384438" y="2418080"/>
            <a:ext cx="1099036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B9D4D6B-AA72-B7A8-8483-8F9E3D87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I/O Write File operation on Windows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94065-BF79-88C6-6F73-DB3E9269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E3917-02A9-A370-F722-97C8E5CA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000DD-1E7D-7475-635E-C13EFF14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18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9B604D-10D0-2D57-C43C-CED9A264163C}"/>
              </a:ext>
            </a:extLst>
          </p:cNvPr>
          <p:cNvSpPr/>
          <p:nvPr/>
        </p:nvSpPr>
        <p:spPr>
          <a:xfrm>
            <a:off x="384437" y="1105408"/>
            <a:ext cx="535549" cy="126187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User mode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C9DD22-5578-477A-2C6C-9CB5057CDEBA}"/>
              </a:ext>
            </a:extLst>
          </p:cNvPr>
          <p:cNvSpPr/>
          <p:nvPr/>
        </p:nvSpPr>
        <p:spPr>
          <a:xfrm>
            <a:off x="384438" y="2458720"/>
            <a:ext cx="535549" cy="251155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Kernel Mode</a:t>
            </a: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D31E91-7589-0C3C-A452-5A2735316FF1}"/>
              </a:ext>
            </a:extLst>
          </p:cNvPr>
          <p:cNvSpPr/>
          <p:nvPr/>
        </p:nvSpPr>
        <p:spPr>
          <a:xfrm>
            <a:off x="1183196" y="1105408"/>
            <a:ext cx="4002316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Stream.WriteAsync</a:t>
            </a:r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4813BD-A1CE-2D70-66EE-AAA7341BF0B0}"/>
              </a:ext>
            </a:extLst>
          </p:cNvPr>
          <p:cNvSpPr/>
          <p:nvPr/>
        </p:nvSpPr>
        <p:spPr>
          <a:xfrm>
            <a:off x="1973580" y="2166080"/>
            <a:ext cx="321193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WriteFile</a:t>
            </a:r>
            <a:endParaRPr lang="de-DE" dirty="0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E7A38D76-B2D5-3BF3-503F-BFD17C94AED8}"/>
              </a:ext>
            </a:extLst>
          </p:cNvPr>
          <p:cNvSpPr/>
          <p:nvPr/>
        </p:nvSpPr>
        <p:spPr>
          <a:xfrm rot="5400000">
            <a:off x="1109848" y="1805984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16DBC4-ECDA-0E93-7B03-C65DFE2D8525}"/>
              </a:ext>
            </a:extLst>
          </p:cNvPr>
          <p:cNvCxnSpPr>
            <a:cxnSpLocks/>
          </p:cNvCxnSpPr>
          <p:nvPr/>
        </p:nvCxnSpPr>
        <p:spPr>
          <a:xfrm>
            <a:off x="186690" y="5074920"/>
            <a:ext cx="1125093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8722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1ED077-3C67-8389-BB3F-57FE15ED0A01}"/>
              </a:ext>
            </a:extLst>
          </p:cNvPr>
          <p:cNvCxnSpPr>
            <a:cxnSpLocks/>
          </p:cNvCxnSpPr>
          <p:nvPr/>
        </p:nvCxnSpPr>
        <p:spPr>
          <a:xfrm>
            <a:off x="384438" y="2418080"/>
            <a:ext cx="1099036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B9D4D6B-AA72-B7A8-8483-8F9E3D87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I/O Write File operation on Windows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94065-BF79-88C6-6F73-DB3E9269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E3917-02A9-A370-F722-97C8E5CA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000DD-1E7D-7475-635E-C13EFF14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19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9B604D-10D0-2D57-C43C-CED9A264163C}"/>
              </a:ext>
            </a:extLst>
          </p:cNvPr>
          <p:cNvSpPr/>
          <p:nvPr/>
        </p:nvSpPr>
        <p:spPr>
          <a:xfrm>
            <a:off x="384437" y="1105408"/>
            <a:ext cx="535549" cy="126187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User mode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C9DD22-5578-477A-2C6C-9CB5057CDEBA}"/>
              </a:ext>
            </a:extLst>
          </p:cNvPr>
          <p:cNvSpPr/>
          <p:nvPr/>
        </p:nvSpPr>
        <p:spPr>
          <a:xfrm>
            <a:off x="384438" y="2458720"/>
            <a:ext cx="535549" cy="251155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Kernel Mode</a:t>
            </a: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D31E91-7589-0C3C-A452-5A2735316FF1}"/>
              </a:ext>
            </a:extLst>
          </p:cNvPr>
          <p:cNvSpPr/>
          <p:nvPr/>
        </p:nvSpPr>
        <p:spPr>
          <a:xfrm>
            <a:off x="1183196" y="1105408"/>
            <a:ext cx="4002316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Stream.WriteAsync</a:t>
            </a:r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4813BD-A1CE-2D70-66EE-AAA7341BF0B0}"/>
              </a:ext>
            </a:extLst>
          </p:cNvPr>
          <p:cNvSpPr/>
          <p:nvPr/>
        </p:nvSpPr>
        <p:spPr>
          <a:xfrm>
            <a:off x="1973580" y="2166080"/>
            <a:ext cx="321193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WriteFile</a:t>
            </a:r>
            <a:endParaRPr lang="de-DE" dirty="0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E7A38D76-B2D5-3BF3-503F-BFD17C94AED8}"/>
              </a:ext>
            </a:extLst>
          </p:cNvPr>
          <p:cNvSpPr/>
          <p:nvPr/>
        </p:nvSpPr>
        <p:spPr>
          <a:xfrm rot="5400000">
            <a:off x="1109848" y="1805984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3955C40B-BA5A-28EF-F3D0-7E9816B0F372}"/>
              </a:ext>
            </a:extLst>
          </p:cNvPr>
          <p:cNvSpPr/>
          <p:nvPr/>
        </p:nvSpPr>
        <p:spPr>
          <a:xfrm rot="5400000">
            <a:off x="1900233" y="2866656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09267C-C345-1939-F9DE-7AB4B87E6205}"/>
              </a:ext>
            </a:extLst>
          </p:cNvPr>
          <p:cNvSpPr/>
          <p:nvPr/>
        </p:nvSpPr>
        <p:spPr>
          <a:xfrm>
            <a:off x="2762250" y="3226751"/>
            <a:ext cx="242326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I/O Manager</a:t>
            </a:r>
            <a:endParaRPr lang="de-DE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16DBC4-ECDA-0E93-7B03-C65DFE2D8525}"/>
              </a:ext>
            </a:extLst>
          </p:cNvPr>
          <p:cNvCxnSpPr>
            <a:cxnSpLocks/>
          </p:cNvCxnSpPr>
          <p:nvPr/>
        </p:nvCxnSpPr>
        <p:spPr>
          <a:xfrm>
            <a:off x="186690" y="5074920"/>
            <a:ext cx="1125093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1614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53B9-B6B3-4498-BA6A-0F859D6E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6F9F2-18A9-4F90-AC61-21608D3E6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async await important for scalability?</a:t>
            </a:r>
          </a:p>
          <a:p>
            <a:r>
              <a:rPr lang="en-US" dirty="0"/>
              <a:t>What happens during async I/O and async compute?</a:t>
            </a:r>
          </a:p>
          <a:p>
            <a:r>
              <a:rPr lang="en-US" dirty="0"/>
              <a:t>How does the C# compiler transform async methods?</a:t>
            </a:r>
          </a:p>
          <a:p>
            <a:r>
              <a:rPr lang="en-US" dirty="0"/>
              <a:t>What happens in memory when an async method executes?</a:t>
            </a:r>
          </a:p>
          <a:p>
            <a:r>
              <a:rPr lang="en-US" dirty="0"/>
              <a:t>Q&amp;A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1E5D-DAC1-40C2-A07F-D09983B9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36494-1751-4A84-8371-DF78A79C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0650A-3508-4172-A670-F521014D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733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1ED077-3C67-8389-BB3F-57FE15ED0A01}"/>
              </a:ext>
            </a:extLst>
          </p:cNvPr>
          <p:cNvCxnSpPr>
            <a:cxnSpLocks/>
          </p:cNvCxnSpPr>
          <p:nvPr/>
        </p:nvCxnSpPr>
        <p:spPr>
          <a:xfrm>
            <a:off x="384438" y="2418080"/>
            <a:ext cx="1099036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B9D4D6B-AA72-B7A8-8483-8F9E3D87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I/O Write File operation on Windows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94065-BF79-88C6-6F73-DB3E9269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E3917-02A9-A370-F722-97C8E5CA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000DD-1E7D-7475-635E-C13EFF14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20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9B604D-10D0-2D57-C43C-CED9A264163C}"/>
              </a:ext>
            </a:extLst>
          </p:cNvPr>
          <p:cNvSpPr/>
          <p:nvPr/>
        </p:nvSpPr>
        <p:spPr>
          <a:xfrm>
            <a:off x="384437" y="1105408"/>
            <a:ext cx="535549" cy="126187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User mode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C9DD22-5578-477A-2C6C-9CB5057CDEBA}"/>
              </a:ext>
            </a:extLst>
          </p:cNvPr>
          <p:cNvSpPr/>
          <p:nvPr/>
        </p:nvSpPr>
        <p:spPr>
          <a:xfrm>
            <a:off x="384438" y="2458720"/>
            <a:ext cx="535549" cy="251155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Kernel Mode</a:t>
            </a: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D31E91-7589-0C3C-A452-5A2735316FF1}"/>
              </a:ext>
            </a:extLst>
          </p:cNvPr>
          <p:cNvSpPr/>
          <p:nvPr/>
        </p:nvSpPr>
        <p:spPr>
          <a:xfrm>
            <a:off x="1183196" y="1105408"/>
            <a:ext cx="4002316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Stream.WriteAsync</a:t>
            </a:r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4813BD-A1CE-2D70-66EE-AAA7341BF0B0}"/>
              </a:ext>
            </a:extLst>
          </p:cNvPr>
          <p:cNvSpPr/>
          <p:nvPr/>
        </p:nvSpPr>
        <p:spPr>
          <a:xfrm>
            <a:off x="1973580" y="2166080"/>
            <a:ext cx="321193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WriteFile</a:t>
            </a:r>
            <a:endParaRPr lang="de-DE" dirty="0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E7A38D76-B2D5-3BF3-503F-BFD17C94AED8}"/>
              </a:ext>
            </a:extLst>
          </p:cNvPr>
          <p:cNvSpPr/>
          <p:nvPr/>
        </p:nvSpPr>
        <p:spPr>
          <a:xfrm rot="5400000">
            <a:off x="1109848" y="1805984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3955C40B-BA5A-28EF-F3D0-7E9816B0F372}"/>
              </a:ext>
            </a:extLst>
          </p:cNvPr>
          <p:cNvSpPr/>
          <p:nvPr/>
        </p:nvSpPr>
        <p:spPr>
          <a:xfrm rot="5400000">
            <a:off x="1900233" y="2866656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09267C-C345-1939-F9DE-7AB4B87E6205}"/>
              </a:ext>
            </a:extLst>
          </p:cNvPr>
          <p:cNvSpPr/>
          <p:nvPr/>
        </p:nvSpPr>
        <p:spPr>
          <a:xfrm>
            <a:off x="2762250" y="3226751"/>
            <a:ext cx="242326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I/O Manager</a:t>
            </a:r>
            <a:endParaRPr lang="de-DE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47585A-AFC6-02DD-B9C8-314E9C9BB848}"/>
              </a:ext>
            </a:extLst>
          </p:cNvPr>
          <p:cNvSpPr/>
          <p:nvPr/>
        </p:nvSpPr>
        <p:spPr>
          <a:xfrm>
            <a:off x="4272864" y="3117216"/>
            <a:ext cx="720191" cy="7201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IRP</a:t>
            </a:r>
            <a:endParaRPr lang="de-DE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16DBC4-ECDA-0E93-7B03-C65DFE2D8525}"/>
              </a:ext>
            </a:extLst>
          </p:cNvPr>
          <p:cNvCxnSpPr>
            <a:cxnSpLocks/>
          </p:cNvCxnSpPr>
          <p:nvPr/>
        </p:nvCxnSpPr>
        <p:spPr>
          <a:xfrm>
            <a:off x="186690" y="5074920"/>
            <a:ext cx="1125093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8348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1ED077-3C67-8389-BB3F-57FE15ED0A01}"/>
              </a:ext>
            </a:extLst>
          </p:cNvPr>
          <p:cNvCxnSpPr>
            <a:cxnSpLocks/>
          </p:cNvCxnSpPr>
          <p:nvPr/>
        </p:nvCxnSpPr>
        <p:spPr>
          <a:xfrm>
            <a:off x="384438" y="2418080"/>
            <a:ext cx="1099036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B9D4D6B-AA72-B7A8-8483-8F9E3D87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I/O Write File operation on Windows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94065-BF79-88C6-6F73-DB3E9269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E3917-02A9-A370-F722-97C8E5CA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000DD-1E7D-7475-635E-C13EFF14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21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9B604D-10D0-2D57-C43C-CED9A264163C}"/>
              </a:ext>
            </a:extLst>
          </p:cNvPr>
          <p:cNvSpPr/>
          <p:nvPr/>
        </p:nvSpPr>
        <p:spPr>
          <a:xfrm>
            <a:off x="384437" y="1105408"/>
            <a:ext cx="535549" cy="126187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User mode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C9DD22-5578-477A-2C6C-9CB5057CDEBA}"/>
              </a:ext>
            </a:extLst>
          </p:cNvPr>
          <p:cNvSpPr/>
          <p:nvPr/>
        </p:nvSpPr>
        <p:spPr>
          <a:xfrm>
            <a:off x="384438" y="2458720"/>
            <a:ext cx="535549" cy="251155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Kernel Mode</a:t>
            </a: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D31E91-7589-0C3C-A452-5A2735316FF1}"/>
              </a:ext>
            </a:extLst>
          </p:cNvPr>
          <p:cNvSpPr/>
          <p:nvPr/>
        </p:nvSpPr>
        <p:spPr>
          <a:xfrm>
            <a:off x="1183196" y="1105408"/>
            <a:ext cx="4002316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Stream.WriteAsync</a:t>
            </a:r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4813BD-A1CE-2D70-66EE-AAA7341BF0B0}"/>
              </a:ext>
            </a:extLst>
          </p:cNvPr>
          <p:cNvSpPr/>
          <p:nvPr/>
        </p:nvSpPr>
        <p:spPr>
          <a:xfrm>
            <a:off x="1973580" y="2166080"/>
            <a:ext cx="321193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WriteFile</a:t>
            </a:r>
            <a:endParaRPr lang="de-DE" dirty="0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E7A38D76-B2D5-3BF3-503F-BFD17C94AED8}"/>
              </a:ext>
            </a:extLst>
          </p:cNvPr>
          <p:cNvSpPr/>
          <p:nvPr/>
        </p:nvSpPr>
        <p:spPr>
          <a:xfrm rot="5400000">
            <a:off x="1109848" y="1805984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3955C40B-BA5A-28EF-F3D0-7E9816B0F372}"/>
              </a:ext>
            </a:extLst>
          </p:cNvPr>
          <p:cNvSpPr/>
          <p:nvPr/>
        </p:nvSpPr>
        <p:spPr>
          <a:xfrm rot="5400000">
            <a:off x="1900233" y="2866656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09267C-C345-1939-F9DE-7AB4B87E6205}"/>
              </a:ext>
            </a:extLst>
          </p:cNvPr>
          <p:cNvSpPr/>
          <p:nvPr/>
        </p:nvSpPr>
        <p:spPr>
          <a:xfrm>
            <a:off x="2762250" y="3226751"/>
            <a:ext cx="242326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I/O Manager</a:t>
            </a:r>
            <a:endParaRPr lang="de-DE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47585A-AFC6-02DD-B9C8-314E9C9BB848}"/>
              </a:ext>
            </a:extLst>
          </p:cNvPr>
          <p:cNvSpPr/>
          <p:nvPr/>
        </p:nvSpPr>
        <p:spPr>
          <a:xfrm>
            <a:off x="4272864" y="3117216"/>
            <a:ext cx="720191" cy="7201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IRP</a:t>
            </a:r>
            <a:endParaRPr lang="de-D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7D65BD-2E1F-DDEF-1C67-F01FCD5EE234}"/>
              </a:ext>
            </a:extLst>
          </p:cNvPr>
          <p:cNvSpPr/>
          <p:nvPr/>
        </p:nvSpPr>
        <p:spPr>
          <a:xfrm>
            <a:off x="3554730" y="4284543"/>
            <a:ext cx="163078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Device Driver</a:t>
            </a:r>
            <a:endParaRPr lang="de-DE" dirty="0"/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248E91BD-9CE5-4F49-18A7-2CC941AE1CA6}"/>
              </a:ext>
            </a:extLst>
          </p:cNvPr>
          <p:cNvSpPr/>
          <p:nvPr/>
        </p:nvSpPr>
        <p:spPr>
          <a:xfrm rot="5400000">
            <a:off x="2688903" y="3924447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16DBC4-ECDA-0E93-7B03-C65DFE2D8525}"/>
              </a:ext>
            </a:extLst>
          </p:cNvPr>
          <p:cNvCxnSpPr>
            <a:cxnSpLocks/>
          </p:cNvCxnSpPr>
          <p:nvPr/>
        </p:nvCxnSpPr>
        <p:spPr>
          <a:xfrm>
            <a:off x="186690" y="5074920"/>
            <a:ext cx="1125093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3673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1ED077-3C67-8389-BB3F-57FE15ED0A01}"/>
              </a:ext>
            </a:extLst>
          </p:cNvPr>
          <p:cNvCxnSpPr>
            <a:cxnSpLocks/>
          </p:cNvCxnSpPr>
          <p:nvPr/>
        </p:nvCxnSpPr>
        <p:spPr>
          <a:xfrm>
            <a:off x="384438" y="2418080"/>
            <a:ext cx="1099036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B9D4D6B-AA72-B7A8-8483-8F9E3D87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I/O Write File operation on Windows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94065-BF79-88C6-6F73-DB3E9269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E3917-02A9-A370-F722-97C8E5CA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000DD-1E7D-7475-635E-C13EFF14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22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9B604D-10D0-2D57-C43C-CED9A264163C}"/>
              </a:ext>
            </a:extLst>
          </p:cNvPr>
          <p:cNvSpPr/>
          <p:nvPr/>
        </p:nvSpPr>
        <p:spPr>
          <a:xfrm>
            <a:off x="384437" y="1105408"/>
            <a:ext cx="535549" cy="126187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User mode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C9DD22-5578-477A-2C6C-9CB5057CDEBA}"/>
              </a:ext>
            </a:extLst>
          </p:cNvPr>
          <p:cNvSpPr/>
          <p:nvPr/>
        </p:nvSpPr>
        <p:spPr>
          <a:xfrm>
            <a:off x="384438" y="2458720"/>
            <a:ext cx="535549" cy="251155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Kernel Mode</a:t>
            </a: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D31E91-7589-0C3C-A452-5A2735316FF1}"/>
              </a:ext>
            </a:extLst>
          </p:cNvPr>
          <p:cNvSpPr/>
          <p:nvPr/>
        </p:nvSpPr>
        <p:spPr>
          <a:xfrm>
            <a:off x="1183196" y="1105408"/>
            <a:ext cx="4002316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Stream.WriteAsync</a:t>
            </a:r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4813BD-A1CE-2D70-66EE-AAA7341BF0B0}"/>
              </a:ext>
            </a:extLst>
          </p:cNvPr>
          <p:cNvSpPr/>
          <p:nvPr/>
        </p:nvSpPr>
        <p:spPr>
          <a:xfrm>
            <a:off x="1973580" y="2166080"/>
            <a:ext cx="321193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WriteFile</a:t>
            </a:r>
            <a:endParaRPr lang="de-DE" dirty="0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E7A38D76-B2D5-3BF3-503F-BFD17C94AED8}"/>
              </a:ext>
            </a:extLst>
          </p:cNvPr>
          <p:cNvSpPr/>
          <p:nvPr/>
        </p:nvSpPr>
        <p:spPr>
          <a:xfrm rot="5400000">
            <a:off x="1109848" y="1805984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3955C40B-BA5A-28EF-F3D0-7E9816B0F372}"/>
              </a:ext>
            </a:extLst>
          </p:cNvPr>
          <p:cNvSpPr/>
          <p:nvPr/>
        </p:nvSpPr>
        <p:spPr>
          <a:xfrm rot="5400000">
            <a:off x="1900233" y="2866656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09267C-C345-1939-F9DE-7AB4B87E6205}"/>
              </a:ext>
            </a:extLst>
          </p:cNvPr>
          <p:cNvSpPr/>
          <p:nvPr/>
        </p:nvSpPr>
        <p:spPr>
          <a:xfrm>
            <a:off x="2762250" y="3226751"/>
            <a:ext cx="242326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I/O Manager</a:t>
            </a:r>
            <a:endParaRPr lang="de-D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7D65BD-2E1F-DDEF-1C67-F01FCD5EE234}"/>
              </a:ext>
            </a:extLst>
          </p:cNvPr>
          <p:cNvSpPr/>
          <p:nvPr/>
        </p:nvSpPr>
        <p:spPr>
          <a:xfrm>
            <a:off x="3554730" y="4284543"/>
            <a:ext cx="163078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Device Driver</a:t>
            </a:r>
            <a:endParaRPr lang="de-DE" dirty="0"/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248E91BD-9CE5-4F49-18A7-2CC941AE1CA6}"/>
              </a:ext>
            </a:extLst>
          </p:cNvPr>
          <p:cNvSpPr/>
          <p:nvPr/>
        </p:nvSpPr>
        <p:spPr>
          <a:xfrm rot="5400000">
            <a:off x="2688903" y="3924447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16DBC4-ECDA-0E93-7B03-C65DFE2D8525}"/>
              </a:ext>
            </a:extLst>
          </p:cNvPr>
          <p:cNvCxnSpPr>
            <a:cxnSpLocks/>
          </p:cNvCxnSpPr>
          <p:nvPr/>
        </p:nvCxnSpPr>
        <p:spPr>
          <a:xfrm>
            <a:off x="186690" y="5074920"/>
            <a:ext cx="1125093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647585A-AFC6-02DD-B9C8-314E9C9BB848}"/>
              </a:ext>
            </a:extLst>
          </p:cNvPr>
          <p:cNvSpPr/>
          <p:nvPr/>
        </p:nvSpPr>
        <p:spPr>
          <a:xfrm>
            <a:off x="5091964" y="4187921"/>
            <a:ext cx="720191" cy="7201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8112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1ED077-3C67-8389-BB3F-57FE15ED0A01}"/>
              </a:ext>
            </a:extLst>
          </p:cNvPr>
          <p:cNvCxnSpPr>
            <a:cxnSpLocks/>
          </p:cNvCxnSpPr>
          <p:nvPr/>
        </p:nvCxnSpPr>
        <p:spPr>
          <a:xfrm>
            <a:off x="384438" y="2418080"/>
            <a:ext cx="1099036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B9D4D6B-AA72-B7A8-8483-8F9E3D87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I/O Write File operation on Windows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94065-BF79-88C6-6F73-DB3E9269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E3917-02A9-A370-F722-97C8E5CA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000DD-1E7D-7475-635E-C13EFF14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23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9B604D-10D0-2D57-C43C-CED9A264163C}"/>
              </a:ext>
            </a:extLst>
          </p:cNvPr>
          <p:cNvSpPr/>
          <p:nvPr/>
        </p:nvSpPr>
        <p:spPr>
          <a:xfrm>
            <a:off x="384437" y="1105408"/>
            <a:ext cx="535549" cy="126187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User mode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C9DD22-5578-477A-2C6C-9CB5057CDEBA}"/>
              </a:ext>
            </a:extLst>
          </p:cNvPr>
          <p:cNvSpPr/>
          <p:nvPr/>
        </p:nvSpPr>
        <p:spPr>
          <a:xfrm>
            <a:off x="384438" y="2458720"/>
            <a:ext cx="535549" cy="251155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Kernel Mode</a:t>
            </a: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D31E91-7589-0C3C-A452-5A2735316FF1}"/>
              </a:ext>
            </a:extLst>
          </p:cNvPr>
          <p:cNvSpPr/>
          <p:nvPr/>
        </p:nvSpPr>
        <p:spPr>
          <a:xfrm>
            <a:off x="1183196" y="1105408"/>
            <a:ext cx="4002316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Stream.WriteAsync</a:t>
            </a:r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4813BD-A1CE-2D70-66EE-AAA7341BF0B0}"/>
              </a:ext>
            </a:extLst>
          </p:cNvPr>
          <p:cNvSpPr/>
          <p:nvPr/>
        </p:nvSpPr>
        <p:spPr>
          <a:xfrm>
            <a:off x="1973580" y="2166080"/>
            <a:ext cx="321193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WriteFile</a:t>
            </a:r>
            <a:endParaRPr lang="de-DE" dirty="0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E7A38D76-B2D5-3BF3-503F-BFD17C94AED8}"/>
              </a:ext>
            </a:extLst>
          </p:cNvPr>
          <p:cNvSpPr/>
          <p:nvPr/>
        </p:nvSpPr>
        <p:spPr>
          <a:xfrm rot="5400000">
            <a:off x="1109848" y="1805984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3955C40B-BA5A-28EF-F3D0-7E9816B0F372}"/>
              </a:ext>
            </a:extLst>
          </p:cNvPr>
          <p:cNvSpPr/>
          <p:nvPr/>
        </p:nvSpPr>
        <p:spPr>
          <a:xfrm rot="5400000">
            <a:off x="1900233" y="2866656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09267C-C345-1939-F9DE-7AB4B87E6205}"/>
              </a:ext>
            </a:extLst>
          </p:cNvPr>
          <p:cNvSpPr/>
          <p:nvPr/>
        </p:nvSpPr>
        <p:spPr>
          <a:xfrm>
            <a:off x="2762250" y="3226751"/>
            <a:ext cx="242326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I/O Manager</a:t>
            </a:r>
            <a:endParaRPr lang="de-D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7D65BD-2E1F-DDEF-1C67-F01FCD5EE234}"/>
              </a:ext>
            </a:extLst>
          </p:cNvPr>
          <p:cNvSpPr/>
          <p:nvPr/>
        </p:nvSpPr>
        <p:spPr>
          <a:xfrm>
            <a:off x="3554730" y="4284543"/>
            <a:ext cx="163078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Device Driver</a:t>
            </a:r>
            <a:endParaRPr lang="de-DE" dirty="0"/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248E91BD-9CE5-4F49-18A7-2CC941AE1CA6}"/>
              </a:ext>
            </a:extLst>
          </p:cNvPr>
          <p:cNvSpPr/>
          <p:nvPr/>
        </p:nvSpPr>
        <p:spPr>
          <a:xfrm rot="5400000">
            <a:off x="2688903" y="3924447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phic 18" descr="Disk with solid fill">
            <a:extLst>
              <a:ext uri="{FF2B5EF4-FFF2-40B4-BE49-F238E27FC236}">
                <a16:creationId xmlns:a16="http://schemas.microsoft.com/office/drawing/2014/main" id="{04E4CE22-234A-3BEE-A251-7CE8008A0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1111" y="5074505"/>
            <a:ext cx="914400" cy="9144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16DBC4-ECDA-0E93-7B03-C65DFE2D8525}"/>
              </a:ext>
            </a:extLst>
          </p:cNvPr>
          <p:cNvCxnSpPr>
            <a:cxnSpLocks/>
          </p:cNvCxnSpPr>
          <p:nvPr/>
        </p:nvCxnSpPr>
        <p:spPr>
          <a:xfrm>
            <a:off x="186690" y="5074920"/>
            <a:ext cx="1125093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5C301CBF-6D2C-38E8-9F66-3575A9969BF7}"/>
              </a:ext>
            </a:extLst>
          </p:cNvPr>
          <p:cNvSpPr/>
          <p:nvPr/>
        </p:nvSpPr>
        <p:spPr>
          <a:xfrm rot="5400000">
            <a:off x="3477573" y="4955987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D8AE7F8-FF0E-1214-EF43-F8BC0A317047}"/>
              </a:ext>
            </a:extLst>
          </p:cNvPr>
          <p:cNvSpPr/>
          <p:nvPr/>
        </p:nvSpPr>
        <p:spPr>
          <a:xfrm>
            <a:off x="5091964" y="4187921"/>
            <a:ext cx="720191" cy="7201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94561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1ED077-3C67-8389-BB3F-57FE15ED0A01}"/>
              </a:ext>
            </a:extLst>
          </p:cNvPr>
          <p:cNvCxnSpPr>
            <a:cxnSpLocks/>
          </p:cNvCxnSpPr>
          <p:nvPr/>
        </p:nvCxnSpPr>
        <p:spPr>
          <a:xfrm>
            <a:off x="384438" y="2418080"/>
            <a:ext cx="1099036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B9D4D6B-AA72-B7A8-8483-8F9E3D87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I/O Write File operation on Windows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94065-BF79-88C6-6F73-DB3E9269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E3917-02A9-A370-F722-97C8E5CA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000DD-1E7D-7475-635E-C13EFF14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24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9B604D-10D0-2D57-C43C-CED9A264163C}"/>
              </a:ext>
            </a:extLst>
          </p:cNvPr>
          <p:cNvSpPr/>
          <p:nvPr/>
        </p:nvSpPr>
        <p:spPr>
          <a:xfrm>
            <a:off x="384437" y="1105408"/>
            <a:ext cx="535549" cy="126187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User mode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C9DD22-5578-477A-2C6C-9CB5057CDEBA}"/>
              </a:ext>
            </a:extLst>
          </p:cNvPr>
          <p:cNvSpPr/>
          <p:nvPr/>
        </p:nvSpPr>
        <p:spPr>
          <a:xfrm>
            <a:off x="384438" y="2458720"/>
            <a:ext cx="535549" cy="251155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Kernel Mode</a:t>
            </a: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D31E91-7589-0C3C-A452-5A2735316FF1}"/>
              </a:ext>
            </a:extLst>
          </p:cNvPr>
          <p:cNvSpPr/>
          <p:nvPr/>
        </p:nvSpPr>
        <p:spPr>
          <a:xfrm>
            <a:off x="1183196" y="1105408"/>
            <a:ext cx="4002316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Stream.WriteAsync</a:t>
            </a:r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4813BD-A1CE-2D70-66EE-AAA7341BF0B0}"/>
              </a:ext>
            </a:extLst>
          </p:cNvPr>
          <p:cNvSpPr/>
          <p:nvPr/>
        </p:nvSpPr>
        <p:spPr>
          <a:xfrm>
            <a:off x="1973580" y="2166080"/>
            <a:ext cx="321193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WriteFile</a:t>
            </a:r>
            <a:endParaRPr lang="de-DE" dirty="0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E7A38D76-B2D5-3BF3-503F-BFD17C94AED8}"/>
              </a:ext>
            </a:extLst>
          </p:cNvPr>
          <p:cNvSpPr/>
          <p:nvPr/>
        </p:nvSpPr>
        <p:spPr>
          <a:xfrm rot="5400000">
            <a:off x="1109848" y="1805984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3955C40B-BA5A-28EF-F3D0-7E9816B0F372}"/>
              </a:ext>
            </a:extLst>
          </p:cNvPr>
          <p:cNvSpPr/>
          <p:nvPr/>
        </p:nvSpPr>
        <p:spPr>
          <a:xfrm rot="5400000">
            <a:off x="1900233" y="2866656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09267C-C345-1939-F9DE-7AB4B87E6205}"/>
              </a:ext>
            </a:extLst>
          </p:cNvPr>
          <p:cNvSpPr/>
          <p:nvPr/>
        </p:nvSpPr>
        <p:spPr>
          <a:xfrm>
            <a:off x="2762250" y="3226751"/>
            <a:ext cx="242326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I/O Manager</a:t>
            </a:r>
            <a:endParaRPr lang="de-D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7D65BD-2E1F-DDEF-1C67-F01FCD5EE234}"/>
              </a:ext>
            </a:extLst>
          </p:cNvPr>
          <p:cNvSpPr/>
          <p:nvPr/>
        </p:nvSpPr>
        <p:spPr>
          <a:xfrm>
            <a:off x="3554730" y="4284543"/>
            <a:ext cx="163078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Device Driver</a:t>
            </a:r>
            <a:endParaRPr lang="de-DE" dirty="0"/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248E91BD-9CE5-4F49-18A7-2CC941AE1CA6}"/>
              </a:ext>
            </a:extLst>
          </p:cNvPr>
          <p:cNvSpPr/>
          <p:nvPr/>
        </p:nvSpPr>
        <p:spPr>
          <a:xfrm rot="5400000">
            <a:off x="2688903" y="3924447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phic 18" descr="Disk with solid fill">
            <a:extLst>
              <a:ext uri="{FF2B5EF4-FFF2-40B4-BE49-F238E27FC236}">
                <a16:creationId xmlns:a16="http://schemas.microsoft.com/office/drawing/2014/main" id="{04E4CE22-234A-3BEE-A251-7CE8008A0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1111" y="5074505"/>
            <a:ext cx="914400" cy="9144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16DBC4-ECDA-0E93-7B03-C65DFE2D8525}"/>
              </a:ext>
            </a:extLst>
          </p:cNvPr>
          <p:cNvCxnSpPr>
            <a:cxnSpLocks/>
          </p:cNvCxnSpPr>
          <p:nvPr/>
        </p:nvCxnSpPr>
        <p:spPr>
          <a:xfrm>
            <a:off x="186690" y="5074920"/>
            <a:ext cx="1125093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5C301CBF-6D2C-38E8-9F66-3575A9969BF7}"/>
              </a:ext>
            </a:extLst>
          </p:cNvPr>
          <p:cNvSpPr/>
          <p:nvPr/>
        </p:nvSpPr>
        <p:spPr>
          <a:xfrm rot="5400000">
            <a:off x="3477573" y="4955987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18D9841-045F-8C8F-6A73-0C973B3A0F6C}"/>
              </a:ext>
            </a:extLst>
          </p:cNvPr>
          <p:cNvSpPr/>
          <p:nvPr/>
        </p:nvSpPr>
        <p:spPr>
          <a:xfrm>
            <a:off x="5091964" y="920216"/>
            <a:ext cx="870636" cy="8706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  <a:endParaRPr lang="de-D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D8AE7F8-FF0E-1214-EF43-F8BC0A317047}"/>
              </a:ext>
            </a:extLst>
          </p:cNvPr>
          <p:cNvSpPr/>
          <p:nvPr/>
        </p:nvSpPr>
        <p:spPr>
          <a:xfrm>
            <a:off x="5091964" y="4187921"/>
            <a:ext cx="720191" cy="7201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43512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1ED077-3C67-8389-BB3F-57FE15ED0A01}"/>
              </a:ext>
            </a:extLst>
          </p:cNvPr>
          <p:cNvCxnSpPr>
            <a:cxnSpLocks/>
          </p:cNvCxnSpPr>
          <p:nvPr/>
        </p:nvCxnSpPr>
        <p:spPr>
          <a:xfrm>
            <a:off x="384438" y="2418080"/>
            <a:ext cx="1099036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B9D4D6B-AA72-B7A8-8483-8F9E3D87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I/O Write File operation on Windows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94065-BF79-88C6-6F73-DB3E9269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E3917-02A9-A370-F722-97C8E5CA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000DD-1E7D-7475-635E-C13EFF14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25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9B604D-10D0-2D57-C43C-CED9A264163C}"/>
              </a:ext>
            </a:extLst>
          </p:cNvPr>
          <p:cNvSpPr/>
          <p:nvPr/>
        </p:nvSpPr>
        <p:spPr>
          <a:xfrm>
            <a:off x="384437" y="1105408"/>
            <a:ext cx="535549" cy="126187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User mode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C9DD22-5578-477A-2C6C-9CB5057CDEBA}"/>
              </a:ext>
            </a:extLst>
          </p:cNvPr>
          <p:cNvSpPr/>
          <p:nvPr/>
        </p:nvSpPr>
        <p:spPr>
          <a:xfrm>
            <a:off x="384438" y="2458720"/>
            <a:ext cx="535549" cy="251155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Kernel Mode</a:t>
            </a: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D31E91-7589-0C3C-A452-5A2735316FF1}"/>
              </a:ext>
            </a:extLst>
          </p:cNvPr>
          <p:cNvSpPr/>
          <p:nvPr/>
        </p:nvSpPr>
        <p:spPr>
          <a:xfrm>
            <a:off x="1183196" y="1105408"/>
            <a:ext cx="4002316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Stream.WriteAsync</a:t>
            </a:r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4813BD-A1CE-2D70-66EE-AAA7341BF0B0}"/>
              </a:ext>
            </a:extLst>
          </p:cNvPr>
          <p:cNvSpPr/>
          <p:nvPr/>
        </p:nvSpPr>
        <p:spPr>
          <a:xfrm>
            <a:off x="1973580" y="2166080"/>
            <a:ext cx="321193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WriteFile</a:t>
            </a:r>
            <a:endParaRPr lang="de-DE" dirty="0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E7A38D76-B2D5-3BF3-503F-BFD17C94AED8}"/>
              </a:ext>
            </a:extLst>
          </p:cNvPr>
          <p:cNvSpPr/>
          <p:nvPr/>
        </p:nvSpPr>
        <p:spPr>
          <a:xfrm rot="5400000">
            <a:off x="1109848" y="1805984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3955C40B-BA5A-28EF-F3D0-7E9816B0F372}"/>
              </a:ext>
            </a:extLst>
          </p:cNvPr>
          <p:cNvSpPr/>
          <p:nvPr/>
        </p:nvSpPr>
        <p:spPr>
          <a:xfrm rot="5400000">
            <a:off x="1900233" y="2866656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09267C-C345-1939-F9DE-7AB4B87E6205}"/>
              </a:ext>
            </a:extLst>
          </p:cNvPr>
          <p:cNvSpPr/>
          <p:nvPr/>
        </p:nvSpPr>
        <p:spPr>
          <a:xfrm>
            <a:off x="2762250" y="3226751"/>
            <a:ext cx="242326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I/O Manager</a:t>
            </a:r>
            <a:endParaRPr lang="de-D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7D65BD-2E1F-DDEF-1C67-F01FCD5EE234}"/>
              </a:ext>
            </a:extLst>
          </p:cNvPr>
          <p:cNvSpPr/>
          <p:nvPr/>
        </p:nvSpPr>
        <p:spPr>
          <a:xfrm>
            <a:off x="3554730" y="4284543"/>
            <a:ext cx="163078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Device Driver</a:t>
            </a:r>
            <a:endParaRPr lang="de-DE" dirty="0"/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248E91BD-9CE5-4F49-18A7-2CC941AE1CA6}"/>
              </a:ext>
            </a:extLst>
          </p:cNvPr>
          <p:cNvSpPr/>
          <p:nvPr/>
        </p:nvSpPr>
        <p:spPr>
          <a:xfrm rot="5400000">
            <a:off x="2688903" y="3924447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phic 18" descr="Disk with solid fill">
            <a:extLst>
              <a:ext uri="{FF2B5EF4-FFF2-40B4-BE49-F238E27FC236}">
                <a16:creationId xmlns:a16="http://schemas.microsoft.com/office/drawing/2014/main" id="{04E4CE22-234A-3BEE-A251-7CE8008A0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1111" y="5074505"/>
            <a:ext cx="914400" cy="9144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16DBC4-ECDA-0E93-7B03-C65DFE2D8525}"/>
              </a:ext>
            </a:extLst>
          </p:cNvPr>
          <p:cNvCxnSpPr>
            <a:cxnSpLocks/>
          </p:cNvCxnSpPr>
          <p:nvPr/>
        </p:nvCxnSpPr>
        <p:spPr>
          <a:xfrm>
            <a:off x="186690" y="5074920"/>
            <a:ext cx="1125093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5C301CBF-6D2C-38E8-9F66-3575A9969BF7}"/>
              </a:ext>
            </a:extLst>
          </p:cNvPr>
          <p:cNvSpPr/>
          <p:nvPr/>
        </p:nvSpPr>
        <p:spPr>
          <a:xfrm rot="5400000">
            <a:off x="3477573" y="4955987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BE22D906-F103-E807-ED26-11ACFDC6AA51}"/>
              </a:ext>
            </a:extLst>
          </p:cNvPr>
          <p:cNvSpPr/>
          <p:nvPr/>
        </p:nvSpPr>
        <p:spPr>
          <a:xfrm>
            <a:off x="5472259" y="4882640"/>
            <a:ext cx="720191" cy="790447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46A18A-EE7C-2B10-3F16-10CE99C37345}"/>
              </a:ext>
            </a:extLst>
          </p:cNvPr>
          <p:cNvSpPr/>
          <p:nvPr/>
        </p:nvSpPr>
        <p:spPr>
          <a:xfrm>
            <a:off x="5600700" y="4290996"/>
            <a:ext cx="1577339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Device Driver</a:t>
            </a:r>
            <a:endParaRPr lang="de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8ACB7B-27EA-BDAC-FD86-DAD133DAB1ED}"/>
              </a:ext>
            </a:extLst>
          </p:cNvPr>
          <p:cNvSpPr txBox="1"/>
          <p:nvPr/>
        </p:nvSpPr>
        <p:spPr>
          <a:xfrm>
            <a:off x="6122567" y="5248372"/>
            <a:ext cx="157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Interrupt</a:t>
            </a:r>
            <a:endParaRPr lang="de-D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608491F-37C9-895B-984A-ECAB1614357F}"/>
              </a:ext>
            </a:extLst>
          </p:cNvPr>
          <p:cNvSpPr/>
          <p:nvPr/>
        </p:nvSpPr>
        <p:spPr>
          <a:xfrm>
            <a:off x="5091964" y="920216"/>
            <a:ext cx="870636" cy="8706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  <a:endParaRPr lang="de-DE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F73C23-1316-435D-0D2F-2460F6862A87}"/>
              </a:ext>
            </a:extLst>
          </p:cNvPr>
          <p:cNvSpPr/>
          <p:nvPr/>
        </p:nvSpPr>
        <p:spPr>
          <a:xfrm>
            <a:off x="5091964" y="4187921"/>
            <a:ext cx="720191" cy="7201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5409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1ED077-3C67-8389-BB3F-57FE15ED0A01}"/>
              </a:ext>
            </a:extLst>
          </p:cNvPr>
          <p:cNvCxnSpPr>
            <a:cxnSpLocks/>
          </p:cNvCxnSpPr>
          <p:nvPr/>
        </p:nvCxnSpPr>
        <p:spPr>
          <a:xfrm>
            <a:off x="384438" y="2418080"/>
            <a:ext cx="1099036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B9D4D6B-AA72-B7A8-8483-8F9E3D87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I/O Write File operation on Windows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94065-BF79-88C6-6F73-DB3E9269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E3917-02A9-A370-F722-97C8E5CA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000DD-1E7D-7475-635E-C13EFF14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26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9B604D-10D0-2D57-C43C-CED9A264163C}"/>
              </a:ext>
            </a:extLst>
          </p:cNvPr>
          <p:cNvSpPr/>
          <p:nvPr/>
        </p:nvSpPr>
        <p:spPr>
          <a:xfrm>
            <a:off x="384437" y="1105408"/>
            <a:ext cx="535549" cy="126187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User mode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C9DD22-5578-477A-2C6C-9CB5057CDEBA}"/>
              </a:ext>
            </a:extLst>
          </p:cNvPr>
          <p:cNvSpPr/>
          <p:nvPr/>
        </p:nvSpPr>
        <p:spPr>
          <a:xfrm>
            <a:off x="384438" y="2458720"/>
            <a:ext cx="535549" cy="251155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Kernel Mode</a:t>
            </a: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D31E91-7589-0C3C-A452-5A2735316FF1}"/>
              </a:ext>
            </a:extLst>
          </p:cNvPr>
          <p:cNvSpPr/>
          <p:nvPr/>
        </p:nvSpPr>
        <p:spPr>
          <a:xfrm>
            <a:off x="1183196" y="1105408"/>
            <a:ext cx="4002316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Stream.WriteAsync</a:t>
            </a:r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4813BD-A1CE-2D70-66EE-AAA7341BF0B0}"/>
              </a:ext>
            </a:extLst>
          </p:cNvPr>
          <p:cNvSpPr/>
          <p:nvPr/>
        </p:nvSpPr>
        <p:spPr>
          <a:xfrm>
            <a:off x="1973580" y="2166080"/>
            <a:ext cx="321193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WriteFile</a:t>
            </a:r>
            <a:endParaRPr lang="de-DE" dirty="0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E7A38D76-B2D5-3BF3-503F-BFD17C94AED8}"/>
              </a:ext>
            </a:extLst>
          </p:cNvPr>
          <p:cNvSpPr/>
          <p:nvPr/>
        </p:nvSpPr>
        <p:spPr>
          <a:xfrm rot="5400000">
            <a:off x="1109848" y="1805984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3955C40B-BA5A-28EF-F3D0-7E9816B0F372}"/>
              </a:ext>
            </a:extLst>
          </p:cNvPr>
          <p:cNvSpPr/>
          <p:nvPr/>
        </p:nvSpPr>
        <p:spPr>
          <a:xfrm rot="5400000">
            <a:off x="1900233" y="2866656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09267C-C345-1939-F9DE-7AB4B87E6205}"/>
              </a:ext>
            </a:extLst>
          </p:cNvPr>
          <p:cNvSpPr/>
          <p:nvPr/>
        </p:nvSpPr>
        <p:spPr>
          <a:xfrm>
            <a:off x="2762250" y="3226751"/>
            <a:ext cx="242326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I/O Manager</a:t>
            </a:r>
            <a:endParaRPr lang="de-D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7D65BD-2E1F-DDEF-1C67-F01FCD5EE234}"/>
              </a:ext>
            </a:extLst>
          </p:cNvPr>
          <p:cNvSpPr/>
          <p:nvPr/>
        </p:nvSpPr>
        <p:spPr>
          <a:xfrm>
            <a:off x="3554730" y="4284543"/>
            <a:ext cx="163078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Device Driver</a:t>
            </a:r>
            <a:endParaRPr lang="de-DE" dirty="0"/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248E91BD-9CE5-4F49-18A7-2CC941AE1CA6}"/>
              </a:ext>
            </a:extLst>
          </p:cNvPr>
          <p:cNvSpPr/>
          <p:nvPr/>
        </p:nvSpPr>
        <p:spPr>
          <a:xfrm rot="5400000">
            <a:off x="2688903" y="3924447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phic 18" descr="Disk with solid fill">
            <a:extLst>
              <a:ext uri="{FF2B5EF4-FFF2-40B4-BE49-F238E27FC236}">
                <a16:creationId xmlns:a16="http://schemas.microsoft.com/office/drawing/2014/main" id="{04E4CE22-234A-3BEE-A251-7CE8008A0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1111" y="5074505"/>
            <a:ext cx="914400" cy="9144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16DBC4-ECDA-0E93-7B03-C65DFE2D8525}"/>
              </a:ext>
            </a:extLst>
          </p:cNvPr>
          <p:cNvCxnSpPr>
            <a:cxnSpLocks/>
          </p:cNvCxnSpPr>
          <p:nvPr/>
        </p:nvCxnSpPr>
        <p:spPr>
          <a:xfrm>
            <a:off x="186690" y="5074920"/>
            <a:ext cx="1125093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5C301CBF-6D2C-38E8-9F66-3575A9969BF7}"/>
              </a:ext>
            </a:extLst>
          </p:cNvPr>
          <p:cNvSpPr/>
          <p:nvPr/>
        </p:nvSpPr>
        <p:spPr>
          <a:xfrm rot="5400000">
            <a:off x="3477573" y="4955987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BE22D906-F103-E807-ED26-11ACFDC6AA51}"/>
              </a:ext>
            </a:extLst>
          </p:cNvPr>
          <p:cNvSpPr/>
          <p:nvPr/>
        </p:nvSpPr>
        <p:spPr>
          <a:xfrm>
            <a:off x="5472259" y="4882640"/>
            <a:ext cx="720191" cy="790447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46A18A-EE7C-2B10-3F16-10CE99C37345}"/>
              </a:ext>
            </a:extLst>
          </p:cNvPr>
          <p:cNvSpPr/>
          <p:nvPr/>
        </p:nvSpPr>
        <p:spPr>
          <a:xfrm>
            <a:off x="5600700" y="4290996"/>
            <a:ext cx="1577339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Device Driver</a:t>
            </a:r>
            <a:endParaRPr lang="de-D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DEB713-08DF-5756-5B7D-9970E0580854}"/>
              </a:ext>
            </a:extLst>
          </p:cNvPr>
          <p:cNvSpPr/>
          <p:nvPr/>
        </p:nvSpPr>
        <p:spPr>
          <a:xfrm>
            <a:off x="6849951" y="3225311"/>
            <a:ext cx="1360599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I/O Manager</a:t>
            </a:r>
            <a:endParaRPr lang="de-DE" sz="1600" dirty="0"/>
          </a:p>
        </p:txBody>
      </p:sp>
      <p:sp>
        <p:nvSpPr>
          <p:cNvPr id="32" name="Arrow: Bent-Up 31">
            <a:extLst>
              <a:ext uri="{FF2B5EF4-FFF2-40B4-BE49-F238E27FC236}">
                <a16:creationId xmlns:a16="http://schemas.microsoft.com/office/drawing/2014/main" id="{F1583EF0-B562-363E-E86E-6199DB3BB04E}"/>
              </a:ext>
            </a:extLst>
          </p:cNvPr>
          <p:cNvSpPr/>
          <p:nvPr/>
        </p:nvSpPr>
        <p:spPr>
          <a:xfrm>
            <a:off x="7233132" y="3851100"/>
            <a:ext cx="720191" cy="790447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8ACB7B-27EA-BDAC-FD86-DAD133DAB1ED}"/>
              </a:ext>
            </a:extLst>
          </p:cNvPr>
          <p:cNvSpPr txBox="1"/>
          <p:nvPr/>
        </p:nvSpPr>
        <p:spPr>
          <a:xfrm>
            <a:off x="6122567" y="5248372"/>
            <a:ext cx="157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Interrupt</a:t>
            </a:r>
            <a:endParaRPr lang="de-DE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C43D0B-D7B9-6EC1-7344-22C8FE85CD57}"/>
              </a:ext>
            </a:extLst>
          </p:cNvPr>
          <p:cNvSpPr txBox="1"/>
          <p:nvPr/>
        </p:nvSpPr>
        <p:spPr>
          <a:xfrm>
            <a:off x="7905647" y="4314029"/>
            <a:ext cx="318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Deferrer Procedure Call (DPC)</a:t>
            </a:r>
            <a:endParaRPr lang="de-D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6AC961-37BD-4AD3-637A-565BC3794956}"/>
              </a:ext>
            </a:extLst>
          </p:cNvPr>
          <p:cNvSpPr/>
          <p:nvPr/>
        </p:nvSpPr>
        <p:spPr>
          <a:xfrm>
            <a:off x="5091964" y="920216"/>
            <a:ext cx="870636" cy="8706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  <a:endParaRPr lang="de-DE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97D4CC-146A-EDCD-3795-13AEE6754AF6}"/>
              </a:ext>
            </a:extLst>
          </p:cNvPr>
          <p:cNvSpPr/>
          <p:nvPr/>
        </p:nvSpPr>
        <p:spPr>
          <a:xfrm>
            <a:off x="6129760" y="3123398"/>
            <a:ext cx="720191" cy="7201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913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1ED077-3C67-8389-BB3F-57FE15ED0A01}"/>
              </a:ext>
            </a:extLst>
          </p:cNvPr>
          <p:cNvCxnSpPr>
            <a:cxnSpLocks/>
          </p:cNvCxnSpPr>
          <p:nvPr/>
        </p:nvCxnSpPr>
        <p:spPr>
          <a:xfrm>
            <a:off x="384438" y="2418080"/>
            <a:ext cx="1099036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B9D4D6B-AA72-B7A8-8483-8F9E3D87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I/O Write File operation on Windows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94065-BF79-88C6-6F73-DB3E9269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E3917-02A9-A370-F722-97C8E5CA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000DD-1E7D-7475-635E-C13EFF14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27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9B604D-10D0-2D57-C43C-CED9A264163C}"/>
              </a:ext>
            </a:extLst>
          </p:cNvPr>
          <p:cNvSpPr/>
          <p:nvPr/>
        </p:nvSpPr>
        <p:spPr>
          <a:xfrm>
            <a:off x="384437" y="1105408"/>
            <a:ext cx="535549" cy="126187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User mode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C9DD22-5578-477A-2C6C-9CB5057CDEBA}"/>
              </a:ext>
            </a:extLst>
          </p:cNvPr>
          <p:cNvSpPr/>
          <p:nvPr/>
        </p:nvSpPr>
        <p:spPr>
          <a:xfrm>
            <a:off x="384438" y="2458720"/>
            <a:ext cx="535549" cy="251155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Kernel Mode</a:t>
            </a: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D31E91-7589-0C3C-A452-5A2735316FF1}"/>
              </a:ext>
            </a:extLst>
          </p:cNvPr>
          <p:cNvSpPr/>
          <p:nvPr/>
        </p:nvSpPr>
        <p:spPr>
          <a:xfrm>
            <a:off x="1183196" y="1105408"/>
            <a:ext cx="4002316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Stream.WriteAsync</a:t>
            </a:r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4813BD-A1CE-2D70-66EE-AAA7341BF0B0}"/>
              </a:ext>
            </a:extLst>
          </p:cNvPr>
          <p:cNvSpPr/>
          <p:nvPr/>
        </p:nvSpPr>
        <p:spPr>
          <a:xfrm>
            <a:off x="1973580" y="2166080"/>
            <a:ext cx="321193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WriteFile</a:t>
            </a:r>
            <a:endParaRPr lang="de-DE" dirty="0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E7A38D76-B2D5-3BF3-503F-BFD17C94AED8}"/>
              </a:ext>
            </a:extLst>
          </p:cNvPr>
          <p:cNvSpPr/>
          <p:nvPr/>
        </p:nvSpPr>
        <p:spPr>
          <a:xfrm rot="5400000">
            <a:off x="1109848" y="1805984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3955C40B-BA5A-28EF-F3D0-7E9816B0F372}"/>
              </a:ext>
            </a:extLst>
          </p:cNvPr>
          <p:cNvSpPr/>
          <p:nvPr/>
        </p:nvSpPr>
        <p:spPr>
          <a:xfrm rot="5400000">
            <a:off x="1900233" y="2866656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09267C-C345-1939-F9DE-7AB4B87E6205}"/>
              </a:ext>
            </a:extLst>
          </p:cNvPr>
          <p:cNvSpPr/>
          <p:nvPr/>
        </p:nvSpPr>
        <p:spPr>
          <a:xfrm>
            <a:off x="2762250" y="3226751"/>
            <a:ext cx="242326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I/O Manager</a:t>
            </a:r>
            <a:endParaRPr lang="de-D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7D65BD-2E1F-DDEF-1C67-F01FCD5EE234}"/>
              </a:ext>
            </a:extLst>
          </p:cNvPr>
          <p:cNvSpPr/>
          <p:nvPr/>
        </p:nvSpPr>
        <p:spPr>
          <a:xfrm>
            <a:off x="3554730" y="4284543"/>
            <a:ext cx="163078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Device Driver</a:t>
            </a:r>
            <a:endParaRPr lang="de-DE" dirty="0"/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248E91BD-9CE5-4F49-18A7-2CC941AE1CA6}"/>
              </a:ext>
            </a:extLst>
          </p:cNvPr>
          <p:cNvSpPr/>
          <p:nvPr/>
        </p:nvSpPr>
        <p:spPr>
          <a:xfrm rot="5400000">
            <a:off x="2688903" y="3924447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phic 18" descr="Disk with solid fill">
            <a:extLst>
              <a:ext uri="{FF2B5EF4-FFF2-40B4-BE49-F238E27FC236}">
                <a16:creationId xmlns:a16="http://schemas.microsoft.com/office/drawing/2014/main" id="{04E4CE22-234A-3BEE-A251-7CE8008A0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1111" y="5074505"/>
            <a:ext cx="914400" cy="9144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16DBC4-ECDA-0E93-7B03-C65DFE2D8525}"/>
              </a:ext>
            </a:extLst>
          </p:cNvPr>
          <p:cNvCxnSpPr>
            <a:cxnSpLocks/>
          </p:cNvCxnSpPr>
          <p:nvPr/>
        </p:nvCxnSpPr>
        <p:spPr>
          <a:xfrm>
            <a:off x="186690" y="5074920"/>
            <a:ext cx="1125093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5C301CBF-6D2C-38E8-9F66-3575A9969BF7}"/>
              </a:ext>
            </a:extLst>
          </p:cNvPr>
          <p:cNvSpPr/>
          <p:nvPr/>
        </p:nvSpPr>
        <p:spPr>
          <a:xfrm rot="5400000">
            <a:off x="3477573" y="4955987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BE22D906-F103-E807-ED26-11ACFDC6AA51}"/>
              </a:ext>
            </a:extLst>
          </p:cNvPr>
          <p:cNvSpPr/>
          <p:nvPr/>
        </p:nvSpPr>
        <p:spPr>
          <a:xfrm>
            <a:off x="5472259" y="4882640"/>
            <a:ext cx="720191" cy="790447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46A18A-EE7C-2B10-3F16-10CE99C37345}"/>
              </a:ext>
            </a:extLst>
          </p:cNvPr>
          <p:cNvSpPr/>
          <p:nvPr/>
        </p:nvSpPr>
        <p:spPr>
          <a:xfrm>
            <a:off x="5600700" y="4290996"/>
            <a:ext cx="1577339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Device Driver</a:t>
            </a:r>
            <a:endParaRPr lang="de-D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DEB713-08DF-5756-5B7D-9970E0580854}"/>
              </a:ext>
            </a:extLst>
          </p:cNvPr>
          <p:cNvSpPr/>
          <p:nvPr/>
        </p:nvSpPr>
        <p:spPr>
          <a:xfrm>
            <a:off x="6849951" y="3225311"/>
            <a:ext cx="1360599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I/O Manager</a:t>
            </a:r>
            <a:endParaRPr lang="de-DE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F072F8-49A5-ED6E-A944-4BB0DAE81F40}"/>
              </a:ext>
            </a:extLst>
          </p:cNvPr>
          <p:cNvSpPr/>
          <p:nvPr/>
        </p:nvSpPr>
        <p:spPr>
          <a:xfrm>
            <a:off x="8367911" y="1802717"/>
            <a:ext cx="1454269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IOCP Thread</a:t>
            </a:r>
            <a:endParaRPr lang="de-DE" sz="16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CCB45BB-4AE3-83E4-20D4-526E6A12535A}"/>
              </a:ext>
            </a:extLst>
          </p:cNvPr>
          <p:cNvSpPr/>
          <p:nvPr/>
        </p:nvSpPr>
        <p:spPr>
          <a:xfrm>
            <a:off x="9095045" y="2980092"/>
            <a:ext cx="994437" cy="99443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IOCP</a:t>
            </a:r>
            <a:endParaRPr lang="de-DE" dirty="0"/>
          </a:p>
        </p:txBody>
      </p:sp>
      <p:sp>
        <p:nvSpPr>
          <p:cNvPr id="32" name="Arrow: Bent-Up 31">
            <a:extLst>
              <a:ext uri="{FF2B5EF4-FFF2-40B4-BE49-F238E27FC236}">
                <a16:creationId xmlns:a16="http://schemas.microsoft.com/office/drawing/2014/main" id="{F1583EF0-B562-363E-E86E-6199DB3BB04E}"/>
              </a:ext>
            </a:extLst>
          </p:cNvPr>
          <p:cNvSpPr/>
          <p:nvPr/>
        </p:nvSpPr>
        <p:spPr>
          <a:xfrm>
            <a:off x="7233132" y="3851100"/>
            <a:ext cx="720191" cy="790447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Arrow: Bent-Up 32">
            <a:extLst>
              <a:ext uri="{FF2B5EF4-FFF2-40B4-BE49-F238E27FC236}">
                <a16:creationId xmlns:a16="http://schemas.microsoft.com/office/drawing/2014/main" id="{C9E225F1-C7A0-C866-7681-9D734A61A18B}"/>
              </a:ext>
            </a:extLst>
          </p:cNvPr>
          <p:cNvSpPr/>
          <p:nvPr/>
        </p:nvSpPr>
        <p:spPr>
          <a:xfrm>
            <a:off x="8282940" y="2367282"/>
            <a:ext cx="720191" cy="1198182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8ACB7B-27EA-BDAC-FD86-DAD133DAB1ED}"/>
              </a:ext>
            </a:extLst>
          </p:cNvPr>
          <p:cNvSpPr txBox="1"/>
          <p:nvPr/>
        </p:nvSpPr>
        <p:spPr>
          <a:xfrm>
            <a:off x="6122567" y="5248372"/>
            <a:ext cx="157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Interrupt</a:t>
            </a:r>
            <a:endParaRPr lang="de-DE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C43D0B-D7B9-6EC1-7344-22C8FE85CD57}"/>
              </a:ext>
            </a:extLst>
          </p:cNvPr>
          <p:cNvSpPr txBox="1"/>
          <p:nvPr/>
        </p:nvSpPr>
        <p:spPr>
          <a:xfrm>
            <a:off x="7905647" y="4314029"/>
            <a:ext cx="318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Deferrer Procedure Call (DPC)</a:t>
            </a:r>
            <a:endParaRPr lang="de-DE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3065E32-3BBB-7569-605C-00B04DC25944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9095046" y="2306717"/>
            <a:ext cx="497218" cy="6733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B061C42-5BE9-D54B-137D-8A26E2F1BFFA}"/>
              </a:ext>
            </a:extLst>
          </p:cNvPr>
          <p:cNvSpPr txBox="1"/>
          <p:nvPr/>
        </p:nvSpPr>
        <p:spPr>
          <a:xfrm>
            <a:off x="6673834" y="2482840"/>
            <a:ext cx="2057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Thread State +</a:t>
            </a:r>
            <a:br>
              <a:rPr lang="en-US" dirty="0"/>
            </a:br>
            <a:r>
              <a:rPr lang="en-US" dirty="0"/>
              <a:t>Query IOCP</a:t>
            </a:r>
            <a:endParaRPr lang="de-D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C723BE-6979-46AD-36DA-F82E9A3E895C}"/>
              </a:ext>
            </a:extLst>
          </p:cNvPr>
          <p:cNvSpPr/>
          <p:nvPr/>
        </p:nvSpPr>
        <p:spPr>
          <a:xfrm>
            <a:off x="5091964" y="920216"/>
            <a:ext cx="870636" cy="8706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  <a:endParaRPr lang="de-DE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F26D73-C7ED-C7FF-CA20-3DBAFAE772AF}"/>
              </a:ext>
            </a:extLst>
          </p:cNvPr>
          <p:cNvSpPr/>
          <p:nvPr/>
        </p:nvSpPr>
        <p:spPr>
          <a:xfrm>
            <a:off x="6129760" y="3123398"/>
            <a:ext cx="720191" cy="7201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18941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1ED077-3C67-8389-BB3F-57FE15ED0A01}"/>
              </a:ext>
            </a:extLst>
          </p:cNvPr>
          <p:cNvCxnSpPr>
            <a:cxnSpLocks/>
          </p:cNvCxnSpPr>
          <p:nvPr/>
        </p:nvCxnSpPr>
        <p:spPr>
          <a:xfrm>
            <a:off x="384438" y="2418080"/>
            <a:ext cx="1099036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B9D4D6B-AA72-B7A8-8483-8F9E3D87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I/O Write File operation on Windows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94065-BF79-88C6-6F73-DB3E9269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E3917-02A9-A370-F722-97C8E5CA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000DD-1E7D-7475-635E-C13EFF14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28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9B604D-10D0-2D57-C43C-CED9A264163C}"/>
              </a:ext>
            </a:extLst>
          </p:cNvPr>
          <p:cNvSpPr/>
          <p:nvPr/>
        </p:nvSpPr>
        <p:spPr>
          <a:xfrm>
            <a:off x="384437" y="1105408"/>
            <a:ext cx="535549" cy="126187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User mode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C9DD22-5578-477A-2C6C-9CB5057CDEBA}"/>
              </a:ext>
            </a:extLst>
          </p:cNvPr>
          <p:cNvSpPr/>
          <p:nvPr/>
        </p:nvSpPr>
        <p:spPr>
          <a:xfrm>
            <a:off x="384438" y="2458720"/>
            <a:ext cx="535549" cy="251155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Kernel Mode</a:t>
            </a:r>
            <a:endParaRPr lang="de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D31E91-7589-0C3C-A452-5A2735316FF1}"/>
              </a:ext>
            </a:extLst>
          </p:cNvPr>
          <p:cNvSpPr/>
          <p:nvPr/>
        </p:nvSpPr>
        <p:spPr>
          <a:xfrm>
            <a:off x="1183196" y="1105408"/>
            <a:ext cx="4002316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Stream.WriteAsync</a:t>
            </a:r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4813BD-A1CE-2D70-66EE-AAA7341BF0B0}"/>
              </a:ext>
            </a:extLst>
          </p:cNvPr>
          <p:cNvSpPr/>
          <p:nvPr/>
        </p:nvSpPr>
        <p:spPr>
          <a:xfrm>
            <a:off x="1973580" y="2166080"/>
            <a:ext cx="321193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WriteFile</a:t>
            </a:r>
            <a:endParaRPr lang="de-DE" dirty="0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E7A38D76-B2D5-3BF3-503F-BFD17C94AED8}"/>
              </a:ext>
            </a:extLst>
          </p:cNvPr>
          <p:cNvSpPr/>
          <p:nvPr/>
        </p:nvSpPr>
        <p:spPr>
          <a:xfrm rot="5400000">
            <a:off x="1109848" y="1805984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3955C40B-BA5A-28EF-F3D0-7E9816B0F372}"/>
              </a:ext>
            </a:extLst>
          </p:cNvPr>
          <p:cNvSpPr/>
          <p:nvPr/>
        </p:nvSpPr>
        <p:spPr>
          <a:xfrm rot="5400000">
            <a:off x="1900233" y="2866656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09267C-C345-1939-F9DE-7AB4B87E6205}"/>
              </a:ext>
            </a:extLst>
          </p:cNvPr>
          <p:cNvSpPr/>
          <p:nvPr/>
        </p:nvSpPr>
        <p:spPr>
          <a:xfrm>
            <a:off x="2762250" y="3226751"/>
            <a:ext cx="242326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I/O Manager</a:t>
            </a:r>
            <a:endParaRPr lang="de-D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7D65BD-2E1F-DDEF-1C67-F01FCD5EE234}"/>
              </a:ext>
            </a:extLst>
          </p:cNvPr>
          <p:cNvSpPr/>
          <p:nvPr/>
        </p:nvSpPr>
        <p:spPr>
          <a:xfrm>
            <a:off x="3554730" y="4284543"/>
            <a:ext cx="1630781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Device Driver</a:t>
            </a:r>
            <a:endParaRPr lang="de-DE" dirty="0"/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248E91BD-9CE5-4F49-18A7-2CC941AE1CA6}"/>
              </a:ext>
            </a:extLst>
          </p:cNvPr>
          <p:cNvSpPr/>
          <p:nvPr/>
        </p:nvSpPr>
        <p:spPr>
          <a:xfrm rot="5400000">
            <a:off x="2688903" y="3924447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phic 18" descr="Disk with solid fill">
            <a:extLst>
              <a:ext uri="{FF2B5EF4-FFF2-40B4-BE49-F238E27FC236}">
                <a16:creationId xmlns:a16="http://schemas.microsoft.com/office/drawing/2014/main" id="{04E4CE22-234A-3BEE-A251-7CE8008A0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1111" y="5074505"/>
            <a:ext cx="914400" cy="9144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16DBC4-ECDA-0E93-7B03-C65DFE2D8525}"/>
              </a:ext>
            </a:extLst>
          </p:cNvPr>
          <p:cNvCxnSpPr>
            <a:cxnSpLocks/>
          </p:cNvCxnSpPr>
          <p:nvPr/>
        </p:nvCxnSpPr>
        <p:spPr>
          <a:xfrm>
            <a:off x="186690" y="5074920"/>
            <a:ext cx="1125093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5C301CBF-6D2C-38E8-9F66-3575A9969BF7}"/>
              </a:ext>
            </a:extLst>
          </p:cNvPr>
          <p:cNvSpPr/>
          <p:nvPr/>
        </p:nvSpPr>
        <p:spPr>
          <a:xfrm rot="5400000">
            <a:off x="3477573" y="4955987"/>
            <a:ext cx="866885" cy="72019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BE22D906-F103-E807-ED26-11ACFDC6AA51}"/>
              </a:ext>
            </a:extLst>
          </p:cNvPr>
          <p:cNvSpPr/>
          <p:nvPr/>
        </p:nvSpPr>
        <p:spPr>
          <a:xfrm>
            <a:off x="5472259" y="4882640"/>
            <a:ext cx="720191" cy="790447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46A18A-EE7C-2B10-3F16-10CE99C37345}"/>
              </a:ext>
            </a:extLst>
          </p:cNvPr>
          <p:cNvSpPr/>
          <p:nvPr/>
        </p:nvSpPr>
        <p:spPr>
          <a:xfrm>
            <a:off x="5600700" y="4290996"/>
            <a:ext cx="1577339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Device Driver</a:t>
            </a:r>
            <a:endParaRPr lang="de-D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DEB713-08DF-5756-5B7D-9970E0580854}"/>
              </a:ext>
            </a:extLst>
          </p:cNvPr>
          <p:cNvSpPr/>
          <p:nvPr/>
        </p:nvSpPr>
        <p:spPr>
          <a:xfrm>
            <a:off x="6849951" y="3225311"/>
            <a:ext cx="1360599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I/O Manager</a:t>
            </a:r>
            <a:endParaRPr lang="de-DE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F072F8-49A5-ED6E-A944-4BB0DAE81F40}"/>
              </a:ext>
            </a:extLst>
          </p:cNvPr>
          <p:cNvSpPr/>
          <p:nvPr/>
        </p:nvSpPr>
        <p:spPr>
          <a:xfrm>
            <a:off x="8367911" y="1802717"/>
            <a:ext cx="1454269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IOCP Thread</a:t>
            </a:r>
            <a:endParaRPr lang="de-DE" sz="16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CCB45BB-4AE3-83E4-20D4-526E6A12535A}"/>
              </a:ext>
            </a:extLst>
          </p:cNvPr>
          <p:cNvSpPr/>
          <p:nvPr/>
        </p:nvSpPr>
        <p:spPr>
          <a:xfrm>
            <a:off x="9095045" y="2980092"/>
            <a:ext cx="994437" cy="99443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IOCP</a:t>
            </a:r>
            <a:endParaRPr lang="de-DE" dirty="0"/>
          </a:p>
        </p:txBody>
      </p:sp>
      <p:sp>
        <p:nvSpPr>
          <p:cNvPr id="32" name="Arrow: Bent-Up 31">
            <a:extLst>
              <a:ext uri="{FF2B5EF4-FFF2-40B4-BE49-F238E27FC236}">
                <a16:creationId xmlns:a16="http://schemas.microsoft.com/office/drawing/2014/main" id="{F1583EF0-B562-363E-E86E-6199DB3BB04E}"/>
              </a:ext>
            </a:extLst>
          </p:cNvPr>
          <p:cNvSpPr/>
          <p:nvPr/>
        </p:nvSpPr>
        <p:spPr>
          <a:xfrm>
            <a:off x="7233132" y="3851100"/>
            <a:ext cx="720191" cy="790447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Arrow: Bent-Up 32">
            <a:extLst>
              <a:ext uri="{FF2B5EF4-FFF2-40B4-BE49-F238E27FC236}">
                <a16:creationId xmlns:a16="http://schemas.microsoft.com/office/drawing/2014/main" id="{C9E225F1-C7A0-C866-7681-9D734A61A18B}"/>
              </a:ext>
            </a:extLst>
          </p:cNvPr>
          <p:cNvSpPr/>
          <p:nvPr/>
        </p:nvSpPr>
        <p:spPr>
          <a:xfrm>
            <a:off x="8282940" y="2367282"/>
            <a:ext cx="720191" cy="1198182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Arrow: Bent-Up 33">
            <a:extLst>
              <a:ext uri="{FF2B5EF4-FFF2-40B4-BE49-F238E27FC236}">
                <a16:creationId xmlns:a16="http://schemas.microsoft.com/office/drawing/2014/main" id="{011EDE16-53F5-F5CA-C9DC-33CFC9F0BC50}"/>
              </a:ext>
            </a:extLst>
          </p:cNvPr>
          <p:cNvSpPr/>
          <p:nvPr/>
        </p:nvSpPr>
        <p:spPr>
          <a:xfrm>
            <a:off x="9911665" y="1651032"/>
            <a:ext cx="663219" cy="497825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B4E8BA-329E-0CC3-E07B-577E35718682}"/>
              </a:ext>
            </a:extLst>
          </p:cNvPr>
          <p:cNvSpPr/>
          <p:nvPr/>
        </p:nvSpPr>
        <p:spPr>
          <a:xfrm>
            <a:off x="9822180" y="1096234"/>
            <a:ext cx="1552625" cy="50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Continuation</a:t>
            </a:r>
            <a:endParaRPr lang="de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8ACB7B-27EA-BDAC-FD86-DAD133DAB1ED}"/>
              </a:ext>
            </a:extLst>
          </p:cNvPr>
          <p:cNvSpPr txBox="1"/>
          <p:nvPr/>
        </p:nvSpPr>
        <p:spPr>
          <a:xfrm>
            <a:off x="6122567" y="5248372"/>
            <a:ext cx="157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Interrupt</a:t>
            </a:r>
            <a:endParaRPr lang="de-DE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C43D0B-D7B9-6EC1-7344-22C8FE85CD57}"/>
              </a:ext>
            </a:extLst>
          </p:cNvPr>
          <p:cNvSpPr txBox="1"/>
          <p:nvPr/>
        </p:nvSpPr>
        <p:spPr>
          <a:xfrm>
            <a:off x="7905647" y="4314029"/>
            <a:ext cx="318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Deferrer Procedure Call (DPC)</a:t>
            </a:r>
            <a:endParaRPr lang="de-DE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3065E32-3BBB-7569-605C-00B04DC25944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9095046" y="2306717"/>
            <a:ext cx="497218" cy="6733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B061C42-5BE9-D54B-137D-8A26E2F1BFFA}"/>
              </a:ext>
            </a:extLst>
          </p:cNvPr>
          <p:cNvSpPr txBox="1"/>
          <p:nvPr/>
        </p:nvSpPr>
        <p:spPr>
          <a:xfrm>
            <a:off x="6673834" y="2482840"/>
            <a:ext cx="2057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Thread State +</a:t>
            </a:r>
            <a:br>
              <a:rPr lang="en-US" dirty="0"/>
            </a:br>
            <a:r>
              <a:rPr lang="en-US" dirty="0"/>
              <a:t>Query IOCP</a:t>
            </a:r>
            <a:endParaRPr lang="de-D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D14BAE-8F38-5B7F-2B0E-1AE0BBD0B04A}"/>
              </a:ext>
            </a:extLst>
          </p:cNvPr>
          <p:cNvSpPr txBox="1"/>
          <p:nvPr/>
        </p:nvSpPr>
        <p:spPr>
          <a:xfrm>
            <a:off x="6848908" y="927395"/>
            <a:ext cx="2865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SynchronizationContext</a:t>
            </a:r>
            <a:r>
              <a:rPr lang="en-US" dirty="0"/>
              <a:t> or</a:t>
            </a:r>
            <a:br>
              <a:rPr lang="en-US" dirty="0"/>
            </a:br>
            <a:r>
              <a:rPr lang="en-US" dirty="0"/>
              <a:t>Thread Pool</a:t>
            </a:r>
            <a:endParaRPr lang="de-D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0913150-87DE-B1D7-76A3-057B82B9A4B8}"/>
              </a:ext>
            </a:extLst>
          </p:cNvPr>
          <p:cNvSpPr/>
          <p:nvPr/>
        </p:nvSpPr>
        <p:spPr>
          <a:xfrm>
            <a:off x="7518005" y="1619399"/>
            <a:ext cx="870636" cy="8706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  <a:endParaRPr lang="de-DE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306588-5ED5-6A85-D1D9-733EF07E948E}"/>
              </a:ext>
            </a:extLst>
          </p:cNvPr>
          <p:cNvSpPr/>
          <p:nvPr/>
        </p:nvSpPr>
        <p:spPr>
          <a:xfrm>
            <a:off x="6129760" y="3123398"/>
            <a:ext cx="720191" cy="7201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19403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E088-0F4A-0A54-1343-C06F84AB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these IOCP threads of the Thread Pool?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20BA7-321F-0E4B-B926-C9649B3D0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IOCP stands for </a:t>
            </a:r>
            <a:r>
              <a:rPr lang="en-US" dirty="0">
                <a:hlinkClick r:id="rId2"/>
              </a:rPr>
              <a:t>I/O Completion Port</a:t>
            </a:r>
            <a:r>
              <a:rPr lang="en-US" dirty="0"/>
              <a:t> and is the central mechanism of the Windows I/O manager for notifying callers about async I/O events</a:t>
            </a:r>
          </a:p>
          <a:p>
            <a:r>
              <a:rPr lang="en-US" dirty="0"/>
              <a:t>IOCP threads of the .NET Thread Pool bind to one IOCP and then block</a:t>
            </a:r>
          </a:p>
          <a:p>
            <a:r>
              <a:rPr lang="en-US" dirty="0"/>
              <a:t>You can bind as many threads as you want to one IOCP port</a:t>
            </a:r>
          </a:p>
          <a:p>
            <a:r>
              <a:rPr lang="en-US" dirty="0"/>
              <a:t>If an IOCP event is ready, the Windows I/O manager will choose one bound thread and set its state to “Ready to run”, so that it can dequeue the event from the IOCP</a:t>
            </a:r>
          </a:p>
          <a:p>
            <a:r>
              <a:rPr lang="en-US" dirty="0"/>
              <a:t>After dequeuing, the IOCP thread will update the corresponding task and enqueue the continuation either on the Thread Pool or on the original caller’s </a:t>
            </a:r>
            <a:r>
              <a:rPr lang="en-US" dirty="0" err="1"/>
              <a:t>SynchronizationContext</a:t>
            </a:r>
            <a:endParaRPr lang="en-US" dirty="0"/>
          </a:p>
          <a:p>
            <a:r>
              <a:rPr lang="en-US" dirty="0"/>
              <a:t>If you run on Linux or MacOS X, there are similar mechanisms like </a:t>
            </a:r>
            <a:r>
              <a:rPr lang="en-US" dirty="0" err="1">
                <a:hlinkClick r:id="rId3"/>
              </a:rPr>
              <a:t>epoll</a:t>
            </a:r>
            <a:r>
              <a:rPr lang="en-US" dirty="0"/>
              <a:t> and </a:t>
            </a:r>
            <a:r>
              <a:rPr lang="en-US" dirty="0" err="1">
                <a:hlinkClick r:id="rId4"/>
              </a:rPr>
              <a:t>kqueue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1AD35-7244-742B-9D3F-0075F8827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77260-0C91-2ACA-A9DF-FF4D60C31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B328A-4638-D481-0F0C-3FB8293A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422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F4AE10-98C5-B14D-A69B-7FF56465FC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2" y="1478524"/>
            <a:ext cx="8835082" cy="2998136"/>
          </a:xfrm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Consultant </a:t>
            </a:r>
            <a:r>
              <a:rPr lang="en-DE" dirty="0">
                <a:solidFill>
                  <a:schemeClr val="bg1"/>
                </a:solidFill>
              </a:rPr>
              <a:t>@ Thinktecture AG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ASP.NET Core Web APIs</a:t>
            </a:r>
          </a:p>
          <a:p>
            <a:r>
              <a:rPr lang="en-US" dirty="0">
                <a:solidFill>
                  <a:schemeClr val="bg1"/>
                </a:solidFill>
              </a:rPr>
              <a:t>Performance and Memory Management in .NET apps</a:t>
            </a:r>
          </a:p>
          <a:p>
            <a:r>
              <a:rPr lang="en-US" dirty="0">
                <a:solidFill>
                  <a:schemeClr val="bg1"/>
                </a:solidFill>
              </a:rPr>
              <a:t>Architecture &amp; Design of distributed Systems</a:t>
            </a:r>
          </a:p>
          <a:p>
            <a:r>
              <a:rPr lang="en-US" dirty="0">
                <a:solidFill>
                  <a:schemeClr val="bg1"/>
                </a:solidFill>
              </a:rPr>
              <a:t>Cloud Native with Azure, Kubernetes, and Terraform</a:t>
            </a:r>
          </a:p>
          <a:p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C7314D-558E-924A-965B-9895BF360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1070477"/>
            <a:ext cx="8835080" cy="406265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Kenny Pflug</a:t>
            </a:r>
            <a:endParaRPr lang="en-DE" b="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AA4FE-3AA9-028D-8F9F-0D3B9B7BA10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F9F8F6"/>
                </a:solidFill>
                <a:effectLst/>
                <a:uLnTx/>
                <a:uFillTx/>
                <a:latin typeface="Campton"/>
              </a:rPr>
              <a:t>2023-04-07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9F8F6"/>
              </a:solidFill>
              <a:effectLst/>
              <a:uLnTx/>
              <a:uFillTx/>
              <a:latin typeface="Campton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12F5A1-4C52-963A-D695-E7C94E244F4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9F8F7"/>
                </a:solidFill>
                <a:effectLst/>
                <a:uLnTx/>
                <a:uFillTx/>
                <a:latin typeface="Campton SemiBold"/>
              </a:rPr>
              <a:t>.NET async await - Kenny Pflug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9F8F7"/>
              </a:solidFill>
              <a:effectLst/>
              <a:uLnTx/>
              <a:uFillTx/>
              <a:latin typeface="Campton Semi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8BE529-FAED-EF03-69BC-907FA9E90C4E}"/>
              </a:ext>
            </a:extLst>
          </p:cNvPr>
          <p:cNvSpPr txBox="1"/>
          <p:nvPr/>
        </p:nvSpPr>
        <p:spPr>
          <a:xfrm>
            <a:off x="657197" y="4910360"/>
            <a:ext cx="38779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pton"/>
                <a:ea typeface="+mn-ea"/>
                <a:cs typeface="+mn-cs"/>
                <a:hlinkClick r:id="rId2"/>
              </a:rPr>
              <a:t>kenny.pflug</a:t>
            </a: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pton"/>
                <a:ea typeface="+mn-ea"/>
                <a:cs typeface="+mn-cs"/>
                <a:hlinkClick r:id="rId2"/>
              </a:rPr>
              <a:t>@thinktecture.com</a:t>
            </a: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pton"/>
                <a:ea typeface="+mn-ea"/>
                <a:cs typeface="+mn-cs"/>
              </a:rPr>
              <a:t>	</a:t>
            </a:r>
            <a:b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pton"/>
                <a:ea typeface="+mn-ea"/>
                <a:cs typeface="+mn-cs"/>
              </a:rPr>
            </a:br>
            <a:endParaRPr kumimoji="0" lang="en-D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pton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pton"/>
                <a:ea typeface="+mn-ea"/>
                <a:cs typeface="+mn-cs"/>
                <a:hlinkClick r:id="rId3"/>
              </a:rPr>
              <a:t>thinktecture.com</a:t>
            </a:r>
            <a:endParaRPr kumimoji="0" lang="en-D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pton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pton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pton"/>
                <a:ea typeface="+mn-ea"/>
                <a:cs typeface="+mn-cs"/>
                <a:hlinkClick r:id="rId4"/>
              </a:rPr>
              <a:t>@feO2x</a:t>
            </a:r>
            <a:endParaRPr kumimoji="0" lang="en-D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pton"/>
              <a:ea typeface="+mn-ea"/>
              <a:cs typeface="+mn-cs"/>
            </a:endParaRPr>
          </a:p>
        </p:txBody>
      </p:sp>
      <p:pic>
        <p:nvPicPr>
          <p:cNvPr id="12" name="Picture 11" descr="Kenny Pflug">
            <a:extLst>
              <a:ext uri="{FF2B5EF4-FFF2-40B4-BE49-F238E27FC236}">
                <a16:creationId xmlns:a16="http://schemas.microsoft.com/office/drawing/2014/main" id="{D8BE9515-AC71-2A03-A6EC-0933D85775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288" y="4173767"/>
            <a:ext cx="3688367" cy="255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920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8B180-8DFD-E785-9B03-726148D3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I/O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5C63A-20A6-CC1E-A6DC-6C01BDD50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returning, the caller will be blocked by the I/O Manager</a:t>
            </a:r>
          </a:p>
          <a:p>
            <a:r>
              <a:rPr lang="en-US" dirty="0"/>
              <a:t>Meanwhile, the driver stack will (most likely) perform async I/O (there are no sync drivers?)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B8C3B-641B-31C3-DA90-B16FA54A3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29493-CF6A-14C4-0308-D0B307CF4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4DC83-0D25-F020-7B1A-3FEA402A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636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57F8B75-8DF7-F5ED-5E60-BFFD68C3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await decompiled</a:t>
            </a:r>
            <a:endParaRPr lang="de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A94A7F-B480-36B8-A98E-D3A5CD8455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01347-C7EF-07F7-218C-8048592C5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DFBEF-A1B7-9EC5-B053-889746FF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BE597-060A-A93F-8F70-52C7B105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220151"/>
      </p:ext>
    </p:extLst>
  </p:cSld>
  <p:clrMapOvr>
    <a:masterClrMapping/>
  </p:clrMapOvr>
  <p:transition spd="med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0" descr="Computer script on a screen">
            <a:extLst>
              <a:ext uri="{FF2B5EF4-FFF2-40B4-BE49-F238E27FC236}">
                <a16:creationId xmlns:a16="http://schemas.microsoft.com/office/drawing/2014/main" id="{699BE7A4-DADA-C848-8480-36E362E672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824" b="-1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5D2246-2100-8CAE-3206-B4C33DA15531}"/>
              </a:ext>
            </a:extLst>
          </p:cNvPr>
          <p:cNvSpPr txBox="1"/>
          <p:nvPr/>
        </p:nvSpPr>
        <p:spPr>
          <a:xfrm>
            <a:off x="7305225" y="2148382"/>
            <a:ext cx="4140013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Live Demo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async await decompiled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45C01-09BF-62BA-64CB-2DE78F1A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sz="1000">
                <a:solidFill>
                  <a:srgbClr val="FFFFFF"/>
                </a:solidFill>
                <a:latin typeface="Calibri" panose="020F0502020204030204"/>
              </a:rPr>
              <a:t>2023-04-07</a:t>
            </a:r>
            <a:endParaRPr lang="en-US" sz="10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A5634-6CE5-C3AE-381B-2A631460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0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.NET async await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E8A08-2931-D257-94F2-1FD05269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A14344A-9BDE-4E14-9F68-42155428760A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32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83323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D57DD6-EF93-D59C-EAA6-47024D4D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Methods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787B03-65E4-60E4-45AC-5505D97E4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C# compiler will transform any method that is marked with the async modifier</a:t>
            </a:r>
          </a:p>
          <a:p>
            <a:r>
              <a:rPr lang="en-US" dirty="0"/>
              <a:t>This state machine has a </a:t>
            </a:r>
            <a:r>
              <a:rPr lang="en-US" dirty="0" err="1"/>
              <a:t>MoveNext</a:t>
            </a:r>
            <a:r>
              <a:rPr lang="en-US" dirty="0"/>
              <a:t> method that consists of your actual code and generated code for await expressions (depends heavily on Control Flow)</a:t>
            </a:r>
          </a:p>
          <a:p>
            <a:r>
              <a:rPr lang="en-US" dirty="0"/>
              <a:t>The fields of this struct consist of your original method’s parameters, variables, the “this” reference, task </a:t>
            </a:r>
            <a:r>
              <a:rPr lang="en-US" dirty="0" err="1"/>
              <a:t>awaiters</a:t>
            </a:r>
            <a:r>
              <a:rPr lang="en-US" dirty="0"/>
              <a:t>, and a method builder (the reusable part of the state machine)</a:t>
            </a:r>
          </a:p>
          <a:p>
            <a:r>
              <a:rPr lang="en-US" dirty="0"/>
              <a:t>In Debug mode, the state machine is a class instead of a struct</a:t>
            </a:r>
          </a:p>
          <a:p>
            <a:r>
              <a:rPr lang="en-US" dirty="0"/>
              <a:t>It will return to the caller when an async operation is started but not completed</a:t>
            </a:r>
          </a:p>
          <a:p>
            <a:r>
              <a:rPr lang="en-US" dirty="0"/>
              <a:t>You can analyze your own methods by using an IL Viewer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7A69D-1401-1C53-017A-ED709B7B2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0E797-E3CC-C8C6-A58C-0AA0539D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DD048-C853-B12A-B07B-2F2131371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293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A91A-4D15-75CB-F0A1-5E7ED86A6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async await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47AF-91CF-FC1D-63BA-257736FE8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looks like synchronous code, but executes asynchronously</a:t>
            </a:r>
          </a:p>
          <a:p>
            <a:r>
              <a:rPr lang="en-US" dirty="0"/>
              <a:t>No more need for continuation methods, logic can stay in one function</a:t>
            </a:r>
          </a:p>
          <a:p>
            <a:r>
              <a:rPr lang="en-US" dirty="0"/>
              <a:t>Ties in with the existing Task Parallel Library (TPL)</a:t>
            </a:r>
          </a:p>
          <a:p>
            <a:r>
              <a:rPr lang="en-US" dirty="0"/>
              <a:t>Debuggers let you step over await statements as if they synchronous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4EB85-8B45-C809-56CC-DD62A701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A9653-888C-FBD7-A555-A7A3ED5D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40F9A-E172-7CA0-EEC4-6FE059DF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525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783B-D31E-4650-ABAD-9E9C4C64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await – what you need to be aware of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37879-FE52-7A26-C60A-843C5FBFF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control flow is drastically altered:</a:t>
            </a:r>
            <a:br>
              <a:rPr lang="en-GB" dirty="0"/>
            </a:br>
            <a:r>
              <a:rPr lang="en-GB" dirty="0"/>
              <a:t>methods can return when an await expression executes</a:t>
            </a:r>
          </a:p>
          <a:p>
            <a:r>
              <a:rPr lang="en-GB" dirty="0"/>
              <a:t>async await has a performance overhead: initializing the state machine, boxing and moving it to the Managed Heap, etc. -&gt; distinguish between sync and async calls!</a:t>
            </a:r>
          </a:p>
          <a:p>
            <a:r>
              <a:rPr lang="en-GB" dirty="0"/>
              <a:t>Be aware that each async method gets its own state machine when it is called – generally avoid nesting to many calls of async methods</a:t>
            </a:r>
          </a:p>
          <a:p>
            <a:r>
              <a:rPr lang="en-GB" dirty="0"/>
              <a:t>If the last statement in your async method is returning a task, you can skip the async keyword to reduce the number of state machines created (useful for Humble Objects)</a:t>
            </a:r>
          </a:p>
          <a:p>
            <a:r>
              <a:rPr lang="en-GB" dirty="0"/>
              <a:t>async await has a drastic impact on our Object-Oriented design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43513-7C53-8B99-F777-DFBE453D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03D5D-054E-ECC6-79D9-C77A738C7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C5151-3506-FB49-00CA-26543B8C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423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A729-99E7-BD85-DCDA-ECEBDDF4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await and O-O Design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04350-1035-D143-2A07-3D4B0483B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D72B3-3CC7-B35E-9C87-E6A40E58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38CBF-6493-E3EC-5956-F5E20993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36</a:t>
            </a:fld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1C3F6D-6036-7C0D-38B8-646762590FC0}"/>
              </a:ext>
            </a:extLst>
          </p:cNvPr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1725831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A729-99E7-BD85-DCDA-ECEBDDF4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await and O-O Design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04350-1035-D143-2A07-3D4B0483B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D72B3-3CC7-B35E-9C87-E6A40E58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38CBF-6493-E3EC-5956-F5E20993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37</a:t>
            </a:fld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1C3F6D-6036-7C0D-38B8-646762590FC0}"/>
              </a:ext>
            </a:extLst>
          </p:cNvPr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0C4F23-67AA-2951-E592-B92555D3D5E0}"/>
              </a:ext>
            </a:extLst>
          </p:cNvPr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B6F51F-D352-CF8A-91B5-6CE26C42B98F}"/>
              </a:ext>
            </a:extLst>
          </p:cNvPr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2B7D98-8CD5-05CA-2996-2EA892CAA3F8}"/>
              </a:ext>
            </a:extLst>
          </p:cNvPr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00D484-FB3A-A470-4C95-97F3F1CA8EA3}"/>
              </a:ext>
            </a:extLst>
          </p:cNvPr>
          <p:cNvCxnSpPr>
            <a:stCxn id="15" idx="3"/>
            <a:endCxn id="12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FFF6DD-B32B-34C4-22A7-CDABA11F70A8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6A2256-248A-B920-E542-29465B427164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4216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A729-99E7-BD85-DCDA-ECEBDDF4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await and O-O Design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04350-1035-D143-2A07-3D4B0483B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D72B3-3CC7-B35E-9C87-E6A40E58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38CBF-6493-E3EC-5956-F5E20993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38</a:t>
            </a:fld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1C3F6D-6036-7C0D-38B8-646762590FC0}"/>
              </a:ext>
            </a:extLst>
          </p:cNvPr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0C4F23-67AA-2951-E592-B92555D3D5E0}"/>
              </a:ext>
            </a:extLst>
          </p:cNvPr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B6F51F-D352-CF8A-91B5-6CE26C42B98F}"/>
              </a:ext>
            </a:extLst>
          </p:cNvPr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2B7D98-8CD5-05CA-2996-2EA892CAA3F8}"/>
              </a:ext>
            </a:extLst>
          </p:cNvPr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00D484-FB3A-A470-4C95-97F3F1CA8EA3}"/>
              </a:ext>
            </a:extLst>
          </p:cNvPr>
          <p:cNvCxnSpPr>
            <a:stCxn id="15" idx="3"/>
            <a:endCxn id="12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FFF6DD-B32B-34C4-22A7-CDABA11F70A8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6A2256-248A-B920-E542-29465B427164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62B6A49-C11B-E112-3E55-AEEF0B0A4A30}"/>
              </a:ext>
            </a:extLst>
          </p:cNvPr>
          <p:cNvSpPr/>
          <p:nvPr/>
        </p:nvSpPr>
        <p:spPr>
          <a:xfrm>
            <a:off x="6595653" y="3587022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1243C8-7DD7-960F-CCA1-D2C49C5C6CD2}"/>
              </a:ext>
            </a:extLst>
          </p:cNvPr>
          <p:cNvSpPr/>
          <p:nvPr/>
        </p:nvSpPr>
        <p:spPr>
          <a:xfrm>
            <a:off x="6595653" y="5044640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MongoRepository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573131-E1C6-2E2F-728C-B3D96263FAB7}"/>
              </a:ext>
            </a:extLst>
          </p:cNvPr>
          <p:cNvCxnSpPr>
            <a:stCxn id="7" idx="0"/>
            <a:endCxn id="3" idx="2"/>
          </p:cNvCxnSpPr>
          <p:nvPr/>
        </p:nvCxnSpPr>
        <p:spPr>
          <a:xfrm flipV="1">
            <a:off x="7702731" y="4057285"/>
            <a:ext cx="0" cy="98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579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A729-99E7-BD85-DCDA-ECEBDDF4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await and O-O Design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04350-1035-D143-2A07-3D4B0483B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D72B3-3CC7-B35E-9C87-E6A40E58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38CBF-6493-E3EC-5956-F5E20993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39</a:t>
            </a:fld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1C3F6D-6036-7C0D-38B8-646762590FC0}"/>
              </a:ext>
            </a:extLst>
          </p:cNvPr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0C4F23-67AA-2951-E592-B92555D3D5E0}"/>
              </a:ext>
            </a:extLst>
          </p:cNvPr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B6F51F-D352-CF8A-91B5-6CE26C42B98F}"/>
              </a:ext>
            </a:extLst>
          </p:cNvPr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2B7D98-8CD5-05CA-2996-2EA892CAA3F8}"/>
              </a:ext>
            </a:extLst>
          </p:cNvPr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00D484-FB3A-A470-4C95-97F3F1CA8EA3}"/>
              </a:ext>
            </a:extLst>
          </p:cNvPr>
          <p:cNvCxnSpPr>
            <a:stCxn id="15" idx="3"/>
            <a:endCxn id="12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FFF6DD-B32B-34C4-22A7-CDABA11F70A8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6A2256-248A-B920-E542-29465B427164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62B6A49-C11B-E112-3E55-AEEF0B0A4A30}"/>
              </a:ext>
            </a:extLst>
          </p:cNvPr>
          <p:cNvSpPr/>
          <p:nvPr/>
        </p:nvSpPr>
        <p:spPr>
          <a:xfrm>
            <a:off x="6595653" y="3587022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1243C8-7DD7-960F-CCA1-D2C49C5C6CD2}"/>
              </a:ext>
            </a:extLst>
          </p:cNvPr>
          <p:cNvSpPr/>
          <p:nvPr/>
        </p:nvSpPr>
        <p:spPr>
          <a:xfrm>
            <a:off x="6595653" y="5044640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MongoRepository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573131-E1C6-2E2F-728C-B3D96263FAB7}"/>
              </a:ext>
            </a:extLst>
          </p:cNvPr>
          <p:cNvCxnSpPr>
            <a:stCxn id="7" idx="0"/>
            <a:endCxn id="3" idx="2"/>
          </p:cNvCxnSpPr>
          <p:nvPr/>
        </p:nvCxnSpPr>
        <p:spPr>
          <a:xfrm flipV="1">
            <a:off x="7702731" y="4057285"/>
            <a:ext cx="0" cy="98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5C98BC-E472-5243-1995-22FD7F6EE94C}"/>
              </a:ext>
            </a:extLst>
          </p:cNvPr>
          <p:cNvSpPr/>
          <p:nvPr/>
        </p:nvSpPr>
        <p:spPr>
          <a:xfrm>
            <a:off x="2423592" y="1489324"/>
            <a:ext cx="7344816" cy="4531964"/>
          </a:xfrm>
          <a:prstGeom prst="roundRect">
            <a:avLst/>
          </a:prstGeom>
          <a:solidFill>
            <a:srgbClr val="EAEAEA">
              <a:alpha val="98039"/>
            </a:srgbClr>
          </a:solidFill>
          <a:ln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333333"/>
                </a:solidFill>
              </a:ln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D2454D-7B62-8F08-C913-E3854DE99BDA}"/>
              </a:ext>
            </a:extLst>
          </p:cNvPr>
          <p:cNvSpPr txBox="1"/>
          <p:nvPr/>
        </p:nvSpPr>
        <p:spPr>
          <a:xfrm>
            <a:off x="4111928" y="2469382"/>
            <a:ext cx="396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</a:rPr>
              <a:t>LoadById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76EB29-A796-902B-C358-20A2780C9A82}"/>
              </a:ext>
            </a:extLst>
          </p:cNvPr>
          <p:cNvSpPr txBox="1"/>
          <p:nvPr/>
        </p:nvSpPr>
        <p:spPr>
          <a:xfrm>
            <a:off x="3254519" y="4224883"/>
            <a:ext cx="5682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MongoRepository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</a:rPr>
              <a:t>LoadById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) { }</a:t>
            </a:r>
          </a:p>
          <a:p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8699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893E9B6-3B60-470C-BB21-ED064D0A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.NET Thread Pool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995C6F-7574-4576-B70E-00CA737C7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async await is so important for threading and scalability</a:t>
            </a:r>
            <a:endParaRPr lang="en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CC5BB-E107-45A8-B2DA-7979097A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5C9AC-961E-4C5E-AB99-4EBEFB59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2D5B6-8923-47B0-8A70-55C06F0A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730130"/>
      </p:ext>
    </p:extLst>
  </p:cSld>
  <p:clrMapOvr>
    <a:masterClrMapping/>
  </p:clrMapOvr>
  <p:transition spd="slow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A729-99E7-BD85-DCDA-ECEBDDF4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await and O-O Design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04350-1035-D143-2A07-3D4B0483B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D72B3-3CC7-B35E-9C87-E6A40E58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38CBF-6493-E3EC-5956-F5E20993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40</a:t>
            </a:fld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1C3F6D-6036-7C0D-38B8-646762590FC0}"/>
              </a:ext>
            </a:extLst>
          </p:cNvPr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0C4F23-67AA-2951-E592-B92555D3D5E0}"/>
              </a:ext>
            </a:extLst>
          </p:cNvPr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B6F51F-D352-CF8A-91B5-6CE26C42B98F}"/>
              </a:ext>
            </a:extLst>
          </p:cNvPr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2B7D98-8CD5-05CA-2996-2EA892CAA3F8}"/>
              </a:ext>
            </a:extLst>
          </p:cNvPr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00D484-FB3A-A470-4C95-97F3F1CA8EA3}"/>
              </a:ext>
            </a:extLst>
          </p:cNvPr>
          <p:cNvCxnSpPr>
            <a:stCxn id="15" idx="3"/>
            <a:endCxn id="12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FFF6DD-B32B-34C4-22A7-CDABA11F70A8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6A2256-248A-B920-E542-29465B427164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62B6A49-C11B-E112-3E55-AEEF0B0A4A30}"/>
              </a:ext>
            </a:extLst>
          </p:cNvPr>
          <p:cNvSpPr/>
          <p:nvPr/>
        </p:nvSpPr>
        <p:spPr>
          <a:xfrm>
            <a:off x="6595653" y="3587022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1243C8-7DD7-960F-CCA1-D2C49C5C6CD2}"/>
              </a:ext>
            </a:extLst>
          </p:cNvPr>
          <p:cNvSpPr/>
          <p:nvPr/>
        </p:nvSpPr>
        <p:spPr>
          <a:xfrm>
            <a:off x="6595653" y="5044640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MongoRepository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573131-E1C6-2E2F-728C-B3D96263FAB7}"/>
              </a:ext>
            </a:extLst>
          </p:cNvPr>
          <p:cNvCxnSpPr>
            <a:stCxn id="7" idx="0"/>
            <a:endCxn id="3" idx="2"/>
          </p:cNvCxnSpPr>
          <p:nvPr/>
        </p:nvCxnSpPr>
        <p:spPr>
          <a:xfrm flipV="1">
            <a:off x="7702731" y="4057285"/>
            <a:ext cx="0" cy="98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5C98BC-E472-5243-1995-22FD7F6EE94C}"/>
              </a:ext>
            </a:extLst>
          </p:cNvPr>
          <p:cNvSpPr/>
          <p:nvPr/>
        </p:nvSpPr>
        <p:spPr>
          <a:xfrm>
            <a:off x="2423592" y="1489324"/>
            <a:ext cx="7344816" cy="4531964"/>
          </a:xfrm>
          <a:prstGeom prst="roundRect">
            <a:avLst/>
          </a:prstGeom>
          <a:solidFill>
            <a:srgbClr val="EAEAEA">
              <a:alpha val="98039"/>
            </a:srgbClr>
          </a:solidFill>
          <a:ln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333333"/>
                </a:solidFill>
              </a:ln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D2454D-7B62-8F08-C913-E3854DE99BDA}"/>
              </a:ext>
            </a:extLst>
          </p:cNvPr>
          <p:cNvSpPr txBox="1"/>
          <p:nvPr/>
        </p:nvSpPr>
        <p:spPr>
          <a:xfrm>
            <a:off x="4111928" y="2469382"/>
            <a:ext cx="396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Contact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</a:rPr>
              <a:t>LoadById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76EB29-A796-902B-C358-20A2780C9A82}"/>
              </a:ext>
            </a:extLst>
          </p:cNvPr>
          <p:cNvSpPr txBox="1"/>
          <p:nvPr/>
        </p:nvSpPr>
        <p:spPr>
          <a:xfrm>
            <a:off x="2606043" y="4224883"/>
            <a:ext cx="69799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MongoRepository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Task&lt;Contact&gt;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</a:rPr>
              <a:t>LoadByIdAsync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    { }</a:t>
            </a:r>
          </a:p>
          <a:p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55467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A729-99E7-BD85-DCDA-ECEBDDF4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await and O-O Design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04350-1035-D143-2A07-3D4B0483B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D72B3-3CC7-B35E-9C87-E6A40E58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38CBF-6493-E3EC-5956-F5E20993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41</a:t>
            </a:fld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1C3F6D-6036-7C0D-38B8-646762590FC0}"/>
              </a:ext>
            </a:extLst>
          </p:cNvPr>
          <p:cNvSpPr/>
          <p:nvPr/>
        </p:nvSpPr>
        <p:spPr>
          <a:xfrm>
            <a:off x="5024845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0C4F23-67AA-2951-E592-B92555D3D5E0}"/>
              </a:ext>
            </a:extLst>
          </p:cNvPr>
          <p:cNvSpPr/>
          <p:nvPr/>
        </p:nvSpPr>
        <p:spPr>
          <a:xfrm>
            <a:off x="5024844" y="1489324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Interface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B6F51F-D352-CF8A-91B5-6CE26C42B98F}"/>
              </a:ext>
            </a:extLst>
          </p:cNvPr>
          <p:cNvSpPr/>
          <p:nvPr/>
        </p:nvSpPr>
        <p:spPr>
          <a:xfrm>
            <a:off x="5024844" y="4337026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Access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2B7D98-8CD5-05CA-2996-2EA892CAA3F8}"/>
              </a:ext>
            </a:extLst>
          </p:cNvPr>
          <p:cNvSpPr/>
          <p:nvPr/>
        </p:nvSpPr>
        <p:spPr>
          <a:xfrm>
            <a:off x="1987730" y="2913175"/>
            <a:ext cx="2142309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Communication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00D484-FB3A-A470-4C95-97F3F1CA8EA3}"/>
              </a:ext>
            </a:extLst>
          </p:cNvPr>
          <p:cNvCxnSpPr>
            <a:stCxn id="15" idx="3"/>
            <a:endCxn id="12" idx="1"/>
          </p:cNvCxnSpPr>
          <p:nvPr/>
        </p:nvCxnSpPr>
        <p:spPr>
          <a:xfrm>
            <a:off x="4130039" y="3468347"/>
            <a:ext cx="89480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FFF6DD-B32B-34C4-22A7-CDABA11F70A8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6095999" y="2599667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6A2256-248A-B920-E542-29465B427164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V="1">
            <a:off x="6095999" y="4023518"/>
            <a:ext cx="1" cy="3135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62B6A49-C11B-E112-3E55-AEEF0B0A4A30}"/>
              </a:ext>
            </a:extLst>
          </p:cNvPr>
          <p:cNvSpPr/>
          <p:nvPr/>
        </p:nvSpPr>
        <p:spPr>
          <a:xfrm>
            <a:off x="6595653" y="3587022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1243C8-7DD7-960F-CCA1-D2C49C5C6CD2}"/>
              </a:ext>
            </a:extLst>
          </p:cNvPr>
          <p:cNvSpPr/>
          <p:nvPr/>
        </p:nvSpPr>
        <p:spPr>
          <a:xfrm>
            <a:off x="6595653" y="5044640"/>
            <a:ext cx="2214155" cy="4702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MongoRepository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573131-E1C6-2E2F-728C-B3D96263FAB7}"/>
              </a:ext>
            </a:extLst>
          </p:cNvPr>
          <p:cNvCxnSpPr>
            <a:stCxn id="7" idx="0"/>
            <a:endCxn id="3" idx="2"/>
          </p:cNvCxnSpPr>
          <p:nvPr/>
        </p:nvCxnSpPr>
        <p:spPr>
          <a:xfrm flipV="1">
            <a:off x="7702731" y="4057285"/>
            <a:ext cx="0" cy="987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5C98BC-E472-5243-1995-22FD7F6EE94C}"/>
              </a:ext>
            </a:extLst>
          </p:cNvPr>
          <p:cNvSpPr/>
          <p:nvPr/>
        </p:nvSpPr>
        <p:spPr>
          <a:xfrm>
            <a:off x="2423592" y="1489324"/>
            <a:ext cx="7344816" cy="4531964"/>
          </a:xfrm>
          <a:prstGeom prst="roundRect">
            <a:avLst/>
          </a:prstGeom>
          <a:solidFill>
            <a:srgbClr val="EAEAEA">
              <a:alpha val="98039"/>
            </a:srgbClr>
          </a:solidFill>
          <a:ln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333333"/>
                </a:solidFill>
              </a:ln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D2454D-7B62-8F08-C913-E3854DE99BDA}"/>
              </a:ext>
            </a:extLst>
          </p:cNvPr>
          <p:cNvSpPr txBox="1"/>
          <p:nvPr/>
        </p:nvSpPr>
        <p:spPr>
          <a:xfrm>
            <a:off x="3310891" y="2469382"/>
            <a:ext cx="5570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Task&lt;Contact&gt;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</a:rPr>
              <a:t>LoadByIdAsync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76EB29-A796-902B-C358-20A2780C9A82}"/>
              </a:ext>
            </a:extLst>
          </p:cNvPr>
          <p:cNvSpPr txBox="1"/>
          <p:nvPr/>
        </p:nvSpPr>
        <p:spPr>
          <a:xfrm>
            <a:off x="2606043" y="4224883"/>
            <a:ext cx="69799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MongoRepository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IRepository</a:t>
            </a:r>
            <a:endParaRPr lang="de-DE" dirty="0">
              <a:solidFill>
                <a:srgbClr val="2D91A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D91AF"/>
                </a:solidFill>
                <a:latin typeface="Consolas" panose="020B0609020204030204" pitchFamily="49" charset="0"/>
              </a:rPr>
              <a:t>Task&lt;Contact&gt;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</a:rPr>
              <a:t>LoadByIdAsync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D91AF"/>
                </a:solidFill>
                <a:latin typeface="Consolas" panose="020B0609020204030204" pitchFamily="49" charset="0"/>
              </a:rPr>
              <a:t>Guid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    { }</a:t>
            </a:r>
          </a:p>
          <a:p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80849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3C3BA-4399-D1E7-712B-1514B5B0E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little bit about the Task Parallel Library (TPL)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D3892-F727-6175-2C03-6DFA9DFD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TPL implements Task, Task&lt;T&gt;, </a:t>
            </a:r>
            <a:r>
              <a:rPr lang="en-US" dirty="0" err="1"/>
              <a:t>ValueTask</a:t>
            </a:r>
            <a:r>
              <a:rPr lang="en-US" dirty="0"/>
              <a:t>, and </a:t>
            </a:r>
            <a:r>
              <a:rPr lang="en-US" dirty="0" err="1"/>
              <a:t>ValueTask</a:t>
            </a:r>
            <a:r>
              <a:rPr lang="en-US" dirty="0"/>
              <a:t>&lt;T&gt;, amongst other types</a:t>
            </a:r>
          </a:p>
          <a:p>
            <a:r>
              <a:rPr lang="en-US" dirty="0"/>
              <a:t>A method is considered asynchronous when it returns one of the mentioned types (not when it is marked with async)</a:t>
            </a:r>
          </a:p>
          <a:p>
            <a:r>
              <a:rPr lang="en-US" dirty="0"/>
              <a:t>If you have an async method that often returns synchronously, consider returning </a:t>
            </a:r>
            <a:r>
              <a:rPr lang="en-US" dirty="0" err="1"/>
              <a:t>ValueTask</a:t>
            </a:r>
            <a:r>
              <a:rPr lang="en-US" dirty="0"/>
              <a:t>&lt;T&gt; to reduce allocations</a:t>
            </a:r>
          </a:p>
          <a:p>
            <a:r>
              <a:rPr lang="en-US" dirty="0"/>
              <a:t>You can implement an asynchronous method synchronously by leaving out the async keyword and simply returning one of the following:</a:t>
            </a:r>
          </a:p>
          <a:p>
            <a:pPr lvl="1"/>
            <a:r>
              <a:rPr lang="en-US" dirty="0" err="1"/>
              <a:t>Task.CompletedTask</a:t>
            </a:r>
            <a:endParaRPr lang="en-US" dirty="0"/>
          </a:p>
          <a:p>
            <a:pPr lvl="1"/>
            <a:r>
              <a:rPr lang="en-US" dirty="0" err="1"/>
              <a:t>Task.FromResult</a:t>
            </a:r>
            <a:r>
              <a:rPr lang="en-US" dirty="0"/>
              <a:t>&lt;T&gt;(</a:t>
            </a:r>
            <a:r>
              <a:rPr lang="en-US" dirty="0" err="1"/>
              <a:t>returnValue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new </a:t>
            </a:r>
            <a:r>
              <a:rPr lang="en-US" dirty="0" err="1"/>
              <a:t>ValueTask</a:t>
            </a:r>
            <a:r>
              <a:rPr lang="en-US" dirty="0"/>
              <a:t>&lt;T&gt;(</a:t>
            </a:r>
            <a:r>
              <a:rPr lang="en-US" dirty="0" err="1"/>
              <a:t>returnValue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default(</a:t>
            </a:r>
            <a:r>
              <a:rPr lang="en-US" dirty="0" err="1"/>
              <a:t>ValueTask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880D7-9A7B-30F7-488E-F56F2691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E138E-60C7-1D4B-E33F-0852ED97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8632C-9CD2-23AF-623C-D268ACBAB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830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0199ABB-78E3-24B2-8486-934B5092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 await memory snapshots</a:t>
            </a:r>
            <a:endParaRPr lang="de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3A7A2D-15CB-59B2-E5C5-53BACA8701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in memory when an async method executes?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E3031-71B5-86F8-5AB6-2DC89158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D4757-BAD8-3FD6-7C9A-FB29BAF6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28690-1221-4099-9E69-8BFF3C4C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826239"/>
      </p:ext>
    </p:extLst>
  </p:cSld>
  <p:clrMapOvr>
    <a:masterClrMapping/>
  </p:clrMapOvr>
  <p:transition spd="med">
    <p:cover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EDF0A83-0B8E-D2A2-FF39-09C4325A6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simple example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02C04-3981-8015-2A48-2DC5BBC8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1A67E-FC22-2C9B-472F-52ABB106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3A391-5DBC-4703-DF4E-FBF267F3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44</a:t>
            </a:fld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59A84F-99BB-B75E-95AE-1FD270591A74}"/>
              </a:ext>
            </a:extLst>
          </p:cNvPr>
          <p:cNvSpPr txBox="1"/>
          <p:nvPr/>
        </p:nvSpPr>
        <p:spPr>
          <a:xfrm>
            <a:off x="8100060" y="924134"/>
            <a:ext cx="3764280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lang="de-DE" sz="1100" noProof="1">
                <a:solidFill>
                  <a:srgbClr val="39CC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de-DE" sz="1100" noProof="1">
                <a:solidFill>
                  <a:srgbClr val="39CC8F"/>
                </a:solidFill>
                <a:effectLst/>
                <a:latin typeface="Consolas" panose="020B0609020204030204" pitchFamily="49" charset="0"/>
              </a:rPr>
              <a:t>HighFive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(5);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private static 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int</a:t>
            </a: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100" noProof="1">
                <a:solidFill>
                  <a:srgbClr val="39CC8F"/>
                </a:solidFill>
                <a:effectLst/>
                <a:latin typeface="Consolas" panose="020B0609020204030204" pitchFamily="49" charset="0"/>
              </a:rPr>
              <a:t>HighFive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value)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var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bro = new </a:t>
            </a:r>
            <a:r>
              <a:rPr lang="de-DE" sz="1100" noProof="1">
                <a:solidFill>
                  <a:srgbClr val="2CCB8F"/>
                </a:solidFill>
                <a:latin typeface="Consolas" panose="020B0609020204030204" pitchFamily="49" charset="0"/>
              </a:rPr>
              <a:t>Bro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();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result = bro.HighFive(value);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return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result;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de-DE" sz="1100" noProof="1">
              <a:solidFill>
                <a:srgbClr val="BDBDBD"/>
              </a:solidFill>
              <a:latin typeface="Consolas" panose="020B0609020204030204" pitchFamily="49" charset="0"/>
            </a:endParaRPr>
          </a:p>
          <a:p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lang="de-DE" sz="1100" noProof="1">
                <a:solidFill>
                  <a:srgbClr val="2CCB8F"/>
                </a:solidFill>
                <a:effectLst/>
                <a:latin typeface="Consolas" panose="020B0609020204030204" pitchFamily="49" charset="0"/>
              </a:rPr>
              <a:t>Bro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public int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HighFive(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int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value) =&gt;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       value + 5;</a:t>
            </a:r>
          </a:p>
          <a:p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}</a:t>
            </a:r>
            <a:endParaRPr lang="de-DE" sz="1100" noProof="1">
              <a:solidFill>
                <a:srgbClr val="D0D0D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771ED5-2BC0-9AE0-D903-F99519E3E637}"/>
              </a:ext>
            </a:extLst>
          </p:cNvPr>
          <p:cNvSpPr/>
          <p:nvPr/>
        </p:nvSpPr>
        <p:spPr>
          <a:xfrm>
            <a:off x="420054" y="1188244"/>
            <a:ext cx="2743201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771E1F-BC11-2962-6CBD-BE44364BF05E}"/>
              </a:ext>
            </a:extLst>
          </p:cNvPr>
          <p:cNvSpPr txBox="1"/>
          <p:nvPr/>
        </p:nvSpPr>
        <p:spPr>
          <a:xfrm>
            <a:off x="609426" y="81891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E64B94-9C0B-FCC5-C77C-9A819F23B73E}"/>
              </a:ext>
            </a:extLst>
          </p:cNvPr>
          <p:cNvSpPr/>
          <p:nvPr/>
        </p:nvSpPr>
        <p:spPr>
          <a:xfrm>
            <a:off x="3424238" y="1188244"/>
            <a:ext cx="4302442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3243DF-D7CA-DCDA-6F42-E76CAEE8B900}"/>
              </a:ext>
            </a:extLst>
          </p:cNvPr>
          <p:cNvSpPr txBox="1"/>
          <p:nvPr/>
        </p:nvSpPr>
        <p:spPr>
          <a:xfrm>
            <a:off x="3408260" y="81891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C020C1-5F49-8911-92D5-17ECFEEE2343}"/>
              </a:ext>
            </a:extLst>
          </p:cNvPr>
          <p:cNvSpPr/>
          <p:nvPr/>
        </p:nvSpPr>
        <p:spPr>
          <a:xfrm>
            <a:off x="525780" y="5669756"/>
            <a:ext cx="2525078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(Caller of Main)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0C45A0-5F07-3976-5F4E-B95286196200}"/>
              </a:ext>
            </a:extLst>
          </p:cNvPr>
          <p:cNvSpPr/>
          <p:nvPr/>
        </p:nvSpPr>
        <p:spPr>
          <a:xfrm>
            <a:off x="525780" y="5423034"/>
            <a:ext cx="2525078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result (int): ???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51073D-A515-CB9A-0971-2E9A6AE4CDB8}"/>
              </a:ext>
            </a:extLst>
          </p:cNvPr>
          <p:cNvSpPr/>
          <p:nvPr/>
        </p:nvSpPr>
        <p:spPr>
          <a:xfrm>
            <a:off x="8082915" y="1125855"/>
            <a:ext cx="339090" cy="213360"/>
          </a:xfrm>
          <a:prstGeom prst="rect">
            <a:avLst/>
          </a:prstGeom>
          <a:solidFill>
            <a:schemeClr val="accent4">
              <a:alpha val="1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338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EDF0A83-0B8E-D2A2-FF39-09C4325A6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simple example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02C04-3981-8015-2A48-2DC5BBC8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1A67E-FC22-2C9B-472F-52ABB106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3A391-5DBC-4703-DF4E-FBF267F3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45</a:t>
            </a:fld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59A84F-99BB-B75E-95AE-1FD270591A74}"/>
              </a:ext>
            </a:extLst>
          </p:cNvPr>
          <p:cNvSpPr txBox="1"/>
          <p:nvPr/>
        </p:nvSpPr>
        <p:spPr>
          <a:xfrm>
            <a:off x="8100060" y="924134"/>
            <a:ext cx="3764280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lang="de-DE" sz="1100" noProof="1">
                <a:solidFill>
                  <a:srgbClr val="39CC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de-DE" sz="1100" noProof="1">
                <a:solidFill>
                  <a:srgbClr val="39CC8F"/>
                </a:solidFill>
                <a:effectLst/>
                <a:latin typeface="Consolas" panose="020B0609020204030204" pitchFamily="49" charset="0"/>
              </a:rPr>
              <a:t>HighFive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(5);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private static 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int</a:t>
            </a: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100" noProof="1">
                <a:solidFill>
                  <a:srgbClr val="39CC8F"/>
                </a:solidFill>
                <a:effectLst/>
                <a:latin typeface="Consolas" panose="020B0609020204030204" pitchFamily="49" charset="0"/>
              </a:rPr>
              <a:t>HighFive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value)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var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bro = new </a:t>
            </a:r>
            <a:r>
              <a:rPr lang="de-DE" sz="1100" noProof="1">
                <a:solidFill>
                  <a:srgbClr val="2CCB8F"/>
                </a:solidFill>
                <a:latin typeface="Consolas" panose="020B0609020204030204" pitchFamily="49" charset="0"/>
              </a:rPr>
              <a:t>Bro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();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result = bro.HighFive(value);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return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result;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de-DE" sz="1100" noProof="1">
              <a:solidFill>
                <a:srgbClr val="BDBDBD"/>
              </a:solidFill>
              <a:latin typeface="Consolas" panose="020B0609020204030204" pitchFamily="49" charset="0"/>
            </a:endParaRPr>
          </a:p>
          <a:p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lang="de-DE" sz="1100" noProof="1">
                <a:solidFill>
                  <a:srgbClr val="2CCB8F"/>
                </a:solidFill>
                <a:effectLst/>
                <a:latin typeface="Consolas" panose="020B0609020204030204" pitchFamily="49" charset="0"/>
              </a:rPr>
              <a:t>Bro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public int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HighFive(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int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value) =&gt;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       value + 5;</a:t>
            </a:r>
          </a:p>
          <a:p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}</a:t>
            </a:r>
            <a:endParaRPr lang="de-DE" sz="1100" noProof="1">
              <a:solidFill>
                <a:srgbClr val="D0D0D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771ED5-2BC0-9AE0-D903-F99519E3E637}"/>
              </a:ext>
            </a:extLst>
          </p:cNvPr>
          <p:cNvSpPr/>
          <p:nvPr/>
        </p:nvSpPr>
        <p:spPr>
          <a:xfrm>
            <a:off x="420054" y="1188244"/>
            <a:ext cx="2743201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771E1F-BC11-2962-6CBD-BE44364BF05E}"/>
              </a:ext>
            </a:extLst>
          </p:cNvPr>
          <p:cNvSpPr txBox="1"/>
          <p:nvPr/>
        </p:nvSpPr>
        <p:spPr>
          <a:xfrm>
            <a:off x="609426" y="81891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E64B94-9C0B-FCC5-C77C-9A819F23B73E}"/>
              </a:ext>
            </a:extLst>
          </p:cNvPr>
          <p:cNvSpPr/>
          <p:nvPr/>
        </p:nvSpPr>
        <p:spPr>
          <a:xfrm>
            <a:off x="3424238" y="1188244"/>
            <a:ext cx="4302442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3243DF-D7CA-DCDA-6F42-E76CAEE8B900}"/>
              </a:ext>
            </a:extLst>
          </p:cNvPr>
          <p:cNvSpPr txBox="1"/>
          <p:nvPr/>
        </p:nvSpPr>
        <p:spPr>
          <a:xfrm>
            <a:off x="3408260" y="81891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C020C1-5F49-8911-92D5-17ECFEEE2343}"/>
              </a:ext>
            </a:extLst>
          </p:cNvPr>
          <p:cNvSpPr/>
          <p:nvPr/>
        </p:nvSpPr>
        <p:spPr>
          <a:xfrm>
            <a:off x="525780" y="5669756"/>
            <a:ext cx="2525078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(Caller of Main)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0C45A0-5F07-3976-5F4E-B95286196200}"/>
              </a:ext>
            </a:extLst>
          </p:cNvPr>
          <p:cNvSpPr/>
          <p:nvPr/>
        </p:nvSpPr>
        <p:spPr>
          <a:xfrm>
            <a:off x="525780" y="5423034"/>
            <a:ext cx="2525078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result (int): ???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51073D-A515-CB9A-0971-2E9A6AE4CDB8}"/>
              </a:ext>
            </a:extLst>
          </p:cNvPr>
          <p:cNvSpPr/>
          <p:nvPr/>
        </p:nvSpPr>
        <p:spPr>
          <a:xfrm>
            <a:off x="8100060" y="1967865"/>
            <a:ext cx="339090" cy="213360"/>
          </a:xfrm>
          <a:prstGeom prst="rect">
            <a:avLst/>
          </a:prstGeom>
          <a:solidFill>
            <a:schemeClr val="accent4">
              <a:alpha val="1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547C2E-2253-2EAA-5F4B-AF7B8C14F97A}"/>
              </a:ext>
            </a:extLst>
          </p:cNvPr>
          <p:cNvSpPr/>
          <p:nvPr/>
        </p:nvSpPr>
        <p:spPr>
          <a:xfrm>
            <a:off x="525780" y="5033620"/>
            <a:ext cx="2525078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value (int): 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167D8B-2E38-FF56-E40D-192580EDE565}"/>
              </a:ext>
            </a:extLst>
          </p:cNvPr>
          <p:cNvSpPr/>
          <p:nvPr/>
        </p:nvSpPr>
        <p:spPr>
          <a:xfrm>
            <a:off x="9448800" y="1285875"/>
            <a:ext cx="880110" cy="213360"/>
          </a:xfrm>
          <a:prstGeom prst="rect">
            <a:avLst/>
          </a:prstGeom>
          <a:solidFill>
            <a:schemeClr val="accent4">
              <a:alpha val="1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A4112B-C639-959B-B20F-9D1DAE70D403}"/>
              </a:ext>
            </a:extLst>
          </p:cNvPr>
          <p:cNvSpPr/>
          <p:nvPr/>
        </p:nvSpPr>
        <p:spPr>
          <a:xfrm>
            <a:off x="525780" y="4786898"/>
            <a:ext cx="2525078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6D0111-49BA-D705-732E-C30C9E6F6A7A}"/>
              </a:ext>
            </a:extLst>
          </p:cNvPr>
          <p:cNvSpPr/>
          <p:nvPr/>
        </p:nvSpPr>
        <p:spPr>
          <a:xfrm>
            <a:off x="525780" y="4540176"/>
            <a:ext cx="2525078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bro (Bro): ???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FA783A-8373-08B5-8960-C5862C2C556F}"/>
              </a:ext>
            </a:extLst>
          </p:cNvPr>
          <p:cNvSpPr/>
          <p:nvPr/>
        </p:nvSpPr>
        <p:spPr>
          <a:xfrm>
            <a:off x="525780" y="4303663"/>
            <a:ext cx="2525078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result (int): ???</a:t>
            </a:r>
          </a:p>
        </p:txBody>
      </p:sp>
    </p:spTree>
    <p:extLst>
      <p:ext uri="{BB962C8B-B14F-4D97-AF65-F5344CB8AC3E}">
        <p14:creationId xmlns:p14="http://schemas.microsoft.com/office/powerpoint/2010/main" val="2233247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EDF0A83-0B8E-D2A2-FF39-09C4325A6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simple example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02C04-3981-8015-2A48-2DC5BBC8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1A67E-FC22-2C9B-472F-52ABB106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3A391-5DBC-4703-DF4E-FBF267F3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46</a:t>
            </a:fld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59A84F-99BB-B75E-95AE-1FD270591A74}"/>
              </a:ext>
            </a:extLst>
          </p:cNvPr>
          <p:cNvSpPr txBox="1"/>
          <p:nvPr/>
        </p:nvSpPr>
        <p:spPr>
          <a:xfrm>
            <a:off x="8100060" y="924134"/>
            <a:ext cx="3764280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lang="de-DE" sz="1100" noProof="1">
                <a:solidFill>
                  <a:srgbClr val="39CC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de-DE" sz="1100" noProof="1">
                <a:solidFill>
                  <a:srgbClr val="39CC8F"/>
                </a:solidFill>
                <a:effectLst/>
                <a:latin typeface="Consolas" panose="020B0609020204030204" pitchFamily="49" charset="0"/>
              </a:rPr>
              <a:t>HighFive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(5);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private static 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int</a:t>
            </a: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100" noProof="1">
                <a:solidFill>
                  <a:srgbClr val="39CC8F"/>
                </a:solidFill>
                <a:effectLst/>
                <a:latin typeface="Consolas" panose="020B0609020204030204" pitchFamily="49" charset="0"/>
              </a:rPr>
              <a:t>HighFive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value)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var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bro = new </a:t>
            </a:r>
            <a:r>
              <a:rPr lang="de-DE" sz="1100" noProof="1">
                <a:solidFill>
                  <a:srgbClr val="2CCB8F"/>
                </a:solidFill>
                <a:latin typeface="Consolas" panose="020B0609020204030204" pitchFamily="49" charset="0"/>
              </a:rPr>
              <a:t>Bro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();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result = bro.HighFive(value);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return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result;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de-DE" sz="1100" noProof="1">
              <a:solidFill>
                <a:srgbClr val="BDBDBD"/>
              </a:solidFill>
              <a:latin typeface="Consolas" panose="020B0609020204030204" pitchFamily="49" charset="0"/>
            </a:endParaRPr>
          </a:p>
          <a:p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lang="de-DE" sz="1100" noProof="1">
                <a:solidFill>
                  <a:srgbClr val="2CCB8F"/>
                </a:solidFill>
                <a:effectLst/>
                <a:latin typeface="Consolas" panose="020B0609020204030204" pitchFamily="49" charset="0"/>
              </a:rPr>
              <a:t>Bro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public int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HighFive(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int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value) =&gt;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       value + 5;</a:t>
            </a:r>
          </a:p>
          <a:p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}</a:t>
            </a:r>
            <a:endParaRPr lang="de-DE" sz="1100" noProof="1">
              <a:solidFill>
                <a:srgbClr val="D0D0D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771ED5-2BC0-9AE0-D903-F99519E3E637}"/>
              </a:ext>
            </a:extLst>
          </p:cNvPr>
          <p:cNvSpPr/>
          <p:nvPr/>
        </p:nvSpPr>
        <p:spPr>
          <a:xfrm>
            <a:off x="420054" y="1188244"/>
            <a:ext cx="2743201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771E1F-BC11-2962-6CBD-BE44364BF05E}"/>
              </a:ext>
            </a:extLst>
          </p:cNvPr>
          <p:cNvSpPr txBox="1"/>
          <p:nvPr/>
        </p:nvSpPr>
        <p:spPr>
          <a:xfrm>
            <a:off x="609426" y="81891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E64B94-9C0B-FCC5-C77C-9A819F23B73E}"/>
              </a:ext>
            </a:extLst>
          </p:cNvPr>
          <p:cNvSpPr/>
          <p:nvPr/>
        </p:nvSpPr>
        <p:spPr>
          <a:xfrm>
            <a:off x="3424238" y="1188244"/>
            <a:ext cx="4302442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3243DF-D7CA-DCDA-6F42-E76CAEE8B900}"/>
              </a:ext>
            </a:extLst>
          </p:cNvPr>
          <p:cNvSpPr txBox="1"/>
          <p:nvPr/>
        </p:nvSpPr>
        <p:spPr>
          <a:xfrm>
            <a:off x="3408260" y="81891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C020C1-5F49-8911-92D5-17ECFEEE2343}"/>
              </a:ext>
            </a:extLst>
          </p:cNvPr>
          <p:cNvSpPr/>
          <p:nvPr/>
        </p:nvSpPr>
        <p:spPr>
          <a:xfrm>
            <a:off x="525780" y="5669756"/>
            <a:ext cx="2525078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(Caller of Main)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0C45A0-5F07-3976-5F4E-B95286196200}"/>
              </a:ext>
            </a:extLst>
          </p:cNvPr>
          <p:cNvSpPr/>
          <p:nvPr/>
        </p:nvSpPr>
        <p:spPr>
          <a:xfrm>
            <a:off x="525780" y="5423034"/>
            <a:ext cx="2525078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result (int): ???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51073D-A515-CB9A-0971-2E9A6AE4CDB8}"/>
              </a:ext>
            </a:extLst>
          </p:cNvPr>
          <p:cNvSpPr/>
          <p:nvPr/>
        </p:nvSpPr>
        <p:spPr>
          <a:xfrm>
            <a:off x="8469630" y="2127885"/>
            <a:ext cx="1550670" cy="213360"/>
          </a:xfrm>
          <a:prstGeom prst="rect">
            <a:avLst/>
          </a:prstGeom>
          <a:solidFill>
            <a:schemeClr val="accent4">
              <a:alpha val="1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547C2E-2253-2EAA-5F4B-AF7B8C14F97A}"/>
              </a:ext>
            </a:extLst>
          </p:cNvPr>
          <p:cNvSpPr/>
          <p:nvPr/>
        </p:nvSpPr>
        <p:spPr>
          <a:xfrm>
            <a:off x="525780" y="5033620"/>
            <a:ext cx="2525078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value (int): 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167D8B-2E38-FF56-E40D-192580EDE565}"/>
              </a:ext>
            </a:extLst>
          </p:cNvPr>
          <p:cNvSpPr/>
          <p:nvPr/>
        </p:nvSpPr>
        <p:spPr>
          <a:xfrm>
            <a:off x="9448800" y="1285875"/>
            <a:ext cx="880110" cy="213360"/>
          </a:xfrm>
          <a:prstGeom prst="rect">
            <a:avLst/>
          </a:prstGeom>
          <a:solidFill>
            <a:schemeClr val="accent4">
              <a:alpha val="1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A4112B-C639-959B-B20F-9D1DAE70D403}"/>
              </a:ext>
            </a:extLst>
          </p:cNvPr>
          <p:cNvSpPr/>
          <p:nvPr/>
        </p:nvSpPr>
        <p:spPr>
          <a:xfrm>
            <a:off x="525780" y="4786898"/>
            <a:ext cx="2525078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6D0111-49BA-D705-732E-C30C9E6F6A7A}"/>
              </a:ext>
            </a:extLst>
          </p:cNvPr>
          <p:cNvSpPr/>
          <p:nvPr/>
        </p:nvSpPr>
        <p:spPr>
          <a:xfrm>
            <a:off x="525780" y="4540176"/>
            <a:ext cx="2525078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bro (Bro): ref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FA783A-8373-08B5-8960-C5862C2C556F}"/>
              </a:ext>
            </a:extLst>
          </p:cNvPr>
          <p:cNvSpPr/>
          <p:nvPr/>
        </p:nvSpPr>
        <p:spPr>
          <a:xfrm>
            <a:off x="525780" y="4303663"/>
            <a:ext cx="2525078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result (int): ???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9877C3-929B-2DF9-A9FB-7C264C3DA67D}"/>
              </a:ext>
            </a:extLst>
          </p:cNvPr>
          <p:cNvSpPr/>
          <p:nvPr/>
        </p:nvSpPr>
        <p:spPr>
          <a:xfrm>
            <a:off x="3665220" y="5311249"/>
            <a:ext cx="1649730" cy="463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Bro</a:t>
            </a:r>
            <a:endParaRPr lang="de-DE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1220621-E334-8984-7086-B12745DDC00A}"/>
              </a:ext>
            </a:extLst>
          </p:cNvPr>
          <p:cNvCxnSpPr>
            <a:stCxn id="9" idx="3"/>
            <a:endCxn id="19" idx="1"/>
          </p:cNvCxnSpPr>
          <p:nvPr/>
        </p:nvCxnSpPr>
        <p:spPr>
          <a:xfrm>
            <a:off x="3050858" y="4644951"/>
            <a:ext cx="614362" cy="89793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3066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EDF0A83-0B8E-D2A2-FF39-09C4325A6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simple example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02C04-3981-8015-2A48-2DC5BBC8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1A67E-FC22-2C9B-472F-52ABB106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3A391-5DBC-4703-DF4E-FBF267F3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47</a:t>
            </a:fld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59A84F-99BB-B75E-95AE-1FD270591A74}"/>
              </a:ext>
            </a:extLst>
          </p:cNvPr>
          <p:cNvSpPr txBox="1"/>
          <p:nvPr/>
        </p:nvSpPr>
        <p:spPr>
          <a:xfrm>
            <a:off x="8100060" y="924134"/>
            <a:ext cx="3764280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lang="de-DE" sz="1100" noProof="1">
                <a:solidFill>
                  <a:srgbClr val="39CC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de-DE" sz="1100" noProof="1">
                <a:solidFill>
                  <a:srgbClr val="39CC8F"/>
                </a:solidFill>
                <a:effectLst/>
                <a:latin typeface="Consolas" panose="020B0609020204030204" pitchFamily="49" charset="0"/>
              </a:rPr>
              <a:t>HighFive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(5);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private static 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int</a:t>
            </a: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100" noProof="1">
                <a:solidFill>
                  <a:srgbClr val="39CC8F"/>
                </a:solidFill>
                <a:effectLst/>
                <a:latin typeface="Consolas" panose="020B0609020204030204" pitchFamily="49" charset="0"/>
              </a:rPr>
              <a:t>HighFive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value)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var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bro = new </a:t>
            </a:r>
            <a:r>
              <a:rPr lang="de-DE" sz="1100" noProof="1">
                <a:solidFill>
                  <a:srgbClr val="2CCB8F"/>
                </a:solidFill>
                <a:latin typeface="Consolas" panose="020B0609020204030204" pitchFamily="49" charset="0"/>
              </a:rPr>
              <a:t>Bro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();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result = bro.HighFive(value);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return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result;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de-DE" sz="1100" noProof="1">
              <a:solidFill>
                <a:srgbClr val="BDBDBD"/>
              </a:solidFill>
              <a:latin typeface="Consolas" panose="020B0609020204030204" pitchFamily="49" charset="0"/>
            </a:endParaRPr>
          </a:p>
          <a:p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lang="de-DE" sz="1100" noProof="1">
                <a:solidFill>
                  <a:srgbClr val="2CCB8F"/>
                </a:solidFill>
                <a:effectLst/>
                <a:latin typeface="Consolas" panose="020B0609020204030204" pitchFamily="49" charset="0"/>
              </a:rPr>
              <a:t>Bro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public int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HighFive(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int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value) =&gt;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       value + 5;</a:t>
            </a:r>
          </a:p>
          <a:p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}</a:t>
            </a:r>
            <a:endParaRPr lang="de-DE" sz="1100" noProof="1">
              <a:solidFill>
                <a:srgbClr val="D0D0D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771ED5-2BC0-9AE0-D903-F99519E3E637}"/>
              </a:ext>
            </a:extLst>
          </p:cNvPr>
          <p:cNvSpPr/>
          <p:nvPr/>
        </p:nvSpPr>
        <p:spPr>
          <a:xfrm>
            <a:off x="420054" y="1188244"/>
            <a:ext cx="2743201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771E1F-BC11-2962-6CBD-BE44364BF05E}"/>
              </a:ext>
            </a:extLst>
          </p:cNvPr>
          <p:cNvSpPr txBox="1"/>
          <p:nvPr/>
        </p:nvSpPr>
        <p:spPr>
          <a:xfrm>
            <a:off x="609426" y="81891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E64B94-9C0B-FCC5-C77C-9A819F23B73E}"/>
              </a:ext>
            </a:extLst>
          </p:cNvPr>
          <p:cNvSpPr/>
          <p:nvPr/>
        </p:nvSpPr>
        <p:spPr>
          <a:xfrm>
            <a:off x="3424238" y="1188244"/>
            <a:ext cx="4302442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3243DF-D7CA-DCDA-6F42-E76CAEE8B900}"/>
              </a:ext>
            </a:extLst>
          </p:cNvPr>
          <p:cNvSpPr txBox="1"/>
          <p:nvPr/>
        </p:nvSpPr>
        <p:spPr>
          <a:xfrm>
            <a:off x="3408260" y="81891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C020C1-5F49-8911-92D5-17ECFEEE2343}"/>
              </a:ext>
            </a:extLst>
          </p:cNvPr>
          <p:cNvSpPr/>
          <p:nvPr/>
        </p:nvSpPr>
        <p:spPr>
          <a:xfrm>
            <a:off x="525780" y="5669756"/>
            <a:ext cx="2525078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(Caller of Main)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0C45A0-5F07-3976-5F4E-B95286196200}"/>
              </a:ext>
            </a:extLst>
          </p:cNvPr>
          <p:cNvSpPr/>
          <p:nvPr/>
        </p:nvSpPr>
        <p:spPr>
          <a:xfrm>
            <a:off x="525780" y="5423034"/>
            <a:ext cx="2525078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result (int): ???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51073D-A515-CB9A-0971-2E9A6AE4CDB8}"/>
              </a:ext>
            </a:extLst>
          </p:cNvPr>
          <p:cNvSpPr/>
          <p:nvPr/>
        </p:nvSpPr>
        <p:spPr>
          <a:xfrm>
            <a:off x="9477375" y="2302476"/>
            <a:ext cx="1458840" cy="213360"/>
          </a:xfrm>
          <a:prstGeom prst="rect">
            <a:avLst/>
          </a:prstGeom>
          <a:solidFill>
            <a:schemeClr val="accent4">
              <a:alpha val="1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547C2E-2253-2EAA-5F4B-AF7B8C14F97A}"/>
              </a:ext>
            </a:extLst>
          </p:cNvPr>
          <p:cNvSpPr/>
          <p:nvPr/>
        </p:nvSpPr>
        <p:spPr>
          <a:xfrm>
            <a:off x="525780" y="5033620"/>
            <a:ext cx="2525078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value (int): 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167D8B-2E38-FF56-E40D-192580EDE565}"/>
              </a:ext>
            </a:extLst>
          </p:cNvPr>
          <p:cNvSpPr/>
          <p:nvPr/>
        </p:nvSpPr>
        <p:spPr>
          <a:xfrm>
            <a:off x="9448800" y="1285875"/>
            <a:ext cx="880110" cy="213360"/>
          </a:xfrm>
          <a:prstGeom prst="rect">
            <a:avLst/>
          </a:prstGeom>
          <a:solidFill>
            <a:schemeClr val="accent4">
              <a:alpha val="1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A4112B-C639-959B-B20F-9D1DAE70D403}"/>
              </a:ext>
            </a:extLst>
          </p:cNvPr>
          <p:cNvSpPr/>
          <p:nvPr/>
        </p:nvSpPr>
        <p:spPr>
          <a:xfrm>
            <a:off x="525780" y="4786898"/>
            <a:ext cx="2525078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6D0111-49BA-D705-732E-C30C9E6F6A7A}"/>
              </a:ext>
            </a:extLst>
          </p:cNvPr>
          <p:cNvSpPr/>
          <p:nvPr/>
        </p:nvSpPr>
        <p:spPr>
          <a:xfrm>
            <a:off x="525780" y="4540176"/>
            <a:ext cx="2525078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bro (Bro): ref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FA783A-8373-08B5-8960-C5862C2C556F}"/>
              </a:ext>
            </a:extLst>
          </p:cNvPr>
          <p:cNvSpPr/>
          <p:nvPr/>
        </p:nvSpPr>
        <p:spPr>
          <a:xfrm>
            <a:off x="525780" y="4303663"/>
            <a:ext cx="2525078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result (int): ???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9877C3-929B-2DF9-A9FB-7C264C3DA67D}"/>
              </a:ext>
            </a:extLst>
          </p:cNvPr>
          <p:cNvSpPr/>
          <p:nvPr/>
        </p:nvSpPr>
        <p:spPr>
          <a:xfrm>
            <a:off x="3665220" y="5311249"/>
            <a:ext cx="1649730" cy="463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Bro</a:t>
            </a:r>
            <a:endParaRPr lang="de-DE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1220621-E334-8984-7086-B12745DDC00A}"/>
              </a:ext>
            </a:extLst>
          </p:cNvPr>
          <p:cNvCxnSpPr>
            <a:stCxn id="9" idx="3"/>
            <a:endCxn id="19" idx="1"/>
          </p:cNvCxnSpPr>
          <p:nvPr/>
        </p:nvCxnSpPr>
        <p:spPr>
          <a:xfrm>
            <a:off x="3050858" y="4644951"/>
            <a:ext cx="614362" cy="89793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63B8680-9DAF-B6AE-F10E-F8A29598C1EB}"/>
              </a:ext>
            </a:extLst>
          </p:cNvPr>
          <p:cNvSpPr/>
          <p:nvPr/>
        </p:nvSpPr>
        <p:spPr>
          <a:xfrm>
            <a:off x="8731250" y="3476387"/>
            <a:ext cx="880110" cy="213360"/>
          </a:xfrm>
          <a:prstGeom prst="rect">
            <a:avLst/>
          </a:prstGeom>
          <a:solidFill>
            <a:schemeClr val="accent4">
              <a:alpha val="1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2A95AC-9E3F-4F06-D04C-475C6072FD02}"/>
              </a:ext>
            </a:extLst>
          </p:cNvPr>
          <p:cNvSpPr/>
          <p:nvPr/>
        </p:nvSpPr>
        <p:spPr>
          <a:xfrm>
            <a:off x="525780" y="3668247"/>
            <a:ext cx="2525078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value (int): 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92B2C5-326C-862D-2821-E4A6231EA602}"/>
              </a:ext>
            </a:extLst>
          </p:cNvPr>
          <p:cNvSpPr/>
          <p:nvPr/>
        </p:nvSpPr>
        <p:spPr>
          <a:xfrm>
            <a:off x="525780" y="3431288"/>
            <a:ext cx="2525078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556BB3-2FF8-661E-4F59-4649B22CB086}"/>
              </a:ext>
            </a:extLst>
          </p:cNvPr>
          <p:cNvSpPr/>
          <p:nvPr/>
        </p:nvSpPr>
        <p:spPr>
          <a:xfrm>
            <a:off x="525780" y="3907464"/>
            <a:ext cx="2525078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this (Bro): ref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BF28E6F-B96C-CC53-C09B-6DB867286EAE}"/>
              </a:ext>
            </a:extLst>
          </p:cNvPr>
          <p:cNvCxnSpPr>
            <a:cxnSpLocks/>
            <a:stCxn id="24" idx="3"/>
            <a:endCxn id="19" idx="0"/>
          </p:cNvCxnSpPr>
          <p:nvPr/>
        </p:nvCxnSpPr>
        <p:spPr>
          <a:xfrm>
            <a:off x="3050858" y="4012239"/>
            <a:ext cx="1439227" cy="129901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126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EDF0A83-0B8E-D2A2-FF39-09C4325A6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simple example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02C04-3981-8015-2A48-2DC5BBC8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1A67E-FC22-2C9B-472F-52ABB106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3A391-5DBC-4703-DF4E-FBF267F3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48</a:t>
            </a:fld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59A84F-99BB-B75E-95AE-1FD270591A74}"/>
              </a:ext>
            </a:extLst>
          </p:cNvPr>
          <p:cNvSpPr txBox="1"/>
          <p:nvPr/>
        </p:nvSpPr>
        <p:spPr>
          <a:xfrm>
            <a:off x="8100060" y="924134"/>
            <a:ext cx="3764280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lang="de-DE" sz="1100" noProof="1">
                <a:solidFill>
                  <a:srgbClr val="39CC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de-DE" sz="1100" noProof="1">
                <a:solidFill>
                  <a:srgbClr val="39CC8F"/>
                </a:solidFill>
                <a:effectLst/>
                <a:latin typeface="Consolas" panose="020B0609020204030204" pitchFamily="49" charset="0"/>
              </a:rPr>
              <a:t>HighFive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(5);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private static 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int</a:t>
            </a: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100" noProof="1">
                <a:solidFill>
                  <a:srgbClr val="39CC8F"/>
                </a:solidFill>
                <a:effectLst/>
                <a:latin typeface="Consolas" panose="020B0609020204030204" pitchFamily="49" charset="0"/>
              </a:rPr>
              <a:t>HighFive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value)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var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bro = new </a:t>
            </a:r>
            <a:r>
              <a:rPr lang="de-DE" sz="1100" noProof="1">
                <a:solidFill>
                  <a:srgbClr val="2CCB8F"/>
                </a:solidFill>
                <a:latin typeface="Consolas" panose="020B0609020204030204" pitchFamily="49" charset="0"/>
              </a:rPr>
              <a:t>Bro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();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result = bro.HighFive(value);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return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result;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de-DE" sz="1100" noProof="1">
              <a:solidFill>
                <a:srgbClr val="BDBDBD"/>
              </a:solidFill>
              <a:latin typeface="Consolas" panose="020B0609020204030204" pitchFamily="49" charset="0"/>
            </a:endParaRPr>
          </a:p>
          <a:p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lang="de-DE" sz="1100" noProof="1">
                <a:solidFill>
                  <a:srgbClr val="2CCB8F"/>
                </a:solidFill>
                <a:effectLst/>
                <a:latin typeface="Consolas" panose="020B0609020204030204" pitchFamily="49" charset="0"/>
              </a:rPr>
              <a:t>Bro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public int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HighFive(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int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value) =&gt;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       value + 5;</a:t>
            </a:r>
          </a:p>
          <a:p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}</a:t>
            </a:r>
            <a:endParaRPr lang="de-DE" sz="1100" noProof="1">
              <a:solidFill>
                <a:srgbClr val="D0D0D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771ED5-2BC0-9AE0-D903-F99519E3E637}"/>
              </a:ext>
            </a:extLst>
          </p:cNvPr>
          <p:cNvSpPr/>
          <p:nvPr/>
        </p:nvSpPr>
        <p:spPr>
          <a:xfrm>
            <a:off x="420054" y="1188244"/>
            <a:ext cx="2743201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771E1F-BC11-2962-6CBD-BE44364BF05E}"/>
              </a:ext>
            </a:extLst>
          </p:cNvPr>
          <p:cNvSpPr txBox="1"/>
          <p:nvPr/>
        </p:nvSpPr>
        <p:spPr>
          <a:xfrm>
            <a:off x="609426" y="81891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E64B94-9C0B-FCC5-C77C-9A819F23B73E}"/>
              </a:ext>
            </a:extLst>
          </p:cNvPr>
          <p:cNvSpPr/>
          <p:nvPr/>
        </p:nvSpPr>
        <p:spPr>
          <a:xfrm>
            <a:off x="3424238" y="1188244"/>
            <a:ext cx="4302442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3243DF-D7CA-DCDA-6F42-E76CAEE8B900}"/>
              </a:ext>
            </a:extLst>
          </p:cNvPr>
          <p:cNvSpPr txBox="1"/>
          <p:nvPr/>
        </p:nvSpPr>
        <p:spPr>
          <a:xfrm>
            <a:off x="3408260" y="81891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C020C1-5F49-8911-92D5-17ECFEEE2343}"/>
              </a:ext>
            </a:extLst>
          </p:cNvPr>
          <p:cNvSpPr/>
          <p:nvPr/>
        </p:nvSpPr>
        <p:spPr>
          <a:xfrm>
            <a:off x="525780" y="5669756"/>
            <a:ext cx="2525078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(Caller of Main)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0C45A0-5F07-3976-5F4E-B95286196200}"/>
              </a:ext>
            </a:extLst>
          </p:cNvPr>
          <p:cNvSpPr/>
          <p:nvPr/>
        </p:nvSpPr>
        <p:spPr>
          <a:xfrm>
            <a:off x="525780" y="5423034"/>
            <a:ext cx="2525078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result (int): ???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51073D-A515-CB9A-0971-2E9A6AE4CDB8}"/>
              </a:ext>
            </a:extLst>
          </p:cNvPr>
          <p:cNvSpPr/>
          <p:nvPr/>
        </p:nvSpPr>
        <p:spPr>
          <a:xfrm>
            <a:off x="8465312" y="2302476"/>
            <a:ext cx="2580640" cy="213360"/>
          </a:xfrm>
          <a:prstGeom prst="rect">
            <a:avLst/>
          </a:prstGeom>
          <a:solidFill>
            <a:schemeClr val="accent4">
              <a:alpha val="1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547C2E-2253-2EAA-5F4B-AF7B8C14F97A}"/>
              </a:ext>
            </a:extLst>
          </p:cNvPr>
          <p:cNvSpPr/>
          <p:nvPr/>
        </p:nvSpPr>
        <p:spPr>
          <a:xfrm>
            <a:off x="525780" y="5033620"/>
            <a:ext cx="2525078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value (int): 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167D8B-2E38-FF56-E40D-192580EDE565}"/>
              </a:ext>
            </a:extLst>
          </p:cNvPr>
          <p:cNvSpPr/>
          <p:nvPr/>
        </p:nvSpPr>
        <p:spPr>
          <a:xfrm>
            <a:off x="9448800" y="1285875"/>
            <a:ext cx="880110" cy="213360"/>
          </a:xfrm>
          <a:prstGeom prst="rect">
            <a:avLst/>
          </a:prstGeom>
          <a:solidFill>
            <a:schemeClr val="accent4">
              <a:alpha val="1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A4112B-C639-959B-B20F-9D1DAE70D403}"/>
              </a:ext>
            </a:extLst>
          </p:cNvPr>
          <p:cNvSpPr/>
          <p:nvPr/>
        </p:nvSpPr>
        <p:spPr>
          <a:xfrm>
            <a:off x="525780" y="4786898"/>
            <a:ext cx="2525078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6D0111-49BA-D705-732E-C30C9E6F6A7A}"/>
              </a:ext>
            </a:extLst>
          </p:cNvPr>
          <p:cNvSpPr/>
          <p:nvPr/>
        </p:nvSpPr>
        <p:spPr>
          <a:xfrm>
            <a:off x="525780" y="4540176"/>
            <a:ext cx="2525078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bro (Bro): ref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FA783A-8373-08B5-8960-C5862C2C556F}"/>
              </a:ext>
            </a:extLst>
          </p:cNvPr>
          <p:cNvSpPr/>
          <p:nvPr/>
        </p:nvSpPr>
        <p:spPr>
          <a:xfrm>
            <a:off x="525780" y="4303663"/>
            <a:ext cx="2525078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result (int): 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9877C3-929B-2DF9-A9FB-7C264C3DA67D}"/>
              </a:ext>
            </a:extLst>
          </p:cNvPr>
          <p:cNvSpPr/>
          <p:nvPr/>
        </p:nvSpPr>
        <p:spPr>
          <a:xfrm>
            <a:off x="3665220" y="5311249"/>
            <a:ext cx="1649730" cy="463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Bro</a:t>
            </a:r>
            <a:endParaRPr lang="de-DE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1220621-E334-8984-7086-B12745DDC00A}"/>
              </a:ext>
            </a:extLst>
          </p:cNvPr>
          <p:cNvCxnSpPr>
            <a:stCxn id="9" idx="3"/>
            <a:endCxn id="19" idx="1"/>
          </p:cNvCxnSpPr>
          <p:nvPr/>
        </p:nvCxnSpPr>
        <p:spPr>
          <a:xfrm>
            <a:off x="3050858" y="4644951"/>
            <a:ext cx="614362" cy="89793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7599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EDF0A83-0B8E-D2A2-FF39-09C4325A6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simple example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02C04-3981-8015-2A48-2DC5BBC8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1A67E-FC22-2C9B-472F-52ABB106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3A391-5DBC-4703-DF4E-FBF267F3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49</a:t>
            </a:fld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59A84F-99BB-B75E-95AE-1FD270591A74}"/>
              </a:ext>
            </a:extLst>
          </p:cNvPr>
          <p:cNvSpPr txBox="1"/>
          <p:nvPr/>
        </p:nvSpPr>
        <p:spPr>
          <a:xfrm>
            <a:off x="8100060" y="924134"/>
            <a:ext cx="3764280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lang="de-DE" sz="1100" noProof="1">
                <a:solidFill>
                  <a:srgbClr val="39CC8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de-DE" sz="1100" noProof="1">
                <a:solidFill>
                  <a:srgbClr val="39CC8F"/>
                </a:solidFill>
                <a:effectLst/>
                <a:latin typeface="Consolas" panose="020B0609020204030204" pitchFamily="49" charset="0"/>
              </a:rPr>
              <a:t>HighFive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(5);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private static 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int</a:t>
            </a: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100" noProof="1">
                <a:solidFill>
                  <a:srgbClr val="39CC8F"/>
                </a:solidFill>
                <a:effectLst/>
                <a:latin typeface="Consolas" panose="020B0609020204030204" pitchFamily="49" charset="0"/>
              </a:rPr>
              <a:t>HighFive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value)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var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bro = new </a:t>
            </a:r>
            <a:r>
              <a:rPr lang="de-DE" sz="1100" noProof="1">
                <a:solidFill>
                  <a:srgbClr val="2CCB8F"/>
                </a:solidFill>
                <a:latin typeface="Consolas" panose="020B0609020204030204" pitchFamily="49" charset="0"/>
              </a:rPr>
              <a:t>Bro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();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result = bro.HighFive(value);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return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result;</a:t>
            </a:r>
            <a:b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</a:br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de-DE" sz="1100" noProof="1">
              <a:solidFill>
                <a:srgbClr val="BDBDBD"/>
              </a:solidFill>
              <a:latin typeface="Consolas" panose="020B0609020204030204" pitchFamily="49" charset="0"/>
            </a:endParaRPr>
          </a:p>
          <a:p>
            <a:r>
              <a:rPr lang="de-DE" sz="1100" noProof="1">
                <a:solidFill>
                  <a:srgbClr val="6C95EB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lang="de-DE" sz="1100" noProof="1">
                <a:solidFill>
                  <a:srgbClr val="2CCB8F"/>
                </a:solidFill>
                <a:effectLst/>
                <a:latin typeface="Consolas" panose="020B0609020204030204" pitchFamily="49" charset="0"/>
              </a:rPr>
              <a:t>Bro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   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public int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HighFive(</a:t>
            </a:r>
            <a:r>
              <a:rPr lang="de-DE" sz="1100" noProof="1">
                <a:solidFill>
                  <a:srgbClr val="6C95EB"/>
                </a:solidFill>
                <a:latin typeface="Consolas" panose="020B0609020204030204" pitchFamily="49" charset="0"/>
              </a:rPr>
              <a:t>int</a:t>
            </a:r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value) =&gt;</a:t>
            </a:r>
          </a:p>
          <a:p>
            <a:r>
              <a:rPr lang="de-DE" sz="1100" noProof="1">
                <a:solidFill>
                  <a:srgbClr val="BDBDBD"/>
                </a:solidFill>
                <a:latin typeface="Consolas" panose="020B0609020204030204" pitchFamily="49" charset="0"/>
              </a:rPr>
              <a:t>        value + 5;</a:t>
            </a:r>
          </a:p>
          <a:p>
            <a:r>
              <a:rPr lang="de-DE" sz="1100" noProof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}</a:t>
            </a:r>
            <a:endParaRPr lang="de-DE" sz="1100" noProof="1">
              <a:solidFill>
                <a:srgbClr val="D0D0D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771ED5-2BC0-9AE0-D903-F99519E3E637}"/>
              </a:ext>
            </a:extLst>
          </p:cNvPr>
          <p:cNvSpPr/>
          <p:nvPr/>
        </p:nvSpPr>
        <p:spPr>
          <a:xfrm>
            <a:off x="420054" y="1188244"/>
            <a:ext cx="2743201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771E1F-BC11-2962-6CBD-BE44364BF05E}"/>
              </a:ext>
            </a:extLst>
          </p:cNvPr>
          <p:cNvSpPr txBox="1"/>
          <p:nvPr/>
        </p:nvSpPr>
        <p:spPr>
          <a:xfrm>
            <a:off x="609426" y="81891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E64B94-9C0B-FCC5-C77C-9A819F23B73E}"/>
              </a:ext>
            </a:extLst>
          </p:cNvPr>
          <p:cNvSpPr/>
          <p:nvPr/>
        </p:nvSpPr>
        <p:spPr>
          <a:xfrm>
            <a:off x="3424238" y="1188244"/>
            <a:ext cx="4302442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3243DF-D7CA-DCDA-6F42-E76CAEE8B900}"/>
              </a:ext>
            </a:extLst>
          </p:cNvPr>
          <p:cNvSpPr txBox="1"/>
          <p:nvPr/>
        </p:nvSpPr>
        <p:spPr>
          <a:xfrm>
            <a:off x="3408260" y="81891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Managed</a:t>
            </a:r>
            <a:r>
              <a:rPr lang="de-DE" dirty="0"/>
              <a:t> Heap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C020C1-5F49-8911-92D5-17ECFEEE2343}"/>
              </a:ext>
            </a:extLst>
          </p:cNvPr>
          <p:cNvSpPr/>
          <p:nvPr/>
        </p:nvSpPr>
        <p:spPr>
          <a:xfrm>
            <a:off x="525780" y="5669756"/>
            <a:ext cx="2525078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 (Caller of Main)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0C45A0-5F07-3976-5F4E-B95286196200}"/>
              </a:ext>
            </a:extLst>
          </p:cNvPr>
          <p:cNvSpPr/>
          <p:nvPr/>
        </p:nvSpPr>
        <p:spPr>
          <a:xfrm>
            <a:off x="525780" y="5423034"/>
            <a:ext cx="2525078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result (int): ???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167D8B-2E38-FF56-E40D-192580EDE565}"/>
              </a:ext>
            </a:extLst>
          </p:cNvPr>
          <p:cNvSpPr/>
          <p:nvPr/>
        </p:nvSpPr>
        <p:spPr>
          <a:xfrm>
            <a:off x="8481568" y="1285875"/>
            <a:ext cx="1950720" cy="213360"/>
          </a:xfrm>
          <a:prstGeom prst="rect">
            <a:avLst/>
          </a:prstGeom>
          <a:solidFill>
            <a:schemeClr val="accent4">
              <a:alpha val="1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9877C3-929B-2DF9-A9FB-7C264C3DA67D}"/>
              </a:ext>
            </a:extLst>
          </p:cNvPr>
          <p:cNvSpPr/>
          <p:nvPr/>
        </p:nvSpPr>
        <p:spPr>
          <a:xfrm>
            <a:off x="3665220" y="5311249"/>
            <a:ext cx="1649730" cy="463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69816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0" descr="Computer script on a screen">
            <a:extLst>
              <a:ext uri="{FF2B5EF4-FFF2-40B4-BE49-F238E27FC236}">
                <a16:creationId xmlns:a16="http://schemas.microsoft.com/office/drawing/2014/main" id="{699BE7A4-DADA-C848-8480-36E362E672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824" b="-1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5D2246-2100-8CAE-3206-B4C33DA15531}"/>
              </a:ext>
            </a:extLst>
          </p:cNvPr>
          <p:cNvSpPr txBox="1"/>
          <p:nvPr/>
        </p:nvSpPr>
        <p:spPr>
          <a:xfrm>
            <a:off x="7305225" y="2148382"/>
            <a:ext cx="4140013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Live Demo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async await and service scalability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45C01-09BF-62BA-64CB-2DE78F1A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sz="1000">
                <a:solidFill>
                  <a:srgbClr val="FFFFFF"/>
                </a:solidFill>
                <a:latin typeface="Calibri" panose="020F0502020204030204"/>
              </a:rPr>
              <a:t>2023-04-07</a:t>
            </a:r>
            <a:endParaRPr lang="en-US" sz="10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A5634-6CE5-C3AE-381B-2A631460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0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.NET async await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E8A08-2931-D257-94F2-1FD05269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A14344A-9BDE-4E14-9F68-42155428760A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90758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DA7CF1F-4B7C-CE10-D2DD-982941B6B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stuff about memory management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67C4C5A-76FA-C999-C658-8A5F654F7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Each thread has its own stack where parameters and variables for methods are held</a:t>
            </a:r>
          </a:p>
          <a:p>
            <a:r>
              <a:rPr lang="en-GB" dirty="0"/>
              <a:t>When a new method is called, a so called Activation Frame (or Stack Frame) is pushed</a:t>
            </a:r>
          </a:p>
          <a:p>
            <a:r>
              <a:rPr lang="en-GB" dirty="0"/>
              <a:t>The Activation Frame consists of</a:t>
            </a:r>
          </a:p>
          <a:p>
            <a:pPr lvl="1"/>
            <a:r>
              <a:rPr lang="en-GB" dirty="0"/>
              <a:t>all parameters (including the this reference for instance methods)</a:t>
            </a:r>
          </a:p>
          <a:p>
            <a:pPr lvl="1"/>
            <a:r>
              <a:rPr lang="en-GB" dirty="0"/>
              <a:t>the return address to the caller</a:t>
            </a:r>
          </a:p>
          <a:p>
            <a:pPr lvl="1"/>
            <a:r>
              <a:rPr lang="en-GB" dirty="0"/>
              <a:t>all variables that are used in this method</a:t>
            </a:r>
          </a:p>
          <a:p>
            <a:r>
              <a:rPr lang="en-GB" dirty="0"/>
              <a:t>Afterwards, all statements of the method will be executed – once its finished, the Activation Frame is deallocated automatically</a:t>
            </a:r>
          </a:p>
          <a:p>
            <a:r>
              <a:rPr lang="en-GB" dirty="0"/>
              <a:t>Reference Types (classes, delegates, interfaces) are always instantiated on the</a:t>
            </a:r>
            <a:br>
              <a:rPr lang="en-GB" dirty="0"/>
            </a:br>
            <a:r>
              <a:rPr lang="en-GB" dirty="0"/>
              <a:t>Managed Heap (objects)</a:t>
            </a:r>
          </a:p>
          <a:p>
            <a:r>
              <a:rPr lang="en-GB" dirty="0"/>
              <a:t>Value Types (structs, </a:t>
            </a:r>
            <a:r>
              <a:rPr lang="en-GB" dirty="0" err="1"/>
              <a:t>enums</a:t>
            </a:r>
            <a:r>
              <a:rPr lang="en-GB" dirty="0"/>
              <a:t>) are either part of an object (field), in a static field, or in a parameter or variable</a:t>
            </a:r>
          </a:p>
          <a:p>
            <a:r>
              <a:rPr lang="en-GB" dirty="0"/>
              <a:t>If you cast an instance of a Value Type to a Reference Type, then the instance will be boxed on the managed heap</a:t>
            </a:r>
          </a:p>
          <a:p>
            <a:r>
              <a:rPr lang="en-GB" dirty="0"/>
              <a:t>Unboxing is the reverse process: this happens when a previously boxed instance is cast to its Value Type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9D83A-5B3B-FFFB-D1C2-CF9A084E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36D3A-3839-479A-7BA0-863A2126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EB605-6AC8-EB22-6793-01E6E867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75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E4D96F-9C93-D12A-AEF5-F481187D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Snapshots: Before calling </a:t>
            </a:r>
            <a:r>
              <a:rPr lang="en-GB" dirty="0" err="1"/>
              <a:t>stateMachine.Builder.Start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A60A0-A2E8-0959-4CC1-9FF6588C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B19E2-0E11-AD2A-452D-C269BDB0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CC500-9884-503F-DFD5-EFB510C7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51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93A177-6230-7EA6-A3B6-3AE1B42F1020}"/>
              </a:ext>
            </a:extLst>
          </p:cNvPr>
          <p:cNvSpPr/>
          <p:nvPr/>
        </p:nvSpPr>
        <p:spPr>
          <a:xfrm>
            <a:off x="802070" y="1188244"/>
            <a:ext cx="3115626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D64ACA-7415-BCE8-21BE-9B90ABA8E826}"/>
              </a:ext>
            </a:extLst>
          </p:cNvPr>
          <p:cNvSpPr txBox="1"/>
          <p:nvPr/>
        </p:nvSpPr>
        <p:spPr>
          <a:xfrm>
            <a:off x="991442" y="81891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2A57D7-4C22-8273-2DE1-BEEDFFCBD1AA}"/>
              </a:ext>
            </a:extLst>
          </p:cNvPr>
          <p:cNvSpPr/>
          <p:nvPr/>
        </p:nvSpPr>
        <p:spPr>
          <a:xfrm>
            <a:off x="4245166" y="1188244"/>
            <a:ext cx="4699698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5C6D7A-D7A2-E4DA-47B1-D4105D76CB10}"/>
              </a:ext>
            </a:extLst>
          </p:cNvPr>
          <p:cNvSpPr txBox="1"/>
          <p:nvPr/>
        </p:nvSpPr>
        <p:spPr>
          <a:xfrm>
            <a:off x="4229188" y="81891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de-DE" dirty="0" err="1"/>
              <a:t>anaged</a:t>
            </a:r>
            <a:r>
              <a:rPr lang="de-DE" dirty="0"/>
              <a:t>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70F05F-18E1-DD91-D8C1-18ECCA16D18D}"/>
              </a:ext>
            </a:extLst>
          </p:cNvPr>
          <p:cNvSpPr/>
          <p:nvPr/>
        </p:nvSpPr>
        <p:spPr>
          <a:xfrm>
            <a:off x="991442" y="5669756"/>
            <a:ext cx="2784014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Avalonia Render Loop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C43CB3-EA6F-54A5-A2D3-98A102661F30}"/>
              </a:ext>
            </a:extLst>
          </p:cNvPr>
          <p:cNvSpPr/>
          <p:nvPr/>
        </p:nvSpPr>
        <p:spPr>
          <a:xfrm>
            <a:off x="991442" y="5361622"/>
            <a:ext cx="2784014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DelegeteCommand.Execute</a:t>
            </a:r>
            <a:endParaRPr lang="en-US" sz="1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35DDA6-30DF-A0D3-1F89-73372BD46884}"/>
              </a:ext>
            </a:extLst>
          </p:cNvPr>
          <p:cNvSpPr/>
          <p:nvPr/>
        </p:nvSpPr>
        <p:spPr>
          <a:xfrm>
            <a:off x="991442" y="4930985"/>
            <a:ext cx="2784014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this (MainWindowViewModel): ref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DD5FEB-AB24-AAA1-B526-4A7EDA3AC482}"/>
              </a:ext>
            </a:extLst>
          </p:cNvPr>
          <p:cNvSpPr/>
          <p:nvPr/>
        </p:nvSpPr>
        <p:spPr>
          <a:xfrm>
            <a:off x="4454485" y="5305193"/>
            <a:ext cx="2348651" cy="46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MainWindowViewModel</a:t>
            </a:r>
            <a:endParaRPr lang="de-DE" sz="14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0CFE79B-CBB4-DE0F-42D1-CFE553565979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3775456" y="5035760"/>
            <a:ext cx="679029" cy="50410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3BE1FF4-7076-07A2-73DF-E51601718AD0}"/>
              </a:ext>
            </a:extLst>
          </p:cNvPr>
          <p:cNvSpPr/>
          <p:nvPr/>
        </p:nvSpPr>
        <p:spPr>
          <a:xfrm>
            <a:off x="991442" y="4690125"/>
            <a:ext cx="2784014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782E38-D778-7304-6C5C-26BC7E2E2338}"/>
              </a:ext>
            </a:extLst>
          </p:cNvPr>
          <p:cNvSpPr/>
          <p:nvPr/>
        </p:nvSpPr>
        <p:spPr>
          <a:xfrm>
            <a:off x="991442" y="3924300"/>
            <a:ext cx="2784014" cy="7344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stateMachine (AsyncStateMachine):</a:t>
            </a:r>
            <a:br>
              <a:rPr lang="de-DE" sz="1000" noProof="1"/>
            </a:br>
            <a:r>
              <a:rPr lang="de-DE" sz="1000" noProof="1"/>
              <a:t>ViewModel (MainWindowViewModel): ref</a:t>
            </a:r>
            <a:br>
              <a:rPr lang="de-DE" sz="1000" noProof="1"/>
            </a:br>
            <a:r>
              <a:rPr lang="de-DE" sz="1000" noProof="1"/>
              <a:t>State (int): -1</a:t>
            </a:r>
            <a:br>
              <a:rPr lang="de-DE" sz="1000" noProof="1"/>
            </a:br>
            <a:r>
              <a:rPr lang="de-DE" sz="1000" noProof="1"/>
              <a:t>…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257519D-285A-5C8A-84CC-32CC68BF0D20}"/>
              </a:ext>
            </a:extLst>
          </p:cNvPr>
          <p:cNvCxnSpPr>
            <a:cxnSpLocks/>
            <a:stCxn id="26" idx="3"/>
            <a:endCxn id="22" idx="0"/>
          </p:cNvCxnSpPr>
          <p:nvPr/>
        </p:nvCxnSpPr>
        <p:spPr>
          <a:xfrm>
            <a:off x="3775456" y="4291540"/>
            <a:ext cx="1853355" cy="101365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295126B-1ABF-1660-5567-C6358638C3E7}"/>
              </a:ext>
            </a:extLst>
          </p:cNvPr>
          <p:cNvSpPr/>
          <p:nvPr/>
        </p:nvSpPr>
        <p:spPr>
          <a:xfrm>
            <a:off x="6923684" y="5305193"/>
            <a:ext cx="1678514" cy="46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Other objects…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069554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E4D96F-9C93-D12A-AEF5-F481187D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Snapshots: At the beginning of </a:t>
            </a:r>
            <a:r>
              <a:rPr lang="en-GB" dirty="0" err="1"/>
              <a:t>MoveNext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A60A0-A2E8-0959-4CC1-9FF6588C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B19E2-0E11-AD2A-452D-C269BDB0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CC500-9884-503F-DFD5-EFB510C7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52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93A177-6230-7EA6-A3B6-3AE1B42F1020}"/>
              </a:ext>
            </a:extLst>
          </p:cNvPr>
          <p:cNvSpPr/>
          <p:nvPr/>
        </p:nvSpPr>
        <p:spPr>
          <a:xfrm>
            <a:off x="802070" y="1188244"/>
            <a:ext cx="3115626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D64ACA-7415-BCE8-21BE-9B90ABA8E826}"/>
              </a:ext>
            </a:extLst>
          </p:cNvPr>
          <p:cNvSpPr txBox="1"/>
          <p:nvPr/>
        </p:nvSpPr>
        <p:spPr>
          <a:xfrm>
            <a:off x="991442" y="81891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2A57D7-4C22-8273-2DE1-BEEDFFCBD1AA}"/>
              </a:ext>
            </a:extLst>
          </p:cNvPr>
          <p:cNvSpPr/>
          <p:nvPr/>
        </p:nvSpPr>
        <p:spPr>
          <a:xfrm>
            <a:off x="4245166" y="1188244"/>
            <a:ext cx="4699698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5C6D7A-D7A2-E4DA-47B1-D4105D76CB10}"/>
              </a:ext>
            </a:extLst>
          </p:cNvPr>
          <p:cNvSpPr txBox="1"/>
          <p:nvPr/>
        </p:nvSpPr>
        <p:spPr>
          <a:xfrm>
            <a:off x="4229188" y="81891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de-DE" dirty="0" err="1"/>
              <a:t>anaged</a:t>
            </a:r>
            <a:r>
              <a:rPr lang="de-DE" dirty="0"/>
              <a:t>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70F05F-18E1-DD91-D8C1-18ECCA16D18D}"/>
              </a:ext>
            </a:extLst>
          </p:cNvPr>
          <p:cNvSpPr/>
          <p:nvPr/>
        </p:nvSpPr>
        <p:spPr>
          <a:xfrm>
            <a:off x="991442" y="5669756"/>
            <a:ext cx="2784014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Avalonia Render Loop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C43CB3-EA6F-54A5-A2D3-98A102661F30}"/>
              </a:ext>
            </a:extLst>
          </p:cNvPr>
          <p:cNvSpPr/>
          <p:nvPr/>
        </p:nvSpPr>
        <p:spPr>
          <a:xfrm>
            <a:off x="991442" y="5361622"/>
            <a:ext cx="2784014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DelegeteCommand.Execute</a:t>
            </a:r>
            <a:endParaRPr lang="en-US" sz="1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35DDA6-30DF-A0D3-1F89-73372BD46884}"/>
              </a:ext>
            </a:extLst>
          </p:cNvPr>
          <p:cNvSpPr/>
          <p:nvPr/>
        </p:nvSpPr>
        <p:spPr>
          <a:xfrm>
            <a:off x="991442" y="4930985"/>
            <a:ext cx="2784014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this (MainWindowViewModel): ref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DD5FEB-AB24-AAA1-B526-4A7EDA3AC482}"/>
              </a:ext>
            </a:extLst>
          </p:cNvPr>
          <p:cNvSpPr/>
          <p:nvPr/>
        </p:nvSpPr>
        <p:spPr>
          <a:xfrm>
            <a:off x="4454485" y="5305193"/>
            <a:ext cx="2348651" cy="46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MainWindowViewModel</a:t>
            </a:r>
            <a:endParaRPr lang="de-DE" sz="14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0CFE79B-CBB4-DE0F-42D1-CFE553565979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3775456" y="5035760"/>
            <a:ext cx="679029" cy="50410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3BE1FF4-7076-07A2-73DF-E51601718AD0}"/>
              </a:ext>
            </a:extLst>
          </p:cNvPr>
          <p:cNvSpPr/>
          <p:nvPr/>
        </p:nvSpPr>
        <p:spPr>
          <a:xfrm>
            <a:off x="991442" y="4690125"/>
            <a:ext cx="2784014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782E38-D778-7304-6C5C-26BC7E2E2338}"/>
              </a:ext>
            </a:extLst>
          </p:cNvPr>
          <p:cNvSpPr/>
          <p:nvPr/>
        </p:nvSpPr>
        <p:spPr>
          <a:xfrm>
            <a:off x="991442" y="3924300"/>
            <a:ext cx="2784014" cy="7344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stateMachine (AsyncStateMachine):</a:t>
            </a:r>
            <a:br>
              <a:rPr lang="de-DE" sz="1000" noProof="1"/>
            </a:br>
            <a:r>
              <a:rPr lang="de-DE" sz="1000" noProof="1"/>
              <a:t>ViewModel (MainWindowViewModel): ref</a:t>
            </a:r>
            <a:br>
              <a:rPr lang="de-DE" sz="1000" noProof="1"/>
            </a:br>
            <a:r>
              <a:rPr lang="de-DE" sz="1000" noProof="1"/>
              <a:t>State (int): -1</a:t>
            </a:r>
            <a:br>
              <a:rPr lang="de-DE" sz="1000" noProof="1"/>
            </a:br>
            <a:r>
              <a:rPr lang="de-DE" sz="1000" noProof="1"/>
              <a:t>…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46942B-E363-9E88-598D-F03C0B0FAE04}"/>
              </a:ext>
            </a:extLst>
          </p:cNvPr>
          <p:cNvSpPr/>
          <p:nvPr/>
        </p:nvSpPr>
        <p:spPr>
          <a:xfrm>
            <a:off x="991442" y="3525520"/>
            <a:ext cx="2784014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AsyncVoidMethodBuilder.Start</a:t>
            </a:r>
            <a:endParaRPr lang="en-US" sz="1000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257519D-285A-5C8A-84CC-32CC68BF0D20}"/>
              </a:ext>
            </a:extLst>
          </p:cNvPr>
          <p:cNvCxnSpPr>
            <a:cxnSpLocks/>
            <a:stCxn id="26" idx="3"/>
            <a:endCxn id="22" idx="0"/>
          </p:cNvCxnSpPr>
          <p:nvPr/>
        </p:nvCxnSpPr>
        <p:spPr>
          <a:xfrm>
            <a:off x="3775456" y="4291540"/>
            <a:ext cx="1853355" cy="101365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B28CAFF-1CBA-B839-A9ED-A5B44F08E012}"/>
              </a:ext>
            </a:extLst>
          </p:cNvPr>
          <p:cNvSpPr/>
          <p:nvPr/>
        </p:nvSpPr>
        <p:spPr>
          <a:xfrm>
            <a:off x="991442" y="3217386"/>
            <a:ext cx="2784014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AsyncMethodBuilderCore.Start</a:t>
            </a:r>
            <a:endParaRPr lang="en-US" sz="1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0D96FFE-3B77-EE56-13FF-7A9838AEAB4D}"/>
              </a:ext>
            </a:extLst>
          </p:cNvPr>
          <p:cNvSpPr/>
          <p:nvPr/>
        </p:nvSpPr>
        <p:spPr>
          <a:xfrm>
            <a:off x="991442" y="2611422"/>
            <a:ext cx="2784014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DBD8A59-37C3-8BBE-AA86-BA282BB1B2F9}"/>
              </a:ext>
            </a:extLst>
          </p:cNvPr>
          <p:cNvSpPr/>
          <p:nvPr/>
        </p:nvSpPr>
        <p:spPr>
          <a:xfrm>
            <a:off x="991442" y="2116965"/>
            <a:ext cx="2784014" cy="46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taskAwaiter</a:t>
            </a:r>
            <a:r>
              <a:rPr lang="en-GB" sz="1100" dirty="0"/>
              <a:t> (</a:t>
            </a:r>
            <a:r>
              <a:rPr lang="en-GB" sz="1100" dirty="0" err="1"/>
              <a:t>TaskAwaiter</a:t>
            </a:r>
            <a:r>
              <a:rPr lang="en-GB" sz="1100" dirty="0"/>
              <a:t>&lt;long&gt;): ???</a:t>
            </a:r>
            <a:endParaRPr lang="de-DE" sz="11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7502AD9-FF57-219F-6305-B9427AF030E4}"/>
              </a:ext>
            </a:extLst>
          </p:cNvPr>
          <p:cNvSpPr/>
          <p:nvPr/>
        </p:nvSpPr>
        <p:spPr>
          <a:xfrm>
            <a:off x="991442" y="1879201"/>
            <a:ext cx="2784014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result (long): ???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BC20E9-9865-9193-477B-B31243CD1C99}"/>
              </a:ext>
            </a:extLst>
          </p:cNvPr>
          <p:cNvSpPr/>
          <p:nvPr/>
        </p:nvSpPr>
        <p:spPr>
          <a:xfrm>
            <a:off x="991442" y="1642812"/>
            <a:ext cx="2784014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exception (Exception): ???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12DA02-E45B-43AF-07BF-F0166C091025}"/>
              </a:ext>
            </a:extLst>
          </p:cNvPr>
          <p:cNvSpPr/>
          <p:nvPr/>
        </p:nvSpPr>
        <p:spPr>
          <a:xfrm>
            <a:off x="991442" y="2843173"/>
            <a:ext cx="2784014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this (ref AsyncStateMachine): ref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6BAC9C1-A7DC-D176-AE99-A59A2F645984}"/>
              </a:ext>
            </a:extLst>
          </p:cNvPr>
          <p:cNvCxnSpPr>
            <a:cxnSpLocks/>
            <a:stCxn id="37" idx="1"/>
            <a:endCxn id="26" idx="1"/>
          </p:cNvCxnSpPr>
          <p:nvPr/>
        </p:nvCxnSpPr>
        <p:spPr>
          <a:xfrm rot="10800000" flipV="1">
            <a:off x="991442" y="2947948"/>
            <a:ext cx="12700" cy="1343592"/>
          </a:xfrm>
          <a:prstGeom prst="bentConnector3">
            <a:avLst>
              <a:gd name="adj1" fmla="val 234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295126B-1ABF-1660-5567-C6358638C3E7}"/>
              </a:ext>
            </a:extLst>
          </p:cNvPr>
          <p:cNvSpPr/>
          <p:nvPr/>
        </p:nvSpPr>
        <p:spPr>
          <a:xfrm>
            <a:off x="6923684" y="5305193"/>
            <a:ext cx="1678514" cy="46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Other objects…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1177743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E4D96F-9C93-D12A-AEF5-F481187D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Snapshots: at the end of </a:t>
            </a:r>
            <a:r>
              <a:rPr lang="en-GB" dirty="0" err="1"/>
              <a:t>Builder.AwaitOnCompleted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A60A0-A2E8-0959-4CC1-9FF6588C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B19E2-0E11-AD2A-452D-C269BDB0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CC500-9884-503F-DFD5-EFB510C7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53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93A177-6230-7EA6-A3B6-3AE1B42F1020}"/>
              </a:ext>
            </a:extLst>
          </p:cNvPr>
          <p:cNvSpPr/>
          <p:nvPr/>
        </p:nvSpPr>
        <p:spPr>
          <a:xfrm>
            <a:off x="802070" y="1188244"/>
            <a:ext cx="3115626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D64ACA-7415-BCE8-21BE-9B90ABA8E826}"/>
              </a:ext>
            </a:extLst>
          </p:cNvPr>
          <p:cNvSpPr txBox="1"/>
          <p:nvPr/>
        </p:nvSpPr>
        <p:spPr>
          <a:xfrm>
            <a:off x="991442" y="81891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2A57D7-4C22-8273-2DE1-BEEDFFCBD1AA}"/>
              </a:ext>
            </a:extLst>
          </p:cNvPr>
          <p:cNvSpPr/>
          <p:nvPr/>
        </p:nvSpPr>
        <p:spPr>
          <a:xfrm>
            <a:off x="4245166" y="1188244"/>
            <a:ext cx="4699698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5C6D7A-D7A2-E4DA-47B1-D4105D76CB10}"/>
              </a:ext>
            </a:extLst>
          </p:cNvPr>
          <p:cNvSpPr txBox="1"/>
          <p:nvPr/>
        </p:nvSpPr>
        <p:spPr>
          <a:xfrm>
            <a:off x="4229188" y="81891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de-DE" dirty="0" err="1"/>
              <a:t>anaged</a:t>
            </a:r>
            <a:r>
              <a:rPr lang="de-DE" dirty="0"/>
              <a:t>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70F05F-18E1-DD91-D8C1-18ECCA16D18D}"/>
              </a:ext>
            </a:extLst>
          </p:cNvPr>
          <p:cNvSpPr/>
          <p:nvPr/>
        </p:nvSpPr>
        <p:spPr>
          <a:xfrm>
            <a:off x="991442" y="5669756"/>
            <a:ext cx="2784014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Avalonia Render Loop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C43CB3-EA6F-54A5-A2D3-98A102661F30}"/>
              </a:ext>
            </a:extLst>
          </p:cNvPr>
          <p:cNvSpPr/>
          <p:nvPr/>
        </p:nvSpPr>
        <p:spPr>
          <a:xfrm>
            <a:off x="991442" y="5361622"/>
            <a:ext cx="2784014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DelegeteCommand.Execute</a:t>
            </a:r>
            <a:endParaRPr lang="en-US" sz="1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35DDA6-30DF-A0D3-1F89-73372BD46884}"/>
              </a:ext>
            </a:extLst>
          </p:cNvPr>
          <p:cNvSpPr/>
          <p:nvPr/>
        </p:nvSpPr>
        <p:spPr>
          <a:xfrm>
            <a:off x="991442" y="4930985"/>
            <a:ext cx="2784014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this (MainWindowViewModel): ref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DD5FEB-AB24-AAA1-B526-4A7EDA3AC482}"/>
              </a:ext>
            </a:extLst>
          </p:cNvPr>
          <p:cNvSpPr/>
          <p:nvPr/>
        </p:nvSpPr>
        <p:spPr>
          <a:xfrm>
            <a:off x="4454485" y="5305193"/>
            <a:ext cx="2348651" cy="46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MainWindowViewModel</a:t>
            </a:r>
            <a:endParaRPr lang="de-DE" sz="14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0CFE79B-CBB4-DE0F-42D1-CFE553565979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3775456" y="5035760"/>
            <a:ext cx="679029" cy="50410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3BE1FF4-7076-07A2-73DF-E51601718AD0}"/>
              </a:ext>
            </a:extLst>
          </p:cNvPr>
          <p:cNvSpPr/>
          <p:nvPr/>
        </p:nvSpPr>
        <p:spPr>
          <a:xfrm>
            <a:off x="991442" y="4690125"/>
            <a:ext cx="2784014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782E38-D778-7304-6C5C-26BC7E2E2338}"/>
              </a:ext>
            </a:extLst>
          </p:cNvPr>
          <p:cNvSpPr/>
          <p:nvPr/>
        </p:nvSpPr>
        <p:spPr>
          <a:xfrm>
            <a:off x="991442" y="3924300"/>
            <a:ext cx="2784014" cy="7344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stateMachine (AsyncStateMachine):</a:t>
            </a:r>
            <a:br>
              <a:rPr lang="de-DE" sz="1000" noProof="1"/>
            </a:br>
            <a:r>
              <a:rPr lang="de-DE" sz="1000" noProof="1"/>
              <a:t>ViewModel (MainWindowViewModel): ref</a:t>
            </a:r>
            <a:br>
              <a:rPr lang="de-DE" sz="1000" noProof="1"/>
            </a:br>
            <a:r>
              <a:rPr lang="de-DE" sz="1000" noProof="1"/>
              <a:t>State (int): 0</a:t>
            </a:r>
            <a:br>
              <a:rPr lang="de-DE" sz="1000" noProof="1"/>
            </a:br>
            <a:r>
              <a:rPr lang="de-DE" sz="1000" noProof="1"/>
              <a:t>…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46942B-E363-9E88-598D-F03C0B0FAE04}"/>
              </a:ext>
            </a:extLst>
          </p:cNvPr>
          <p:cNvSpPr/>
          <p:nvPr/>
        </p:nvSpPr>
        <p:spPr>
          <a:xfrm>
            <a:off x="991442" y="3525520"/>
            <a:ext cx="2784014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AsyncVoidMethodBuilder.Start</a:t>
            </a:r>
            <a:endParaRPr lang="en-US" sz="1000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257519D-285A-5C8A-84CC-32CC68BF0D20}"/>
              </a:ext>
            </a:extLst>
          </p:cNvPr>
          <p:cNvCxnSpPr>
            <a:cxnSpLocks/>
            <a:stCxn id="26" idx="3"/>
            <a:endCxn id="22" idx="0"/>
          </p:cNvCxnSpPr>
          <p:nvPr/>
        </p:nvCxnSpPr>
        <p:spPr>
          <a:xfrm>
            <a:off x="3775456" y="4291540"/>
            <a:ext cx="1853355" cy="101365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B28CAFF-1CBA-B839-A9ED-A5B44F08E012}"/>
              </a:ext>
            </a:extLst>
          </p:cNvPr>
          <p:cNvSpPr/>
          <p:nvPr/>
        </p:nvSpPr>
        <p:spPr>
          <a:xfrm>
            <a:off x="991442" y="3217386"/>
            <a:ext cx="2784014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AsyncMethodBuilderCore.Start</a:t>
            </a:r>
            <a:endParaRPr lang="en-US" sz="1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0D96FFE-3B77-EE56-13FF-7A9838AEAB4D}"/>
              </a:ext>
            </a:extLst>
          </p:cNvPr>
          <p:cNvSpPr/>
          <p:nvPr/>
        </p:nvSpPr>
        <p:spPr>
          <a:xfrm>
            <a:off x="991442" y="2611422"/>
            <a:ext cx="2784014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DBD8A59-37C3-8BBE-AA86-BA282BB1B2F9}"/>
              </a:ext>
            </a:extLst>
          </p:cNvPr>
          <p:cNvSpPr/>
          <p:nvPr/>
        </p:nvSpPr>
        <p:spPr>
          <a:xfrm>
            <a:off x="991442" y="2116965"/>
            <a:ext cx="2784014" cy="46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taskAwaiter</a:t>
            </a:r>
            <a:r>
              <a:rPr lang="en-GB" sz="1100" dirty="0"/>
              <a:t> (</a:t>
            </a:r>
            <a:r>
              <a:rPr lang="en-GB" sz="1100" dirty="0" err="1"/>
              <a:t>TaskAwaiter</a:t>
            </a:r>
            <a:r>
              <a:rPr lang="en-GB" sz="1100" dirty="0"/>
              <a:t>&lt;long&gt;)</a:t>
            </a:r>
            <a:endParaRPr lang="de-DE" sz="11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7502AD9-FF57-219F-6305-B9427AF030E4}"/>
              </a:ext>
            </a:extLst>
          </p:cNvPr>
          <p:cNvSpPr/>
          <p:nvPr/>
        </p:nvSpPr>
        <p:spPr>
          <a:xfrm>
            <a:off x="991442" y="1879201"/>
            <a:ext cx="2784014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result (long): ???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BC20E9-9865-9193-477B-B31243CD1C99}"/>
              </a:ext>
            </a:extLst>
          </p:cNvPr>
          <p:cNvSpPr/>
          <p:nvPr/>
        </p:nvSpPr>
        <p:spPr>
          <a:xfrm>
            <a:off x="991442" y="1642812"/>
            <a:ext cx="2784014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exception (Exception): ???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12DA02-E45B-43AF-07BF-F0166C091025}"/>
              </a:ext>
            </a:extLst>
          </p:cNvPr>
          <p:cNvSpPr/>
          <p:nvPr/>
        </p:nvSpPr>
        <p:spPr>
          <a:xfrm>
            <a:off x="991442" y="2843173"/>
            <a:ext cx="2784014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this (ref AsyncStateMachine): ref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6BAC9C1-A7DC-D176-AE99-A59A2F645984}"/>
              </a:ext>
            </a:extLst>
          </p:cNvPr>
          <p:cNvCxnSpPr>
            <a:cxnSpLocks/>
            <a:stCxn id="37" idx="1"/>
            <a:endCxn id="26" idx="1"/>
          </p:cNvCxnSpPr>
          <p:nvPr/>
        </p:nvCxnSpPr>
        <p:spPr>
          <a:xfrm rot="10800000" flipV="1">
            <a:off x="991442" y="2947948"/>
            <a:ext cx="12700" cy="1343592"/>
          </a:xfrm>
          <a:prstGeom prst="bentConnector3">
            <a:avLst>
              <a:gd name="adj1" fmla="val 234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295126B-1ABF-1660-5567-C6358638C3E7}"/>
              </a:ext>
            </a:extLst>
          </p:cNvPr>
          <p:cNvSpPr/>
          <p:nvPr/>
        </p:nvSpPr>
        <p:spPr>
          <a:xfrm>
            <a:off x="6923684" y="5305193"/>
            <a:ext cx="1678514" cy="46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Other objects…</a:t>
            </a:r>
            <a:endParaRPr lang="de-DE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678070-EA14-17A9-ED1B-E804B338140C}"/>
              </a:ext>
            </a:extLst>
          </p:cNvPr>
          <p:cNvSpPr/>
          <p:nvPr/>
        </p:nvSpPr>
        <p:spPr>
          <a:xfrm>
            <a:off x="9170439" y="1188244"/>
            <a:ext cx="252981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46DB2B-1C11-EE87-78FF-E237B4D9F4D1}"/>
              </a:ext>
            </a:extLst>
          </p:cNvPr>
          <p:cNvSpPr txBox="1"/>
          <p:nvPr/>
        </p:nvSpPr>
        <p:spPr>
          <a:xfrm>
            <a:off x="9133666" y="81891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245CA7-CF4F-638B-ACE8-1D868F0FE92A}"/>
              </a:ext>
            </a:extLst>
          </p:cNvPr>
          <p:cNvSpPr/>
          <p:nvPr/>
        </p:nvSpPr>
        <p:spPr>
          <a:xfrm>
            <a:off x="9343257" y="5669756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ThreadPoolWaitCallback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103BDAB-A219-D48E-06DB-70C8C5B7F48F}"/>
              </a:ext>
            </a:extLst>
          </p:cNvPr>
          <p:cNvSpPr/>
          <p:nvPr/>
        </p:nvSpPr>
        <p:spPr>
          <a:xfrm>
            <a:off x="9343257" y="5404650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Dispatch…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44EF352-BE24-79B3-EA97-AF133ABC7AF0}"/>
              </a:ext>
            </a:extLst>
          </p:cNvPr>
          <p:cNvSpPr/>
          <p:nvPr/>
        </p:nvSpPr>
        <p:spPr>
          <a:xfrm>
            <a:off x="9342291" y="5078141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from (int): 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320533A-71AD-7F4F-0C41-0E2DD18BFC12}"/>
              </a:ext>
            </a:extLst>
          </p:cNvPr>
          <p:cNvSpPr/>
          <p:nvPr/>
        </p:nvSpPr>
        <p:spPr>
          <a:xfrm>
            <a:off x="9343257" y="4627517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80239ED-2739-B108-9A18-86D53DFC4513}"/>
              </a:ext>
            </a:extLst>
          </p:cNvPr>
          <p:cNvSpPr/>
          <p:nvPr/>
        </p:nvSpPr>
        <p:spPr>
          <a:xfrm>
            <a:off x="9342295" y="4404944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denominators (List&lt;int&gt;): ???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4C250EE-1120-8C6F-413F-28E3F8711BA5}"/>
              </a:ext>
            </a:extLst>
          </p:cNvPr>
          <p:cNvSpPr/>
          <p:nvPr/>
        </p:nvSpPr>
        <p:spPr>
          <a:xfrm>
            <a:off x="9342294" y="418888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i (long): ???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BD7869E-9133-6384-2DF7-919FA90C1447}"/>
              </a:ext>
            </a:extLst>
          </p:cNvPr>
          <p:cNvSpPr/>
          <p:nvPr/>
        </p:nvSpPr>
        <p:spPr>
          <a:xfrm>
            <a:off x="9342291" y="4856029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to (int): 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B3D8D6-7B9B-1524-D3BA-47CA9AB3F3A1}"/>
              </a:ext>
            </a:extLst>
          </p:cNvPr>
          <p:cNvSpPr/>
          <p:nvPr/>
        </p:nvSpPr>
        <p:spPr>
          <a:xfrm>
            <a:off x="4454485" y="3728332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Delegate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8ED7BF-E5B5-83EE-3025-A1A389FAEE7F}"/>
              </a:ext>
            </a:extLst>
          </p:cNvPr>
          <p:cNvSpPr/>
          <p:nvPr/>
        </p:nvSpPr>
        <p:spPr>
          <a:xfrm>
            <a:off x="4454485" y="2997479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Lexical Capture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8EAC29-19D9-3F8F-C6D9-5E3AB847A331}"/>
              </a:ext>
            </a:extLst>
          </p:cNvPr>
          <p:cNvSpPr/>
          <p:nvPr/>
        </p:nvSpPr>
        <p:spPr>
          <a:xfrm>
            <a:off x="4454485" y="3213448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from (int):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53772D-4A23-D922-5066-7BBE1BE966C6}"/>
              </a:ext>
            </a:extLst>
          </p:cNvPr>
          <p:cNvSpPr/>
          <p:nvPr/>
        </p:nvSpPr>
        <p:spPr>
          <a:xfrm>
            <a:off x="4454485" y="2562010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Task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832CBC0-4E3B-69F2-DC0E-DC212DE0A8E8}"/>
              </a:ext>
            </a:extLst>
          </p:cNvPr>
          <p:cNvCxnSpPr>
            <a:cxnSpLocks/>
            <a:stCxn id="50" idx="1"/>
            <a:endCxn id="9" idx="3"/>
          </p:cNvCxnSpPr>
          <p:nvPr/>
        </p:nvCxnSpPr>
        <p:spPr>
          <a:xfrm rot="10800000">
            <a:off x="6446037" y="2666785"/>
            <a:ext cx="2897220" cy="2842640"/>
          </a:xfrm>
          <a:prstGeom prst="bentConnector3">
            <a:avLst>
              <a:gd name="adj1" fmla="val 19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7ADD73-F6E1-94DE-A170-B0871BB8FF05}"/>
              </a:ext>
            </a:extLst>
          </p:cNvPr>
          <p:cNvSpPr/>
          <p:nvPr/>
        </p:nvSpPr>
        <p:spPr>
          <a:xfrm>
            <a:off x="4454485" y="3428332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to (int): 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E4A7F5-FDCF-AE9A-0376-2EB691DD7D1A}"/>
              </a:ext>
            </a:extLst>
          </p:cNvPr>
          <p:cNvSpPr/>
          <p:nvPr/>
        </p:nvSpPr>
        <p:spPr>
          <a:xfrm>
            <a:off x="991441" y="1297541"/>
            <a:ext cx="2784014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Builder.AwaitOnCompleted</a:t>
            </a:r>
            <a:endParaRPr lang="en-US" sz="1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7A1631-FE54-ED77-6D60-018D4E63D0B3}"/>
              </a:ext>
            </a:extLst>
          </p:cNvPr>
          <p:cNvSpPr/>
          <p:nvPr/>
        </p:nvSpPr>
        <p:spPr>
          <a:xfrm>
            <a:off x="5793997" y="1298523"/>
            <a:ext cx="278401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AsyncStateMachineBox</a:t>
            </a:r>
            <a:r>
              <a:rPr lang="en-GB" sz="1000" dirty="0"/>
              <a:t>&lt;</a:t>
            </a:r>
            <a:r>
              <a:rPr lang="en-GB" sz="1000" dirty="0" err="1"/>
              <a:t>AsyncStateMachine</a:t>
            </a:r>
            <a:r>
              <a:rPr lang="en-GB" sz="1000" dirty="0"/>
              <a:t>&gt;</a:t>
            </a:r>
            <a:endParaRPr lang="de-DE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23BF82-6E43-E25C-3A40-2B195738D5F0}"/>
              </a:ext>
            </a:extLst>
          </p:cNvPr>
          <p:cNvSpPr/>
          <p:nvPr/>
        </p:nvSpPr>
        <p:spPr>
          <a:xfrm>
            <a:off x="5793997" y="1513407"/>
            <a:ext cx="2784014" cy="7344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stateMachine (AsyncStateMachine):</a:t>
            </a:r>
            <a:br>
              <a:rPr lang="de-DE" sz="1000" noProof="1"/>
            </a:br>
            <a:r>
              <a:rPr lang="de-DE" sz="1000" noProof="1"/>
              <a:t>ViewModel (MainWindowViewModel): ref</a:t>
            </a:r>
            <a:br>
              <a:rPr lang="de-DE" sz="1000" noProof="1"/>
            </a:br>
            <a:r>
              <a:rPr lang="de-DE" sz="1000" noProof="1"/>
              <a:t>State (int): 0</a:t>
            </a:r>
            <a:br>
              <a:rPr lang="de-DE" sz="1000" noProof="1"/>
            </a:br>
            <a:r>
              <a:rPr lang="de-DE" sz="1000" noProof="1"/>
              <a:t>…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9A636B4-1316-8814-5BC6-1AD282D52233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3775455" y="1402316"/>
            <a:ext cx="2018542" cy="98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6AD494A-5E0C-7360-3513-25E6A2B61AB8}"/>
              </a:ext>
            </a:extLst>
          </p:cNvPr>
          <p:cNvCxnSpPr>
            <a:cxnSpLocks/>
            <a:stCxn id="34" idx="3"/>
            <a:endCxn id="9" idx="1"/>
          </p:cNvCxnSpPr>
          <p:nvPr/>
        </p:nvCxnSpPr>
        <p:spPr>
          <a:xfrm>
            <a:off x="3775456" y="2351634"/>
            <a:ext cx="679029" cy="31515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B923B5A-21FE-89F6-4F65-0539154E792A}"/>
              </a:ext>
            </a:extLst>
          </p:cNvPr>
          <p:cNvCxnSpPr>
            <a:cxnSpLocks/>
            <a:stCxn id="26" idx="3"/>
            <a:endCxn id="9" idx="1"/>
          </p:cNvCxnSpPr>
          <p:nvPr/>
        </p:nvCxnSpPr>
        <p:spPr>
          <a:xfrm flipV="1">
            <a:off x="3775456" y="2666785"/>
            <a:ext cx="679029" cy="162475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7CAC05F-4FC2-1BEE-0134-DFFA5E426F75}"/>
              </a:ext>
            </a:extLst>
          </p:cNvPr>
          <p:cNvCxnSpPr>
            <a:cxnSpLocks/>
            <a:stCxn id="19" idx="2"/>
            <a:endCxn id="9" idx="0"/>
          </p:cNvCxnSpPr>
          <p:nvPr/>
        </p:nvCxnSpPr>
        <p:spPr>
          <a:xfrm rot="5400000">
            <a:off x="6161072" y="1537077"/>
            <a:ext cx="314123" cy="173574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561C5B74-6949-267E-8C75-C182E3B07724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 rot="5400000">
            <a:off x="4878755" y="2997944"/>
            <a:ext cx="3057306" cy="1557193"/>
          </a:xfrm>
          <a:prstGeom prst="bentConnector3">
            <a:avLst>
              <a:gd name="adj1" fmla="val 7951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8417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E4D96F-9C93-D12A-AEF5-F481187D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Snapshots: return to calling method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A60A0-A2E8-0959-4CC1-9FF6588C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B19E2-0E11-AD2A-452D-C269BDB0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CC500-9884-503F-DFD5-EFB510C7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54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93A177-6230-7EA6-A3B6-3AE1B42F1020}"/>
              </a:ext>
            </a:extLst>
          </p:cNvPr>
          <p:cNvSpPr/>
          <p:nvPr/>
        </p:nvSpPr>
        <p:spPr>
          <a:xfrm>
            <a:off x="802070" y="1188244"/>
            <a:ext cx="3115626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D64ACA-7415-BCE8-21BE-9B90ABA8E826}"/>
              </a:ext>
            </a:extLst>
          </p:cNvPr>
          <p:cNvSpPr txBox="1"/>
          <p:nvPr/>
        </p:nvSpPr>
        <p:spPr>
          <a:xfrm>
            <a:off x="991442" y="81891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2A57D7-4C22-8273-2DE1-BEEDFFCBD1AA}"/>
              </a:ext>
            </a:extLst>
          </p:cNvPr>
          <p:cNvSpPr/>
          <p:nvPr/>
        </p:nvSpPr>
        <p:spPr>
          <a:xfrm>
            <a:off x="4245166" y="1188244"/>
            <a:ext cx="4699698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5C6D7A-D7A2-E4DA-47B1-D4105D76CB10}"/>
              </a:ext>
            </a:extLst>
          </p:cNvPr>
          <p:cNvSpPr txBox="1"/>
          <p:nvPr/>
        </p:nvSpPr>
        <p:spPr>
          <a:xfrm>
            <a:off x="4229188" y="81891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de-DE" dirty="0" err="1"/>
              <a:t>anaged</a:t>
            </a:r>
            <a:r>
              <a:rPr lang="de-DE" dirty="0"/>
              <a:t>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70F05F-18E1-DD91-D8C1-18ECCA16D18D}"/>
              </a:ext>
            </a:extLst>
          </p:cNvPr>
          <p:cNvSpPr/>
          <p:nvPr/>
        </p:nvSpPr>
        <p:spPr>
          <a:xfrm>
            <a:off x="991442" y="5669756"/>
            <a:ext cx="2784014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Avalonia Render Loop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C43CB3-EA6F-54A5-A2D3-98A102661F30}"/>
              </a:ext>
            </a:extLst>
          </p:cNvPr>
          <p:cNvSpPr/>
          <p:nvPr/>
        </p:nvSpPr>
        <p:spPr>
          <a:xfrm>
            <a:off x="991442" y="5361622"/>
            <a:ext cx="2784014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DelegeteCommand.Execute</a:t>
            </a:r>
            <a:endParaRPr lang="en-US" sz="1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35DDA6-30DF-A0D3-1F89-73372BD46884}"/>
              </a:ext>
            </a:extLst>
          </p:cNvPr>
          <p:cNvSpPr/>
          <p:nvPr/>
        </p:nvSpPr>
        <p:spPr>
          <a:xfrm>
            <a:off x="991442" y="4930985"/>
            <a:ext cx="2784014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this (MainWindowViewModel): ref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DD5FEB-AB24-AAA1-B526-4A7EDA3AC482}"/>
              </a:ext>
            </a:extLst>
          </p:cNvPr>
          <p:cNvSpPr/>
          <p:nvPr/>
        </p:nvSpPr>
        <p:spPr>
          <a:xfrm>
            <a:off x="4454485" y="5305193"/>
            <a:ext cx="2348651" cy="46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MainWindowViewModel</a:t>
            </a:r>
            <a:endParaRPr lang="de-DE" sz="14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0CFE79B-CBB4-DE0F-42D1-CFE553565979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3775456" y="5035760"/>
            <a:ext cx="679029" cy="50410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3BE1FF4-7076-07A2-73DF-E51601718AD0}"/>
              </a:ext>
            </a:extLst>
          </p:cNvPr>
          <p:cNvSpPr/>
          <p:nvPr/>
        </p:nvSpPr>
        <p:spPr>
          <a:xfrm>
            <a:off x="991442" y="4690125"/>
            <a:ext cx="2784014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782E38-D778-7304-6C5C-26BC7E2E2338}"/>
              </a:ext>
            </a:extLst>
          </p:cNvPr>
          <p:cNvSpPr/>
          <p:nvPr/>
        </p:nvSpPr>
        <p:spPr>
          <a:xfrm>
            <a:off x="991442" y="3924300"/>
            <a:ext cx="2784014" cy="7344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stateMachine (AsyncStateMachine):</a:t>
            </a:r>
            <a:br>
              <a:rPr lang="de-DE" sz="1000" noProof="1"/>
            </a:br>
            <a:r>
              <a:rPr lang="de-DE" sz="1000" noProof="1"/>
              <a:t>ViewModel (MainWindowViewModel): ref</a:t>
            </a:r>
            <a:br>
              <a:rPr lang="de-DE" sz="1000" noProof="1"/>
            </a:br>
            <a:r>
              <a:rPr lang="de-DE" sz="1000" noProof="1"/>
              <a:t>State (int): 0</a:t>
            </a:r>
            <a:br>
              <a:rPr lang="de-DE" sz="1000" noProof="1"/>
            </a:br>
            <a:r>
              <a:rPr lang="de-DE" sz="1000" noProof="1"/>
              <a:t>…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257519D-285A-5C8A-84CC-32CC68BF0D20}"/>
              </a:ext>
            </a:extLst>
          </p:cNvPr>
          <p:cNvCxnSpPr>
            <a:cxnSpLocks/>
            <a:stCxn id="26" idx="3"/>
            <a:endCxn id="22" idx="0"/>
          </p:cNvCxnSpPr>
          <p:nvPr/>
        </p:nvCxnSpPr>
        <p:spPr>
          <a:xfrm>
            <a:off x="3775456" y="4291540"/>
            <a:ext cx="1853355" cy="101365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295126B-1ABF-1660-5567-C6358638C3E7}"/>
              </a:ext>
            </a:extLst>
          </p:cNvPr>
          <p:cNvSpPr/>
          <p:nvPr/>
        </p:nvSpPr>
        <p:spPr>
          <a:xfrm>
            <a:off x="6923684" y="5305193"/>
            <a:ext cx="1678514" cy="46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Other objects…</a:t>
            </a:r>
            <a:endParaRPr lang="de-DE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678070-EA14-17A9-ED1B-E804B338140C}"/>
              </a:ext>
            </a:extLst>
          </p:cNvPr>
          <p:cNvSpPr/>
          <p:nvPr/>
        </p:nvSpPr>
        <p:spPr>
          <a:xfrm>
            <a:off x="9170439" y="1188244"/>
            <a:ext cx="252981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46DB2B-1C11-EE87-78FF-E237B4D9F4D1}"/>
              </a:ext>
            </a:extLst>
          </p:cNvPr>
          <p:cNvSpPr txBox="1"/>
          <p:nvPr/>
        </p:nvSpPr>
        <p:spPr>
          <a:xfrm>
            <a:off x="9133666" y="81891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245CA7-CF4F-638B-ACE8-1D868F0FE92A}"/>
              </a:ext>
            </a:extLst>
          </p:cNvPr>
          <p:cNvSpPr/>
          <p:nvPr/>
        </p:nvSpPr>
        <p:spPr>
          <a:xfrm>
            <a:off x="9343257" y="5669756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ThreadPoolWaitCallback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103BDAB-A219-D48E-06DB-70C8C5B7F48F}"/>
              </a:ext>
            </a:extLst>
          </p:cNvPr>
          <p:cNvSpPr/>
          <p:nvPr/>
        </p:nvSpPr>
        <p:spPr>
          <a:xfrm>
            <a:off x="9343257" y="5404650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Dispatch…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44EF352-BE24-79B3-EA97-AF133ABC7AF0}"/>
              </a:ext>
            </a:extLst>
          </p:cNvPr>
          <p:cNvSpPr/>
          <p:nvPr/>
        </p:nvSpPr>
        <p:spPr>
          <a:xfrm>
            <a:off x="9342291" y="5078141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from (int): 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320533A-71AD-7F4F-0C41-0E2DD18BFC12}"/>
              </a:ext>
            </a:extLst>
          </p:cNvPr>
          <p:cNvSpPr/>
          <p:nvPr/>
        </p:nvSpPr>
        <p:spPr>
          <a:xfrm>
            <a:off x="9343257" y="4627517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80239ED-2739-B108-9A18-86D53DFC4513}"/>
              </a:ext>
            </a:extLst>
          </p:cNvPr>
          <p:cNvSpPr/>
          <p:nvPr/>
        </p:nvSpPr>
        <p:spPr>
          <a:xfrm>
            <a:off x="9342295" y="4404944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denominators (List&lt;int&gt;): ???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4C250EE-1120-8C6F-413F-28E3F8711BA5}"/>
              </a:ext>
            </a:extLst>
          </p:cNvPr>
          <p:cNvSpPr/>
          <p:nvPr/>
        </p:nvSpPr>
        <p:spPr>
          <a:xfrm>
            <a:off x="9342294" y="418888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i (long): ???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BD7869E-9133-6384-2DF7-919FA90C1447}"/>
              </a:ext>
            </a:extLst>
          </p:cNvPr>
          <p:cNvSpPr/>
          <p:nvPr/>
        </p:nvSpPr>
        <p:spPr>
          <a:xfrm>
            <a:off x="9342291" y="4856029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to (int): 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B3D8D6-7B9B-1524-D3BA-47CA9AB3F3A1}"/>
              </a:ext>
            </a:extLst>
          </p:cNvPr>
          <p:cNvSpPr/>
          <p:nvPr/>
        </p:nvSpPr>
        <p:spPr>
          <a:xfrm>
            <a:off x="4454485" y="3728332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Delegate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8ED7BF-E5B5-83EE-3025-A1A389FAEE7F}"/>
              </a:ext>
            </a:extLst>
          </p:cNvPr>
          <p:cNvSpPr/>
          <p:nvPr/>
        </p:nvSpPr>
        <p:spPr>
          <a:xfrm>
            <a:off x="4454485" y="2997479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Lexical Capture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8EAC29-19D9-3F8F-C6D9-5E3AB847A331}"/>
              </a:ext>
            </a:extLst>
          </p:cNvPr>
          <p:cNvSpPr/>
          <p:nvPr/>
        </p:nvSpPr>
        <p:spPr>
          <a:xfrm>
            <a:off x="4454485" y="3213448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from (int):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53772D-4A23-D922-5066-7BBE1BE966C6}"/>
              </a:ext>
            </a:extLst>
          </p:cNvPr>
          <p:cNvSpPr/>
          <p:nvPr/>
        </p:nvSpPr>
        <p:spPr>
          <a:xfrm>
            <a:off x="4454485" y="2562010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Task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832CBC0-4E3B-69F2-DC0E-DC212DE0A8E8}"/>
              </a:ext>
            </a:extLst>
          </p:cNvPr>
          <p:cNvCxnSpPr>
            <a:cxnSpLocks/>
            <a:stCxn id="50" idx="1"/>
            <a:endCxn id="9" idx="3"/>
          </p:cNvCxnSpPr>
          <p:nvPr/>
        </p:nvCxnSpPr>
        <p:spPr>
          <a:xfrm rot="10800000">
            <a:off x="6446037" y="2666785"/>
            <a:ext cx="2897220" cy="2842640"/>
          </a:xfrm>
          <a:prstGeom prst="bentConnector3">
            <a:avLst>
              <a:gd name="adj1" fmla="val 19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7ADD73-F6E1-94DE-A170-B0871BB8FF05}"/>
              </a:ext>
            </a:extLst>
          </p:cNvPr>
          <p:cNvSpPr/>
          <p:nvPr/>
        </p:nvSpPr>
        <p:spPr>
          <a:xfrm>
            <a:off x="4454485" y="3428332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to (int): 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7A1631-FE54-ED77-6D60-018D4E63D0B3}"/>
              </a:ext>
            </a:extLst>
          </p:cNvPr>
          <p:cNvSpPr/>
          <p:nvPr/>
        </p:nvSpPr>
        <p:spPr>
          <a:xfrm>
            <a:off x="5793997" y="1298523"/>
            <a:ext cx="278401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AsyncStateMachineBox</a:t>
            </a:r>
            <a:r>
              <a:rPr lang="en-GB" sz="1000" dirty="0"/>
              <a:t>&lt;</a:t>
            </a:r>
            <a:r>
              <a:rPr lang="en-GB" sz="1000" dirty="0" err="1"/>
              <a:t>AsyncStateMachine</a:t>
            </a:r>
            <a:r>
              <a:rPr lang="en-GB" sz="1000" dirty="0"/>
              <a:t>&gt;</a:t>
            </a:r>
            <a:endParaRPr lang="de-DE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23BF82-6E43-E25C-3A40-2B195738D5F0}"/>
              </a:ext>
            </a:extLst>
          </p:cNvPr>
          <p:cNvSpPr/>
          <p:nvPr/>
        </p:nvSpPr>
        <p:spPr>
          <a:xfrm>
            <a:off x="5793997" y="1513407"/>
            <a:ext cx="2784014" cy="7344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stateMachine (AsyncStateMachine):</a:t>
            </a:r>
            <a:br>
              <a:rPr lang="de-DE" sz="1000" noProof="1"/>
            </a:br>
            <a:r>
              <a:rPr lang="de-DE" sz="1000" noProof="1"/>
              <a:t>ViewModel (MainWindowViewModel): ref</a:t>
            </a:r>
            <a:br>
              <a:rPr lang="de-DE" sz="1000" noProof="1"/>
            </a:br>
            <a:r>
              <a:rPr lang="de-DE" sz="1000" noProof="1"/>
              <a:t>State (int): 0</a:t>
            </a:r>
            <a:br>
              <a:rPr lang="de-DE" sz="1000" noProof="1"/>
            </a:br>
            <a:r>
              <a:rPr lang="de-DE" sz="1000" noProof="1"/>
              <a:t>…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B923B5A-21FE-89F6-4F65-0539154E792A}"/>
              </a:ext>
            </a:extLst>
          </p:cNvPr>
          <p:cNvCxnSpPr>
            <a:cxnSpLocks/>
            <a:stCxn id="26" idx="3"/>
            <a:endCxn id="9" idx="1"/>
          </p:cNvCxnSpPr>
          <p:nvPr/>
        </p:nvCxnSpPr>
        <p:spPr>
          <a:xfrm flipV="1">
            <a:off x="3775456" y="2666785"/>
            <a:ext cx="679029" cy="162475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7CAC05F-4FC2-1BEE-0134-DFFA5E426F75}"/>
              </a:ext>
            </a:extLst>
          </p:cNvPr>
          <p:cNvCxnSpPr>
            <a:cxnSpLocks/>
            <a:stCxn id="19" idx="2"/>
            <a:endCxn id="9" idx="0"/>
          </p:cNvCxnSpPr>
          <p:nvPr/>
        </p:nvCxnSpPr>
        <p:spPr>
          <a:xfrm rot="5400000">
            <a:off x="6161072" y="1537077"/>
            <a:ext cx="314123" cy="173574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A3430CC-B862-A7D6-2C97-C06D5FC8396D}"/>
              </a:ext>
            </a:extLst>
          </p:cNvPr>
          <p:cNvCxnSpPr>
            <a:cxnSpLocks/>
          </p:cNvCxnSpPr>
          <p:nvPr/>
        </p:nvCxnSpPr>
        <p:spPr>
          <a:xfrm rot="5400000">
            <a:off x="4878755" y="2997944"/>
            <a:ext cx="3057306" cy="1557193"/>
          </a:xfrm>
          <a:prstGeom prst="bentConnector3">
            <a:avLst>
              <a:gd name="adj1" fmla="val 7951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2857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E4D96F-9C93-D12A-AEF5-F481187D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Snapshots: return to Avalonia Render Loop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A60A0-A2E8-0959-4CC1-9FF6588C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B19E2-0E11-AD2A-452D-C269BDB0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CC500-9884-503F-DFD5-EFB510C7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55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93A177-6230-7EA6-A3B6-3AE1B42F1020}"/>
              </a:ext>
            </a:extLst>
          </p:cNvPr>
          <p:cNvSpPr/>
          <p:nvPr/>
        </p:nvSpPr>
        <p:spPr>
          <a:xfrm>
            <a:off x="802070" y="1188244"/>
            <a:ext cx="3115626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D64ACA-7415-BCE8-21BE-9B90ABA8E826}"/>
              </a:ext>
            </a:extLst>
          </p:cNvPr>
          <p:cNvSpPr txBox="1"/>
          <p:nvPr/>
        </p:nvSpPr>
        <p:spPr>
          <a:xfrm>
            <a:off x="991442" y="81891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2A57D7-4C22-8273-2DE1-BEEDFFCBD1AA}"/>
              </a:ext>
            </a:extLst>
          </p:cNvPr>
          <p:cNvSpPr/>
          <p:nvPr/>
        </p:nvSpPr>
        <p:spPr>
          <a:xfrm>
            <a:off x="4245166" y="1188244"/>
            <a:ext cx="4699698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5C6D7A-D7A2-E4DA-47B1-D4105D76CB10}"/>
              </a:ext>
            </a:extLst>
          </p:cNvPr>
          <p:cNvSpPr txBox="1"/>
          <p:nvPr/>
        </p:nvSpPr>
        <p:spPr>
          <a:xfrm>
            <a:off x="4229188" y="81891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de-DE" dirty="0" err="1"/>
              <a:t>anaged</a:t>
            </a:r>
            <a:r>
              <a:rPr lang="de-DE" dirty="0"/>
              <a:t>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70F05F-18E1-DD91-D8C1-18ECCA16D18D}"/>
              </a:ext>
            </a:extLst>
          </p:cNvPr>
          <p:cNvSpPr/>
          <p:nvPr/>
        </p:nvSpPr>
        <p:spPr>
          <a:xfrm>
            <a:off x="991442" y="5669756"/>
            <a:ext cx="2784014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Avalonia Render Loop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DD5FEB-AB24-AAA1-B526-4A7EDA3AC482}"/>
              </a:ext>
            </a:extLst>
          </p:cNvPr>
          <p:cNvSpPr/>
          <p:nvPr/>
        </p:nvSpPr>
        <p:spPr>
          <a:xfrm>
            <a:off x="4454485" y="5305193"/>
            <a:ext cx="2348651" cy="46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MainWindowViewModel</a:t>
            </a:r>
            <a:endParaRPr lang="de-DE" sz="1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295126B-1ABF-1660-5567-C6358638C3E7}"/>
              </a:ext>
            </a:extLst>
          </p:cNvPr>
          <p:cNvSpPr/>
          <p:nvPr/>
        </p:nvSpPr>
        <p:spPr>
          <a:xfrm>
            <a:off x="6923684" y="5305193"/>
            <a:ext cx="1678514" cy="46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Other objects…</a:t>
            </a:r>
            <a:endParaRPr lang="de-DE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678070-EA14-17A9-ED1B-E804B338140C}"/>
              </a:ext>
            </a:extLst>
          </p:cNvPr>
          <p:cNvSpPr/>
          <p:nvPr/>
        </p:nvSpPr>
        <p:spPr>
          <a:xfrm>
            <a:off x="9170439" y="1188244"/>
            <a:ext cx="252981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46DB2B-1C11-EE87-78FF-E237B4D9F4D1}"/>
              </a:ext>
            </a:extLst>
          </p:cNvPr>
          <p:cNvSpPr txBox="1"/>
          <p:nvPr/>
        </p:nvSpPr>
        <p:spPr>
          <a:xfrm>
            <a:off x="9133666" y="81891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245CA7-CF4F-638B-ACE8-1D868F0FE92A}"/>
              </a:ext>
            </a:extLst>
          </p:cNvPr>
          <p:cNvSpPr/>
          <p:nvPr/>
        </p:nvSpPr>
        <p:spPr>
          <a:xfrm>
            <a:off x="9343257" y="5669756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ThreadPoolWaitCallback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103BDAB-A219-D48E-06DB-70C8C5B7F48F}"/>
              </a:ext>
            </a:extLst>
          </p:cNvPr>
          <p:cNvSpPr/>
          <p:nvPr/>
        </p:nvSpPr>
        <p:spPr>
          <a:xfrm>
            <a:off x="9343257" y="5404650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Dispatch…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44EF352-BE24-79B3-EA97-AF133ABC7AF0}"/>
              </a:ext>
            </a:extLst>
          </p:cNvPr>
          <p:cNvSpPr/>
          <p:nvPr/>
        </p:nvSpPr>
        <p:spPr>
          <a:xfrm>
            <a:off x="9342291" y="5078141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from (int): 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320533A-71AD-7F4F-0C41-0E2DD18BFC12}"/>
              </a:ext>
            </a:extLst>
          </p:cNvPr>
          <p:cNvSpPr/>
          <p:nvPr/>
        </p:nvSpPr>
        <p:spPr>
          <a:xfrm>
            <a:off x="9343257" y="4627517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80239ED-2739-B108-9A18-86D53DFC4513}"/>
              </a:ext>
            </a:extLst>
          </p:cNvPr>
          <p:cNvSpPr/>
          <p:nvPr/>
        </p:nvSpPr>
        <p:spPr>
          <a:xfrm>
            <a:off x="9342295" y="4404944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denominators (List&lt;int&gt;): ???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4C250EE-1120-8C6F-413F-28E3F8711BA5}"/>
              </a:ext>
            </a:extLst>
          </p:cNvPr>
          <p:cNvSpPr/>
          <p:nvPr/>
        </p:nvSpPr>
        <p:spPr>
          <a:xfrm>
            <a:off x="9342294" y="418888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i (long): ???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BD7869E-9133-6384-2DF7-919FA90C1447}"/>
              </a:ext>
            </a:extLst>
          </p:cNvPr>
          <p:cNvSpPr/>
          <p:nvPr/>
        </p:nvSpPr>
        <p:spPr>
          <a:xfrm>
            <a:off x="9342291" y="4856029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to (int): 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B3D8D6-7B9B-1524-D3BA-47CA9AB3F3A1}"/>
              </a:ext>
            </a:extLst>
          </p:cNvPr>
          <p:cNvSpPr/>
          <p:nvPr/>
        </p:nvSpPr>
        <p:spPr>
          <a:xfrm>
            <a:off x="4454485" y="3728332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Delegate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8ED7BF-E5B5-83EE-3025-A1A389FAEE7F}"/>
              </a:ext>
            </a:extLst>
          </p:cNvPr>
          <p:cNvSpPr/>
          <p:nvPr/>
        </p:nvSpPr>
        <p:spPr>
          <a:xfrm>
            <a:off x="4454485" y="2997479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Lexical Capture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8EAC29-19D9-3F8F-C6D9-5E3AB847A331}"/>
              </a:ext>
            </a:extLst>
          </p:cNvPr>
          <p:cNvSpPr/>
          <p:nvPr/>
        </p:nvSpPr>
        <p:spPr>
          <a:xfrm>
            <a:off x="4454485" y="3213448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from (int):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53772D-4A23-D922-5066-7BBE1BE966C6}"/>
              </a:ext>
            </a:extLst>
          </p:cNvPr>
          <p:cNvSpPr/>
          <p:nvPr/>
        </p:nvSpPr>
        <p:spPr>
          <a:xfrm>
            <a:off x="4454485" y="2562010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Task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832CBC0-4E3B-69F2-DC0E-DC212DE0A8E8}"/>
              </a:ext>
            </a:extLst>
          </p:cNvPr>
          <p:cNvCxnSpPr>
            <a:cxnSpLocks/>
            <a:stCxn id="50" idx="1"/>
            <a:endCxn id="9" idx="3"/>
          </p:cNvCxnSpPr>
          <p:nvPr/>
        </p:nvCxnSpPr>
        <p:spPr>
          <a:xfrm rot="10800000">
            <a:off x="6446037" y="2666785"/>
            <a:ext cx="2897220" cy="2842640"/>
          </a:xfrm>
          <a:prstGeom prst="bentConnector3">
            <a:avLst>
              <a:gd name="adj1" fmla="val 19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7ADD73-F6E1-94DE-A170-B0871BB8FF05}"/>
              </a:ext>
            </a:extLst>
          </p:cNvPr>
          <p:cNvSpPr/>
          <p:nvPr/>
        </p:nvSpPr>
        <p:spPr>
          <a:xfrm>
            <a:off x="4454485" y="3428332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to (int): 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7A1631-FE54-ED77-6D60-018D4E63D0B3}"/>
              </a:ext>
            </a:extLst>
          </p:cNvPr>
          <p:cNvSpPr/>
          <p:nvPr/>
        </p:nvSpPr>
        <p:spPr>
          <a:xfrm>
            <a:off x="5793997" y="1298523"/>
            <a:ext cx="278401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AsyncStateMachineBox</a:t>
            </a:r>
            <a:r>
              <a:rPr lang="en-GB" sz="1000" dirty="0"/>
              <a:t>&lt;</a:t>
            </a:r>
            <a:r>
              <a:rPr lang="en-GB" sz="1000" dirty="0" err="1"/>
              <a:t>AsyncStateMachine</a:t>
            </a:r>
            <a:r>
              <a:rPr lang="en-GB" sz="1000" dirty="0"/>
              <a:t>&gt;</a:t>
            </a:r>
            <a:endParaRPr lang="de-DE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23BF82-6E43-E25C-3A40-2B195738D5F0}"/>
              </a:ext>
            </a:extLst>
          </p:cNvPr>
          <p:cNvSpPr/>
          <p:nvPr/>
        </p:nvSpPr>
        <p:spPr>
          <a:xfrm>
            <a:off x="5793997" y="1513407"/>
            <a:ext cx="2784014" cy="7344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stateMachine (AsyncStateMachine):</a:t>
            </a:r>
            <a:br>
              <a:rPr lang="de-DE" sz="1000" noProof="1"/>
            </a:br>
            <a:r>
              <a:rPr lang="de-DE" sz="1000" noProof="1"/>
              <a:t>ViewModel (MainWindowViewModel): ref</a:t>
            </a:r>
            <a:br>
              <a:rPr lang="de-DE" sz="1000" noProof="1"/>
            </a:br>
            <a:r>
              <a:rPr lang="de-DE" sz="1000" noProof="1"/>
              <a:t>State (int): 0</a:t>
            </a:r>
            <a:br>
              <a:rPr lang="de-DE" sz="1000" noProof="1"/>
            </a:br>
            <a:r>
              <a:rPr lang="de-DE" sz="1000" noProof="1"/>
              <a:t>…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7CAC05F-4FC2-1BEE-0134-DFFA5E426F75}"/>
              </a:ext>
            </a:extLst>
          </p:cNvPr>
          <p:cNvCxnSpPr>
            <a:cxnSpLocks/>
            <a:stCxn id="19" idx="2"/>
            <a:endCxn id="9" idx="0"/>
          </p:cNvCxnSpPr>
          <p:nvPr/>
        </p:nvCxnSpPr>
        <p:spPr>
          <a:xfrm rot="5400000">
            <a:off x="6161072" y="1537077"/>
            <a:ext cx="314123" cy="173574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3376043-D47A-DC23-DB37-F1433EDEFA30}"/>
              </a:ext>
            </a:extLst>
          </p:cNvPr>
          <p:cNvCxnSpPr>
            <a:cxnSpLocks/>
          </p:cNvCxnSpPr>
          <p:nvPr/>
        </p:nvCxnSpPr>
        <p:spPr>
          <a:xfrm rot="5400000">
            <a:off x="4878755" y="2997944"/>
            <a:ext cx="3057306" cy="1557193"/>
          </a:xfrm>
          <a:prstGeom prst="bentConnector3">
            <a:avLst>
              <a:gd name="adj1" fmla="val 7951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228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E4D96F-9C93-D12A-AEF5-F481187D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Snapshots: progress on background thread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A60A0-A2E8-0959-4CC1-9FF6588C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B19E2-0E11-AD2A-452D-C269BDB0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CC500-9884-503F-DFD5-EFB510C7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56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93A177-6230-7EA6-A3B6-3AE1B42F1020}"/>
              </a:ext>
            </a:extLst>
          </p:cNvPr>
          <p:cNvSpPr/>
          <p:nvPr/>
        </p:nvSpPr>
        <p:spPr>
          <a:xfrm>
            <a:off x="802070" y="1188244"/>
            <a:ext cx="3115626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D64ACA-7415-BCE8-21BE-9B90ABA8E826}"/>
              </a:ext>
            </a:extLst>
          </p:cNvPr>
          <p:cNvSpPr txBox="1"/>
          <p:nvPr/>
        </p:nvSpPr>
        <p:spPr>
          <a:xfrm>
            <a:off x="991442" y="81891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2A57D7-4C22-8273-2DE1-BEEDFFCBD1AA}"/>
              </a:ext>
            </a:extLst>
          </p:cNvPr>
          <p:cNvSpPr/>
          <p:nvPr/>
        </p:nvSpPr>
        <p:spPr>
          <a:xfrm>
            <a:off x="4245166" y="1188244"/>
            <a:ext cx="4699698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5C6D7A-D7A2-E4DA-47B1-D4105D76CB10}"/>
              </a:ext>
            </a:extLst>
          </p:cNvPr>
          <p:cNvSpPr txBox="1"/>
          <p:nvPr/>
        </p:nvSpPr>
        <p:spPr>
          <a:xfrm>
            <a:off x="4229188" y="81891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de-DE" dirty="0" err="1"/>
              <a:t>anaged</a:t>
            </a:r>
            <a:r>
              <a:rPr lang="de-DE" dirty="0"/>
              <a:t>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70F05F-18E1-DD91-D8C1-18ECCA16D18D}"/>
              </a:ext>
            </a:extLst>
          </p:cNvPr>
          <p:cNvSpPr/>
          <p:nvPr/>
        </p:nvSpPr>
        <p:spPr>
          <a:xfrm>
            <a:off x="991442" y="5669756"/>
            <a:ext cx="2784014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Avalonia Render Loop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DD5FEB-AB24-AAA1-B526-4A7EDA3AC482}"/>
              </a:ext>
            </a:extLst>
          </p:cNvPr>
          <p:cNvSpPr/>
          <p:nvPr/>
        </p:nvSpPr>
        <p:spPr>
          <a:xfrm>
            <a:off x="4454485" y="5305193"/>
            <a:ext cx="2348651" cy="46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MainWindowViewModel</a:t>
            </a:r>
            <a:endParaRPr lang="de-DE" sz="1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295126B-1ABF-1660-5567-C6358638C3E7}"/>
              </a:ext>
            </a:extLst>
          </p:cNvPr>
          <p:cNvSpPr/>
          <p:nvPr/>
        </p:nvSpPr>
        <p:spPr>
          <a:xfrm>
            <a:off x="6923684" y="5305193"/>
            <a:ext cx="1678514" cy="46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Other objects…</a:t>
            </a:r>
            <a:endParaRPr lang="de-DE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678070-EA14-17A9-ED1B-E804B338140C}"/>
              </a:ext>
            </a:extLst>
          </p:cNvPr>
          <p:cNvSpPr/>
          <p:nvPr/>
        </p:nvSpPr>
        <p:spPr>
          <a:xfrm>
            <a:off x="9170439" y="1188244"/>
            <a:ext cx="252981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46DB2B-1C11-EE87-78FF-E237B4D9F4D1}"/>
              </a:ext>
            </a:extLst>
          </p:cNvPr>
          <p:cNvSpPr txBox="1"/>
          <p:nvPr/>
        </p:nvSpPr>
        <p:spPr>
          <a:xfrm>
            <a:off x="9133666" y="81891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245CA7-CF4F-638B-ACE8-1D868F0FE92A}"/>
              </a:ext>
            </a:extLst>
          </p:cNvPr>
          <p:cNvSpPr/>
          <p:nvPr/>
        </p:nvSpPr>
        <p:spPr>
          <a:xfrm>
            <a:off x="9343257" y="5669756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ThreadPoolWaitCallback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103BDAB-A219-D48E-06DB-70C8C5B7F48F}"/>
              </a:ext>
            </a:extLst>
          </p:cNvPr>
          <p:cNvSpPr/>
          <p:nvPr/>
        </p:nvSpPr>
        <p:spPr>
          <a:xfrm>
            <a:off x="9343257" y="5404650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Dispatch…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44EF352-BE24-79B3-EA97-AF133ABC7AF0}"/>
              </a:ext>
            </a:extLst>
          </p:cNvPr>
          <p:cNvSpPr/>
          <p:nvPr/>
        </p:nvSpPr>
        <p:spPr>
          <a:xfrm>
            <a:off x="9342291" y="5078141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from (int): 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320533A-71AD-7F4F-0C41-0E2DD18BFC12}"/>
              </a:ext>
            </a:extLst>
          </p:cNvPr>
          <p:cNvSpPr/>
          <p:nvPr/>
        </p:nvSpPr>
        <p:spPr>
          <a:xfrm>
            <a:off x="9343257" y="4627517"/>
            <a:ext cx="2157106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80239ED-2739-B108-9A18-86D53DFC4513}"/>
              </a:ext>
            </a:extLst>
          </p:cNvPr>
          <p:cNvSpPr/>
          <p:nvPr/>
        </p:nvSpPr>
        <p:spPr>
          <a:xfrm>
            <a:off x="9342295" y="4404944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denominators (List&lt;int&gt;):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4C250EE-1120-8C6F-413F-28E3F8711BA5}"/>
              </a:ext>
            </a:extLst>
          </p:cNvPr>
          <p:cNvSpPr/>
          <p:nvPr/>
        </p:nvSpPr>
        <p:spPr>
          <a:xfrm>
            <a:off x="9342294" y="4188883"/>
            <a:ext cx="2157103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i (long): …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BD7869E-9133-6384-2DF7-919FA90C1447}"/>
              </a:ext>
            </a:extLst>
          </p:cNvPr>
          <p:cNvSpPr/>
          <p:nvPr/>
        </p:nvSpPr>
        <p:spPr>
          <a:xfrm>
            <a:off x="9342291" y="4856029"/>
            <a:ext cx="215710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to (int): 20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B3D8D6-7B9B-1524-D3BA-47CA9AB3F3A1}"/>
              </a:ext>
            </a:extLst>
          </p:cNvPr>
          <p:cNvSpPr/>
          <p:nvPr/>
        </p:nvSpPr>
        <p:spPr>
          <a:xfrm>
            <a:off x="4454485" y="3728332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Delegate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8ED7BF-E5B5-83EE-3025-A1A389FAEE7F}"/>
              </a:ext>
            </a:extLst>
          </p:cNvPr>
          <p:cNvSpPr/>
          <p:nvPr/>
        </p:nvSpPr>
        <p:spPr>
          <a:xfrm>
            <a:off x="4454485" y="2997479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Lexical Capture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8EAC29-19D9-3F8F-C6D9-5E3AB847A331}"/>
              </a:ext>
            </a:extLst>
          </p:cNvPr>
          <p:cNvSpPr/>
          <p:nvPr/>
        </p:nvSpPr>
        <p:spPr>
          <a:xfrm>
            <a:off x="4454485" y="3213448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from (int):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53772D-4A23-D922-5066-7BBE1BE966C6}"/>
              </a:ext>
            </a:extLst>
          </p:cNvPr>
          <p:cNvSpPr/>
          <p:nvPr/>
        </p:nvSpPr>
        <p:spPr>
          <a:xfrm>
            <a:off x="4454485" y="2562010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Task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832CBC0-4E3B-69F2-DC0E-DC212DE0A8E8}"/>
              </a:ext>
            </a:extLst>
          </p:cNvPr>
          <p:cNvCxnSpPr>
            <a:cxnSpLocks/>
            <a:stCxn id="50" idx="1"/>
            <a:endCxn id="9" idx="3"/>
          </p:cNvCxnSpPr>
          <p:nvPr/>
        </p:nvCxnSpPr>
        <p:spPr>
          <a:xfrm rot="10800000">
            <a:off x="6446037" y="2666785"/>
            <a:ext cx="2897220" cy="2842640"/>
          </a:xfrm>
          <a:prstGeom prst="bentConnector3">
            <a:avLst>
              <a:gd name="adj1" fmla="val 19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7ADD73-F6E1-94DE-A170-B0871BB8FF05}"/>
              </a:ext>
            </a:extLst>
          </p:cNvPr>
          <p:cNvSpPr/>
          <p:nvPr/>
        </p:nvSpPr>
        <p:spPr>
          <a:xfrm>
            <a:off x="4454485" y="3428332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to (int): 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7A1631-FE54-ED77-6D60-018D4E63D0B3}"/>
              </a:ext>
            </a:extLst>
          </p:cNvPr>
          <p:cNvSpPr/>
          <p:nvPr/>
        </p:nvSpPr>
        <p:spPr>
          <a:xfrm>
            <a:off x="5793997" y="1298523"/>
            <a:ext cx="278401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AsyncStateMachineBox</a:t>
            </a:r>
            <a:r>
              <a:rPr lang="en-GB" sz="1000" dirty="0"/>
              <a:t>&lt;</a:t>
            </a:r>
            <a:r>
              <a:rPr lang="en-GB" sz="1000" dirty="0" err="1"/>
              <a:t>AsyncStateMachine</a:t>
            </a:r>
            <a:r>
              <a:rPr lang="en-GB" sz="1000" dirty="0"/>
              <a:t>&gt;</a:t>
            </a:r>
            <a:endParaRPr lang="de-DE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23BF82-6E43-E25C-3A40-2B195738D5F0}"/>
              </a:ext>
            </a:extLst>
          </p:cNvPr>
          <p:cNvSpPr/>
          <p:nvPr/>
        </p:nvSpPr>
        <p:spPr>
          <a:xfrm>
            <a:off x="5793997" y="1513407"/>
            <a:ext cx="2784014" cy="7344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stateMachine (AsyncStateMachine):</a:t>
            </a:r>
            <a:br>
              <a:rPr lang="de-DE" sz="1000" noProof="1"/>
            </a:br>
            <a:r>
              <a:rPr lang="de-DE" sz="1000" noProof="1"/>
              <a:t>ViewModel (MainWindowViewModel): ref</a:t>
            </a:r>
            <a:br>
              <a:rPr lang="de-DE" sz="1000" noProof="1"/>
            </a:br>
            <a:r>
              <a:rPr lang="de-DE" sz="1000" noProof="1"/>
              <a:t>State (int): 0</a:t>
            </a:r>
            <a:br>
              <a:rPr lang="de-DE" sz="1000" noProof="1"/>
            </a:br>
            <a:r>
              <a:rPr lang="de-DE" sz="1000" noProof="1"/>
              <a:t>…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7CAC05F-4FC2-1BEE-0134-DFFA5E426F75}"/>
              </a:ext>
            </a:extLst>
          </p:cNvPr>
          <p:cNvCxnSpPr>
            <a:cxnSpLocks/>
            <a:stCxn id="19" idx="2"/>
            <a:endCxn id="9" idx="0"/>
          </p:cNvCxnSpPr>
          <p:nvPr/>
        </p:nvCxnSpPr>
        <p:spPr>
          <a:xfrm rot="5400000">
            <a:off x="6161072" y="1537077"/>
            <a:ext cx="314123" cy="173574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28F65DE-B9AC-5F68-31EC-E8CBA49428FC}"/>
              </a:ext>
            </a:extLst>
          </p:cNvPr>
          <p:cNvSpPr/>
          <p:nvPr/>
        </p:nvSpPr>
        <p:spPr>
          <a:xfrm>
            <a:off x="6966334" y="377643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List&lt;int&gt;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35153E-31A7-6C4F-F906-8F43E83C561C}"/>
              </a:ext>
            </a:extLst>
          </p:cNvPr>
          <p:cNvSpPr/>
          <p:nvPr/>
        </p:nvSpPr>
        <p:spPr>
          <a:xfrm>
            <a:off x="6966333" y="412132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Many delegates…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5978BE4-DF5A-73E1-59F7-9586A9AF3759}"/>
              </a:ext>
            </a:extLst>
          </p:cNvPr>
          <p:cNvCxnSpPr>
            <a:cxnSpLocks/>
            <a:stCxn id="53" idx="1"/>
            <a:endCxn id="15" idx="3"/>
          </p:cNvCxnSpPr>
          <p:nvPr/>
        </p:nvCxnSpPr>
        <p:spPr>
          <a:xfrm rot="10800000">
            <a:off x="8463021" y="3881215"/>
            <a:ext cx="879274" cy="628505"/>
          </a:xfrm>
          <a:prstGeom prst="bentConnector3">
            <a:avLst>
              <a:gd name="adj1" fmla="val 3336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DEF025E-FD8A-C9EB-26B1-37E0477E7B79}"/>
              </a:ext>
            </a:extLst>
          </p:cNvPr>
          <p:cNvCxnSpPr>
            <a:cxnSpLocks/>
          </p:cNvCxnSpPr>
          <p:nvPr/>
        </p:nvCxnSpPr>
        <p:spPr>
          <a:xfrm rot="5400000">
            <a:off x="4878755" y="2997944"/>
            <a:ext cx="3057306" cy="1557193"/>
          </a:xfrm>
          <a:prstGeom prst="bentConnector3">
            <a:avLst>
              <a:gd name="adj1" fmla="val 7951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907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E4D96F-9C93-D12A-AEF5-F481187D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Snapshots: after task is completed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A60A0-A2E8-0959-4CC1-9FF6588C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B19E2-0E11-AD2A-452D-C269BDB0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CC500-9884-503F-DFD5-EFB510C7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57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93A177-6230-7EA6-A3B6-3AE1B42F1020}"/>
              </a:ext>
            </a:extLst>
          </p:cNvPr>
          <p:cNvSpPr/>
          <p:nvPr/>
        </p:nvSpPr>
        <p:spPr>
          <a:xfrm>
            <a:off x="802070" y="1188244"/>
            <a:ext cx="3115626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D64ACA-7415-BCE8-21BE-9B90ABA8E826}"/>
              </a:ext>
            </a:extLst>
          </p:cNvPr>
          <p:cNvSpPr txBox="1"/>
          <p:nvPr/>
        </p:nvSpPr>
        <p:spPr>
          <a:xfrm>
            <a:off x="991442" y="81891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2A57D7-4C22-8273-2DE1-BEEDFFCBD1AA}"/>
              </a:ext>
            </a:extLst>
          </p:cNvPr>
          <p:cNvSpPr/>
          <p:nvPr/>
        </p:nvSpPr>
        <p:spPr>
          <a:xfrm>
            <a:off x="4245166" y="1188244"/>
            <a:ext cx="4699698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5C6D7A-D7A2-E4DA-47B1-D4105D76CB10}"/>
              </a:ext>
            </a:extLst>
          </p:cNvPr>
          <p:cNvSpPr txBox="1"/>
          <p:nvPr/>
        </p:nvSpPr>
        <p:spPr>
          <a:xfrm>
            <a:off x="4229188" y="81891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de-DE" dirty="0" err="1"/>
              <a:t>anaged</a:t>
            </a:r>
            <a:r>
              <a:rPr lang="de-DE" dirty="0"/>
              <a:t>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70F05F-18E1-DD91-D8C1-18ECCA16D18D}"/>
              </a:ext>
            </a:extLst>
          </p:cNvPr>
          <p:cNvSpPr/>
          <p:nvPr/>
        </p:nvSpPr>
        <p:spPr>
          <a:xfrm>
            <a:off x="991442" y="5669756"/>
            <a:ext cx="2784014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Avalonia Render Loop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DD5FEB-AB24-AAA1-B526-4A7EDA3AC482}"/>
              </a:ext>
            </a:extLst>
          </p:cNvPr>
          <p:cNvSpPr/>
          <p:nvPr/>
        </p:nvSpPr>
        <p:spPr>
          <a:xfrm>
            <a:off x="4454485" y="5305193"/>
            <a:ext cx="2348651" cy="46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MainWindowViewModel</a:t>
            </a:r>
            <a:endParaRPr lang="de-DE" sz="1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295126B-1ABF-1660-5567-C6358638C3E7}"/>
              </a:ext>
            </a:extLst>
          </p:cNvPr>
          <p:cNvSpPr/>
          <p:nvPr/>
        </p:nvSpPr>
        <p:spPr>
          <a:xfrm>
            <a:off x="6923684" y="5305193"/>
            <a:ext cx="1678514" cy="46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Other objects…</a:t>
            </a:r>
            <a:endParaRPr lang="de-DE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678070-EA14-17A9-ED1B-E804B338140C}"/>
              </a:ext>
            </a:extLst>
          </p:cNvPr>
          <p:cNvSpPr/>
          <p:nvPr/>
        </p:nvSpPr>
        <p:spPr>
          <a:xfrm>
            <a:off x="9170439" y="1188244"/>
            <a:ext cx="252981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46DB2B-1C11-EE87-78FF-E237B4D9F4D1}"/>
              </a:ext>
            </a:extLst>
          </p:cNvPr>
          <p:cNvSpPr txBox="1"/>
          <p:nvPr/>
        </p:nvSpPr>
        <p:spPr>
          <a:xfrm>
            <a:off x="9133666" y="81891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245CA7-CF4F-638B-ACE8-1D868F0FE92A}"/>
              </a:ext>
            </a:extLst>
          </p:cNvPr>
          <p:cNvSpPr/>
          <p:nvPr/>
        </p:nvSpPr>
        <p:spPr>
          <a:xfrm>
            <a:off x="9343257" y="5669756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ThreadPoolWaitCallback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103BDAB-A219-D48E-06DB-70C8C5B7F48F}"/>
              </a:ext>
            </a:extLst>
          </p:cNvPr>
          <p:cNvSpPr/>
          <p:nvPr/>
        </p:nvSpPr>
        <p:spPr>
          <a:xfrm>
            <a:off x="9343257" y="5404650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Dispatch…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B3D8D6-7B9B-1524-D3BA-47CA9AB3F3A1}"/>
              </a:ext>
            </a:extLst>
          </p:cNvPr>
          <p:cNvSpPr/>
          <p:nvPr/>
        </p:nvSpPr>
        <p:spPr>
          <a:xfrm>
            <a:off x="4454485" y="3728332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Delegate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8ED7BF-E5B5-83EE-3025-A1A389FAEE7F}"/>
              </a:ext>
            </a:extLst>
          </p:cNvPr>
          <p:cNvSpPr/>
          <p:nvPr/>
        </p:nvSpPr>
        <p:spPr>
          <a:xfrm>
            <a:off x="4454485" y="2997479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Lexical Capture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8EAC29-19D9-3F8F-C6D9-5E3AB847A331}"/>
              </a:ext>
            </a:extLst>
          </p:cNvPr>
          <p:cNvSpPr/>
          <p:nvPr/>
        </p:nvSpPr>
        <p:spPr>
          <a:xfrm>
            <a:off x="4454485" y="3213448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from (int):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53772D-4A23-D922-5066-7BBE1BE966C6}"/>
              </a:ext>
            </a:extLst>
          </p:cNvPr>
          <p:cNvSpPr/>
          <p:nvPr/>
        </p:nvSpPr>
        <p:spPr>
          <a:xfrm>
            <a:off x="4454485" y="2562010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Task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832CBC0-4E3B-69F2-DC0E-DC212DE0A8E8}"/>
              </a:ext>
            </a:extLst>
          </p:cNvPr>
          <p:cNvCxnSpPr>
            <a:cxnSpLocks/>
            <a:stCxn id="50" idx="1"/>
            <a:endCxn id="9" idx="3"/>
          </p:cNvCxnSpPr>
          <p:nvPr/>
        </p:nvCxnSpPr>
        <p:spPr>
          <a:xfrm rot="10800000">
            <a:off x="6446037" y="2666785"/>
            <a:ext cx="2897220" cy="2842640"/>
          </a:xfrm>
          <a:prstGeom prst="bentConnector3">
            <a:avLst>
              <a:gd name="adj1" fmla="val 19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B7ADD73-F6E1-94DE-A170-B0871BB8FF05}"/>
              </a:ext>
            </a:extLst>
          </p:cNvPr>
          <p:cNvSpPr/>
          <p:nvPr/>
        </p:nvSpPr>
        <p:spPr>
          <a:xfrm>
            <a:off x="4454485" y="3428332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to (int): 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7A1631-FE54-ED77-6D60-018D4E63D0B3}"/>
              </a:ext>
            </a:extLst>
          </p:cNvPr>
          <p:cNvSpPr/>
          <p:nvPr/>
        </p:nvSpPr>
        <p:spPr>
          <a:xfrm>
            <a:off x="5793997" y="1298523"/>
            <a:ext cx="278401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AsyncStateMachineBox</a:t>
            </a:r>
            <a:r>
              <a:rPr lang="en-GB" sz="1000" dirty="0"/>
              <a:t>&lt;</a:t>
            </a:r>
            <a:r>
              <a:rPr lang="en-GB" sz="1000" dirty="0" err="1"/>
              <a:t>AsyncStateMachine</a:t>
            </a:r>
            <a:r>
              <a:rPr lang="en-GB" sz="1000" dirty="0"/>
              <a:t>&gt;</a:t>
            </a:r>
            <a:endParaRPr lang="de-DE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23BF82-6E43-E25C-3A40-2B195738D5F0}"/>
              </a:ext>
            </a:extLst>
          </p:cNvPr>
          <p:cNvSpPr/>
          <p:nvPr/>
        </p:nvSpPr>
        <p:spPr>
          <a:xfrm>
            <a:off x="5793997" y="1513407"/>
            <a:ext cx="2784014" cy="7344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stateMachine (AsyncStateMachine):</a:t>
            </a:r>
            <a:br>
              <a:rPr lang="de-DE" sz="1000" noProof="1"/>
            </a:br>
            <a:r>
              <a:rPr lang="de-DE" sz="1000" noProof="1"/>
              <a:t>ViewModel (MainWindowViewModel): ref</a:t>
            </a:r>
            <a:br>
              <a:rPr lang="de-DE" sz="1000" noProof="1"/>
            </a:br>
            <a:r>
              <a:rPr lang="de-DE" sz="1000" noProof="1"/>
              <a:t>State (int): 0</a:t>
            </a:r>
            <a:br>
              <a:rPr lang="de-DE" sz="1000" noProof="1"/>
            </a:br>
            <a:r>
              <a:rPr lang="de-DE" sz="1000" noProof="1"/>
              <a:t>…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7CAC05F-4FC2-1BEE-0134-DFFA5E426F75}"/>
              </a:ext>
            </a:extLst>
          </p:cNvPr>
          <p:cNvCxnSpPr>
            <a:cxnSpLocks/>
            <a:stCxn id="19" idx="2"/>
            <a:endCxn id="9" idx="0"/>
          </p:cNvCxnSpPr>
          <p:nvPr/>
        </p:nvCxnSpPr>
        <p:spPr>
          <a:xfrm rot="5400000">
            <a:off x="6161072" y="1537077"/>
            <a:ext cx="314123" cy="173574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28F65DE-B9AC-5F68-31EC-E8CBA49428FC}"/>
              </a:ext>
            </a:extLst>
          </p:cNvPr>
          <p:cNvSpPr/>
          <p:nvPr/>
        </p:nvSpPr>
        <p:spPr>
          <a:xfrm>
            <a:off x="6966334" y="377643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List&lt;int&gt;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35153E-31A7-6C4F-F906-8F43E83C561C}"/>
              </a:ext>
            </a:extLst>
          </p:cNvPr>
          <p:cNvSpPr/>
          <p:nvPr/>
        </p:nvSpPr>
        <p:spPr>
          <a:xfrm>
            <a:off x="6966333" y="412132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Many delegates…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F9BAC9F-5A60-9594-413F-49D331B66720}"/>
              </a:ext>
            </a:extLst>
          </p:cNvPr>
          <p:cNvCxnSpPr>
            <a:cxnSpLocks/>
          </p:cNvCxnSpPr>
          <p:nvPr/>
        </p:nvCxnSpPr>
        <p:spPr>
          <a:xfrm rot="5400000">
            <a:off x="4878755" y="2997944"/>
            <a:ext cx="3057306" cy="1557193"/>
          </a:xfrm>
          <a:prstGeom prst="bentConnector3">
            <a:avLst>
              <a:gd name="adj1" fmla="val 7951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2352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E4D96F-9C93-D12A-AEF5-F481187D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Snapshots: continuation started on UI thread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A60A0-A2E8-0959-4CC1-9FF6588C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B19E2-0E11-AD2A-452D-C269BDB0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CC500-9884-503F-DFD5-EFB510C7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58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93A177-6230-7EA6-A3B6-3AE1B42F1020}"/>
              </a:ext>
            </a:extLst>
          </p:cNvPr>
          <p:cNvSpPr/>
          <p:nvPr/>
        </p:nvSpPr>
        <p:spPr>
          <a:xfrm>
            <a:off x="802070" y="1188244"/>
            <a:ext cx="3115626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D64ACA-7415-BCE8-21BE-9B90ABA8E826}"/>
              </a:ext>
            </a:extLst>
          </p:cNvPr>
          <p:cNvSpPr txBox="1"/>
          <p:nvPr/>
        </p:nvSpPr>
        <p:spPr>
          <a:xfrm>
            <a:off x="991442" y="81891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2A57D7-4C22-8273-2DE1-BEEDFFCBD1AA}"/>
              </a:ext>
            </a:extLst>
          </p:cNvPr>
          <p:cNvSpPr/>
          <p:nvPr/>
        </p:nvSpPr>
        <p:spPr>
          <a:xfrm>
            <a:off x="4245166" y="1188244"/>
            <a:ext cx="4699698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5C6D7A-D7A2-E4DA-47B1-D4105D76CB10}"/>
              </a:ext>
            </a:extLst>
          </p:cNvPr>
          <p:cNvSpPr txBox="1"/>
          <p:nvPr/>
        </p:nvSpPr>
        <p:spPr>
          <a:xfrm>
            <a:off x="4229188" y="81891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de-DE" dirty="0" err="1"/>
              <a:t>anaged</a:t>
            </a:r>
            <a:r>
              <a:rPr lang="de-DE" dirty="0"/>
              <a:t>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70F05F-18E1-DD91-D8C1-18ECCA16D18D}"/>
              </a:ext>
            </a:extLst>
          </p:cNvPr>
          <p:cNvSpPr/>
          <p:nvPr/>
        </p:nvSpPr>
        <p:spPr>
          <a:xfrm>
            <a:off x="991442" y="5669756"/>
            <a:ext cx="2784014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Avalonia Render Loop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DD5FEB-AB24-AAA1-B526-4A7EDA3AC482}"/>
              </a:ext>
            </a:extLst>
          </p:cNvPr>
          <p:cNvSpPr/>
          <p:nvPr/>
        </p:nvSpPr>
        <p:spPr>
          <a:xfrm>
            <a:off x="4454485" y="5305193"/>
            <a:ext cx="2348651" cy="46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MainWindowViewModel</a:t>
            </a:r>
            <a:endParaRPr lang="de-DE" sz="1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295126B-1ABF-1660-5567-C6358638C3E7}"/>
              </a:ext>
            </a:extLst>
          </p:cNvPr>
          <p:cNvSpPr/>
          <p:nvPr/>
        </p:nvSpPr>
        <p:spPr>
          <a:xfrm>
            <a:off x="6923684" y="5305193"/>
            <a:ext cx="1678514" cy="46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Other objects…</a:t>
            </a:r>
            <a:endParaRPr lang="de-DE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678070-EA14-17A9-ED1B-E804B338140C}"/>
              </a:ext>
            </a:extLst>
          </p:cNvPr>
          <p:cNvSpPr/>
          <p:nvPr/>
        </p:nvSpPr>
        <p:spPr>
          <a:xfrm>
            <a:off x="9170439" y="1188244"/>
            <a:ext cx="252981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46DB2B-1C11-EE87-78FF-E237B4D9F4D1}"/>
              </a:ext>
            </a:extLst>
          </p:cNvPr>
          <p:cNvSpPr txBox="1"/>
          <p:nvPr/>
        </p:nvSpPr>
        <p:spPr>
          <a:xfrm>
            <a:off x="9133666" y="81891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245CA7-CF4F-638B-ACE8-1D868F0FE92A}"/>
              </a:ext>
            </a:extLst>
          </p:cNvPr>
          <p:cNvSpPr/>
          <p:nvPr/>
        </p:nvSpPr>
        <p:spPr>
          <a:xfrm>
            <a:off x="9343257" y="5669756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ThreadPoolWaitCallback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B3D8D6-7B9B-1524-D3BA-47CA9AB3F3A1}"/>
              </a:ext>
            </a:extLst>
          </p:cNvPr>
          <p:cNvSpPr/>
          <p:nvPr/>
        </p:nvSpPr>
        <p:spPr>
          <a:xfrm>
            <a:off x="4454485" y="3728332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Delegate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8ED7BF-E5B5-83EE-3025-A1A389FAEE7F}"/>
              </a:ext>
            </a:extLst>
          </p:cNvPr>
          <p:cNvSpPr/>
          <p:nvPr/>
        </p:nvSpPr>
        <p:spPr>
          <a:xfrm>
            <a:off x="4454485" y="2997479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Lexical Capture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8EAC29-19D9-3F8F-C6D9-5E3AB847A331}"/>
              </a:ext>
            </a:extLst>
          </p:cNvPr>
          <p:cNvSpPr/>
          <p:nvPr/>
        </p:nvSpPr>
        <p:spPr>
          <a:xfrm>
            <a:off x="4454485" y="3213448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from (int):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53772D-4A23-D922-5066-7BBE1BE966C6}"/>
              </a:ext>
            </a:extLst>
          </p:cNvPr>
          <p:cNvSpPr/>
          <p:nvPr/>
        </p:nvSpPr>
        <p:spPr>
          <a:xfrm>
            <a:off x="4454485" y="2562010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Task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7ADD73-F6E1-94DE-A170-B0871BB8FF05}"/>
              </a:ext>
            </a:extLst>
          </p:cNvPr>
          <p:cNvSpPr/>
          <p:nvPr/>
        </p:nvSpPr>
        <p:spPr>
          <a:xfrm>
            <a:off x="4454485" y="3428332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to (int): 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7A1631-FE54-ED77-6D60-018D4E63D0B3}"/>
              </a:ext>
            </a:extLst>
          </p:cNvPr>
          <p:cNvSpPr/>
          <p:nvPr/>
        </p:nvSpPr>
        <p:spPr>
          <a:xfrm>
            <a:off x="5793997" y="1298523"/>
            <a:ext cx="278401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AsyncStateMachineBox</a:t>
            </a:r>
            <a:r>
              <a:rPr lang="en-GB" sz="1000" dirty="0"/>
              <a:t>&lt;</a:t>
            </a:r>
            <a:r>
              <a:rPr lang="en-GB" sz="1000" dirty="0" err="1"/>
              <a:t>AsyncStateMachine</a:t>
            </a:r>
            <a:r>
              <a:rPr lang="en-GB" sz="1000" dirty="0"/>
              <a:t>&gt;</a:t>
            </a:r>
            <a:endParaRPr lang="de-DE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23BF82-6E43-E25C-3A40-2B195738D5F0}"/>
              </a:ext>
            </a:extLst>
          </p:cNvPr>
          <p:cNvSpPr/>
          <p:nvPr/>
        </p:nvSpPr>
        <p:spPr>
          <a:xfrm>
            <a:off x="5793997" y="1513407"/>
            <a:ext cx="2784014" cy="7344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stateMachine (AsyncStateMachine):</a:t>
            </a:r>
            <a:br>
              <a:rPr lang="de-DE" sz="1000" noProof="1"/>
            </a:br>
            <a:r>
              <a:rPr lang="de-DE" sz="1000" noProof="1"/>
              <a:t>ViewModel (MainWindowViewModel): ref</a:t>
            </a:r>
            <a:br>
              <a:rPr lang="de-DE" sz="1000" noProof="1"/>
            </a:br>
            <a:r>
              <a:rPr lang="de-DE" sz="1000" noProof="1"/>
              <a:t>State (int): -1</a:t>
            </a:r>
            <a:br>
              <a:rPr lang="de-DE" sz="1000" noProof="1"/>
            </a:br>
            <a:r>
              <a:rPr lang="de-DE" sz="1000" noProof="1"/>
              <a:t>…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7CAC05F-4FC2-1BEE-0134-DFFA5E426F75}"/>
              </a:ext>
            </a:extLst>
          </p:cNvPr>
          <p:cNvCxnSpPr>
            <a:cxnSpLocks/>
            <a:stCxn id="19" idx="2"/>
            <a:endCxn id="9" idx="0"/>
          </p:cNvCxnSpPr>
          <p:nvPr/>
        </p:nvCxnSpPr>
        <p:spPr>
          <a:xfrm rot="5400000">
            <a:off x="6161072" y="1537077"/>
            <a:ext cx="314123" cy="173574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28F65DE-B9AC-5F68-31EC-E8CBA49428FC}"/>
              </a:ext>
            </a:extLst>
          </p:cNvPr>
          <p:cNvSpPr/>
          <p:nvPr/>
        </p:nvSpPr>
        <p:spPr>
          <a:xfrm>
            <a:off x="6966334" y="377643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List&lt;int&gt;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35153E-31A7-6C4F-F906-8F43E83C561C}"/>
              </a:ext>
            </a:extLst>
          </p:cNvPr>
          <p:cNvSpPr/>
          <p:nvPr/>
        </p:nvSpPr>
        <p:spPr>
          <a:xfrm>
            <a:off x="6966333" y="412132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Many delegates…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D2C037-2C9B-2846-99DC-D4890868F3E5}"/>
              </a:ext>
            </a:extLst>
          </p:cNvPr>
          <p:cNvSpPr/>
          <p:nvPr/>
        </p:nvSpPr>
        <p:spPr>
          <a:xfrm>
            <a:off x="979308" y="5101918"/>
            <a:ext cx="2784014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4349E3-1D59-A40E-3E0D-4FFDFA9C0ED6}"/>
              </a:ext>
            </a:extLst>
          </p:cNvPr>
          <p:cNvSpPr/>
          <p:nvPr/>
        </p:nvSpPr>
        <p:spPr>
          <a:xfrm>
            <a:off x="979308" y="4607461"/>
            <a:ext cx="2784014" cy="46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taskAwaiter</a:t>
            </a:r>
            <a:r>
              <a:rPr lang="en-GB" sz="1100" dirty="0"/>
              <a:t> (</a:t>
            </a:r>
            <a:r>
              <a:rPr lang="en-GB" sz="1100" dirty="0" err="1"/>
              <a:t>TaskAwaiter</a:t>
            </a:r>
            <a:r>
              <a:rPr lang="en-GB" sz="1100" dirty="0"/>
              <a:t>&lt;long&gt;)</a:t>
            </a:r>
            <a:endParaRPr lang="de-DE" sz="11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33AB81-BC12-BA4B-6C26-C30BD42FB094}"/>
              </a:ext>
            </a:extLst>
          </p:cNvPr>
          <p:cNvSpPr/>
          <p:nvPr/>
        </p:nvSpPr>
        <p:spPr>
          <a:xfrm>
            <a:off x="979308" y="4369697"/>
            <a:ext cx="2784014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result (long): ???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B23B9B-CA21-0F3F-A9A8-F435D56A7712}"/>
              </a:ext>
            </a:extLst>
          </p:cNvPr>
          <p:cNvSpPr/>
          <p:nvPr/>
        </p:nvSpPr>
        <p:spPr>
          <a:xfrm>
            <a:off x="979308" y="4133308"/>
            <a:ext cx="2784014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exception (Exception): ???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96F273-2679-6BB9-7B9B-0918AC850F10}"/>
              </a:ext>
            </a:extLst>
          </p:cNvPr>
          <p:cNvSpPr/>
          <p:nvPr/>
        </p:nvSpPr>
        <p:spPr>
          <a:xfrm>
            <a:off x="979308" y="5333669"/>
            <a:ext cx="2784014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this (ref AsyncStateMachine): ref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E2AE6C1-F1B4-1F40-6655-A6859FB879E9}"/>
              </a:ext>
            </a:extLst>
          </p:cNvPr>
          <p:cNvCxnSpPr>
            <a:cxnSpLocks/>
            <a:stCxn id="26" idx="3"/>
            <a:endCxn id="19" idx="1"/>
          </p:cNvCxnSpPr>
          <p:nvPr/>
        </p:nvCxnSpPr>
        <p:spPr>
          <a:xfrm flipV="1">
            <a:off x="3763322" y="1880647"/>
            <a:ext cx="2030675" cy="3557797"/>
          </a:xfrm>
          <a:prstGeom prst="bentConnector3">
            <a:avLst>
              <a:gd name="adj1" fmla="val 179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5C81476-149B-5371-B37C-8D4B4372F53F}"/>
              </a:ext>
            </a:extLst>
          </p:cNvPr>
          <p:cNvCxnSpPr>
            <a:cxnSpLocks/>
          </p:cNvCxnSpPr>
          <p:nvPr/>
        </p:nvCxnSpPr>
        <p:spPr>
          <a:xfrm rot="5400000">
            <a:off x="4878755" y="2997944"/>
            <a:ext cx="3057306" cy="1557193"/>
          </a:xfrm>
          <a:prstGeom prst="bentConnector3">
            <a:avLst>
              <a:gd name="adj1" fmla="val 7951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407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5E4D96F-9C93-D12A-AEF5-F481187D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Snapshots: at the end of </a:t>
            </a:r>
            <a:r>
              <a:rPr lang="en-GB" dirty="0" err="1"/>
              <a:t>MoveNext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A60A0-A2E8-0959-4CC1-9FF6588C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B19E2-0E11-AD2A-452D-C269BDB0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CC500-9884-503F-DFD5-EFB510C7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59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93A177-6230-7EA6-A3B6-3AE1B42F1020}"/>
              </a:ext>
            </a:extLst>
          </p:cNvPr>
          <p:cNvSpPr/>
          <p:nvPr/>
        </p:nvSpPr>
        <p:spPr>
          <a:xfrm>
            <a:off x="802070" y="1188244"/>
            <a:ext cx="3115626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D64ACA-7415-BCE8-21BE-9B90ABA8E826}"/>
              </a:ext>
            </a:extLst>
          </p:cNvPr>
          <p:cNvSpPr txBox="1"/>
          <p:nvPr/>
        </p:nvSpPr>
        <p:spPr>
          <a:xfrm>
            <a:off x="991442" y="81891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2A57D7-4C22-8273-2DE1-BEEDFFCBD1AA}"/>
              </a:ext>
            </a:extLst>
          </p:cNvPr>
          <p:cNvSpPr/>
          <p:nvPr/>
        </p:nvSpPr>
        <p:spPr>
          <a:xfrm>
            <a:off x="4245166" y="1188244"/>
            <a:ext cx="4699698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5C6D7A-D7A2-E4DA-47B1-D4105D76CB10}"/>
              </a:ext>
            </a:extLst>
          </p:cNvPr>
          <p:cNvSpPr txBox="1"/>
          <p:nvPr/>
        </p:nvSpPr>
        <p:spPr>
          <a:xfrm>
            <a:off x="4229188" y="81891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de-DE" dirty="0" err="1"/>
              <a:t>anaged</a:t>
            </a:r>
            <a:r>
              <a:rPr lang="de-DE" dirty="0"/>
              <a:t> Heap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70F05F-18E1-DD91-D8C1-18ECCA16D18D}"/>
              </a:ext>
            </a:extLst>
          </p:cNvPr>
          <p:cNvSpPr/>
          <p:nvPr/>
        </p:nvSpPr>
        <p:spPr>
          <a:xfrm>
            <a:off x="991442" y="5669756"/>
            <a:ext cx="2784014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Avalonia Render Loop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DD5FEB-AB24-AAA1-B526-4A7EDA3AC482}"/>
              </a:ext>
            </a:extLst>
          </p:cNvPr>
          <p:cNvSpPr/>
          <p:nvPr/>
        </p:nvSpPr>
        <p:spPr>
          <a:xfrm>
            <a:off x="4454485" y="5305193"/>
            <a:ext cx="2348651" cy="46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MainWindowViewModel</a:t>
            </a:r>
            <a:endParaRPr lang="de-DE" sz="1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295126B-1ABF-1660-5567-C6358638C3E7}"/>
              </a:ext>
            </a:extLst>
          </p:cNvPr>
          <p:cNvSpPr/>
          <p:nvPr/>
        </p:nvSpPr>
        <p:spPr>
          <a:xfrm>
            <a:off x="6923684" y="5305193"/>
            <a:ext cx="1678514" cy="46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Other objects…</a:t>
            </a:r>
            <a:endParaRPr lang="de-DE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678070-EA14-17A9-ED1B-E804B338140C}"/>
              </a:ext>
            </a:extLst>
          </p:cNvPr>
          <p:cNvSpPr/>
          <p:nvPr/>
        </p:nvSpPr>
        <p:spPr>
          <a:xfrm>
            <a:off x="9170439" y="1188244"/>
            <a:ext cx="2529817" cy="4789646"/>
          </a:xfrm>
          <a:prstGeom prst="rect">
            <a:avLst/>
          </a:prstGeom>
          <a:noFill/>
          <a:ln w="1905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46DB2B-1C11-EE87-78FF-E237B4D9F4D1}"/>
              </a:ext>
            </a:extLst>
          </p:cNvPr>
          <p:cNvSpPr txBox="1"/>
          <p:nvPr/>
        </p:nvSpPr>
        <p:spPr>
          <a:xfrm>
            <a:off x="9133666" y="81891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245CA7-CF4F-638B-ACE8-1D868F0FE92A}"/>
              </a:ext>
            </a:extLst>
          </p:cNvPr>
          <p:cNvSpPr/>
          <p:nvPr/>
        </p:nvSpPr>
        <p:spPr>
          <a:xfrm>
            <a:off x="9343257" y="5669756"/>
            <a:ext cx="2157106" cy="209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ThreadPoolWaitCallback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B3D8D6-7B9B-1524-D3BA-47CA9AB3F3A1}"/>
              </a:ext>
            </a:extLst>
          </p:cNvPr>
          <p:cNvSpPr/>
          <p:nvPr/>
        </p:nvSpPr>
        <p:spPr>
          <a:xfrm>
            <a:off x="4454485" y="3728332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Delegate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8ED7BF-E5B5-83EE-3025-A1A389FAEE7F}"/>
              </a:ext>
            </a:extLst>
          </p:cNvPr>
          <p:cNvSpPr/>
          <p:nvPr/>
        </p:nvSpPr>
        <p:spPr>
          <a:xfrm>
            <a:off x="4454485" y="2997479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Lexical Capture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8EAC29-19D9-3F8F-C6D9-5E3AB847A331}"/>
              </a:ext>
            </a:extLst>
          </p:cNvPr>
          <p:cNvSpPr/>
          <p:nvPr/>
        </p:nvSpPr>
        <p:spPr>
          <a:xfrm>
            <a:off x="4454485" y="3213448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from (int):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53772D-4A23-D922-5066-7BBE1BE966C6}"/>
              </a:ext>
            </a:extLst>
          </p:cNvPr>
          <p:cNvSpPr/>
          <p:nvPr/>
        </p:nvSpPr>
        <p:spPr>
          <a:xfrm>
            <a:off x="4454485" y="2562010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Task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7ADD73-F6E1-94DE-A170-B0871BB8FF05}"/>
              </a:ext>
            </a:extLst>
          </p:cNvPr>
          <p:cNvSpPr/>
          <p:nvPr/>
        </p:nvSpPr>
        <p:spPr>
          <a:xfrm>
            <a:off x="4454485" y="3428332"/>
            <a:ext cx="1991536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to (int): 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7A1631-FE54-ED77-6D60-018D4E63D0B3}"/>
              </a:ext>
            </a:extLst>
          </p:cNvPr>
          <p:cNvSpPr/>
          <p:nvPr/>
        </p:nvSpPr>
        <p:spPr>
          <a:xfrm>
            <a:off x="5793997" y="1298523"/>
            <a:ext cx="2784014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AsyncStateMachineBox</a:t>
            </a:r>
            <a:r>
              <a:rPr lang="en-GB" sz="1000" dirty="0"/>
              <a:t>&lt;</a:t>
            </a:r>
            <a:r>
              <a:rPr lang="en-GB" sz="1000" dirty="0" err="1"/>
              <a:t>AsyncStateMachine</a:t>
            </a:r>
            <a:r>
              <a:rPr lang="en-GB" sz="1000" dirty="0"/>
              <a:t>&gt;</a:t>
            </a:r>
            <a:endParaRPr lang="de-DE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23BF82-6E43-E25C-3A40-2B195738D5F0}"/>
              </a:ext>
            </a:extLst>
          </p:cNvPr>
          <p:cNvSpPr/>
          <p:nvPr/>
        </p:nvSpPr>
        <p:spPr>
          <a:xfrm>
            <a:off x="5793997" y="1513407"/>
            <a:ext cx="2784014" cy="7344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stateMachine (AsyncStateMachine):</a:t>
            </a:r>
            <a:br>
              <a:rPr lang="de-DE" sz="1000" noProof="1"/>
            </a:br>
            <a:r>
              <a:rPr lang="de-DE" sz="1000" noProof="1"/>
              <a:t>ViewModel (MainWindowViewModel): ref</a:t>
            </a:r>
            <a:br>
              <a:rPr lang="de-DE" sz="1000" noProof="1"/>
            </a:br>
            <a:r>
              <a:rPr lang="de-DE" sz="1000" noProof="1"/>
              <a:t>State (int): -2</a:t>
            </a:r>
            <a:br>
              <a:rPr lang="de-DE" sz="1000" noProof="1"/>
            </a:br>
            <a:r>
              <a:rPr lang="de-DE" sz="1000" noProof="1"/>
              <a:t>…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7CAC05F-4FC2-1BEE-0134-DFFA5E426F75}"/>
              </a:ext>
            </a:extLst>
          </p:cNvPr>
          <p:cNvCxnSpPr>
            <a:cxnSpLocks/>
            <a:stCxn id="19" idx="2"/>
            <a:endCxn id="9" idx="0"/>
          </p:cNvCxnSpPr>
          <p:nvPr/>
        </p:nvCxnSpPr>
        <p:spPr>
          <a:xfrm rot="5400000">
            <a:off x="6161072" y="1537077"/>
            <a:ext cx="314123" cy="173574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28F65DE-B9AC-5F68-31EC-E8CBA49428FC}"/>
              </a:ext>
            </a:extLst>
          </p:cNvPr>
          <p:cNvSpPr/>
          <p:nvPr/>
        </p:nvSpPr>
        <p:spPr>
          <a:xfrm>
            <a:off x="6966334" y="3776439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List&lt;int&gt;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35153E-31A7-6C4F-F906-8F43E83C561C}"/>
              </a:ext>
            </a:extLst>
          </p:cNvPr>
          <p:cNvSpPr/>
          <p:nvPr/>
        </p:nvSpPr>
        <p:spPr>
          <a:xfrm>
            <a:off x="6966333" y="4121326"/>
            <a:ext cx="1496687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Many delegates…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D2C037-2C9B-2846-99DC-D4890868F3E5}"/>
              </a:ext>
            </a:extLst>
          </p:cNvPr>
          <p:cNvSpPr/>
          <p:nvPr/>
        </p:nvSpPr>
        <p:spPr>
          <a:xfrm>
            <a:off x="979308" y="5101918"/>
            <a:ext cx="2784014" cy="209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Return Address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4349E3-1D59-A40E-3E0D-4FFDFA9C0ED6}"/>
              </a:ext>
            </a:extLst>
          </p:cNvPr>
          <p:cNvSpPr/>
          <p:nvPr/>
        </p:nvSpPr>
        <p:spPr>
          <a:xfrm>
            <a:off x="979308" y="4607461"/>
            <a:ext cx="2784014" cy="469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/>
              <a:t>taskAwaiter</a:t>
            </a:r>
            <a:r>
              <a:rPr lang="en-GB" sz="1100" dirty="0"/>
              <a:t> (</a:t>
            </a:r>
            <a:r>
              <a:rPr lang="en-GB" sz="1100" dirty="0" err="1"/>
              <a:t>TaskAwaiter</a:t>
            </a:r>
            <a:r>
              <a:rPr lang="en-GB" sz="1100" dirty="0"/>
              <a:t>&lt;long&gt;)</a:t>
            </a:r>
            <a:endParaRPr lang="de-DE" sz="11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33AB81-BC12-BA4B-6C26-C30BD42FB094}"/>
              </a:ext>
            </a:extLst>
          </p:cNvPr>
          <p:cNvSpPr/>
          <p:nvPr/>
        </p:nvSpPr>
        <p:spPr>
          <a:xfrm>
            <a:off x="979308" y="4369697"/>
            <a:ext cx="2784014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result (long): 232,792,560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B23B9B-CA21-0F3F-A9A8-F435D56A7712}"/>
              </a:ext>
            </a:extLst>
          </p:cNvPr>
          <p:cNvSpPr/>
          <p:nvPr/>
        </p:nvSpPr>
        <p:spPr>
          <a:xfrm>
            <a:off x="979308" y="4133308"/>
            <a:ext cx="2784014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exception (Exception): ???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96F273-2679-6BB9-7B9B-0918AC850F10}"/>
              </a:ext>
            </a:extLst>
          </p:cNvPr>
          <p:cNvSpPr/>
          <p:nvPr/>
        </p:nvSpPr>
        <p:spPr>
          <a:xfrm>
            <a:off x="979308" y="5333669"/>
            <a:ext cx="2784014" cy="209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/>
              <a:t>this (ref AsyncStateMachine): ref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E2AE6C1-F1B4-1F40-6655-A6859FB879E9}"/>
              </a:ext>
            </a:extLst>
          </p:cNvPr>
          <p:cNvCxnSpPr>
            <a:cxnSpLocks/>
            <a:stCxn id="26" idx="3"/>
            <a:endCxn id="19" idx="1"/>
          </p:cNvCxnSpPr>
          <p:nvPr/>
        </p:nvCxnSpPr>
        <p:spPr>
          <a:xfrm flipV="1">
            <a:off x="3763322" y="1880647"/>
            <a:ext cx="2030675" cy="3557797"/>
          </a:xfrm>
          <a:prstGeom prst="bentConnector3">
            <a:avLst>
              <a:gd name="adj1" fmla="val 179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99C3037-E120-73BB-427D-654F45D02115}"/>
              </a:ext>
            </a:extLst>
          </p:cNvPr>
          <p:cNvSpPr/>
          <p:nvPr/>
        </p:nvSpPr>
        <p:spPr>
          <a:xfrm>
            <a:off x="4454469" y="4264922"/>
            <a:ext cx="1991552" cy="20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string “232,792,560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D0471C9-1BB6-56D8-FAFB-2AA0BD73DC8D}"/>
              </a:ext>
            </a:extLst>
          </p:cNvPr>
          <p:cNvCxnSpPr>
            <a:cxnSpLocks/>
          </p:cNvCxnSpPr>
          <p:nvPr/>
        </p:nvCxnSpPr>
        <p:spPr>
          <a:xfrm rot="5400000">
            <a:off x="4878755" y="2997944"/>
            <a:ext cx="3057306" cy="1557193"/>
          </a:xfrm>
          <a:prstGeom prst="bentConnector3">
            <a:avLst>
              <a:gd name="adj1" fmla="val 7951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8694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94953F3-1C49-BD8B-B96E-BA5331A8D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everyday things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9451D-1008-B404-45E0-6F96A3627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C91EE-367E-5CA4-18ED-D1DE1E34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4764C-6532-A8B8-5860-59070D71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</a:t>
            </a:fld>
            <a:endParaRPr lang="de-DE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92343A7-D262-EE38-2E9B-D1D8E4B9F5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6963529"/>
              </p:ext>
            </p:extLst>
          </p:nvPr>
        </p:nvGraphicFramePr>
        <p:xfrm>
          <a:off x="838200" y="936625"/>
          <a:ext cx="10515600" cy="532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9210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9C247F7-4A85-1491-DBFA-19D029397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Outro</a:t>
            </a:r>
            <a:endParaRPr lang="de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A6DE44B-DB8B-6A77-4FE6-77438F79C9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can we learn from all this?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150D5-1202-A702-A4D5-8A436DFB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9A4E8-96B1-A123-1DEA-1784C61B8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252E3-A953-B733-2B97-7B0EBFA5F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039049"/>
      </p:ext>
    </p:extLst>
  </p:cSld>
  <p:clrMapOvr>
    <a:masterClrMapping/>
  </p:clrMapOvr>
  <p:transition spd="med">
    <p:cover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DA37FF2-AC48-776B-F27A-69B18EA6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need new principles, esp. for young developers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9FEC48-3CC7-4220-D017-C3E871EBA4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Learn the Internals (LTI)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i="1" dirty="0"/>
              <a:t>Study the internals of the runtimes, tools, and frameworks/libraries that you use and understand how they solve recurring problems. Examine which call patterns will result in problems / undesirable outcome and ensure that these patterns are avoided in your code base.</a:t>
            </a:r>
            <a:endParaRPr lang="de-DE" i="1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1D995C3-6F81-B238-AF98-44CB8FD353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Respect the Process Boundary (RPB)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i="1" dirty="0"/>
              <a:t>Make a clear distinction between in-memory and I/O operations as the latter usually have way longer execution times. Consider performing I/O asynchronously so that the calling threads can perform other work while an I/O operation is ongoing. I/O calls should be abstracted so that in-memory logic can run independently from third-party systems.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556C1-8EFB-91F8-247B-48880B28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18896-7DC1-45EC-C21F-9AE220B79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9C58A-EC11-17A5-6F17-C6A29DF5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808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1555-C0E3-4352-85D3-9C82374D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CHUC: Core – Humble Objects – Unit Tests – Composition Root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4A11A-2CCF-4520-BBEC-90F48798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54584-7053-4123-8FB2-3C1B0E48D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FD4F9-4AB5-401D-970C-39A4787E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62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CB158F-FB21-4F12-94AD-14C7614A0154}"/>
              </a:ext>
            </a:extLst>
          </p:cNvPr>
          <p:cNvSpPr/>
          <p:nvPr/>
        </p:nvSpPr>
        <p:spPr>
          <a:xfrm>
            <a:off x="4728339" y="3127090"/>
            <a:ext cx="2259728" cy="1100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  <a:endParaRPr lang="en-DE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250D8A-0511-43AD-BA86-2A282C79FD07}"/>
              </a:ext>
            </a:extLst>
          </p:cNvPr>
          <p:cNvSpPr/>
          <p:nvPr/>
        </p:nvSpPr>
        <p:spPr>
          <a:xfrm>
            <a:off x="3179379" y="998702"/>
            <a:ext cx="5357648" cy="535764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D4C132-9F5D-4D1A-A566-0F1BCB582841}"/>
              </a:ext>
            </a:extLst>
          </p:cNvPr>
          <p:cNvSpPr txBox="1"/>
          <p:nvPr/>
        </p:nvSpPr>
        <p:spPr>
          <a:xfrm>
            <a:off x="8016766" y="1375541"/>
            <a:ext cx="199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Boundary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23AF40-4B79-4256-BD76-506772133444}"/>
              </a:ext>
            </a:extLst>
          </p:cNvPr>
          <p:cNvSpPr/>
          <p:nvPr/>
        </p:nvSpPr>
        <p:spPr>
          <a:xfrm>
            <a:off x="5007895" y="5250227"/>
            <a:ext cx="1700613" cy="6751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Composition Root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E4119E-2236-4BD8-AAD3-B5988C00F54F}"/>
              </a:ext>
            </a:extLst>
          </p:cNvPr>
          <p:cNvSpPr/>
          <p:nvPr/>
        </p:nvSpPr>
        <p:spPr>
          <a:xfrm>
            <a:off x="2455993" y="3127090"/>
            <a:ext cx="1446770" cy="11008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Humble Objects </a:t>
            </a:r>
            <a:br>
              <a:rPr lang="de-DE" sz="1400" dirty="0"/>
            </a:br>
            <a:r>
              <a:rPr lang="de-DE" sz="1400" dirty="0"/>
              <a:t>(Test Doubles)</a:t>
            </a:r>
            <a:endParaRPr lang="en-DE" sz="1400" dirty="0"/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DB79379F-2E96-45A5-BC49-39DCA5B3C318}"/>
              </a:ext>
            </a:extLst>
          </p:cNvPr>
          <p:cNvSpPr/>
          <p:nvPr/>
        </p:nvSpPr>
        <p:spPr>
          <a:xfrm rot="5400000">
            <a:off x="4402521" y="1514518"/>
            <a:ext cx="610914" cy="249489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028B0947-657F-4C00-B5B0-2B25612DEB62}"/>
              </a:ext>
            </a:extLst>
          </p:cNvPr>
          <p:cNvSpPr/>
          <p:nvPr/>
        </p:nvSpPr>
        <p:spPr>
          <a:xfrm rot="16200000">
            <a:off x="4402522" y="3345641"/>
            <a:ext cx="610914" cy="2494893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93DF0C8-ADE9-4591-BA15-74F3030BE983}"/>
              </a:ext>
            </a:extLst>
          </p:cNvPr>
          <p:cNvSpPr/>
          <p:nvPr/>
        </p:nvSpPr>
        <p:spPr>
          <a:xfrm>
            <a:off x="8619373" y="3127089"/>
            <a:ext cx="1360200" cy="1100873"/>
          </a:xfrm>
          <a:prstGeom prst="triangle">
            <a:avLst>
              <a:gd name="adj" fmla="val 502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Unit Tests</a:t>
            </a:r>
            <a:endParaRPr lang="en-DE" dirty="0"/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7BAF4B60-CA9E-4F44-8547-E5A5205AA7B0}"/>
              </a:ext>
            </a:extLst>
          </p:cNvPr>
          <p:cNvSpPr/>
          <p:nvPr/>
        </p:nvSpPr>
        <p:spPr>
          <a:xfrm rot="5400000">
            <a:off x="7404541" y="1514519"/>
            <a:ext cx="610914" cy="249489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F00A2A-30E0-47D0-987D-7699C44D408F}"/>
              </a:ext>
            </a:extLst>
          </p:cNvPr>
          <p:cNvCxnSpPr/>
          <p:nvPr/>
        </p:nvCxnSpPr>
        <p:spPr>
          <a:xfrm>
            <a:off x="4741479" y="2238703"/>
            <a:ext cx="0" cy="47296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CCABFC12-AFE9-48DE-8F70-BD9FC96258F3}"/>
              </a:ext>
            </a:extLst>
          </p:cNvPr>
          <p:cNvSpPr/>
          <p:nvPr/>
        </p:nvSpPr>
        <p:spPr>
          <a:xfrm>
            <a:off x="3994588" y="1797782"/>
            <a:ext cx="1493781" cy="36654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Abstraction</a:t>
            </a: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FB0287B9-CB3E-300C-2A19-52B6FB3A0210}"/>
              </a:ext>
            </a:extLst>
          </p:cNvPr>
          <p:cNvSpPr/>
          <p:nvPr/>
        </p:nvSpPr>
        <p:spPr>
          <a:xfrm rot="16200000">
            <a:off x="3036903" y="3817825"/>
            <a:ext cx="1360611" cy="2300221"/>
          </a:xfrm>
          <a:prstGeom prst="bentArrow">
            <a:avLst>
              <a:gd name="adj1" fmla="val 7590"/>
              <a:gd name="adj2" fmla="val 9742"/>
              <a:gd name="adj3" fmla="val 11504"/>
              <a:gd name="adj4" fmla="val 3961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253C1C20-1244-2EDF-E2CF-43F2318168AE}"/>
              </a:ext>
            </a:extLst>
          </p:cNvPr>
          <p:cNvSpPr/>
          <p:nvPr/>
        </p:nvSpPr>
        <p:spPr>
          <a:xfrm>
            <a:off x="6226821" y="4287629"/>
            <a:ext cx="235730" cy="842536"/>
          </a:xfrm>
          <a:prstGeom prst="upArrow">
            <a:avLst>
              <a:gd name="adj1" fmla="val 37070"/>
              <a:gd name="adj2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423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8" grpId="0" animBg="1"/>
      <p:bldP spid="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EE16-2D24-4FD4-ADA0-3CCB9952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45FB0-58DC-4EF6-9B93-99FBC58FD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Jeffrey Richter: </a:t>
            </a:r>
            <a:r>
              <a:rPr lang="en-US" dirty="0">
                <a:hlinkClick r:id="rId2"/>
              </a:rPr>
              <a:t>Advanced Threading in .NET</a:t>
            </a:r>
            <a:endParaRPr lang="en-US" dirty="0"/>
          </a:p>
          <a:p>
            <a:r>
              <a:rPr lang="en-US" dirty="0"/>
              <a:t>Joseph </a:t>
            </a:r>
            <a:r>
              <a:rPr lang="en-US" dirty="0" err="1"/>
              <a:t>Albahari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Threading in C#</a:t>
            </a:r>
            <a:endParaRPr lang="en-US" dirty="0"/>
          </a:p>
          <a:p>
            <a:r>
              <a:rPr lang="en-US" dirty="0"/>
              <a:t>John Skeet: </a:t>
            </a:r>
            <a:r>
              <a:rPr lang="en-US" dirty="0">
                <a:hlinkClick r:id="rId4"/>
              </a:rPr>
              <a:t>Asynchronous C# 5.0</a:t>
            </a:r>
            <a:endParaRPr lang="en-US" dirty="0"/>
          </a:p>
          <a:p>
            <a:r>
              <a:rPr lang="en-US" dirty="0"/>
              <a:t>Stephen </a:t>
            </a:r>
            <a:r>
              <a:rPr lang="en-US" dirty="0" err="1"/>
              <a:t>Toub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How async await really works</a:t>
            </a:r>
            <a:endParaRPr lang="en-US" dirty="0"/>
          </a:p>
          <a:p>
            <a:r>
              <a:rPr lang="en-US" dirty="0"/>
              <a:t>Stephen Cleary: </a:t>
            </a:r>
            <a:r>
              <a:rPr lang="en-US" dirty="0">
                <a:hlinkClick r:id="rId6"/>
              </a:rPr>
              <a:t>There is no thread</a:t>
            </a:r>
            <a:endParaRPr lang="en-US" dirty="0"/>
          </a:p>
          <a:p>
            <a:r>
              <a:rPr lang="en-US" dirty="0"/>
              <a:t>Konrad </a:t>
            </a:r>
            <a:r>
              <a:rPr lang="en-US" dirty="0" err="1"/>
              <a:t>Kokosa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Pro .NET Memory Management</a:t>
            </a:r>
            <a:endParaRPr lang="en-US" dirty="0"/>
          </a:p>
          <a:p>
            <a:r>
              <a:rPr lang="en-US" dirty="0"/>
              <a:t>Mark Seemann: </a:t>
            </a:r>
            <a:r>
              <a:rPr lang="en-US" dirty="0">
                <a:hlinkClick r:id="rId8"/>
              </a:rPr>
              <a:t>Dependency Injection in .NET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E674-0619-4E68-9A29-0DC34F56E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2021-03-02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714D2-92FC-4F3C-A26C-AA23D440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Design Principles vs. Performance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FDC53-6822-4AA2-B2DA-8F881610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23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7AEEC0-EE74-432A-92F7-0FBE90A5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615A44-26DC-45BA-A630-252F59C41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Got any questions? Let’s have a drink!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B0307-83D2-461B-B3F1-4D58638C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147BF-C84E-48BA-885D-108D7E4CB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A0CC9-9D7D-409E-B48B-B3F1256B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829508"/>
      </p:ext>
    </p:extLst>
  </p:cSld>
  <p:clrMapOvr>
    <a:masterClrMapping/>
  </p:clrMapOvr>
  <p:transition spd="med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AF10E-ECD9-E7CE-323C-3B84BC498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and performance in .NET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FB2CA-66F6-E6F5-6469-FF5215405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thread is one of the objects with the largest impact on memory and performance</a:t>
            </a:r>
          </a:p>
          <a:p>
            <a:r>
              <a:rPr lang="en-US" dirty="0"/>
              <a:t>Thread stack default size: 1MB in 32 Bit mode, 4MB in 64 Bit mode</a:t>
            </a:r>
          </a:p>
          <a:p>
            <a:r>
              <a:rPr lang="en-US" dirty="0"/>
              <a:t>.NET Threads are associated with OS threads, which have their own kernel objects to save registers during Context Switches (but </a:t>
            </a:r>
            <a:r>
              <a:rPr lang="en-US" dirty="0">
                <a:hlinkClick r:id="rId2"/>
              </a:rPr>
              <a:t>Green Threads</a:t>
            </a:r>
            <a:r>
              <a:rPr lang="en-US" dirty="0"/>
              <a:t> might be coming)</a:t>
            </a:r>
          </a:p>
          <a:p>
            <a:r>
              <a:rPr lang="en-US" dirty="0"/>
              <a:t>Context Switches:</a:t>
            </a:r>
          </a:p>
          <a:p>
            <a:pPr lvl="1"/>
            <a:r>
              <a:rPr lang="en-US" dirty="0"/>
              <a:t>every ~15ms, the OS interrupts running threads and chooses new ones to run on the CPU cores</a:t>
            </a:r>
          </a:p>
          <a:p>
            <a:pPr lvl="1"/>
            <a:r>
              <a:rPr lang="en-US" dirty="0"/>
              <a:t>a thread starting to run likely needs other data than the previous thread (CPU Cache Miss)</a:t>
            </a:r>
          </a:p>
          <a:p>
            <a:r>
              <a:rPr lang="en-US" dirty="0"/>
              <a:t>On Windows: every loaded DLL is notified when a thread is instantiated and destroyed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95964-342D-A404-2D68-27F6690EF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7BD1A-F58F-573B-C3A2-45C181E7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859F7-B73E-EC7E-1B18-241777B6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556D33-9E80-3AA1-E6D0-EBD8C3428E52}"/>
              </a:ext>
            </a:extLst>
          </p:cNvPr>
          <p:cNvSpPr/>
          <p:nvPr/>
        </p:nvSpPr>
        <p:spPr>
          <a:xfrm rot="21357327">
            <a:off x="3714271" y="4546016"/>
            <a:ext cx="4763458" cy="11981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Avoid instantiating threads,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reuse those of the thread pool</a:t>
            </a:r>
          </a:p>
        </p:txBody>
      </p:sp>
    </p:spTree>
    <p:extLst>
      <p:ext uri="{BB962C8B-B14F-4D97-AF65-F5344CB8AC3E}">
        <p14:creationId xmlns:p14="http://schemas.microsoft.com/office/powerpoint/2010/main" val="3974064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F496962-9884-3155-A2E6-0D3C2D3F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threads?</a:t>
            </a:r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09AF53F-109F-DFC6-220A-6C7DB6C3AC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Depends on the number of CPU cores in your target system</a:t>
            </a:r>
          </a:p>
          <a:p>
            <a:r>
              <a:rPr lang="en-US" sz="2000" dirty="0"/>
              <a:t>Ideally, you have one thread per “virtual” core: AMD Simultaneous Multi-Threading (SMT), Intel Hyper Threading</a:t>
            </a:r>
          </a:p>
          <a:p>
            <a:r>
              <a:rPr lang="en-US" sz="2000" dirty="0"/>
              <a:t>The .NET Thread Pool manages an “optimal” number of worker threads</a:t>
            </a:r>
          </a:p>
          <a:p>
            <a:r>
              <a:rPr lang="en-US" dirty="0"/>
              <a:t>It increases (and decreases) the number of threads dynamically based on the number of tasks you throw at it</a:t>
            </a:r>
          </a:p>
          <a:p>
            <a:r>
              <a:rPr lang="en-US" sz="2000" dirty="0"/>
              <a:t>Work can be handed over e.g. via </a:t>
            </a:r>
            <a:r>
              <a:rPr lang="en-US" sz="2000" b="1" dirty="0" err="1"/>
              <a:t>ThreadPool.QueueUserWorkItem</a:t>
            </a:r>
            <a:r>
              <a:rPr lang="en-US" sz="2000" dirty="0"/>
              <a:t> or </a:t>
            </a:r>
            <a:r>
              <a:rPr lang="en-US" sz="2000" b="1" dirty="0" err="1"/>
              <a:t>Task.Start</a:t>
            </a:r>
            <a:endParaRPr lang="en-US" sz="2000" b="1" dirty="0"/>
          </a:p>
          <a:p>
            <a:endParaRPr lang="en-US" sz="2000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54C70-707A-17AD-2D5E-AEF20C0C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38493-C751-D5AE-FC46-0C062A02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2ED96-2BC9-FD68-32F4-2A7050A2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8</a:t>
            </a:fld>
            <a:endParaRPr lang="de-DE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48BD9C-7A87-ADA1-7931-DDADAEAF25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86" b="95322" l="500" r="97500">
                        <a14:foregroundMark x1="8500" y1="66374" x2="6833" y2="47368"/>
                        <a14:foregroundMark x1="6833" y1="47368" x2="8667" y2="73099"/>
                        <a14:foregroundMark x1="8667" y1="73099" x2="12000" y2="54094"/>
                        <a14:foregroundMark x1="12000" y1="54094" x2="11167" y2="36842"/>
                        <a14:foregroundMark x1="11167" y1="36842" x2="11833" y2="59357"/>
                        <a14:foregroundMark x1="11833" y1="59357" x2="13667" y2="39474"/>
                        <a14:foregroundMark x1="13667" y1="39474" x2="9833" y2="64327"/>
                        <a14:foregroundMark x1="9833" y1="64327" x2="10500" y2="46199"/>
                        <a14:foregroundMark x1="10500" y1="46199" x2="7333" y2="64035"/>
                        <a14:foregroundMark x1="7333" y1="64035" x2="11667" y2="44152"/>
                        <a14:foregroundMark x1="11667" y1="44152" x2="7500" y2="59649"/>
                        <a14:foregroundMark x1="7500" y1="59649" x2="11833" y2="38889"/>
                        <a14:foregroundMark x1="11833" y1="38889" x2="11833" y2="20760"/>
                        <a14:foregroundMark x1="11833" y1="20760" x2="19667" y2="10819"/>
                        <a14:foregroundMark x1="19667" y1="10819" x2="11833" y2="25439"/>
                        <a14:foregroundMark x1="11833" y1="25439" x2="1833" y2="79532"/>
                        <a14:foregroundMark x1="2959" y1="79967" x2="11667" y2="83333"/>
                        <a14:foregroundMark x1="1833" y1="79532" x2="2166" y2="79661"/>
                        <a14:foregroundMark x1="11667" y1="83333" x2="11000" y2="64620"/>
                        <a14:foregroundMark x1="11000" y1="64620" x2="8167" y2="80994"/>
                        <a14:foregroundMark x1="8167" y1="80994" x2="9167" y2="63743"/>
                        <a14:foregroundMark x1="9167" y1="63743" x2="3333" y2="77778"/>
                        <a14:foregroundMark x1="3333" y1="77778" x2="1567" y2="80147"/>
                        <a14:foregroundMark x1="12279" y1="11251" x2="14000" y2="10819"/>
                        <a14:foregroundMark x1="14839" y1="85566" x2="33286" y2="93048"/>
                        <a14:foregroundMark x1="11500" y1="84211" x2="12245" y2="84513"/>
                        <a14:foregroundMark x1="38445" y1="93170" x2="32667" y2="84795"/>
                        <a14:foregroundMark x1="32667" y1="84795" x2="14212" y2="87090"/>
                        <a14:foregroundMark x1="62979" y1="84211" x2="96903" y2="73164"/>
                        <a14:foregroundMark x1="62534" y1="84356" x2="62979" y2="84211"/>
                        <a14:foregroundMark x1="58490" y1="85673" x2="60060" y2="85162"/>
                        <a14:foregroundMark x1="54000" y1="87135" x2="58490" y2="85673"/>
                        <a14:foregroundMark x1="97027" y1="64655" x2="89833" y2="4386"/>
                        <a14:foregroundMark x1="47373" y1="13450" x2="46211" y2="13698"/>
                        <a14:foregroundMark x1="52668" y1="12320" x2="47373" y2="13450"/>
                        <a14:foregroundMark x1="55588" y1="11696" x2="54403" y2="11949"/>
                        <a14:foregroundMark x1="56956" y1="11404" x2="55588" y2="11696"/>
                        <a14:foregroundMark x1="89833" y1="4386" x2="56956" y2="11404"/>
                        <a14:foregroundMark x1="92814" y1="76601" x2="96917" y2="73279"/>
                        <a14:foregroundMark x1="97120" y1="58954" x2="92833" y2="38596"/>
                        <a14:foregroundMark x1="98224" y1="64202" x2="97120" y2="58956"/>
                        <a14:foregroundMark x1="92833" y1="38596" x2="92833" y2="21637"/>
                        <a14:foregroundMark x1="92833" y1="21637" x2="93167" y2="56433"/>
                        <a14:foregroundMark x1="93167" y1="56433" x2="89000" y2="26316"/>
                        <a14:foregroundMark x1="89000" y1="26316" x2="88167" y2="48538"/>
                        <a14:foregroundMark x1="88167" y1="48538" x2="80333" y2="19298"/>
                        <a14:foregroundMark x1="80333" y1="19298" x2="79167" y2="59942"/>
                        <a14:foregroundMark x1="79167" y1="59942" x2="76167" y2="21345"/>
                        <a14:foregroundMark x1="76167" y1="21345" x2="66500" y2="40936"/>
                        <a14:foregroundMark x1="66500" y1="40936" x2="70167" y2="23977"/>
                        <a14:foregroundMark x1="70167" y1="23977" x2="64667" y2="54971"/>
                        <a14:foregroundMark x1="64667" y1="54971" x2="63667" y2="31287"/>
                        <a14:foregroundMark x1="63667" y1="31287" x2="59333" y2="54094"/>
                        <a14:foregroundMark x1="59333" y1="54094" x2="58000" y2="34503"/>
                        <a14:foregroundMark x1="58000" y1="34503" x2="51500" y2="19298"/>
                        <a14:foregroundMark x1="51500" y1="19298" x2="75000" y2="10526"/>
                        <a14:foregroundMark x1="75000" y1="10526" x2="86000" y2="9357"/>
                        <a14:foregroundMark x1="86000" y1="9357" x2="95667" y2="52339"/>
                        <a14:foregroundMark x1="95667" y1="52339" x2="92333" y2="69006"/>
                        <a14:foregroundMark x1="92333" y1="69006" x2="58500" y2="78655"/>
                        <a14:foregroundMark x1="58500" y1="78655" x2="52167" y2="61111"/>
                        <a14:foregroundMark x1="52167" y1="61111" x2="54000" y2="21637"/>
                        <a14:foregroundMark x1="54000" y1="21637" x2="53167" y2="18129"/>
                        <a14:foregroundMark x1="95667" y1="46199" x2="97500" y2="63158"/>
                        <a14:foregroundMark x1="97500" y1="63158" x2="95000" y2="50585"/>
                        <a14:foregroundMark x1="40333" y1="93567" x2="40667" y2="92982"/>
                        <a14:foregroundMark x1="82333" y1="78947" x2="91500" y2="75731"/>
                        <a14:backgroundMark x1="48500" y1="87135" x2="51000" y2="70760"/>
                        <a14:backgroundMark x1="51000" y1="70760" x2="53167" y2="87135"/>
                        <a14:backgroundMark x1="53167" y1="87135" x2="48667" y2="87719"/>
                        <a14:backgroundMark x1="39247" y1="98109" x2="43500" y2="99708"/>
                        <a14:backgroundMark x1="34167" y1="96199" x2="39236" y2="98105"/>
                        <a14:backgroundMark x1="43500" y1="99708" x2="34500" y2="96784"/>
                        <a14:backgroundMark x1="11167" y1="87135" x2="13833" y2="88012"/>
                        <a14:backgroundMark x1="167" y1="81287" x2="500" y2="82456"/>
                        <a14:backgroundMark x1="11333" y1="11111" x2="10833" y2="13743"/>
                        <a14:backgroundMark x1="11833" y1="10526" x2="11167" y2="11404"/>
                        <a14:backgroundMark x1="53000" y1="11404" x2="53833" y2="11404"/>
                        <a14:backgroundMark x1="53167" y1="12281" x2="54333" y2="11696"/>
                        <a14:backgroundMark x1="45833" y1="13450" x2="45833" y2="13450"/>
                        <a14:backgroundMark x1="46333" y1="14035" x2="46000" y2="14035"/>
                        <a14:backgroundMark x1="52667" y1="11988" x2="54667" y2="11111"/>
                        <a14:backgroundMark x1="52500" y1="12281" x2="52500" y2="12281"/>
                        <a14:backgroundMark x1="53000" y1="12281" x2="53000" y2="12281"/>
                        <a14:backgroundMark x1="54500" y1="11696" x2="54500" y2="11696"/>
                        <a14:backgroundMark x1="54833" y1="11404" x2="54833" y2="11404"/>
                        <a14:backgroundMark x1="61333" y1="84795" x2="61333" y2="84795"/>
                        <a14:backgroundMark x1="60667" y1="85673" x2="60667" y2="85673"/>
                        <a14:backgroundMark x1="61667" y1="84211" x2="61667" y2="84211"/>
                        <a14:backgroundMark x1="61833" y1="84211" x2="60333" y2="85673"/>
                        <a14:backgroundMark x1="61833" y1="84503" x2="62333" y2="84795"/>
                        <a14:backgroundMark x1="99167" y1="64327" x2="98333" y2="63450"/>
                        <a14:backgroundMark x1="99333" y1="66374" x2="99833" y2="69006"/>
                        <a14:backgroundMark x1="98667" y1="64035" x2="99833" y2="73392"/>
                        <a14:backgroundMark x1="91000" y1="77485" x2="92167" y2="780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8200" y="2123694"/>
            <a:ext cx="5181600" cy="2953512"/>
          </a:xfrm>
        </p:spPr>
      </p:pic>
    </p:spTree>
    <p:extLst>
      <p:ext uri="{BB962C8B-B14F-4D97-AF65-F5344CB8AC3E}">
        <p14:creationId xmlns:p14="http://schemas.microsoft.com/office/powerpoint/2010/main" val="2523897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9521CD1-8BD5-7563-BDC7-B31075BA6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issue with the .NET thread pool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840F1-5AB2-D4E4-E029-622C99C0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2023-04-07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1DDF1-8C06-2C75-30AB-92766950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async await - Kenny Pflug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8F0F6-61C4-5BBB-BB75-07537E11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9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BCC129-24F6-BC98-0D7F-4CEDF29DC72E}"/>
              </a:ext>
            </a:extLst>
          </p:cNvPr>
          <p:cNvSpPr/>
          <p:nvPr/>
        </p:nvSpPr>
        <p:spPr>
          <a:xfrm rot="21357327">
            <a:off x="2023377" y="2252845"/>
            <a:ext cx="7225570" cy="22125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Do not block its worker threads!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It will create more if work items need to be handled by it.</a:t>
            </a:r>
          </a:p>
        </p:txBody>
      </p:sp>
    </p:spTree>
    <p:extLst>
      <p:ext uri="{BB962C8B-B14F-4D97-AF65-F5344CB8AC3E}">
        <p14:creationId xmlns:p14="http://schemas.microsoft.com/office/powerpoint/2010/main" val="3265237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Light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0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A0FF"/>
      </a:hlink>
      <a:folHlink>
        <a:srgbClr val="00A0FF"/>
      </a:folHlink>
    </a:clrScheme>
    <a:fontScheme name="Segoe UI">
      <a:majorFont>
        <a:latin typeface="Segoe UI Semi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 Source with Dotnet.pptx" id="{818479F7-CD9E-47CE-8262-2B457F5BCCBE}" vid="{55A939FD-4F7D-4F8B-89EB-8BF73D12C8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Talk Template Dark</Template>
  <TotalTime>0</TotalTime>
  <Words>4472</Words>
  <Application>Microsoft Office PowerPoint</Application>
  <PresentationFormat>Widescreen</PresentationFormat>
  <Paragraphs>828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4" baseType="lpstr">
      <vt:lpstr>Arial</vt:lpstr>
      <vt:lpstr>Calibri</vt:lpstr>
      <vt:lpstr>Campton</vt:lpstr>
      <vt:lpstr>Campton SemiBold</vt:lpstr>
      <vt:lpstr>Consolas</vt:lpstr>
      <vt:lpstr>Segoe UI</vt:lpstr>
      <vt:lpstr>Segoe UI Black</vt:lpstr>
      <vt:lpstr>Segoe UI Semilight</vt:lpstr>
      <vt:lpstr>Wingdings</vt:lpstr>
      <vt:lpstr>Office Theme</vt:lpstr>
      <vt:lpstr>.NET async await – In Depth</vt:lpstr>
      <vt:lpstr>Content</vt:lpstr>
      <vt:lpstr>Kenny Pflug</vt:lpstr>
      <vt:lpstr>.NET Thread Pool</vt:lpstr>
      <vt:lpstr>PowerPoint Presentation</vt:lpstr>
      <vt:lpstr>Performance of everyday things</vt:lpstr>
      <vt:lpstr>Threads and performance in .NET</vt:lpstr>
      <vt:lpstr>How many threads?</vt:lpstr>
      <vt:lpstr>The big issue with the .NET thread pool</vt:lpstr>
      <vt:lpstr>The big issue with the .NET thread pool</vt:lpstr>
      <vt:lpstr>In more detail</vt:lpstr>
      <vt:lpstr>How do we avoid synchronous I/O?</vt:lpstr>
      <vt:lpstr>Targeting different third-party systems with async I/O</vt:lpstr>
      <vt:lpstr>The situation with third-party access libraries</vt:lpstr>
      <vt:lpstr>Async I/O in detail</vt:lpstr>
      <vt:lpstr>Two groups of async operations</vt:lpstr>
      <vt:lpstr>Async I/O Write File operation on Windows</vt:lpstr>
      <vt:lpstr>Async I/O Write File operation on Windows</vt:lpstr>
      <vt:lpstr>Async I/O Write File operation on Windows</vt:lpstr>
      <vt:lpstr>Async I/O Write File operation on Windows</vt:lpstr>
      <vt:lpstr>Async I/O Write File operation on Windows</vt:lpstr>
      <vt:lpstr>Async I/O Write File operation on Windows</vt:lpstr>
      <vt:lpstr>Async I/O Write File operation on Windows</vt:lpstr>
      <vt:lpstr>Async I/O Write File operation on Windows</vt:lpstr>
      <vt:lpstr>Async I/O Write File operation on Windows</vt:lpstr>
      <vt:lpstr>Async I/O Write File operation on Windows</vt:lpstr>
      <vt:lpstr>Async I/O Write File operation on Windows</vt:lpstr>
      <vt:lpstr>Async I/O Write File operation on Windows</vt:lpstr>
      <vt:lpstr>What are these IOCP threads of the Thread Pool?</vt:lpstr>
      <vt:lpstr>Synchronous I/O</vt:lpstr>
      <vt:lpstr>async await decompiled</vt:lpstr>
      <vt:lpstr>PowerPoint Presentation</vt:lpstr>
      <vt:lpstr>async Methods</vt:lpstr>
      <vt:lpstr>Benefits of async await</vt:lpstr>
      <vt:lpstr>async await – what you need to be aware of</vt:lpstr>
      <vt:lpstr>async await and O-O Design</vt:lpstr>
      <vt:lpstr>async await and O-O Design</vt:lpstr>
      <vt:lpstr>async await and O-O Design</vt:lpstr>
      <vt:lpstr>async await and O-O Design</vt:lpstr>
      <vt:lpstr>async await and O-O Design</vt:lpstr>
      <vt:lpstr>async await and O-O Design</vt:lpstr>
      <vt:lpstr>A little bit about the Task Parallel Library (TPL)</vt:lpstr>
      <vt:lpstr>async await memory snapshots</vt:lpstr>
      <vt:lpstr>A simple example</vt:lpstr>
      <vt:lpstr>A simple example</vt:lpstr>
      <vt:lpstr>A simple example</vt:lpstr>
      <vt:lpstr>A simple example</vt:lpstr>
      <vt:lpstr>A simple example</vt:lpstr>
      <vt:lpstr>A simple example</vt:lpstr>
      <vt:lpstr>General stuff about memory management</vt:lpstr>
      <vt:lpstr>Memory Snapshots: Before calling stateMachine.Builder.Start</vt:lpstr>
      <vt:lpstr>Memory Snapshots: At the beginning of MoveNext</vt:lpstr>
      <vt:lpstr>Memory Snapshots: at the end of Builder.AwaitOnCompleted</vt:lpstr>
      <vt:lpstr>Memory Snapshots: return to calling method</vt:lpstr>
      <vt:lpstr>Memory Snapshots: return to Avalonia Render Loop</vt:lpstr>
      <vt:lpstr>Memory Snapshots: progress on background thread</vt:lpstr>
      <vt:lpstr>Memory Snapshots: after task is completed</vt:lpstr>
      <vt:lpstr>Memory Snapshots: continuation started on UI thread</vt:lpstr>
      <vt:lpstr>Memory Snapshots: at the end of MoveNext</vt:lpstr>
      <vt:lpstr>Outro</vt:lpstr>
      <vt:lpstr>We need new principles, esp. for young developers</vt:lpstr>
      <vt:lpstr>CHUC: Core – Humble Objects – Unit Tests – Composition Root</vt:lpstr>
      <vt:lpstr>Sources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 Title</dc:title>
  <dc:creator>Kenny Pflug</dc:creator>
  <cp:lastModifiedBy>Kenny Pflug</cp:lastModifiedBy>
  <cp:revision>98</cp:revision>
  <dcterms:created xsi:type="dcterms:W3CDTF">2021-02-13T09:38:28Z</dcterms:created>
  <dcterms:modified xsi:type="dcterms:W3CDTF">2023-04-07T17:53:58Z</dcterms:modified>
</cp:coreProperties>
</file>