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4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25" r:id="rId59"/>
    <p:sldId id="314" r:id="rId60"/>
    <p:sldId id="315" r:id="rId61"/>
    <p:sldId id="327" r:id="rId62"/>
    <p:sldId id="326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05" r:id="rId73"/>
    <p:sldId id="328" r:id="rId74"/>
    <p:sldId id="329" r:id="rId75"/>
    <p:sldId id="330" r:id="rId76"/>
    <p:sldId id="336" r:id="rId77"/>
    <p:sldId id="331" r:id="rId78"/>
    <p:sldId id="332" r:id="rId79"/>
    <p:sldId id="333" r:id="rId80"/>
    <p:sldId id="334" r:id="rId81"/>
    <p:sldId id="335" r:id="rId8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08.05.2019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O2x" TargetMode="External"/><Relationship Id="rId2" Type="http://schemas.openxmlformats.org/officeDocument/2006/relationships/hyperlink" Target="https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https://youtube.com/c/kennypflug" TargetMode="External"/><Relationship Id="rId4" Type="http://schemas.openxmlformats.org/officeDocument/2006/relationships/hyperlink" Target="https://github.com/feO2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sysinternals/downloads/vmma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clr" TargetMode="External"/><Relationship Id="rId2" Type="http://schemas.openxmlformats.org/officeDocument/2006/relationships/hyperlink" Target="https://github.com/cwoodruff/The-Book-of-the-Runt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dotnet/coreclr/master/src/gc/gc.cpp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GC 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33164"/>
            <a:ext cx="9423633" cy="1479528"/>
          </a:xfrm>
        </p:spPr>
        <p:txBody>
          <a:bodyPr/>
          <a:lstStyle/>
          <a:p>
            <a:r>
              <a:rPr lang="de-DE" dirty="0"/>
              <a:t>Wie funktioniert eigentlich der .NET </a:t>
            </a:r>
            <a:r>
              <a:rPr lang="en-US" dirty="0"/>
              <a:t>Garbage Collector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2575603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85761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Name = name.MustNotBeNullOrWhiteSpace(nameof(name));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735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85761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Name = name.MustNotBeNullOrWhiteSpace(nameof(name));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128126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885239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5703AD-EB5B-4FFC-9230-9AD8364735B9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777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A27535B-428B-4792-8210-2FE02FD99748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065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0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A131135-9B3B-4C6A-97DD-E1978BCA16AC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973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C454174-9AB8-404E-9D58-2169047C0AA7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655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108543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SelectedListEntries.Add(newListEntry);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49A68E1-193F-4E59-B674-5BDB7A116710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15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108543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SelectedListEntries.Add(newListEntry);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A87CD3F-9A2B-44D5-85A9-58F221163655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20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445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du wahrscheinlich über den </a:t>
            </a:r>
            <a:r>
              <a:rPr lang="en-US" dirty="0"/>
              <a:t>Garbage Collector</a:t>
            </a:r>
            <a:r>
              <a:rPr lang="de-DE" dirty="0"/>
              <a:t> weißt</a:t>
            </a:r>
          </a:p>
          <a:p>
            <a:r>
              <a:rPr lang="de-DE" noProof="1"/>
              <a:t>Die Internas</a:t>
            </a:r>
          </a:p>
          <a:p>
            <a:pPr lvl="1"/>
            <a:r>
              <a:rPr lang="de-DE" noProof="1"/>
              <a:t>Virtual Memory Nutzung in .NET Prozessen</a:t>
            </a:r>
          </a:p>
          <a:p>
            <a:pPr lvl="1"/>
            <a:r>
              <a:rPr lang="de-DE" noProof="1"/>
              <a:t>Die vier Phasen eines GC Durchlaufs</a:t>
            </a:r>
          </a:p>
          <a:p>
            <a:r>
              <a:rPr lang="de-DE" noProof="1"/>
              <a:t>GC-freundliches Programmieren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Zwischenfragen und Anmerkungen erlaubt!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650A-3508-4172-A670-F521014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E278A4-0C9E-4F3D-AB98-20075228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</a:t>
            </a:r>
            <a:r>
              <a:rPr lang="de-DE" dirty="0"/>
              <a:t> im Einsatz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4A073A-DC19-4677-8EB8-A143B9446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27197-157E-46AC-8D6E-D71E53FF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28B35-2B19-4004-9CFA-65F54B4A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65D36-99CB-44D9-A2B1-88C5DFC7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153779"/>
      </p:ext>
    </p:extLst>
  </p:cSld>
  <p:clrMapOvr>
    <a:masterClrMapping/>
  </p:clrMapOvr>
  <p:transition spd="med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21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20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22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6669C5-39A5-4F6E-8B8B-98625AA13F8D}"/>
              </a:ext>
            </a:extLst>
          </p:cNvPr>
          <p:cNvSpPr/>
          <p:nvPr/>
        </p:nvSpPr>
        <p:spPr>
          <a:xfrm>
            <a:off x="2184590" y="433096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FE9008-F430-44C3-A7DC-A3124F667AA1}"/>
              </a:ext>
            </a:extLst>
          </p:cNvPr>
          <p:cNvSpPr txBox="1"/>
          <p:nvPr/>
        </p:nvSpPr>
        <p:spPr>
          <a:xfrm>
            <a:off x="284380" y="1490224"/>
            <a:ext cx="372409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SelectedListEntries.Remove(SelectedListEntry);</a:t>
            </a:r>
          </a:p>
        </p:txBody>
      </p:sp>
    </p:spTree>
    <p:extLst>
      <p:ext uri="{BB962C8B-B14F-4D97-AF65-F5344CB8AC3E}">
        <p14:creationId xmlns:p14="http://schemas.microsoft.com/office/powerpoint/2010/main" val="3496277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23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6669C5-39A5-4F6E-8B8B-98625AA13F8D}"/>
              </a:ext>
            </a:extLst>
          </p:cNvPr>
          <p:cNvSpPr/>
          <p:nvPr/>
        </p:nvSpPr>
        <p:spPr>
          <a:xfrm>
            <a:off x="2184590" y="433096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FE9008-F430-44C3-A7DC-A3124F667AA1}"/>
              </a:ext>
            </a:extLst>
          </p:cNvPr>
          <p:cNvSpPr txBox="1"/>
          <p:nvPr/>
        </p:nvSpPr>
        <p:spPr>
          <a:xfrm>
            <a:off x="284380" y="1490224"/>
            <a:ext cx="372409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SelectedListEntries.Remove(SelectedListEntry);</a:t>
            </a:r>
          </a:p>
        </p:txBody>
      </p:sp>
    </p:spTree>
    <p:extLst>
      <p:ext uri="{BB962C8B-B14F-4D97-AF65-F5344CB8AC3E}">
        <p14:creationId xmlns:p14="http://schemas.microsoft.com/office/powerpoint/2010/main" val="2717029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24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88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1. Mark Phase</a:t>
            </a:r>
          </a:p>
        </p:txBody>
      </p:sp>
    </p:spTree>
    <p:extLst>
      <p:ext uri="{BB962C8B-B14F-4D97-AF65-F5344CB8AC3E}">
        <p14:creationId xmlns:p14="http://schemas.microsoft.com/office/powerpoint/2010/main" val="287002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1. Mark Phase</a:t>
            </a:r>
          </a:p>
        </p:txBody>
      </p:sp>
    </p:spTree>
    <p:extLst>
      <p:ext uri="{BB962C8B-B14F-4D97-AF65-F5344CB8AC3E}">
        <p14:creationId xmlns:p14="http://schemas.microsoft.com/office/powerpoint/2010/main" val="3927248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60016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</p:txBody>
      </p:sp>
    </p:spTree>
    <p:extLst>
      <p:ext uri="{BB962C8B-B14F-4D97-AF65-F5344CB8AC3E}">
        <p14:creationId xmlns:p14="http://schemas.microsoft.com/office/powerpoint/2010/main" val="366077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60016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</p:txBody>
      </p:sp>
    </p:spTree>
    <p:extLst>
      <p:ext uri="{BB962C8B-B14F-4D97-AF65-F5344CB8AC3E}">
        <p14:creationId xmlns:p14="http://schemas.microsoft.com/office/powerpoint/2010/main" val="3641457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3119040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2297316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677704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2371986"/>
            <a:ext cx="679101" cy="1347398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76944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Compact Phase</a:t>
            </a:r>
          </a:p>
        </p:txBody>
      </p:sp>
    </p:spTree>
    <p:extLst>
      <p:ext uri="{BB962C8B-B14F-4D97-AF65-F5344CB8AC3E}">
        <p14:creationId xmlns:p14="http://schemas.microsoft.com/office/powerpoint/2010/main" val="2940638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CDD2F-F624-4257-B48C-868EE76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den Sprecher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E4D3A-5A10-42DC-A773-E4206A6FB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/>
              <a:t>Kenny Pflug</a:t>
            </a:r>
          </a:p>
          <a:p>
            <a:r>
              <a:rPr lang="de-DE" dirty="0"/>
              <a:t>Senior Software Developer bei </a:t>
            </a:r>
            <a:r>
              <a:rPr lang="de-DE" noProof="1">
                <a:hlinkClick r:id="rId2"/>
              </a:rPr>
              <a:t>Synnotech</a:t>
            </a:r>
            <a:endParaRPr lang="de-DE" noProof="1"/>
          </a:p>
          <a:p>
            <a:r>
              <a:rPr lang="de-DE" dirty="0"/>
              <a:t>Doktorand an der Universität Regensburg</a:t>
            </a:r>
          </a:p>
          <a:p>
            <a:endParaRPr lang="de-DE" dirty="0"/>
          </a:p>
          <a:p>
            <a:r>
              <a:rPr lang="de-DE" dirty="0"/>
              <a:t>Twitter: </a:t>
            </a:r>
            <a:r>
              <a:rPr lang="de-DE" dirty="0">
                <a:hlinkClick r:id="rId3"/>
              </a:rPr>
              <a:t>@feO2x</a:t>
            </a:r>
            <a:endParaRPr lang="de-DE" dirty="0"/>
          </a:p>
          <a:p>
            <a:r>
              <a:rPr lang="de-DE" dirty="0"/>
              <a:t>GitHub: </a:t>
            </a:r>
            <a:r>
              <a:rPr lang="de-DE" dirty="0">
                <a:hlinkClick r:id="rId4"/>
              </a:rPr>
              <a:t>feO2x</a:t>
            </a:r>
            <a:endParaRPr lang="de-DE" dirty="0"/>
          </a:p>
          <a:p>
            <a:r>
              <a:rPr lang="de-DE" dirty="0"/>
              <a:t>YouTube: </a:t>
            </a:r>
            <a:r>
              <a:rPr lang="de-DE" noProof="1">
                <a:hlinkClick r:id="rId5"/>
              </a:rPr>
              <a:t>youtube.com/c/kennypflug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5591BC-37A7-43D2-B7BB-28B6364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88" y="1819178"/>
            <a:ext cx="2777492" cy="3541721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E606DCE-C607-4CE9-807B-36C53611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748733-9663-42C7-9FE4-69148A3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7F484D-2E8B-482F-A1EE-89E66024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144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30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3119040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2297316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677704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2371986"/>
            <a:ext cx="679101" cy="1347398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76944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Compact Phase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A900AC-4786-4290-904B-EFDF2E3CD397}"/>
              </a:ext>
            </a:extLst>
          </p:cNvPr>
          <p:cNvSpPr/>
          <p:nvPr/>
        </p:nvSpPr>
        <p:spPr>
          <a:xfrm>
            <a:off x="6150970" y="1891750"/>
            <a:ext cx="1322173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noProof="1"/>
              <a:t>Memory for </a:t>
            </a:r>
            <a:br>
              <a:rPr lang="de-DE" sz="900" i="1" noProof="1"/>
            </a:br>
            <a:r>
              <a:rPr lang="de-DE" sz="900" i="1" noProof="1"/>
              <a:t>next object</a:t>
            </a:r>
          </a:p>
        </p:txBody>
      </p:sp>
    </p:spTree>
    <p:extLst>
      <p:ext uri="{BB962C8B-B14F-4D97-AF65-F5344CB8AC3E}">
        <p14:creationId xmlns:p14="http://schemas.microsoft.com/office/powerpoint/2010/main" val="2216166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FB8B3-A295-4515-A570-762F95F9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wie ist es wirklich?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3A1432-F67B-4EE5-881F-5C519299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nur Mark-Sweep-Compact, sondern v.a. auch eine Plan-Phase.</a:t>
            </a:r>
          </a:p>
          <a:p>
            <a:r>
              <a:rPr lang="de-DE" dirty="0"/>
              <a:t>Der GC kann simultan laufen zu anderen Threads</a:t>
            </a:r>
          </a:p>
          <a:p>
            <a:r>
              <a:rPr lang="de-DE" dirty="0"/>
              <a:t>Der </a:t>
            </a:r>
            <a:r>
              <a:rPr lang="de-DE" dirty="0" err="1"/>
              <a:t>Managed</a:t>
            </a:r>
            <a:r>
              <a:rPr lang="de-DE" dirty="0"/>
              <a:t> Heap hat Speicherlöcher, die der GC ggfs. versucht zu füllen</a:t>
            </a:r>
          </a:p>
          <a:p>
            <a:r>
              <a:rPr lang="de-DE" dirty="0"/>
              <a:t>Partitionierung des </a:t>
            </a:r>
            <a:r>
              <a:rPr lang="de-DE" dirty="0" err="1"/>
              <a:t>Managed</a:t>
            </a:r>
            <a:r>
              <a:rPr lang="de-DE" dirty="0"/>
              <a:t> Heaps in</a:t>
            </a:r>
          </a:p>
          <a:p>
            <a:pPr lvl="1"/>
            <a:r>
              <a:rPr lang="de-DE" dirty="0"/>
              <a:t>Objektgröße: Small </a:t>
            </a:r>
            <a:r>
              <a:rPr lang="de-DE" dirty="0" err="1"/>
              <a:t>Object</a:t>
            </a:r>
            <a:r>
              <a:rPr lang="de-DE" dirty="0"/>
              <a:t> Heap (SOH) vs. Large </a:t>
            </a:r>
            <a:r>
              <a:rPr lang="de-DE" dirty="0" err="1"/>
              <a:t>Object</a:t>
            </a:r>
            <a:r>
              <a:rPr lang="de-DE" dirty="0"/>
              <a:t> Heap (LOH)</a:t>
            </a:r>
          </a:p>
          <a:p>
            <a:pPr lvl="1"/>
            <a:r>
              <a:rPr lang="de-DE" dirty="0"/>
              <a:t>Lebensdauer: der SOH ist in drei Generationen aufgeteilt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A1165-45F2-48EF-820D-96634E1F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CCE51-C2C0-4103-BFBE-A5B64A08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534E8-CC3B-4FF7-92AF-BD0AD76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568298"/>
      </p:ext>
    </p:extLst>
  </p:cSld>
  <p:clrMapOvr>
    <a:masterClrMapping/>
  </p:clrMapOvr>
  <p:transition spd="med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B96434-6B13-4F40-8044-FEE91984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Speicherregionen eines </a:t>
            </a:r>
            <a:br>
              <a:rPr lang="de-DE" dirty="0"/>
            </a:br>
            <a:r>
              <a:rPr lang="de-DE" dirty="0"/>
              <a:t>.NET Prozesses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F9C36-1442-4454-A9E9-72A5A2729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B18F-C01A-4D7D-8CB7-39AD4A37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5D66-5612-4F04-816C-7210591F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8CE1-EB32-4891-9C64-6B297BCB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207587"/>
      </p:ext>
    </p:extLst>
  </p:cSld>
  <p:clrMapOvr>
    <a:masterClrMapping/>
  </p:clrMapOvr>
  <p:transition spd="med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6B6881-2E33-4305-9565-883AD51C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VMMap</a:t>
            </a:r>
            <a:r>
              <a:rPr lang="de-DE" dirty="0"/>
              <a:t> – Prozessspeicher aus Betriebssystemsicht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847799-B926-4341-B416-F6DBCE8D2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9148" y="936625"/>
            <a:ext cx="8433704" cy="53276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F6320-F903-4E3C-AD2B-B0082A98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155F-3F1E-4731-B765-5D7FECE3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C58F-3DB0-4728-88DA-4251B2D2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805794"/>
      </p:ext>
    </p:extLst>
  </p:cSld>
  <p:clrMapOvr>
    <a:masterClrMapping/>
  </p:clrMapOvr>
  <p:transition spd="med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EB9D-684F-4E0D-8D3D-7900139A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Vereinfachte Sicht auf x64 </a:t>
            </a:r>
            <a:r>
              <a:rPr lang="de-DE" dirty="0" err="1"/>
              <a:t>Process</a:t>
            </a:r>
            <a:r>
              <a:rPr lang="de-DE" dirty="0"/>
              <a:t> Virtual Memory in Windows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A47E9-CBD9-4CE0-911F-B5F3B2D8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C4E4-0E83-4283-87BA-45D351ED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8A5F-B204-4189-AD9F-2D0082E3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D1987-6A2E-4AD0-AECA-605170E27B8D}"/>
              </a:ext>
            </a:extLst>
          </p:cNvPr>
          <p:cNvSpPr/>
          <p:nvPr/>
        </p:nvSpPr>
        <p:spPr>
          <a:xfrm>
            <a:off x="3492500" y="1003300"/>
            <a:ext cx="5207000" cy="535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CFF5D-01DF-41BC-B24A-473D5116FFB2}"/>
              </a:ext>
            </a:extLst>
          </p:cNvPr>
          <p:cNvSpPr/>
          <p:nvPr/>
        </p:nvSpPr>
        <p:spPr>
          <a:xfrm>
            <a:off x="3695700" y="585470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Stack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5A8FA8-8AAA-48CB-B0F7-6F4ED3C711CE}"/>
              </a:ext>
            </a:extLst>
          </p:cNvPr>
          <p:cNvSpPr/>
          <p:nvPr/>
        </p:nvSpPr>
        <p:spPr>
          <a:xfrm>
            <a:off x="3695700" y="434975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/>
              <a:t>Managed 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EBD30-1EB3-4256-AFF6-E18E50CC0737}"/>
              </a:ext>
            </a:extLst>
          </p:cNvPr>
          <p:cNvSpPr/>
          <p:nvPr/>
        </p:nvSpPr>
        <p:spPr>
          <a:xfrm>
            <a:off x="3695700" y="1136649"/>
            <a:ext cx="4743450" cy="1638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Kernel Data / </a:t>
            </a:r>
            <a:r>
              <a:rPr lang="de-DE" dirty="0" err="1"/>
              <a:t>Binaries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91301E-5BB0-4C4C-A2F4-D00319A2983D}"/>
              </a:ext>
            </a:extLst>
          </p:cNvPr>
          <p:cNvSpPr/>
          <p:nvPr/>
        </p:nvSpPr>
        <p:spPr>
          <a:xfrm>
            <a:off x="3695700" y="535305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Stack 2…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F8068-B858-4C7D-AFF9-75C2C23293EF}"/>
              </a:ext>
            </a:extLst>
          </p:cNvPr>
          <p:cNvSpPr/>
          <p:nvPr/>
        </p:nvSpPr>
        <p:spPr>
          <a:xfrm>
            <a:off x="3695700" y="485140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Native 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38F10-CD18-40C8-81F7-B96678D6B2DE}"/>
              </a:ext>
            </a:extLst>
          </p:cNvPr>
          <p:cNvSpPr/>
          <p:nvPr/>
        </p:nvSpPr>
        <p:spPr>
          <a:xfrm>
            <a:off x="3695700" y="334645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Stack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B7DCAF-A9A3-4699-8D37-08C9B2861949}"/>
              </a:ext>
            </a:extLst>
          </p:cNvPr>
          <p:cNvSpPr/>
          <p:nvPr/>
        </p:nvSpPr>
        <p:spPr>
          <a:xfrm>
            <a:off x="3695700" y="384810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Images / DLLs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340BE8-9C6A-4D50-8C56-FB28CEDCC9DD}"/>
              </a:ext>
            </a:extLst>
          </p:cNvPr>
          <p:cNvCxnSpPr>
            <a:cxnSpLocks/>
          </p:cNvCxnSpPr>
          <p:nvPr/>
        </p:nvCxnSpPr>
        <p:spPr>
          <a:xfrm flipV="1">
            <a:off x="8978900" y="3346450"/>
            <a:ext cx="0" cy="3008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D38969-6F53-4335-AE0E-AE99A295E686}"/>
              </a:ext>
            </a:extLst>
          </p:cNvPr>
          <p:cNvSpPr txBox="1"/>
          <p:nvPr/>
        </p:nvSpPr>
        <p:spPr>
          <a:xfrm>
            <a:off x="8978900" y="3930579"/>
            <a:ext cx="461665" cy="18400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dirty="0" err="1"/>
              <a:t>VirtualAlloc</a:t>
            </a:r>
            <a:r>
              <a:rPr lang="de-DE" dirty="0"/>
              <a:t> </a:t>
            </a:r>
            <a:r>
              <a:rPr lang="de-DE" dirty="0" err="1"/>
              <a:t>grow</a:t>
            </a:r>
            <a:endParaRPr lang="de-D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6CE1FC-735E-44CA-BB7D-2B979B97E8E0}"/>
              </a:ext>
            </a:extLst>
          </p:cNvPr>
          <p:cNvCxnSpPr/>
          <p:nvPr/>
        </p:nvCxnSpPr>
        <p:spPr>
          <a:xfrm>
            <a:off x="2899718" y="2908300"/>
            <a:ext cx="639256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16559"/>
      </p:ext>
    </p:extLst>
  </p:cSld>
  <p:clrMapOvr>
    <a:masterClrMapping/>
  </p:clrMapOvr>
  <p:transition spd="med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3C8BC7-ABA5-4065-A1F8-60FD1BD2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GC Heap im Detail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B6D24B-3AF2-4403-A461-D7B90A5A6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16CB8-601D-4049-8664-2E28587D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ECF78-9A30-4B8A-BD46-2017491F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C114-F283-4DD2-AC11-11F14723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110096"/>
      </p:ext>
    </p:extLst>
  </p:cSld>
  <p:clrMapOvr>
    <a:masterClrMapping/>
  </p:clrMapOvr>
  <p:transition spd="med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33DF41-F1A2-4125-82C4-0A78C26A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Object Heap</a:t>
            </a:r>
            <a:r>
              <a:rPr lang="de-DE" dirty="0"/>
              <a:t> oder </a:t>
            </a:r>
            <a:r>
              <a:rPr lang="en-US" dirty="0"/>
              <a:t>Large Object Heap</a:t>
            </a:r>
            <a:r>
              <a:rPr lang="de-DE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AD8FC-EC98-4766-90E7-C35D5310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BBCBE-7D12-4183-8710-872F3EA5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D36C-A5F4-48FA-B546-0C50BDB3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36</a:t>
            </a:fld>
            <a:endParaRPr lang="de-DE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DF6ECF2-4598-4437-8290-2104004AC241}"/>
              </a:ext>
            </a:extLst>
          </p:cNvPr>
          <p:cNvSpPr/>
          <p:nvPr/>
        </p:nvSpPr>
        <p:spPr>
          <a:xfrm>
            <a:off x="4404246" y="2609850"/>
            <a:ext cx="3383508" cy="22669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85.000 Bytes?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25F46-BC32-481E-A6D8-FF1DEC305258}"/>
              </a:ext>
            </a:extLst>
          </p:cNvPr>
          <p:cNvSpPr/>
          <p:nvPr/>
        </p:nvSpPr>
        <p:spPr>
          <a:xfrm>
            <a:off x="591592" y="2609850"/>
            <a:ext cx="2120900" cy="226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Object 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D4065F-3888-472C-AFC1-D81C7517921A}"/>
              </a:ext>
            </a:extLst>
          </p:cNvPr>
          <p:cNvSpPr/>
          <p:nvPr/>
        </p:nvSpPr>
        <p:spPr>
          <a:xfrm>
            <a:off x="9474200" y="2592943"/>
            <a:ext cx="2120900" cy="226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Object Heap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39D106-9A1B-444A-8019-C80DB3400015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2712492" y="3743325"/>
            <a:ext cx="1691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C12756-22F4-43B8-A73A-370B689D759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787754" y="3726418"/>
            <a:ext cx="1686446" cy="1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904BDD-3B41-485E-8423-E0603D756C7B}"/>
              </a:ext>
            </a:extLst>
          </p:cNvPr>
          <p:cNvSpPr txBox="1"/>
          <p:nvPr/>
        </p:nvSpPr>
        <p:spPr>
          <a:xfrm>
            <a:off x="3150031" y="335708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kleiner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2E0E13-35B6-428C-B170-7E62F0C6E4F5}"/>
              </a:ext>
            </a:extLst>
          </p:cNvPr>
          <p:cNvSpPr txBox="1"/>
          <p:nvPr/>
        </p:nvSpPr>
        <p:spPr>
          <a:xfrm>
            <a:off x="7787754" y="3365539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größer gleich</a:t>
            </a:r>
          </a:p>
        </p:txBody>
      </p:sp>
    </p:spTree>
    <p:extLst>
      <p:ext uri="{BB962C8B-B14F-4D97-AF65-F5344CB8AC3E}">
        <p14:creationId xmlns:p14="http://schemas.microsoft.com/office/powerpoint/2010/main" val="2604344794"/>
      </p:ext>
    </p:extLst>
  </p:cSld>
  <p:clrMapOvr>
    <a:masterClrMapping/>
  </p:clrMapOvr>
  <p:transition spd="med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61F7FA4-ADF3-496A-9CFD-9979E820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Object Heap</a:t>
            </a:r>
            <a:r>
              <a:rPr lang="de-DE" dirty="0"/>
              <a:t> vs. </a:t>
            </a:r>
            <a:r>
              <a:rPr lang="en-US" dirty="0"/>
              <a:t>Large Object Heap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DD38EEC-0A74-418F-81A8-9899A0568D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SOH:</a:t>
            </a:r>
          </a:p>
          <a:p>
            <a:r>
              <a:rPr lang="de-DE" dirty="0"/>
              <a:t>Aufgeteilt in drei Generationen</a:t>
            </a:r>
          </a:p>
          <a:p>
            <a:r>
              <a:rPr lang="de-DE" dirty="0"/>
              <a:t>Kann kompaktiert werden</a:t>
            </a:r>
          </a:p>
          <a:p>
            <a:r>
              <a:rPr lang="de-DE" dirty="0"/>
              <a:t>Jede Art von Referenztypen</a:t>
            </a:r>
          </a:p>
          <a:p>
            <a:r>
              <a:rPr lang="de-DE" dirty="0"/>
              <a:t>Schnelle Allokation, da die nächste freie Stelle im Speicher bekannt ist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9FA4B80-C901-410D-AEE4-6A2A515A7A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LOH:</a:t>
            </a:r>
          </a:p>
          <a:p>
            <a:r>
              <a:rPr lang="de-DE" dirty="0"/>
              <a:t>Eine Speicherregion</a:t>
            </a:r>
          </a:p>
          <a:p>
            <a:r>
              <a:rPr lang="de-DE" dirty="0"/>
              <a:t>Wird standardmäßig nicht kompaktiert</a:t>
            </a:r>
          </a:p>
          <a:p>
            <a:r>
              <a:rPr lang="de-DE" dirty="0"/>
              <a:t>Hauptsächlich Arrays</a:t>
            </a:r>
          </a:p>
          <a:p>
            <a:r>
              <a:rPr lang="de-DE" dirty="0"/>
              <a:t>Keine schnelle Allokation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FAB31-F83C-491C-A2AF-7C3DE111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B6E7D-FCDE-4551-8DA4-9063BD95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0F3D-1FDF-45E4-AFEE-164274A9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701560"/>
      </p:ext>
    </p:extLst>
  </p:cSld>
  <p:clrMapOvr>
    <a:masterClrMapping/>
  </p:clrMapOvr>
  <p:transition spd="med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9910"/>
      </p:ext>
    </p:extLst>
  </p:cSld>
  <p:clrMapOvr>
    <a:masterClrMapping/>
  </p:clrMapOvr>
  <p:transition spd="med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39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D8FF6-924C-46E2-A2E4-C322D0272639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3182224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2211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7F943-EBAE-4A53-A337-DD6A10FD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du wahrscheinlich über den </a:t>
            </a:r>
            <a:r>
              <a:rPr lang="en-US" dirty="0"/>
              <a:t>Garbage Collector</a:t>
            </a:r>
            <a:r>
              <a:rPr lang="de-DE" dirty="0"/>
              <a:t> weißt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16FD0B-0220-4B53-A97E-22B5FF74E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3729-372C-42D2-9126-08704AB7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86A52-1CE1-418C-A9B9-C8CFC479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78308-3001-41E8-83DD-D7D6B6C8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230825"/>
      </p:ext>
    </p:extLst>
  </p:cSld>
  <p:clrMapOvr>
    <a:masterClrMapping/>
  </p:clrMapOvr>
  <p:transition spd="med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40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D8FF6-924C-46E2-A2E4-C322D0272639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3182224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17029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41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147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42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8781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256206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43874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</p:spTree>
    <p:extLst>
      <p:ext uri="{BB962C8B-B14F-4D97-AF65-F5344CB8AC3E}">
        <p14:creationId xmlns:p14="http://schemas.microsoft.com/office/powerpoint/2010/main" val="1771988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43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8781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256206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43874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A0524-09AC-4FE4-814A-2A5E6A29D056}"/>
              </a:ext>
            </a:extLst>
          </p:cNvPr>
          <p:cNvSpPr/>
          <p:nvPr/>
        </p:nvSpPr>
        <p:spPr>
          <a:xfrm>
            <a:off x="3315049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28B522-77E0-440C-B68D-066A6C2BBD07}"/>
              </a:ext>
            </a:extLst>
          </p:cNvPr>
          <p:cNvSpPr/>
          <p:nvPr/>
        </p:nvSpPr>
        <p:spPr>
          <a:xfrm>
            <a:off x="436507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5415091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46298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44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8781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256206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43874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A0524-09AC-4FE4-814A-2A5E6A29D056}"/>
              </a:ext>
            </a:extLst>
          </p:cNvPr>
          <p:cNvSpPr/>
          <p:nvPr/>
        </p:nvSpPr>
        <p:spPr>
          <a:xfrm>
            <a:off x="3315049" y="3514988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28B522-77E0-440C-B68D-066A6C2BBD07}"/>
              </a:ext>
            </a:extLst>
          </p:cNvPr>
          <p:cNvSpPr/>
          <p:nvPr/>
        </p:nvSpPr>
        <p:spPr>
          <a:xfrm>
            <a:off x="4365070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5415091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874692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45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2130761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51797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218878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25799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36863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381279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</p:spTree>
    <p:extLst>
      <p:ext uri="{BB962C8B-B14F-4D97-AF65-F5344CB8AC3E}">
        <p14:creationId xmlns:p14="http://schemas.microsoft.com/office/powerpoint/2010/main" val="365760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46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2130761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51797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218878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25799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36863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381279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813539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350816-D5B3-4F67-9EF0-A8DE07220C42}"/>
              </a:ext>
            </a:extLst>
          </p:cNvPr>
          <p:cNvSpPr/>
          <p:nvPr/>
        </p:nvSpPr>
        <p:spPr>
          <a:xfrm>
            <a:off x="4848923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5884307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6919691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07059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47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2130761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51797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218878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25799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36863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381279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813539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350816-D5B3-4F67-9EF0-A8DE07220C42}"/>
              </a:ext>
            </a:extLst>
          </p:cNvPr>
          <p:cNvSpPr/>
          <p:nvPr/>
        </p:nvSpPr>
        <p:spPr>
          <a:xfrm>
            <a:off x="4848923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5884307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6919691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17139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48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98224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63914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6504338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75102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49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98224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63914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6504338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504002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3ABF81-8C52-47A1-BFFB-E85D87BE6E2F}"/>
              </a:ext>
            </a:extLst>
          </p:cNvPr>
          <p:cNvSpPr/>
          <p:nvPr/>
        </p:nvSpPr>
        <p:spPr>
          <a:xfrm>
            <a:off x="7530627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8557252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60590A-68D4-4E97-A7CD-133918391728}"/>
              </a:ext>
            </a:extLst>
          </p:cNvPr>
          <p:cNvSpPr/>
          <p:nvPr/>
        </p:nvSpPr>
        <p:spPr>
          <a:xfrm>
            <a:off x="9583877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41451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317BBC-022F-4822-9654-7EF2E884BCE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6A5BF0-B90B-4C3F-9C4A-9D9A9A0A77ED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1878656"/>
      </p:ext>
    </p:extLst>
  </p:cSld>
  <p:clrMapOvr>
    <a:masterClrMapping/>
  </p:clrMapOvr>
  <p:transition spd="med">
    <p:cov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50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98224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63914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6504338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504002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3ABF81-8C52-47A1-BFFB-E85D87BE6E2F}"/>
              </a:ext>
            </a:extLst>
          </p:cNvPr>
          <p:cNvSpPr/>
          <p:nvPr/>
        </p:nvSpPr>
        <p:spPr>
          <a:xfrm>
            <a:off x="7530627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8557252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60590A-68D4-4E97-A7CD-133918391728}"/>
              </a:ext>
            </a:extLst>
          </p:cNvPr>
          <p:cNvSpPr/>
          <p:nvPr/>
        </p:nvSpPr>
        <p:spPr>
          <a:xfrm>
            <a:off x="9583877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48264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51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507190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8429765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862842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391072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7417696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282347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52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507190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8429765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862842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391072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7417696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767927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A1A-0A62-4845-AB14-92AA19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Segmente als interne Struktur im </a:t>
            </a:r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3D0B-08A2-401A-B8FC-B696300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55C46-E566-494D-AAF1-9DD1FC8D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2C973-0668-497B-BBC6-06E23314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53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2DBA7-4CC5-4344-9FE6-F7734AB5CBC2}"/>
              </a:ext>
            </a:extLst>
          </p:cNvPr>
          <p:cNvSpPr/>
          <p:nvPr/>
        </p:nvSpPr>
        <p:spPr>
          <a:xfrm>
            <a:off x="17602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8FF1D-E954-47DC-897B-4D18ECAA665E}"/>
              </a:ext>
            </a:extLst>
          </p:cNvPr>
          <p:cNvSpPr/>
          <p:nvPr/>
        </p:nvSpPr>
        <p:spPr>
          <a:xfrm>
            <a:off x="29413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D7BF2-3FA9-4A04-B156-1F89C7F8E292}"/>
              </a:ext>
            </a:extLst>
          </p:cNvPr>
          <p:cNvSpPr/>
          <p:nvPr/>
        </p:nvSpPr>
        <p:spPr>
          <a:xfrm>
            <a:off x="41224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5885D-A504-4ED4-BE61-7681B9FCC978}"/>
              </a:ext>
            </a:extLst>
          </p:cNvPr>
          <p:cNvSpPr/>
          <p:nvPr/>
        </p:nvSpPr>
        <p:spPr>
          <a:xfrm>
            <a:off x="726948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9F2E0D-2583-4306-8CF8-5D93A92CBB15}"/>
              </a:ext>
            </a:extLst>
          </p:cNvPr>
          <p:cNvCxnSpPr/>
          <p:nvPr/>
        </p:nvCxnSpPr>
        <p:spPr>
          <a:xfrm>
            <a:off x="6797040" y="2209800"/>
            <a:ext cx="0" cy="217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3E097C-B642-423E-8AE9-EE419C6BB571}"/>
              </a:ext>
            </a:extLst>
          </p:cNvPr>
          <p:cNvSpPr/>
          <p:nvPr/>
        </p:nvSpPr>
        <p:spPr>
          <a:xfrm>
            <a:off x="8458201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8C803-45EA-4722-82DC-C1FC09D3B55D}"/>
              </a:ext>
            </a:extLst>
          </p:cNvPr>
          <p:cNvSpPr txBox="1"/>
          <p:nvPr/>
        </p:nvSpPr>
        <p:spPr>
          <a:xfrm>
            <a:off x="1661160" y="235458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 Object 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56AA0-9AE7-44CA-A25C-53D319F92F18}"/>
              </a:ext>
            </a:extLst>
          </p:cNvPr>
          <p:cNvSpPr txBox="1"/>
          <p:nvPr/>
        </p:nvSpPr>
        <p:spPr>
          <a:xfrm>
            <a:off x="7185660" y="2354580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Large Object Heap</a:t>
            </a:r>
          </a:p>
        </p:txBody>
      </p:sp>
    </p:spTree>
    <p:extLst>
      <p:ext uri="{BB962C8B-B14F-4D97-AF65-F5344CB8AC3E}">
        <p14:creationId xmlns:p14="http://schemas.microsoft.com/office/powerpoint/2010/main" val="2163302601"/>
      </p:ext>
    </p:extLst>
  </p:cSld>
  <p:clrMapOvr>
    <a:masterClrMapping/>
  </p:clrMapOvr>
  <p:transition spd="med">
    <p:cov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A1A-0A62-4845-AB14-92AA19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Segmente als interne Struktur im </a:t>
            </a:r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3D0B-08A2-401A-B8FC-B696300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55C46-E566-494D-AAF1-9DD1FC8D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2C973-0668-497B-BBC6-06E23314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54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2DBA7-4CC5-4344-9FE6-F7734AB5CBC2}"/>
              </a:ext>
            </a:extLst>
          </p:cNvPr>
          <p:cNvSpPr/>
          <p:nvPr/>
        </p:nvSpPr>
        <p:spPr>
          <a:xfrm>
            <a:off x="17602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8FF1D-E954-47DC-897B-4D18ECAA665E}"/>
              </a:ext>
            </a:extLst>
          </p:cNvPr>
          <p:cNvSpPr/>
          <p:nvPr/>
        </p:nvSpPr>
        <p:spPr>
          <a:xfrm>
            <a:off x="29413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D7BF2-3FA9-4A04-B156-1F89C7F8E292}"/>
              </a:ext>
            </a:extLst>
          </p:cNvPr>
          <p:cNvSpPr/>
          <p:nvPr/>
        </p:nvSpPr>
        <p:spPr>
          <a:xfrm>
            <a:off x="41224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5885D-A504-4ED4-BE61-7681B9FCC978}"/>
              </a:ext>
            </a:extLst>
          </p:cNvPr>
          <p:cNvSpPr/>
          <p:nvPr/>
        </p:nvSpPr>
        <p:spPr>
          <a:xfrm>
            <a:off x="726948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9F2E0D-2583-4306-8CF8-5D93A92CBB15}"/>
              </a:ext>
            </a:extLst>
          </p:cNvPr>
          <p:cNvCxnSpPr/>
          <p:nvPr/>
        </p:nvCxnSpPr>
        <p:spPr>
          <a:xfrm>
            <a:off x="6797040" y="2209800"/>
            <a:ext cx="0" cy="217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3E097C-B642-423E-8AE9-EE419C6BB571}"/>
              </a:ext>
            </a:extLst>
          </p:cNvPr>
          <p:cNvSpPr/>
          <p:nvPr/>
        </p:nvSpPr>
        <p:spPr>
          <a:xfrm>
            <a:off x="8458201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8C803-45EA-4722-82DC-C1FC09D3B55D}"/>
              </a:ext>
            </a:extLst>
          </p:cNvPr>
          <p:cNvSpPr txBox="1"/>
          <p:nvPr/>
        </p:nvSpPr>
        <p:spPr>
          <a:xfrm>
            <a:off x="1661160" y="235458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 Object 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56AA0-9AE7-44CA-A25C-53D319F92F18}"/>
              </a:ext>
            </a:extLst>
          </p:cNvPr>
          <p:cNvSpPr txBox="1"/>
          <p:nvPr/>
        </p:nvSpPr>
        <p:spPr>
          <a:xfrm>
            <a:off x="7185660" y="2354580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Large Object Heap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61D9B4A3-FFE9-445E-A5B6-46B281F46AE2}"/>
              </a:ext>
            </a:extLst>
          </p:cNvPr>
          <p:cNvSpPr/>
          <p:nvPr/>
        </p:nvSpPr>
        <p:spPr>
          <a:xfrm>
            <a:off x="4183379" y="4550410"/>
            <a:ext cx="2613657" cy="1805940"/>
          </a:xfrm>
          <a:prstGeom prst="borderCallout1">
            <a:avLst>
              <a:gd name="adj1" fmla="val -6988"/>
              <a:gd name="adj2" fmla="val 42402"/>
              <a:gd name="adj3" fmla="val -39399"/>
              <a:gd name="adj4" fmla="val 226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Nur das letzte Segment (</a:t>
            </a:r>
            <a:r>
              <a:rPr lang="en-US" dirty="0"/>
              <a:t>Ephemeral</a:t>
            </a:r>
            <a:r>
              <a:rPr lang="de-DE" dirty="0"/>
              <a:t>) im SOH enthält G0 und G1</a:t>
            </a:r>
          </a:p>
        </p:txBody>
      </p:sp>
    </p:spTree>
    <p:extLst>
      <p:ext uri="{BB962C8B-B14F-4D97-AF65-F5344CB8AC3E}">
        <p14:creationId xmlns:p14="http://schemas.microsoft.com/office/powerpoint/2010/main" val="1763505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A1A-0A62-4845-AB14-92AA19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Segmente als interne Struktur im </a:t>
            </a:r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3D0B-08A2-401A-B8FC-B696300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55C46-E566-494D-AAF1-9DD1FC8D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2C973-0668-497B-BBC6-06E23314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55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2DBA7-4CC5-4344-9FE6-F7734AB5CBC2}"/>
              </a:ext>
            </a:extLst>
          </p:cNvPr>
          <p:cNvSpPr/>
          <p:nvPr/>
        </p:nvSpPr>
        <p:spPr>
          <a:xfrm>
            <a:off x="17602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8FF1D-E954-47DC-897B-4D18ECAA665E}"/>
              </a:ext>
            </a:extLst>
          </p:cNvPr>
          <p:cNvSpPr/>
          <p:nvPr/>
        </p:nvSpPr>
        <p:spPr>
          <a:xfrm>
            <a:off x="29413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D7BF2-3FA9-4A04-B156-1F89C7F8E292}"/>
              </a:ext>
            </a:extLst>
          </p:cNvPr>
          <p:cNvSpPr/>
          <p:nvPr/>
        </p:nvSpPr>
        <p:spPr>
          <a:xfrm>
            <a:off x="41224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5885D-A504-4ED4-BE61-7681B9FCC978}"/>
              </a:ext>
            </a:extLst>
          </p:cNvPr>
          <p:cNvSpPr/>
          <p:nvPr/>
        </p:nvSpPr>
        <p:spPr>
          <a:xfrm>
            <a:off x="726948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9F2E0D-2583-4306-8CF8-5D93A92CBB15}"/>
              </a:ext>
            </a:extLst>
          </p:cNvPr>
          <p:cNvCxnSpPr/>
          <p:nvPr/>
        </p:nvCxnSpPr>
        <p:spPr>
          <a:xfrm>
            <a:off x="6797040" y="2209800"/>
            <a:ext cx="0" cy="217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3E097C-B642-423E-8AE9-EE419C6BB571}"/>
              </a:ext>
            </a:extLst>
          </p:cNvPr>
          <p:cNvSpPr/>
          <p:nvPr/>
        </p:nvSpPr>
        <p:spPr>
          <a:xfrm>
            <a:off x="8458201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8C803-45EA-4722-82DC-C1FC09D3B55D}"/>
              </a:ext>
            </a:extLst>
          </p:cNvPr>
          <p:cNvSpPr txBox="1"/>
          <p:nvPr/>
        </p:nvSpPr>
        <p:spPr>
          <a:xfrm>
            <a:off x="1661160" y="235458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 Object 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56AA0-9AE7-44CA-A25C-53D319F92F18}"/>
              </a:ext>
            </a:extLst>
          </p:cNvPr>
          <p:cNvSpPr txBox="1"/>
          <p:nvPr/>
        </p:nvSpPr>
        <p:spPr>
          <a:xfrm>
            <a:off x="7185660" y="2354580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Large Object Heap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CF4EC-1F56-402E-8406-41B68C15FD8F}"/>
              </a:ext>
            </a:extLst>
          </p:cNvPr>
          <p:cNvSpPr txBox="1"/>
          <p:nvPr/>
        </p:nvSpPr>
        <p:spPr>
          <a:xfrm>
            <a:off x="2018377" y="1316624"/>
            <a:ext cx="815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Segmente müssen nicht unbedingt an fortlaufenden Stellen im Speicher liegen</a:t>
            </a:r>
          </a:p>
        </p:txBody>
      </p:sp>
    </p:spTree>
    <p:extLst>
      <p:ext uri="{BB962C8B-B14F-4D97-AF65-F5344CB8AC3E}">
        <p14:creationId xmlns:p14="http://schemas.microsoft.com/office/powerpoint/2010/main" val="3813371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070B12-7C9C-42F5-8F28-4FA7FA5A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Allokieren im SOH und LOH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F5E434-8D09-43E9-9A3D-37703A32E0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SOH: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Versuche, das Objekt an der nächsten freien Stelle im </a:t>
            </a:r>
            <a:r>
              <a:rPr lang="en-US" dirty="0"/>
              <a:t>Allocation Context</a:t>
            </a:r>
            <a:r>
              <a:rPr lang="de-DE" dirty="0"/>
              <a:t> zu allokieren.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unmöglich, suche eine freie Stelle für </a:t>
            </a:r>
            <a:r>
              <a:rPr lang="en-US" dirty="0"/>
              <a:t>Allocation Context</a:t>
            </a:r>
            <a:r>
              <a:rPr lang="de-DE" dirty="0"/>
              <a:t> in G0.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möglich, versuche mehr Speicher im aktuellen Segment zu committen.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möglich, führe GC Run durch, ggfs. neues Segment erstellen.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 -&gt; </a:t>
            </a:r>
            <a:r>
              <a:rPr lang="de-DE" noProof="1">
                <a:solidFill>
                  <a:schemeClr val="accent1"/>
                </a:solidFill>
              </a:rPr>
              <a:t>OutOfMemoryException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Punkt 1 gilt nicht für Objekte mit Finalizer!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449A73-3392-4A75-BAC7-DED7C08C49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LOH: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Versuche, freie Stelle zu 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möglich, versuche mehr Speicher zu committen.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möglich, führe </a:t>
            </a:r>
            <a:r>
              <a:rPr lang="en-US" dirty="0"/>
              <a:t>Full Foreground GC Run</a:t>
            </a:r>
            <a:r>
              <a:rPr lang="de-DE" dirty="0"/>
              <a:t> (ggfs. mehrmals) durch.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 -&gt; </a:t>
            </a:r>
            <a:r>
              <a:rPr lang="de-DE" noProof="1">
                <a:solidFill>
                  <a:schemeClr val="accent1"/>
                </a:solidFill>
              </a:rPr>
              <a:t>OutOfMemoryException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EC02-705D-4CEB-BFB4-B9692AB4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FC0D8-AD66-48A6-876C-A9921C15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4C5EB-DA02-4743-839C-BFA50B5D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760738"/>
      </p:ext>
    </p:extLst>
  </p:cSld>
  <p:clrMapOvr>
    <a:masterClrMapping/>
  </p:clrMapOvr>
  <p:transition spd="med">
    <p:cov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6B89F9-FC4E-4C95-A6BC-B4EA5E2E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Contexts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6ABD-610D-4FF1-B43A-4AAE03A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4EEB-4D23-46AD-9146-C26863CF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FAB0A-FCDC-4F4B-B182-925F477E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57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48E783-6641-40F8-9AEA-842D9A2CF722}"/>
              </a:ext>
            </a:extLst>
          </p:cNvPr>
          <p:cNvSpPr/>
          <p:nvPr/>
        </p:nvSpPr>
        <p:spPr>
          <a:xfrm>
            <a:off x="655320" y="3771265"/>
            <a:ext cx="117348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8AEAE-C391-49EA-84C9-D6BE4B9F4813}"/>
              </a:ext>
            </a:extLst>
          </p:cNvPr>
          <p:cNvSpPr/>
          <p:nvPr/>
        </p:nvSpPr>
        <p:spPr>
          <a:xfrm>
            <a:off x="1889760" y="3771265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5686-42B4-4D2E-8666-4BF32BAE66C3}"/>
              </a:ext>
            </a:extLst>
          </p:cNvPr>
          <p:cNvSpPr/>
          <p:nvPr/>
        </p:nvSpPr>
        <p:spPr>
          <a:xfrm>
            <a:off x="2446020" y="3771265"/>
            <a:ext cx="49530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F8C4AA-7741-4C33-B4E3-54A5D1753274}"/>
              </a:ext>
            </a:extLst>
          </p:cNvPr>
          <p:cNvSpPr/>
          <p:nvPr/>
        </p:nvSpPr>
        <p:spPr>
          <a:xfrm>
            <a:off x="30022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DFFEC-3655-4F63-AA1A-FF3330A66F11}"/>
              </a:ext>
            </a:extLst>
          </p:cNvPr>
          <p:cNvSpPr/>
          <p:nvPr/>
        </p:nvSpPr>
        <p:spPr>
          <a:xfrm>
            <a:off x="3558540" y="3771265"/>
            <a:ext cx="7924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92C55-080B-49D2-9038-49AA59E1765A}"/>
              </a:ext>
            </a:extLst>
          </p:cNvPr>
          <p:cNvSpPr/>
          <p:nvPr/>
        </p:nvSpPr>
        <p:spPr>
          <a:xfrm>
            <a:off x="606933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84CFFC-6D56-45D1-8189-E1C900F5460E}"/>
              </a:ext>
            </a:extLst>
          </p:cNvPr>
          <p:cNvSpPr/>
          <p:nvPr/>
        </p:nvSpPr>
        <p:spPr>
          <a:xfrm>
            <a:off x="44119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7C341-751B-45B8-976D-E04923BF837A}"/>
              </a:ext>
            </a:extLst>
          </p:cNvPr>
          <p:cNvSpPr/>
          <p:nvPr/>
        </p:nvSpPr>
        <p:spPr>
          <a:xfrm>
            <a:off x="737997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97D47-9067-4B37-B4FA-EC871A6F1820}"/>
              </a:ext>
            </a:extLst>
          </p:cNvPr>
          <p:cNvSpPr/>
          <p:nvPr/>
        </p:nvSpPr>
        <p:spPr>
          <a:xfrm>
            <a:off x="869061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6325BA-9772-43A7-9B4B-3DF3AA95193D}"/>
              </a:ext>
            </a:extLst>
          </p:cNvPr>
          <p:cNvSpPr/>
          <p:nvPr/>
        </p:nvSpPr>
        <p:spPr>
          <a:xfrm>
            <a:off x="496443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B64A53-A554-433B-8EA3-B604CD0E021A}"/>
              </a:ext>
            </a:extLst>
          </p:cNvPr>
          <p:cNvSpPr/>
          <p:nvPr/>
        </p:nvSpPr>
        <p:spPr>
          <a:xfrm>
            <a:off x="55168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35AF8-AC1F-44AA-AC90-D5B883C15615}"/>
              </a:ext>
            </a:extLst>
          </p:cNvPr>
          <p:cNvSpPr/>
          <p:nvPr/>
        </p:nvSpPr>
        <p:spPr>
          <a:xfrm>
            <a:off x="10001250" y="3766820"/>
            <a:ext cx="135255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3B4B8D0-D3DA-41CB-927D-051D258EB005}"/>
              </a:ext>
            </a:extLst>
          </p:cNvPr>
          <p:cNvSpPr/>
          <p:nvPr/>
        </p:nvSpPr>
        <p:spPr>
          <a:xfrm rot="5400000">
            <a:off x="5115242" y="-1209358"/>
            <a:ext cx="365125" cy="928497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8CB16-F1C4-4CF5-BCEB-AAFEF499489E}"/>
              </a:ext>
            </a:extLst>
          </p:cNvPr>
          <p:cNvSpPr txBox="1"/>
          <p:nvPr/>
        </p:nvSpPr>
        <p:spPr>
          <a:xfrm>
            <a:off x="4171822" y="2714623"/>
            <a:ext cx="22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Committed Memory</a:t>
            </a:r>
            <a:endParaRPr lang="de-DE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3F1265AE-02F9-48F2-99C9-841F9586E5E5}"/>
              </a:ext>
            </a:extLst>
          </p:cNvPr>
          <p:cNvSpPr/>
          <p:nvPr/>
        </p:nvSpPr>
        <p:spPr>
          <a:xfrm rot="5400000">
            <a:off x="5819896" y="-2985891"/>
            <a:ext cx="369329" cy="10698481"/>
          </a:xfrm>
          <a:prstGeom prst="leftBrace">
            <a:avLst>
              <a:gd name="adj1" fmla="val 8333"/>
              <a:gd name="adj2" fmla="val 5665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128FA3-B12D-43B0-9195-972AA75F8A01}"/>
              </a:ext>
            </a:extLst>
          </p:cNvPr>
          <p:cNvSpPr txBox="1"/>
          <p:nvPr/>
        </p:nvSpPr>
        <p:spPr>
          <a:xfrm>
            <a:off x="4280794" y="1575790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Reserved Memory</a:t>
            </a:r>
            <a:endParaRPr lang="de-DE" dirty="0"/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843502FE-3FFB-45DF-91E1-2F9EF9F03A74}"/>
              </a:ext>
            </a:extLst>
          </p:cNvPr>
          <p:cNvSpPr/>
          <p:nvPr/>
        </p:nvSpPr>
        <p:spPr>
          <a:xfrm>
            <a:off x="2827090" y="5192785"/>
            <a:ext cx="1879134" cy="964734"/>
          </a:xfrm>
          <a:prstGeom prst="borderCallout1">
            <a:avLst>
              <a:gd name="adj1" fmla="val -13424"/>
              <a:gd name="adj2" fmla="val 44346"/>
              <a:gd name="adj3" fmla="val -61413"/>
              <a:gd name="adj4" fmla="val 52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1</a:t>
            </a:r>
            <a:endParaRPr lang="de-DE" dirty="0"/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CC96FC71-246D-4640-AB57-9DB4F44534AE}"/>
              </a:ext>
            </a:extLst>
          </p:cNvPr>
          <p:cNvSpPr/>
          <p:nvPr/>
        </p:nvSpPr>
        <p:spPr>
          <a:xfrm>
            <a:off x="5865303" y="5192785"/>
            <a:ext cx="1879134" cy="964734"/>
          </a:xfrm>
          <a:prstGeom prst="borderCallout1">
            <a:avLst>
              <a:gd name="adj1" fmla="val -13424"/>
              <a:gd name="adj2" fmla="val 53275"/>
              <a:gd name="adj3" fmla="val -61413"/>
              <a:gd name="adj4" fmla="val 4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2</a:t>
            </a:r>
            <a:endParaRPr lang="de-DE" dirty="0"/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E4E08E1B-CFA6-442D-B101-1F33D2400D89}"/>
              </a:ext>
            </a:extLst>
          </p:cNvPr>
          <p:cNvSpPr/>
          <p:nvPr/>
        </p:nvSpPr>
        <p:spPr>
          <a:xfrm>
            <a:off x="8103066" y="5192785"/>
            <a:ext cx="1879134" cy="964734"/>
          </a:xfrm>
          <a:prstGeom prst="borderCallout1">
            <a:avLst>
              <a:gd name="adj1" fmla="val -13424"/>
              <a:gd name="adj2" fmla="val 36311"/>
              <a:gd name="adj3" fmla="val -64891"/>
              <a:gd name="adj4" fmla="val -1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792115"/>
      </p:ext>
    </p:extLst>
  </p:cSld>
  <p:clrMapOvr>
    <a:masterClrMapping/>
  </p:clrMapOvr>
  <p:transition spd="med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6B89F9-FC4E-4C95-A6BC-B4EA5E2E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Contexts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6ABD-610D-4FF1-B43A-4AAE03A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4EEB-4D23-46AD-9146-C26863CF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FAB0A-FCDC-4F4B-B182-925F477E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58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48E783-6641-40F8-9AEA-842D9A2CF722}"/>
              </a:ext>
            </a:extLst>
          </p:cNvPr>
          <p:cNvSpPr/>
          <p:nvPr/>
        </p:nvSpPr>
        <p:spPr>
          <a:xfrm>
            <a:off x="655320" y="3771265"/>
            <a:ext cx="117348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8AEAE-C391-49EA-84C9-D6BE4B9F4813}"/>
              </a:ext>
            </a:extLst>
          </p:cNvPr>
          <p:cNvSpPr/>
          <p:nvPr/>
        </p:nvSpPr>
        <p:spPr>
          <a:xfrm>
            <a:off x="1889760" y="3771265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5686-42B4-4D2E-8666-4BF32BAE66C3}"/>
              </a:ext>
            </a:extLst>
          </p:cNvPr>
          <p:cNvSpPr/>
          <p:nvPr/>
        </p:nvSpPr>
        <p:spPr>
          <a:xfrm>
            <a:off x="2446020" y="3771265"/>
            <a:ext cx="49530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F8C4AA-7741-4C33-B4E3-54A5D1753274}"/>
              </a:ext>
            </a:extLst>
          </p:cNvPr>
          <p:cNvSpPr/>
          <p:nvPr/>
        </p:nvSpPr>
        <p:spPr>
          <a:xfrm>
            <a:off x="30022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DFFEC-3655-4F63-AA1A-FF3330A66F11}"/>
              </a:ext>
            </a:extLst>
          </p:cNvPr>
          <p:cNvSpPr/>
          <p:nvPr/>
        </p:nvSpPr>
        <p:spPr>
          <a:xfrm>
            <a:off x="3558540" y="3771265"/>
            <a:ext cx="7924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92C55-080B-49D2-9038-49AA59E1765A}"/>
              </a:ext>
            </a:extLst>
          </p:cNvPr>
          <p:cNvSpPr/>
          <p:nvPr/>
        </p:nvSpPr>
        <p:spPr>
          <a:xfrm>
            <a:off x="606933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84CFFC-6D56-45D1-8189-E1C900F5460E}"/>
              </a:ext>
            </a:extLst>
          </p:cNvPr>
          <p:cNvSpPr/>
          <p:nvPr/>
        </p:nvSpPr>
        <p:spPr>
          <a:xfrm>
            <a:off x="44119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7C341-751B-45B8-976D-E04923BF837A}"/>
              </a:ext>
            </a:extLst>
          </p:cNvPr>
          <p:cNvSpPr/>
          <p:nvPr/>
        </p:nvSpPr>
        <p:spPr>
          <a:xfrm>
            <a:off x="737997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97D47-9067-4B37-B4FA-EC871A6F1820}"/>
              </a:ext>
            </a:extLst>
          </p:cNvPr>
          <p:cNvSpPr/>
          <p:nvPr/>
        </p:nvSpPr>
        <p:spPr>
          <a:xfrm>
            <a:off x="869061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6325BA-9772-43A7-9B4B-3DF3AA95193D}"/>
              </a:ext>
            </a:extLst>
          </p:cNvPr>
          <p:cNvSpPr/>
          <p:nvPr/>
        </p:nvSpPr>
        <p:spPr>
          <a:xfrm>
            <a:off x="496443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B64A53-A554-433B-8EA3-B604CD0E021A}"/>
              </a:ext>
            </a:extLst>
          </p:cNvPr>
          <p:cNvSpPr/>
          <p:nvPr/>
        </p:nvSpPr>
        <p:spPr>
          <a:xfrm>
            <a:off x="55168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35AF8-AC1F-44AA-AC90-D5B883C15615}"/>
              </a:ext>
            </a:extLst>
          </p:cNvPr>
          <p:cNvSpPr/>
          <p:nvPr/>
        </p:nvSpPr>
        <p:spPr>
          <a:xfrm>
            <a:off x="10001250" y="3766820"/>
            <a:ext cx="135255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3B4B8D0-D3DA-41CB-927D-051D258EB005}"/>
              </a:ext>
            </a:extLst>
          </p:cNvPr>
          <p:cNvSpPr/>
          <p:nvPr/>
        </p:nvSpPr>
        <p:spPr>
          <a:xfrm rot="5400000">
            <a:off x="5115242" y="-1209358"/>
            <a:ext cx="365125" cy="928497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8CB16-F1C4-4CF5-BCEB-AAFEF499489E}"/>
              </a:ext>
            </a:extLst>
          </p:cNvPr>
          <p:cNvSpPr txBox="1"/>
          <p:nvPr/>
        </p:nvSpPr>
        <p:spPr>
          <a:xfrm>
            <a:off x="4171822" y="2714623"/>
            <a:ext cx="22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Committed Memory</a:t>
            </a:r>
            <a:endParaRPr lang="de-DE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3F1265AE-02F9-48F2-99C9-841F9586E5E5}"/>
              </a:ext>
            </a:extLst>
          </p:cNvPr>
          <p:cNvSpPr/>
          <p:nvPr/>
        </p:nvSpPr>
        <p:spPr>
          <a:xfrm rot="5400000">
            <a:off x="5819896" y="-2985891"/>
            <a:ext cx="369329" cy="10698481"/>
          </a:xfrm>
          <a:prstGeom prst="leftBrace">
            <a:avLst>
              <a:gd name="adj1" fmla="val 8333"/>
              <a:gd name="adj2" fmla="val 5665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128FA3-B12D-43B0-9195-972AA75F8A01}"/>
              </a:ext>
            </a:extLst>
          </p:cNvPr>
          <p:cNvSpPr txBox="1"/>
          <p:nvPr/>
        </p:nvSpPr>
        <p:spPr>
          <a:xfrm>
            <a:off x="4280794" y="1575790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Reserved Memory</a:t>
            </a:r>
            <a:endParaRPr lang="de-DE" dirty="0"/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843502FE-3FFB-45DF-91E1-2F9EF9F03A74}"/>
              </a:ext>
            </a:extLst>
          </p:cNvPr>
          <p:cNvSpPr/>
          <p:nvPr/>
        </p:nvSpPr>
        <p:spPr>
          <a:xfrm>
            <a:off x="2827090" y="5192785"/>
            <a:ext cx="1879134" cy="964734"/>
          </a:xfrm>
          <a:prstGeom prst="borderCallout1">
            <a:avLst>
              <a:gd name="adj1" fmla="val -13424"/>
              <a:gd name="adj2" fmla="val 44346"/>
              <a:gd name="adj3" fmla="val -61413"/>
              <a:gd name="adj4" fmla="val 52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1</a:t>
            </a:r>
            <a:endParaRPr lang="de-DE" dirty="0"/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CC96FC71-246D-4640-AB57-9DB4F44534AE}"/>
              </a:ext>
            </a:extLst>
          </p:cNvPr>
          <p:cNvSpPr/>
          <p:nvPr/>
        </p:nvSpPr>
        <p:spPr>
          <a:xfrm>
            <a:off x="5865303" y="5192785"/>
            <a:ext cx="1879134" cy="964734"/>
          </a:xfrm>
          <a:prstGeom prst="borderCallout1">
            <a:avLst>
              <a:gd name="adj1" fmla="val -13424"/>
              <a:gd name="adj2" fmla="val 53275"/>
              <a:gd name="adj3" fmla="val -61413"/>
              <a:gd name="adj4" fmla="val 4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2</a:t>
            </a:r>
            <a:endParaRPr lang="de-DE" dirty="0"/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E4E08E1B-CFA6-442D-B101-1F33D2400D89}"/>
              </a:ext>
            </a:extLst>
          </p:cNvPr>
          <p:cNvSpPr/>
          <p:nvPr/>
        </p:nvSpPr>
        <p:spPr>
          <a:xfrm>
            <a:off x="8103066" y="5192785"/>
            <a:ext cx="1879134" cy="964734"/>
          </a:xfrm>
          <a:prstGeom prst="borderCallout1">
            <a:avLst>
              <a:gd name="adj1" fmla="val -13424"/>
              <a:gd name="adj2" fmla="val 36311"/>
              <a:gd name="adj3" fmla="val -64891"/>
              <a:gd name="adj4" fmla="val -1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3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E302F7-6CD6-4969-8C5D-E3C18525F9BA}"/>
              </a:ext>
            </a:extLst>
          </p:cNvPr>
          <p:cNvSpPr/>
          <p:nvPr/>
        </p:nvSpPr>
        <p:spPr>
          <a:xfrm>
            <a:off x="7379970" y="1090569"/>
            <a:ext cx="2409982" cy="7466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Free List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3E61DE1-AD61-49BA-8A46-EF796298FEB8}"/>
              </a:ext>
            </a:extLst>
          </p:cNvPr>
          <p:cNvCxnSpPr>
            <a:stCxn id="2" idx="2"/>
            <a:endCxn id="19" idx="0"/>
          </p:cNvCxnSpPr>
          <p:nvPr/>
        </p:nvCxnSpPr>
        <p:spPr>
          <a:xfrm rot="5400000">
            <a:off x="5933706" y="1115564"/>
            <a:ext cx="1929631" cy="3372881"/>
          </a:xfrm>
          <a:prstGeom prst="curvedConnector3">
            <a:avLst>
              <a:gd name="adj1" fmla="val 65216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1D441C9-7B81-423A-9361-B1F30DB33465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rot="16200000" flipH="1">
            <a:off x="7985390" y="2436759"/>
            <a:ext cx="1929631" cy="73048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93532E4-C81D-42BB-A4A4-E50AA452C4DF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5400000">
            <a:off x="4672278" y="-141418"/>
            <a:ext cx="1934076" cy="5891291"/>
          </a:xfrm>
          <a:prstGeom prst="curvedConnector3">
            <a:avLst>
              <a:gd name="adj1" fmla="val 36987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402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6B89F9-FC4E-4C95-A6BC-B4EA5E2E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Contexts (</a:t>
            </a:r>
            <a:r>
              <a:rPr lang="de-DE" dirty="0"/>
              <a:t>nach GC Kompaktieren</a:t>
            </a:r>
            <a:r>
              <a:rPr lang="en-US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6ABD-610D-4FF1-B43A-4AAE03A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4EEB-4D23-46AD-9146-C26863CF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FAB0A-FCDC-4F4B-B182-925F477E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59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48E783-6641-40F8-9AEA-842D9A2CF722}"/>
              </a:ext>
            </a:extLst>
          </p:cNvPr>
          <p:cNvSpPr/>
          <p:nvPr/>
        </p:nvSpPr>
        <p:spPr>
          <a:xfrm>
            <a:off x="655320" y="3771265"/>
            <a:ext cx="117348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8AEAE-C391-49EA-84C9-D6BE4B9F4813}"/>
              </a:ext>
            </a:extLst>
          </p:cNvPr>
          <p:cNvSpPr/>
          <p:nvPr/>
        </p:nvSpPr>
        <p:spPr>
          <a:xfrm>
            <a:off x="1889760" y="3771265"/>
            <a:ext cx="214376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DFFEC-3655-4F63-AA1A-FF3330A66F11}"/>
              </a:ext>
            </a:extLst>
          </p:cNvPr>
          <p:cNvSpPr/>
          <p:nvPr/>
        </p:nvSpPr>
        <p:spPr>
          <a:xfrm>
            <a:off x="4094480" y="3771265"/>
            <a:ext cx="7924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92C55-080B-49D2-9038-49AA59E1765A}"/>
              </a:ext>
            </a:extLst>
          </p:cNvPr>
          <p:cNvSpPr/>
          <p:nvPr/>
        </p:nvSpPr>
        <p:spPr>
          <a:xfrm>
            <a:off x="494792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7C341-751B-45B8-976D-E04923BF837A}"/>
              </a:ext>
            </a:extLst>
          </p:cNvPr>
          <p:cNvSpPr/>
          <p:nvPr/>
        </p:nvSpPr>
        <p:spPr>
          <a:xfrm>
            <a:off x="625856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97D47-9067-4B37-B4FA-EC871A6F1820}"/>
              </a:ext>
            </a:extLst>
          </p:cNvPr>
          <p:cNvSpPr/>
          <p:nvPr/>
        </p:nvSpPr>
        <p:spPr>
          <a:xfrm>
            <a:off x="7569200" y="3766820"/>
            <a:ext cx="237109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35AF8-AC1F-44AA-AC90-D5B883C15615}"/>
              </a:ext>
            </a:extLst>
          </p:cNvPr>
          <p:cNvSpPr/>
          <p:nvPr/>
        </p:nvSpPr>
        <p:spPr>
          <a:xfrm>
            <a:off x="10001250" y="3766820"/>
            <a:ext cx="135255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3B4B8D0-D3DA-41CB-927D-051D258EB005}"/>
              </a:ext>
            </a:extLst>
          </p:cNvPr>
          <p:cNvSpPr/>
          <p:nvPr/>
        </p:nvSpPr>
        <p:spPr>
          <a:xfrm rot="5400000">
            <a:off x="5115242" y="-1209358"/>
            <a:ext cx="365125" cy="928497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8CB16-F1C4-4CF5-BCEB-AAFEF499489E}"/>
              </a:ext>
            </a:extLst>
          </p:cNvPr>
          <p:cNvSpPr txBox="1"/>
          <p:nvPr/>
        </p:nvSpPr>
        <p:spPr>
          <a:xfrm>
            <a:off x="4171822" y="2714623"/>
            <a:ext cx="22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Committed Memory</a:t>
            </a:r>
            <a:endParaRPr lang="de-DE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3F1265AE-02F9-48F2-99C9-841F9586E5E5}"/>
              </a:ext>
            </a:extLst>
          </p:cNvPr>
          <p:cNvSpPr/>
          <p:nvPr/>
        </p:nvSpPr>
        <p:spPr>
          <a:xfrm rot="5400000">
            <a:off x="5819896" y="-2985891"/>
            <a:ext cx="369329" cy="10698481"/>
          </a:xfrm>
          <a:prstGeom prst="leftBrace">
            <a:avLst>
              <a:gd name="adj1" fmla="val 8333"/>
              <a:gd name="adj2" fmla="val 5665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128FA3-B12D-43B0-9195-972AA75F8A01}"/>
              </a:ext>
            </a:extLst>
          </p:cNvPr>
          <p:cNvSpPr txBox="1"/>
          <p:nvPr/>
        </p:nvSpPr>
        <p:spPr>
          <a:xfrm>
            <a:off x="4280794" y="1575790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Reserved Memory</a:t>
            </a:r>
            <a:endParaRPr lang="de-DE" dirty="0"/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843502FE-3FFB-45DF-91E1-2F9EF9F03A74}"/>
              </a:ext>
            </a:extLst>
          </p:cNvPr>
          <p:cNvSpPr/>
          <p:nvPr/>
        </p:nvSpPr>
        <p:spPr>
          <a:xfrm>
            <a:off x="2827090" y="5192785"/>
            <a:ext cx="1879134" cy="964734"/>
          </a:xfrm>
          <a:prstGeom prst="borderCallout1">
            <a:avLst>
              <a:gd name="adj1" fmla="val -11054"/>
              <a:gd name="adj2" fmla="val 49618"/>
              <a:gd name="adj3" fmla="val -59833"/>
              <a:gd name="adj4" fmla="val 81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1</a:t>
            </a:r>
            <a:endParaRPr lang="de-DE" dirty="0"/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CC96FC71-246D-4640-AB57-9DB4F44534AE}"/>
              </a:ext>
            </a:extLst>
          </p:cNvPr>
          <p:cNvSpPr/>
          <p:nvPr/>
        </p:nvSpPr>
        <p:spPr>
          <a:xfrm>
            <a:off x="5865303" y="5192785"/>
            <a:ext cx="1879134" cy="964734"/>
          </a:xfrm>
          <a:prstGeom prst="borderCallout1">
            <a:avLst>
              <a:gd name="adj1" fmla="val -7895"/>
              <a:gd name="adj2" fmla="val 29756"/>
              <a:gd name="adj3" fmla="val -61413"/>
              <a:gd name="adj4" fmla="val -13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2</a:t>
            </a:r>
            <a:endParaRPr lang="de-DE" dirty="0"/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E4E08E1B-CFA6-442D-B101-1F33D2400D89}"/>
              </a:ext>
            </a:extLst>
          </p:cNvPr>
          <p:cNvSpPr/>
          <p:nvPr/>
        </p:nvSpPr>
        <p:spPr>
          <a:xfrm>
            <a:off x="8103066" y="5192785"/>
            <a:ext cx="1879134" cy="964734"/>
          </a:xfrm>
          <a:prstGeom prst="borderCallout1">
            <a:avLst>
              <a:gd name="adj1" fmla="val -5525"/>
              <a:gd name="adj2" fmla="val 37527"/>
              <a:gd name="adj3" fmla="val -61732"/>
              <a:gd name="adj4" fmla="val -60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97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2642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1C8651-D9D7-4238-9001-6D51C7CF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 Runs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5B33CB-24AE-4473-83EC-6DE670F1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01D07-3487-4873-B3D6-165324D8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EC68A-6E5A-4676-BDA7-A0B3C55E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35037-90E4-4284-A211-9BE81130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638946"/>
      </p:ext>
    </p:extLst>
  </p:cSld>
  <p:clrMapOvr>
    <a:masterClrMapping/>
  </p:clrMapOvr>
  <p:transition spd="med">
    <p:cov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DF0E5D-C178-456B-B163-01EEB0B0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Modi: </a:t>
            </a:r>
            <a:r>
              <a:rPr lang="de-DE" dirty="0" err="1"/>
              <a:t>Foreground</a:t>
            </a:r>
            <a:r>
              <a:rPr lang="de-DE" dirty="0"/>
              <a:t> GC und Background GC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A36B22-5AD4-4BD1-87E4-AD84F1AD85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Foreground</a:t>
            </a:r>
            <a:r>
              <a:rPr lang="de-DE" dirty="0"/>
              <a:t> GC:</a:t>
            </a:r>
          </a:p>
          <a:p>
            <a:r>
              <a:rPr lang="de-DE" dirty="0"/>
              <a:t>Hält alle </a:t>
            </a:r>
            <a:r>
              <a:rPr lang="de-DE" dirty="0" err="1"/>
              <a:t>Managed</a:t>
            </a:r>
            <a:r>
              <a:rPr lang="de-DE" dirty="0"/>
              <a:t> Threads über den gesamten Lauf an</a:t>
            </a:r>
          </a:p>
          <a:p>
            <a:r>
              <a:rPr lang="de-DE" dirty="0"/>
              <a:t>Kann Kompaktieren (muss aber nicht)</a:t>
            </a:r>
          </a:p>
          <a:p>
            <a:r>
              <a:rPr lang="de-DE" dirty="0"/>
              <a:t>Generationen werden nur verschoben, wenn kompaktiert wird</a:t>
            </a:r>
          </a:p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BDF6DA-45B3-4FB0-88F0-F097929528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Background GC:</a:t>
            </a:r>
          </a:p>
          <a:p>
            <a:r>
              <a:rPr lang="de-DE" dirty="0"/>
              <a:t>Läuft auf dedizierten GC Thread, </a:t>
            </a:r>
            <a:r>
              <a:rPr lang="de-DE" dirty="0" err="1"/>
              <a:t>Managed</a:t>
            </a:r>
            <a:r>
              <a:rPr lang="de-DE" dirty="0"/>
              <a:t> Threads werden nur kurz unterbrochen</a:t>
            </a:r>
          </a:p>
          <a:p>
            <a:r>
              <a:rPr lang="de-DE" dirty="0"/>
              <a:t>Kann nicht kompaktieren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0459-4F3A-4B09-A375-2628E067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12D0D-1DEB-45D5-B631-B0086E95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5C89-15E1-455F-B59E-ABAEC793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813115"/>
      </p:ext>
    </p:extLst>
  </p:cSld>
  <p:clrMapOvr>
    <a:masterClrMapping/>
  </p:clrMapOvr>
  <p:transition spd="med">
    <p:cov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6B4F6F-2230-4C3A-A21D-D7544818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Foreground GC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76247-607C-4284-9722-EF6DF1CA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Ein Thread startet </a:t>
            </a:r>
            <a:r>
              <a:rPr lang="de-DE" dirty="0" err="1"/>
              <a:t>Garbage</a:t>
            </a:r>
            <a:r>
              <a:rPr lang="de-DE" dirty="0"/>
              <a:t> Collection Run.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Der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hält alle anderen </a:t>
            </a:r>
            <a:r>
              <a:rPr lang="de-DE" dirty="0" err="1"/>
              <a:t>Managed</a:t>
            </a:r>
            <a:r>
              <a:rPr lang="de-DE" dirty="0"/>
              <a:t> Threads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Condemn</a:t>
            </a:r>
            <a:r>
              <a:rPr lang="de-DE" dirty="0"/>
              <a:t> Generation: es wird festgelegt, welche Generationen traversiert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Mark: von GC Roots aus wird der GC Heap traversiert und besuchte Objekte markiert – diese sind erreichbar.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Plan Phase: GC führt virtuelle Memory </a:t>
            </a:r>
            <a:r>
              <a:rPr lang="de-DE" dirty="0" err="1"/>
              <a:t>Compaction</a:t>
            </a:r>
            <a:r>
              <a:rPr lang="de-DE" dirty="0"/>
              <a:t> durch, basierend auf diesen Daten wird entschieden, ob Sweep oder </a:t>
            </a:r>
            <a:r>
              <a:rPr lang="de-DE" dirty="0" err="1"/>
              <a:t>Compaction</a:t>
            </a:r>
            <a:r>
              <a:rPr lang="de-DE" dirty="0"/>
              <a:t> durchgeführt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Sweep </a:t>
            </a:r>
            <a:r>
              <a:rPr lang="de-DE" dirty="0" err="1"/>
              <a:t>or</a:t>
            </a:r>
            <a:r>
              <a:rPr lang="de-DE" dirty="0"/>
              <a:t> Compact Phase: der GC entfernt deallokiert nicht-markierte Objekte, der freie Speicher wird in der Free List verwaltet oder kompaktiert. Bei letzterem werden Generationsgrenzen verschoben.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Die angehaltenen </a:t>
            </a:r>
            <a:r>
              <a:rPr lang="de-DE" dirty="0" err="1"/>
              <a:t>Managed</a:t>
            </a:r>
            <a:r>
              <a:rPr lang="de-DE" dirty="0"/>
              <a:t> Threads werden fortgesetzt.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1B17-7B3C-4DC1-9AC6-A743FF6D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A2E1-F1F0-4E36-B00D-88DF3A08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41842-0EA6-4B01-8175-23033088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240387"/>
      </p:ext>
    </p:extLst>
  </p:cSld>
  <p:clrMapOvr>
    <a:masterClrMapping/>
  </p:clrMapOvr>
  <p:transition spd="med">
    <p:cove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6B4F6F-2230-4C3A-A21D-D7544818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Concurrent</a:t>
            </a:r>
            <a:r>
              <a:rPr lang="de-DE" dirty="0"/>
              <a:t> Background GC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76247-607C-4284-9722-EF6DF1CA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Ein Thread signalisiert dem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, dass ein Run durchgeführt werden muss.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Der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hält alle Threads an und präpariert Datenstrukturen.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Concurrent</a:t>
            </a:r>
            <a:r>
              <a:rPr lang="de-DE" dirty="0"/>
              <a:t> Mark: die Threads werden fortgefahren, auf dem GC Thread werden Objekte markiert, die erreichbar sind.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Nach der </a:t>
            </a:r>
            <a:r>
              <a:rPr lang="de-DE" dirty="0" err="1"/>
              <a:t>Concurrent</a:t>
            </a:r>
            <a:r>
              <a:rPr lang="de-DE" dirty="0"/>
              <a:t> Mark Phase hält der GC nochmals alle Threads an, um modifiziertet Objektgraphen erneut zu verfolgen (The Lost </a:t>
            </a:r>
            <a:r>
              <a:rPr lang="de-DE" dirty="0" err="1"/>
              <a:t>Object</a:t>
            </a:r>
            <a:r>
              <a:rPr lang="de-DE" dirty="0"/>
              <a:t> Problem).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Concurrent</a:t>
            </a:r>
            <a:r>
              <a:rPr lang="de-DE" dirty="0"/>
              <a:t> Sweep Phase: der GC entfernt deallokiert nicht-markierte Objekte, der freie Speicher wird in der Free List verwaltet.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1B17-7B3C-4DC1-9AC6-A743FF6D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A2E1-F1F0-4E36-B00D-88DF3A08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41842-0EA6-4B01-8175-23033088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037791"/>
      </p:ext>
    </p:extLst>
  </p:cSld>
  <p:clrMapOvr>
    <a:masterClrMapping/>
  </p:clrMapOvr>
  <p:transition spd="med">
    <p:cover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64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16914228"/>
      </p:ext>
    </p:extLst>
  </p:cSld>
  <p:clrMapOvr>
    <a:masterClrMapping/>
  </p:clrMapOvr>
  <p:transition spd="med">
    <p:cov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65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1937831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504398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6079367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1859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66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1937831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504398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6079367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8717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67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504398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6079367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6373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68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23623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69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4008599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5043983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ED091-E7E4-45BA-A02A-63E40CBE215B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6890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43593577-85EC-4021-AF96-C7E19FA10F86}"/>
              </a:ext>
            </a:extLst>
          </p:cNvPr>
          <p:cNvSpPr/>
          <p:nvPr/>
        </p:nvSpPr>
        <p:spPr>
          <a:xfrm>
            <a:off x="1639327" y="3517748"/>
            <a:ext cx="332211" cy="117834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89763A16-F46F-434D-A395-596B6EA5EC9C}"/>
              </a:ext>
            </a:extLst>
          </p:cNvPr>
          <p:cNvSpPr/>
          <p:nvPr/>
        </p:nvSpPr>
        <p:spPr>
          <a:xfrm>
            <a:off x="320989" y="3260824"/>
            <a:ext cx="1209188" cy="622049"/>
          </a:xfrm>
          <a:prstGeom prst="borderCallout1">
            <a:avLst>
              <a:gd name="adj1" fmla="val 113107"/>
              <a:gd name="adj2" fmla="val 51096"/>
              <a:gd name="adj3" fmla="val 135345"/>
              <a:gd name="adj4" fmla="val 102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Frame</a:t>
            </a:r>
          </a:p>
        </p:txBody>
      </p:sp>
    </p:spTree>
    <p:extLst>
      <p:ext uri="{BB962C8B-B14F-4D97-AF65-F5344CB8AC3E}">
        <p14:creationId xmlns:p14="http://schemas.microsoft.com/office/powerpoint/2010/main" val="176500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70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4008599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5043983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ED091-E7E4-45BA-A02A-63E40CBE215B}"/>
              </a:ext>
            </a:extLst>
          </p:cNvPr>
          <p:cNvSpPr/>
          <p:nvPr/>
        </p:nvSpPr>
        <p:spPr>
          <a:xfrm>
            <a:off x="8150135" y="4130301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702243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71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4008599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5043983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ED091-E7E4-45BA-A02A-63E40CBE215B}"/>
              </a:ext>
            </a:extLst>
          </p:cNvPr>
          <p:cNvSpPr/>
          <p:nvPr/>
        </p:nvSpPr>
        <p:spPr>
          <a:xfrm>
            <a:off x="8150135" y="4130301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28795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0BCD-E0ED-4296-8103-545AD6B8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Roots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95B4C-A225-4067-9ED5-A61F1D8D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Variablen und Parameter auf Thread Stacks, die Objekte im Heap referenzieren</a:t>
            </a:r>
          </a:p>
          <a:p>
            <a:r>
              <a:rPr lang="de-DE" dirty="0"/>
              <a:t>Statische Felder, die Objekte referenzieren</a:t>
            </a:r>
          </a:p>
          <a:p>
            <a:r>
              <a:rPr lang="de-DE" dirty="0"/>
              <a:t>Objekte, die einen Finalizer (Destruktor) besitzen und deallokiert werden können (</a:t>
            </a:r>
            <a:r>
              <a:rPr lang="de-DE" dirty="0" err="1"/>
              <a:t>fReachableQueue</a:t>
            </a:r>
            <a:r>
              <a:rPr lang="de-DE" dirty="0"/>
              <a:t>)</a:t>
            </a:r>
          </a:p>
          <a:p>
            <a:r>
              <a:rPr lang="de-DE" dirty="0"/>
              <a:t>Gepinnte Objekte (üblicherweise genutzt für Interop mit nativen Sprachen)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DF67D-2A7A-4480-98FA-96E3D74A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64D01-F1C0-4480-9913-1940644F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B5A3A-427E-473A-BEC8-68F37441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893466"/>
      </p:ext>
    </p:extLst>
  </p:cSld>
  <p:clrMapOvr>
    <a:masterClrMapping/>
  </p:clrMapOvr>
  <p:transition spd="med">
    <p:cover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9B7F-FB10-44BF-A1D6-09349FD1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 mit Finalizer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D4C6-038E-450B-B1D5-665488A0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Allokation immer langsam, da diese Objekte von der CLR gesondert getrackt werden.</a:t>
            </a:r>
          </a:p>
          <a:p>
            <a:r>
              <a:rPr lang="de-DE" dirty="0"/>
              <a:t>Werden sie markiert zur Deallokation, dann werden sie in die </a:t>
            </a:r>
            <a:r>
              <a:rPr lang="de-DE" dirty="0" err="1"/>
              <a:t>fReachableQueue</a:t>
            </a:r>
            <a:r>
              <a:rPr lang="de-DE" dirty="0"/>
              <a:t> verschoben und auf einem gesonderten Thread der Finalizer ausgeführt.</a:t>
            </a:r>
          </a:p>
          <a:p>
            <a:r>
              <a:rPr lang="de-DE" dirty="0"/>
              <a:t>Damit überlebt jedes Objekt mit Finalizer mindestes eine Generation (es wird erst bei einem der nächsten GC Runs tatsächlich deallokiert)</a:t>
            </a:r>
          </a:p>
          <a:p>
            <a:r>
              <a:rPr lang="de-DE" dirty="0"/>
              <a:t>Finalizer kann beliebigen Code enthalten, also auch neue Objekte allokieren oder die eigene Referenz an einen statischen Variable zuweisen -&gt; </a:t>
            </a:r>
            <a:r>
              <a:rPr lang="de-DE" dirty="0" err="1"/>
              <a:t>Resurrection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D320-2AE0-4F4C-B486-3254D18F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8F63F-DE08-4EE7-BE55-ECD67C0D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9A9B1-2286-4FC5-9F82-2AE1C173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00581"/>
      </p:ext>
    </p:extLst>
  </p:cSld>
  <p:clrMapOvr>
    <a:masterClrMapping/>
  </p:clrMapOvr>
  <p:transition spd="med">
    <p:cover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2804D1-AD28-46D3-9FDF-57D524B7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Tipps für </a:t>
            </a:r>
            <a:br>
              <a:rPr lang="de-DE" dirty="0"/>
            </a:br>
            <a:r>
              <a:rPr lang="de-DE" dirty="0"/>
              <a:t>GC-freundlichen 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5E4FF9-BB6B-4998-B1E7-A34CBC1F6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46126-CBAD-435C-9962-2D843A23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571B-8032-4FAB-B6B5-C11BD399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ACFA-A574-497C-B5D1-CB1DA7E1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751049"/>
      </p:ext>
    </p:extLst>
  </p:cSld>
  <p:clrMapOvr>
    <a:masterClrMapping/>
  </p:clrMapOvr>
  <p:transition spd="med">
    <p:cover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2C698B-14B7-44AC-89C5-537227C6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Vermeide Allokationen in performance-kritischem Code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135429-7D75-4FE9-9AD0-B54C3354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Nutze Wertetypen (</a:t>
            </a:r>
            <a:r>
              <a:rPr lang="de-DE" dirty="0" err="1"/>
              <a:t>Structs</a:t>
            </a:r>
            <a:r>
              <a:rPr lang="de-DE" dirty="0"/>
              <a:t> und </a:t>
            </a:r>
            <a:r>
              <a:rPr lang="de-DE" dirty="0" err="1"/>
              <a:t>Enums</a:t>
            </a:r>
            <a:r>
              <a:rPr lang="de-DE" dirty="0"/>
              <a:t>) für Kapselung</a:t>
            </a:r>
          </a:p>
          <a:p>
            <a:r>
              <a:rPr lang="de-DE" dirty="0"/>
              <a:t>Vermeide Boxing -&gt; </a:t>
            </a:r>
            <a:r>
              <a:rPr lang="de-DE" dirty="0" err="1"/>
              <a:t>Ref</a:t>
            </a:r>
            <a:r>
              <a:rPr lang="de-DE" dirty="0"/>
              <a:t> </a:t>
            </a:r>
            <a:r>
              <a:rPr lang="de-DE" dirty="0" err="1"/>
              <a:t>Structs</a:t>
            </a:r>
            <a:r>
              <a:rPr lang="de-DE" dirty="0"/>
              <a:t> können nur auf Thread Stacks existieren</a:t>
            </a:r>
          </a:p>
          <a:p>
            <a:r>
              <a:rPr lang="de-DE" dirty="0"/>
              <a:t>Typische Hidden </a:t>
            </a:r>
            <a:r>
              <a:rPr lang="de-DE" dirty="0" err="1"/>
              <a:t>Allocations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Reflection</a:t>
            </a:r>
            <a:r>
              <a:rPr lang="de-DE" dirty="0"/>
              <a:t>-basierte Algorithmen (WPF Data Binding, ORMs, DI Container, </a:t>
            </a:r>
            <a:r>
              <a:rPr lang="de-DE" dirty="0" err="1"/>
              <a:t>Serializer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Delegates</a:t>
            </a:r>
            <a:r>
              <a:rPr lang="de-DE" dirty="0"/>
              <a:t> / Events</a:t>
            </a:r>
          </a:p>
          <a:p>
            <a:pPr lvl="1"/>
            <a:r>
              <a:rPr lang="de-DE" dirty="0"/>
              <a:t>Anonyme Methoden mit </a:t>
            </a:r>
            <a:r>
              <a:rPr lang="de-DE" dirty="0" err="1"/>
              <a:t>Closure</a:t>
            </a:r>
            <a:endParaRPr lang="de-DE" dirty="0"/>
          </a:p>
          <a:p>
            <a:pPr lvl="1"/>
            <a:r>
              <a:rPr lang="de-DE" dirty="0" err="1"/>
              <a:t>Stringkonkatenierung</a:t>
            </a:r>
            <a:endParaRPr lang="de-DE" dirty="0"/>
          </a:p>
          <a:p>
            <a:r>
              <a:rPr lang="de-DE" dirty="0"/>
              <a:t>Siehe Span&lt;T&gt; und Memory&lt;T&gt;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Wenn nicht allokiert wird, wird wahrscheinlich kein GC Run gestartet!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B67E8-8ED8-4FFB-8D4E-F91C5D02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E5169-DC76-46AE-9AB4-7DDCF260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C720-E80B-4000-9A45-072C6E57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0676"/>
      </p:ext>
    </p:extLst>
  </p:cSld>
  <p:clrMapOvr>
    <a:masterClrMapping/>
  </p:clrMapOvr>
  <p:transition spd="med">
    <p:cover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006C29-DB5B-45AA-B532-86F9E218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Performance messen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0E0FE1-84B7-456A-A642-60F79DB8E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2BA3-2FC9-4C23-B08B-BFBA243B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C1DE-0846-4291-AB40-4B21F75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DB7D-2601-4D08-9A50-D4323A87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845164"/>
      </p:ext>
    </p:extLst>
  </p:cSld>
  <p:clrMapOvr>
    <a:masterClrMapping/>
  </p:clrMapOvr>
  <p:transition spd="med">
    <p:cover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836E-5097-44E6-83DD-7B4F7555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Messe Memory Management!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1CB3-4806-4645-A60A-94AAEC45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VMMap</a:t>
            </a:r>
            <a:endParaRPr lang="de-DE" dirty="0"/>
          </a:p>
          <a:p>
            <a:r>
              <a:rPr lang="de-DE" dirty="0" err="1"/>
              <a:t>PerfView</a:t>
            </a:r>
            <a:endParaRPr lang="de-DE" dirty="0"/>
          </a:p>
          <a:p>
            <a:r>
              <a:rPr lang="de-DE" dirty="0" err="1"/>
              <a:t>BenchmarkDotNet</a:t>
            </a:r>
            <a:endParaRPr lang="de-DE" dirty="0"/>
          </a:p>
          <a:p>
            <a:r>
              <a:rPr lang="de-DE" dirty="0"/>
              <a:t>JetBrains </a:t>
            </a:r>
            <a:r>
              <a:rPr lang="de-DE" dirty="0" err="1"/>
              <a:t>DotMemory</a:t>
            </a:r>
            <a:endParaRPr lang="de-DE" dirty="0"/>
          </a:p>
          <a:p>
            <a:r>
              <a:rPr lang="de-DE" dirty="0" err="1"/>
              <a:t>u.v.w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C79D-78A4-44F6-8164-5CC168B8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BF39D-96F7-4D32-82F4-01CD6312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8940-CBD8-445F-AF1C-A28494F9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992150"/>
      </p:ext>
    </p:extLst>
  </p:cSld>
  <p:clrMapOvr>
    <a:masterClrMapping/>
  </p:clrMapOvr>
  <p:transition spd="med">
    <p:cover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B66F-B951-42E3-8B10-94DE7BF5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Zeitalter der Performance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91D9B7-86D7-4CF5-A3E7-00D563981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33146"/>
            <a:ext cx="10515600" cy="5083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201F-F611-41F3-AB9C-AFF888EE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3D8A1-AEAD-4D8C-A733-3B1FDE65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1C8A6-7C3B-4200-83DA-ECA97472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78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D90EA9-A409-4E3E-A1FE-D77696CC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1719743"/>
            <a:ext cx="58007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97527"/>
      </p:ext>
    </p:extLst>
  </p:cSld>
  <p:clrMapOvr>
    <a:masterClrMapping/>
  </p:clrMapOvr>
  <p:transition spd="med">
    <p:cover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719D-90BB-472E-BEB3-2DA78CA3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 .NET Memory Management</a:t>
            </a:r>
          </a:p>
        </p:txBody>
      </p:sp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A432F613-0898-42D2-AC7A-33FCB250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935178"/>
            <a:ext cx="3735898" cy="533054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3C11-A56B-4289-8E06-34320162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BEA8-AC5E-4B42-8965-7E85F775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94C9E-7C87-40BA-8122-DFA7CE32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53154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</p:spTree>
    <p:extLst>
      <p:ext uri="{BB962C8B-B14F-4D97-AF65-F5344CB8AC3E}">
        <p14:creationId xmlns:p14="http://schemas.microsoft.com/office/powerpoint/2010/main" val="2464562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E658-E345-4912-B6B4-A4FE05F0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Literatur / 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8EFB0-C03E-4AF2-A6C9-E17E8C76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Book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https://github.com/cwoodruff/The-Book-of-the-Runtime</a:t>
            </a:r>
            <a:endParaRPr lang="de-DE" dirty="0"/>
          </a:p>
          <a:p>
            <a:r>
              <a:rPr lang="de-DE" dirty="0"/>
              <a:t>Ben Watson: Writing High-Performance .NET Code</a:t>
            </a:r>
          </a:p>
          <a:p>
            <a:r>
              <a:rPr lang="de-DE" dirty="0"/>
              <a:t>Sasha </a:t>
            </a:r>
            <a:r>
              <a:rPr lang="de-DE" dirty="0" err="1"/>
              <a:t>Goldshtein</a:t>
            </a:r>
            <a:r>
              <a:rPr lang="de-DE" dirty="0"/>
              <a:t>, Dima </a:t>
            </a:r>
            <a:r>
              <a:rPr lang="de-DE" dirty="0" err="1"/>
              <a:t>Zurbal</a:t>
            </a:r>
            <a:r>
              <a:rPr lang="de-DE" dirty="0"/>
              <a:t>: Pro .NET Performance, </a:t>
            </a:r>
            <a:r>
              <a:rPr lang="de-DE" dirty="0" err="1"/>
              <a:t>Apress</a:t>
            </a:r>
            <a:endParaRPr lang="de-DE" dirty="0"/>
          </a:p>
          <a:p>
            <a:r>
              <a:rPr lang="de-DE" dirty="0"/>
              <a:t>Source Code Core CLR: </a:t>
            </a:r>
            <a:r>
              <a:rPr lang="de-DE" dirty="0">
                <a:hlinkClick r:id="rId3"/>
              </a:rPr>
              <a:t>https://github.com/dotnet/coreclr</a:t>
            </a:r>
            <a:br>
              <a:rPr lang="de-DE" dirty="0"/>
            </a:br>
            <a:r>
              <a:rPr lang="de-DE" dirty="0" err="1"/>
              <a:t>insbesonder</a:t>
            </a:r>
            <a:r>
              <a:rPr lang="de-DE" dirty="0"/>
              <a:t> GC: </a:t>
            </a:r>
            <a:r>
              <a:rPr lang="de-DE" dirty="0">
                <a:hlinkClick r:id="rId4"/>
              </a:rPr>
              <a:t>https://raw.githubusercontent.com/dotnet/coreclr/master/src/gc/gc.cpp</a:t>
            </a:r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2B84-A37C-4D1D-84D4-9F1D2F9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37F6-C7DE-4160-8843-4F112FFF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D4DB-8A1B-4FB5-86A6-C7974BA7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988716"/>
      </p:ext>
    </p:extLst>
  </p:cSld>
  <p:clrMapOvr>
    <a:masterClrMapping/>
  </p:clrMapOvr>
  <p:transition spd="med">
    <p:cover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B9E27B-B064-43E5-B1E2-B165C004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EE35A5-C27B-4866-B877-7D2AF84B1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Fragen?</a:t>
            </a:r>
            <a:br>
              <a:rPr lang="de-DE" dirty="0"/>
            </a:br>
            <a:r>
              <a:rPr lang="de-DE" dirty="0"/>
              <a:t>Lust auf ein Bierchen?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0310-DE29-48D1-AB8A-C90D28C7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6C3ED-4C3E-4B9C-A985-920327EC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4A63C-685E-4086-BD3D-86215292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318840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399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 Source with Dotnet.pptx" id="{818479F7-CD9E-47CE-8262-2B457F5BCCBE}" vid="{55A939FD-4F7D-4F8B-89EB-8BF73D12C8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3162</Words>
  <Application>Microsoft Office PowerPoint</Application>
  <PresentationFormat>Widescreen</PresentationFormat>
  <Paragraphs>1188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Calibri</vt:lpstr>
      <vt:lpstr>Consolas</vt:lpstr>
      <vt:lpstr>Segoe UI</vt:lpstr>
      <vt:lpstr>Segoe UI Semilight</vt:lpstr>
      <vt:lpstr>Wingdings</vt:lpstr>
      <vt:lpstr>Office Theme</vt:lpstr>
      <vt:lpstr>.NET GC Internals</vt:lpstr>
      <vt:lpstr>Agenda</vt:lpstr>
      <vt:lpstr>Über den Sprecher</vt:lpstr>
      <vt:lpstr>Was du wahrscheinlich über den Garbage Collector weißt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Garbage Collector im Einsatz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Und wie ist es wirklich?</vt:lpstr>
      <vt:lpstr>Speicherregionen eines  .NET Prozesses</vt:lpstr>
      <vt:lpstr>VMMap – Prozessspeicher aus Betriebssystemsicht</vt:lpstr>
      <vt:lpstr>Vereinfachte Sicht auf x64 Process Virtual Memory in Windows</vt:lpstr>
      <vt:lpstr>Der GC Heap im Detail</vt:lpstr>
      <vt:lpstr>Small Object Heap oder Large Object Heap?</vt:lpstr>
      <vt:lpstr>Small Object Heap vs. Large Object Heap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Segmente als interne Struktur im Managed Heap</vt:lpstr>
      <vt:lpstr>Segmente als interne Struktur im Managed Heap</vt:lpstr>
      <vt:lpstr>Segmente als interne Struktur im Managed Heap</vt:lpstr>
      <vt:lpstr>Allokieren im SOH und LOH</vt:lpstr>
      <vt:lpstr>Allocation Contexts</vt:lpstr>
      <vt:lpstr>Allocation Contexts</vt:lpstr>
      <vt:lpstr>Allocation Contexts (nach GC Kompaktieren)</vt:lpstr>
      <vt:lpstr>Garbage Collector Runs</vt:lpstr>
      <vt:lpstr>Zwei Modi: Foreground GC und Background GC</vt:lpstr>
      <vt:lpstr>Foreground GC</vt:lpstr>
      <vt:lpstr>Concurrent Background GC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  <vt:lpstr>GC Roots</vt:lpstr>
      <vt:lpstr>Objekte mit Finalizer</vt:lpstr>
      <vt:lpstr>Tipps für  GC-freundlichen Code</vt:lpstr>
      <vt:lpstr>Vermeide Allokationen in performance-kritischem Code</vt:lpstr>
      <vt:lpstr>GC Performance messen</vt:lpstr>
      <vt:lpstr>Messe Memory Management!</vt:lpstr>
      <vt:lpstr>Zeitalter der Performance</vt:lpstr>
      <vt:lpstr>Pro .NET Memory Management</vt:lpstr>
      <vt:lpstr>Weitere Literatur / Quellen</vt:lpstr>
      <vt:lpstr>Vielen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Pflug</dc:creator>
  <cp:lastModifiedBy>Kenny Pflug</cp:lastModifiedBy>
  <cp:revision>135</cp:revision>
  <dcterms:created xsi:type="dcterms:W3CDTF">2018-12-04T18:59:46Z</dcterms:created>
  <dcterms:modified xsi:type="dcterms:W3CDTF">2019-05-07T20:08:04Z</dcterms:modified>
</cp:coreProperties>
</file>