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04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08.05.2019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ysinternals/downloads/vmma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GC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/>
          <a:lstStyle/>
          <a:p>
            <a:r>
              <a:rPr lang="de-DE" dirty="0"/>
              <a:t>Wie funktioniert eigentlich der .NET </a:t>
            </a:r>
            <a:r>
              <a:rPr lang="en-US" dirty="0"/>
              <a:t>Garbage Collector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735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12812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88523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96177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25406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62297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25965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55115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0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4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  <a:p>
            <a:r>
              <a:rPr lang="de-DE" noProof="1"/>
              <a:t>Die Internas</a:t>
            </a:r>
          </a:p>
          <a:p>
            <a:pPr lvl="1"/>
            <a:r>
              <a:rPr lang="de-DE" noProof="1"/>
              <a:t>Die vier Phasen eines GC Durchlaufs</a:t>
            </a:r>
          </a:p>
          <a:p>
            <a:pPr lvl="1"/>
            <a:r>
              <a:rPr lang="de-DE" noProof="1"/>
              <a:t>Virtual Memory Nutzung in .NET Prozessen</a:t>
            </a:r>
          </a:p>
          <a:p>
            <a:pPr lvl="1"/>
            <a:r>
              <a:rPr lang="de-DE" noProof="1"/>
              <a:t>GC-freundliches Programmieren</a:t>
            </a:r>
          </a:p>
          <a:p>
            <a:r>
              <a:rPr lang="de-DE" noProof="1"/>
              <a:t>Typische Problemfälle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Zwischenfragen und Anmerkungen erlaubt!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E278A4-0C9E-4F3D-AB98-20075228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r>
              <a:rPr lang="de-DE" dirty="0"/>
              <a:t> im Einsatz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4A073A-DC19-4677-8EB8-A143B9446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27197-157E-46AC-8D6E-D71E53FF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8B35-2B19-4004-9CFA-65F54B4A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65D36-99CB-44D9-A2B1-88C5DFC7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53779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2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349627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271702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8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287002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3927248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6077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4145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</p:spTree>
    <p:extLst>
      <p:ext uri="{BB962C8B-B14F-4D97-AF65-F5344CB8AC3E}">
        <p14:creationId xmlns:p14="http://schemas.microsoft.com/office/powerpoint/2010/main" val="294063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den Sprecher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A900AC-4786-4290-904B-EFDF2E3CD397}"/>
              </a:ext>
            </a:extLst>
          </p:cNvPr>
          <p:cNvSpPr/>
          <p:nvPr/>
        </p:nvSpPr>
        <p:spPr>
          <a:xfrm>
            <a:off x="6150970" y="1891750"/>
            <a:ext cx="1322173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noProof="1"/>
              <a:t>Memory for </a:t>
            </a:r>
            <a:br>
              <a:rPr lang="de-DE" sz="900" i="1" noProof="1"/>
            </a:br>
            <a:r>
              <a:rPr lang="de-DE" sz="900" i="1" noProof="1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21616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BCD-E0ED-4296-8103-545AD6B8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Roots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95B4C-A225-4067-9ED5-A61F1D8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und Parameter auf Thread Stacks, die Objekte im Heap referenzieren</a:t>
            </a:r>
          </a:p>
          <a:p>
            <a:r>
              <a:rPr lang="de-DE" dirty="0"/>
              <a:t>Statische Felder, die Objekte referenzieren</a:t>
            </a:r>
          </a:p>
          <a:p>
            <a:r>
              <a:rPr lang="de-DE" dirty="0"/>
              <a:t>Objekte, die einen Finalizer (Destruktor) besitzen und deallokiert werden können (</a:t>
            </a:r>
            <a:r>
              <a:rPr lang="de-DE" dirty="0" err="1"/>
              <a:t>fReachableQueue</a:t>
            </a:r>
            <a:r>
              <a:rPr lang="de-DE" dirty="0"/>
              <a:t>)</a:t>
            </a:r>
          </a:p>
          <a:p>
            <a:r>
              <a:rPr lang="de-DE" dirty="0"/>
              <a:t>Gepinnte Objekte (üblicherweise genutzt für Interop mit nativen Sprachen)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DF67D-2A7A-4480-98FA-96E3D74A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64D01-F1C0-4480-9913-1940644F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B5A3A-427E-473A-BEC8-68F37441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93466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FB8B3-A295-4515-A570-762F95F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ist es wirklich?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3A1432-F67B-4EE5-881F-5C519299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GC durchläuft drei oder vier Phasen während eines Laufs:</a:t>
            </a:r>
          </a:p>
          <a:p>
            <a:pPr lvl="1"/>
            <a:r>
              <a:rPr lang="de-DE" dirty="0"/>
              <a:t>Mark</a:t>
            </a:r>
          </a:p>
          <a:p>
            <a:pPr lvl="1"/>
            <a:r>
              <a:rPr lang="de-DE" dirty="0"/>
              <a:t>Plan</a:t>
            </a:r>
          </a:p>
          <a:p>
            <a:pPr lvl="1"/>
            <a:r>
              <a:rPr lang="de-DE" dirty="0"/>
              <a:t>Sweep</a:t>
            </a:r>
          </a:p>
          <a:p>
            <a:pPr lvl="1"/>
            <a:r>
              <a:rPr lang="de-DE" dirty="0"/>
              <a:t>Compact (optional)</a:t>
            </a:r>
          </a:p>
          <a:p>
            <a:r>
              <a:rPr lang="de-DE" dirty="0"/>
              <a:t>Partitionierung des </a:t>
            </a:r>
            <a:r>
              <a:rPr lang="de-DE" dirty="0" err="1"/>
              <a:t>Managed</a:t>
            </a:r>
            <a:r>
              <a:rPr lang="de-DE" dirty="0"/>
              <a:t> Heaps in</a:t>
            </a:r>
          </a:p>
          <a:p>
            <a:pPr lvl="1"/>
            <a:r>
              <a:rPr lang="de-DE" dirty="0"/>
              <a:t>Objektgröße: Small </a:t>
            </a:r>
            <a:r>
              <a:rPr lang="de-DE" dirty="0" err="1"/>
              <a:t>Object</a:t>
            </a:r>
            <a:r>
              <a:rPr lang="de-DE" dirty="0"/>
              <a:t> Heap (SOH) vs. Large </a:t>
            </a:r>
            <a:r>
              <a:rPr lang="de-DE" dirty="0" err="1"/>
              <a:t>Object</a:t>
            </a:r>
            <a:r>
              <a:rPr lang="de-DE" dirty="0"/>
              <a:t> Heap (LOH)</a:t>
            </a:r>
          </a:p>
          <a:p>
            <a:pPr lvl="1"/>
            <a:r>
              <a:rPr lang="de-DE" dirty="0"/>
              <a:t>Lebensdauer: der SOH ist in drei Generationen aufgeteilt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A1165-45F2-48EF-820D-96634E1F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CCE51-C2C0-4103-BFBE-A5B64A08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34E8-CC3B-4FF7-92AF-BD0AD76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68298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B96434-6B13-4F40-8044-FEE91984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Speicherregionen eines </a:t>
            </a:r>
            <a:br>
              <a:rPr lang="de-DE" dirty="0"/>
            </a:br>
            <a:r>
              <a:rPr lang="de-DE" dirty="0"/>
              <a:t>.NET Prozesses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F9C36-1442-4454-A9E9-72A5A272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B18F-C01A-4D7D-8CB7-39AD4A37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5D66-5612-4F04-816C-7210591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8CE1-EB32-4891-9C64-6B297BCB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07587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6B6881-2E33-4305-9565-883AD51C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VMMap</a:t>
            </a:r>
            <a:r>
              <a:rPr lang="de-DE" dirty="0"/>
              <a:t> – Prozessspeicher aus Betriebssystemsicht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847799-B926-4341-B416-F6DBCE8D2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9148" y="936625"/>
            <a:ext cx="8433704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6320-F903-4E3C-AD2B-B0082A9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155F-3F1E-4731-B765-5D7FECE3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C58F-3DB0-4728-88DA-4251B2D2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805794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EB9D-684F-4E0D-8D3D-7900139A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Vereinfachte Sicht auf x64 </a:t>
            </a:r>
            <a:r>
              <a:rPr lang="de-DE" dirty="0" err="1"/>
              <a:t>Process</a:t>
            </a:r>
            <a:r>
              <a:rPr lang="de-DE" dirty="0"/>
              <a:t> Virtual Memory in Windows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47E9-CBD9-4CE0-911F-B5F3B2D8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C4E4-0E83-4283-87BA-45D351ED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8A5F-B204-4189-AD9F-2D0082E3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D1987-6A2E-4AD0-AECA-605170E27B8D}"/>
              </a:ext>
            </a:extLst>
          </p:cNvPr>
          <p:cNvSpPr/>
          <p:nvPr/>
        </p:nvSpPr>
        <p:spPr>
          <a:xfrm>
            <a:off x="3492500" y="1003300"/>
            <a:ext cx="5207000" cy="535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CFF5D-01DF-41BC-B24A-473D5116FFB2}"/>
              </a:ext>
            </a:extLst>
          </p:cNvPr>
          <p:cNvSpPr/>
          <p:nvPr/>
        </p:nvSpPr>
        <p:spPr>
          <a:xfrm>
            <a:off x="3695700" y="58547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5A8FA8-8AAA-48CB-B0F7-6F4ED3C711CE}"/>
              </a:ext>
            </a:extLst>
          </p:cNvPr>
          <p:cNvSpPr/>
          <p:nvPr/>
        </p:nvSpPr>
        <p:spPr>
          <a:xfrm>
            <a:off x="3695700" y="43497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Managed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EBD30-1EB3-4256-AFF6-E18E50CC0737}"/>
              </a:ext>
            </a:extLst>
          </p:cNvPr>
          <p:cNvSpPr/>
          <p:nvPr/>
        </p:nvSpPr>
        <p:spPr>
          <a:xfrm>
            <a:off x="3695700" y="1136649"/>
            <a:ext cx="4743450" cy="1638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Kernel Data / </a:t>
            </a:r>
            <a:r>
              <a:rPr lang="de-DE" dirty="0" err="1"/>
              <a:t>Binaries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1301E-5BB0-4C4C-A2F4-D00319A2983D}"/>
              </a:ext>
            </a:extLst>
          </p:cNvPr>
          <p:cNvSpPr/>
          <p:nvPr/>
        </p:nvSpPr>
        <p:spPr>
          <a:xfrm>
            <a:off x="3695700" y="53530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2…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F8068-B858-4C7D-AFF9-75C2C23293EF}"/>
              </a:ext>
            </a:extLst>
          </p:cNvPr>
          <p:cNvSpPr/>
          <p:nvPr/>
        </p:nvSpPr>
        <p:spPr>
          <a:xfrm>
            <a:off x="3695700" y="48514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Native 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38F10-CD18-40C8-81F7-B96678D6B2DE}"/>
              </a:ext>
            </a:extLst>
          </p:cNvPr>
          <p:cNvSpPr/>
          <p:nvPr/>
        </p:nvSpPr>
        <p:spPr>
          <a:xfrm>
            <a:off x="3695700" y="33464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7DCAF-A9A3-4699-8D37-08C9B2861949}"/>
              </a:ext>
            </a:extLst>
          </p:cNvPr>
          <p:cNvSpPr/>
          <p:nvPr/>
        </p:nvSpPr>
        <p:spPr>
          <a:xfrm>
            <a:off x="3695700" y="38481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Images / DLLs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40BE8-9C6A-4D50-8C56-FB28CEDCC9DD}"/>
              </a:ext>
            </a:extLst>
          </p:cNvPr>
          <p:cNvCxnSpPr>
            <a:cxnSpLocks/>
          </p:cNvCxnSpPr>
          <p:nvPr/>
        </p:nvCxnSpPr>
        <p:spPr>
          <a:xfrm flipV="1">
            <a:off x="8978900" y="3346450"/>
            <a:ext cx="0" cy="300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D38969-6F53-4335-AE0E-AE99A295E686}"/>
              </a:ext>
            </a:extLst>
          </p:cNvPr>
          <p:cNvSpPr txBox="1"/>
          <p:nvPr/>
        </p:nvSpPr>
        <p:spPr>
          <a:xfrm>
            <a:off x="8978900" y="3930579"/>
            <a:ext cx="461665" cy="18400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 err="1"/>
              <a:t>VirtualAlloc</a:t>
            </a:r>
            <a:r>
              <a:rPr lang="de-DE" dirty="0"/>
              <a:t> </a:t>
            </a:r>
            <a:r>
              <a:rPr lang="de-DE" dirty="0" err="1"/>
              <a:t>grow</a:t>
            </a:r>
            <a:endParaRPr lang="de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6CE1FC-735E-44CA-BB7D-2B979B97E8E0}"/>
              </a:ext>
            </a:extLst>
          </p:cNvPr>
          <p:cNvCxnSpPr/>
          <p:nvPr/>
        </p:nvCxnSpPr>
        <p:spPr>
          <a:xfrm>
            <a:off x="2899718" y="2908300"/>
            <a:ext cx="63925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16559"/>
      </p:ext>
    </p:extLst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3C8BC7-ABA5-4065-A1F8-60FD1BD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GC Heap im Detail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B6D24B-3AF2-4403-A461-D7B90A5A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6CB8-601D-4049-8664-2E28587D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ECF78-9A30-4B8A-BD46-2017491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C114-F283-4DD2-AC11-11F14723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110096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33DF41-F1A2-4125-82C4-0A78C26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  <a:r>
              <a:rPr lang="de-DE" dirty="0"/>
              <a:t> oder </a:t>
            </a:r>
            <a:r>
              <a:rPr lang="en-US" dirty="0"/>
              <a:t>Large Object Heap</a:t>
            </a:r>
            <a:r>
              <a:rPr lang="de-DE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D8FC-EC98-4766-90E7-C35D531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BCBE-7D12-4183-8710-872F3EA5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D36C-A5F4-48FA-B546-0C50BDB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DF6ECF2-4598-4437-8290-2104004AC241}"/>
              </a:ext>
            </a:extLst>
          </p:cNvPr>
          <p:cNvSpPr/>
          <p:nvPr/>
        </p:nvSpPr>
        <p:spPr>
          <a:xfrm>
            <a:off x="4404246" y="2609850"/>
            <a:ext cx="3383508" cy="22669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85.000 Bytes?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25F46-BC32-481E-A6D8-FF1DEC305258}"/>
              </a:ext>
            </a:extLst>
          </p:cNvPr>
          <p:cNvSpPr/>
          <p:nvPr/>
        </p:nvSpPr>
        <p:spPr>
          <a:xfrm>
            <a:off x="591592" y="2609850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Object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4065F-3888-472C-AFC1-D81C7517921A}"/>
              </a:ext>
            </a:extLst>
          </p:cNvPr>
          <p:cNvSpPr/>
          <p:nvPr/>
        </p:nvSpPr>
        <p:spPr>
          <a:xfrm>
            <a:off x="9474200" y="2592943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Object Heap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9D106-9A1B-444A-8019-C80DB340001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712492" y="3743325"/>
            <a:ext cx="1691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C12756-22F4-43B8-A73A-370B689D759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787754" y="3726418"/>
            <a:ext cx="1686446" cy="1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904BDD-3B41-485E-8423-E0603D756C7B}"/>
              </a:ext>
            </a:extLst>
          </p:cNvPr>
          <p:cNvSpPr txBox="1"/>
          <p:nvPr/>
        </p:nvSpPr>
        <p:spPr>
          <a:xfrm>
            <a:off x="3150031" y="335708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kleiner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2E0E13-35B6-428C-B170-7E62F0C6E4F5}"/>
              </a:ext>
            </a:extLst>
          </p:cNvPr>
          <p:cNvSpPr txBox="1"/>
          <p:nvPr/>
        </p:nvSpPr>
        <p:spPr>
          <a:xfrm>
            <a:off x="7787754" y="3365539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größer gleich</a:t>
            </a:r>
          </a:p>
        </p:txBody>
      </p:sp>
    </p:spTree>
    <p:extLst>
      <p:ext uri="{BB962C8B-B14F-4D97-AF65-F5344CB8AC3E}">
        <p14:creationId xmlns:p14="http://schemas.microsoft.com/office/powerpoint/2010/main" val="2604344794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61F7FA4-ADF3-496A-9CFD-9979E820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  <a:r>
              <a:rPr lang="de-DE" dirty="0"/>
              <a:t> vs. </a:t>
            </a:r>
            <a:r>
              <a:rPr lang="en-US" dirty="0"/>
              <a:t>Large Object Heap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DD38EEC-0A74-418F-81A8-9899A0568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SOH:</a:t>
            </a:r>
          </a:p>
          <a:p>
            <a:r>
              <a:rPr lang="de-DE" dirty="0"/>
              <a:t>Aufgeteilt in drei Generationen</a:t>
            </a:r>
          </a:p>
          <a:p>
            <a:r>
              <a:rPr lang="de-DE" dirty="0"/>
              <a:t>Kann kompaktiert werden</a:t>
            </a:r>
          </a:p>
          <a:p>
            <a:r>
              <a:rPr lang="de-DE" dirty="0"/>
              <a:t>Jede Art von Referenztypen</a:t>
            </a:r>
          </a:p>
          <a:p>
            <a:r>
              <a:rPr lang="de-DE" dirty="0"/>
              <a:t>Schnelle Allokation, da die nächste freie Stelle im Speicher bekannt ist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9FA4B80-C901-410D-AEE4-6A2A515A7A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LOH:</a:t>
            </a:r>
          </a:p>
          <a:p>
            <a:r>
              <a:rPr lang="de-DE" dirty="0"/>
              <a:t>Eine Speicherregion</a:t>
            </a:r>
          </a:p>
          <a:p>
            <a:r>
              <a:rPr lang="de-DE" dirty="0"/>
              <a:t>Wird standardmäßig nicht kompaktiert</a:t>
            </a:r>
          </a:p>
          <a:p>
            <a:r>
              <a:rPr lang="de-DE" dirty="0"/>
              <a:t>Hauptsächlich Arrays</a:t>
            </a:r>
          </a:p>
          <a:p>
            <a:r>
              <a:rPr lang="de-DE" dirty="0"/>
              <a:t>Es dauert lange große Objekte zu kopieren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AB31-F83C-491C-A2AF-7C3DE111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6E7D-FCDE-4551-8DA4-9063BD95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0F3D-1FDF-45E4-AFEE-164274A9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01560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9910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7F943-EBAE-4A53-A337-DD6A10FD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16FD0B-0220-4B53-A97E-22B5FF74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3729-372C-42D2-9126-08704AB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86A52-1CE1-418C-A9B9-C8CFC479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8308-3001-41E8-83DD-D7D6B6C8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30825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8FF6-924C-46E2-A2E4-C322D0272639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3182224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211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8FF6-924C-46E2-A2E4-C322D0272639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3182224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7029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47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</p:spTree>
    <p:extLst>
      <p:ext uri="{BB962C8B-B14F-4D97-AF65-F5344CB8AC3E}">
        <p14:creationId xmlns:p14="http://schemas.microsoft.com/office/powerpoint/2010/main" val="1771988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44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A0524-09AC-4FE4-814A-2A5E6A29D056}"/>
              </a:ext>
            </a:extLst>
          </p:cNvPr>
          <p:cNvSpPr/>
          <p:nvPr/>
        </p:nvSpPr>
        <p:spPr>
          <a:xfrm>
            <a:off x="3315049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8B522-77E0-440C-B68D-066A6C2BBD07}"/>
              </a:ext>
            </a:extLst>
          </p:cNvPr>
          <p:cNvSpPr/>
          <p:nvPr/>
        </p:nvSpPr>
        <p:spPr>
          <a:xfrm>
            <a:off x="436507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5415091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46298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45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A0524-09AC-4FE4-814A-2A5E6A29D056}"/>
              </a:ext>
            </a:extLst>
          </p:cNvPr>
          <p:cNvSpPr/>
          <p:nvPr/>
        </p:nvSpPr>
        <p:spPr>
          <a:xfrm>
            <a:off x="3315049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8B522-77E0-440C-B68D-066A6C2BBD07}"/>
              </a:ext>
            </a:extLst>
          </p:cNvPr>
          <p:cNvSpPr/>
          <p:nvPr/>
        </p:nvSpPr>
        <p:spPr>
          <a:xfrm>
            <a:off x="4365070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5415091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74692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</p:spTree>
    <p:extLst>
      <p:ext uri="{BB962C8B-B14F-4D97-AF65-F5344CB8AC3E}">
        <p14:creationId xmlns:p14="http://schemas.microsoft.com/office/powerpoint/2010/main" val="3657601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47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813539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50816-D5B3-4F67-9EF0-A8DE07220C42}"/>
              </a:ext>
            </a:extLst>
          </p:cNvPr>
          <p:cNvSpPr/>
          <p:nvPr/>
        </p:nvSpPr>
        <p:spPr>
          <a:xfrm>
            <a:off x="4848923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588430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6919691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07059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813539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50816-D5B3-4F67-9EF0-A8DE07220C42}"/>
              </a:ext>
            </a:extLst>
          </p:cNvPr>
          <p:cNvSpPr/>
          <p:nvPr/>
        </p:nvSpPr>
        <p:spPr>
          <a:xfrm>
            <a:off x="4848923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5884307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6919691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17139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75102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317BBC-022F-4822-9654-7EF2E884BCE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6A5BF0-B90B-4C3F-9C4A-9D9A9A0A77ED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1878656"/>
      </p:ext>
    </p:extLst>
  </p:cSld>
  <p:clrMapOvr>
    <a:masterClrMapping/>
  </p:clrMapOvr>
  <p:transition spd="med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50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50400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ABF81-8C52-47A1-BFFB-E85D87BE6E2F}"/>
              </a:ext>
            </a:extLst>
          </p:cNvPr>
          <p:cNvSpPr/>
          <p:nvPr/>
        </p:nvSpPr>
        <p:spPr>
          <a:xfrm>
            <a:off x="753062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855725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0590A-68D4-4E97-A7CD-133918391728}"/>
              </a:ext>
            </a:extLst>
          </p:cNvPr>
          <p:cNvSpPr/>
          <p:nvPr/>
        </p:nvSpPr>
        <p:spPr>
          <a:xfrm>
            <a:off x="958387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1451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50400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ABF81-8C52-47A1-BFFB-E85D87BE6E2F}"/>
              </a:ext>
            </a:extLst>
          </p:cNvPr>
          <p:cNvSpPr/>
          <p:nvPr/>
        </p:nvSpPr>
        <p:spPr>
          <a:xfrm>
            <a:off x="7530627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855725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0590A-68D4-4E97-A7CD-133918391728}"/>
              </a:ext>
            </a:extLst>
          </p:cNvPr>
          <p:cNvSpPr/>
          <p:nvPr/>
        </p:nvSpPr>
        <p:spPr>
          <a:xfrm>
            <a:off x="9583877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48264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507190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8429765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862842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39107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7417696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82347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507190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8429765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862842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39107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7417696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67927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</p:spTree>
    <p:extLst>
      <p:ext uri="{BB962C8B-B14F-4D97-AF65-F5344CB8AC3E}">
        <p14:creationId xmlns:p14="http://schemas.microsoft.com/office/powerpoint/2010/main" val="2163302601"/>
      </p:ext>
    </p:extLst>
  </p:cSld>
  <p:clrMapOvr>
    <a:masterClrMapping/>
  </p:clrMapOvr>
  <p:transition spd="med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55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1D9B4A3-FFE9-445E-A5B6-46B281F46AE2}"/>
              </a:ext>
            </a:extLst>
          </p:cNvPr>
          <p:cNvSpPr/>
          <p:nvPr/>
        </p:nvSpPr>
        <p:spPr>
          <a:xfrm>
            <a:off x="4183379" y="4550410"/>
            <a:ext cx="2613657" cy="1805940"/>
          </a:xfrm>
          <a:prstGeom prst="borderCallout1">
            <a:avLst>
              <a:gd name="adj1" fmla="val -6988"/>
              <a:gd name="adj2" fmla="val 42402"/>
              <a:gd name="adj3" fmla="val -39399"/>
              <a:gd name="adj4" fmla="val 226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Nur das letzte Segment (</a:t>
            </a:r>
            <a:r>
              <a:rPr lang="en-US" dirty="0"/>
              <a:t>Ephemeral</a:t>
            </a:r>
            <a:r>
              <a:rPr lang="de-DE" dirty="0"/>
              <a:t>) im SOH enthält G0 und G1</a:t>
            </a:r>
          </a:p>
        </p:txBody>
      </p:sp>
    </p:spTree>
    <p:extLst>
      <p:ext uri="{BB962C8B-B14F-4D97-AF65-F5344CB8AC3E}">
        <p14:creationId xmlns:p14="http://schemas.microsoft.com/office/powerpoint/2010/main" val="1763505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56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CF4EC-1F56-402E-8406-41B68C15FD8F}"/>
              </a:ext>
            </a:extLst>
          </p:cNvPr>
          <p:cNvSpPr txBox="1"/>
          <p:nvPr/>
        </p:nvSpPr>
        <p:spPr>
          <a:xfrm>
            <a:off x="2018377" y="1316624"/>
            <a:ext cx="815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Segmente müssen nicht unbedingt an fortlaufenden Stellen im Speicher liegen</a:t>
            </a:r>
          </a:p>
        </p:txBody>
      </p:sp>
    </p:spTree>
    <p:extLst>
      <p:ext uri="{BB962C8B-B14F-4D97-AF65-F5344CB8AC3E}">
        <p14:creationId xmlns:p14="http://schemas.microsoft.com/office/powerpoint/2010/main" val="3813371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070B12-7C9C-42F5-8F28-4FA7FA5A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Allokieren im SOH und LOH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F5E434-8D09-43E9-9A3D-37703A32E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SOH: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Versuche, das Objekt an der ersten freien Stelle im </a:t>
            </a:r>
            <a:r>
              <a:rPr lang="en-US" dirty="0"/>
              <a:t>Ephemeral Segment</a:t>
            </a:r>
            <a:r>
              <a:rPr lang="de-DE" dirty="0"/>
              <a:t> zu allokieren.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unmöglich, suche eine freie Stelle für </a:t>
            </a:r>
            <a:r>
              <a:rPr lang="en-US" dirty="0"/>
              <a:t>Allocation Context</a:t>
            </a:r>
            <a:r>
              <a:rPr lang="de-DE" dirty="0"/>
              <a:t> in G0.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versuche mehr Speicher im aktuellen Segment zu committen.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führe GC Run durch, ggfs. neues Segment erstellen.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 -&gt; </a:t>
            </a:r>
            <a:r>
              <a:rPr lang="de-DE" noProof="1">
                <a:solidFill>
                  <a:schemeClr val="accent1"/>
                </a:solidFill>
              </a:rPr>
              <a:t>OutOfMemoryException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Punkt 1 gilt nicht für Objekte mit Finalizer!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449A73-3392-4A75-BAC7-DED7C08C4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LOH: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Versuche, freie Stelle zu 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versuche mehr Speicher zu committen.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führe GC Run (ggfs. mehrmals) durch.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 -&gt; </a:t>
            </a:r>
            <a:r>
              <a:rPr lang="de-DE" noProof="1">
                <a:solidFill>
                  <a:schemeClr val="accent1"/>
                </a:solidFill>
              </a:rPr>
              <a:t>OutOfMemoryException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EC02-705D-4CEB-BFB4-B9692AB4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C0D8-AD66-48A6-876C-A9921C1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4C5EB-DA02-4743-839C-BFA50B5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760738"/>
      </p:ext>
    </p:extLst>
  </p:cSld>
  <p:clrMapOvr>
    <a:masterClrMapping/>
  </p:clrMapOvr>
  <p:transition spd="med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5686-42B4-4D2E-8666-4BF32BAE66C3}"/>
              </a:ext>
            </a:extLst>
          </p:cNvPr>
          <p:cNvSpPr/>
          <p:nvPr/>
        </p:nvSpPr>
        <p:spPr>
          <a:xfrm>
            <a:off x="244602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8C4AA-7741-4C33-B4E3-54A5D1753274}"/>
              </a:ext>
            </a:extLst>
          </p:cNvPr>
          <p:cNvSpPr/>
          <p:nvPr/>
        </p:nvSpPr>
        <p:spPr>
          <a:xfrm>
            <a:off x="30022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355854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606933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4CFFC-6D56-45D1-8189-E1C900F5460E}"/>
              </a:ext>
            </a:extLst>
          </p:cNvPr>
          <p:cNvSpPr/>
          <p:nvPr/>
        </p:nvSpPr>
        <p:spPr>
          <a:xfrm>
            <a:off x="44119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737997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869061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325BA-9772-43A7-9B4B-3DF3AA95193D}"/>
              </a:ext>
            </a:extLst>
          </p:cNvPr>
          <p:cNvSpPr/>
          <p:nvPr/>
        </p:nvSpPr>
        <p:spPr>
          <a:xfrm>
            <a:off x="496443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64A53-A554-433B-8EA3-B604CD0E021A}"/>
              </a:ext>
            </a:extLst>
          </p:cNvPr>
          <p:cNvSpPr/>
          <p:nvPr/>
        </p:nvSpPr>
        <p:spPr>
          <a:xfrm>
            <a:off x="55168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3424"/>
              <a:gd name="adj2" fmla="val 44346"/>
              <a:gd name="adj3" fmla="val -61413"/>
              <a:gd name="adj4" fmla="val 52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13424"/>
              <a:gd name="adj2" fmla="val 53275"/>
              <a:gd name="adj3" fmla="val -61413"/>
              <a:gd name="adj4" fmla="val 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13424"/>
              <a:gd name="adj2" fmla="val 36311"/>
              <a:gd name="adj3" fmla="val -64891"/>
              <a:gd name="adj4" fmla="val -1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92115"/>
      </p:ext>
    </p:extLst>
  </p:cSld>
  <p:clrMapOvr>
    <a:masterClrMapping/>
  </p:clrMapOvr>
  <p:transition spd="med">
    <p:cov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 (</a:t>
            </a:r>
            <a:r>
              <a:rPr lang="de-DE" dirty="0"/>
              <a:t>nach GC Kompaktieren</a:t>
            </a:r>
            <a:r>
              <a:rPr lang="en-US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214376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409448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494792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625856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7569200" y="3766820"/>
            <a:ext cx="237109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1054"/>
              <a:gd name="adj2" fmla="val 49618"/>
              <a:gd name="adj3" fmla="val -59833"/>
              <a:gd name="adj4" fmla="val 81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7895"/>
              <a:gd name="adj2" fmla="val 29756"/>
              <a:gd name="adj3" fmla="val -61413"/>
              <a:gd name="adj4" fmla="val -13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5525"/>
              <a:gd name="adj2" fmla="val 37527"/>
              <a:gd name="adj3" fmla="val -61732"/>
              <a:gd name="adj4" fmla="val -60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974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264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1C8651-D9D7-4238-9001-6D51C7C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 Runs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5B33CB-24AE-4473-83EC-6DE670F1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01D07-3487-4873-B3D6-165324D8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EC68A-6E5A-4676-BDA7-A0B3C55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35037-90E4-4284-A211-9BE81130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638946"/>
      </p:ext>
    </p:extLst>
  </p:cSld>
  <p:clrMapOvr>
    <a:masterClrMapping/>
  </p:clrMapOvr>
  <p:transition spd="med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6B4F6F-2230-4C3A-A21D-D7544818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 Schritte im Überblick (</a:t>
            </a:r>
            <a:r>
              <a:rPr lang="de-DE" dirty="0" err="1"/>
              <a:t>Concurrent</a:t>
            </a:r>
            <a:r>
              <a:rPr lang="de-DE" dirty="0"/>
              <a:t> Background GC)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76247-607C-4284-9722-EF6DF1C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 Thread signalisiert dem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, dass ein Run durchgeführt werden muss.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hält alle Threads an und präpariert Datenstrukturen.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Concurrent</a:t>
            </a:r>
            <a:r>
              <a:rPr lang="de-DE" dirty="0"/>
              <a:t> Mark: die Threads werden fortgefahren, auf dem GC Thread werden Objekte markiert, die erreichbar sind.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Nach der </a:t>
            </a:r>
            <a:r>
              <a:rPr lang="de-DE" dirty="0" err="1"/>
              <a:t>Concurrent</a:t>
            </a:r>
            <a:r>
              <a:rPr lang="de-DE" dirty="0"/>
              <a:t> Mark Phase hält der GC nochmals alle Threads an, um modifiziertet Objektgraphen erneut zu verfolgen (The Lost </a:t>
            </a:r>
            <a:r>
              <a:rPr lang="de-DE" dirty="0" err="1"/>
              <a:t>Object</a:t>
            </a:r>
            <a:r>
              <a:rPr lang="de-DE" dirty="0"/>
              <a:t> Problem).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Plan Phase: GC führt virtuelle Memory </a:t>
            </a:r>
            <a:r>
              <a:rPr lang="de-DE" dirty="0" err="1"/>
              <a:t>Compaction</a:t>
            </a:r>
            <a:r>
              <a:rPr lang="de-DE" dirty="0"/>
              <a:t> durch, basierend auf diesen Daten wird entschieden, ob Sweep oder </a:t>
            </a:r>
            <a:r>
              <a:rPr lang="de-DE" dirty="0" err="1"/>
              <a:t>Compaction</a:t>
            </a:r>
            <a:r>
              <a:rPr lang="de-DE" dirty="0"/>
              <a:t> durchgeführt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Concurrent</a:t>
            </a:r>
            <a:r>
              <a:rPr lang="de-DE" dirty="0"/>
              <a:t> Sweep Phase: der GC entfernt deallokiert nicht-markierte Objekte, der freie Speicher wird in der Free List verwaltet.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Ggfs. </a:t>
            </a:r>
            <a:r>
              <a:rPr lang="de-DE" dirty="0" err="1"/>
              <a:t>Foreground</a:t>
            </a:r>
            <a:r>
              <a:rPr lang="de-DE" dirty="0"/>
              <a:t> GC: damit der Speicher kompaktiert werden kann, müssen erneut alle Threads angehalten werden.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1B17-7B3C-4DC1-9AC6-A743FF6D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2E1-F1F0-4E36-B00D-88DF3A0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1842-0EA6-4B01-8175-2303308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037791"/>
      </p:ext>
    </p:extLst>
  </p:cSld>
  <p:clrMapOvr>
    <a:masterClrMapping/>
  </p:clrMapOvr>
  <p:transition spd="med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62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16914228"/>
      </p:ext>
    </p:extLst>
  </p:cSld>
  <p:clrMapOvr>
    <a:masterClrMapping/>
  </p:clrMapOvr>
  <p:transition spd="med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63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18597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64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8717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65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3735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66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36235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67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68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4130301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02243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69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4130301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87954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43593577-85EC-4021-AF96-C7E19FA10F86}"/>
              </a:ext>
            </a:extLst>
          </p:cNvPr>
          <p:cNvSpPr/>
          <p:nvPr/>
        </p:nvSpPr>
        <p:spPr>
          <a:xfrm>
            <a:off x="1639327" y="3517748"/>
            <a:ext cx="332211" cy="117834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9763A16-F46F-434D-A395-596B6EA5EC9C}"/>
              </a:ext>
            </a:extLst>
          </p:cNvPr>
          <p:cNvSpPr/>
          <p:nvPr/>
        </p:nvSpPr>
        <p:spPr>
          <a:xfrm>
            <a:off x="320989" y="3260824"/>
            <a:ext cx="1209188" cy="622049"/>
          </a:xfrm>
          <a:prstGeom prst="borderCallout1">
            <a:avLst>
              <a:gd name="adj1" fmla="val 113107"/>
              <a:gd name="adj2" fmla="val 51096"/>
              <a:gd name="adj3" fmla="val 135345"/>
              <a:gd name="adj4" fmla="val 10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Frame</a:t>
            </a:r>
          </a:p>
        </p:txBody>
      </p:sp>
    </p:spTree>
    <p:extLst>
      <p:ext uri="{BB962C8B-B14F-4D97-AF65-F5344CB8AC3E}">
        <p14:creationId xmlns:p14="http://schemas.microsoft.com/office/powerpoint/2010/main" val="176500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</p:spTree>
    <p:extLst>
      <p:ext uri="{BB962C8B-B14F-4D97-AF65-F5344CB8AC3E}">
        <p14:creationId xmlns:p14="http://schemas.microsoft.com/office/powerpoint/2010/main" val="246456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39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2697</Words>
  <Application>Microsoft Office PowerPoint</Application>
  <PresentationFormat>Widescreen</PresentationFormat>
  <Paragraphs>1096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Consolas</vt:lpstr>
      <vt:lpstr>Segoe UI</vt:lpstr>
      <vt:lpstr>Segoe UI Semilight</vt:lpstr>
      <vt:lpstr>Wingdings</vt:lpstr>
      <vt:lpstr>Office Theme</vt:lpstr>
      <vt:lpstr>.NET GC Internals</vt:lpstr>
      <vt:lpstr>Agenda</vt:lpstr>
      <vt:lpstr>Über den Sprecher</vt:lpstr>
      <vt:lpstr>Was du wahrscheinlich über den Garbage Collector weißt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Garbage Collector im Einsatz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GC Roots</vt:lpstr>
      <vt:lpstr>Und wie ist es wirklich?</vt:lpstr>
      <vt:lpstr>Speicherregionen eines  .NET Prozesses</vt:lpstr>
      <vt:lpstr>VMMap – Prozessspeicher aus Betriebssystemsicht</vt:lpstr>
      <vt:lpstr>Vereinfachte Sicht auf x64 Process Virtual Memory in Windows</vt:lpstr>
      <vt:lpstr>Der GC Heap im Detail</vt:lpstr>
      <vt:lpstr>Small Object Heap oder Large Object Heap?</vt:lpstr>
      <vt:lpstr>Small Object Heap vs. Large Object Heap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Segmente als interne Struktur im Managed Heap</vt:lpstr>
      <vt:lpstr>Segmente als interne Struktur im Managed Heap</vt:lpstr>
      <vt:lpstr>Segmente als interne Struktur im Managed Heap</vt:lpstr>
      <vt:lpstr>Allokieren im SOH und LOH</vt:lpstr>
      <vt:lpstr>Allocation Contexts</vt:lpstr>
      <vt:lpstr>Allocation Contexts (nach GC Kompaktieren)</vt:lpstr>
      <vt:lpstr>Garbage Collector Runs</vt:lpstr>
      <vt:lpstr>Alle Schritte im Überblick (Concurrent Background GC)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Pflug</dc:creator>
  <cp:lastModifiedBy>Kenny Pflug</cp:lastModifiedBy>
  <cp:revision>119</cp:revision>
  <dcterms:created xsi:type="dcterms:W3CDTF">2018-12-04T18:59:46Z</dcterms:created>
  <dcterms:modified xsi:type="dcterms:W3CDTF">2019-05-06T18:51:45Z</dcterms:modified>
</cp:coreProperties>
</file>