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64" r:id="rId13"/>
    <p:sldId id="341" r:id="rId14"/>
    <p:sldId id="344" r:id="rId15"/>
    <p:sldId id="345" r:id="rId16"/>
    <p:sldId id="346" r:id="rId17"/>
    <p:sldId id="348" r:id="rId18"/>
    <p:sldId id="371" r:id="rId19"/>
    <p:sldId id="347" r:id="rId20"/>
    <p:sldId id="349" r:id="rId21"/>
    <p:sldId id="353" r:id="rId22"/>
    <p:sldId id="352" r:id="rId23"/>
    <p:sldId id="351" r:id="rId24"/>
    <p:sldId id="350" r:id="rId25"/>
    <p:sldId id="354" r:id="rId26"/>
    <p:sldId id="370" r:id="rId27"/>
    <p:sldId id="342" r:id="rId28"/>
    <p:sldId id="357" r:id="rId29"/>
    <p:sldId id="359" r:id="rId30"/>
    <p:sldId id="358" r:id="rId31"/>
    <p:sldId id="360" r:id="rId32"/>
    <p:sldId id="361" r:id="rId33"/>
    <p:sldId id="362" r:id="rId34"/>
    <p:sldId id="363" r:id="rId35"/>
    <p:sldId id="355" r:id="rId36"/>
    <p:sldId id="356" r:id="rId37"/>
    <p:sldId id="377" r:id="rId38"/>
    <p:sldId id="365" r:id="rId39"/>
    <p:sldId id="366" r:id="rId40"/>
    <p:sldId id="367" r:id="rId41"/>
    <p:sldId id="368" r:id="rId42"/>
    <p:sldId id="369" r:id="rId43"/>
    <p:sldId id="372" r:id="rId44"/>
    <p:sldId id="376" r:id="rId45"/>
    <p:sldId id="374" r:id="rId46"/>
    <p:sldId id="375" r:id="rId47"/>
    <p:sldId id="373" r:id="rId48"/>
    <p:sldId id="332" r:id="rId49"/>
    <p:sldId id="33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DACB6E-414D-4BE0-AE61-11EE1B776EAB}">
          <p14:sldIdLst>
            <p14:sldId id="256"/>
            <p14:sldId id="257"/>
            <p14:sldId id="258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64"/>
            <p14:sldId id="341"/>
            <p14:sldId id="344"/>
            <p14:sldId id="345"/>
            <p14:sldId id="346"/>
            <p14:sldId id="348"/>
            <p14:sldId id="371"/>
            <p14:sldId id="347"/>
            <p14:sldId id="349"/>
            <p14:sldId id="353"/>
            <p14:sldId id="352"/>
            <p14:sldId id="351"/>
            <p14:sldId id="350"/>
            <p14:sldId id="354"/>
            <p14:sldId id="370"/>
            <p14:sldId id="342"/>
            <p14:sldId id="357"/>
            <p14:sldId id="359"/>
            <p14:sldId id="358"/>
            <p14:sldId id="360"/>
            <p14:sldId id="361"/>
            <p14:sldId id="362"/>
            <p14:sldId id="363"/>
            <p14:sldId id="355"/>
            <p14:sldId id="356"/>
            <p14:sldId id="377"/>
            <p14:sldId id="365"/>
            <p14:sldId id="366"/>
            <p14:sldId id="367"/>
            <p14:sldId id="368"/>
            <p14:sldId id="369"/>
            <p14:sldId id="372"/>
            <p14:sldId id="376"/>
            <p14:sldId id="374"/>
            <p14:sldId id="375"/>
            <p14:sldId id="373"/>
            <p14:sldId id="332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1AF"/>
    <a:srgbClr val="0000FF"/>
    <a:srgbClr val="4472C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Zeiten für 500.000 </a:t>
            </a:r>
            <a:r>
              <a:rPr lang="de-DE" dirty="0" err="1"/>
              <a:t>Resolves</a:t>
            </a:r>
            <a:r>
              <a:rPr lang="de-DE" dirty="0"/>
              <a:t> und Registers (in </a:t>
            </a:r>
            <a:r>
              <a:rPr lang="de-DE" dirty="0" err="1"/>
              <a:t>ms</a:t>
            </a:r>
            <a:r>
              <a:rPr lang="de-DE" dirty="0"/>
              <a:t>, logarithmisch)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Unity 4.0.1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27963</c:v>
                </c:pt>
                <c:pt idx="1">
                  <c:v>2517</c:v>
                </c:pt>
                <c:pt idx="2">
                  <c:v>3761</c:v>
                </c:pt>
                <c:pt idx="3">
                  <c:v>93122</c:v>
                </c:pt>
                <c:pt idx="4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F-4C88-BC7C-74E015A771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Autofac 4.6.0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6510</c:v>
                </c:pt>
                <c:pt idx="1">
                  <c:v>749</c:v>
                </c:pt>
                <c:pt idx="2">
                  <c:v>707</c:v>
                </c:pt>
                <c:pt idx="3">
                  <c:v>22099</c:v>
                </c:pt>
                <c:pt idx="4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F-4C88-BC7C-74E015A771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StructureMap 4.5.0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9014</c:v>
                </c:pt>
                <c:pt idx="1">
                  <c:v>1176</c:v>
                </c:pt>
                <c:pt idx="2">
                  <c:v>1506</c:v>
                </c:pt>
                <c:pt idx="3">
                  <c:v>8283</c:v>
                </c:pt>
                <c:pt idx="4">
                  <c:v>1473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FF-4C88-BC7C-74E015A771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LightInject 5.0.3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68</c:v>
                </c:pt>
                <c:pt idx="1">
                  <c:v>28</c:v>
                </c:pt>
                <c:pt idx="2">
                  <c:v>36</c:v>
                </c:pt>
                <c:pt idx="3">
                  <c:v>1346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FF-4C88-BC7C-74E015A771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Pure DI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90</c:v>
                </c:pt>
                <c:pt idx="1">
                  <c:v>61</c:v>
                </c:pt>
                <c:pt idx="2">
                  <c:v>68</c:v>
                </c:pt>
                <c:pt idx="3">
                  <c:v>72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FF-4C88-BC7C-74E015A771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5863280"/>
        <c:axId val="635863608"/>
      </c:barChart>
      <c:catAx>
        <c:axId val="63586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5863608"/>
        <c:crosses val="autoZero"/>
        <c:auto val="1"/>
        <c:lblAlgn val="ctr"/>
        <c:lblOffset val="100"/>
        <c:noMultiLvlLbl val="0"/>
      </c:catAx>
      <c:valAx>
        <c:axId val="635863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586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9841-37CA-41DE-9E66-2E01450F3727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17926-2992-48C7-99A0-28BACB26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548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5802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385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4608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665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7248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4671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4000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230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lmmedia.de/Blog/2011/8/30/ioc-container-benchmark-performance-comparison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" TargetMode="External"/><Relationship Id="rId7" Type="http://schemas.openxmlformats.org/officeDocument/2006/relationships/image" Target="../media/image1.jpg"/><Relationship Id="rId2" Type="http://schemas.openxmlformats.org/officeDocument/2006/relationships/hyperlink" Target="http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c/kennypflug" TargetMode="External"/><Relationship Id="rId5" Type="http://schemas.openxmlformats.org/officeDocument/2006/relationships/hyperlink" Target="https://www.twitter.com/feo2x" TargetMode="External"/><Relationship Id="rId4" Type="http://schemas.openxmlformats.org/officeDocument/2006/relationships/hyperlink" Target="http://www.feo2x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mmedia.de/Blog/2011/8/30/ioc-container-benchmark-performance-comparison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loeh.dk/" TargetMode="External"/><Relationship Id="rId2" Type="http://schemas.openxmlformats.org/officeDocument/2006/relationships/hyperlink" Target="https://www.manning.com/books/dependency-injection-in-dot-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almmedia.de/Blog/2011/8/30/ioc-container-benchmark-performance-comparison" TargetMode="External"/><Relationship Id="rId4" Type="http://schemas.openxmlformats.org/officeDocument/2006/relationships/hyperlink" Target="http://www.labri.fr/perso/clement/enseignements/ao/DIP.pdf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 </a:t>
            </a:r>
            <a:br>
              <a:rPr lang="en-US" dirty="0"/>
            </a:br>
            <a:r>
              <a:rPr lang="en-US" dirty="0"/>
              <a:t>in .NET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.NET User Group Regensburg</a:t>
            </a:r>
          </a:p>
          <a:p>
            <a:r>
              <a:rPr lang="de-DE" dirty="0"/>
              <a:t>28.06.2017</a:t>
            </a:r>
          </a:p>
        </p:txBody>
      </p:sp>
    </p:spTree>
    <p:extLst>
      <p:ext uri="{BB962C8B-B14F-4D97-AF65-F5344CB8AC3E}">
        <p14:creationId xmlns:p14="http://schemas.microsoft.com/office/powerpoint/2010/main" val="2620401250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4372-6187-4497-B90D-046EA900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High-Level und Low-Level Modules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559F-D621-4405-B482-FF86D982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6EED-9B2D-434F-8343-EC9F7E9B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D622-5804-4942-9205-185FC35A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903362-2F73-4B27-9397-1EF0FAEDA216}"/>
              </a:ext>
            </a:extLst>
          </p:cNvPr>
          <p:cNvGrpSpPr/>
          <p:nvPr/>
        </p:nvGrpSpPr>
        <p:grpSpPr>
          <a:xfrm>
            <a:off x="3779520" y="3379814"/>
            <a:ext cx="4632960" cy="2250673"/>
            <a:chOff x="3520440" y="3379814"/>
            <a:chExt cx="4632960" cy="2250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37D4A4-501B-4368-BB0B-0F90321ADEDE}"/>
                </a:ext>
              </a:extLst>
            </p:cNvPr>
            <p:cNvSpPr/>
            <p:nvPr/>
          </p:nvSpPr>
          <p:spPr>
            <a:xfrm>
              <a:off x="3520440" y="5134148"/>
              <a:ext cx="2006138" cy="4963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Copy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E99B6E-B3AA-4FE5-9A73-8980CDB08604}"/>
                </a:ext>
              </a:extLst>
            </p:cNvPr>
            <p:cNvSpPr/>
            <p:nvPr/>
          </p:nvSpPr>
          <p:spPr>
            <a:xfrm>
              <a:off x="6147262" y="5134148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Console.Read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404CC-5B78-4E0D-A77F-F215FEF1FA2C}"/>
                </a:ext>
              </a:extLst>
            </p:cNvPr>
            <p:cNvSpPr/>
            <p:nvPr/>
          </p:nvSpPr>
          <p:spPr>
            <a:xfrm>
              <a:off x="6147262" y="4549370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Console.Write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986963-4599-4E95-A4B1-6084BB8534AA}"/>
                </a:ext>
              </a:extLst>
            </p:cNvPr>
            <p:cNvSpPr/>
            <p:nvPr/>
          </p:nvSpPr>
          <p:spPr>
            <a:xfrm>
              <a:off x="6147262" y="3964592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ConsoleKeyInfo.KeyChar</a:t>
              </a:r>
              <a:endParaRPr lang="en-US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689099-97DE-49C7-9743-08E822295484}"/>
                </a:ext>
              </a:extLst>
            </p:cNvPr>
            <p:cNvSpPr/>
            <p:nvPr/>
          </p:nvSpPr>
          <p:spPr>
            <a:xfrm>
              <a:off x="6147262" y="3379814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…</a:t>
              </a:r>
              <a:endParaRPr lang="en-US" sz="1200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65A39FA-7A06-430F-AFFA-7BF6DA2930E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526578" y="4797539"/>
              <a:ext cx="620684" cy="58477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3BEC7FFF-3CE0-45A3-8657-AB59737BF9D1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5526578" y="4212761"/>
              <a:ext cx="620684" cy="116955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30B56E9B-4329-46E4-AB20-A7D191F8CFE8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5526578" y="3627983"/>
              <a:ext cx="620684" cy="175433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9D0B10-3417-41A6-8F6C-EE8EF419BCD1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5526578" y="5382317"/>
              <a:ext cx="62068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01542858-AF30-4DC7-9079-4BC6CC9EE595}"/>
              </a:ext>
            </a:extLst>
          </p:cNvPr>
          <p:cNvSpPr/>
          <p:nvPr/>
        </p:nvSpPr>
        <p:spPr>
          <a:xfrm>
            <a:off x="919942" y="2717912"/>
            <a:ext cx="2661458" cy="2316480"/>
          </a:xfrm>
          <a:prstGeom prst="borderCallout1">
            <a:avLst>
              <a:gd name="adj1" fmla="val 68787"/>
              <a:gd name="adj2" fmla="val 105358"/>
              <a:gd name="adj3" fmla="val 100962"/>
              <a:gd name="adj4" fmla="val 144489"/>
            </a:avLst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  <a:r>
              <a:rPr lang="de-DE" dirty="0"/>
              <a:t> ist ein High-Level Module, weil es Abhängigkeiten zu anderen Low Level Modules hat und diese orchestriert.</a:t>
            </a:r>
            <a:endParaRPr lang="en-US" dirty="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9FFE90AC-F698-4ADE-BA15-1951EDEF062A}"/>
              </a:ext>
            </a:extLst>
          </p:cNvPr>
          <p:cNvSpPr/>
          <p:nvPr/>
        </p:nvSpPr>
        <p:spPr>
          <a:xfrm>
            <a:off x="9188334" y="2124940"/>
            <a:ext cx="2698865" cy="3009208"/>
          </a:xfrm>
          <a:prstGeom prst="borderCallout1">
            <a:avLst>
              <a:gd name="adj1" fmla="val 34219"/>
              <a:gd name="adj2" fmla="val -7306"/>
              <a:gd name="adj3" fmla="val 63697"/>
              <a:gd name="adj4" fmla="val -2662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Dies sind Low-Level Modules, da sie einzelne Teilprobleme lösen (z.B. einen Buchstaben von der Konsole einlesen), aber noch nicht orchestriert sind.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81427D-0C48-47B0-A793-1FFD93AAFB39}"/>
              </a:ext>
            </a:extLst>
          </p:cNvPr>
          <p:cNvCxnSpPr>
            <a:cxnSpLocks/>
          </p:cNvCxnSpPr>
          <p:nvPr/>
        </p:nvCxnSpPr>
        <p:spPr>
          <a:xfrm>
            <a:off x="6040581" y="1595694"/>
            <a:ext cx="0" cy="456091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9ED428-004D-4AB8-9527-8A7C7F2AD6D3}"/>
              </a:ext>
            </a:extLst>
          </p:cNvPr>
          <p:cNvSpPr txBox="1"/>
          <p:nvPr/>
        </p:nvSpPr>
        <p:spPr>
          <a:xfrm>
            <a:off x="3068752" y="1493221"/>
            <a:ext cx="225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2"/>
                </a:solidFill>
              </a:rPr>
              <a:t>High-Level Module</a:t>
            </a:r>
          </a:p>
          <a:p>
            <a:pPr algn="ctr"/>
            <a:r>
              <a:rPr lang="de-DE" b="1" dirty="0">
                <a:solidFill>
                  <a:schemeClr val="accent2"/>
                </a:solidFill>
              </a:rPr>
              <a:t>Client</a:t>
            </a:r>
          </a:p>
          <a:p>
            <a:pPr algn="ctr"/>
            <a:r>
              <a:rPr lang="de-DE" b="1" dirty="0">
                <a:solidFill>
                  <a:schemeClr val="accent2"/>
                </a:solidFill>
              </a:rPr>
              <a:t>„der Aufrufer“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A2E3E-5BFC-470A-9BEB-1B97AA3894DB}"/>
              </a:ext>
            </a:extLst>
          </p:cNvPr>
          <p:cNvSpPr txBox="1"/>
          <p:nvPr/>
        </p:nvSpPr>
        <p:spPr>
          <a:xfrm>
            <a:off x="6727005" y="1499014"/>
            <a:ext cx="2240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2"/>
                </a:solidFill>
              </a:rPr>
              <a:t>Low-Level Module</a:t>
            </a:r>
          </a:p>
          <a:p>
            <a:pPr algn="ctr"/>
            <a:r>
              <a:rPr lang="de-DE" b="1" dirty="0">
                <a:solidFill>
                  <a:schemeClr val="accent2"/>
                </a:solidFill>
              </a:rPr>
              <a:t>Supplier / Provider</a:t>
            </a:r>
          </a:p>
          <a:p>
            <a:pPr algn="ctr"/>
            <a:r>
              <a:rPr lang="de-DE" b="1" dirty="0">
                <a:solidFill>
                  <a:schemeClr val="accent2"/>
                </a:solidFill>
              </a:rPr>
              <a:t>„der Aufgerufene“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9003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ABC1-17E1-45FB-86D1-741BA7F7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Entkoppelung durch Abstraktionen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202A-FD23-4AD8-9E3B-42C66A79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631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Punkt 1 des DIP sagt aus:</a:t>
            </a:r>
          </a:p>
          <a:p>
            <a:pPr marL="0" indent="0">
              <a:buNone/>
            </a:pPr>
            <a:r>
              <a:rPr lang="de-DE" b="1" dirty="0"/>
              <a:t>Packe eine Abstraktion zwischen High-Level Module und Low-Level Module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EE4D-F7EB-4DF1-8954-654F6F47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A17A-8EC9-4BE6-B41B-07EB7544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4C27-CF89-4ADA-9F75-669DFD04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63DDA-F51C-45F7-9B2C-8A8D78DBF269}"/>
              </a:ext>
            </a:extLst>
          </p:cNvPr>
          <p:cNvSpPr/>
          <p:nvPr/>
        </p:nvSpPr>
        <p:spPr>
          <a:xfrm>
            <a:off x="2475115" y="4096932"/>
            <a:ext cx="2006138" cy="49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EC310-EB4D-43FD-AA28-BD81890523F8}"/>
              </a:ext>
            </a:extLst>
          </p:cNvPr>
          <p:cNvSpPr/>
          <p:nvPr/>
        </p:nvSpPr>
        <p:spPr>
          <a:xfrm>
            <a:off x="7710748" y="4096933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Console.Read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CB345F-114F-4A8F-86BB-AEB4F5DFC7C6}"/>
              </a:ext>
            </a:extLst>
          </p:cNvPr>
          <p:cNvSpPr/>
          <p:nvPr/>
        </p:nvSpPr>
        <p:spPr>
          <a:xfrm>
            <a:off x="5092931" y="4096932"/>
            <a:ext cx="2006138" cy="49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&lt;&lt;abstraction&gt;&gt;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FC3F8B-92EB-4CCF-ACA9-0B73FF7AB9B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481253" y="4345102"/>
            <a:ext cx="6116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0F5D7-3F4E-45B8-A303-29311C13C3C7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7099069" y="4345102"/>
            <a:ext cx="6116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17E39D3-2BD1-4FD4-94A4-E8C0B1628370}"/>
              </a:ext>
            </a:extLst>
          </p:cNvPr>
          <p:cNvSpPr txBox="1">
            <a:spLocks/>
          </p:cNvSpPr>
          <p:nvPr/>
        </p:nvSpPr>
        <p:spPr>
          <a:xfrm>
            <a:off x="838200" y="5062271"/>
            <a:ext cx="10515600" cy="70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de-DE" dirty="0"/>
              <a:t>Probieren wir es aus!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33017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F38A-FCA7-4280-82C3-F5906E7F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Keine Details in den Abstraktionen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4094-7FF7-4D9E-876A-96E4B63A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Punkt 2 des DIP sagt aus:</a:t>
            </a:r>
          </a:p>
          <a:p>
            <a:pPr marL="0" indent="0">
              <a:buNone/>
            </a:pPr>
            <a:r>
              <a:rPr lang="de-DE" b="1" dirty="0"/>
              <a:t>Packe keine Implementierungsdetails in Abstraktionen. Abstraktionen sind für den Client zugeschnitten, nicht für die Implementierung.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82AEE-E079-418B-81B2-FCB28F9E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831F-200F-4613-8F86-C8D9B660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E2F2-93B2-459E-A5B3-347665C6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0736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4CED-4C83-4D49-B3E8-3B5BA33C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DIP erfordert </a:t>
            </a:r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4725-8E03-4670-9E10-4ABF3E1E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High-Level Modules ausschließlich gegen Abstraktionen programmieren sollen, dann müssen Sie konkrete Instanzen zu diesen Abstraktionen von außen übergeben bekommen.</a:t>
            </a:r>
          </a:p>
          <a:p>
            <a:r>
              <a:rPr lang="de-DE" dirty="0"/>
              <a:t>Alles andere würde bedeuten, dass das High-Level Module sich Instanzen zur Abstraktion selbst erzeugt, sodass es wieder eine harte Kopplung zwischen ihm und dem Low-Level Module gibt.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A25B-6725-4261-9D4C-D8011EA5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14B-A01C-4F8D-B3D4-0D9AE9F8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1E4E-8A49-4D38-A14F-0370351B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38979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D51D-DE10-4A41-B1CD-FE438F0C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r>
              <a:rPr lang="de-DE" dirty="0"/>
              <a:t> – vorher und nachher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2F811-824B-429D-AD41-9CE8D9458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0663"/>
            <a:ext cx="5181600" cy="46863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Copy(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target)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.Initialize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"text.txt"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characterInfo.Key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ConsoleKey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.Escape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characterInfo.KeyChar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characterInfo.KeyChar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.Dispose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605CEE-04A3-4F52-B06C-D62BDE39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0663"/>
            <a:ext cx="5181600" cy="46863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CopyProcess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_reader;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_writer;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CopyProcess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writer)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_reader = reader ??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(reader));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_writer = writer ??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(writer));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Copy()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readResult.ShouldQuit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readResult.Character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F5E3-1FF4-47CC-B75D-A2272F83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DE7D-4FEB-4D86-8B1D-DA60D6AE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FE21-60DA-430D-9A6F-AC2120B1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7FE004-E685-4157-B6A2-F0392D3D2645}"/>
              </a:ext>
            </a:extLst>
          </p:cNvPr>
          <p:cNvSpPr/>
          <p:nvPr/>
        </p:nvSpPr>
        <p:spPr>
          <a:xfrm>
            <a:off x="7686677" y="2590801"/>
            <a:ext cx="1962150" cy="185737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32543-7E77-47E0-A781-03EA4EE9E30D}"/>
              </a:ext>
            </a:extLst>
          </p:cNvPr>
          <p:cNvSpPr/>
          <p:nvPr/>
        </p:nvSpPr>
        <p:spPr>
          <a:xfrm>
            <a:off x="8067674" y="4829175"/>
            <a:ext cx="1038225" cy="18573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AF4EF1-C909-4666-9E76-8BAB0C7155CE}"/>
              </a:ext>
            </a:extLst>
          </p:cNvPr>
          <p:cNvSpPr/>
          <p:nvPr/>
        </p:nvSpPr>
        <p:spPr>
          <a:xfrm>
            <a:off x="7024686" y="5276850"/>
            <a:ext cx="2290764" cy="16668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F66D0-185E-46D0-9841-89238634C0F7}"/>
              </a:ext>
            </a:extLst>
          </p:cNvPr>
          <p:cNvSpPr/>
          <p:nvPr/>
        </p:nvSpPr>
        <p:spPr>
          <a:xfrm>
            <a:off x="3028948" y="3186113"/>
            <a:ext cx="1738315" cy="20955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C3FE58-ACC3-4142-917C-2C8FE5E872EF}"/>
              </a:ext>
            </a:extLst>
          </p:cNvPr>
          <p:cNvSpPr/>
          <p:nvPr/>
        </p:nvSpPr>
        <p:spPr>
          <a:xfrm>
            <a:off x="1781173" y="4152900"/>
            <a:ext cx="2895602" cy="22383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D1AC1-3EDD-4C8C-9D4B-1D4E9DF0E263}"/>
              </a:ext>
            </a:extLst>
          </p:cNvPr>
          <p:cNvSpPr/>
          <p:nvPr/>
        </p:nvSpPr>
        <p:spPr>
          <a:xfrm>
            <a:off x="1781173" y="4652961"/>
            <a:ext cx="2686052" cy="238128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ABAA2DAA-BB42-44DC-BC4E-79ECE7B1D732}"/>
              </a:ext>
            </a:extLst>
          </p:cNvPr>
          <p:cNvSpPr/>
          <p:nvPr/>
        </p:nvSpPr>
        <p:spPr>
          <a:xfrm>
            <a:off x="8729662" y="3867150"/>
            <a:ext cx="2047875" cy="851695"/>
          </a:xfrm>
          <a:prstGeom prst="borderCallout1">
            <a:avLst>
              <a:gd name="adj1" fmla="val 104552"/>
              <a:gd name="adj2" fmla="val 61900"/>
              <a:gd name="adj3" fmla="val 156944"/>
              <a:gd name="adj4" fmla="val 25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Polymorphe Aufrufe →</a:t>
            </a:r>
            <a:br>
              <a:rPr lang="de-DE" dirty="0"/>
            </a:br>
            <a:r>
              <a:rPr lang="de-DE" dirty="0"/>
              <a:t>Lose Kopplung</a:t>
            </a:r>
            <a:endParaRPr lang="en-US" dirty="0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07F94B-57FB-43C3-B1C3-BE35789F7DB4}"/>
              </a:ext>
            </a:extLst>
          </p:cNvPr>
          <p:cNvSpPr/>
          <p:nvPr/>
        </p:nvSpPr>
        <p:spPr>
          <a:xfrm>
            <a:off x="4038600" y="5276850"/>
            <a:ext cx="2047875" cy="851695"/>
          </a:xfrm>
          <a:prstGeom prst="borderCallout1">
            <a:avLst>
              <a:gd name="adj1" fmla="val -12876"/>
              <a:gd name="adj2" fmla="val 49574"/>
              <a:gd name="adj3" fmla="val -127119"/>
              <a:gd name="adj4" fmla="val 384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Nicht-Polymorphe Aufrufe →</a:t>
            </a:r>
            <a:br>
              <a:rPr lang="de-DE" dirty="0"/>
            </a:br>
            <a:r>
              <a:rPr lang="de-DE" dirty="0"/>
              <a:t>Starke Kopplung</a:t>
            </a:r>
            <a:endParaRPr lang="en-US" dirty="0"/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67BB9132-9B48-4776-A0A4-DFECB2813959}"/>
              </a:ext>
            </a:extLst>
          </p:cNvPr>
          <p:cNvSpPr/>
          <p:nvPr/>
        </p:nvSpPr>
        <p:spPr>
          <a:xfrm>
            <a:off x="8863012" y="1205705"/>
            <a:ext cx="2047875" cy="851695"/>
          </a:xfrm>
          <a:prstGeom prst="borderCallout1">
            <a:avLst>
              <a:gd name="adj1" fmla="val 104552"/>
              <a:gd name="adj2" fmla="val 61900"/>
              <a:gd name="adj3" fmla="val 156944"/>
              <a:gd name="adj4" fmla="val 25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7652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  <p:bldP spid="3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6" grpId="0" uiExpand="1" animBg="1"/>
      <p:bldP spid="17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E1EBCC-2587-40F8-AB28-06596A41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Containers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10EADB-E12A-490A-A997-8EB66707E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Composition via Metaprogramming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99B9-224C-4F94-AA37-49315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C1FA1-7F16-4218-97A0-19AC7802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2742C-7502-4F76-9568-1D0FC6A5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9212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E4C80E-D79B-462E-9A03-92BF90BE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DI Container?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146E17-9278-4C22-B365-91BCEFE3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Ein DI Container nutzt intern üblicherweise </a:t>
            </a:r>
            <a:r>
              <a:rPr lang="en-US" b="1" dirty="0"/>
              <a:t>Reflection</a:t>
            </a:r>
            <a:r>
              <a:rPr lang="de-DE" dirty="0"/>
              <a:t> (</a:t>
            </a:r>
            <a:r>
              <a:rPr lang="en-US" b="1" dirty="0"/>
              <a:t>Metaprogramming</a:t>
            </a:r>
            <a:r>
              <a:rPr lang="de-DE" dirty="0"/>
              <a:t>), um die Abhängigkeiten in Objektgraphen aufzulösen</a:t>
            </a:r>
          </a:p>
          <a:p>
            <a:r>
              <a:rPr lang="de-DE" dirty="0"/>
              <a:t>Dazu wird </a:t>
            </a:r>
            <a:r>
              <a:rPr lang="en-US" b="1" dirty="0"/>
              <a:t>Auto Wiring</a:t>
            </a:r>
            <a:r>
              <a:rPr lang="de-DE" dirty="0"/>
              <a:t> genutzt, der über die Inspektion von Parametern des Konstruktors funktioniert (</a:t>
            </a:r>
            <a:r>
              <a:rPr lang="en-US" b="1" dirty="0"/>
              <a:t>Constructor Injection</a:t>
            </a:r>
            <a:r>
              <a:rPr lang="de-DE" dirty="0"/>
              <a:t>)</a:t>
            </a:r>
          </a:p>
          <a:p>
            <a:r>
              <a:rPr lang="de-DE" dirty="0"/>
              <a:t>DI Container beherrschen aber auch </a:t>
            </a:r>
            <a:r>
              <a:rPr lang="en-US" b="1" dirty="0"/>
              <a:t>Property Injection</a:t>
            </a:r>
            <a:r>
              <a:rPr lang="de-DE" dirty="0"/>
              <a:t>, </a:t>
            </a:r>
            <a:r>
              <a:rPr lang="en-US" b="1" dirty="0"/>
              <a:t>Field Injection</a:t>
            </a:r>
            <a:r>
              <a:rPr lang="de-DE" dirty="0"/>
              <a:t> und </a:t>
            </a:r>
            <a:r>
              <a:rPr lang="en-US" b="1" dirty="0"/>
              <a:t>Method</a:t>
            </a:r>
            <a:r>
              <a:rPr lang="en-US" dirty="0"/>
              <a:t> </a:t>
            </a:r>
            <a:r>
              <a:rPr lang="en-US" b="1" dirty="0"/>
              <a:t>Injection</a:t>
            </a:r>
            <a:r>
              <a:rPr lang="en-US" dirty="0"/>
              <a:t>, </a:t>
            </a:r>
            <a:r>
              <a:rPr lang="de-DE" dirty="0"/>
              <a:t>die aber üblicherweise manuell konfiguriert werden müssen.</a:t>
            </a:r>
            <a:endParaRPr lang="de-DE" b="1" dirty="0"/>
          </a:p>
          <a:p>
            <a:r>
              <a:rPr lang="de-DE" dirty="0"/>
              <a:t>Konkrete Typen und ihr Mapping auf Abstraktionen müssen vorher am DI Container </a:t>
            </a:r>
            <a:r>
              <a:rPr lang="de-DE" b="1" dirty="0"/>
              <a:t>registriert</a:t>
            </a:r>
            <a:r>
              <a:rPr lang="de-DE" dirty="0"/>
              <a:t> werden.</a:t>
            </a:r>
          </a:p>
          <a:p>
            <a:r>
              <a:rPr lang="de-DE" dirty="0"/>
              <a:t>Zu einem Typ können auch mehrere Registrierungen angelegt werden, wenn man ihnen </a:t>
            </a:r>
            <a:r>
              <a:rPr lang="en-US" b="1" dirty="0"/>
              <a:t>Registration Names</a:t>
            </a:r>
            <a:r>
              <a:rPr lang="de-DE" dirty="0"/>
              <a:t> gibt.</a:t>
            </a:r>
          </a:p>
          <a:p>
            <a:r>
              <a:rPr lang="de-DE" dirty="0"/>
              <a:t>Wann welches Objekt erstellt wird, lässt sich über </a:t>
            </a:r>
            <a:r>
              <a:rPr lang="de-DE" b="1" dirty="0"/>
              <a:t>Lifetimes</a:t>
            </a:r>
            <a:r>
              <a:rPr lang="de-DE" dirty="0"/>
              <a:t> steuern</a:t>
            </a:r>
          </a:p>
          <a:p>
            <a:r>
              <a:rPr lang="de-DE" dirty="0"/>
              <a:t>Viele DI Container unterstützen auch </a:t>
            </a:r>
            <a:r>
              <a:rPr lang="en-US" b="1" dirty="0"/>
              <a:t>Interception</a:t>
            </a:r>
            <a:r>
              <a:rPr lang="de-DE" dirty="0"/>
              <a:t>. Dies ist das dynamische Unterbrechen von Methodenaufrufen, um zusätzliche Funktionalität auszuführen. Für die Unterbrechung der Aufrufkette werden bspw. </a:t>
            </a:r>
            <a:r>
              <a:rPr lang="en-US" b="1" dirty="0"/>
              <a:t>Dynamic Proxies</a:t>
            </a:r>
            <a:r>
              <a:rPr lang="de-DE" dirty="0"/>
              <a:t> eingesetzt.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F386-1C8D-4B16-A39E-44BDA1E7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4C05-51E5-4754-9D96-A559B1A9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56F8-23F9-4C0E-A6B7-7C5D6C58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0833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3975-D545-4F1B-8823-55A59829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DI Container gibt es für 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CA2E-A123-4246-99A6-74E61EAD94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 err="1"/>
              <a:t>abioc</a:t>
            </a:r>
            <a:endParaRPr lang="de-DE" dirty="0"/>
          </a:p>
          <a:p>
            <a:r>
              <a:rPr lang="de-DE" dirty="0" err="1"/>
              <a:t>Autofac</a:t>
            </a:r>
            <a:endParaRPr lang="de-DE" dirty="0"/>
          </a:p>
          <a:p>
            <a:r>
              <a:rPr lang="de-DE" dirty="0" err="1"/>
              <a:t>Caliburn.Micro</a:t>
            </a:r>
            <a:endParaRPr lang="de-DE" dirty="0"/>
          </a:p>
          <a:p>
            <a:r>
              <a:rPr lang="de-DE" dirty="0" err="1"/>
              <a:t>Catel</a:t>
            </a:r>
            <a:endParaRPr lang="de-DE" dirty="0"/>
          </a:p>
          <a:p>
            <a:r>
              <a:rPr lang="de-DE" dirty="0" err="1"/>
              <a:t>DryIoc</a:t>
            </a:r>
            <a:endParaRPr lang="de-DE" dirty="0"/>
          </a:p>
          <a:p>
            <a:r>
              <a:rPr lang="de-DE" dirty="0" err="1"/>
              <a:t>DryIocZero</a:t>
            </a:r>
            <a:endParaRPr lang="de-DE" dirty="0"/>
          </a:p>
          <a:p>
            <a:r>
              <a:rPr lang="de-DE" dirty="0"/>
              <a:t>Dynamo</a:t>
            </a:r>
          </a:p>
          <a:p>
            <a:r>
              <a:rPr lang="de-DE" dirty="0" err="1"/>
              <a:t>fFastInjection</a:t>
            </a:r>
            <a:endParaRPr lang="de-DE" dirty="0"/>
          </a:p>
          <a:p>
            <a:r>
              <a:rPr lang="de-DE" dirty="0" err="1"/>
              <a:t>Funq</a:t>
            </a:r>
            <a:endParaRPr lang="de-DE" dirty="0"/>
          </a:p>
          <a:p>
            <a:r>
              <a:rPr lang="de-DE" dirty="0"/>
              <a:t>Grace</a:t>
            </a:r>
          </a:p>
          <a:p>
            <a:r>
              <a:rPr lang="de-DE" dirty="0"/>
              <a:t>Griffin</a:t>
            </a:r>
          </a:p>
          <a:p>
            <a:r>
              <a:rPr lang="de-DE" dirty="0" err="1"/>
              <a:t>HaveBox</a:t>
            </a:r>
            <a:endParaRPr lang="de-DE" dirty="0"/>
          </a:p>
          <a:p>
            <a:r>
              <a:rPr lang="de-DE" dirty="0" err="1"/>
              <a:t>IfInjector</a:t>
            </a:r>
            <a:endParaRPr lang="de-DE" dirty="0"/>
          </a:p>
          <a:p>
            <a:r>
              <a:rPr lang="de-DE" dirty="0" err="1"/>
              <a:t>LightCore</a:t>
            </a:r>
            <a:endParaRPr lang="de-DE" dirty="0"/>
          </a:p>
          <a:p>
            <a:r>
              <a:rPr lang="de-DE" dirty="0" err="1"/>
              <a:t>LightInject</a:t>
            </a:r>
            <a:endParaRPr lang="de-DE" dirty="0"/>
          </a:p>
          <a:p>
            <a:r>
              <a:rPr lang="de-DE" dirty="0" err="1"/>
              <a:t>LinFu</a:t>
            </a:r>
            <a:endParaRPr lang="de-DE" dirty="0"/>
          </a:p>
          <a:p>
            <a:endParaRPr lang="de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6D8BFA-5DB7-4000-AAE3-11201D8D98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Maestro</a:t>
            </a:r>
          </a:p>
          <a:p>
            <a:r>
              <a:rPr lang="de-DE" dirty="0"/>
              <a:t>MEF</a:t>
            </a:r>
          </a:p>
          <a:p>
            <a:r>
              <a:rPr lang="de-DE" dirty="0"/>
              <a:t>MEF 2</a:t>
            </a:r>
          </a:p>
          <a:p>
            <a:r>
              <a:rPr lang="de-DE" dirty="0" err="1"/>
              <a:t>MicroSilver</a:t>
            </a:r>
            <a:endParaRPr lang="de-DE" dirty="0"/>
          </a:p>
          <a:p>
            <a:r>
              <a:rPr lang="de-DE" dirty="0"/>
              <a:t>Microsoft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DependencyInjection</a:t>
            </a:r>
            <a:endParaRPr lang="de-DE" dirty="0"/>
          </a:p>
          <a:p>
            <a:r>
              <a:rPr lang="de-DE" dirty="0" err="1"/>
              <a:t>Mugen</a:t>
            </a:r>
            <a:endParaRPr lang="de-DE" dirty="0"/>
          </a:p>
          <a:p>
            <a:r>
              <a:rPr lang="de-DE" dirty="0" err="1"/>
              <a:t>Munq</a:t>
            </a:r>
            <a:endParaRPr lang="de-DE" dirty="0"/>
          </a:p>
          <a:p>
            <a:r>
              <a:rPr lang="de-DE" dirty="0" err="1"/>
              <a:t>Ninject</a:t>
            </a:r>
            <a:endParaRPr lang="de-DE" dirty="0"/>
          </a:p>
          <a:p>
            <a:r>
              <a:rPr lang="de-DE" dirty="0"/>
              <a:t>Petite</a:t>
            </a:r>
          </a:p>
          <a:p>
            <a:r>
              <a:rPr lang="de-DE" dirty="0" err="1"/>
              <a:t>Rezolver</a:t>
            </a:r>
            <a:endParaRPr lang="de-DE" dirty="0"/>
          </a:p>
          <a:p>
            <a:r>
              <a:rPr lang="de-DE" dirty="0" err="1"/>
              <a:t>SimpleInjector</a:t>
            </a:r>
            <a:endParaRPr lang="de-DE" dirty="0"/>
          </a:p>
          <a:p>
            <a:r>
              <a:rPr lang="de-DE" dirty="0"/>
              <a:t>Spring.NET</a:t>
            </a:r>
          </a:p>
          <a:p>
            <a:r>
              <a:rPr lang="de-DE" dirty="0" err="1"/>
              <a:t>Stashbox</a:t>
            </a:r>
            <a:endParaRPr lang="de-DE" dirty="0"/>
          </a:p>
          <a:p>
            <a:r>
              <a:rPr lang="de-DE" dirty="0" err="1"/>
              <a:t>StructureMap</a:t>
            </a:r>
            <a:endParaRPr lang="de-DE" dirty="0"/>
          </a:p>
          <a:p>
            <a:r>
              <a:rPr lang="de-DE" dirty="0" err="1"/>
              <a:t>StyleMVVM</a:t>
            </a:r>
            <a:endParaRPr lang="de-DE" dirty="0"/>
          </a:p>
          <a:p>
            <a:r>
              <a:rPr lang="de-DE" dirty="0" err="1"/>
              <a:t>TinyIOC</a:t>
            </a:r>
            <a:endParaRPr lang="de-DE" dirty="0"/>
          </a:p>
          <a:p>
            <a:r>
              <a:rPr lang="de-DE" dirty="0"/>
              <a:t>Microsoft Unity Container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E6BC-F12D-42A8-BE3C-2AA59C1F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64986-D087-40E6-9EE8-9C4EF18B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1129-9C21-45BB-A194-9F3FEC41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9E10E-F096-461D-80FC-63E7EE0BF1DA}"/>
              </a:ext>
            </a:extLst>
          </p:cNvPr>
          <p:cNvSpPr/>
          <p:nvPr/>
        </p:nvSpPr>
        <p:spPr>
          <a:xfrm rot="21380959">
            <a:off x="9068609" y="5309982"/>
            <a:ext cx="2034702" cy="63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und wahrscheinlich noch mehr…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62E8F3-2B5E-4160-A106-2A2780126118}"/>
              </a:ext>
            </a:extLst>
          </p:cNvPr>
          <p:cNvSpPr txBox="1"/>
          <p:nvPr/>
        </p:nvSpPr>
        <p:spPr>
          <a:xfrm>
            <a:off x="6172200" y="6004123"/>
            <a:ext cx="190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2"/>
              </a:rPr>
              <a:t>palmmedia.de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5364459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8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12" grpId="0" uiExpand="1" build="p" bldLvl="5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CB383E1-D5BB-4B6A-BCE8-20BADC7B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 Container einsetzen im </a:t>
            </a:r>
            <a:r>
              <a:rPr lang="en-US" dirty="0"/>
              <a:t>Composition Root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17CD2C-B3E9-42BD-99CF-13BEFD6FF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49061-FEFA-484A-A330-0D60187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61843-812E-4204-B148-E9600106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09485-452B-4243-9C2C-012C3101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50942"/>
      </p:ext>
    </p:extLst>
  </p:cSld>
  <p:clrMapOvr>
    <a:masterClrMapping/>
  </p:clrMapOvr>
  <p:transition spd="med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9043-9E1A-48E7-B82B-7B10F481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</a:t>
            </a:r>
            <a:r>
              <a:rPr lang="en-US" dirty="0"/>
              <a:t>Auto Wiring (</a:t>
            </a:r>
            <a:r>
              <a:rPr lang="de-DE" dirty="0"/>
              <a:t>vereinfacht</a:t>
            </a:r>
            <a:r>
              <a:rPr lang="en-US" dirty="0"/>
              <a:t>)</a:t>
            </a:r>
            <a:r>
              <a:rPr lang="de-DE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CFFF4-812B-4251-AF63-BDB58940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4880-5AC1-4727-B2C8-4E9F29CA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6E6B-BB3F-48FD-A634-A9244ACB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34E35-0FE0-44CD-9D2B-67D514A30831}"/>
              </a:ext>
            </a:extLst>
          </p:cNvPr>
          <p:cNvSpPr txBox="1"/>
          <p:nvPr/>
        </p:nvSpPr>
        <p:spPr>
          <a:xfrm>
            <a:off x="328740" y="2932789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Resolve</a:t>
            </a:r>
            <a:r>
              <a:rPr lang="de-DE" dirty="0"/>
              <a:t>(type)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432B450-F168-4D15-B5DB-C186DAA14C29}"/>
              </a:ext>
            </a:extLst>
          </p:cNvPr>
          <p:cNvSpPr/>
          <p:nvPr/>
        </p:nvSpPr>
        <p:spPr>
          <a:xfrm>
            <a:off x="3014061" y="2382698"/>
            <a:ext cx="551234" cy="465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8220-A970-4FF7-AF72-8B9AD9F7E0B3}"/>
              </a:ext>
            </a:extLst>
          </p:cNvPr>
          <p:cNvSpPr txBox="1"/>
          <p:nvPr/>
        </p:nvSpPr>
        <p:spPr>
          <a:xfrm>
            <a:off x="2295324" y="1789252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Gibt es </a:t>
            </a:r>
          </a:p>
          <a:p>
            <a:pPr algn="ctr"/>
            <a:r>
              <a:rPr lang="de-DE" dirty="0"/>
              <a:t>eine Registrierung?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D880D2-BE1D-48E8-9977-AA4F6A927237}"/>
              </a:ext>
            </a:extLst>
          </p:cNvPr>
          <p:cNvCxnSpPr>
            <a:cxnSpLocks/>
            <a:stCxn id="52" idx="3"/>
            <a:endCxn id="10" idx="1"/>
          </p:cNvCxnSpPr>
          <p:nvPr/>
        </p:nvCxnSpPr>
        <p:spPr>
          <a:xfrm>
            <a:off x="1575126" y="2614936"/>
            <a:ext cx="1438935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851D9-F93D-4346-8E95-4021551C5DD9}"/>
              </a:ext>
            </a:extLst>
          </p:cNvPr>
          <p:cNvSpPr/>
          <p:nvPr/>
        </p:nvSpPr>
        <p:spPr>
          <a:xfrm>
            <a:off x="5007812" y="2112417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Hole Konstruktor von Zieltyp via Registrierung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7A316D-6EE4-46DD-9BC6-C551C375BF01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3565295" y="2614936"/>
            <a:ext cx="1442517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B13B7E8C-5B19-4533-A7A3-9173E94FD771}"/>
              </a:ext>
            </a:extLst>
          </p:cNvPr>
          <p:cNvSpPr/>
          <p:nvPr/>
        </p:nvSpPr>
        <p:spPr>
          <a:xfrm>
            <a:off x="8159919" y="2382698"/>
            <a:ext cx="551234" cy="465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DE0721-7D85-4B9D-ACB2-6250573FF421}"/>
              </a:ext>
            </a:extLst>
          </p:cNvPr>
          <p:cNvSpPr txBox="1"/>
          <p:nvPr/>
        </p:nvSpPr>
        <p:spPr>
          <a:xfrm>
            <a:off x="7149677" y="1792590"/>
            <a:ext cx="257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Hat der </a:t>
            </a:r>
            <a:br>
              <a:rPr lang="de-DE" dirty="0"/>
            </a:br>
            <a:r>
              <a:rPr lang="de-DE" dirty="0"/>
              <a:t>Konstruktor Parameter?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59D294-0DB1-4814-A6F4-A320086480D4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6717402" y="2614936"/>
            <a:ext cx="1442517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62E987D-CECF-4F08-AA6C-B33F5EE50EFF}"/>
              </a:ext>
            </a:extLst>
          </p:cNvPr>
          <p:cNvSpPr/>
          <p:nvPr/>
        </p:nvSpPr>
        <p:spPr>
          <a:xfrm>
            <a:off x="10153670" y="2113064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Rufe für jeden Parameter </a:t>
            </a:r>
            <a:r>
              <a:rPr lang="de-DE" sz="1600" dirty="0" err="1"/>
              <a:t>Resolve</a:t>
            </a:r>
            <a:r>
              <a:rPr lang="de-DE" sz="1600" dirty="0"/>
              <a:t> rekursiv auf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F600D-A24A-413B-AF8D-3C889474FFD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8711153" y="2615583"/>
            <a:ext cx="14425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FCC4DC-C136-4346-99ED-765347476032}"/>
              </a:ext>
            </a:extLst>
          </p:cNvPr>
          <p:cNvSpPr/>
          <p:nvPr/>
        </p:nvSpPr>
        <p:spPr>
          <a:xfrm>
            <a:off x="7580741" y="3775905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Instanziiere den Zieltyp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8D3070-27DE-41B1-8421-010173113739}"/>
              </a:ext>
            </a:extLst>
          </p:cNvPr>
          <p:cNvCxnSpPr>
            <a:cxnSpLocks/>
            <a:stCxn id="24" idx="2"/>
            <a:endCxn id="37" idx="0"/>
          </p:cNvCxnSpPr>
          <p:nvPr/>
        </p:nvCxnSpPr>
        <p:spPr>
          <a:xfrm>
            <a:off x="8435536" y="2848467"/>
            <a:ext cx="0" cy="927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7AD5E9-A127-4672-9E48-0E0E3C28F402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8435536" y="4780943"/>
            <a:ext cx="0" cy="925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D8237A5-6697-44BD-A4D9-D7CFB4E1D0BB}"/>
              </a:ext>
            </a:extLst>
          </p:cNvPr>
          <p:cNvCxnSpPr>
            <a:stCxn id="31" idx="2"/>
            <a:endCxn id="37" idx="3"/>
          </p:cNvCxnSpPr>
          <p:nvPr/>
        </p:nvCxnSpPr>
        <p:spPr>
          <a:xfrm rot="5400000">
            <a:off x="9569237" y="2839196"/>
            <a:ext cx="1160322" cy="17181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FA7645B0-3438-4F29-A84C-988B63F7A4D5}"/>
              </a:ext>
            </a:extLst>
          </p:cNvPr>
          <p:cNvSpPr/>
          <p:nvPr/>
        </p:nvSpPr>
        <p:spPr>
          <a:xfrm>
            <a:off x="7958880" y="5706455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Ende</a:t>
            </a:r>
          </a:p>
        </p:txBody>
      </p:sp>
      <p:sp>
        <p:nvSpPr>
          <p:cNvPr id="52" name="Flowchart: Terminator 51">
            <a:extLst>
              <a:ext uri="{FF2B5EF4-FFF2-40B4-BE49-F238E27FC236}">
                <a16:creationId xmlns:a16="http://schemas.microsoft.com/office/drawing/2014/main" id="{3D78CCEA-AC53-441B-A421-546C7708610E}"/>
              </a:ext>
            </a:extLst>
          </p:cNvPr>
          <p:cNvSpPr/>
          <p:nvPr/>
        </p:nvSpPr>
        <p:spPr>
          <a:xfrm>
            <a:off x="621815" y="2408494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850455E-53F6-4F20-BCC1-56F0E367EEA4}"/>
              </a:ext>
            </a:extLst>
          </p:cNvPr>
          <p:cNvCxnSpPr>
            <a:stCxn id="31" idx="0"/>
            <a:endCxn id="52" idx="0"/>
          </p:cNvCxnSpPr>
          <p:nvPr/>
        </p:nvCxnSpPr>
        <p:spPr>
          <a:xfrm rot="16200000" flipH="1" flipV="1">
            <a:off x="5905753" y="-2694218"/>
            <a:ext cx="295430" cy="9909994"/>
          </a:xfrm>
          <a:prstGeom prst="bentConnector3">
            <a:avLst>
              <a:gd name="adj1" fmla="val -134453"/>
            </a:avLst>
          </a:prstGeom>
          <a:ln w="127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9744247-5C6D-4C24-B121-29770861539F}"/>
              </a:ext>
            </a:extLst>
          </p:cNvPr>
          <p:cNvSpPr txBox="1"/>
          <p:nvPr/>
        </p:nvSpPr>
        <p:spPr>
          <a:xfrm>
            <a:off x="3958533" y="2603423"/>
            <a:ext cx="38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62" name="Flowchart: Terminator 61">
            <a:extLst>
              <a:ext uri="{FF2B5EF4-FFF2-40B4-BE49-F238E27FC236}">
                <a16:creationId xmlns:a16="http://schemas.microsoft.com/office/drawing/2014/main" id="{AB17669F-C9A2-4477-91C9-B4AFDBE44C41}"/>
              </a:ext>
            </a:extLst>
          </p:cNvPr>
          <p:cNvSpPr/>
          <p:nvPr/>
        </p:nvSpPr>
        <p:spPr>
          <a:xfrm>
            <a:off x="2813022" y="4068617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Exception</a:t>
            </a:r>
            <a:endParaRPr lang="de-DE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137161-F478-42F6-9806-717918AC4104}"/>
              </a:ext>
            </a:extLst>
          </p:cNvPr>
          <p:cNvCxnSpPr>
            <a:cxnSpLocks/>
            <a:stCxn id="10" idx="2"/>
            <a:endCxn id="62" idx="0"/>
          </p:cNvCxnSpPr>
          <p:nvPr/>
        </p:nvCxnSpPr>
        <p:spPr>
          <a:xfrm>
            <a:off x="3289678" y="2848467"/>
            <a:ext cx="0" cy="1220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ightning Bolt 65">
            <a:extLst>
              <a:ext uri="{FF2B5EF4-FFF2-40B4-BE49-F238E27FC236}">
                <a16:creationId xmlns:a16="http://schemas.microsoft.com/office/drawing/2014/main" id="{AA7F93AA-1BDD-4EE6-8753-6B9E976C7990}"/>
              </a:ext>
            </a:extLst>
          </p:cNvPr>
          <p:cNvSpPr/>
          <p:nvPr/>
        </p:nvSpPr>
        <p:spPr>
          <a:xfrm rot="20735727" flipH="1">
            <a:off x="3530229" y="3812038"/>
            <a:ext cx="488004" cy="87303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E02902-0358-4B3E-AAA6-4994181A18C7}"/>
              </a:ext>
            </a:extLst>
          </p:cNvPr>
          <p:cNvSpPr txBox="1"/>
          <p:nvPr/>
        </p:nvSpPr>
        <p:spPr>
          <a:xfrm>
            <a:off x="3254352" y="319620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74846F-0598-473C-AD8C-37F7B04AC045}"/>
              </a:ext>
            </a:extLst>
          </p:cNvPr>
          <p:cNvSpPr txBox="1"/>
          <p:nvPr/>
        </p:nvSpPr>
        <p:spPr>
          <a:xfrm>
            <a:off x="9104391" y="2630265"/>
            <a:ext cx="38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DEA873-76C2-48E1-A037-164254C85228}"/>
              </a:ext>
            </a:extLst>
          </p:cNvPr>
          <p:cNvSpPr txBox="1"/>
          <p:nvPr/>
        </p:nvSpPr>
        <p:spPr>
          <a:xfrm>
            <a:off x="8426992" y="306629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Nein</a:t>
            </a:r>
          </a:p>
        </p:txBody>
      </p:sp>
    </p:spTree>
    <p:extLst>
      <p:ext uri="{BB962C8B-B14F-4D97-AF65-F5344CB8AC3E}">
        <p14:creationId xmlns:p14="http://schemas.microsoft.com/office/powerpoint/2010/main" val="139375431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7" grpId="0" animBg="1"/>
      <p:bldP spid="24" grpId="0" animBg="1"/>
      <p:bldP spid="25" grpId="0"/>
      <p:bldP spid="31" grpId="0" animBg="1"/>
      <p:bldP spid="37" grpId="0" animBg="1"/>
      <p:bldP spid="49" grpId="0" animBg="1"/>
      <p:bldP spid="52" grpId="0" animBg="1"/>
      <p:bldP spid="58" grpId="0"/>
      <p:bldP spid="62" grpId="0" animBg="1"/>
      <p:bldP spid="66" grpId="0" animBg="1"/>
      <p:bldP spid="6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en-US" dirty="0"/>
              <a:t>Dependency Injection</a:t>
            </a:r>
            <a:r>
              <a:rPr lang="de-DE" dirty="0"/>
              <a:t> (DI) und warum wollen wir sie?</a:t>
            </a:r>
          </a:p>
          <a:p>
            <a:r>
              <a:rPr lang="de-DE" dirty="0"/>
              <a:t>Welche Features bieten DI Container?</a:t>
            </a:r>
          </a:p>
          <a:p>
            <a:r>
              <a:rPr lang="de-DE" dirty="0"/>
              <a:t>Wie funktionieren DI Container intern?</a:t>
            </a:r>
          </a:p>
          <a:p>
            <a:r>
              <a:rPr lang="de-DE" dirty="0"/>
              <a:t>Wie schnell sind DI Containern im Vergleich?</a:t>
            </a:r>
          </a:p>
          <a:p>
            <a:r>
              <a:rPr lang="de-DE" dirty="0"/>
              <a:t>Ein paar Use Cases für DI</a:t>
            </a:r>
          </a:p>
          <a:p>
            <a:pPr lvl="1"/>
            <a:r>
              <a:rPr lang="de-DE" dirty="0"/>
              <a:t>Client Apps (WPF)</a:t>
            </a:r>
          </a:p>
          <a:p>
            <a:pPr lvl="1"/>
            <a:r>
              <a:rPr lang="de-DE" dirty="0"/>
              <a:t>Web Apps (ASP.NET Core)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Zwischenrufe erlaubt!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2169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E1BB73-57DB-4E17-8B60-85DA56E1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von </a:t>
            </a:r>
            <a:r>
              <a:rPr lang="en-US" noProof="1"/>
              <a:t>LightInject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51BAF59-C3F4-4CA4-BF13-6FB1B9FF1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090730"/>
              </p:ext>
            </p:extLst>
          </p:nvPr>
        </p:nvGraphicFramePr>
        <p:xfrm>
          <a:off x="838200" y="1825625"/>
          <a:ext cx="10515600" cy="21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90494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94618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476842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3530035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Erstellt Objekte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Ruft Dispose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Muss </a:t>
                      </a:r>
                      <a:r>
                        <a:rPr lang="de-DE" noProof="0" dirty="0" err="1"/>
                        <a:t>Scope</a:t>
                      </a:r>
                      <a:r>
                        <a:rPr lang="de-DE" noProof="0" dirty="0"/>
                        <a:t> nutzen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67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0402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3843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5246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8797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A318-B327-43A7-AF7F-F65087DF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1637F-DA76-4F53-BA1F-8587C00D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488D7-E737-4E49-A2BD-2194A47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703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E1BB73-57DB-4E17-8B60-85DA56E1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von </a:t>
            </a:r>
            <a:r>
              <a:rPr lang="en-US" noProof="1"/>
              <a:t>LightInject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51BAF59-C3F4-4CA4-BF13-6FB1B9FF1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179588"/>
              </p:ext>
            </p:extLst>
          </p:nvPr>
        </p:nvGraphicFramePr>
        <p:xfrm>
          <a:off x="838200" y="1825625"/>
          <a:ext cx="10515600" cy="21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90494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94618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476842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3530035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Erstellt Objekte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Ruft Dispose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Scope</a:t>
                      </a:r>
                      <a:r>
                        <a:rPr lang="de-DE" noProof="0" dirty="0"/>
                        <a:t>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67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dirty="0" err="1"/>
                        <a:t>TransientLifetime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jeder 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0402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3843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5246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8797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A318-B327-43A7-AF7F-F65087DF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1637F-DA76-4F53-BA1F-8587C00D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488D7-E737-4E49-A2BD-2194A47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6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E1BB73-57DB-4E17-8B60-85DA56E1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von </a:t>
            </a:r>
            <a:r>
              <a:rPr lang="en-US" noProof="1"/>
              <a:t>LightInject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51BAF59-C3F4-4CA4-BF13-6FB1B9FF1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390869"/>
              </p:ext>
            </p:extLst>
          </p:nvPr>
        </p:nvGraphicFramePr>
        <p:xfrm>
          <a:off x="838200" y="1825625"/>
          <a:ext cx="10515600" cy="21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90494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94618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476842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3530035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Erstellt Objekte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Ruft Dispose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Scope</a:t>
                      </a:r>
                      <a:r>
                        <a:rPr lang="de-DE" noProof="0" dirty="0"/>
                        <a:t>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67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dirty="0" err="1"/>
                        <a:t>TransientLifetime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jeder 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0402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dirty="0" err="1"/>
                        <a:t>PerRequestLifetime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jeder 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</a:t>
                      </a:r>
                      <a:r>
                        <a:rPr lang="de-DE" dirty="0" err="1"/>
                        <a:t>Scope.Dispose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3843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5246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8797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A318-B327-43A7-AF7F-F65087DF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1637F-DA76-4F53-BA1F-8587C00D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488D7-E737-4E49-A2BD-2194A47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E1BB73-57DB-4E17-8B60-85DA56E1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von </a:t>
            </a:r>
            <a:r>
              <a:rPr lang="en-US" noProof="1"/>
              <a:t>LightInject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51BAF59-C3F4-4CA4-BF13-6FB1B9FF1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40406"/>
              </p:ext>
            </p:extLst>
          </p:nvPr>
        </p:nvGraphicFramePr>
        <p:xfrm>
          <a:off x="838200" y="1825625"/>
          <a:ext cx="10515600" cy="21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90494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94618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476842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3530035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Erstellt Objekte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Ruft Dispose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Scope</a:t>
                      </a:r>
                      <a:r>
                        <a:rPr lang="de-DE" noProof="0" dirty="0"/>
                        <a:t>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67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dirty="0" err="1"/>
                        <a:t>TransientLifetime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jeder 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0402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dirty="0" err="1"/>
                        <a:t>PerRequestLifetime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jeder 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</a:t>
                      </a:r>
                      <a:r>
                        <a:rPr lang="de-DE" dirty="0" err="1"/>
                        <a:t>Scope.Dispose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3843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dirty="0" err="1"/>
                        <a:t>PerContainerLifetime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Einmal pro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</a:t>
                      </a:r>
                      <a:r>
                        <a:rPr lang="de-DE" dirty="0" err="1"/>
                        <a:t>Container.Dispose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5246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8797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A318-B327-43A7-AF7F-F65087DF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1637F-DA76-4F53-BA1F-8587C00D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488D7-E737-4E49-A2BD-2194A47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E1BB73-57DB-4E17-8B60-85DA56E1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von </a:t>
            </a:r>
            <a:r>
              <a:rPr lang="en-US" noProof="1"/>
              <a:t>LightInject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51BAF59-C3F4-4CA4-BF13-6FB1B9FF1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970721"/>
              </p:ext>
            </p:extLst>
          </p:nvPr>
        </p:nvGraphicFramePr>
        <p:xfrm>
          <a:off x="838200" y="1825625"/>
          <a:ext cx="10515600" cy="21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90494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94618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476842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3530035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Erstellt Objekte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Ruft Dispose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Scope</a:t>
                      </a:r>
                      <a:r>
                        <a:rPr lang="de-DE" noProof="0" dirty="0"/>
                        <a:t>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67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dirty="0" err="1"/>
                        <a:t>TransientLifetime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jeder 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0402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dirty="0" err="1"/>
                        <a:t>PerRequestLifetime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jeder 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</a:t>
                      </a:r>
                      <a:r>
                        <a:rPr lang="de-DE" dirty="0" err="1"/>
                        <a:t>Scope.Dispose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3843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dirty="0" err="1"/>
                        <a:t>PerContainerLifetime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Einmal pro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</a:t>
                      </a:r>
                      <a:r>
                        <a:rPr lang="de-DE" dirty="0" err="1"/>
                        <a:t>Container.Dispose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5246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dirty="0" err="1"/>
                        <a:t>PerScopeLifetime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Einmal pro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</a:t>
                      </a:r>
                      <a:r>
                        <a:rPr lang="de-DE" dirty="0" err="1"/>
                        <a:t>Scope.Dispose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8797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A318-B327-43A7-AF7F-F65087DF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1637F-DA76-4F53-BA1F-8587C00D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488D7-E737-4E49-A2BD-2194A47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E1BB73-57DB-4E17-8B60-85DA56E1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von </a:t>
            </a:r>
            <a:r>
              <a:rPr lang="en-US" noProof="1"/>
              <a:t>LightInject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51BAF59-C3F4-4CA4-BF13-6FB1B9FF1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367960"/>
              </p:ext>
            </p:extLst>
          </p:nvPr>
        </p:nvGraphicFramePr>
        <p:xfrm>
          <a:off x="838200" y="1825625"/>
          <a:ext cx="10515600" cy="21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90494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94618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476842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3530035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Lifetime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Erstellt Objekte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/>
                        <a:t>Ruft Dispose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Scope</a:t>
                      </a:r>
                      <a:r>
                        <a:rPr lang="de-DE" noProof="0" dirty="0"/>
                        <a:t>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567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noProof="1"/>
                        <a:t>TransientLifetime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jeder 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0402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noProof="1"/>
                        <a:t>PerRequestLifetime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jeder 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</a:t>
                      </a:r>
                      <a:r>
                        <a:rPr lang="de-DE" dirty="0" err="1"/>
                        <a:t>Scope.Dispose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3843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noProof="1"/>
                        <a:t>PerContainerLifetime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Einmal pro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</a:t>
                      </a:r>
                      <a:r>
                        <a:rPr lang="de-DE" dirty="0" err="1"/>
                        <a:t>Container.Dispose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5246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r"/>
                      <a:r>
                        <a:rPr lang="de-DE" noProof="1"/>
                        <a:t>PerScopeLifetime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Einmal pro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Bei </a:t>
                      </a:r>
                      <a:r>
                        <a:rPr lang="de-DE" dirty="0" err="1"/>
                        <a:t>Scope.Dispose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8797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A318-B327-43A7-AF7F-F65087DF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1637F-DA76-4F53-BA1F-8587C00D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488D7-E737-4E49-A2BD-2194A47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13BA3-BC0C-4B78-863E-95B75E9170F2}"/>
              </a:ext>
            </a:extLst>
          </p:cNvPr>
          <p:cNvSpPr txBox="1"/>
          <p:nvPr/>
        </p:nvSpPr>
        <p:spPr>
          <a:xfrm>
            <a:off x="1197896" y="4831405"/>
            <a:ext cx="8725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Manche Container bieten weitere Lifetimes an, wie z.B. eine </a:t>
            </a:r>
            <a:r>
              <a:rPr lang="de-DE" noProof="1"/>
              <a:t>PerThreadLifetime</a:t>
            </a:r>
            <a:r>
              <a:rPr lang="de-D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Üblicherweise können eigene Lifetimes implementiert werden.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Scoping</a:t>
            </a:r>
            <a:r>
              <a:rPr lang="de-DE" dirty="0"/>
              <a:t> in </a:t>
            </a:r>
            <a:r>
              <a:rPr lang="de-DE" noProof="1"/>
              <a:t>LightInject</a:t>
            </a:r>
            <a:r>
              <a:rPr lang="de-DE" dirty="0"/>
              <a:t> wird bei anderen DI Containern über Child Container gelöst.</a:t>
            </a:r>
          </a:p>
        </p:txBody>
      </p:sp>
    </p:spTree>
    <p:extLst>
      <p:ext uri="{BB962C8B-B14F-4D97-AF65-F5344CB8AC3E}">
        <p14:creationId xmlns:p14="http://schemas.microsoft.com/office/powerpoint/2010/main" val="285283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5636-DB06-41FA-88C1-36C741A1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Arten von DI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1E0336-45D3-44D6-95E1-2A127CFD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Constructor Injection</a:t>
            </a:r>
            <a:r>
              <a:rPr lang="de-DE" dirty="0"/>
              <a:t>: hier werden Abhängigkeiten per </a:t>
            </a:r>
            <a:r>
              <a:rPr lang="de-DE" dirty="0" err="1"/>
              <a:t>Konstruktorparameter</a:t>
            </a:r>
            <a:r>
              <a:rPr lang="de-DE" dirty="0"/>
              <a:t> übergeben (die sollte standardmäßig genutzt werden).</a:t>
            </a:r>
          </a:p>
          <a:p>
            <a:r>
              <a:rPr lang="en-US" b="1" dirty="0"/>
              <a:t>Property Injection</a:t>
            </a:r>
            <a:r>
              <a:rPr lang="de-DE" dirty="0"/>
              <a:t> / </a:t>
            </a:r>
            <a:r>
              <a:rPr lang="en-US" b="1" dirty="0"/>
              <a:t>Field Injection</a:t>
            </a:r>
            <a:r>
              <a:rPr lang="de-DE" dirty="0"/>
              <a:t>: nachdem das Zielobjekt erstellt wurde, wird die Abhängigkeit über einen Property-Setter oder über ein Feld gesetzt.</a:t>
            </a:r>
          </a:p>
          <a:p>
            <a:r>
              <a:rPr lang="en-US" b="1" dirty="0"/>
              <a:t>Method Injection</a:t>
            </a:r>
            <a:r>
              <a:rPr lang="de-DE" dirty="0"/>
              <a:t>: nachdem das Zielobjekt erstellt wurde, werden Abhängigkeiten über einen Methodenparameter übergeben.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BDA6A-8973-41F5-84B4-B5D481C4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2D049-91F9-402C-A440-79B01495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37D03-C9D4-4876-8D58-94462D6A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62789"/>
      </p:ext>
    </p:extLst>
  </p:cSld>
  <p:clrMapOvr>
    <a:masterClrMapping/>
  </p:clrMapOvr>
  <p:transition spd="med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0312-1CBE-47D0-BE81-EDB8665D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F60A-EAE2-4A56-8317-73845C60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Um die Abhängigkeiten der High-Level Module aufzulösen, sollte man eine dedizierte Stelle im Code nutzen, die möglichst nah am Eintrittspunkt ist: den </a:t>
            </a:r>
            <a:r>
              <a:rPr lang="en-US" b="1" dirty="0"/>
              <a:t>Composition Root</a:t>
            </a:r>
            <a:r>
              <a:rPr lang="de-DE" dirty="0"/>
              <a:t>. In ihm wird das </a:t>
            </a:r>
            <a:r>
              <a:rPr lang="en-US" b="1" dirty="0"/>
              <a:t>Register-Resolve-Release</a:t>
            </a:r>
            <a:r>
              <a:rPr lang="de-DE" dirty="0"/>
              <a:t> Pattern angewandt:</a:t>
            </a:r>
          </a:p>
          <a:p>
            <a:r>
              <a:rPr lang="de-DE" b="1" dirty="0"/>
              <a:t>Register</a:t>
            </a:r>
            <a:r>
              <a:rPr lang="de-DE" dirty="0"/>
              <a:t>: hier wird über einen DI Container oder über Pure DI die Applikation zusammengestellt.</a:t>
            </a:r>
          </a:p>
          <a:p>
            <a:r>
              <a:rPr lang="en-US" b="1" dirty="0"/>
              <a:t>Resolve</a:t>
            </a:r>
            <a:r>
              <a:rPr lang="de-DE" dirty="0"/>
              <a:t>: anschließend wird das höchste High-Level Module, dass zum Ausführen der Applikation notwendig ist, aufgelöst und ausgeführt.</a:t>
            </a:r>
          </a:p>
          <a:p>
            <a:r>
              <a:rPr lang="de-DE" b="1" dirty="0"/>
              <a:t>Release</a:t>
            </a:r>
            <a:r>
              <a:rPr lang="de-DE" dirty="0"/>
              <a:t>: wird die Applikation beendet, entsorgt der DI Container (oder Imperativer Code bei Pure DI)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IDisposable</a:t>
            </a:r>
            <a:r>
              <a:rPr lang="de-DE" dirty="0"/>
              <a:t> Objekte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170F-024A-427F-AAB2-EB127F6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E034-3425-48B1-BF3B-55821A38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DB57-D737-470B-B331-A92E2AC2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27590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633C-4EB9-4E1F-BBA7-D657F5D0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39D5-2D2D-4A66-B0F2-102369C9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Interception</a:t>
            </a:r>
            <a:r>
              <a:rPr lang="de-DE" dirty="0"/>
              <a:t> heißt, dass ein polymorpher Aufruf via </a:t>
            </a:r>
            <a:r>
              <a:rPr lang="en-US" dirty="0"/>
              <a:t>Metaprogramming</a:t>
            </a:r>
            <a:r>
              <a:rPr lang="de-DE" dirty="0"/>
              <a:t> mit zusätzlicher Funktionalität ausgestattet wird.</a:t>
            </a:r>
          </a:p>
          <a:p>
            <a:r>
              <a:rPr lang="de-DE" dirty="0"/>
              <a:t>Dabei handelt es sich meistens um </a:t>
            </a:r>
            <a:r>
              <a:rPr lang="en-US" dirty="0"/>
              <a:t>Cross-Cutting Concerns</a:t>
            </a:r>
            <a:r>
              <a:rPr lang="de-DE" dirty="0"/>
              <a:t> (Authentifizierung, Autorisierung, </a:t>
            </a:r>
            <a:r>
              <a:rPr lang="en-US" dirty="0"/>
              <a:t>Logging</a:t>
            </a:r>
            <a:r>
              <a:rPr lang="de-DE" dirty="0"/>
              <a:t>, etc.)</a:t>
            </a:r>
          </a:p>
          <a:p>
            <a:r>
              <a:rPr lang="de-DE" dirty="0"/>
              <a:t>Das aufgerufene Zielobjekt wird dabei von einem dynamisch generierten Proxy gekapselt, der den Interceptor-Code ausführt.</a:t>
            </a:r>
          </a:p>
          <a:p>
            <a:r>
              <a:rPr lang="de-DE" dirty="0"/>
              <a:t>Vorsicht: </a:t>
            </a:r>
            <a:r>
              <a:rPr lang="en-US" dirty="0"/>
              <a:t>Interception</a:t>
            </a:r>
            <a:r>
              <a:rPr lang="de-DE" dirty="0"/>
              <a:t> kann einen erheblichen Performanceeinfluss haben.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D149-E776-4433-B0D9-9903188B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6764-0792-494F-A2E2-E834574D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22DC-3BAA-4DC8-BB52-2ACADE33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49036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25F3C6-611E-46D7-A2B5-408C847D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Practices für DI Container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179090-A64B-48C1-ABCE-D90C32B9C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7EF29-29A5-4DAA-B6F8-2424B2D4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C5F99-4DDF-46E1-BC86-03E1399D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CC7AC-8071-4545-8D4F-8AA1FC9B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4173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meiner Person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Kenny Pflug</a:t>
            </a:r>
          </a:p>
          <a:p>
            <a:r>
              <a:rPr lang="de-DE" dirty="0"/>
              <a:t>Softwareentwickler bei der </a:t>
            </a:r>
            <a:r>
              <a:rPr lang="de-DE" dirty="0" err="1">
                <a:hlinkClick r:id="rId2"/>
              </a:rPr>
              <a:t>Synnotech</a:t>
            </a:r>
            <a:r>
              <a:rPr lang="de-DE" dirty="0">
                <a:hlinkClick r:id="rId2"/>
              </a:rPr>
              <a:t> AG</a:t>
            </a:r>
            <a:endParaRPr lang="de-DE" dirty="0"/>
          </a:p>
          <a:p>
            <a:r>
              <a:rPr lang="de-DE" dirty="0"/>
              <a:t>Doktorand der Medieninformatik an der Universität Regensburg</a:t>
            </a:r>
          </a:p>
          <a:p>
            <a:r>
              <a:rPr lang="de-DE" dirty="0"/>
              <a:t>Autor der Open Source Library </a:t>
            </a:r>
            <a:r>
              <a:rPr lang="de-DE" noProof="1">
                <a:hlinkClick r:id="rId3"/>
              </a:rPr>
              <a:t>Light.GuardClauses</a:t>
            </a:r>
            <a:endParaRPr lang="de-DE" noProof="1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Blog: </a:t>
            </a:r>
            <a:r>
              <a:rPr lang="de-DE" dirty="0">
                <a:hlinkClick r:id="rId4"/>
              </a:rPr>
              <a:t>www.feo2x.com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Twitter: </a:t>
            </a:r>
            <a:r>
              <a:rPr lang="de-DE" dirty="0">
                <a:hlinkClick r:id="rId5"/>
              </a:rPr>
              <a:t>@feo2x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YouTube: </a:t>
            </a:r>
            <a:r>
              <a:rPr lang="de-DE" dirty="0">
                <a:hlinkClick r:id="rId6"/>
              </a:rPr>
              <a:t>www.youtube.com/c/kennypflug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22" y="1825625"/>
            <a:ext cx="2923555" cy="4351338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212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633C-4EB9-4E1F-BBA7-D657F5D0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</a:t>
            </a:r>
            <a:r>
              <a:rPr lang="de-DE" dirty="0"/>
              <a:t>als Alternative für</a:t>
            </a:r>
            <a:r>
              <a:rPr lang="en-US" dirty="0"/>
              <a:t> Interception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39D5-2D2D-4A66-B0F2-102369C9A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Über Decorators können ebenfalls </a:t>
            </a:r>
            <a:r>
              <a:rPr lang="en-US" dirty="0"/>
              <a:t>Cross-Cutting Concerns</a:t>
            </a:r>
            <a:r>
              <a:rPr lang="de-DE" dirty="0"/>
              <a:t> implementiert werden.</a:t>
            </a:r>
          </a:p>
          <a:p>
            <a:r>
              <a:rPr lang="de-DE" dirty="0"/>
              <a:t>Der Decorator implementiert dasselbe kapselt ein Objekt und implementiert dieselbe Abstraktion.</a:t>
            </a:r>
          </a:p>
          <a:p>
            <a:r>
              <a:rPr lang="de-DE" dirty="0"/>
              <a:t>Die eigentlichen Methodenaufrufe werden dann nur an das gekapselte Objekt weitergeleitet, und zusätzlich kann vor und nach diesen Aufrufen Funktionalität durchgeführt werden.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D149-E776-4433-B0D9-9903188B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6764-0792-494F-A2E2-E834574D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22DC-3BAA-4DC8-BB52-2ACADE33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E3753-45C4-43F7-9BC0-40C64618C685}"/>
              </a:ext>
            </a:extLst>
          </p:cNvPr>
          <p:cNvSpPr/>
          <p:nvPr/>
        </p:nvSpPr>
        <p:spPr>
          <a:xfrm>
            <a:off x="6575074" y="1825624"/>
            <a:ext cx="1440000" cy="75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D3067-1BF0-4DDF-AA36-BF8764BF1C28}"/>
              </a:ext>
            </a:extLst>
          </p:cNvPr>
          <p:cNvSpPr/>
          <p:nvPr/>
        </p:nvSpPr>
        <p:spPr>
          <a:xfrm>
            <a:off x="8916274" y="1825625"/>
            <a:ext cx="1440000" cy="75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Abstraktion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F7455-FC11-4F8E-8758-E44419001D32}"/>
              </a:ext>
            </a:extLst>
          </p:cNvPr>
          <p:cNvSpPr/>
          <p:nvPr/>
        </p:nvSpPr>
        <p:spPr>
          <a:xfrm>
            <a:off x="7883120" y="3399859"/>
            <a:ext cx="1440000" cy="75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Implemen-tation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3ADE2-549A-48A8-8EC8-5B01289E2B65}"/>
              </a:ext>
            </a:extLst>
          </p:cNvPr>
          <p:cNvSpPr/>
          <p:nvPr/>
        </p:nvSpPr>
        <p:spPr>
          <a:xfrm>
            <a:off x="9913800" y="3399859"/>
            <a:ext cx="1440000" cy="75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Decorator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031807A-38D2-4D20-8F28-054AFDA0ED03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8709622" y="2473207"/>
            <a:ext cx="820151" cy="1033154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E631BA6-9A4B-480A-8FF1-28A0C76B87AA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9724962" y="2491021"/>
            <a:ext cx="820151" cy="997526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4E3B4-1BF4-4920-AF93-F3FF815B0B5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15074" y="2202666"/>
            <a:ext cx="9012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837762C-2C79-4027-A7B2-7998EE3CFE2B}"/>
              </a:ext>
            </a:extLst>
          </p:cNvPr>
          <p:cNvCxnSpPr>
            <a:stCxn id="13" idx="3"/>
            <a:endCxn id="11" idx="3"/>
          </p:cNvCxnSpPr>
          <p:nvPr/>
        </p:nvCxnSpPr>
        <p:spPr>
          <a:xfrm flipH="1" flipV="1">
            <a:off x="10356274" y="2202667"/>
            <a:ext cx="997526" cy="1574234"/>
          </a:xfrm>
          <a:prstGeom prst="bentConnector3">
            <a:avLst>
              <a:gd name="adj1" fmla="val -229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F4B7046-EDF9-4FEF-89DE-4366CC9B3B99}"/>
              </a:ext>
            </a:extLst>
          </p:cNvPr>
          <p:cNvSpPr/>
          <p:nvPr/>
        </p:nvSpPr>
        <p:spPr>
          <a:xfrm>
            <a:off x="6738700" y="4948864"/>
            <a:ext cx="1228099" cy="1228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7B373D-3B4C-442A-922B-5E4C11B8F0BF}"/>
              </a:ext>
            </a:extLst>
          </p:cNvPr>
          <p:cNvSpPr/>
          <p:nvPr/>
        </p:nvSpPr>
        <p:spPr>
          <a:xfrm>
            <a:off x="8505647" y="4948864"/>
            <a:ext cx="1228099" cy="1228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Deco-rator</a:t>
            </a:r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60B53F-05A9-4B95-B55A-3FF5999C9026}"/>
              </a:ext>
            </a:extLst>
          </p:cNvPr>
          <p:cNvSpPr/>
          <p:nvPr/>
        </p:nvSpPr>
        <p:spPr>
          <a:xfrm>
            <a:off x="10272594" y="4948864"/>
            <a:ext cx="1228099" cy="1228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Impl</a:t>
            </a:r>
            <a:r>
              <a:rPr lang="de-DE" dirty="0"/>
              <a:t>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285D82-7FAA-43D6-A902-B099128CDBD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7966799" y="5562914"/>
            <a:ext cx="5388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6004ED-AFED-48AD-9BD8-646FD348952C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9733746" y="5562914"/>
            <a:ext cx="5388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0088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548C24-7D5E-4AE8-8F07-F2FD2857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 </a:t>
            </a:r>
            <a:r>
              <a:rPr lang="en-US" dirty="0"/>
              <a:t>Constructor Injection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AC145C-2EE5-4E1D-8470-98FB07DE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eine Klasse Abhängigkeiten zu anderen Objekten hat, dann sollten diese standardmäßig über den Konstruktor entgegengenommen werden.</a:t>
            </a:r>
          </a:p>
          <a:p>
            <a:r>
              <a:rPr lang="de-DE" dirty="0"/>
              <a:t>Im Gegensatz zu </a:t>
            </a:r>
            <a:r>
              <a:rPr lang="en-US" dirty="0"/>
              <a:t>Property Injection</a:t>
            </a:r>
            <a:r>
              <a:rPr lang="de-DE" dirty="0"/>
              <a:t> kann der DI Container so </a:t>
            </a:r>
            <a:r>
              <a:rPr lang="en-US" b="1" dirty="0"/>
              <a:t>Auto Wiring</a:t>
            </a:r>
            <a:r>
              <a:rPr lang="en-US" dirty="0"/>
              <a:t> </a:t>
            </a:r>
            <a:r>
              <a:rPr lang="de-DE" dirty="0"/>
              <a:t>nutzen, ohne dass die entsprechende Klasse DI-spezifische Attribute benötigt.</a:t>
            </a:r>
          </a:p>
          <a:p>
            <a:r>
              <a:rPr lang="en-US" dirty="0"/>
              <a:t>Constructor Injection</a:t>
            </a:r>
            <a:r>
              <a:rPr lang="de-DE" dirty="0"/>
              <a:t> hilft auch, wenn kein DI Container genutzt wird: man sieht via </a:t>
            </a:r>
            <a:r>
              <a:rPr lang="de-DE" b="1" dirty="0"/>
              <a:t>IntelliSense</a:t>
            </a:r>
            <a:r>
              <a:rPr lang="de-DE" dirty="0"/>
              <a:t> sofort, welche anderen Objekte notwendig sind, um einen Typen korrekt zu instanziieren. Weiterhin können Objekte so </a:t>
            </a:r>
            <a:r>
              <a:rPr lang="en-US" b="1" dirty="0"/>
              <a:t>immutable</a:t>
            </a:r>
            <a:r>
              <a:rPr lang="de-DE" dirty="0"/>
              <a:t> gemacht werden.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EDC7-AED6-4841-9BB1-C0807DFF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1F09-365E-405C-ACF6-2D4B8889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BF14-66CE-4D2B-BC13-4CD7435A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4271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5AC0-91A2-42F8-9E6B-7183529A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Aufgabe von Konstruktoren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291A-608B-45DC-9755-E2D51FED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Konstruktoren sind die erste Methode, die im Lebenszyklus eines Objekts aufgerufen werden.</a:t>
            </a:r>
          </a:p>
          <a:p>
            <a:r>
              <a:rPr lang="de-DE" dirty="0"/>
              <a:t>Ihre Aufgabe ist laut </a:t>
            </a:r>
            <a:r>
              <a:rPr lang="en-US" dirty="0"/>
              <a:t>Design by Contract</a:t>
            </a:r>
            <a:r>
              <a:rPr lang="de-DE" dirty="0"/>
              <a:t> von Bertrand Meyer die Initialisierung eines Objekts, sodass alle dessen Invarianten erfüllt sind (das Objekt ist also nach dem Aufruf nicht in einem falschen / unvollständigen Zustand).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4826-DA54-4D41-8722-EA5981FC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415B8-61CE-4809-A35A-C7D4D950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9D95-BB65-4466-A043-3353B0E9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75259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B523-9CD3-411A-A8BD-5DF6A28C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Vermeide</a:t>
            </a:r>
            <a:r>
              <a:rPr lang="en-US" dirty="0"/>
              <a:t> Service Locator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8A15-0242-453E-B05A-EC6F6507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Klassen sollten standardmäßig keine Abhängigkeit zum DI Container Framework haben, aus folgenden Gründen:</a:t>
            </a:r>
          </a:p>
          <a:p>
            <a:r>
              <a:rPr lang="de-DE" dirty="0"/>
              <a:t>Objekte der Klasse können nicht mehr ohne den DI Container genutzt werden. Das kann vor allem die Testbarkeit und Wiederverwendbarkeit einschränken (das gilt auch für den Einsatz von Attributen wie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InjectAttribute</a:t>
            </a:r>
            <a:r>
              <a:rPr lang="de-DE" dirty="0"/>
              <a:t>).</a:t>
            </a:r>
          </a:p>
          <a:p>
            <a:r>
              <a:rPr lang="en-US" dirty="0"/>
              <a:t>Die</a:t>
            </a:r>
            <a:r>
              <a:rPr lang="de-DE" dirty="0"/>
              <a:t> tatsächlichen Abhängigkeiten der Klasse sind nicht mehr explizit: welche Objekte tatsächlich aufgelöst werden, sind im imperativen Code der Klasse versteckt.</a:t>
            </a:r>
          </a:p>
          <a:p>
            <a:endParaRPr lang="en-US" dirty="0"/>
          </a:p>
          <a:p>
            <a:pPr marL="0" indent="0">
              <a:buNone/>
            </a:pPr>
            <a:r>
              <a:rPr lang="de-DE" dirty="0"/>
              <a:t>Wenn über den DI Container bestimmte Objekte aufgelöst werden sollen, dann sollte dies über eine abstrakte Factory getan werden.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0DEA-9ADE-4EFE-9066-C02993CE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19D8-C39E-4AF7-9C51-CC4AC0EE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23FC-7000-4729-8A40-AA826400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2310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F72F-6B3A-4811-A202-4DB5681D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 einen </a:t>
            </a:r>
            <a:r>
              <a:rPr lang="en-US" dirty="0"/>
              <a:t>Composition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DC10-CED9-448A-AA65-3DCD4E06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DI Container sollte möglichst nah nach dem Prozessstart konfiguriert werden im </a:t>
            </a:r>
            <a:r>
              <a:rPr lang="en-US" dirty="0"/>
              <a:t>Composition Root</a:t>
            </a:r>
            <a:r>
              <a:rPr lang="de-DE" dirty="0"/>
              <a:t>. Nach dem </a:t>
            </a:r>
            <a:r>
              <a:rPr lang="en-US" dirty="0"/>
              <a:t>Composition Root</a:t>
            </a:r>
            <a:r>
              <a:rPr lang="de-DE" dirty="0"/>
              <a:t> sollten die Registrierungen nicht mehr verändert werden.</a:t>
            </a:r>
          </a:p>
          <a:p>
            <a:r>
              <a:rPr lang="de-DE" dirty="0"/>
              <a:t>Vorteil: </a:t>
            </a:r>
            <a:r>
              <a:rPr lang="en-US" dirty="0"/>
              <a:t>e</a:t>
            </a:r>
            <a:r>
              <a:rPr lang="de-DE" dirty="0"/>
              <a:t>s gibt eine zentrale Stelle im Ablauf, an der festgelegt wird, wie die Applikation zusammengesetzt ist (diese Stelle darf durchaus über mehrere Dateien verteilt sein)</a:t>
            </a:r>
          </a:p>
          <a:p>
            <a:r>
              <a:rPr lang="en-US" dirty="0"/>
              <a:t>Register -&gt; Resolve -&gt; Register -&gt; Resolve </a:t>
            </a:r>
            <a:r>
              <a:rPr lang="de-DE" dirty="0"/>
              <a:t>Abfolgen sollten vermieden werden, da Sie zu schwer nachvollziehbaren Fehlern führen können.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CC0-F341-4908-818F-A388CC93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7D92E-E6EF-42D2-8FCC-5C237A44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F1B6F-AC48-4B8F-9E69-F38E756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8011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D12C-F5BF-42CD-8E64-85652938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Singletons halten Objekte im Speicher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734A23-2499-4A4F-9046-E84CE45BA7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Wenn Singletons andere Objekte referenzieren, dann werden auch diese im Speicher gehalten (obwohl es vielleicht nicht erwünscht ist).</a:t>
            </a:r>
          </a:p>
          <a:p>
            <a:r>
              <a:rPr lang="de-DE" dirty="0"/>
              <a:t>Eine Möglichkeit zur Vermeidung dieses Problems ist der Einsatz von </a:t>
            </a:r>
            <a:r>
              <a:rPr lang="en-US" dirty="0"/>
              <a:t>Factories </a:t>
            </a:r>
            <a:r>
              <a:rPr lang="de-DE" dirty="0"/>
              <a:t>beim Singleton.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3F25-8904-42C3-BB68-53281507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9B7E-DA55-4A9B-ACB7-93D275FE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E3805-515E-48BB-8C11-581A28C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35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D85D67-50BA-46C3-8975-96FE55492C55}"/>
              </a:ext>
            </a:extLst>
          </p:cNvPr>
          <p:cNvSpPr/>
          <p:nvPr/>
        </p:nvSpPr>
        <p:spPr>
          <a:xfrm>
            <a:off x="7470842" y="2503251"/>
            <a:ext cx="875489" cy="87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943BD8-538D-4283-BDB9-6005AF2552F9}"/>
              </a:ext>
            </a:extLst>
          </p:cNvPr>
          <p:cNvSpPr/>
          <p:nvPr/>
        </p:nvSpPr>
        <p:spPr>
          <a:xfrm>
            <a:off x="9481225" y="1825625"/>
            <a:ext cx="875489" cy="875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BFB2BD-B42C-4D9A-9544-5FC938935CC4}"/>
              </a:ext>
            </a:extLst>
          </p:cNvPr>
          <p:cNvSpPr/>
          <p:nvPr/>
        </p:nvSpPr>
        <p:spPr>
          <a:xfrm>
            <a:off x="9481224" y="3287949"/>
            <a:ext cx="875489" cy="875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C6077-BAF1-410E-A587-7E8499959903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8346331" y="2940996"/>
            <a:ext cx="1134893" cy="784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4B88FA-D33A-4117-95AD-12FE2755CF3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8346331" y="2263370"/>
            <a:ext cx="1134894" cy="677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43B2C4-6DEA-4658-9D30-9C35C8D1E130}"/>
              </a:ext>
            </a:extLst>
          </p:cNvPr>
          <p:cNvSpPr txBox="1"/>
          <p:nvPr/>
        </p:nvSpPr>
        <p:spPr>
          <a:xfrm>
            <a:off x="7399506" y="435799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Legende: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84D7C1-1852-4D22-98E2-E19ED1D4F382}"/>
              </a:ext>
            </a:extLst>
          </p:cNvPr>
          <p:cNvSpPr/>
          <p:nvPr/>
        </p:nvSpPr>
        <p:spPr>
          <a:xfrm>
            <a:off x="7497592" y="4971562"/>
            <a:ext cx="252919" cy="252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9C2FB-8C47-4792-BAD6-F3182BAE6008}"/>
              </a:ext>
            </a:extLst>
          </p:cNvPr>
          <p:cNvSpPr txBox="1"/>
          <p:nvPr/>
        </p:nvSpPr>
        <p:spPr>
          <a:xfrm>
            <a:off x="7908586" y="4913355"/>
            <a:ext cx="315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mit Singleton Lifetime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C4913B-148A-4CCD-9A1A-FF1CC124E12E}"/>
              </a:ext>
            </a:extLst>
          </p:cNvPr>
          <p:cNvSpPr/>
          <p:nvPr/>
        </p:nvSpPr>
        <p:spPr>
          <a:xfrm>
            <a:off x="7497592" y="5530893"/>
            <a:ext cx="252919" cy="252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C7402-9D80-4B39-BE95-3ED9F9D844B8}"/>
              </a:ext>
            </a:extLst>
          </p:cNvPr>
          <p:cNvSpPr txBox="1"/>
          <p:nvPr/>
        </p:nvSpPr>
        <p:spPr>
          <a:xfrm>
            <a:off x="7908586" y="5472686"/>
            <a:ext cx="330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mit Transienter Lifetime</a:t>
            </a:r>
          </a:p>
        </p:txBody>
      </p:sp>
    </p:spTree>
    <p:extLst>
      <p:ext uri="{BB962C8B-B14F-4D97-AF65-F5344CB8AC3E}">
        <p14:creationId xmlns:p14="http://schemas.microsoft.com/office/powerpoint/2010/main" val="227297617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  <p:bldP spid="9" grpId="0" animBg="1"/>
      <p:bldP spid="10" grpId="0" animBg="1"/>
      <p:bldP spid="11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1A9D-8271-4D20-808F-C17616F6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Objektgraphen – behalte die Übersicht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748F-B857-47BA-ADC3-BA941D1A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9F6A2-A1F0-4778-B609-77EB030F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31B1-161A-4973-A3AD-2EEF5BE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36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FDBC08F-0548-4C9F-A6F2-B43FB555D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188" y="1440012"/>
            <a:ext cx="5823624" cy="49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82674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601E-7B4A-4C53-AE53-268D4923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DI vs. DI Container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A1A9-EAA7-4109-8E64-F6D5F453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der Community gibt es seit einigen Jahren unterschiedliche Positionen, ob DI Container gegenüber Pure DI eine Bereicherung ist oder nicht.</a:t>
            </a:r>
          </a:p>
          <a:p>
            <a:r>
              <a:rPr lang="de-DE" dirty="0"/>
              <a:t>Vorteil bei Pure DI: wer ausgiebig </a:t>
            </a:r>
            <a:r>
              <a:rPr lang="en-US" dirty="0"/>
              <a:t>Constructor Injection</a:t>
            </a:r>
            <a:r>
              <a:rPr lang="de-DE" dirty="0"/>
              <a:t> nutzt, bekommt sofort vom Compiler mitgeteilt, dass eine </a:t>
            </a:r>
            <a:r>
              <a:rPr lang="en-US" dirty="0"/>
              <a:t>Dependency</a:t>
            </a:r>
            <a:r>
              <a:rPr lang="de-DE" dirty="0"/>
              <a:t> nicht erfüllt wurde. Dies passiert beim DI Container erst zur Laufzeit.</a:t>
            </a:r>
          </a:p>
          <a:p>
            <a:r>
              <a:rPr lang="en-US" dirty="0"/>
              <a:t>Ich</a:t>
            </a:r>
            <a:r>
              <a:rPr lang="de-DE" dirty="0"/>
              <a:t> persönlich nutze lieber DI Container, weil das flexible Auflösen von Objektgraphen und das Lifetime Management mir deutlich mehr Vorteile als Nachteile bringen.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2C29-009B-47DC-9FD4-4EF5E10A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BF3E-8AF3-452A-A19C-173F8344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36419-12EA-4DF7-ADE2-506D386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2050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C286-0F39-4C1E-84A9-3B56A77B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 wann</a:t>
            </a:r>
            <a:r>
              <a:rPr lang="en-US" dirty="0"/>
              <a:t> Dependency Injection </a:t>
            </a:r>
            <a:r>
              <a:rPr lang="de-DE" dirty="0"/>
              <a:t>einsetzen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254E-0A93-4800-B542-C77C2F6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Agile Prozesse fokussieren v.a. auf schnelle Feedbackschleifen, auch mit dem Kunden.</a:t>
            </a:r>
          </a:p>
          <a:p>
            <a:r>
              <a:rPr lang="de-DE" dirty="0"/>
              <a:t>In der Rapid Prototyping Phase muss DI nicht zwingend eingesetzt werden -&gt; hier geht es um die schnelle Sichtbarkeit von Ergebnissen.</a:t>
            </a:r>
          </a:p>
          <a:p>
            <a:r>
              <a:rPr lang="de-DE" dirty="0"/>
              <a:t>Spätestens wenn die Domäne erforscht ist und man sein Modell mit Features der OOP ausstatten will (Polymorphie, Kapselung), kommt man meistens um DI nicht herum, häufig aus Gründen der Flexibilität.</a:t>
            </a:r>
          </a:p>
          <a:p>
            <a:r>
              <a:rPr lang="de-DE" dirty="0"/>
              <a:t>Über die genaue Steuerung der Lebenszeiten von Objekten kann auch die Performance optimiert werden.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3A2B-4D9F-4B27-80EB-C5A59593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6EA47-7B3C-48FF-85A8-40E561FF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4799-968F-4CBB-8165-E6880651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5863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8DB93A-3463-4974-8A67-2F9C0E24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 Container Performance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BCDC0C-1578-4BE8-8171-E70060529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590-A17B-4C10-8841-A7A87520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CB7A-627E-4BC8-BC08-7EB4928D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3FC8-BBFC-4A0D-A040-6EDC0BEF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0813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7573E1-BE1B-402E-B562-F6D44DCC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en-US" dirty="0"/>
              <a:t>Dependency Injection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D3477E-34B6-45F2-A6EF-2968E6333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A2E6-4C29-4C93-86B0-64801820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A368-86E1-454D-931E-4493A351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9B59-DFE6-4DE8-B2A1-0A6F689B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1438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8E2F96-8D9E-41BC-A991-F45E0F90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schnell sind DI Container?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9AFBAAF-C96D-42F9-A677-55D22A066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872398"/>
              </p:ext>
            </p:extLst>
          </p:nvPr>
        </p:nvGraphicFramePr>
        <p:xfrm>
          <a:off x="838200" y="1408309"/>
          <a:ext cx="10515600" cy="4768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20270-E661-4462-801C-46681291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6AF5-46CC-4EBB-B6F7-19934F4A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9350-777B-4496-B89B-714D80A2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46A47-835A-4CCD-A2A9-399357A3D34E}"/>
              </a:ext>
            </a:extLst>
          </p:cNvPr>
          <p:cNvSpPr txBox="1"/>
          <p:nvPr/>
        </p:nvSpPr>
        <p:spPr>
          <a:xfrm>
            <a:off x="9449881" y="6023074"/>
            <a:ext cx="190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>
                <a:hlinkClick r:id="rId3"/>
              </a:rPr>
              <a:t>palmmedia.de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3177582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DD15-49DC-463A-82D9-619FCC99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Kompilierung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43CE-26AA-48C7-91E1-5B186CC4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Einige DI Container (wie bspw. </a:t>
            </a:r>
            <a:r>
              <a:rPr lang="de-DE" dirty="0" err="1"/>
              <a:t>LightInject</a:t>
            </a:r>
            <a:r>
              <a:rPr lang="de-DE" dirty="0"/>
              <a:t>) kompilieren dynamisch zur Laufzeit Methoden, welche Objektgraphen auflösen.</a:t>
            </a:r>
          </a:p>
          <a:p>
            <a:r>
              <a:rPr lang="de-DE" dirty="0"/>
              <a:t>Diese dynamisch erzeugten Methoden werden beim ersten </a:t>
            </a:r>
            <a:r>
              <a:rPr lang="en-US" dirty="0"/>
              <a:t>Resolve</a:t>
            </a:r>
            <a:r>
              <a:rPr lang="de-DE" dirty="0"/>
              <a:t>-Aufruf generiert, und bei den darauffolgenden einfach wiederverwendet.</a:t>
            </a:r>
          </a:p>
          <a:p>
            <a:r>
              <a:rPr lang="de-DE" dirty="0"/>
              <a:t>Dies verhindert, dass bei jedem Auflösen Dictionary-Lookups und der Einsatz von </a:t>
            </a:r>
            <a:r>
              <a:rPr lang="en-US" dirty="0"/>
              <a:t>Reflection</a:t>
            </a:r>
            <a:r>
              <a:rPr lang="de-DE" dirty="0"/>
              <a:t> notwendig ist.</a:t>
            </a:r>
          </a:p>
          <a:p>
            <a:r>
              <a:rPr lang="de-DE" dirty="0"/>
              <a:t>Hauptsächlich durch diese Technik haben DI Container kaum Performanceunterschiede zu Pure DI.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3748-0365-4710-B537-B2553761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701A-F5D5-45D5-8002-206C58C1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E535E-65D2-42B6-9DE0-FCC7D19D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06453"/>
      </p:ext>
    </p:extLst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43371D0-3EF1-49D1-8550-AEAD2CD7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in </a:t>
            </a:r>
            <a:br>
              <a:rPr lang="en-US" dirty="0"/>
            </a:br>
            <a:r>
              <a:rPr lang="en-US" dirty="0"/>
              <a:t>Client Apps und Web Apps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2A2E50-735B-4A81-A2E6-E641D60B3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BCA0-8609-417B-80B6-4D676248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93A24-555F-404C-A4F0-DF5C2F50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1530-29E7-4CDE-80B6-A9BDF49A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9399"/>
      </p:ext>
    </p:extLst>
  </p:cSld>
  <p:clrMapOvr>
    <a:masterClrMapping/>
  </p:clrMapOvr>
  <p:transition spd="med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5938ED-A5A3-4A3E-B800-D1EFC082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 in XAML Apps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E2F0AD-424E-4BDC-A95A-4BC8AF9D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</a:t>
            </a:r>
            <a:r>
              <a:rPr lang="en-US" dirty="0"/>
              <a:t> Composition Root </a:t>
            </a:r>
            <a:r>
              <a:rPr lang="de-DE" dirty="0"/>
              <a:t>liegt üblicherweise in der Klasse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App</a:t>
            </a:r>
          </a:p>
          <a:p>
            <a:r>
              <a:rPr lang="de-DE" dirty="0"/>
              <a:t>Bei MVVM können View Models in Views über einen zusätzlichen Konstruktor injiziert werden. Dieser Konstruktor ruft den Standardkonstruktor auf, in dem </a:t>
            </a:r>
            <a:r>
              <a:rPr lang="de-DE" noProof="1">
                <a:latin typeface="Consolas" panose="020B0609020204030204" pitchFamily="49" charset="0"/>
              </a:rPr>
              <a:t>InitializeComponent</a:t>
            </a:r>
            <a:r>
              <a:rPr lang="de-DE" dirty="0"/>
              <a:t> ausgeführt wird (damit sollten VS Designer und </a:t>
            </a:r>
            <a:r>
              <a:rPr lang="en-US" dirty="0"/>
              <a:t>Auto Wiring</a:t>
            </a:r>
            <a:r>
              <a:rPr lang="de-DE" dirty="0"/>
              <a:t> problemlos funktionieren).</a:t>
            </a:r>
          </a:p>
          <a:p>
            <a:r>
              <a:rPr lang="de-DE" dirty="0"/>
              <a:t>Navigation kann über den DI Container gesteuert werden. Damit wird via Lifetimes bestimmt, wie lang welche View im Speicher bleibt. Die aktuelle View ist an das </a:t>
            </a:r>
            <a:r>
              <a:rPr lang="en-US" dirty="0"/>
              <a:t>Main Window</a:t>
            </a:r>
            <a:r>
              <a:rPr lang="de-DE" dirty="0"/>
              <a:t> gebunden.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003B-4CE2-4855-ACF7-9AA935AE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92D4-E236-43B1-977E-139FA687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5881-5B8E-4A77-8552-D0C1E629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28535"/>
      </p:ext>
    </p:extLst>
  </p:cSld>
  <p:clrMapOvr>
    <a:masterClrMapping/>
  </p:clrMapOvr>
  <p:transition spd="med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Requests in Web Apps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Threading im Kontext Industrie 4.0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59" y="2688535"/>
            <a:ext cx="947744" cy="1514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87" y="2244362"/>
            <a:ext cx="993104" cy="9000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3"/>
            <a:endCxn id="8" idx="1"/>
          </p:cNvCxnSpPr>
          <p:nvPr/>
        </p:nvCxnSpPr>
        <p:spPr>
          <a:xfrm>
            <a:off x="2393891" y="2694362"/>
            <a:ext cx="2137668" cy="751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91530" y="1964848"/>
            <a:ext cx="3308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GET</a:t>
            </a:r>
          </a:p>
          <a:p>
            <a:r>
              <a:rPr lang="en-US" dirty="0"/>
              <a:t>https://service.com/jobs/today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5947794" y="2894202"/>
            <a:ext cx="780031" cy="1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93689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Requests in Web Apps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59" y="2688535"/>
            <a:ext cx="947744" cy="1514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87" y="2244362"/>
            <a:ext cx="993104" cy="9000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  <a:stCxn id="10" idx="3"/>
            <a:endCxn id="8" idx="1"/>
          </p:cNvCxnSpPr>
          <p:nvPr/>
        </p:nvCxnSpPr>
        <p:spPr>
          <a:xfrm>
            <a:off x="2393891" y="2694362"/>
            <a:ext cx="2137668" cy="751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91530" y="1964848"/>
            <a:ext cx="3308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GET</a:t>
            </a:r>
          </a:p>
          <a:p>
            <a:r>
              <a:rPr lang="en-US" dirty="0"/>
              <a:t>https://service.com/jobs/today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5947794" y="2894202"/>
            <a:ext cx="1762694" cy="1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66" y="4210356"/>
            <a:ext cx="1076746" cy="10800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  <a:stCxn id="7" idx="3"/>
            <a:endCxn id="8" idx="1"/>
          </p:cNvCxnSpPr>
          <p:nvPr/>
        </p:nvCxnSpPr>
        <p:spPr>
          <a:xfrm flipV="1">
            <a:off x="2435712" y="3445778"/>
            <a:ext cx="2095847" cy="1304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91530" y="4764508"/>
            <a:ext cx="441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POST</a:t>
            </a:r>
          </a:p>
          <a:p>
            <a:r>
              <a:rPr lang="en-US" dirty="0"/>
              <a:t>https://service.com/jobs/update/8a14b03</a:t>
            </a:r>
            <a:endParaRPr lang="de-DE" dirty="0"/>
          </a:p>
        </p:txBody>
      </p:sp>
      <p:sp>
        <p:nvSpPr>
          <p:cNvPr id="18" name="Rectangle 17"/>
          <p:cNvSpPr/>
          <p:nvPr/>
        </p:nvSpPr>
        <p:spPr>
          <a:xfrm>
            <a:off x="5947794" y="3303165"/>
            <a:ext cx="205356" cy="1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546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Requests in Web Apps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59" y="2688535"/>
            <a:ext cx="947744" cy="1514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87" y="2244362"/>
            <a:ext cx="993104" cy="9000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  <a:stCxn id="10" idx="3"/>
            <a:endCxn id="8" idx="1"/>
          </p:cNvCxnSpPr>
          <p:nvPr/>
        </p:nvCxnSpPr>
        <p:spPr>
          <a:xfrm>
            <a:off x="2393891" y="2694362"/>
            <a:ext cx="2137668" cy="751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91530" y="1964848"/>
            <a:ext cx="3308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GET</a:t>
            </a:r>
          </a:p>
          <a:p>
            <a:r>
              <a:rPr lang="en-US" dirty="0"/>
              <a:t>https://service.com/jobs/today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5947794" y="2894202"/>
            <a:ext cx="2662806" cy="1426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947794" y="3304800"/>
            <a:ext cx="1669177" cy="1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66" y="4210356"/>
            <a:ext cx="1076746" cy="10800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  <a:stCxn id="7" idx="3"/>
            <a:endCxn id="8" idx="1"/>
          </p:cNvCxnSpPr>
          <p:nvPr/>
        </p:nvCxnSpPr>
        <p:spPr>
          <a:xfrm flipV="1">
            <a:off x="2435712" y="3445778"/>
            <a:ext cx="2095847" cy="1304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91530" y="4764508"/>
            <a:ext cx="441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POST</a:t>
            </a:r>
          </a:p>
          <a:p>
            <a:r>
              <a:rPr lang="en-US" dirty="0"/>
              <a:t>https://service.com/jobs/update/8a14b03</a:t>
            </a:r>
            <a:endParaRPr lang="de-DE" dirty="0"/>
          </a:p>
        </p:txBody>
      </p:sp>
      <p:cxnSp>
        <p:nvCxnSpPr>
          <p:cNvPr id="9" name="Connector: Elbow 8"/>
          <p:cNvCxnSpPr>
            <a:stCxn id="14" idx="3"/>
            <a:endCxn id="10" idx="0"/>
          </p:cNvCxnSpPr>
          <p:nvPr/>
        </p:nvCxnSpPr>
        <p:spPr>
          <a:xfrm flipH="1" flipV="1">
            <a:off x="1897339" y="2244362"/>
            <a:ext cx="6713261" cy="721147"/>
          </a:xfrm>
          <a:prstGeom prst="bentConnector4">
            <a:avLst>
              <a:gd name="adj1" fmla="val -3405"/>
              <a:gd name="adj2" fmla="val 155475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63188" y="2244362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51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4E69-4FC9-4F41-A73F-F20C9667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 in Web Apps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A571-3DED-42B9-BDF1-DEB78A33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</a:t>
            </a:r>
            <a:r>
              <a:rPr lang="en-US" dirty="0"/>
              <a:t> Composition Root</a:t>
            </a:r>
            <a:r>
              <a:rPr lang="de-DE" dirty="0"/>
              <a:t> liegt in </a:t>
            </a:r>
            <a:r>
              <a:rPr lang="de-DE" noProof="1"/>
              <a:t>Startup.cs</a:t>
            </a:r>
            <a:r>
              <a:rPr lang="de-DE" dirty="0"/>
              <a:t> (ASP.NET Core) bzw. in </a:t>
            </a:r>
            <a:r>
              <a:rPr lang="de-DE" noProof="1"/>
              <a:t>Global.asax</a:t>
            </a:r>
            <a:r>
              <a:rPr lang="de-DE" dirty="0"/>
              <a:t> (ASP.NET).</a:t>
            </a:r>
          </a:p>
          <a:p>
            <a:r>
              <a:rPr lang="de-DE" dirty="0"/>
              <a:t>Pro HTTP Request wird über die Routing-Einstellungen festgelegt, welcher Controllertyp aufgerufen wird. Dieser Controller wird dann vom DI Container instanziiert, standardmäßig innerhalb eines Scopes / Child Containers.</a:t>
            </a:r>
          </a:p>
          <a:p>
            <a:r>
              <a:rPr lang="de-DE" dirty="0"/>
              <a:t>Ist die HTTP Response erstellt, wird der </a:t>
            </a:r>
            <a:r>
              <a:rPr lang="en-US" dirty="0"/>
              <a:t>Scope disposed</a:t>
            </a:r>
            <a:r>
              <a:rPr lang="de-DE" dirty="0"/>
              <a:t>, und damit auch alle vom DI Container überwachten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IDisposable</a:t>
            </a:r>
            <a:r>
              <a:rPr lang="de-DE" dirty="0"/>
              <a:t> Instanzen.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FA77-79A7-4721-AE76-AE51EDEC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61FD-0BC7-4577-A237-D57CE882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2DDA-163D-47C2-9413-D905E4F2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5014"/>
      </p:ext>
    </p:extLst>
  </p:cSld>
  <p:clrMapOvr>
    <a:masterClrMapping/>
  </p:clrMapOvr>
  <p:transition spd="med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 Seemann: </a:t>
            </a:r>
            <a:br>
              <a:rPr lang="de-DE" dirty="0"/>
            </a:br>
            <a:r>
              <a:rPr lang="de-DE" dirty="0" err="1">
                <a:hlinkClick r:id="rId2"/>
              </a:rPr>
              <a:t>Dependency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Injection</a:t>
            </a:r>
            <a:r>
              <a:rPr lang="de-DE" dirty="0">
                <a:hlinkClick r:id="rId2"/>
              </a:rPr>
              <a:t> in .NET</a:t>
            </a:r>
            <a:r>
              <a:rPr lang="de-DE" dirty="0"/>
              <a:t>, Manning, 2011</a:t>
            </a:r>
            <a:br>
              <a:rPr lang="de-DE" dirty="0"/>
            </a:br>
            <a:r>
              <a:rPr lang="de-DE" dirty="0">
                <a:hlinkClick r:id="rId3"/>
              </a:rPr>
              <a:t>Mark Seemanns Blog</a:t>
            </a:r>
            <a:endParaRPr lang="de-DE" dirty="0"/>
          </a:p>
          <a:p>
            <a:r>
              <a:rPr lang="en-US" dirty="0"/>
              <a:t>Robert C. Martin (Uncle Bob): </a:t>
            </a:r>
            <a:br>
              <a:rPr lang="en-US" dirty="0"/>
            </a:br>
            <a:r>
              <a:rPr lang="en-US" dirty="0">
                <a:hlinkClick r:id="rId4"/>
              </a:rPr>
              <a:t>The Dependency Inversion Principle</a:t>
            </a:r>
            <a:r>
              <a:rPr lang="en-US" dirty="0"/>
              <a:t>, in The C++ Report, 1996</a:t>
            </a:r>
            <a:endParaRPr lang="de-DE" dirty="0"/>
          </a:p>
          <a:p>
            <a:r>
              <a:rPr lang="de-DE" dirty="0"/>
              <a:t>Daniel Palme: </a:t>
            </a:r>
            <a:br>
              <a:rPr lang="de-DE" dirty="0"/>
            </a:br>
            <a:r>
              <a:rPr lang="de-DE" dirty="0" err="1">
                <a:hlinkClick r:id="rId5"/>
              </a:rPr>
              <a:t>IoC</a:t>
            </a:r>
            <a:r>
              <a:rPr lang="de-DE" dirty="0">
                <a:hlinkClick r:id="rId5"/>
              </a:rPr>
              <a:t> Container Benchmark – Performance </a:t>
            </a:r>
            <a:r>
              <a:rPr lang="de-DE" dirty="0" err="1">
                <a:hlinkClick r:id="rId5"/>
              </a:rPr>
              <a:t>Comparison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7930"/>
      </p:ext>
    </p:extLst>
  </p:cSld>
  <p:clrMapOvr>
    <a:masterClrMapping/>
  </p:clrMapOvr>
  <p:transition spd="med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Herzlichen Dank.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 </a:t>
            </a:r>
          </a:p>
          <a:p>
            <a:r>
              <a:rPr lang="de-DE" dirty="0"/>
              <a:t>Lust auf ein Bierchen?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8180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CF1E7B-BA9F-4617-859B-C101A23F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A715AB-5CBA-4187-8F95-D5808F36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Programmiere eine </a:t>
            </a:r>
            <a:r>
              <a:rPr lang="de-DE" dirty="0" err="1"/>
              <a:t>Konsolenapp</a:t>
            </a:r>
            <a:r>
              <a:rPr lang="de-DE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Lese einen Buchstaben von der Konsole ein.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Wenn der Nutzer nicht ESC gedrückt hat, gib den Buchstaben auf der Konsole wieder aus.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Wenn der Nutzer ESC gedrückt hat, dann beende die Applikation.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7B89-DBEB-4A2E-990F-083405EF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432F-B9E2-4152-88B4-0D2BEBC1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E54F-72F4-4465-A053-BEF0871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1767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9636-9046-4331-A076-5FE144FA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Aufgabenstellung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4199-3AA1-4763-8A4B-7AEA8229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Erweitere deine </a:t>
            </a:r>
            <a:r>
              <a:rPr lang="de-DE" dirty="0" err="1"/>
              <a:t>Konsolenapp</a:t>
            </a:r>
            <a:r>
              <a:rPr lang="de-DE" dirty="0"/>
              <a:t> so, dass statt auf die Konsole auch in eine Datei ausgegeben werden kann.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D6D6-B978-4BEA-AF2B-CF20B513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68B3-DE51-4287-96F9-C134C8F2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89C4-78B5-41F5-9FB1-2C35CC81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143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6177-2E60-46FC-9B97-BFFC06EA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</a:t>
            </a:r>
            <a:r>
              <a:rPr lang="en-US" dirty="0"/>
              <a:t>Dependency</a:t>
            </a:r>
            <a:r>
              <a:rPr lang="de-DE" dirty="0"/>
              <a:t> / Abhängigkeit?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F352-82B7-4A86-975F-60A9C17D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Eine </a:t>
            </a:r>
            <a:r>
              <a:rPr lang="en-US" dirty="0"/>
              <a:t>Dependency</a:t>
            </a:r>
            <a:r>
              <a:rPr lang="de-DE" dirty="0"/>
              <a:t> ist ein Stück externe Funktionalität, das im aktuellen </a:t>
            </a:r>
            <a:r>
              <a:rPr lang="en-US" dirty="0"/>
              <a:t>Scope</a:t>
            </a:r>
            <a:r>
              <a:rPr lang="de-DE" dirty="0"/>
              <a:t> aufgerufen wird, um ein bestimmtes (Teil-) Problem zu lösen.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Dependencies</a:t>
            </a:r>
            <a:r>
              <a:rPr lang="de-DE" dirty="0"/>
              <a:t> können auf unterschiedlichen Ebenen betrachtet werden:</a:t>
            </a:r>
          </a:p>
          <a:p>
            <a:r>
              <a:rPr lang="de-DE" dirty="0"/>
              <a:t>Auf </a:t>
            </a:r>
            <a:r>
              <a:rPr lang="de-DE" dirty="0" err="1"/>
              <a:t>Typebene</a:t>
            </a:r>
            <a:r>
              <a:rPr lang="de-DE" dirty="0"/>
              <a:t> / Objektebene (Klassen, Interfaces, etc.)</a:t>
            </a:r>
          </a:p>
          <a:p>
            <a:r>
              <a:rPr lang="de-DE" dirty="0"/>
              <a:t>Auf </a:t>
            </a:r>
            <a:r>
              <a:rPr lang="de-DE" dirty="0" err="1"/>
              <a:t>Memberebene</a:t>
            </a:r>
            <a:r>
              <a:rPr lang="de-DE" dirty="0"/>
              <a:t> (Felder, Eigenschaften, Methoden, Events)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DA86-C447-4BBD-97DB-75375359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DDE5-1375-450B-A0C8-0D9CBF4A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F670-2D86-4ED0-9889-E059374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8964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B7C7-AB0A-434C-B378-4DBBE8A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en-US" dirty="0"/>
              <a:t>Dependencies</a:t>
            </a:r>
            <a:r>
              <a:rPr lang="de-DE" dirty="0"/>
              <a:t> von </a:t>
            </a:r>
            <a:r>
              <a:rPr lang="en-US" dirty="0"/>
              <a:t>Copy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48EC-1843-445C-8594-FB27E792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7DC2-82CA-4A49-BADF-81B5ED6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189B-A722-4067-9EB1-C06D90F3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E823F-1925-4D47-9B78-6AEC7534E3A5}"/>
              </a:ext>
            </a:extLst>
          </p:cNvPr>
          <p:cNvSpPr/>
          <p:nvPr/>
        </p:nvSpPr>
        <p:spPr>
          <a:xfrm>
            <a:off x="1017617" y="5555327"/>
            <a:ext cx="2006138" cy="49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Copy</a:t>
            </a:r>
            <a:r>
              <a:rPr lang="de-DE" dirty="0"/>
              <a:t> v1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7F23F-0482-49F5-9FD8-68FC47C566A2}"/>
              </a:ext>
            </a:extLst>
          </p:cNvPr>
          <p:cNvSpPr/>
          <p:nvPr/>
        </p:nvSpPr>
        <p:spPr>
          <a:xfrm>
            <a:off x="3644439" y="5555327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Console.ReadKey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E3EDF-0359-41D5-B045-3BF0F914C040}"/>
              </a:ext>
            </a:extLst>
          </p:cNvPr>
          <p:cNvSpPr/>
          <p:nvPr/>
        </p:nvSpPr>
        <p:spPr>
          <a:xfrm>
            <a:off x="3644439" y="4970549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Console.Write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C569FE-6F13-4AA2-999E-C6D47EE1D0E8}"/>
              </a:ext>
            </a:extLst>
          </p:cNvPr>
          <p:cNvSpPr/>
          <p:nvPr/>
        </p:nvSpPr>
        <p:spPr>
          <a:xfrm>
            <a:off x="3644439" y="4385771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ConsoleKeyInfo.KeyChar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2C9E30-9579-429D-A839-2E90DF71040A}"/>
              </a:ext>
            </a:extLst>
          </p:cNvPr>
          <p:cNvSpPr/>
          <p:nvPr/>
        </p:nvSpPr>
        <p:spPr>
          <a:xfrm>
            <a:off x="3644439" y="3800993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24321F-4730-4048-BE1E-0BDFB4EE7C6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023755" y="5218718"/>
            <a:ext cx="620684" cy="5847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00F8036-B8E5-4050-89F1-CDB3060A257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023755" y="4633940"/>
            <a:ext cx="620684" cy="11695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6A1DBF7-C1BC-416C-8FA4-09B02E9CEF5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023755" y="4049162"/>
            <a:ext cx="620684" cy="175433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FED8612-903F-41E6-89BC-9BA57C56468C}"/>
              </a:ext>
            </a:extLst>
          </p:cNvPr>
          <p:cNvSpPr/>
          <p:nvPr/>
        </p:nvSpPr>
        <p:spPr>
          <a:xfrm>
            <a:off x="6541424" y="5555326"/>
            <a:ext cx="2006138" cy="49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Copy</a:t>
            </a:r>
            <a:r>
              <a:rPr lang="de-DE" dirty="0"/>
              <a:t> v2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FD6E9-A45B-4E79-9D0C-025FB6B3EE84}"/>
              </a:ext>
            </a:extLst>
          </p:cNvPr>
          <p:cNvSpPr/>
          <p:nvPr/>
        </p:nvSpPr>
        <p:spPr>
          <a:xfrm>
            <a:off x="9168246" y="5555326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Console.ReadKey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A3AD99-1C28-4B0F-90CC-82AF0DCE65E8}"/>
              </a:ext>
            </a:extLst>
          </p:cNvPr>
          <p:cNvSpPr/>
          <p:nvPr/>
        </p:nvSpPr>
        <p:spPr>
          <a:xfrm>
            <a:off x="9168246" y="4970549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Console.Write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60611E-513C-43EC-BEEB-73A91B2E0788}"/>
              </a:ext>
            </a:extLst>
          </p:cNvPr>
          <p:cNvSpPr/>
          <p:nvPr/>
        </p:nvSpPr>
        <p:spPr>
          <a:xfrm>
            <a:off x="9168246" y="4385771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ConsoleKeyInfo.KeyChar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9D9F9E-86D7-4010-9622-D4FFBE7F389A}"/>
              </a:ext>
            </a:extLst>
          </p:cNvPr>
          <p:cNvSpPr/>
          <p:nvPr/>
        </p:nvSpPr>
        <p:spPr>
          <a:xfrm>
            <a:off x="9168246" y="3799664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</a:t>
            </a:r>
            <a:endParaRPr lang="en-U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6E2ACA2-D651-472E-9ED2-4472011FD38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547562" y="5803495"/>
            <a:ext cx="620684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DAD337-4C75-4B37-AFCE-293C348396F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8547562" y="5218718"/>
            <a:ext cx="620684" cy="5847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812065A-79C5-4106-A59C-71D20392A1C8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8547562" y="4633940"/>
            <a:ext cx="620684" cy="11695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C2B82E-A6F0-4904-AA7D-6DAD7EFEA59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8547562" y="4047833"/>
            <a:ext cx="620684" cy="17556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62849F-AD8E-40A6-9FE9-24CCB60FF0AB}"/>
              </a:ext>
            </a:extLst>
          </p:cNvPr>
          <p:cNvSpPr/>
          <p:nvPr/>
        </p:nvSpPr>
        <p:spPr>
          <a:xfrm>
            <a:off x="9168246" y="2044633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File.Dispose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F54D68-CBC4-4641-A862-C86B378DC53F}"/>
              </a:ext>
            </a:extLst>
          </p:cNvPr>
          <p:cNvSpPr/>
          <p:nvPr/>
        </p:nvSpPr>
        <p:spPr>
          <a:xfrm>
            <a:off x="9168246" y="2630740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File.Write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219C4E-F0A3-46CA-A223-B994E2D17F81}"/>
              </a:ext>
            </a:extLst>
          </p:cNvPr>
          <p:cNvSpPr/>
          <p:nvPr/>
        </p:nvSpPr>
        <p:spPr>
          <a:xfrm>
            <a:off x="9168246" y="3216328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File.Initialize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4CAD9E0-9898-4923-A068-CE5B34713575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8547562" y="3464497"/>
            <a:ext cx="620684" cy="23389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6E064FB-7F29-4B41-A917-C84280473F06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8547562" y="2878909"/>
            <a:ext cx="620684" cy="29245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1B73E80-459A-459A-B849-FBD38DC0C627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8547562" y="2292802"/>
            <a:ext cx="620684" cy="35106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4B7D273-3514-4831-9A2B-EA6B37972B8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23755" y="5803496"/>
            <a:ext cx="62068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38227C-0AE4-459D-9908-010E1BF75393}"/>
              </a:ext>
            </a:extLst>
          </p:cNvPr>
          <p:cNvSpPr/>
          <p:nvPr/>
        </p:nvSpPr>
        <p:spPr>
          <a:xfrm>
            <a:off x="9168246" y="1453442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  <a:endParaRPr lang="en-US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21118FE-6F5C-4391-A7E3-875417F6C9A7}"/>
              </a:ext>
            </a:extLst>
          </p:cNvPr>
          <p:cNvCxnSpPr>
            <a:cxnSpLocks/>
            <a:stCxn id="20" idx="3"/>
            <a:endCxn id="175" idx="1"/>
          </p:cNvCxnSpPr>
          <p:nvPr/>
        </p:nvCxnSpPr>
        <p:spPr>
          <a:xfrm flipV="1">
            <a:off x="8547562" y="1701611"/>
            <a:ext cx="620684" cy="41018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8392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1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C8D-1F27-4A72-A7E7-20214957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Lösung: </a:t>
            </a:r>
            <a:br>
              <a:rPr lang="de-DE" dirty="0"/>
            </a:br>
            <a:r>
              <a:rPr lang="de-DE" dirty="0"/>
              <a:t>das </a:t>
            </a:r>
            <a:r>
              <a:rPr lang="en-US" dirty="0"/>
              <a:t>Dependency Inversion Principle (DIP)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F633-F291-4F89-B3AE-290AF096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High-Level Modules should not depend upon Low-Level Modules. Both should depend upon abstractions.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Abstractions should not depend upon details. Details should depend upon abstractions.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Aber was heißt das genau?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6E4E-B387-4EC1-A987-9DD32D02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28.06.2017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3CBD-C5D4-40E6-90F0-14D9C851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Dependency Injection in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6BB64-7F7D-41BB-9BC3-E36509E5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8609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k Template.potx" id="{33630EC6-1854-4662-B824-0706C106B5F6}" vid="{5B890549-CA12-4733-A972-BEC8E948F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2745</Words>
  <Application>Microsoft Office PowerPoint</Application>
  <PresentationFormat>Widescreen</PresentationFormat>
  <Paragraphs>525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Segoe UI</vt:lpstr>
      <vt:lpstr>Segoe UI Light</vt:lpstr>
      <vt:lpstr>Wingdings</vt:lpstr>
      <vt:lpstr>Office Theme</vt:lpstr>
      <vt:lpstr>Dependency Injection  in .NET</vt:lpstr>
      <vt:lpstr>Agenda</vt:lpstr>
      <vt:lpstr>Zu meiner Person</vt:lpstr>
      <vt:lpstr>Warum Dependency Injection?</vt:lpstr>
      <vt:lpstr>Aufgabenstellung 1</vt:lpstr>
      <vt:lpstr>Neue Aufgabenstellung</vt:lpstr>
      <vt:lpstr>Was ist eine Dependency / Abhängigkeit?</vt:lpstr>
      <vt:lpstr>Die Dependencies von Copy</vt:lpstr>
      <vt:lpstr>Die Lösung:  das Dependency Inversion Principle (DIP)</vt:lpstr>
      <vt:lpstr>High-Level und Low-Level Modules</vt:lpstr>
      <vt:lpstr>Entkoppelung durch Abstraktionen</vt:lpstr>
      <vt:lpstr>Keine Details in den Abstraktionen</vt:lpstr>
      <vt:lpstr>Das DIP erfordert Dependency Injection</vt:lpstr>
      <vt:lpstr>Copy – vorher und nachher</vt:lpstr>
      <vt:lpstr>DI Containers</vt:lpstr>
      <vt:lpstr>Was ist ein DI Container?</vt:lpstr>
      <vt:lpstr>Welche DI Container gibt es für .NET?</vt:lpstr>
      <vt:lpstr>DI Container einsetzen im Composition Root</vt:lpstr>
      <vt:lpstr>Wie funktioniert Auto Wiring (vereinfacht)?</vt:lpstr>
      <vt:lpstr>Lifetimes von LightInject</vt:lpstr>
      <vt:lpstr>Lifetimes von LightInject</vt:lpstr>
      <vt:lpstr>Lifetimes von LightInject</vt:lpstr>
      <vt:lpstr>Lifetimes von LightInject</vt:lpstr>
      <vt:lpstr>Lifetimes von LightInject</vt:lpstr>
      <vt:lpstr>Lifetimes von LightInject</vt:lpstr>
      <vt:lpstr>Verschiedene Arten von DI</vt:lpstr>
      <vt:lpstr>Composition Root</vt:lpstr>
      <vt:lpstr>Interception</vt:lpstr>
      <vt:lpstr>Best Practices für DI Container</vt:lpstr>
      <vt:lpstr>Decorator als Alternative für Interception</vt:lpstr>
      <vt:lpstr>Nutze Constructor Injection</vt:lpstr>
      <vt:lpstr>Die Aufgabe von Konstruktoren</vt:lpstr>
      <vt:lpstr>Vermeide Service Locator</vt:lpstr>
      <vt:lpstr>Nutze einen Composition Root</vt:lpstr>
      <vt:lpstr>Singletons halten Objekte im Speicher</vt:lpstr>
      <vt:lpstr>Objektgraphen – behalte die Übersicht</vt:lpstr>
      <vt:lpstr>Pure DI vs. DI Container</vt:lpstr>
      <vt:lpstr>Ab wann Dependency Injection einsetzen?</vt:lpstr>
      <vt:lpstr>DI Container Performance</vt:lpstr>
      <vt:lpstr>Wie schnell sind DI Container?</vt:lpstr>
      <vt:lpstr>Dynamische Kompilierung</vt:lpstr>
      <vt:lpstr>Dependency Injection in  Client Apps und Web Apps</vt:lpstr>
      <vt:lpstr>DI Container in XAML Apps</vt:lpstr>
      <vt:lpstr>Concurrent Requests in Web Apps</vt:lpstr>
      <vt:lpstr>Concurrent Requests in Web Apps</vt:lpstr>
      <vt:lpstr>Concurrent Requests in Web Apps</vt:lpstr>
      <vt:lpstr>DI Container in Web Apps</vt:lpstr>
      <vt:lpstr>Quellen:</vt:lpstr>
      <vt:lpstr>Herzlichen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Threading im Detail</dc:title>
  <dc:creator>Kenny Pflug</dc:creator>
  <cp:lastModifiedBy>Kenny Pflug</cp:lastModifiedBy>
  <cp:revision>127</cp:revision>
  <dcterms:created xsi:type="dcterms:W3CDTF">2017-01-26T07:58:07Z</dcterms:created>
  <dcterms:modified xsi:type="dcterms:W3CDTF">2017-06-28T13:55:36Z</dcterms:modified>
</cp:coreProperties>
</file>