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Default Extension="jpg&amp;ehk=zjgI4HbEPh5gED5dmIAylA&amp;pid=OfficeInsert" ContentType="image/jpeg"/>
  <Default Extension="jpg&amp;ehk=kNpFdPsdUWIh5t8LmNx" ContentType="image/jpeg"/>
  <Default Extension="png&amp;ehk=hKJ0CTvGY8ZMMilf02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8" r:id="rId15"/>
    <p:sldId id="276" r:id="rId16"/>
    <p:sldId id="275" r:id="rId17"/>
    <p:sldId id="277" r:id="rId18"/>
    <p:sldId id="283" r:id="rId19"/>
    <p:sldId id="284" r:id="rId20"/>
    <p:sldId id="285" r:id="rId21"/>
    <p:sldId id="292" r:id="rId22"/>
    <p:sldId id="286" r:id="rId23"/>
    <p:sldId id="288" r:id="rId24"/>
    <p:sldId id="289" r:id="rId25"/>
    <p:sldId id="290" r:id="rId26"/>
    <p:sldId id="291" r:id="rId27"/>
    <p:sldId id="294" r:id="rId28"/>
    <p:sldId id="293" r:id="rId29"/>
    <p:sldId id="295" r:id="rId30"/>
    <p:sldId id="296" r:id="rId31"/>
    <p:sldId id="271" r:id="rId32"/>
    <p:sldId id="298" r:id="rId33"/>
    <p:sldId id="269" r:id="rId34"/>
    <p:sldId id="325" r:id="rId35"/>
    <p:sldId id="326" r:id="rId36"/>
    <p:sldId id="327" r:id="rId37"/>
    <p:sldId id="328" r:id="rId38"/>
    <p:sldId id="329" r:id="rId39"/>
    <p:sldId id="330" r:id="rId40"/>
    <p:sldId id="266" r:id="rId41"/>
    <p:sldId id="299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21" r:id="rId59"/>
    <p:sldId id="320" r:id="rId60"/>
    <p:sldId id="319" r:id="rId61"/>
    <p:sldId id="322" r:id="rId62"/>
    <p:sldId id="323" r:id="rId63"/>
    <p:sldId id="324" r:id="rId64"/>
    <p:sldId id="332" r:id="rId65"/>
    <p:sldId id="33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D91A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9841-37CA-41DE-9E66-2E01450F3727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17926-2992-48C7-99A0-28BACB26C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548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5802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385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608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665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7248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4671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4000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30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E05E-2642-448D-9FC5-15A41ACA4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&amp;ehk=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&amp;ehk=kNpFdPsdUWIh5t8LmNx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tter.com/feo2x" TargetMode="External"/><Relationship Id="rId2" Type="http://schemas.openxmlformats.org/officeDocument/2006/relationships/hyperlink" Target="http://www.feo2x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hyperlink" Target="http://www.youtube.com/c/kennypflu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&amp;ehk=hKJ0CTvGY8ZMMilf02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zjgI4HbEPh5gED5dmIAylA&amp;pid=OfficeInsert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.pluralsight.com/library/courses/skeet-async/table-of-contents" TargetMode="External"/><Relationship Id="rId3" Type="http://schemas.openxmlformats.org/officeDocument/2006/relationships/hyperlink" Target="https://mva.microsoft.com/en-US/training-courses/advanced-net-threading-part-2-computebound-async-operations-16658" TargetMode="External"/><Relationship Id="rId7" Type="http://schemas.openxmlformats.org/officeDocument/2006/relationships/hyperlink" Target="http://www.albahari.com/threading/" TargetMode="External"/><Relationship Id="rId2" Type="http://schemas.openxmlformats.org/officeDocument/2006/relationships/hyperlink" Target="https://mva.microsoft.com/en-US/training-courses/advanced-net-threading-part-1-thread-fundamentals-166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va.microsoft.com/en-US/training-courses/advanced-net-threading-part-5-thread-synchronization-locks-16661" TargetMode="External"/><Relationship Id="rId5" Type="http://schemas.openxmlformats.org/officeDocument/2006/relationships/hyperlink" Target="https://mva.microsoft.com/en-US/training-courses/advanced-net-threading-part-4-thread-synchronization-primitives-16660" TargetMode="External"/><Relationship Id="rId4" Type="http://schemas.openxmlformats.org/officeDocument/2006/relationships/hyperlink" Target="https://mva.microsoft.com/en-US/training-courses/advanced-net-threading-part-3-iobound-async-operations-16659" TargetMode="External"/><Relationship Id="rId9" Type="http://schemas.openxmlformats.org/officeDocument/2006/relationships/hyperlink" Target="http://www.cliffc.org/blog/2007/03/26/non-blocking-hashtable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Threading </a:t>
            </a:r>
            <a:r>
              <a:rPr lang="de-DE" dirty="0"/>
              <a:t>im Detail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.NET Developer Group Ulm</a:t>
            </a:r>
          </a:p>
          <a:p>
            <a:r>
              <a:rPr lang="de-DE" dirty="0"/>
              <a:t>15.03.2017</a:t>
            </a:r>
          </a:p>
          <a:p>
            <a:r>
              <a:rPr lang="de-DE" dirty="0" err="1"/>
              <a:t>Artiso</a:t>
            </a:r>
            <a:r>
              <a:rPr lang="de-DE" dirty="0"/>
              <a:t> Solutions GmbH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01250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/>
              <a:t>Multi-Threading via Thread Pool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Thread Pool hält eine gewisse Anzahl an Background Threads am Leben.</a:t>
            </a:r>
          </a:p>
          <a:p>
            <a:r>
              <a:rPr lang="de-DE" dirty="0"/>
              <a:t>Auf diese können Operationen ausgelagert werden mit </a:t>
            </a:r>
            <a:r>
              <a:rPr lang="de-DE" sz="2600" dirty="0" err="1">
                <a:solidFill>
                  <a:srgbClr val="2D91AF"/>
                </a:solidFill>
                <a:latin typeface="Consolas" panose="020B0609020204030204" pitchFamily="49" charset="0"/>
              </a:rPr>
              <a:t>ThreadPool</a:t>
            </a:r>
            <a:r>
              <a:rPr lang="de-DE" sz="2600" dirty="0" err="1">
                <a:latin typeface="Consolas" panose="020B0609020204030204" pitchFamily="49" charset="0"/>
              </a:rPr>
              <a:t>.QueueUserWorkItem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Der Anzahl der Threads im Pool wird dynamisch erhöht und verringert</a:t>
            </a:r>
            <a:endParaRPr lang="en-US" dirty="0"/>
          </a:p>
        </p:txBody>
      </p:sp>
      <p:pic>
        <p:nvPicPr>
          <p:cNvPr id="2" name="Content Placeholder 1" descr="rotes &lt;strong&gt;Wollknäuel&lt;/strong&gt;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3251"/>
            <a:ext cx="5181600" cy="34560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34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viele Threads sollte ein Prozess nutzen?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Abhängig von der Anzahl an Cores auf dem Zielsystem</a:t>
            </a:r>
          </a:p>
          <a:p>
            <a:r>
              <a:rPr lang="de-DE" dirty="0"/>
              <a:t>Idealerweise: </a:t>
            </a:r>
            <a:br>
              <a:rPr lang="de-DE" dirty="0"/>
            </a:br>
            <a:r>
              <a:rPr lang="de-DE" dirty="0"/>
              <a:t>1 Thread pro Core</a:t>
            </a:r>
          </a:p>
          <a:p>
            <a:r>
              <a:rPr lang="de-DE" dirty="0"/>
              <a:t>Der Thread Pool verwaltet eine optimale Anzahl an Threads automatisch für uns</a:t>
            </a:r>
          </a:p>
        </p:txBody>
      </p:sp>
      <p:pic>
        <p:nvPicPr>
          <p:cNvPr id="8" name="Content Placeholder 7" descr="File:Intel &lt;strong&gt;CPU&lt;/strong&gt; &lt;strong&gt;Core&lt;/strong&gt; i7 2600K Sandy Bridge bottom.jpg -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08" y="2611406"/>
            <a:ext cx="4215384" cy="27797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20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 bereite ich den Thread Pool am besten Kopfschmerzen?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9887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Antwort: </a:t>
            </a:r>
            <a:br>
              <a:rPr lang="de-DE" sz="5400" dirty="0"/>
            </a:br>
            <a:r>
              <a:rPr lang="de-DE" sz="5400" dirty="0"/>
              <a:t>indem ich seine Threads blockiere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369"/>
      </p:ext>
    </p:extLst>
  </p:cSld>
  <p:clrMapOvr>
    <a:masterClrMapping/>
  </p:clrMapOvr>
  <p:transition spd="med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9584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pic>
        <p:nvPicPr>
          <p:cNvPr id="13" name="Graphic 12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</p:spTree>
    <p:extLst>
      <p:ext uri="{BB962C8B-B14F-4D97-AF65-F5344CB8AC3E}">
        <p14:creationId xmlns:p14="http://schemas.microsoft.com/office/powerpoint/2010/main" val="41248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22" name="Graphic 21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2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62493" y="2247348"/>
            <a:ext cx="183941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Thread blockiert</a:t>
            </a:r>
          </a:p>
        </p:txBody>
      </p:sp>
    </p:spTree>
    <p:extLst>
      <p:ext uri="{BB962C8B-B14F-4D97-AF65-F5344CB8AC3E}">
        <p14:creationId xmlns:p14="http://schemas.microsoft.com/office/powerpoint/2010/main" val="72052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9279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18" idx="1"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9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Threads, Hardware und der Thread Pool</a:t>
            </a:r>
          </a:p>
          <a:p>
            <a:r>
              <a:rPr lang="de-DE" dirty="0"/>
              <a:t>Task Parallel Library (TPL) und warum asynchrone Programmierung wichtig ist</a:t>
            </a:r>
          </a:p>
          <a:p>
            <a:r>
              <a:rPr lang="de-DE" dirty="0"/>
              <a:t>Nichtblockierende Synchronisierung und Algorithmen</a:t>
            </a:r>
          </a:p>
          <a:p>
            <a:r>
              <a:rPr lang="de-DE" dirty="0"/>
              <a:t>Eure Fragen, Wünsche und Anträge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/>
              <a:t>Zwischenrufe erlaubt!</a:t>
            </a:r>
            <a:endParaRPr lang="de-DE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2169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6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7119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7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960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69326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8455152" y="4021231"/>
            <a:ext cx="683512" cy="22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08398" y="2247348"/>
            <a:ext cx="1547603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Hardware I/O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41894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968752" y="4023519"/>
            <a:ext cx="6126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2043513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Asynchroner Zugriff auf I/O Devices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FileStream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35814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Windows I/O Dispatcher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24600" y="3182271"/>
            <a:ext cx="213055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NTFS Driver</a:t>
            </a:r>
          </a:p>
        </p:txBody>
      </p:sp>
      <p:sp>
        <p:nvSpPr>
          <p:cNvPr id="21" name="Oval 20"/>
          <p:cNvSpPr/>
          <p:nvPr/>
        </p:nvSpPr>
        <p:spPr>
          <a:xfrm>
            <a:off x="1446276" y="197699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IRP</a:t>
            </a:r>
          </a:p>
        </p:txBody>
      </p:sp>
      <p:pic>
        <p:nvPicPr>
          <p:cNvPr id="8" name="Graphic 7" descr="Dis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8664" y="3177695"/>
            <a:ext cx="1687072" cy="1687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58837" y="5100724"/>
            <a:ext cx="317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Eingereiht in den Thread Pool</a:t>
            </a:r>
          </a:p>
        </p:txBody>
      </p:sp>
    </p:spTree>
    <p:extLst>
      <p:ext uri="{BB962C8B-B14F-4D97-AF65-F5344CB8AC3E}">
        <p14:creationId xmlns:p14="http://schemas.microsoft.com/office/powerpoint/2010/main" val="144283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FileStream</a:t>
            </a:r>
            <a:r>
              <a:rPr lang="de-DE" dirty="0"/>
              <a:t> asynchron nutzen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</a:t>
            </a:r>
            <a:r>
              <a:rPr lang="de-DE" sz="2400" dirty="0">
                <a:latin typeface="Consolas" panose="020B0609020204030204" pitchFamily="49" charset="0"/>
              </a:rPr>
              <a:t> = </a:t>
            </a: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FileStream</a:t>
            </a:r>
            <a:r>
              <a:rPr lang="de-DE" sz="2400" dirty="0">
                <a:latin typeface="Consolas" panose="020B0609020204030204" pitchFamily="49" charset="0"/>
              </a:rPr>
              <a:t>(..., </a:t>
            </a:r>
            <a:r>
              <a:rPr lang="de-DE" sz="2400" dirty="0" err="1">
                <a:solidFill>
                  <a:srgbClr val="2D91AF"/>
                </a:solidFill>
                <a:latin typeface="Consolas" panose="020B0609020204030204" pitchFamily="49" charset="0"/>
              </a:rPr>
              <a:t>FileOptions</a:t>
            </a:r>
            <a:r>
              <a:rPr lang="de-DE" sz="2400" dirty="0" err="1">
                <a:latin typeface="Consolas" panose="020B0609020204030204" pitchFamily="49" charset="0"/>
              </a:rPr>
              <a:t>.Asynchronous</a:t>
            </a:r>
            <a:r>
              <a:rPr lang="de-DE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sz="2400" dirty="0">
                <a:latin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</a:rPr>
              <a:t>fs.ReadToEndAsync</a:t>
            </a:r>
            <a:r>
              <a:rPr lang="de-DE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8243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I/O gebundene Applikationen sind die Regel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1968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 zusammengefasst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Threads wurden geschaffen, um Software </a:t>
            </a:r>
            <a:r>
              <a:rPr lang="de-DE" dirty="0" err="1"/>
              <a:t>responsive</a:t>
            </a:r>
            <a:r>
              <a:rPr lang="de-DE" dirty="0"/>
              <a:t> und robust zu machen</a:t>
            </a:r>
          </a:p>
          <a:p>
            <a:r>
              <a:rPr lang="de-DE" dirty="0"/>
              <a:t>Sie haben einen wesentlichen Performance-Overhead</a:t>
            </a:r>
          </a:p>
          <a:p>
            <a:r>
              <a:rPr lang="de-DE" dirty="0"/>
              <a:t>Der Thread Pool hilft uns, Threads wiederzuverwenden und optimiert dynamisch auf die Prozessoranzahl des Zielsystems</a:t>
            </a:r>
          </a:p>
          <a:p>
            <a:r>
              <a:rPr lang="de-DE" dirty="0"/>
              <a:t>Threads auf dem Thread Pool sollten möglichst nicht blockieren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7870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meiner Person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Doktorand der Medieninformatik an der Universität Regensburg</a:t>
            </a:r>
          </a:p>
          <a:p>
            <a:r>
              <a:rPr lang="de-DE" dirty="0"/>
              <a:t>Wissenschaftlicher Mitarbeiter an der OTH Regensburg</a:t>
            </a:r>
          </a:p>
          <a:p>
            <a:r>
              <a:rPr lang="de-DE" dirty="0"/>
              <a:t>Softwareentwickler bei virtNET</a:t>
            </a:r>
          </a:p>
          <a:p>
            <a:r>
              <a:rPr lang="de-DE" dirty="0"/>
              <a:t>Organisator der DNUG Regensburg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Blog: </a:t>
            </a:r>
            <a:r>
              <a:rPr lang="de-DE" dirty="0">
                <a:hlinkClick r:id="rId2"/>
              </a:rPr>
              <a:t>www.feo2x.com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YouTube: </a:t>
            </a:r>
            <a:r>
              <a:rPr lang="de-DE" dirty="0">
                <a:hlinkClick r:id="rId4"/>
              </a:rPr>
              <a:t>www.youtube.com/c/kennypflug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2" y="1825625"/>
            <a:ext cx="2923555" cy="4351338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212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 und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5793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Wofür Tasks?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Eine Abstraktion über eine asynchrone Operation</a:t>
            </a:r>
          </a:p>
          <a:p>
            <a:r>
              <a:rPr lang="de-DE" dirty="0"/>
              <a:t>Bieten Informationen wie Ergebnis, geworfene </a:t>
            </a:r>
            <a:r>
              <a:rPr lang="de-DE" dirty="0" err="1"/>
              <a:t>Exceptions</a:t>
            </a:r>
            <a:r>
              <a:rPr lang="de-DE" dirty="0"/>
              <a:t> und Status der Operation</a:t>
            </a:r>
          </a:p>
        </p:txBody>
      </p:sp>
      <p:pic>
        <p:nvPicPr>
          <p:cNvPr id="10" name="Content Placeholder 9" descr="Datei:Oxygen480-actions-mail-mark-&lt;strong&gt;task&lt;/strong&gt;.svg – Wikipedia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853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alles machen kann mit Tasks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.Start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.Run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.WaitAny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.Result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.ContinueWith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.WhenAll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.WhenAny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.CompletedTask</a:t>
            </a:r>
            <a:r>
              <a:rPr lang="de-DE" dirty="0"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dirty="0" err="1">
                <a:latin typeface="Consolas" panose="020B0609020204030204" pitchFamily="49" charset="0"/>
              </a:rPr>
              <a:t>.FromResult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Und das wichtigste: asynchron warten mit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375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Await Decompiled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5238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900420538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2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6" y="2599667"/>
            <a:ext cx="39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51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…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3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Await</a:t>
            </a:r>
            <a:r>
              <a:rPr lang="de-DE" dirty="0"/>
              <a:t> und O-O Design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39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9" idx="2"/>
            <a:endCxn id="10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1" idx="0"/>
            <a:endCxn id="10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0"/>
            <a:endCxn id="2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1406" y="1280160"/>
            <a:ext cx="371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id</a:t>
            </a:r>
            <a:r>
              <a:rPr lang="de-DE" sz="1200" dirty="0"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405" y="2599667"/>
            <a:ext cx="4578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sz="1200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D91AF"/>
                </a:solidFill>
                <a:latin typeface="Consolas" panose="020B0609020204030204" pitchFamily="49" charset="0"/>
              </a:rPr>
              <a:t>Task</a:t>
            </a:r>
            <a:r>
              <a:rPr lang="de-DE" sz="1200" dirty="0"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sz="1200" dirty="0">
                <a:latin typeface="Consolas" panose="020B0609020204030204" pitchFamily="49" charset="0"/>
              </a:rPr>
              <a:t>&gt; </a:t>
            </a:r>
            <a:r>
              <a:rPr lang="de-DE" sz="1200" dirty="0" err="1">
                <a:latin typeface="Consolas" panose="020B0609020204030204" pitchFamily="49" charset="0"/>
              </a:rPr>
              <a:t>LoadById</a:t>
            </a:r>
            <a:r>
              <a:rPr lang="de-DE" sz="1200" dirty="0">
                <a:latin typeface="Consolas" panose="020B0609020204030204" pitchFamily="49" charset="0"/>
              </a:rPr>
              <a:t>(…);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9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rote Faden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Warum Threads?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052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SynchronizationContext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Operation kann auf den Ursprungsthread zurückkehren, wenn mit ihm ein </a:t>
            </a:r>
            <a:r>
              <a:rPr lang="de-DE" noProof="1">
                <a:solidFill>
                  <a:srgbClr val="2D91AF"/>
                </a:solidFill>
              </a:rPr>
              <a:t>SynchronizationContext</a:t>
            </a:r>
            <a:r>
              <a:rPr lang="de-DE" dirty="0"/>
              <a:t> assoziiert ist.</a:t>
            </a:r>
          </a:p>
          <a:p>
            <a:r>
              <a:rPr lang="de-DE" dirty="0"/>
              <a:t>Dieser wird üblicherweise von UI Frameworks initialisiert (aber auch von ASP.NET).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40</a:t>
            </a:fld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12" y="497745"/>
            <a:ext cx="4199661" cy="5679218"/>
          </a:xfrm>
        </p:spPr>
      </p:pic>
    </p:spTree>
    <p:extLst>
      <p:ext uri="{BB962C8B-B14F-4D97-AF65-F5344CB8AC3E}">
        <p14:creationId xmlns:p14="http://schemas.microsoft.com/office/powerpoint/2010/main" val="411292360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Nichtblockierende Synchronisierung und Algorithmen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5484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 bei Multi-Threading ohne Synchronisation?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Mögliche Ausgaben: 42 und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kann </a:t>
            </a:r>
            <a:r>
              <a:rPr lang="en-US" b="1" dirty="0"/>
              <a:t>Caching Optimization</a:t>
            </a:r>
            <a:r>
              <a:rPr lang="de-DE" dirty="0"/>
              <a:t> und </a:t>
            </a:r>
            <a:r>
              <a:rPr lang="en-US" b="1" dirty="0"/>
              <a:t>Instruction Reordering</a:t>
            </a:r>
            <a:r>
              <a:rPr lang="de-DE" dirty="0"/>
              <a:t> auftreten.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Letzteres heißt, dass es dem C# Compiler, dem JIT Compiler, oder dem Prozessor zur Laufzeit erlaubt ist, die Reihenfolge der Statements zu vertauschen, solange dies im Single-</a:t>
            </a:r>
            <a:r>
              <a:rPr lang="de-DE" dirty="0" err="1"/>
              <a:t>Threaded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zum selben Ergebnis führt (dies ist stark plattformabhängig).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40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Instruction Reordering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 darf nicht vor </a:t>
            </a:r>
            <a:r>
              <a:rPr lang="de-DE" noProof="1">
                <a:latin typeface="Consolas" panose="020B0609020204030204" pitchFamily="49" charset="0"/>
              </a:rPr>
              <a:t>_answer = 42</a:t>
            </a:r>
            <a:r>
              <a:rPr lang="de-DE" noProof="1"/>
              <a:t> ausgeführt…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…und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  <a:r>
              <a:rPr lang="de-DE" noProof="1"/>
              <a:t> darf nicht vor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</a:t>
            </a:r>
            <a:r>
              <a:rPr lang="de-DE" noProof="1"/>
              <a:t> ausgeführt werden.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Memory Fences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class</a:t>
            </a:r>
            <a:r>
              <a:rPr lang="de-DE" noProof="1">
                <a:latin typeface="Consolas" panose="020B0609020204030204" pitchFamily="49" charset="0"/>
              </a:rPr>
              <a:t>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Foo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_answer;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noProof="1">
                <a:latin typeface="Consolas" panose="020B0609020204030204" pitchFamily="49" charset="0"/>
              </a:rPr>
              <a:t> _isComplete;</a:t>
            </a:r>
            <a:br>
              <a:rPr lang="de-DE" noProof="1">
                <a:latin typeface="Consolas" panose="020B0609020204030204" pitchFamily="49" charset="0"/>
              </a:rPr>
            </a:b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ThreadA()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_answer = 42;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_isComplete =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noProof="1">
                <a:latin typeface="Consolas" panose="020B0609020204030204" pitchFamily="49" charset="0"/>
              </a:rPr>
              <a:t> ThreadB()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e-DE" noProof="1">
                <a:latin typeface="Consolas" panose="020B0609020204030204" pitchFamily="49" charset="0"/>
              </a:rPr>
              <a:t> (_isComplete)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noProof="1">
                <a:latin typeface="Consolas" panose="020B0609020204030204" pitchFamily="49" charset="0"/>
              </a:rPr>
              <a:t>.MemoryBarrier();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    </a:t>
            </a:r>
            <a:r>
              <a:rPr lang="de-DE" noProof="1">
                <a:solidFill>
                  <a:srgbClr val="2D91AF"/>
                </a:solidFill>
                <a:latin typeface="Consolas" panose="020B0609020204030204" pitchFamily="49" charset="0"/>
              </a:rPr>
              <a:t>Console</a:t>
            </a:r>
            <a:r>
              <a:rPr lang="de-DE" noProof="1">
                <a:latin typeface="Consolas" panose="020B0609020204030204" pitchFamily="49" charset="0"/>
              </a:rPr>
              <a:t>.WriteLine(_answer);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e-DE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839788" y="2357252"/>
            <a:ext cx="3932237" cy="3511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 hier eingeführten Fences verhindern </a:t>
            </a:r>
            <a:r>
              <a:rPr lang="de-DE" b="1" noProof="1"/>
              <a:t>Cache Optimization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>
                <a:latin typeface="Consolas" panose="020B0609020204030204" pitchFamily="49" charset="0"/>
              </a:rPr>
              <a:t>_isComplete </a:t>
            </a:r>
            <a:r>
              <a:rPr lang="de-DE" noProof="1"/>
              <a:t>ist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noProof="1"/>
              <a:t>, wenn ThreadB nach ThreadA läuft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noProof="1"/>
              <a:t>Dies kann bei einem Multicore-Prozessor zur Synchronisation zwischen den Cores führen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hier nutzen auch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.Enter</a:t>
            </a:r>
            <a:r>
              <a:rPr lang="de-DE" dirty="0"/>
              <a:t> /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Monitor</a:t>
            </a:r>
            <a:r>
              <a:rPr lang="de-DE" dirty="0" err="1">
                <a:latin typeface="Consolas" panose="020B0609020204030204" pitchFamily="49" charset="0"/>
              </a:rPr>
              <a:t>.Exit</a:t>
            </a:r>
            <a:r>
              <a:rPr lang="de-DE" dirty="0"/>
              <a:t>)</a:t>
            </a:r>
          </a:p>
          <a:p>
            <a:r>
              <a:rPr lang="de-DE" dirty="0"/>
              <a:t>Alle Methoden der Klasse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/>
              <a:t>Asynchrone </a:t>
            </a:r>
            <a:r>
              <a:rPr lang="de-DE" dirty="0" err="1"/>
              <a:t>Callbacks</a:t>
            </a:r>
            <a:r>
              <a:rPr lang="de-DE" dirty="0"/>
              <a:t> und Task </a:t>
            </a:r>
            <a:r>
              <a:rPr lang="de-DE" dirty="0" err="1"/>
              <a:t>Continuations</a:t>
            </a:r>
            <a:endParaRPr lang="de-DE" dirty="0"/>
          </a:p>
          <a:p>
            <a:r>
              <a:rPr lang="de-DE" dirty="0"/>
              <a:t>Alle Signale 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AutoResetEvent</a:t>
            </a:r>
            <a:r>
              <a:rPr lang="de-DE" dirty="0"/>
              <a:t>,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ManualResetEvent</a:t>
            </a:r>
            <a:r>
              <a:rPr lang="de-DE" dirty="0"/>
              <a:t>, usw.)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3984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Multithread-Synchronisierung – braucht‘s das wirklich?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26"/>
      </p:ext>
    </p:extLst>
  </p:cSld>
  <p:clrMapOvr>
    <a:masterClrMapping/>
  </p:clrMapOvr>
  <p:transition spd="med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Volatile Read / Write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Spezielle Methoden, die den Compilern (C# / JIT) und CPUs mitteilen, dass bestimmte Optimierungen nicht genutzt werden dürfen</a:t>
            </a:r>
          </a:p>
          <a:p>
            <a:r>
              <a:rPr lang="de-DE" dirty="0"/>
              <a:t>Vorhanden für Numerische Typen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/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de-DE" dirty="0"/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/>
              <a:t>, etc.),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und Referenztypen</a:t>
            </a:r>
          </a:p>
          <a:p>
            <a:r>
              <a:rPr lang="de-DE" dirty="0"/>
              <a:t>Nutzen </a:t>
            </a:r>
            <a:r>
              <a:rPr lang="de-DE" dirty="0" err="1"/>
              <a:t>Aquire</a:t>
            </a:r>
            <a:r>
              <a:rPr lang="de-DE" dirty="0"/>
              <a:t> / Release </a:t>
            </a:r>
            <a:r>
              <a:rPr lang="de-DE" dirty="0" err="1"/>
              <a:t>Fences</a:t>
            </a:r>
            <a:r>
              <a:rPr lang="de-DE" dirty="0"/>
              <a:t> statt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Fences</a:t>
            </a:r>
            <a:r>
              <a:rPr lang="de-DE" dirty="0"/>
              <a:t> – d.h. dass eine Write Operation gefolgt von einem Read </a:t>
            </a:r>
            <a:r>
              <a:rPr lang="de-DE" dirty="0" err="1"/>
              <a:t>Opertion</a:t>
            </a:r>
            <a:r>
              <a:rPr lang="de-DE" dirty="0"/>
              <a:t> vertauscht werden darf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Merke</a:t>
            </a:r>
            <a:r>
              <a:rPr lang="de-DE" dirty="0"/>
              <a:t>: Wenn du eine Methode schreibst, welche von mehreren Threads gleichzeitig ausgeführt wird und auf </a:t>
            </a:r>
            <a:r>
              <a:rPr lang="de-DE" dirty="0" err="1"/>
              <a:t>Shared</a:t>
            </a:r>
            <a:r>
              <a:rPr lang="de-DE" dirty="0"/>
              <a:t> Memory zugreift, dass lese das erste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.Read</a:t>
            </a:r>
            <a:r>
              <a:rPr lang="de-DE" dirty="0"/>
              <a:t>, und schreibe das letzte Datum mit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 err="1">
                <a:latin typeface="Consolas" panose="020B0609020204030204" pitchFamily="49" charset="0"/>
              </a:rPr>
              <a:t>.Write</a:t>
            </a:r>
            <a:r>
              <a:rPr lang="de-DE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3857"/>
      </p:ext>
    </p:extLst>
  </p:cSld>
  <p:clrMapOvr>
    <a:masterClrMapping/>
  </p:clrMapOvr>
  <p:transition spd="med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++target;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Increment(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––target;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Decrement(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target += value;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Add(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 target = value;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value);</a:t>
            </a:r>
          </a:p>
          <a:p>
            <a:pPr marL="0" indent="0">
              <a:buNone/>
            </a:pPr>
            <a:endParaRPr lang="de-DE" noProof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var old = target;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if (target == comparand) target = value;</a:t>
            </a:r>
            <a:b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8000"/>
                </a:solidFill>
                <a:latin typeface="Consolas" panose="020B0609020204030204" pitchFamily="49" charset="0"/>
              </a:rPr>
              <a:t>// return old;</a:t>
            </a:r>
            <a:br>
              <a:rPr lang="de-DE" noProof="1">
                <a:latin typeface="Consolas" panose="020B0609020204030204" pitchFamily="49" charset="0"/>
              </a:rPr>
            </a:b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public static int</a:t>
            </a:r>
            <a:r>
              <a:rPr lang="de-DE" noProof="1">
                <a:latin typeface="Consolas" panose="020B0609020204030204" pitchFamily="49" charset="0"/>
              </a:rPr>
              <a:t> CompareExchange(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ref int</a:t>
            </a:r>
            <a:r>
              <a:rPr lang="de-DE" noProof="1">
                <a:latin typeface="Consolas" panose="020B0609020204030204" pitchFamily="49" charset="0"/>
              </a:rPr>
              <a:t> target,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value, </a:t>
            </a:r>
            <a:r>
              <a:rPr lang="de-DE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noProof="1">
                <a:latin typeface="Consolas" panose="020B0609020204030204" pitchFamily="49" charset="0"/>
              </a:rPr>
              <a:t> comparand);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787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Copying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8353"/>
      </p:ext>
    </p:extLst>
  </p:cSld>
  <p:clrMapOvr>
    <a:masterClrMapping/>
  </p:clrMapOvr>
  <p:transition spd="med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über CPU und 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Ursprünglich: Single-</a:t>
            </a:r>
            <a:r>
              <a:rPr lang="de-DE" dirty="0" err="1"/>
              <a:t>Threaded</a:t>
            </a:r>
            <a:r>
              <a:rPr lang="de-DE" dirty="0"/>
              <a:t> OSs, die aber bei Fehlern zum Neustart zwangen.</a:t>
            </a:r>
          </a:p>
          <a:p>
            <a:r>
              <a:rPr lang="de-DE" dirty="0"/>
              <a:t>Threads wurden eingeführt, um parallel laufende Software schnell reagierend und robuster zu machen.</a:t>
            </a:r>
          </a:p>
          <a:p>
            <a:r>
              <a:rPr lang="de-DE" dirty="0"/>
              <a:t>Threads haben einen nicht zu unterschätzenden Overhead.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&lt;strong&gt;Der rote Faden&lt;/strong&gt; 352/365 | Flickr - Photo Sharing!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0180"/>
            <a:ext cx="5181600" cy="3202228"/>
          </a:xfrm>
        </p:spPr>
      </p:pic>
    </p:spTree>
    <p:extLst>
      <p:ext uri="{BB962C8B-B14F-4D97-AF65-F5344CB8AC3E}">
        <p14:creationId xmlns:p14="http://schemas.microsoft.com/office/powerpoint/2010/main" val="1044856366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eigentlich lock-freie </a:t>
            </a:r>
            <a:r>
              <a:rPr lang="de-DE" dirty="0" err="1"/>
              <a:t>ConcurrentDictionaries</a:t>
            </a:r>
            <a:r>
              <a:rPr lang="de-DE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7786"/>
      </p:ext>
    </p:extLst>
  </p:cSld>
  <p:clrMapOvr>
    <a:masterClrMapping/>
  </p:clrMapOvr>
  <p:transition spd="med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258732"/>
      </p:ext>
    </p:extLst>
  </p:cSld>
  <p:clrMapOvr>
    <a:masterClrMapping/>
  </p:clrMapOvr>
  <p:transition spd="med"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</p:spTree>
    <p:extLst>
      <p:ext uri="{BB962C8B-B14F-4D97-AF65-F5344CB8AC3E}">
        <p14:creationId xmlns:p14="http://schemas.microsoft.com/office/powerpoint/2010/main" val="389648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53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54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23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55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stCxn id="2" idx="3"/>
            <a:endCxn id="17" idx="2"/>
          </p:cNvCxnSpPr>
          <p:nvPr/>
        </p:nvCxnSpPr>
        <p:spPr>
          <a:xfrm flipV="1">
            <a:off x="4471475" y="3390406"/>
            <a:ext cx="163046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82387" y="365418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7958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1809005" y="533499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094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57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3506" y="541158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Hash Code = 123</a:t>
            </a:r>
          </a:p>
        </p:txBody>
      </p:sp>
      <p:cxnSp>
        <p:nvCxnSpPr>
          <p:cNvPr id="8" name="Connector: Curved 7"/>
          <p:cNvCxnSpPr>
            <a:cxnSpLocks/>
            <a:stCxn id="2" idx="3"/>
            <a:endCxn id="18" idx="2"/>
          </p:cNvCxnSpPr>
          <p:nvPr/>
        </p:nvCxnSpPr>
        <p:spPr>
          <a:xfrm flipV="1">
            <a:off x="4471475" y="3390406"/>
            <a:ext cx="2295482" cy="220584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53343" y="3654187"/>
            <a:ext cx="360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 err="1">
                <a:latin typeface="Consolas" panose="020B0609020204030204" pitchFamily="49" charset="0"/>
              </a:rPr>
              <a:t>.CompareExchange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6854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096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59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0969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Memory: 1 – 4MB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, 12 – 14KB Kernel Mode</a:t>
            </a:r>
          </a:p>
          <a:p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Sichere Status von Kernel Objekt des alten Threads</a:t>
            </a:r>
          </a:p>
          <a:p>
            <a:pPr lvl="1"/>
            <a:r>
              <a:rPr lang="de-DE" dirty="0"/>
              <a:t>Lade Status von Kernel Objekt des neuen Threads</a:t>
            </a:r>
          </a:p>
          <a:p>
            <a:pPr lvl="1"/>
            <a:r>
              <a:rPr lang="de-DE" dirty="0"/>
              <a:t>Führe Thread für ein Quantum (ca. 15ms) aus</a:t>
            </a:r>
          </a:p>
          <a:p>
            <a:pPr lvl="1"/>
            <a:r>
              <a:rPr lang="de-DE" dirty="0"/>
              <a:t>Beginne von vorne</a:t>
            </a:r>
            <a:endParaRPr lang="en-US" dirty="0"/>
          </a:p>
          <a:p>
            <a:r>
              <a:rPr lang="de-DE" dirty="0"/>
              <a:t>Cache </a:t>
            </a:r>
            <a:r>
              <a:rPr lang="de-DE" dirty="0" err="1"/>
              <a:t>Misses</a:t>
            </a:r>
            <a:r>
              <a:rPr lang="de-DE" dirty="0"/>
              <a:t> nach </a:t>
            </a:r>
            <a:r>
              <a:rPr lang="de-DE" dirty="0" err="1"/>
              <a:t>Context</a:t>
            </a:r>
            <a:r>
              <a:rPr lang="de-DE" dirty="0"/>
              <a:t> Switch</a:t>
            </a:r>
          </a:p>
          <a:p>
            <a:r>
              <a:rPr lang="de-DE" dirty="0" err="1"/>
              <a:t>Assemblies</a:t>
            </a:r>
            <a:r>
              <a:rPr lang="de-DE" dirty="0"/>
              <a:t> werden benachrichtigt, wenn ein Thread erstellt wird oder endet.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5435"/>
      </p:ext>
    </p:extLst>
  </p:cSld>
  <p:clrMapOvr>
    <a:masterClrMapping/>
  </p:clrMapOvr>
  <p:transition spd="med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Lock-Free </a:t>
            </a:r>
            <a:r>
              <a:rPr lang="de-DE" dirty="0" err="1"/>
              <a:t>Dictionary</a:t>
            </a:r>
            <a:r>
              <a:rPr lang="de-DE" dirty="0"/>
              <a:t> - Idee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3829" y="2719450"/>
            <a:ext cx="10064342" cy="670956"/>
            <a:chOff x="1080655" y="2458193"/>
            <a:chExt cx="10064342" cy="670956"/>
          </a:xfrm>
        </p:grpSpPr>
        <p:sp>
          <p:nvSpPr>
            <p:cNvPr id="10" name="Rectangle 9"/>
            <p:cNvSpPr/>
            <p:nvPr/>
          </p:nvSpPr>
          <p:spPr>
            <a:xfrm>
              <a:off x="108065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161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2256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9352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04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13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23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32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4830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1926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90217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61173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32129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803085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74041" y="2458193"/>
              <a:ext cx="670956" cy="670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val 25"/>
          <p:cNvSpPr/>
          <p:nvPr/>
        </p:nvSpPr>
        <p:spPr>
          <a:xfrm>
            <a:off x="6505698" y="2793670"/>
            <a:ext cx="522515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5834742" y="2793670"/>
            <a:ext cx="522515" cy="5225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3827812" y="2793669"/>
            <a:ext cx="522515" cy="52251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29" name="Oval 28"/>
          <p:cNvSpPr/>
          <p:nvPr/>
        </p:nvSpPr>
        <p:spPr>
          <a:xfrm>
            <a:off x="9189523" y="2793669"/>
            <a:ext cx="522515" cy="522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138050" y="2793669"/>
            <a:ext cx="522515" cy="52251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6912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52450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Algorithms – Lessons Learned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 alle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Gegen </a:t>
            </a:r>
            <a:r>
              <a:rPr lang="de-DE" dirty="0" err="1"/>
              <a:t>Heisenbugs</a:t>
            </a:r>
            <a:r>
              <a:rPr lang="de-DE" dirty="0"/>
              <a:t> hilft nur Lock-Free </a:t>
            </a:r>
            <a:r>
              <a:rPr lang="de-DE" dirty="0" err="1"/>
              <a:t>Logging</a:t>
            </a:r>
            <a:endParaRPr lang="de-DE" dirty="0"/>
          </a:p>
          <a:p>
            <a:r>
              <a:rPr lang="de-DE" dirty="0"/>
              <a:t>Bei nicht-atomaren Operationen kann es hilfreich sein, wenn alle (beteiligten) Threads mithelfen</a:t>
            </a:r>
          </a:p>
          <a:p>
            <a:r>
              <a:rPr lang="de-DE" dirty="0"/>
              <a:t>Performancevorteil? Messen!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3100"/>
      </p:ext>
    </p:extLst>
  </p:cSld>
  <p:clrMapOvr>
    <a:masterClrMapping/>
  </p:clrMapOvr>
  <p:transition spd="med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Thread Pool Threads nicht blockieren</a:t>
            </a:r>
          </a:p>
          <a:p>
            <a:r>
              <a:rPr lang="de-DE" dirty="0"/>
              <a:t>I/O Devices asynchron ansprechen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de-DE" dirty="0"/>
              <a:t> ist dein Freund)</a:t>
            </a:r>
          </a:p>
          <a:p>
            <a:r>
              <a:rPr lang="de-DE" dirty="0"/>
              <a:t>Lange Operationen innerhalb eines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lock</a:t>
            </a:r>
            <a:r>
              <a:rPr lang="de-DE" dirty="0"/>
              <a:t> vermeiden – hilft hier vielleicht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Volatile</a:t>
            </a:r>
            <a:r>
              <a:rPr lang="de-DE" dirty="0"/>
              <a:t> oder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Interlocked</a:t>
            </a:r>
            <a:r>
              <a:rPr lang="de-DE" dirty="0"/>
              <a:t> weiter?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42621"/>
      </p:ext>
    </p:extLst>
  </p:cSld>
  <p:clrMapOvr>
    <a:masterClrMapping/>
  </p:clrMapOvr>
  <p:transition spd="med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Jeffrey Richter – </a:t>
            </a:r>
            <a:r>
              <a:rPr lang="de-DE" dirty="0" err="1"/>
              <a:t>Advanced</a:t>
            </a:r>
            <a:r>
              <a:rPr lang="de-DE" dirty="0"/>
              <a:t> .NET Threading:</a:t>
            </a:r>
            <a:br>
              <a:rPr lang="de-DE" dirty="0"/>
            </a:br>
            <a:r>
              <a:rPr lang="de-DE" dirty="0">
                <a:hlinkClick r:id="rId2"/>
              </a:rPr>
              <a:t>Part 1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Part 2</a:t>
            </a:r>
            <a:r>
              <a:rPr lang="de-DE" dirty="0"/>
              <a:t> </a:t>
            </a:r>
            <a:r>
              <a:rPr lang="de-DE" dirty="0">
                <a:hlinkClick r:id="rId4"/>
              </a:rPr>
              <a:t>Part 3</a:t>
            </a:r>
            <a:r>
              <a:rPr lang="de-DE" dirty="0"/>
              <a:t> </a:t>
            </a:r>
            <a:r>
              <a:rPr lang="de-DE" dirty="0">
                <a:hlinkClick r:id="rId5"/>
              </a:rPr>
              <a:t>Part 4</a:t>
            </a:r>
            <a:r>
              <a:rPr lang="de-DE" dirty="0"/>
              <a:t> </a:t>
            </a:r>
            <a:r>
              <a:rPr lang="de-DE" dirty="0">
                <a:hlinkClick r:id="rId6"/>
              </a:rPr>
              <a:t>Part 5</a:t>
            </a:r>
            <a:endParaRPr lang="de-DE" dirty="0"/>
          </a:p>
          <a:p>
            <a:r>
              <a:rPr lang="de-DE" dirty="0"/>
              <a:t>Joseph </a:t>
            </a:r>
            <a:r>
              <a:rPr lang="de-DE" dirty="0" err="1"/>
              <a:t>Albahari</a:t>
            </a:r>
            <a:r>
              <a:rPr lang="de-DE" dirty="0"/>
              <a:t> – Threading in .NET</a:t>
            </a:r>
            <a:br>
              <a:rPr lang="de-DE" dirty="0"/>
            </a:br>
            <a:r>
              <a:rPr lang="de-DE" dirty="0">
                <a:hlinkClick r:id="rId7"/>
              </a:rPr>
              <a:t>http://www.albahari.com/threading/</a:t>
            </a:r>
            <a:endParaRPr lang="de-DE" dirty="0"/>
          </a:p>
          <a:p>
            <a:r>
              <a:rPr lang="de-DE" dirty="0"/>
              <a:t>Jon Skeet – </a:t>
            </a:r>
            <a:r>
              <a:rPr lang="de-DE" dirty="0" err="1"/>
              <a:t>Asynchronous</a:t>
            </a:r>
            <a:r>
              <a:rPr lang="de-DE" dirty="0"/>
              <a:t> C# 5.0</a:t>
            </a:r>
            <a:br>
              <a:rPr lang="de-DE" dirty="0"/>
            </a:br>
            <a:r>
              <a:rPr lang="en-GB" u="sng" dirty="0">
                <a:hlinkClick r:id="rId8"/>
              </a:rPr>
              <a:t>Pluralsight Course on Asynchronous C# 5.0</a:t>
            </a:r>
            <a:endParaRPr lang="en-GB" u="sng" dirty="0"/>
          </a:p>
          <a:p>
            <a:r>
              <a:rPr lang="de-DE" dirty="0"/>
              <a:t>Cliff Click – A Non-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HashTable</a:t>
            </a:r>
            <a:br>
              <a:rPr lang="de-DE" dirty="0"/>
            </a:br>
            <a:r>
              <a:rPr lang="x-none" dirty="0">
                <a:hlinkClick r:id="rId9"/>
              </a:rPr>
              <a:t>http://www.cliffc.org/blog/2007/03/26/non-blocking-hashtable/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7930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Herzlichen Dank.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Fragen? 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8180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Wie viele Threads kann ich allokieren?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9696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Threading vermeiden?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Overhead von Threads ist nicht zu vernachlässigen.</a:t>
            </a:r>
          </a:p>
          <a:p>
            <a:r>
              <a:rPr lang="de-DE" dirty="0"/>
              <a:t>Multi-Threading ist schwierig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Vermeide Threading, wo möglich.</a:t>
            </a:r>
          </a:p>
          <a:p>
            <a:pPr marL="0" indent="0">
              <a:buNone/>
            </a:pPr>
            <a:r>
              <a:rPr lang="de-DE" b="1" dirty="0"/>
              <a:t>Aber kommt man mit Single-Threading zum Ziel?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7349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Thread Pool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15.03.2017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Threading im Detail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E05E-2642-448D-9FC5-15A41ACA42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55453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Microsoft Office PowerPoint</Application>
  <PresentationFormat>Widescreen</PresentationFormat>
  <Paragraphs>566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.NET Threading im Detail</vt:lpstr>
      <vt:lpstr>Agenda</vt:lpstr>
      <vt:lpstr>Zu meiner Person</vt:lpstr>
      <vt:lpstr>Der rote Faden</vt:lpstr>
      <vt:lpstr>Abstraktion über CPU und RAM</vt:lpstr>
      <vt:lpstr>Thread Overhead</vt:lpstr>
      <vt:lpstr>Wie viele Threads kann ich allokieren?</vt:lpstr>
      <vt:lpstr>Threading vermeiden?</vt:lpstr>
      <vt:lpstr>Der Thread Pool</vt:lpstr>
      <vt:lpstr>Multi-Threading via Thread Pool</vt:lpstr>
      <vt:lpstr>Wie viele Threads sollte ein Prozess nutzen?</vt:lpstr>
      <vt:lpstr>Wie bereite ich den Thread Pool am besten Kopfschmerzen?</vt:lpstr>
      <vt:lpstr>Antwort:  indem ich seine Threads blockiere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Asynchroner Zugriff auf I/O Devices</vt:lpstr>
      <vt:lpstr>FileStream asynchron nutzen</vt:lpstr>
      <vt:lpstr>I/O gebundene Applikationen sind die Regel</vt:lpstr>
      <vt:lpstr>Kurz zusammengefasst</vt:lpstr>
      <vt:lpstr>Tasks und Async Await</vt:lpstr>
      <vt:lpstr>Wofür Tasks?</vt:lpstr>
      <vt:lpstr>Was man so alles machen kann mit Tasks</vt:lpstr>
      <vt:lpstr>Async Await Decompiled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Async Await und O-O Design</vt:lpstr>
      <vt:lpstr>SynchronizationContext</vt:lpstr>
      <vt:lpstr>Nichtblockierende Synchronisierung und Algorithmen</vt:lpstr>
      <vt:lpstr>Was passiert bei Multi-Threading ohne Synchronisation?</vt:lpstr>
      <vt:lpstr>Full Memory Fences</vt:lpstr>
      <vt:lpstr>Full Memory Fences</vt:lpstr>
      <vt:lpstr>Die hier nutzen auch Full Fences</vt:lpstr>
      <vt:lpstr>Multithread-Synchronisierung – braucht‘s das wirklich?</vt:lpstr>
      <vt:lpstr>Volatile Read / Write</vt:lpstr>
      <vt:lpstr>Interlocked</vt:lpstr>
      <vt:lpstr>Multithreaded Copying</vt:lpstr>
      <vt:lpstr>Lock-Free Algorithms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 - Idee</vt:lpstr>
      <vt:lpstr>Lock-Free Dictionary</vt:lpstr>
      <vt:lpstr>Lock-Free Algorithms – Lessons Learned</vt:lpstr>
      <vt:lpstr>Zusammenfassend</vt:lpstr>
      <vt:lpstr>Quellen:</vt:lpstr>
      <vt:lpstr>Herzlichen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Threading im Detail</dc:title>
  <dc:creator>Kenny Pflug</dc:creator>
  <cp:lastModifiedBy>Kenny Pflug</cp:lastModifiedBy>
  <cp:revision>55</cp:revision>
  <dcterms:created xsi:type="dcterms:W3CDTF">2017-01-26T07:58:07Z</dcterms:created>
  <dcterms:modified xsi:type="dcterms:W3CDTF">2017-03-15T13:44:37Z</dcterms:modified>
</cp:coreProperties>
</file>