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40"/>
  </p:notesMasterIdLst>
  <p:handoutMasterIdLst>
    <p:handoutMasterId r:id="rId41"/>
  </p:handoutMasterIdLst>
  <p:sldIdLst>
    <p:sldId id="257" r:id="rId2"/>
    <p:sldId id="258" r:id="rId3"/>
    <p:sldId id="260" r:id="rId4"/>
    <p:sldId id="261" r:id="rId5"/>
    <p:sldId id="262" r:id="rId6"/>
    <p:sldId id="263" r:id="rId7"/>
    <p:sldId id="295" r:id="rId8"/>
    <p:sldId id="277" r:id="rId9"/>
    <p:sldId id="264" r:id="rId10"/>
    <p:sldId id="265" r:id="rId11"/>
    <p:sldId id="267" r:id="rId12"/>
    <p:sldId id="266" r:id="rId13"/>
    <p:sldId id="273" r:id="rId14"/>
    <p:sldId id="268" r:id="rId15"/>
    <p:sldId id="269" r:id="rId16"/>
    <p:sldId id="270" r:id="rId17"/>
    <p:sldId id="271" r:id="rId18"/>
    <p:sldId id="272" r:id="rId19"/>
    <p:sldId id="274" r:id="rId20"/>
    <p:sldId id="275" r:id="rId21"/>
    <p:sldId id="278" r:id="rId22"/>
    <p:sldId id="276" r:id="rId23"/>
    <p:sldId id="279" r:id="rId24"/>
    <p:sldId id="280" r:id="rId25"/>
    <p:sldId id="281" r:id="rId26"/>
    <p:sldId id="282" r:id="rId27"/>
    <p:sldId id="283" r:id="rId28"/>
    <p:sldId id="284" r:id="rId29"/>
    <p:sldId id="287" r:id="rId30"/>
    <p:sldId id="288" r:id="rId31"/>
    <p:sldId id="285" r:id="rId32"/>
    <p:sldId id="286" r:id="rId33"/>
    <p:sldId id="289" r:id="rId34"/>
    <p:sldId id="290" r:id="rId35"/>
    <p:sldId id="293" r:id="rId36"/>
    <p:sldId id="291" r:id="rId37"/>
    <p:sldId id="292"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y Pflug" initials="KP" lastIdx="1" clrIdx="0">
    <p:extLst>
      <p:ext uri="{19B8F6BF-5375-455C-9EA6-DF929625EA0E}">
        <p15:presenceInfo xmlns:p15="http://schemas.microsoft.com/office/powerpoint/2012/main" userId="d18a1c211c17b0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A31515"/>
    <a:srgbClr val="FFCC00"/>
    <a:srgbClr val="2B91AF"/>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2" autoAdjust="0"/>
    <p:restoredTop sz="94660"/>
  </p:normalViewPr>
  <p:slideViewPr>
    <p:cSldViewPr snapToGrid="0">
      <p:cViewPr varScale="1">
        <p:scale>
          <a:sx n="118" d="100"/>
          <a:sy n="118" d="100"/>
        </p:scale>
        <p:origin x="156" y="96"/>
      </p:cViewPr>
      <p:guideLst/>
    </p:cSldViewPr>
  </p:slideViewPr>
  <p:notesTextViewPr>
    <p:cViewPr>
      <p:scale>
        <a:sx n="1" d="1"/>
        <a:sy n="1" d="1"/>
      </p:scale>
      <p:origin x="0" y="0"/>
    </p:cViewPr>
  </p:notesTextViewPr>
  <p:notesViewPr>
    <p:cSldViewPr snapToGrid="0">
      <p:cViewPr varScale="1">
        <p:scale>
          <a:sx n="89" d="100"/>
          <a:sy n="89" d="100"/>
        </p:scale>
        <p:origin x="379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587735-F8BA-463D-9F0A-22D6B8773FC2}" type="doc">
      <dgm:prSet loTypeId="urn:microsoft.com/office/officeart/2005/8/layout/pyramid1" loCatId="pyramid" qsTypeId="urn:microsoft.com/office/officeart/2005/8/quickstyle/simple1" qsCatId="simple" csTypeId="urn:microsoft.com/office/officeart/2005/8/colors/accent1_2" csCatId="accent1" phldr="1"/>
      <dgm:spPr/>
    </dgm:pt>
    <dgm:pt modelId="{21D95109-364D-4DA5-9374-9B80B252DB81}">
      <dgm:prSet phldrT="[Text]" custT="1"/>
      <dgm:spPr>
        <a:solidFill>
          <a:srgbClr val="C00000"/>
        </a:solidFill>
      </dgm:spPr>
      <dgm:t>
        <a:bodyPr/>
        <a:lstStyle/>
        <a:p>
          <a:endParaRPr lang="de-DE" sz="3200" dirty="0"/>
        </a:p>
      </dgm:t>
    </dgm:pt>
    <dgm:pt modelId="{77E198B9-AB16-49EB-8C03-8094E0891105}" type="parTrans" cxnId="{B7731CCA-DFCD-45F3-991F-8479F287E0BD}">
      <dgm:prSet/>
      <dgm:spPr/>
      <dgm:t>
        <a:bodyPr/>
        <a:lstStyle/>
        <a:p>
          <a:endParaRPr lang="de-DE"/>
        </a:p>
      </dgm:t>
    </dgm:pt>
    <dgm:pt modelId="{B49B85CE-BADF-4DE8-ADC3-9ECAA2CECA2D}" type="sibTrans" cxnId="{B7731CCA-DFCD-45F3-991F-8479F287E0BD}">
      <dgm:prSet/>
      <dgm:spPr/>
      <dgm:t>
        <a:bodyPr/>
        <a:lstStyle/>
        <a:p>
          <a:endParaRPr lang="de-DE"/>
        </a:p>
      </dgm:t>
    </dgm:pt>
    <dgm:pt modelId="{391C7B2B-8EFE-4E9F-8DD8-0A550BFE127A}">
      <dgm:prSet phldrT="[Text]" custT="1"/>
      <dgm:spPr>
        <a:solidFill>
          <a:srgbClr val="FFC000"/>
        </a:solidFill>
      </dgm:spPr>
      <dgm:t>
        <a:bodyPr/>
        <a:lstStyle/>
        <a:p>
          <a:r>
            <a:rPr lang="de-DE" sz="2800" dirty="0" smtClean="0">
              <a:solidFill>
                <a:schemeClr val="bg1"/>
              </a:solidFill>
            </a:rPr>
            <a:t>Integration Tests</a:t>
          </a:r>
          <a:endParaRPr lang="de-DE" sz="2800" dirty="0">
            <a:solidFill>
              <a:schemeClr val="bg1"/>
            </a:solidFill>
          </a:endParaRPr>
        </a:p>
      </dgm:t>
    </dgm:pt>
    <dgm:pt modelId="{2A6F4078-34BE-45F0-8934-2FC4F376262B}" type="parTrans" cxnId="{42BF4943-A16A-41BB-8BE5-449843F47044}">
      <dgm:prSet/>
      <dgm:spPr/>
      <dgm:t>
        <a:bodyPr/>
        <a:lstStyle/>
        <a:p>
          <a:endParaRPr lang="de-DE"/>
        </a:p>
      </dgm:t>
    </dgm:pt>
    <dgm:pt modelId="{F95D7675-36B0-4CA5-A33F-CE26138AD656}" type="sibTrans" cxnId="{42BF4943-A16A-41BB-8BE5-449843F47044}">
      <dgm:prSet/>
      <dgm:spPr/>
      <dgm:t>
        <a:bodyPr/>
        <a:lstStyle/>
        <a:p>
          <a:endParaRPr lang="de-DE"/>
        </a:p>
      </dgm:t>
    </dgm:pt>
    <dgm:pt modelId="{84620279-4E14-408F-A80F-D5F744A404FC}">
      <dgm:prSet phldrT="[Text]" custT="1"/>
      <dgm:spPr>
        <a:solidFill>
          <a:srgbClr val="008000"/>
        </a:solidFill>
      </dgm:spPr>
      <dgm:t>
        <a:bodyPr/>
        <a:lstStyle/>
        <a:p>
          <a:r>
            <a:rPr lang="de-DE" sz="3600" dirty="0" smtClean="0">
              <a:solidFill>
                <a:schemeClr val="bg1"/>
              </a:solidFill>
            </a:rPr>
            <a:t>Unit Tests</a:t>
          </a:r>
          <a:endParaRPr lang="de-DE" sz="3600" dirty="0">
            <a:solidFill>
              <a:schemeClr val="bg1"/>
            </a:solidFill>
          </a:endParaRPr>
        </a:p>
      </dgm:t>
    </dgm:pt>
    <dgm:pt modelId="{C4A7D69B-5F73-485B-9E5D-9ABB4D14DFDE}" type="parTrans" cxnId="{EF04B806-89AC-49C2-A758-7CBA591729D7}">
      <dgm:prSet/>
      <dgm:spPr/>
      <dgm:t>
        <a:bodyPr/>
        <a:lstStyle/>
        <a:p>
          <a:endParaRPr lang="de-DE"/>
        </a:p>
      </dgm:t>
    </dgm:pt>
    <dgm:pt modelId="{6CA88A18-0D52-498F-AE89-38AC84F37972}" type="sibTrans" cxnId="{EF04B806-89AC-49C2-A758-7CBA591729D7}">
      <dgm:prSet/>
      <dgm:spPr/>
      <dgm:t>
        <a:bodyPr/>
        <a:lstStyle/>
        <a:p>
          <a:endParaRPr lang="de-DE"/>
        </a:p>
      </dgm:t>
    </dgm:pt>
    <dgm:pt modelId="{8569ECE9-63CC-4368-9FA9-2393BCCFE2A9}" type="pres">
      <dgm:prSet presAssocID="{72587735-F8BA-463D-9F0A-22D6B8773FC2}" presName="Name0" presStyleCnt="0">
        <dgm:presLayoutVars>
          <dgm:dir/>
          <dgm:animLvl val="lvl"/>
          <dgm:resizeHandles val="exact"/>
        </dgm:presLayoutVars>
      </dgm:prSet>
      <dgm:spPr/>
    </dgm:pt>
    <dgm:pt modelId="{9A9082C1-F470-444F-BBA2-037661D13711}" type="pres">
      <dgm:prSet presAssocID="{21D95109-364D-4DA5-9374-9B80B252DB81}" presName="Name8" presStyleCnt="0"/>
      <dgm:spPr/>
    </dgm:pt>
    <dgm:pt modelId="{E12406D1-90E1-49C9-90FD-C8F5389C85BE}" type="pres">
      <dgm:prSet presAssocID="{21D95109-364D-4DA5-9374-9B80B252DB81}" presName="level" presStyleLbl="node1" presStyleIdx="0" presStyleCnt="3">
        <dgm:presLayoutVars>
          <dgm:chMax val="1"/>
          <dgm:bulletEnabled val="1"/>
        </dgm:presLayoutVars>
      </dgm:prSet>
      <dgm:spPr/>
      <dgm:t>
        <a:bodyPr/>
        <a:lstStyle/>
        <a:p>
          <a:endParaRPr lang="de-DE"/>
        </a:p>
      </dgm:t>
    </dgm:pt>
    <dgm:pt modelId="{5F7FF8F3-E261-4BC5-831A-F0DCCE53A383}" type="pres">
      <dgm:prSet presAssocID="{21D95109-364D-4DA5-9374-9B80B252DB81}" presName="levelTx" presStyleLbl="revTx" presStyleIdx="0" presStyleCnt="0">
        <dgm:presLayoutVars>
          <dgm:chMax val="1"/>
          <dgm:bulletEnabled val="1"/>
        </dgm:presLayoutVars>
      </dgm:prSet>
      <dgm:spPr/>
      <dgm:t>
        <a:bodyPr/>
        <a:lstStyle/>
        <a:p>
          <a:endParaRPr lang="de-DE"/>
        </a:p>
      </dgm:t>
    </dgm:pt>
    <dgm:pt modelId="{8D315A87-697E-4B52-AF61-2523B2866AEA}" type="pres">
      <dgm:prSet presAssocID="{391C7B2B-8EFE-4E9F-8DD8-0A550BFE127A}" presName="Name8" presStyleCnt="0"/>
      <dgm:spPr/>
    </dgm:pt>
    <dgm:pt modelId="{C2119314-09E4-45D0-BAE2-EF590F75B195}" type="pres">
      <dgm:prSet presAssocID="{391C7B2B-8EFE-4E9F-8DD8-0A550BFE127A}" presName="level" presStyleLbl="node1" presStyleIdx="1" presStyleCnt="3">
        <dgm:presLayoutVars>
          <dgm:chMax val="1"/>
          <dgm:bulletEnabled val="1"/>
        </dgm:presLayoutVars>
      </dgm:prSet>
      <dgm:spPr/>
      <dgm:t>
        <a:bodyPr/>
        <a:lstStyle/>
        <a:p>
          <a:endParaRPr lang="de-DE"/>
        </a:p>
      </dgm:t>
    </dgm:pt>
    <dgm:pt modelId="{CF2E193F-58A8-445C-AAEE-6F182AFB0A73}" type="pres">
      <dgm:prSet presAssocID="{391C7B2B-8EFE-4E9F-8DD8-0A550BFE127A}" presName="levelTx" presStyleLbl="revTx" presStyleIdx="0" presStyleCnt="0">
        <dgm:presLayoutVars>
          <dgm:chMax val="1"/>
          <dgm:bulletEnabled val="1"/>
        </dgm:presLayoutVars>
      </dgm:prSet>
      <dgm:spPr/>
      <dgm:t>
        <a:bodyPr/>
        <a:lstStyle/>
        <a:p>
          <a:endParaRPr lang="de-DE"/>
        </a:p>
      </dgm:t>
    </dgm:pt>
    <dgm:pt modelId="{6AFB82A3-0959-49E0-8C23-962150305D90}" type="pres">
      <dgm:prSet presAssocID="{84620279-4E14-408F-A80F-D5F744A404FC}" presName="Name8" presStyleCnt="0"/>
      <dgm:spPr/>
    </dgm:pt>
    <dgm:pt modelId="{9386361F-B278-4750-849B-EDD80A7BDE19}" type="pres">
      <dgm:prSet presAssocID="{84620279-4E14-408F-A80F-D5F744A404FC}" presName="level" presStyleLbl="node1" presStyleIdx="2" presStyleCnt="3">
        <dgm:presLayoutVars>
          <dgm:chMax val="1"/>
          <dgm:bulletEnabled val="1"/>
        </dgm:presLayoutVars>
      </dgm:prSet>
      <dgm:spPr/>
      <dgm:t>
        <a:bodyPr/>
        <a:lstStyle/>
        <a:p>
          <a:endParaRPr lang="de-DE"/>
        </a:p>
      </dgm:t>
    </dgm:pt>
    <dgm:pt modelId="{2FABA403-F9FF-4D49-B315-4AD8D1E27771}" type="pres">
      <dgm:prSet presAssocID="{84620279-4E14-408F-A80F-D5F744A404FC}" presName="levelTx" presStyleLbl="revTx" presStyleIdx="0" presStyleCnt="0">
        <dgm:presLayoutVars>
          <dgm:chMax val="1"/>
          <dgm:bulletEnabled val="1"/>
        </dgm:presLayoutVars>
      </dgm:prSet>
      <dgm:spPr/>
      <dgm:t>
        <a:bodyPr/>
        <a:lstStyle/>
        <a:p>
          <a:endParaRPr lang="de-DE"/>
        </a:p>
      </dgm:t>
    </dgm:pt>
  </dgm:ptLst>
  <dgm:cxnLst>
    <dgm:cxn modelId="{B7731CCA-DFCD-45F3-991F-8479F287E0BD}" srcId="{72587735-F8BA-463D-9F0A-22D6B8773FC2}" destId="{21D95109-364D-4DA5-9374-9B80B252DB81}" srcOrd="0" destOrd="0" parTransId="{77E198B9-AB16-49EB-8C03-8094E0891105}" sibTransId="{B49B85CE-BADF-4DE8-ADC3-9ECAA2CECA2D}"/>
    <dgm:cxn modelId="{D47D31B2-4796-467B-99E2-4F4D48244353}" type="presOf" srcId="{391C7B2B-8EFE-4E9F-8DD8-0A550BFE127A}" destId="{C2119314-09E4-45D0-BAE2-EF590F75B195}" srcOrd="0" destOrd="0" presId="urn:microsoft.com/office/officeart/2005/8/layout/pyramid1"/>
    <dgm:cxn modelId="{825C7963-0532-4FA8-9E0F-5D8DF727F598}" type="presOf" srcId="{21D95109-364D-4DA5-9374-9B80B252DB81}" destId="{E12406D1-90E1-49C9-90FD-C8F5389C85BE}" srcOrd="0" destOrd="0" presId="urn:microsoft.com/office/officeart/2005/8/layout/pyramid1"/>
    <dgm:cxn modelId="{8FE3225E-FA56-4A51-8146-E15833E67ACD}" type="presOf" srcId="{84620279-4E14-408F-A80F-D5F744A404FC}" destId="{9386361F-B278-4750-849B-EDD80A7BDE19}" srcOrd="0" destOrd="0" presId="urn:microsoft.com/office/officeart/2005/8/layout/pyramid1"/>
    <dgm:cxn modelId="{E8B5D91B-429E-41A7-A5AD-345629A8DFD0}" type="presOf" srcId="{21D95109-364D-4DA5-9374-9B80B252DB81}" destId="{5F7FF8F3-E261-4BC5-831A-F0DCCE53A383}" srcOrd="1" destOrd="0" presId="urn:microsoft.com/office/officeart/2005/8/layout/pyramid1"/>
    <dgm:cxn modelId="{06B79F20-9170-4C87-B1DB-96B0114D8FA9}" type="presOf" srcId="{391C7B2B-8EFE-4E9F-8DD8-0A550BFE127A}" destId="{CF2E193F-58A8-445C-AAEE-6F182AFB0A73}" srcOrd="1" destOrd="0" presId="urn:microsoft.com/office/officeart/2005/8/layout/pyramid1"/>
    <dgm:cxn modelId="{EF04B806-89AC-49C2-A758-7CBA591729D7}" srcId="{72587735-F8BA-463D-9F0A-22D6B8773FC2}" destId="{84620279-4E14-408F-A80F-D5F744A404FC}" srcOrd="2" destOrd="0" parTransId="{C4A7D69B-5F73-485B-9E5D-9ABB4D14DFDE}" sibTransId="{6CA88A18-0D52-498F-AE89-38AC84F37972}"/>
    <dgm:cxn modelId="{42BF4943-A16A-41BB-8BE5-449843F47044}" srcId="{72587735-F8BA-463D-9F0A-22D6B8773FC2}" destId="{391C7B2B-8EFE-4E9F-8DD8-0A550BFE127A}" srcOrd="1" destOrd="0" parTransId="{2A6F4078-34BE-45F0-8934-2FC4F376262B}" sibTransId="{F95D7675-36B0-4CA5-A33F-CE26138AD656}"/>
    <dgm:cxn modelId="{D722B98C-FAC6-46B6-89D1-FA060F882987}" type="presOf" srcId="{84620279-4E14-408F-A80F-D5F744A404FC}" destId="{2FABA403-F9FF-4D49-B315-4AD8D1E27771}" srcOrd="1" destOrd="0" presId="urn:microsoft.com/office/officeart/2005/8/layout/pyramid1"/>
    <dgm:cxn modelId="{66193D10-D34B-4806-B410-1987655F8F38}" type="presOf" srcId="{72587735-F8BA-463D-9F0A-22D6B8773FC2}" destId="{8569ECE9-63CC-4368-9FA9-2393BCCFE2A9}" srcOrd="0" destOrd="0" presId="urn:microsoft.com/office/officeart/2005/8/layout/pyramid1"/>
    <dgm:cxn modelId="{626F571D-960D-4E39-A500-95E53F38941C}" type="presParOf" srcId="{8569ECE9-63CC-4368-9FA9-2393BCCFE2A9}" destId="{9A9082C1-F470-444F-BBA2-037661D13711}" srcOrd="0" destOrd="0" presId="urn:microsoft.com/office/officeart/2005/8/layout/pyramid1"/>
    <dgm:cxn modelId="{BAD3332E-7A94-4F19-82C5-701826856387}" type="presParOf" srcId="{9A9082C1-F470-444F-BBA2-037661D13711}" destId="{E12406D1-90E1-49C9-90FD-C8F5389C85BE}" srcOrd="0" destOrd="0" presId="urn:microsoft.com/office/officeart/2005/8/layout/pyramid1"/>
    <dgm:cxn modelId="{DFB9755F-DCEB-4DF3-BFF0-97DAC4EA4A91}" type="presParOf" srcId="{9A9082C1-F470-444F-BBA2-037661D13711}" destId="{5F7FF8F3-E261-4BC5-831A-F0DCCE53A383}" srcOrd="1" destOrd="0" presId="urn:microsoft.com/office/officeart/2005/8/layout/pyramid1"/>
    <dgm:cxn modelId="{A69FCFCC-B146-47E1-976A-725ADA7926AA}" type="presParOf" srcId="{8569ECE9-63CC-4368-9FA9-2393BCCFE2A9}" destId="{8D315A87-697E-4B52-AF61-2523B2866AEA}" srcOrd="1" destOrd="0" presId="urn:microsoft.com/office/officeart/2005/8/layout/pyramid1"/>
    <dgm:cxn modelId="{1A5E4302-1F6E-4FF3-AFA2-213BB1CC43BD}" type="presParOf" srcId="{8D315A87-697E-4B52-AF61-2523B2866AEA}" destId="{C2119314-09E4-45D0-BAE2-EF590F75B195}" srcOrd="0" destOrd="0" presId="urn:microsoft.com/office/officeart/2005/8/layout/pyramid1"/>
    <dgm:cxn modelId="{B67080A1-55CC-400B-B044-61D4F13D4EE8}" type="presParOf" srcId="{8D315A87-697E-4B52-AF61-2523B2866AEA}" destId="{CF2E193F-58A8-445C-AAEE-6F182AFB0A73}" srcOrd="1" destOrd="0" presId="urn:microsoft.com/office/officeart/2005/8/layout/pyramid1"/>
    <dgm:cxn modelId="{2295BD3E-18ED-488F-A6F2-9A623817F025}" type="presParOf" srcId="{8569ECE9-63CC-4368-9FA9-2393BCCFE2A9}" destId="{6AFB82A3-0959-49E0-8C23-962150305D90}" srcOrd="2" destOrd="0" presId="urn:microsoft.com/office/officeart/2005/8/layout/pyramid1"/>
    <dgm:cxn modelId="{80C95787-4856-4157-BB47-132769BF24F9}" type="presParOf" srcId="{6AFB82A3-0959-49E0-8C23-962150305D90}" destId="{9386361F-B278-4750-849B-EDD80A7BDE19}" srcOrd="0" destOrd="0" presId="urn:microsoft.com/office/officeart/2005/8/layout/pyramid1"/>
    <dgm:cxn modelId="{838CA9B6-C623-4730-B231-59412AD12916}" type="presParOf" srcId="{6AFB82A3-0959-49E0-8C23-962150305D90}" destId="{2FABA403-F9FF-4D49-B315-4AD8D1E27771}"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6BCBC10-2628-4A67-A820-A1B067FED9F2}" type="doc">
      <dgm:prSet loTypeId="urn:microsoft.com/office/officeart/2005/8/layout/hierarchy3" loCatId="relationship" qsTypeId="urn:microsoft.com/office/officeart/2005/8/quickstyle/simple1" qsCatId="simple" csTypeId="urn:microsoft.com/office/officeart/2005/8/colors/accent2_2" csCatId="accent2" phldr="1"/>
      <dgm:spPr/>
      <dgm:t>
        <a:bodyPr/>
        <a:lstStyle/>
        <a:p>
          <a:endParaRPr lang="de-DE"/>
        </a:p>
      </dgm:t>
    </dgm:pt>
    <dgm:pt modelId="{29905AAC-8BE7-4914-81C9-40811DE29E75}">
      <dgm:prSet phldrT="[Text]"/>
      <dgm:spPr/>
      <dgm:t>
        <a:bodyPr/>
        <a:lstStyle/>
        <a:p>
          <a:r>
            <a:rPr lang="de-DE" dirty="0" smtClean="0"/>
            <a:t>Triangulation</a:t>
          </a:r>
          <a:endParaRPr lang="de-DE" dirty="0"/>
        </a:p>
      </dgm:t>
    </dgm:pt>
    <dgm:pt modelId="{1A9C0228-0F51-4CEA-AD2E-FBAB2404154C}" type="parTrans" cxnId="{A694CF16-B034-40F4-B94C-F28AC5308910}">
      <dgm:prSet/>
      <dgm:spPr/>
      <dgm:t>
        <a:bodyPr/>
        <a:lstStyle/>
        <a:p>
          <a:endParaRPr lang="de-DE"/>
        </a:p>
      </dgm:t>
    </dgm:pt>
    <dgm:pt modelId="{C96A924B-6C95-437E-8502-88F86F2E5F96}" type="sibTrans" cxnId="{A694CF16-B034-40F4-B94C-F28AC5308910}">
      <dgm:prSet/>
      <dgm:spPr/>
      <dgm:t>
        <a:bodyPr/>
        <a:lstStyle/>
        <a:p>
          <a:endParaRPr lang="de-DE"/>
        </a:p>
      </dgm:t>
    </dgm:pt>
    <dgm:pt modelId="{7EDDCD72-6373-4EB6-88C5-91BF72DEBD85}">
      <dgm:prSet phldrT="[Text]"/>
      <dgm:spPr/>
      <dgm:t>
        <a:bodyPr/>
        <a:lstStyle/>
        <a:p>
          <a:r>
            <a:rPr lang="de-DE" dirty="0" smtClean="0"/>
            <a:t>Überprüfe, was über die API des SUTs sichtbar ist </a:t>
          </a:r>
          <a:endParaRPr lang="de-DE" dirty="0"/>
        </a:p>
      </dgm:t>
    </dgm:pt>
    <dgm:pt modelId="{1EFD5F59-3F41-4B0D-85C0-1E136D12E956}" type="parTrans" cxnId="{6F8E738C-F9CC-4A4C-8077-FB4F8B3F0510}">
      <dgm:prSet/>
      <dgm:spPr/>
      <dgm:t>
        <a:bodyPr/>
        <a:lstStyle/>
        <a:p>
          <a:endParaRPr lang="de-DE"/>
        </a:p>
      </dgm:t>
    </dgm:pt>
    <dgm:pt modelId="{6B9F5C75-E4B7-45CA-805F-27B1A6B73223}" type="sibTrans" cxnId="{6F8E738C-F9CC-4A4C-8077-FB4F8B3F0510}">
      <dgm:prSet/>
      <dgm:spPr/>
      <dgm:t>
        <a:bodyPr/>
        <a:lstStyle/>
        <a:p>
          <a:endParaRPr lang="de-DE"/>
        </a:p>
      </dgm:t>
    </dgm:pt>
    <dgm:pt modelId="{556DA8F1-66DE-4DC6-BC62-38B002BD9743}">
      <dgm:prSet phldrT="[Text]"/>
      <dgm:spPr/>
      <dgm:t>
        <a:bodyPr/>
        <a:lstStyle/>
        <a:p>
          <a:r>
            <a:rPr lang="en-US" noProof="0" dirty="0" smtClean="0"/>
            <a:t>Behavior Verification</a:t>
          </a:r>
          <a:endParaRPr lang="en-US" noProof="0" dirty="0"/>
        </a:p>
      </dgm:t>
    </dgm:pt>
    <dgm:pt modelId="{9B5FB297-8BC7-4A9D-AC86-1A858718A93D}" type="parTrans" cxnId="{DA5943A4-FBD3-4A98-AFEA-0B14F05F8031}">
      <dgm:prSet/>
      <dgm:spPr/>
      <dgm:t>
        <a:bodyPr/>
        <a:lstStyle/>
        <a:p>
          <a:endParaRPr lang="de-DE"/>
        </a:p>
      </dgm:t>
    </dgm:pt>
    <dgm:pt modelId="{183E74FD-50BD-48A5-AC9C-DD612CC9D411}" type="sibTrans" cxnId="{DA5943A4-FBD3-4A98-AFEA-0B14F05F8031}">
      <dgm:prSet/>
      <dgm:spPr/>
      <dgm:t>
        <a:bodyPr/>
        <a:lstStyle/>
        <a:p>
          <a:endParaRPr lang="de-DE"/>
        </a:p>
      </dgm:t>
    </dgm:pt>
    <dgm:pt modelId="{3963AF8A-BE9A-45BF-B866-6724DA674544}">
      <dgm:prSet phldrT="[Text]"/>
      <dgm:spPr/>
      <dgm:t>
        <a:bodyPr/>
        <a:lstStyle/>
        <a:p>
          <a:r>
            <a:rPr lang="de-DE" dirty="0" smtClean="0"/>
            <a:t>Überprüfe, ob das SUT mit anderen Objekten korrekt kommuniziert</a:t>
          </a:r>
          <a:endParaRPr lang="de-DE" dirty="0"/>
        </a:p>
      </dgm:t>
    </dgm:pt>
    <dgm:pt modelId="{FEC36D8F-9B1B-4BD8-ADC9-1162DAC3C492}" type="parTrans" cxnId="{A0582339-F9EB-4E87-B5D3-203EA40063D5}">
      <dgm:prSet/>
      <dgm:spPr/>
      <dgm:t>
        <a:bodyPr/>
        <a:lstStyle/>
        <a:p>
          <a:endParaRPr lang="de-DE"/>
        </a:p>
      </dgm:t>
    </dgm:pt>
    <dgm:pt modelId="{F031F336-3F78-4792-945A-E792D100BAD0}" type="sibTrans" cxnId="{A0582339-F9EB-4E87-B5D3-203EA40063D5}">
      <dgm:prSet/>
      <dgm:spPr/>
      <dgm:t>
        <a:bodyPr/>
        <a:lstStyle/>
        <a:p>
          <a:endParaRPr lang="de-DE"/>
        </a:p>
      </dgm:t>
    </dgm:pt>
    <dgm:pt modelId="{4EE74A6F-0ABE-4D86-8CEE-50787DB79FE1}" type="pres">
      <dgm:prSet presAssocID="{96BCBC10-2628-4A67-A820-A1B067FED9F2}" presName="diagram" presStyleCnt="0">
        <dgm:presLayoutVars>
          <dgm:chPref val="1"/>
          <dgm:dir/>
          <dgm:animOne val="branch"/>
          <dgm:animLvl val="lvl"/>
          <dgm:resizeHandles/>
        </dgm:presLayoutVars>
      </dgm:prSet>
      <dgm:spPr/>
      <dgm:t>
        <a:bodyPr/>
        <a:lstStyle/>
        <a:p>
          <a:endParaRPr lang="de-DE"/>
        </a:p>
      </dgm:t>
    </dgm:pt>
    <dgm:pt modelId="{C9BA0D6F-1D8C-4CCF-84CE-F181AF1FB50B}" type="pres">
      <dgm:prSet presAssocID="{29905AAC-8BE7-4914-81C9-40811DE29E75}" presName="root" presStyleCnt="0"/>
      <dgm:spPr/>
    </dgm:pt>
    <dgm:pt modelId="{EFB6DDEB-8364-4E22-8C40-9E7220A6A7C7}" type="pres">
      <dgm:prSet presAssocID="{29905AAC-8BE7-4914-81C9-40811DE29E75}" presName="rootComposite" presStyleCnt="0"/>
      <dgm:spPr/>
    </dgm:pt>
    <dgm:pt modelId="{E87B77D5-E0EF-4063-98F0-2E29E0DDBF89}" type="pres">
      <dgm:prSet presAssocID="{29905AAC-8BE7-4914-81C9-40811DE29E75}" presName="rootText" presStyleLbl="node1" presStyleIdx="0" presStyleCnt="2"/>
      <dgm:spPr/>
      <dgm:t>
        <a:bodyPr/>
        <a:lstStyle/>
        <a:p>
          <a:endParaRPr lang="de-DE"/>
        </a:p>
      </dgm:t>
    </dgm:pt>
    <dgm:pt modelId="{7BA44459-970F-4230-9330-77803FC29EAB}" type="pres">
      <dgm:prSet presAssocID="{29905AAC-8BE7-4914-81C9-40811DE29E75}" presName="rootConnector" presStyleLbl="node1" presStyleIdx="0" presStyleCnt="2"/>
      <dgm:spPr/>
      <dgm:t>
        <a:bodyPr/>
        <a:lstStyle/>
        <a:p>
          <a:endParaRPr lang="de-DE"/>
        </a:p>
      </dgm:t>
    </dgm:pt>
    <dgm:pt modelId="{C4510EA1-969C-4296-8984-FB930C879DC4}" type="pres">
      <dgm:prSet presAssocID="{29905AAC-8BE7-4914-81C9-40811DE29E75}" presName="childShape" presStyleCnt="0"/>
      <dgm:spPr/>
    </dgm:pt>
    <dgm:pt modelId="{8744BCF9-C7E9-4988-9596-C0B42A30C128}" type="pres">
      <dgm:prSet presAssocID="{1EFD5F59-3F41-4B0D-85C0-1E136D12E956}" presName="Name13" presStyleLbl="parChTrans1D2" presStyleIdx="0" presStyleCnt="2"/>
      <dgm:spPr/>
      <dgm:t>
        <a:bodyPr/>
        <a:lstStyle/>
        <a:p>
          <a:endParaRPr lang="de-DE"/>
        </a:p>
      </dgm:t>
    </dgm:pt>
    <dgm:pt modelId="{DB061E17-31CC-47DF-B4F1-8C6B513E1C8B}" type="pres">
      <dgm:prSet presAssocID="{7EDDCD72-6373-4EB6-88C5-91BF72DEBD85}" presName="childText" presStyleLbl="bgAcc1" presStyleIdx="0" presStyleCnt="2">
        <dgm:presLayoutVars>
          <dgm:bulletEnabled val="1"/>
        </dgm:presLayoutVars>
      </dgm:prSet>
      <dgm:spPr/>
      <dgm:t>
        <a:bodyPr/>
        <a:lstStyle/>
        <a:p>
          <a:endParaRPr lang="de-DE"/>
        </a:p>
      </dgm:t>
    </dgm:pt>
    <dgm:pt modelId="{A9E02DBD-2429-4BBA-ACEB-3CCB394CA04F}" type="pres">
      <dgm:prSet presAssocID="{556DA8F1-66DE-4DC6-BC62-38B002BD9743}" presName="root" presStyleCnt="0"/>
      <dgm:spPr/>
    </dgm:pt>
    <dgm:pt modelId="{8A5AC6A5-E6A8-4062-8DB9-26F782323716}" type="pres">
      <dgm:prSet presAssocID="{556DA8F1-66DE-4DC6-BC62-38B002BD9743}" presName="rootComposite" presStyleCnt="0"/>
      <dgm:spPr/>
    </dgm:pt>
    <dgm:pt modelId="{7872F86F-0774-4EC7-B62F-4BB91D774C62}" type="pres">
      <dgm:prSet presAssocID="{556DA8F1-66DE-4DC6-BC62-38B002BD9743}" presName="rootText" presStyleLbl="node1" presStyleIdx="1" presStyleCnt="2"/>
      <dgm:spPr/>
      <dgm:t>
        <a:bodyPr/>
        <a:lstStyle/>
        <a:p>
          <a:endParaRPr lang="de-DE"/>
        </a:p>
      </dgm:t>
    </dgm:pt>
    <dgm:pt modelId="{BB32FB78-D3FA-42B2-80FF-76A537332723}" type="pres">
      <dgm:prSet presAssocID="{556DA8F1-66DE-4DC6-BC62-38B002BD9743}" presName="rootConnector" presStyleLbl="node1" presStyleIdx="1" presStyleCnt="2"/>
      <dgm:spPr/>
      <dgm:t>
        <a:bodyPr/>
        <a:lstStyle/>
        <a:p>
          <a:endParaRPr lang="de-DE"/>
        </a:p>
      </dgm:t>
    </dgm:pt>
    <dgm:pt modelId="{C5E7DA2B-C4C6-4E27-896C-5C29509290AF}" type="pres">
      <dgm:prSet presAssocID="{556DA8F1-66DE-4DC6-BC62-38B002BD9743}" presName="childShape" presStyleCnt="0"/>
      <dgm:spPr/>
    </dgm:pt>
    <dgm:pt modelId="{C18DB852-C9BD-4A77-A35C-67D743D77767}" type="pres">
      <dgm:prSet presAssocID="{FEC36D8F-9B1B-4BD8-ADC9-1162DAC3C492}" presName="Name13" presStyleLbl="parChTrans1D2" presStyleIdx="1" presStyleCnt="2"/>
      <dgm:spPr/>
      <dgm:t>
        <a:bodyPr/>
        <a:lstStyle/>
        <a:p>
          <a:endParaRPr lang="de-DE"/>
        </a:p>
      </dgm:t>
    </dgm:pt>
    <dgm:pt modelId="{BB963316-3220-478E-ACD6-030D2CDB5D48}" type="pres">
      <dgm:prSet presAssocID="{3963AF8A-BE9A-45BF-B866-6724DA674544}" presName="childText" presStyleLbl="bgAcc1" presStyleIdx="1" presStyleCnt="2">
        <dgm:presLayoutVars>
          <dgm:bulletEnabled val="1"/>
        </dgm:presLayoutVars>
      </dgm:prSet>
      <dgm:spPr/>
      <dgm:t>
        <a:bodyPr/>
        <a:lstStyle/>
        <a:p>
          <a:endParaRPr lang="de-DE"/>
        </a:p>
      </dgm:t>
    </dgm:pt>
  </dgm:ptLst>
  <dgm:cxnLst>
    <dgm:cxn modelId="{7C9CBEE9-924D-4C64-B4B3-34A530A01B65}" type="presOf" srcId="{FEC36D8F-9B1B-4BD8-ADC9-1162DAC3C492}" destId="{C18DB852-C9BD-4A77-A35C-67D743D77767}" srcOrd="0" destOrd="0" presId="urn:microsoft.com/office/officeart/2005/8/layout/hierarchy3"/>
    <dgm:cxn modelId="{8081DF37-E1B1-404D-A722-AA6B6BA0AD96}" type="presOf" srcId="{1EFD5F59-3F41-4B0D-85C0-1E136D12E956}" destId="{8744BCF9-C7E9-4988-9596-C0B42A30C128}" srcOrd="0" destOrd="0" presId="urn:microsoft.com/office/officeart/2005/8/layout/hierarchy3"/>
    <dgm:cxn modelId="{A0582339-F9EB-4E87-B5D3-203EA40063D5}" srcId="{556DA8F1-66DE-4DC6-BC62-38B002BD9743}" destId="{3963AF8A-BE9A-45BF-B866-6724DA674544}" srcOrd="0" destOrd="0" parTransId="{FEC36D8F-9B1B-4BD8-ADC9-1162DAC3C492}" sibTransId="{F031F336-3F78-4792-945A-E792D100BAD0}"/>
    <dgm:cxn modelId="{5798820D-1F6D-4784-89FA-64FDDC3630F3}" type="presOf" srcId="{29905AAC-8BE7-4914-81C9-40811DE29E75}" destId="{7BA44459-970F-4230-9330-77803FC29EAB}" srcOrd="1" destOrd="0" presId="urn:microsoft.com/office/officeart/2005/8/layout/hierarchy3"/>
    <dgm:cxn modelId="{DA5943A4-FBD3-4A98-AFEA-0B14F05F8031}" srcId="{96BCBC10-2628-4A67-A820-A1B067FED9F2}" destId="{556DA8F1-66DE-4DC6-BC62-38B002BD9743}" srcOrd="1" destOrd="0" parTransId="{9B5FB297-8BC7-4A9D-AC86-1A858718A93D}" sibTransId="{183E74FD-50BD-48A5-AC9C-DD612CC9D411}"/>
    <dgm:cxn modelId="{891451D0-DBBD-4604-BE5D-07A674DF13D8}" type="presOf" srcId="{29905AAC-8BE7-4914-81C9-40811DE29E75}" destId="{E87B77D5-E0EF-4063-98F0-2E29E0DDBF89}" srcOrd="0" destOrd="0" presId="urn:microsoft.com/office/officeart/2005/8/layout/hierarchy3"/>
    <dgm:cxn modelId="{6F8E738C-F9CC-4A4C-8077-FB4F8B3F0510}" srcId="{29905AAC-8BE7-4914-81C9-40811DE29E75}" destId="{7EDDCD72-6373-4EB6-88C5-91BF72DEBD85}" srcOrd="0" destOrd="0" parTransId="{1EFD5F59-3F41-4B0D-85C0-1E136D12E956}" sibTransId="{6B9F5C75-E4B7-45CA-805F-27B1A6B73223}"/>
    <dgm:cxn modelId="{3405DD05-2554-4AE8-9418-5BAFB2D52CAB}" type="presOf" srcId="{556DA8F1-66DE-4DC6-BC62-38B002BD9743}" destId="{BB32FB78-D3FA-42B2-80FF-76A537332723}" srcOrd="1" destOrd="0" presId="urn:microsoft.com/office/officeart/2005/8/layout/hierarchy3"/>
    <dgm:cxn modelId="{DED8E79A-DC6A-4C79-BD0B-3CD1D15840BF}" type="presOf" srcId="{7EDDCD72-6373-4EB6-88C5-91BF72DEBD85}" destId="{DB061E17-31CC-47DF-B4F1-8C6B513E1C8B}" srcOrd="0" destOrd="0" presId="urn:microsoft.com/office/officeart/2005/8/layout/hierarchy3"/>
    <dgm:cxn modelId="{A694CF16-B034-40F4-B94C-F28AC5308910}" srcId="{96BCBC10-2628-4A67-A820-A1B067FED9F2}" destId="{29905AAC-8BE7-4914-81C9-40811DE29E75}" srcOrd="0" destOrd="0" parTransId="{1A9C0228-0F51-4CEA-AD2E-FBAB2404154C}" sibTransId="{C96A924B-6C95-437E-8502-88F86F2E5F96}"/>
    <dgm:cxn modelId="{7DBEFA82-E912-4FA9-BD13-1340763DC2F7}" type="presOf" srcId="{556DA8F1-66DE-4DC6-BC62-38B002BD9743}" destId="{7872F86F-0774-4EC7-B62F-4BB91D774C62}" srcOrd="0" destOrd="0" presId="urn:microsoft.com/office/officeart/2005/8/layout/hierarchy3"/>
    <dgm:cxn modelId="{4BB94DDE-90A6-4AE3-ADC7-443FFE04018D}" type="presOf" srcId="{3963AF8A-BE9A-45BF-B866-6724DA674544}" destId="{BB963316-3220-478E-ACD6-030D2CDB5D48}" srcOrd="0" destOrd="0" presId="urn:microsoft.com/office/officeart/2005/8/layout/hierarchy3"/>
    <dgm:cxn modelId="{94F9FF30-198E-4569-9641-6614B42A9F86}" type="presOf" srcId="{96BCBC10-2628-4A67-A820-A1B067FED9F2}" destId="{4EE74A6F-0ABE-4D86-8CEE-50787DB79FE1}" srcOrd="0" destOrd="0" presId="urn:microsoft.com/office/officeart/2005/8/layout/hierarchy3"/>
    <dgm:cxn modelId="{8831255D-5282-4034-AB54-7963F6F87ED1}" type="presParOf" srcId="{4EE74A6F-0ABE-4D86-8CEE-50787DB79FE1}" destId="{C9BA0D6F-1D8C-4CCF-84CE-F181AF1FB50B}" srcOrd="0" destOrd="0" presId="urn:microsoft.com/office/officeart/2005/8/layout/hierarchy3"/>
    <dgm:cxn modelId="{60F54EF2-D680-4DBB-9025-A85E48A34010}" type="presParOf" srcId="{C9BA0D6F-1D8C-4CCF-84CE-F181AF1FB50B}" destId="{EFB6DDEB-8364-4E22-8C40-9E7220A6A7C7}" srcOrd="0" destOrd="0" presId="urn:microsoft.com/office/officeart/2005/8/layout/hierarchy3"/>
    <dgm:cxn modelId="{A0166B94-E119-4663-99FD-77B192E66C3D}" type="presParOf" srcId="{EFB6DDEB-8364-4E22-8C40-9E7220A6A7C7}" destId="{E87B77D5-E0EF-4063-98F0-2E29E0DDBF89}" srcOrd="0" destOrd="0" presId="urn:microsoft.com/office/officeart/2005/8/layout/hierarchy3"/>
    <dgm:cxn modelId="{91E0CF4A-2A86-4157-A746-EAD57908641C}" type="presParOf" srcId="{EFB6DDEB-8364-4E22-8C40-9E7220A6A7C7}" destId="{7BA44459-970F-4230-9330-77803FC29EAB}" srcOrd="1" destOrd="0" presId="urn:microsoft.com/office/officeart/2005/8/layout/hierarchy3"/>
    <dgm:cxn modelId="{6F2C8280-6ECE-42A5-9EB0-12C1B4F73BCE}" type="presParOf" srcId="{C9BA0D6F-1D8C-4CCF-84CE-F181AF1FB50B}" destId="{C4510EA1-969C-4296-8984-FB930C879DC4}" srcOrd="1" destOrd="0" presId="urn:microsoft.com/office/officeart/2005/8/layout/hierarchy3"/>
    <dgm:cxn modelId="{45005D1A-7DB7-4666-AE61-26EA87442141}" type="presParOf" srcId="{C4510EA1-969C-4296-8984-FB930C879DC4}" destId="{8744BCF9-C7E9-4988-9596-C0B42A30C128}" srcOrd="0" destOrd="0" presId="urn:microsoft.com/office/officeart/2005/8/layout/hierarchy3"/>
    <dgm:cxn modelId="{BFDD6494-AAC0-4175-9853-EC90080E8450}" type="presParOf" srcId="{C4510EA1-969C-4296-8984-FB930C879DC4}" destId="{DB061E17-31CC-47DF-B4F1-8C6B513E1C8B}" srcOrd="1" destOrd="0" presId="urn:microsoft.com/office/officeart/2005/8/layout/hierarchy3"/>
    <dgm:cxn modelId="{E3CA59ED-7783-44AB-8A86-945508FE7114}" type="presParOf" srcId="{4EE74A6F-0ABE-4D86-8CEE-50787DB79FE1}" destId="{A9E02DBD-2429-4BBA-ACEB-3CCB394CA04F}" srcOrd="1" destOrd="0" presId="urn:microsoft.com/office/officeart/2005/8/layout/hierarchy3"/>
    <dgm:cxn modelId="{1A07E9C9-A07B-46AB-AD96-D9713427D71A}" type="presParOf" srcId="{A9E02DBD-2429-4BBA-ACEB-3CCB394CA04F}" destId="{8A5AC6A5-E6A8-4062-8DB9-26F782323716}" srcOrd="0" destOrd="0" presId="urn:microsoft.com/office/officeart/2005/8/layout/hierarchy3"/>
    <dgm:cxn modelId="{69FC9CEB-5338-497E-8EA2-FA923772A26E}" type="presParOf" srcId="{8A5AC6A5-E6A8-4062-8DB9-26F782323716}" destId="{7872F86F-0774-4EC7-B62F-4BB91D774C62}" srcOrd="0" destOrd="0" presId="urn:microsoft.com/office/officeart/2005/8/layout/hierarchy3"/>
    <dgm:cxn modelId="{FE87D1B6-6937-4B84-8874-3A3CEDC8EF56}" type="presParOf" srcId="{8A5AC6A5-E6A8-4062-8DB9-26F782323716}" destId="{BB32FB78-D3FA-42B2-80FF-76A537332723}" srcOrd="1" destOrd="0" presId="urn:microsoft.com/office/officeart/2005/8/layout/hierarchy3"/>
    <dgm:cxn modelId="{36B9CE53-3F13-44EC-AA4D-34643C839F5C}" type="presParOf" srcId="{A9E02DBD-2429-4BBA-ACEB-3CCB394CA04F}" destId="{C5E7DA2B-C4C6-4E27-896C-5C29509290AF}" srcOrd="1" destOrd="0" presId="urn:microsoft.com/office/officeart/2005/8/layout/hierarchy3"/>
    <dgm:cxn modelId="{AD925744-602C-4A49-871C-CB12F4EC8050}" type="presParOf" srcId="{C5E7DA2B-C4C6-4E27-896C-5C29509290AF}" destId="{C18DB852-C9BD-4A77-A35C-67D743D77767}" srcOrd="0" destOrd="0" presId="urn:microsoft.com/office/officeart/2005/8/layout/hierarchy3"/>
    <dgm:cxn modelId="{7949D448-D7BB-4F9B-A7E0-5F80E980CE57}" type="presParOf" srcId="{C5E7DA2B-C4C6-4E27-896C-5C29509290AF}" destId="{BB963316-3220-478E-ACD6-030D2CDB5D4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D42799-9938-49E2-83E2-E9239331444D}"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de-DE"/>
        </a:p>
      </dgm:t>
    </dgm:pt>
    <dgm:pt modelId="{31E6522E-3F01-496E-9632-246CF2902263}">
      <dgm:prSet phldrT="[Text]"/>
      <dgm:spPr>
        <a:solidFill>
          <a:srgbClr val="A31515"/>
        </a:solidFill>
      </dgm:spPr>
      <dgm:t>
        <a:bodyPr/>
        <a:lstStyle/>
        <a:p>
          <a:r>
            <a:rPr lang="de-DE" dirty="0" err="1" smtClean="0"/>
            <a:t>Red</a:t>
          </a:r>
          <a:endParaRPr lang="de-DE" dirty="0"/>
        </a:p>
      </dgm:t>
    </dgm:pt>
    <dgm:pt modelId="{70D93622-FCB8-4C24-94B0-48113407B53B}" type="parTrans" cxnId="{F40F7D53-6E82-4611-916F-397F0583033C}">
      <dgm:prSet/>
      <dgm:spPr/>
      <dgm:t>
        <a:bodyPr/>
        <a:lstStyle/>
        <a:p>
          <a:endParaRPr lang="de-DE"/>
        </a:p>
      </dgm:t>
    </dgm:pt>
    <dgm:pt modelId="{4C775C02-F1B5-4C73-AC12-7BD3B3876E84}" type="sibTrans" cxnId="{F40F7D53-6E82-4611-916F-397F0583033C}">
      <dgm:prSet/>
      <dgm:spPr/>
      <dgm:t>
        <a:bodyPr/>
        <a:lstStyle/>
        <a:p>
          <a:endParaRPr lang="de-DE"/>
        </a:p>
      </dgm:t>
    </dgm:pt>
    <dgm:pt modelId="{9D0DAC7D-40A0-46A2-AD34-3DF93152EAFD}">
      <dgm:prSet phldrT="[Text]"/>
      <dgm:spPr>
        <a:solidFill>
          <a:srgbClr val="008000"/>
        </a:solidFill>
      </dgm:spPr>
      <dgm:t>
        <a:bodyPr/>
        <a:lstStyle/>
        <a:p>
          <a:r>
            <a:rPr lang="de-DE" dirty="0" smtClean="0"/>
            <a:t>Green</a:t>
          </a:r>
          <a:endParaRPr lang="de-DE" dirty="0"/>
        </a:p>
      </dgm:t>
    </dgm:pt>
    <dgm:pt modelId="{9EED5616-EEE4-4434-A624-DDEF8AC108F0}" type="parTrans" cxnId="{B5DA68F7-3915-4908-A105-037772F49958}">
      <dgm:prSet/>
      <dgm:spPr/>
      <dgm:t>
        <a:bodyPr/>
        <a:lstStyle/>
        <a:p>
          <a:endParaRPr lang="de-DE"/>
        </a:p>
      </dgm:t>
    </dgm:pt>
    <dgm:pt modelId="{F96DC33C-7011-4CF2-B173-44C0E83DA8E1}" type="sibTrans" cxnId="{B5DA68F7-3915-4908-A105-037772F49958}">
      <dgm:prSet/>
      <dgm:spPr/>
      <dgm:t>
        <a:bodyPr/>
        <a:lstStyle/>
        <a:p>
          <a:endParaRPr lang="de-DE"/>
        </a:p>
      </dgm:t>
    </dgm:pt>
    <dgm:pt modelId="{2220A606-6D1B-4956-92AB-C17E3769D424}">
      <dgm:prSet phldrT="[Text]"/>
      <dgm:spPr>
        <a:solidFill>
          <a:schemeClr val="accent6">
            <a:lumMod val="75000"/>
          </a:schemeClr>
        </a:solidFill>
      </dgm:spPr>
      <dgm:t>
        <a:bodyPr/>
        <a:lstStyle/>
        <a:p>
          <a:r>
            <a:rPr lang="en-US" noProof="0" dirty="0" smtClean="0"/>
            <a:t>Refactor</a:t>
          </a:r>
          <a:endParaRPr lang="en-US" noProof="0" dirty="0"/>
        </a:p>
      </dgm:t>
    </dgm:pt>
    <dgm:pt modelId="{24EAA651-2875-41C2-9F11-E0E4D2533453}" type="parTrans" cxnId="{561F59B7-6B54-47B9-8B17-3162374AD3D0}">
      <dgm:prSet/>
      <dgm:spPr/>
      <dgm:t>
        <a:bodyPr/>
        <a:lstStyle/>
        <a:p>
          <a:endParaRPr lang="de-DE"/>
        </a:p>
      </dgm:t>
    </dgm:pt>
    <dgm:pt modelId="{58BC7400-1DB1-423D-8EB9-646B143F4752}" type="sibTrans" cxnId="{561F59B7-6B54-47B9-8B17-3162374AD3D0}">
      <dgm:prSet/>
      <dgm:spPr/>
      <dgm:t>
        <a:bodyPr/>
        <a:lstStyle/>
        <a:p>
          <a:endParaRPr lang="de-DE"/>
        </a:p>
      </dgm:t>
    </dgm:pt>
    <dgm:pt modelId="{E8320F49-07B4-4CA0-B113-CE2B571C4714}">
      <dgm:prSet phldrT="[Text]"/>
      <dgm:spPr/>
      <dgm:t>
        <a:bodyPr/>
        <a:lstStyle/>
        <a:p>
          <a:r>
            <a:rPr lang="de-DE" dirty="0" smtClean="0"/>
            <a:t>Commit</a:t>
          </a:r>
          <a:endParaRPr lang="de-DE" dirty="0"/>
        </a:p>
      </dgm:t>
    </dgm:pt>
    <dgm:pt modelId="{352DAFF3-F126-4837-B486-E8342E13232F}" type="parTrans" cxnId="{E93259E8-5659-4ED7-BD9A-56A39AD35EF1}">
      <dgm:prSet/>
      <dgm:spPr/>
      <dgm:t>
        <a:bodyPr/>
        <a:lstStyle/>
        <a:p>
          <a:endParaRPr lang="de-DE"/>
        </a:p>
      </dgm:t>
    </dgm:pt>
    <dgm:pt modelId="{86BDDF6B-40B1-462E-9BD2-31BD875B9398}" type="sibTrans" cxnId="{E93259E8-5659-4ED7-BD9A-56A39AD35EF1}">
      <dgm:prSet/>
      <dgm:spPr/>
      <dgm:t>
        <a:bodyPr/>
        <a:lstStyle/>
        <a:p>
          <a:endParaRPr lang="de-DE"/>
        </a:p>
      </dgm:t>
    </dgm:pt>
    <dgm:pt modelId="{AACE649C-6E23-4E61-A784-B57EB7F2A284}" type="pres">
      <dgm:prSet presAssocID="{84D42799-9938-49E2-83E2-E9239331444D}" presName="compositeShape" presStyleCnt="0">
        <dgm:presLayoutVars>
          <dgm:chMax val="7"/>
          <dgm:dir/>
          <dgm:resizeHandles val="exact"/>
        </dgm:presLayoutVars>
      </dgm:prSet>
      <dgm:spPr/>
      <dgm:t>
        <a:bodyPr/>
        <a:lstStyle/>
        <a:p>
          <a:endParaRPr lang="de-DE"/>
        </a:p>
      </dgm:t>
    </dgm:pt>
    <dgm:pt modelId="{9072D640-CD61-446D-8619-6E1D4521F9EA}" type="pres">
      <dgm:prSet presAssocID="{84D42799-9938-49E2-83E2-E9239331444D}" presName="wedge1" presStyleLbl="node1" presStyleIdx="0" presStyleCnt="4"/>
      <dgm:spPr/>
      <dgm:t>
        <a:bodyPr/>
        <a:lstStyle/>
        <a:p>
          <a:endParaRPr lang="de-DE"/>
        </a:p>
      </dgm:t>
    </dgm:pt>
    <dgm:pt modelId="{6F579882-510A-4866-902C-763627F0F1EE}" type="pres">
      <dgm:prSet presAssocID="{84D42799-9938-49E2-83E2-E9239331444D}" presName="dummy1a" presStyleCnt="0"/>
      <dgm:spPr/>
    </dgm:pt>
    <dgm:pt modelId="{48BA5BC5-B927-42D2-A62E-1DA007B59A82}" type="pres">
      <dgm:prSet presAssocID="{84D42799-9938-49E2-83E2-E9239331444D}" presName="dummy1b" presStyleCnt="0"/>
      <dgm:spPr/>
    </dgm:pt>
    <dgm:pt modelId="{5A66D798-6853-449C-A7D5-663CD52E5FDB}" type="pres">
      <dgm:prSet presAssocID="{84D42799-9938-49E2-83E2-E9239331444D}" presName="wedge1Tx" presStyleLbl="node1" presStyleIdx="0" presStyleCnt="4">
        <dgm:presLayoutVars>
          <dgm:chMax val="0"/>
          <dgm:chPref val="0"/>
          <dgm:bulletEnabled val="1"/>
        </dgm:presLayoutVars>
      </dgm:prSet>
      <dgm:spPr/>
      <dgm:t>
        <a:bodyPr/>
        <a:lstStyle/>
        <a:p>
          <a:endParaRPr lang="de-DE"/>
        </a:p>
      </dgm:t>
    </dgm:pt>
    <dgm:pt modelId="{98EF456A-7046-436E-AE36-D165090609AD}" type="pres">
      <dgm:prSet presAssocID="{84D42799-9938-49E2-83E2-E9239331444D}" presName="wedge2" presStyleLbl="node1" presStyleIdx="1" presStyleCnt="4"/>
      <dgm:spPr/>
      <dgm:t>
        <a:bodyPr/>
        <a:lstStyle/>
        <a:p>
          <a:endParaRPr lang="de-DE"/>
        </a:p>
      </dgm:t>
    </dgm:pt>
    <dgm:pt modelId="{1F76F88F-4D01-4F50-A78A-EDAE9A8AF55E}" type="pres">
      <dgm:prSet presAssocID="{84D42799-9938-49E2-83E2-E9239331444D}" presName="dummy2a" presStyleCnt="0"/>
      <dgm:spPr/>
    </dgm:pt>
    <dgm:pt modelId="{F118B839-AEB2-400C-A707-CDAF45EDD77A}" type="pres">
      <dgm:prSet presAssocID="{84D42799-9938-49E2-83E2-E9239331444D}" presName="dummy2b" presStyleCnt="0"/>
      <dgm:spPr/>
    </dgm:pt>
    <dgm:pt modelId="{74AFABE2-1D6F-46E7-B0E7-E27EED613410}" type="pres">
      <dgm:prSet presAssocID="{84D42799-9938-49E2-83E2-E9239331444D}" presName="wedge2Tx" presStyleLbl="node1" presStyleIdx="1" presStyleCnt="4">
        <dgm:presLayoutVars>
          <dgm:chMax val="0"/>
          <dgm:chPref val="0"/>
          <dgm:bulletEnabled val="1"/>
        </dgm:presLayoutVars>
      </dgm:prSet>
      <dgm:spPr/>
      <dgm:t>
        <a:bodyPr/>
        <a:lstStyle/>
        <a:p>
          <a:endParaRPr lang="de-DE"/>
        </a:p>
      </dgm:t>
    </dgm:pt>
    <dgm:pt modelId="{2F3D8681-A9F6-4E1F-B228-D59F2D0A47FF}" type="pres">
      <dgm:prSet presAssocID="{84D42799-9938-49E2-83E2-E9239331444D}" presName="wedge3" presStyleLbl="node1" presStyleIdx="2" presStyleCnt="4"/>
      <dgm:spPr/>
      <dgm:t>
        <a:bodyPr/>
        <a:lstStyle/>
        <a:p>
          <a:endParaRPr lang="de-DE"/>
        </a:p>
      </dgm:t>
    </dgm:pt>
    <dgm:pt modelId="{4B664533-95F7-43C7-B65F-BA80B7852B0C}" type="pres">
      <dgm:prSet presAssocID="{84D42799-9938-49E2-83E2-E9239331444D}" presName="dummy3a" presStyleCnt="0"/>
      <dgm:spPr/>
    </dgm:pt>
    <dgm:pt modelId="{E99C82DC-312B-4C52-8293-E742E854DEA4}" type="pres">
      <dgm:prSet presAssocID="{84D42799-9938-49E2-83E2-E9239331444D}" presName="dummy3b" presStyleCnt="0"/>
      <dgm:spPr/>
    </dgm:pt>
    <dgm:pt modelId="{B946D7CE-2280-4160-96E2-BF6DFE4EB0D9}" type="pres">
      <dgm:prSet presAssocID="{84D42799-9938-49E2-83E2-E9239331444D}" presName="wedge3Tx" presStyleLbl="node1" presStyleIdx="2" presStyleCnt="4">
        <dgm:presLayoutVars>
          <dgm:chMax val="0"/>
          <dgm:chPref val="0"/>
          <dgm:bulletEnabled val="1"/>
        </dgm:presLayoutVars>
      </dgm:prSet>
      <dgm:spPr/>
      <dgm:t>
        <a:bodyPr/>
        <a:lstStyle/>
        <a:p>
          <a:endParaRPr lang="de-DE"/>
        </a:p>
      </dgm:t>
    </dgm:pt>
    <dgm:pt modelId="{DB17742F-1B07-4671-9D94-7A65743BE1CD}" type="pres">
      <dgm:prSet presAssocID="{84D42799-9938-49E2-83E2-E9239331444D}" presName="wedge4" presStyleLbl="node1" presStyleIdx="3" presStyleCnt="4"/>
      <dgm:spPr/>
      <dgm:t>
        <a:bodyPr/>
        <a:lstStyle/>
        <a:p>
          <a:endParaRPr lang="de-DE"/>
        </a:p>
      </dgm:t>
    </dgm:pt>
    <dgm:pt modelId="{67246CD2-EE19-4639-AF6D-378D1ACCDB4C}" type="pres">
      <dgm:prSet presAssocID="{84D42799-9938-49E2-83E2-E9239331444D}" presName="dummy4a" presStyleCnt="0"/>
      <dgm:spPr/>
    </dgm:pt>
    <dgm:pt modelId="{CEEB8637-E9D5-4BD9-B5C6-FC0E85D077C6}" type="pres">
      <dgm:prSet presAssocID="{84D42799-9938-49E2-83E2-E9239331444D}" presName="dummy4b" presStyleCnt="0"/>
      <dgm:spPr/>
    </dgm:pt>
    <dgm:pt modelId="{E5DB602B-53C0-4679-980B-00D56A6A664A}" type="pres">
      <dgm:prSet presAssocID="{84D42799-9938-49E2-83E2-E9239331444D}" presName="wedge4Tx" presStyleLbl="node1" presStyleIdx="3" presStyleCnt="4">
        <dgm:presLayoutVars>
          <dgm:chMax val="0"/>
          <dgm:chPref val="0"/>
          <dgm:bulletEnabled val="1"/>
        </dgm:presLayoutVars>
      </dgm:prSet>
      <dgm:spPr/>
      <dgm:t>
        <a:bodyPr/>
        <a:lstStyle/>
        <a:p>
          <a:endParaRPr lang="de-DE"/>
        </a:p>
      </dgm:t>
    </dgm:pt>
    <dgm:pt modelId="{60844B1F-1A25-4687-AD92-7D04D72A1CC5}" type="pres">
      <dgm:prSet presAssocID="{4C775C02-F1B5-4C73-AC12-7BD3B3876E84}" presName="arrowWedge1" presStyleLbl="fgSibTrans2D1" presStyleIdx="0" presStyleCnt="4"/>
      <dgm:spPr/>
    </dgm:pt>
    <dgm:pt modelId="{4447ADD2-86CC-43D8-9BBD-12A7F7F737CC}" type="pres">
      <dgm:prSet presAssocID="{F96DC33C-7011-4CF2-B173-44C0E83DA8E1}" presName="arrowWedge2" presStyleLbl="fgSibTrans2D1" presStyleIdx="1" presStyleCnt="4"/>
      <dgm:spPr/>
    </dgm:pt>
    <dgm:pt modelId="{4FA00BE3-E1D7-4E31-BF67-9DD454DFE5DC}" type="pres">
      <dgm:prSet presAssocID="{58BC7400-1DB1-423D-8EB9-646B143F4752}" presName="arrowWedge3" presStyleLbl="fgSibTrans2D1" presStyleIdx="2" presStyleCnt="4"/>
      <dgm:spPr/>
    </dgm:pt>
    <dgm:pt modelId="{E28844E8-45EE-4FBC-99E9-0EF5D396D481}" type="pres">
      <dgm:prSet presAssocID="{86BDDF6B-40B1-462E-9BD2-31BD875B9398}" presName="arrowWedge4" presStyleLbl="fgSibTrans2D1" presStyleIdx="3" presStyleCnt="4"/>
      <dgm:spPr/>
    </dgm:pt>
  </dgm:ptLst>
  <dgm:cxnLst>
    <dgm:cxn modelId="{561F59B7-6B54-47B9-8B17-3162374AD3D0}" srcId="{84D42799-9938-49E2-83E2-E9239331444D}" destId="{2220A606-6D1B-4956-92AB-C17E3769D424}" srcOrd="2" destOrd="0" parTransId="{24EAA651-2875-41C2-9F11-E0E4D2533453}" sibTransId="{58BC7400-1DB1-423D-8EB9-646B143F4752}"/>
    <dgm:cxn modelId="{B6E084B6-6648-4ADD-AC35-B66EFD9291D5}" type="presOf" srcId="{9D0DAC7D-40A0-46A2-AD34-3DF93152EAFD}" destId="{98EF456A-7046-436E-AE36-D165090609AD}" srcOrd="0" destOrd="0" presId="urn:microsoft.com/office/officeart/2005/8/layout/cycle8"/>
    <dgm:cxn modelId="{F40F7D53-6E82-4611-916F-397F0583033C}" srcId="{84D42799-9938-49E2-83E2-E9239331444D}" destId="{31E6522E-3F01-496E-9632-246CF2902263}" srcOrd="0" destOrd="0" parTransId="{70D93622-FCB8-4C24-94B0-48113407B53B}" sibTransId="{4C775C02-F1B5-4C73-AC12-7BD3B3876E84}"/>
    <dgm:cxn modelId="{79890E18-39FE-4829-B478-77C218C53BE8}" type="presOf" srcId="{31E6522E-3F01-496E-9632-246CF2902263}" destId="{5A66D798-6853-449C-A7D5-663CD52E5FDB}" srcOrd="1" destOrd="0" presId="urn:microsoft.com/office/officeart/2005/8/layout/cycle8"/>
    <dgm:cxn modelId="{6E57DC7A-AC2A-46C1-B22A-6DF81DFA2553}" type="presOf" srcId="{84D42799-9938-49E2-83E2-E9239331444D}" destId="{AACE649C-6E23-4E61-A784-B57EB7F2A284}" srcOrd="0" destOrd="0" presId="urn:microsoft.com/office/officeart/2005/8/layout/cycle8"/>
    <dgm:cxn modelId="{3153286F-C0FC-493F-9C1F-B6CFBCC5047B}" type="presOf" srcId="{E8320F49-07B4-4CA0-B113-CE2B571C4714}" destId="{DB17742F-1B07-4671-9D94-7A65743BE1CD}" srcOrd="0" destOrd="0" presId="urn:microsoft.com/office/officeart/2005/8/layout/cycle8"/>
    <dgm:cxn modelId="{9603ACAF-01C2-4271-B747-5D0F8794C8F9}" type="presOf" srcId="{31E6522E-3F01-496E-9632-246CF2902263}" destId="{9072D640-CD61-446D-8619-6E1D4521F9EA}" srcOrd="0" destOrd="0" presId="urn:microsoft.com/office/officeart/2005/8/layout/cycle8"/>
    <dgm:cxn modelId="{B5DA68F7-3915-4908-A105-037772F49958}" srcId="{84D42799-9938-49E2-83E2-E9239331444D}" destId="{9D0DAC7D-40A0-46A2-AD34-3DF93152EAFD}" srcOrd="1" destOrd="0" parTransId="{9EED5616-EEE4-4434-A624-DDEF8AC108F0}" sibTransId="{F96DC33C-7011-4CF2-B173-44C0E83DA8E1}"/>
    <dgm:cxn modelId="{E93259E8-5659-4ED7-BD9A-56A39AD35EF1}" srcId="{84D42799-9938-49E2-83E2-E9239331444D}" destId="{E8320F49-07B4-4CA0-B113-CE2B571C4714}" srcOrd="3" destOrd="0" parTransId="{352DAFF3-F126-4837-B486-E8342E13232F}" sibTransId="{86BDDF6B-40B1-462E-9BD2-31BD875B9398}"/>
    <dgm:cxn modelId="{D3CA7B76-482B-4446-92E5-4E407AED0A08}" type="presOf" srcId="{2220A606-6D1B-4956-92AB-C17E3769D424}" destId="{2F3D8681-A9F6-4E1F-B228-D59F2D0A47FF}" srcOrd="0" destOrd="0" presId="urn:microsoft.com/office/officeart/2005/8/layout/cycle8"/>
    <dgm:cxn modelId="{F52D6EB3-3ED3-448E-9B5D-A9761EE69176}" type="presOf" srcId="{9D0DAC7D-40A0-46A2-AD34-3DF93152EAFD}" destId="{74AFABE2-1D6F-46E7-B0E7-E27EED613410}" srcOrd="1" destOrd="0" presId="urn:microsoft.com/office/officeart/2005/8/layout/cycle8"/>
    <dgm:cxn modelId="{5ED28F0F-A826-479C-BE46-631C7F5DC76C}" type="presOf" srcId="{2220A606-6D1B-4956-92AB-C17E3769D424}" destId="{B946D7CE-2280-4160-96E2-BF6DFE4EB0D9}" srcOrd="1" destOrd="0" presId="urn:microsoft.com/office/officeart/2005/8/layout/cycle8"/>
    <dgm:cxn modelId="{A5FC5D14-3258-42E2-B1E7-2565B05490DB}" type="presOf" srcId="{E8320F49-07B4-4CA0-B113-CE2B571C4714}" destId="{E5DB602B-53C0-4679-980B-00D56A6A664A}" srcOrd="1" destOrd="0" presId="urn:microsoft.com/office/officeart/2005/8/layout/cycle8"/>
    <dgm:cxn modelId="{0ECECE2C-BD41-4219-992D-9F633B62AAE1}" type="presParOf" srcId="{AACE649C-6E23-4E61-A784-B57EB7F2A284}" destId="{9072D640-CD61-446D-8619-6E1D4521F9EA}" srcOrd="0" destOrd="0" presId="urn:microsoft.com/office/officeart/2005/8/layout/cycle8"/>
    <dgm:cxn modelId="{5216377F-F5A5-4C1E-84A3-D0906E903086}" type="presParOf" srcId="{AACE649C-6E23-4E61-A784-B57EB7F2A284}" destId="{6F579882-510A-4866-902C-763627F0F1EE}" srcOrd="1" destOrd="0" presId="urn:microsoft.com/office/officeart/2005/8/layout/cycle8"/>
    <dgm:cxn modelId="{B8639714-B75A-449A-A1FB-95FDE8E1BB05}" type="presParOf" srcId="{AACE649C-6E23-4E61-A784-B57EB7F2A284}" destId="{48BA5BC5-B927-42D2-A62E-1DA007B59A82}" srcOrd="2" destOrd="0" presId="urn:microsoft.com/office/officeart/2005/8/layout/cycle8"/>
    <dgm:cxn modelId="{B7F62081-C12A-4E67-A327-1714F333582E}" type="presParOf" srcId="{AACE649C-6E23-4E61-A784-B57EB7F2A284}" destId="{5A66D798-6853-449C-A7D5-663CD52E5FDB}" srcOrd="3" destOrd="0" presId="urn:microsoft.com/office/officeart/2005/8/layout/cycle8"/>
    <dgm:cxn modelId="{EC878EC2-6432-4259-8566-2F229127CB37}" type="presParOf" srcId="{AACE649C-6E23-4E61-A784-B57EB7F2A284}" destId="{98EF456A-7046-436E-AE36-D165090609AD}" srcOrd="4" destOrd="0" presId="urn:microsoft.com/office/officeart/2005/8/layout/cycle8"/>
    <dgm:cxn modelId="{7E148925-E04F-4203-BAF5-17C96230CCAA}" type="presParOf" srcId="{AACE649C-6E23-4E61-A784-B57EB7F2A284}" destId="{1F76F88F-4D01-4F50-A78A-EDAE9A8AF55E}" srcOrd="5" destOrd="0" presId="urn:microsoft.com/office/officeart/2005/8/layout/cycle8"/>
    <dgm:cxn modelId="{6F511D9E-8011-4C90-B72F-F5B34530254E}" type="presParOf" srcId="{AACE649C-6E23-4E61-A784-B57EB7F2A284}" destId="{F118B839-AEB2-400C-A707-CDAF45EDD77A}" srcOrd="6" destOrd="0" presId="urn:microsoft.com/office/officeart/2005/8/layout/cycle8"/>
    <dgm:cxn modelId="{0379DEF9-EA7B-4936-AE33-6CC6524FC228}" type="presParOf" srcId="{AACE649C-6E23-4E61-A784-B57EB7F2A284}" destId="{74AFABE2-1D6F-46E7-B0E7-E27EED613410}" srcOrd="7" destOrd="0" presId="urn:microsoft.com/office/officeart/2005/8/layout/cycle8"/>
    <dgm:cxn modelId="{0E9CD6A4-334B-4BDC-8362-A3751CBD3E6B}" type="presParOf" srcId="{AACE649C-6E23-4E61-A784-B57EB7F2A284}" destId="{2F3D8681-A9F6-4E1F-B228-D59F2D0A47FF}" srcOrd="8" destOrd="0" presId="urn:microsoft.com/office/officeart/2005/8/layout/cycle8"/>
    <dgm:cxn modelId="{2BC88CBB-FA8A-4CC2-B4AB-51EC9A6F7A09}" type="presParOf" srcId="{AACE649C-6E23-4E61-A784-B57EB7F2A284}" destId="{4B664533-95F7-43C7-B65F-BA80B7852B0C}" srcOrd="9" destOrd="0" presId="urn:microsoft.com/office/officeart/2005/8/layout/cycle8"/>
    <dgm:cxn modelId="{E259616D-BB2D-4556-9D01-58C7C6954D23}" type="presParOf" srcId="{AACE649C-6E23-4E61-A784-B57EB7F2A284}" destId="{E99C82DC-312B-4C52-8293-E742E854DEA4}" srcOrd="10" destOrd="0" presId="urn:microsoft.com/office/officeart/2005/8/layout/cycle8"/>
    <dgm:cxn modelId="{1D08D477-CF3E-4B27-8A05-8B91ED49D502}" type="presParOf" srcId="{AACE649C-6E23-4E61-A784-B57EB7F2A284}" destId="{B946D7CE-2280-4160-96E2-BF6DFE4EB0D9}" srcOrd="11" destOrd="0" presId="urn:microsoft.com/office/officeart/2005/8/layout/cycle8"/>
    <dgm:cxn modelId="{714327F7-2A84-442F-B72C-02E637209C96}" type="presParOf" srcId="{AACE649C-6E23-4E61-A784-B57EB7F2A284}" destId="{DB17742F-1B07-4671-9D94-7A65743BE1CD}" srcOrd="12" destOrd="0" presId="urn:microsoft.com/office/officeart/2005/8/layout/cycle8"/>
    <dgm:cxn modelId="{6E209763-CCF8-4BF3-80C4-80D307DF3EE4}" type="presParOf" srcId="{AACE649C-6E23-4E61-A784-B57EB7F2A284}" destId="{67246CD2-EE19-4639-AF6D-378D1ACCDB4C}" srcOrd="13" destOrd="0" presId="urn:microsoft.com/office/officeart/2005/8/layout/cycle8"/>
    <dgm:cxn modelId="{7CBED701-EEAE-4E67-9527-FE697984E2C1}" type="presParOf" srcId="{AACE649C-6E23-4E61-A784-B57EB7F2A284}" destId="{CEEB8637-E9D5-4BD9-B5C6-FC0E85D077C6}" srcOrd="14" destOrd="0" presId="urn:microsoft.com/office/officeart/2005/8/layout/cycle8"/>
    <dgm:cxn modelId="{6C7C7826-B3F9-4418-80D5-F1E912D9E9C3}" type="presParOf" srcId="{AACE649C-6E23-4E61-A784-B57EB7F2A284}" destId="{E5DB602B-53C0-4679-980B-00D56A6A664A}" srcOrd="15" destOrd="0" presId="urn:microsoft.com/office/officeart/2005/8/layout/cycle8"/>
    <dgm:cxn modelId="{F92F26D9-6916-4780-9CAE-95F6203EB76D}" type="presParOf" srcId="{AACE649C-6E23-4E61-A784-B57EB7F2A284}" destId="{60844B1F-1A25-4687-AD92-7D04D72A1CC5}" srcOrd="16" destOrd="0" presId="urn:microsoft.com/office/officeart/2005/8/layout/cycle8"/>
    <dgm:cxn modelId="{466F5E42-AD29-4925-BA2F-8F50D1E570F0}" type="presParOf" srcId="{AACE649C-6E23-4E61-A784-B57EB7F2A284}" destId="{4447ADD2-86CC-43D8-9BBD-12A7F7F737CC}" srcOrd="17" destOrd="0" presId="urn:microsoft.com/office/officeart/2005/8/layout/cycle8"/>
    <dgm:cxn modelId="{70D24B52-426B-4F66-964C-B60BF3610B7B}" type="presParOf" srcId="{AACE649C-6E23-4E61-A784-B57EB7F2A284}" destId="{4FA00BE3-E1D7-4E31-BF67-9DD454DFE5DC}" srcOrd="18" destOrd="0" presId="urn:microsoft.com/office/officeart/2005/8/layout/cycle8"/>
    <dgm:cxn modelId="{A874359E-6FB3-4DEE-A064-B15012FD8841}" type="presParOf" srcId="{AACE649C-6E23-4E61-A784-B57EB7F2A284}" destId="{E28844E8-45EE-4FBC-99E9-0EF5D396D481}"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406D1-90E1-49C9-90FD-C8F5389C85BE}">
      <dsp:nvSpPr>
        <dsp:cNvPr id="0" name=""/>
        <dsp:cNvSpPr/>
      </dsp:nvSpPr>
      <dsp:spPr>
        <a:xfrm>
          <a:off x="2140712" y="0"/>
          <a:ext cx="2140712" cy="1450446"/>
        </a:xfrm>
        <a:prstGeom prst="trapezoid">
          <a:avLst>
            <a:gd name="adj" fmla="val 73795"/>
          </a:avLst>
        </a:prstGeom>
        <a:solidFill>
          <a:srgbClr val="C0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de-DE" sz="3200" kern="1200" dirty="0"/>
        </a:p>
      </dsp:txBody>
      <dsp:txXfrm>
        <a:off x="2140712" y="0"/>
        <a:ext cx="2140712" cy="1450446"/>
      </dsp:txXfrm>
    </dsp:sp>
    <dsp:sp modelId="{C2119314-09E4-45D0-BAE2-EF590F75B195}">
      <dsp:nvSpPr>
        <dsp:cNvPr id="0" name=""/>
        <dsp:cNvSpPr/>
      </dsp:nvSpPr>
      <dsp:spPr>
        <a:xfrm>
          <a:off x="1070356" y="1450446"/>
          <a:ext cx="4281424" cy="1450446"/>
        </a:xfrm>
        <a:prstGeom prst="trapezoid">
          <a:avLst>
            <a:gd name="adj" fmla="val 73795"/>
          </a:avLst>
        </a:prstGeom>
        <a:solidFill>
          <a:srgbClr val="FFC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de-DE" sz="2800" kern="1200" dirty="0" smtClean="0">
              <a:solidFill>
                <a:schemeClr val="bg1"/>
              </a:solidFill>
            </a:rPr>
            <a:t>Integration Tests</a:t>
          </a:r>
          <a:endParaRPr lang="de-DE" sz="2800" kern="1200" dirty="0">
            <a:solidFill>
              <a:schemeClr val="bg1"/>
            </a:solidFill>
          </a:endParaRPr>
        </a:p>
      </dsp:txBody>
      <dsp:txXfrm>
        <a:off x="1819605" y="1450446"/>
        <a:ext cx="2782925" cy="1450446"/>
      </dsp:txXfrm>
    </dsp:sp>
    <dsp:sp modelId="{9386361F-B278-4750-849B-EDD80A7BDE19}">
      <dsp:nvSpPr>
        <dsp:cNvPr id="0" name=""/>
        <dsp:cNvSpPr/>
      </dsp:nvSpPr>
      <dsp:spPr>
        <a:xfrm>
          <a:off x="0" y="2900892"/>
          <a:ext cx="6422136" cy="1450446"/>
        </a:xfrm>
        <a:prstGeom prst="trapezoid">
          <a:avLst>
            <a:gd name="adj" fmla="val 73795"/>
          </a:avLst>
        </a:prstGeom>
        <a:solidFill>
          <a:srgbClr val="008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de-DE" sz="3600" kern="1200" dirty="0" smtClean="0">
              <a:solidFill>
                <a:schemeClr val="bg1"/>
              </a:solidFill>
            </a:rPr>
            <a:t>Unit Tests</a:t>
          </a:r>
          <a:endParaRPr lang="de-DE" sz="3600" kern="1200" dirty="0">
            <a:solidFill>
              <a:schemeClr val="bg1"/>
            </a:solidFill>
          </a:endParaRPr>
        </a:p>
      </dsp:txBody>
      <dsp:txXfrm>
        <a:off x="1123873" y="2900892"/>
        <a:ext cx="4174388" cy="1450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B77D5-E0EF-4063-98F0-2E29E0DDBF89}">
      <dsp:nvSpPr>
        <dsp:cNvPr id="0" name=""/>
        <dsp:cNvSpPr/>
      </dsp:nvSpPr>
      <dsp:spPr>
        <a:xfrm>
          <a:off x="908177" y="857"/>
          <a:ext cx="3866331" cy="1933165"/>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a:lnSpc>
              <a:spcPct val="90000"/>
            </a:lnSpc>
            <a:spcBef>
              <a:spcPct val="0"/>
            </a:spcBef>
            <a:spcAft>
              <a:spcPct val="35000"/>
            </a:spcAft>
          </a:pPr>
          <a:r>
            <a:rPr lang="de-DE" sz="5200" kern="1200" dirty="0" smtClean="0"/>
            <a:t>Triangulation</a:t>
          </a:r>
          <a:endParaRPr lang="de-DE" sz="5200" kern="1200" dirty="0"/>
        </a:p>
      </dsp:txBody>
      <dsp:txXfrm>
        <a:off x="964797" y="57477"/>
        <a:ext cx="3753091" cy="1819925"/>
      </dsp:txXfrm>
    </dsp:sp>
    <dsp:sp modelId="{8744BCF9-C7E9-4988-9596-C0B42A30C128}">
      <dsp:nvSpPr>
        <dsp:cNvPr id="0" name=""/>
        <dsp:cNvSpPr/>
      </dsp:nvSpPr>
      <dsp:spPr>
        <a:xfrm>
          <a:off x="1294810" y="1934023"/>
          <a:ext cx="386633" cy="1449874"/>
        </a:xfrm>
        <a:custGeom>
          <a:avLst/>
          <a:gdLst/>
          <a:ahLst/>
          <a:cxnLst/>
          <a:rect l="0" t="0" r="0" b="0"/>
          <a:pathLst>
            <a:path>
              <a:moveTo>
                <a:pt x="0" y="0"/>
              </a:moveTo>
              <a:lnTo>
                <a:pt x="0" y="1449874"/>
              </a:lnTo>
              <a:lnTo>
                <a:pt x="386633" y="1449874"/>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061E17-31CC-47DF-B4F1-8C6B513E1C8B}">
      <dsp:nvSpPr>
        <dsp:cNvPr id="0" name=""/>
        <dsp:cNvSpPr/>
      </dsp:nvSpPr>
      <dsp:spPr>
        <a:xfrm>
          <a:off x="1681443" y="2417314"/>
          <a:ext cx="3093065" cy="1933165"/>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de-DE" sz="3000" kern="1200" dirty="0" smtClean="0"/>
            <a:t>Überprüfe, was über die API des SUTs sichtbar ist </a:t>
          </a:r>
          <a:endParaRPr lang="de-DE" sz="3000" kern="1200" dirty="0"/>
        </a:p>
      </dsp:txBody>
      <dsp:txXfrm>
        <a:off x="1738063" y="2473934"/>
        <a:ext cx="2979825" cy="1819925"/>
      </dsp:txXfrm>
    </dsp:sp>
    <dsp:sp modelId="{7872F86F-0774-4EC7-B62F-4BB91D774C62}">
      <dsp:nvSpPr>
        <dsp:cNvPr id="0" name=""/>
        <dsp:cNvSpPr/>
      </dsp:nvSpPr>
      <dsp:spPr>
        <a:xfrm>
          <a:off x="5741091" y="857"/>
          <a:ext cx="3866331" cy="1933165"/>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a:lnSpc>
              <a:spcPct val="90000"/>
            </a:lnSpc>
            <a:spcBef>
              <a:spcPct val="0"/>
            </a:spcBef>
            <a:spcAft>
              <a:spcPct val="35000"/>
            </a:spcAft>
          </a:pPr>
          <a:r>
            <a:rPr lang="en-US" sz="5200" kern="1200" noProof="0" dirty="0" smtClean="0"/>
            <a:t>Behavior Verification</a:t>
          </a:r>
          <a:endParaRPr lang="en-US" sz="5200" kern="1200" noProof="0" dirty="0"/>
        </a:p>
      </dsp:txBody>
      <dsp:txXfrm>
        <a:off x="5797711" y="57477"/>
        <a:ext cx="3753091" cy="1819925"/>
      </dsp:txXfrm>
    </dsp:sp>
    <dsp:sp modelId="{C18DB852-C9BD-4A77-A35C-67D743D77767}">
      <dsp:nvSpPr>
        <dsp:cNvPr id="0" name=""/>
        <dsp:cNvSpPr/>
      </dsp:nvSpPr>
      <dsp:spPr>
        <a:xfrm>
          <a:off x="6127724" y="1934023"/>
          <a:ext cx="386633" cy="1449874"/>
        </a:xfrm>
        <a:custGeom>
          <a:avLst/>
          <a:gdLst/>
          <a:ahLst/>
          <a:cxnLst/>
          <a:rect l="0" t="0" r="0" b="0"/>
          <a:pathLst>
            <a:path>
              <a:moveTo>
                <a:pt x="0" y="0"/>
              </a:moveTo>
              <a:lnTo>
                <a:pt x="0" y="1449874"/>
              </a:lnTo>
              <a:lnTo>
                <a:pt x="386633" y="1449874"/>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963316-3220-478E-ACD6-030D2CDB5D48}">
      <dsp:nvSpPr>
        <dsp:cNvPr id="0" name=""/>
        <dsp:cNvSpPr/>
      </dsp:nvSpPr>
      <dsp:spPr>
        <a:xfrm>
          <a:off x="6514357" y="2417314"/>
          <a:ext cx="3093065" cy="1933165"/>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de-DE" sz="3000" kern="1200" dirty="0" smtClean="0"/>
            <a:t>Überprüfe, ob das SUT mit anderen Objekten korrekt kommuniziert</a:t>
          </a:r>
          <a:endParaRPr lang="de-DE" sz="3000" kern="1200" dirty="0"/>
        </a:p>
      </dsp:txBody>
      <dsp:txXfrm>
        <a:off x="6570977" y="2473934"/>
        <a:ext cx="2979825" cy="18199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72D640-CD61-446D-8619-6E1D4521F9EA}">
      <dsp:nvSpPr>
        <dsp:cNvPr id="0" name=""/>
        <dsp:cNvSpPr/>
      </dsp:nvSpPr>
      <dsp:spPr>
        <a:xfrm>
          <a:off x="3473591" y="268753"/>
          <a:ext cx="3655123" cy="3655123"/>
        </a:xfrm>
        <a:prstGeom prst="pie">
          <a:avLst>
            <a:gd name="adj1" fmla="val 16200000"/>
            <a:gd name="adj2" fmla="val 0"/>
          </a:avLst>
        </a:prstGeom>
        <a:solidFill>
          <a:srgbClr val="A3151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DE" sz="2900" kern="1200" dirty="0" err="1" smtClean="0"/>
            <a:t>Red</a:t>
          </a:r>
          <a:endParaRPr lang="de-DE" sz="2900" kern="1200" dirty="0"/>
        </a:p>
      </dsp:txBody>
      <dsp:txXfrm>
        <a:off x="5413853" y="1026321"/>
        <a:ext cx="1348914" cy="1000807"/>
      </dsp:txXfrm>
    </dsp:sp>
    <dsp:sp modelId="{98EF456A-7046-436E-AE36-D165090609AD}">
      <dsp:nvSpPr>
        <dsp:cNvPr id="0" name=""/>
        <dsp:cNvSpPr/>
      </dsp:nvSpPr>
      <dsp:spPr>
        <a:xfrm>
          <a:off x="3473591" y="391460"/>
          <a:ext cx="3655123" cy="3655123"/>
        </a:xfrm>
        <a:prstGeom prst="pie">
          <a:avLst>
            <a:gd name="adj1" fmla="val 0"/>
            <a:gd name="adj2" fmla="val 5400000"/>
          </a:avLst>
        </a:prstGeom>
        <a:solidFill>
          <a:srgbClr val="008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DE" sz="2900" kern="1200" dirty="0" smtClean="0"/>
            <a:t>Green</a:t>
          </a:r>
          <a:endParaRPr lang="de-DE" sz="2900" kern="1200" dirty="0"/>
        </a:p>
      </dsp:txBody>
      <dsp:txXfrm>
        <a:off x="5413853" y="2288209"/>
        <a:ext cx="1348914" cy="1000807"/>
      </dsp:txXfrm>
    </dsp:sp>
    <dsp:sp modelId="{2F3D8681-A9F6-4E1F-B228-D59F2D0A47FF}">
      <dsp:nvSpPr>
        <dsp:cNvPr id="0" name=""/>
        <dsp:cNvSpPr/>
      </dsp:nvSpPr>
      <dsp:spPr>
        <a:xfrm>
          <a:off x="3350884" y="391460"/>
          <a:ext cx="3655123" cy="3655123"/>
        </a:xfrm>
        <a:prstGeom prst="pie">
          <a:avLst>
            <a:gd name="adj1" fmla="val 5400000"/>
            <a:gd name="adj2" fmla="val 10800000"/>
          </a:avLst>
        </a:prstGeom>
        <a:solidFill>
          <a:schemeClr val="accent6">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noProof="0" dirty="0" smtClean="0"/>
            <a:t>Refactor</a:t>
          </a:r>
          <a:endParaRPr lang="en-US" sz="2900" kern="1200" noProof="0" dirty="0"/>
        </a:p>
      </dsp:txBody>
      <dsp:txXfrm>
        <a:off x="3716831" y="2288209"/>
        <a:ext cx="1348914" cy="1000807"/>
      </dsp:txXfrm>
    </dsp:sp>
    <dsp:sp modelId="{DB17742F-1B07-4671-9D94-7A65743BE1CD}">
      <dsp:nvSpPr>
        <dsp:cNvPr id="0" name=""/>
        <dsp:cNvSpPr/>
      </dsp:nvSpPr>
      <dsp:spPr>
        <a:xfrm>
          <a:off x="3350884" y="268753"/>
          <a:ext cx="3655123" cy="3655123"/>
        </a:xfrm>
        <a:prstGeom prst="pie">
          <a:avLst>
            <a:gd name="adj1" fmla="val 108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DE" sz="2900" kern="1200" dirty="0" smtClean="0"/>
            <a:t>Commit</a:t>
          </a:r>
          <a:endParaRPr lang="de-DE" sz="2900" kern="1200" dirty="0"/>
        </a:p>
      </dsp:txBody>
      <dsp:txXfrm>
        <a:off x="3716831" y="1026321"/>
        <a:ext cx="1348914" cy="1000807"/>
      </dsp:txXfrm>
    </dsp:sp>
    <dsp:sp modelId="{60844B1F-1A25-4687-AD92-7D04D72A1CC5}">
      <dsp:nvSpPr>
        <dsp:cNvPr id="0" name=""/>
        <dsp:cNvSpPr/>
      </dsp:nvSpPr>
      <dsp:spPr>
        <a:xfrm>
          <a:off x="3247322" y="42483"/>
          <a:ext cx="4107663" cy="4107663"/>
        </a:xfrm>
        <a:prstGeom prst="circularArrow">
          <a:avLst>
            <a:gd name="adj1" fmla="val 5085"/>
            <a:gd name="adj2" fmla="val 327528"/>
            <a:gd name="adj3" fmla="val 21272472"/>
            <a:gd name="adj4" fmla="val 162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47ADD2-86CC-43D8-9BBD-12A7F7F737CC}">
      <dsp:nvSpPr>
        <dsp:cNvPr id="0" name=""/>
        <dsp:cNvSpPr/>
      </dsp:nvSpPr>
      <dsp:spPr>
        <a:xfrm>
          <a:off x="3247322" y="165191"/>
          <a:ext cx="4107663" cy="4107663"/>
        </a:xfrm>
        <a:prstGeom prst="circularArrow">
          <a:avLst>
            <a:gd name="adj1" fmla="val 5085"/>
            <a:gd name="adj2" fmla="val 327528"/>
            <a:gd name="adj3" fmla="val 5072472"/>
            <a:gd name="adj4" fmla="val 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A00BE3-E1D7-4E31-BF67-9DD454DFE5DC}">
      <dsp:nvSpPr>
        <dsp:cNvPr id="0" name=""/>
        <dsp:cNvSpPr/>
      </dsp:nvSpPr>
      <dsp:spPr>
        <a:xfrm>
          <a:off x="3124614" y="165191"/>
          <a:ext cx="4107663" cy="4107663"/>
        </a:xfrm>
        <a:prstGeom prst="circularArrow">
          <a:avLst>
            <a:gd name="adj1" fmla="val 5085"/>
            <a:gd name="adj2" fmla="val 327528"/>
            <a:gd name="adj3" fmla="val 10472472"/>
            <a:gd name="adj4" fmla="val 54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8844E8-45EE-4FBC-99E9-0EF5D396D481}">
      <dsp:nvSpPr>
        <dsp:cNvPr id="0" name=""/>
        <dsp:cNvSpPr/>
      </dsp:nvSpPr>
      <dsp:spPr>
        <a:xfrm>
          <a:off x="3124614" y="42483"/>
          <a:ext cx="4107663" cy="4107663"/>
        </a:xfrm>
        <a:prstGeom prst="circularArrow">
          <a:avLst>
            <a:gd name="adj1" fmla="val 5085"/>
            <a:gd name="adj2" fmla="val 327528"/>
            <a:gd name="adj3" fmla="val 15872472"/>
            <a:gd name="adj4" fmla="val 10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CBD4EE-CD7C-4F11-AE75-35F74D723C43}" type="datetimeFigureOut">
              <a:rPr lang="de-DE" smtClean="0"/>
              <a:t>29.01.2015</a:t>
            </a:fld>
            <a:endParaRPr lang="de-D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20E4CB-C70F-4F39-834D-99E9FDFF4AD2}" type="slidenum">
              <a:rPr lang="de-DE" smtClean="0"/>
              <a:t>‹#›</a:t>
            </a:fld>
            <a:endParaRPr lang="de-DE"/>
          </a:p>
        </p:txBody>
      </p:sp>
    </p:spTree>
    <p:extLst>
      <p:ext uri="{BB962C8B-B14F-4D97-AF65-F5344CB8AC3E}">
        <p14:creationId xmlns:p14="http://schemas.microsoft.com/office/powerpoint/2010/main" val="3055072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E1197-7A42-4ED9-821C-C626038445A4}" type="datetimeFigureOut">
              <a:rPr lang="de-DE" smtClean="0"/>
              <a:t>29.01.2015</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89665-EAE6-4808-94F2-388A4F6010CE}" type="slidenum">
              <a:rPr lang="de-DE" smtClean="0"/>
              <a:t>‹#›</a:t>
            </a:fld>
            <a:endParaRPr lang="de-DE"/>
          </a:p>
        </p:txBody>
      </p:sp>
    </p:spTree>
    <p:extLst>
      <p:ext uri="{BB962C8B-B14F-4D97-AF65-F5344CB8AC3E}">
        <p14:creationId xmlns:p14="http://schemas.microsoft.com/office/powerpoint/2010/main" val="2727082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49E89665-EAE6-4808-94F2-388A4F6010CE}" type="slidenum">
              <a:rPr lang="de-DE" smtClean="0"/>
              <a:t>1</a:t>
            </a:fld>
            <a:endParaRPr lang="de-DE" dirty="0"/>
          </a:p>
        </p:txBody>
      </p:sp>
    </p:spTree>
    <p:extLst>
      <p:ext uri="{BB962C8B-B14F-4D97-AF65-F5344CB8AC3E}">
        <p14:creationId xmlns:p14="http://schemas.microsoft.com/office/powerpoint/2010/main" val="369809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49E89665-EAE6-4808-94F2-388A4F6010CE}" type="slidenum">
              <a:rPr lang="de-DE" smtClean="0"/>
              <a:t>11</a:t>
            </a:fld>
            <a:endParaRPr lang="de-DE"/>
          </a:p>
        </p:txBody>
      </p:sp>
    </p:spTree>
    <p:extLst>
      <p:ext uri="{BB962C8B-B14F-4D97-AF65-F5344CB8AC3E}">
        <p14:creationId xmlns:p14="http://schemas.microsoft.com/office/powerpoint/2010/main" val="1442300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Title Background"/>
          <p:cNvSpPr/>
          <p:nvPr/>
        </p:nvSpPr>
        <p:spPr>
          <a:xfrm>
            <a:off x="550258" y="0"/>
            <a:ext cx="11641742" cy="4018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p:cNvSpPr>
            <a:spLocks noGrp="1"/>
          </p:cNvSpPr>
          <p:nvPr>
            <p:ph type="ctrTitle"/>
          </p:nvPr>
        </p:nvSpPr>
        <p:spPr>
          <a:xfrm>
            <a:off x="1524000" y="0"/>
            <a:ext cx="10668000" cy="4030080"/>
          </a:xfrm>
          <a:noFill/>
          <a:ln>
            <a:noFill/>
          </a:ln>
        </p:spPr>
        <p:style>
          <a:lnRef idx="3">
            <a:schemeClr val="lt1"/>
          </a:lnRef>
          <a:fillRef idx="1">
            <a:schemeClr val="accent2"/>
          </a:fillRef>
          <a:effectRef idx="1">
            <a:schemeClr val="accent2"/>
          </a:effectRef>
          <a:fontRef idx="none"/>
        </p:style>
        <p:txBody>
          <a:bodyPr anchor="ctr"/>
          <a:lstStyle>
            <a:lvl1pPr algn="l">
              <a:defRPr sz="6000">
                <a:solidFill>
                  <a:schemeClr val="bg1"/>
                </a:solidFill>
              </a:defRPr>
            </a:lvl1pPr>
          </a:lstStyle>
          <a:p>
            <a:r>
              <a:rPr lang="en-US" smtClean="0"/>
              <a:t>Click to edit Master title style</a:t>
            </a:r>
            <a:endParaRPr lang="de-DE" dirty="0"/>
          </a:p>
        </p:txBody>
      </p:sp>
      <p:sp>
        <p:nvSpPr>
          <p:cNvPr id="3" name="Subtitle"/>
          <p:cNvSpPr>
            <a:spLocks noGrp="1"/>
          </p:cNvSpPr>
          <p:nvPr>
            <p:ph type="subTitle" idx="1"/>
          </p:nvPr>
        </p:nvSpPr>
        <p:spPr>
          <a:xfrm>
            <a:off x="1524000" y="4289936"/>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dirty="0"/>
          </a:p>
        </p:txBody>
      </p:sp>
      <p:sp>
        <p:nvSpPr>
          <p:cNvPr id="4" name="Date Placeholder"/>
          <p:cNvSpPr>
            <a:spLocks noGrp="1"/>
          </p:cNvSpPr>
          <p:nvPr>
            <p:ph type="dt" sz="half" idx="10"/>
          </p:nvPr>
        </p:nvSpPr>
        <p:spPr/>
        <p:txBody>
          <a:bodyPr/>
          <a:lstStyle/>
          <a:p>
            <a:r>
              <a:rPr lang="de-DE" smtClean="0"/>
              <a:t>26.01.2015</a:t>
            </a:r>
            <a:endParaRPr lang="de-DE"/>
          </a:p>
        </p:txBody>
      </p:sp>
      <p:sp>
        <p:nvSpPr>
          <p:cNvPr id="5" name="Footer Placeholder"/>
          <p:cNvSpPr>
            <a:spLocks noGrp="1"/>
          </p:cNvSpPr>
          <p:nvPr>
            <p:ph type="ftr" sz="quarter" idx="11"/>
          </p:nvPr>
        </p:nvSpPr>
        <p:spPr/>
        <p:txBody>
          <a:bodyPr/>
          <a:lstStyle/>
          <a:p>
            <a:r>
              <a:rPr lang="de-DE" smtClean="0"/>
              <a:t>Kenny Pflug</a:t>
            </a:r>
            <a:endParaRPr lang="de-DE"/>
          </a:p>
        </p:txBody>
      </p:sp>
      <p:sp>
        <p:nvSpPr>
          <p:cNvPr id="6" name="Slide Number Placeholder"/>
          <p:cNvSpPr>
            <a:spLocks noGrp="1"/>
          </p:cNvSpPr>
          <p:nvPr>
            <p:ph type="sldNum" sz="quarter" idx="12"/>
          </p:nvPr>
        </p:nvSpPr>
        <p:spPr/>
        <p:txBody>
          <a:bodyPr/>
          <a:lstStyle/>
          <a:p>
            <a:fld id="{7AEC685A-0893-44DE-8171-2DA3FF4A73C0}" type="slidenum">
              <a:rPr lang="de-DE" smtClean="0"/>
              <a:t>‹#›</a:t>
            </a:fld>
            <a:endParaRPr lang="de-DE"/>
          </a:p>
        </p:txBody>
      </p:sp>
    </p:spTree>
    <p:extLst>
      <p:ext uri="{BB962C8B-B14F-4D97-AF65-F5344CB8AC3E}">
        <p14:creationId xmlns:p14="http://schemas.microsoft.com/office/powerpoint/2010/main" val="2943814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35" presetClass="path" presetSubtype="0" accel="50000" decel="50000" fill="hold" grpId="0" nodeType="withEffect">
                                  <p:stCondLst>
                                    <p:cond delay="0"/>
                                  </p:stCondLst>
                                  <p:childTnLst>
                                    <p:animMotion origin="layout" path="M 0.05781 0 L 0 0 " pathEditMode="relative" rAng="0" ptsTypes="AA">
                                      <p:cBhvr>
                                        <p:cTn id="9" dur="750" fill="hold"/>
                                        <p:tgtEl>
                                          <p:spTgt spid="2"/>
                                        </p:tgtEl>
                                        <p:attrNameLst>
                                          <p:attrName>ppt_x</p:attrName>
                                          <p:attrName>ppt_y</p:attrName>
                                        </p:attrNameLst>
                                      </p:cBhvr>
                                      <p:rCtr x="-2891" y="0"/>
                                    </p:animMotion>
                                  </p:childTnLst>
                                </p:cTn>
                              </p:par>
                              <p:par>
                                <p:cTn id="10" presetID="10" presetClass="entr" presetSubtype="0" fill="hold" grpId="0"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childTnLst>
                                </p:cTn>
                              </p:par>
                              <p:par>
                                <p:cTn id="13" presetID="35" presetClass="path" presetSubtype="0" accel="50000" decel="50000" fill="hold" grpId="1" nodeType="withEffect">
                                  <p:stCondLst>
                                    <p:cond delay="500"/>
                                  </p:stCondLst>
                                  <p:childTnLst>
                                    <p:animMotion origin="layout" path="M 0.04622 -4.81481E-6 L 0 -4.81481E-6 " pathEditMode="relative" rAng="0" ptsTypes="AA">
                                      <p:cBhvr>
                                        <p:cTn id="14" dur="750" fill="hold"/>
                                        <p:tgtEl>
                                          <p:spTgt spid="3"/>
                                        </p:tgtEl>
                                        <p:attrNameLst>
                                          <p:attrName>ppt_x</p:attrName>
                                          <p:attrName>ppt_y</p:attrName>
                                        </p:attrNameLst>
                                      </p:cBhvr>
                                      <p:rCtr x="-23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tmplLst>
          <p:tmpl>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3" grpId="1">
        <p:tmplLst>
          <p:tmpl>
            <p:tnLst>
              <p:par>
                <p:cTn presetID="35" presetClass="path" presetSubtype="0" accel="50000" decel="50000" fill="hold" nodeType="withEffect">
                  <p:stCondLst>
                    <p:cond delay="500"/>
                  </p:stCondLst>
                  <p:childTnLst>
                    <p:animMotion origin="layout" path="M 0.04622 -4.81481E-6 L 0 -4.81481E-6 " pathEditMode="relative" rAng="0" ptsTypes="AA">
                      <p:cBhvr>
                        <p:cTn dur="750" fill="hold"/>
                        <p:tgtEl>
                          <p:spTgt spid="3"/>
                        </p:tgtEl>
                        <p:attrNameLst>
                          <p:attrName>ppt_x</p:attrName>
                          <p:attrName>ppt_y</p:attrName>
                        </p:attrNameLst>
                      </p:cBhvr>
                      <p:rCtr x="-2318" y="0"/>
                    </p:animMotion>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Title Background"/>
          <p:cNvSpPr/>
          <p:nvPr userDrawn="1"/>
        </p:nvSpPr>
        <p:spPr>
          <a:xfrm>
            <a:off x="550258" y="333487"/>
            <a:ext cx="11641742" cy="13554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p:cNvSpPr>
            <a:spLocks noGrp="1"/>
          </p:cNvSpPr>
          <p:nvPr>
            <p:ph type="title"/>
          </p:nvPr>
        </p:nvSpPr>
        <p:spPr>
          <a:noFill/>
          <a:ln>
            <a:noFill/>
          </a:ln>
        </p:spPr>
        <p:txBody>
          <a:bodyPr/>
          <a:lstStyle>
            <a:lvl1pPr>
              <a:defRPr>
                <a:solidFill>
                  <a:schemeClr val="bg1"/>
                </a:solidFill>
              </a:defRPr>
            </a:lvl1pPr>
          </a:lstStyle>
          <a:p>
            <a:r>
              <a:rPr lang="en-US" smtClean="0"/>
              <a:t>Click to edit Master title style</a:t>
            </a:r>
            <a:endParaRPr lang="de-DE"/>
          </a:p>
        </p:txBody>
      </p:sp>
      <p:sp>
        <p:nvSpPr>
          <p:cNvPr id="3" name="Vertical Text Placeholde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p:cNvSpPr>
            <a:spLocks noGrp="1"/>
          </p:cNvSpPr>
          <p:nvPr>
            <p:ph type="dt" sz="half" idx="10"/>
          </p:nvPr>
        </p:nvSpPr>
        <p:spPr/>
        <p:txBody>
          <a:bodyPr/>
          <a:lstStyle/>
          <a:p>
            <a:r>
              <a:rPr lang="de-DE" smtClean="0"/>
              <a:t>26.01.2015</a:t>
            </a:r>
            <a:endParaRPr lang="de-DE"/>
          </a:p>
        </p:txBody>
      </p:sp>
      <p:sp>
        <p:nvSpPr>
          <p:cNvPr id="5" name="Footer Placeholder"/>
          <p:cNvSpPr>
            <a:spLocks noGrp="1"/>
          </p:cNvSpPr>
          <p:nvPr>
            <p:ph type="ftr" sz="quarter" idx="11"/>
          </p:nvPr>
        </p:nvSpPr>
        <p:spPr/>
        <p:txBody>
          <a:bodyPr/>
          <a:lstStyle/>
          <a:p>
            <a:r>
              <a:rPr lang="de-DE" smtClean="0"/>
              <a:t>Kenny Pflug</a:t>
            </a:r>
            <a:endParaRPr lang="de-DE"/>
          </a:p>
        </p:txBody>
      </p:sp>
      <p:sp>
        <p:nvSpPr>
          <p:cNvPr id="6" name="Slide Number Placeholder"/>
          <p:cNvSpPr>
            <a:spLocks noGrp="1"/>
          </p:cNvSpPr>
          <p:nvPr>
            <p:ph type="sldNum" sz="quarter" idx="12"/>
          </p:nvPr>
        </p:nvSpPr>
        <p:spPr/>
        <p:txBody>
          <a:bodyPr/>
          <a:lstStyle/>
          <a:p>
            <a:fld id="{7AEC685A-0893-44DE-8171-2DA3FF4A73C0}" type="slidenum">
              <a:rPr lang="de-DE" smtClean="0"/>
              <a:t>‹#›</a:t>
            </a:fld>
            <a:endParaRPr lang="de-DE"/>
          </a:p>
        </p:txBody>
      </p:sp>
    </p:spTree>
    <p:extLst>
      <p:ext uri="{BB962C8B-B14F-4D97-AF65-F5344CB8AC3E}">
        <p14:creationId xmlns:p14="http://schemas.microsoft.com/office/powerpoint/2010/main" val="5593644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35" presetClass="path" presetSubtype="0" accel="50000" decel="50000" fill="hold" grpId="1" nodeType="withEffect">
                                  <p:stCondLst>
                                    <p:cond delay="0"/>
                                  </p:stCondLst>
                                  <p:childTnLst>
                                    <p:animMotion origin="layout" path="M 0.04701 1.48148E-6 L 1.04167E-6 1.48148E-6 " pathEditMode="relative" rAng="0" ptsTypes="AA">
                                      <p:cBhvr>
                                        <p:cTn id="9" dur="750" fill="hold"/>
                                        <p:tgtEl>
                                          <p:spTgt spid="2"/>
                                        </p:tgtEl>
                                        <p:attrNameLst>
                                          <p:attrName>ppt_x</p:attrName>
                                          <p:attrName>ppt_y</p:attrName>
                                        </p:attrNameLst>
                                      </p:cBhvr>
                                      <p:rCtr x="-2383" y="0"/>
                                    </p:animMotion>
                                  </p:childTnLst>
                                </p:cTn>
                              </p:par>
                              <p:par>
                                <p:cTn id="10" presetID="10" presetClass="entr" presetSubtype="0" fill="hold" grpId="0"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tmplLst>
          <p:tmpl>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Vertical Title Background"/>
          <p:cNvSpPr/>
          <p:nvPr/>
        </p:nvSpPr>
        <p:spPr>
          <a:xfrm>
            <a:off x="8724900" y="0"/>
            <a:ext cx="3452756" cy="6196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Vertical Title"/>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de-DE"/>
          </a:p>
        </p:txBody>
      </p:sp>
      <p:sp>
        <p:nvSpPr>
          <p:cNvPr id="3" name="Vertical Text Placeholde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p:cNvSpPr>
            <a:spLocks noGrp="1"/>
          </p:cNvSpPr>
          <p:nvPr>
            <p:ph type="dt" sz="half" idx="10"/>
          </p:nvPr>
        </p:nvSpPr>
        <p:spPr/>
        <p:txBody>
          <a:bodyPr/>
          <a:lstStyle/>
          <a:p>
            <a:r>
              <a:rPr lang="de-DE" smtClean="0"/>
              <a:t>26.01.2015</a:t>
            </a:r>
            <a:endParaRPr lang="de-DE"/>
          </a:p>
        </p:txBody>
      </p:sp>
      <p:sp>
        <p:nvSpPr>
          <p:cNvPr id="5" name="Footer Placeholder"/>
          <p:cNvSpPr>
            <a:spLocks noGrp="1"/>
          </p:cNvSpPr>
          <p:nvPr>
            <p:ph type="ftr" sz="quarter" idx="11"/>
          </p:nvPr>
        </p:nvSpPr>
        <p:spPr/>
        <p:txBody>
          <a:bodyPr/>
          <a:lstStyle/>
          <a:p>
            <a:r>
              <a:rPr lang="de-DE" smtClean="0"/>
              <a:t>Kenny Pflug</a:t>
            </a:r>
            <a:endParaRPr lang="de-DE"/>
          </a:p>
        </p:txBody>
      </p:sp>
      <p:sp>
        <p:nvSpPr>
          <p:cNvPr id="6" name="Slide Number Placeholder"/>
          <p:cNvSpPr>
            <a:spLocks noGrp="1"/>
          </p:cNvSpPr>
          <p:nvPr>
            <p:ph type="sldNum" sz="quarter" idx="12"/>
          </p:nvPr>
        </p:nvSpPr>
        <p:spPr/>
        <p:txBody>
          <a:bodyPr/>
          <a:lstStyle/>
          <a:p>
            <a:fld id="{7AEC685A-0893-44DE-8171-2DA3FF4A73C0}" type="slidenum">
              <a:rPr lang="de-DE" smtClean="0"/>
              <a:t>‹#›</a:t>
            </a:fld>
            <a:endParaRPr lang="de-DE"/>
          </a:p>
        </p:txBody>
      </p:sp>
    </p:spTree>
    <p:extLst>
      <p:ext uri="{BB962C8B-B14F-4D97-AF65-F5344CB8AC3E}">
        <p14:creationId xmlns:p14="http://schemas.microsoft.com/office/powerpoint/2010/main" val="2874603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4" presetClass="path" presetSubtype="0" accel="50000" decel="50000" fill="hold" grpId="1" nodeType="withEffect">
                                  <p:stCondLst>
                                    <p:cond delay="0"/>
                                  </p:stCondLst>
                                  <p:childTnLst>
                                    <p:animMotion origin="layout" path="M 2.5E-6 0.0831 L 2.5E-6 -2.22222E-6 " pathEditMode="relative" rAng="0" ptsTypes="AA">
                                      <p:cBhvr>
                                        <p:cTn id="9" dur="750" fill="hold"/>
                                        <p:tgtEl>
                                          <p:spTgt spid="2"/>
                                        </p:tgtEl>
                                        <p:attrNameLst>
                                          <p:attrName>ppt_x</p:attrName>
                                          <p:attrName>ppt_y</p:attrName>
                                        </p:attrNameLst>
                                      </p:cBhvr>
                                      <p:rCtr x="0" y="-4074"/>
                                    </p:animMotion>
                                  </p:childTnLst>
                                </p:cTn>
                              </p:par>
                              <p:par>
                                <p:cTn id="10" presetID="10" presetClass="entr" presetSubtype="0" fill="hold" grpId="0"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tmplLst>
          <p:tmpl>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Background"/>
          <p:cNvSpPr/>
          <p:nvPr userDrawn="1"/>
        </p:nvSpPr>
        <p:spPr>
          <a:xfrm>
            <a:off x="550258" y="333487"/>
            <a:ext cx="11641742" cy="13554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p:cNvSpPr>
            <a:spLocks noGrp="1"/>
          </p:cNvSpPr>
          <p:nvPr>
            <p:ph type="title"/>
          </p:nvPr>
        </p:nvSpPr>
        <p:spPr>
          <a:xfrm>
            <a:off x="838200" y="365125"/>
            <a:ext cx="11353800" cy="1325563"/>
          </a:xfrm>
          <a:noFill/>
          <a:ln>
            <a:noFill/>
          </a:ln>
        </p:spPr>
        <p:txBody>
          <a:bodyPr/>
          <a:lstStyle>
            <a:lvl1pPr>
              <a:defRPr>
                <a:solidFill>
                  <a:schemeClr val="bg1"/>
                </a:solidFill>
              </a:defRPr>
            </a:lvl1pPr>
          </a:lstStyle>
          <a:p>
            <a:r>
              <a:rPr lang="en-US" smtClean="0"/>
              <a:t>Click to edit Master title style</a:t>
            </a:r>
            <a:endParaRPr lang="de-DE" dirty="0"/>
          </a:p>
        </p:txBody>
      </p:sp>
      <p:sp>
        <p:nvSpPr>
          <p:cNvPr id="3" name="Content Placeholde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Date Placeholder"/>
          <p:cNvSpPr>
            <a:spLocks noGrp="1"/>
          </p:cNvSpPr>
          <p:nvPr>
            <p:ph type="dt" sz="half" idx="10"/>
          </p:nvPr>
        </p:nvSpPr>
        <p:spPr/>
        <p:txBody>
          <a:bodyPr/>
          <a:lstStyle/>
          <a:p>
            <a:r>
              <a:rPr lang="de-DE" smtClean="0"/>
              <a:t>26.01.2015</a:t>
            </a:r>
            <a:endParaRPr lang="de-DE"/>
          </a:p>
        </p:txBody>
      </p:sp>
      <p:sp>
        <p:nvSpPr>
          <p:cNvPr id="5" name="Footer Placeholder"/>
          <p:cNvSpPr>
            <a:spLocks noGrp="1"/>
          </p:cNvSpPr>
          <p:nvPr>
            <p:ph type="ftr" sz="quarter" idx="11"/>
          </p:nvPr>
        </p:nvSpPr>
        <p:spPr/>
        <p:txBody>
          <a:bodyPr/>
          <a:lstStyle/>
          <a:p>
            <a:r>
              <a:rPr lang="de-DE" smtClean="0"/>
              <a:t>Kenny Pflug</a:t>
            </a:r>
            <a:endParaRPr lang="de-DE"/>
          </a:p>
        </p:txBody>
      </p:sp>
      <p:sp>
        <p:nvSpPr>
          <p:cNvPr id="6" name="Slide Number Placeholder"/>
          <p:cNvSpPr>
            <a:spLocks noGrp="1"/>
          </p:cNvSpPr>
          <p:nvPr>
            <p:ph type="sldNum" sz="quarter" idx="12"/>
          </p:nvPr>
        </p:nvSpPr>
        <p:spPr/>
        <p:txBody>
          <a:bodyPr/>
          <a:lstStyle/>
          <a:p>
            <a:fld id="{7AEC685A-0893-44DE-8171-2DA3FF4A73C0}" type="slidenum">
              <a:rPr lang="de-DE" smtClean="0"/>
              <a:t>‹#›</a:t>
            </a:fld>
            <a:endParaRPr lang="de-DE"/>
          </a:p>
        </p:txBody>
      </p:sp>
    </p:spTree>
    <p:extLst>
      <p:ext uri="{BB962C8B-B14F-4D97-AF65-F5344CB8AC3E}">
        <p14:creationId xmlns:p14="http://schemas.microsoft.com/office/powerpoint/2010/main" val="1284686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35" presetClass="path" presetSubtype="0" accel="50000" decel="50000" fill="hold" grpId="1" nodeType="withEffect">
                                  <p:stCondLst>
                                    <p:cond delay="0"/>
                                  </p:stCondLst>
                                  <p:childTnLst>
                                    <p:animMotion origin="layout" path="M 0.04792 1.48148E-6 L 5E-6 1.48148E-6 " pathEditMode="relative" rAng="0" ptsTypes="AA">
                                      <p:cBhvr>
                                        <p:cTn id="9" dur="750" fill="hold"/>
                                        <p:tgtEl>
                                          <p:spTgt spid="2"/>
                                        </p:tgtEl>
                                        <p:attrNameLst>
                                          <p:attrName>ppt_x</p:attrName>
                                          <p:attrName>ppt_y</p:attrName>
                                        </p:attrNameLst>
                                      </p:cBhvr>
                                      <p:rCtr x="-2396" y="0"/>
                                    </p:animMotion>
                                  </p:childTnLst>
                                </p:cTn>
                              </p:par>
                              <p:par>
                                <p:cTn id="10" presetID="10" presetClass="entr" presetSubtype="0" fill="hold" grpId="0" nodeType="with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50"/>
                                        <p:tgtEl>
                                          <p:spTgt spid="3">
                                            <p:txEl>
                                              <p:pRg st="1" end="1"/>
                                            </p:txEl>
                                          </p:spTgt>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750"/>
                                        <p:tgtEl>
                                          <p:spTgt spid="3">
                                            <p:txEl>
                                              <p:pRg st="2" end="2"/>
                                            </p:txEl>
                                          </p:spTgt>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750"/>
                                        <p:tgtEl>
                                          <p:spTgt spid="3">
                                            <p:txEl>
                                              <p:pRg st="3" end="3"/>
                                            </p:txEl>
                                          </p:spTgt>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allAtOnce">
        <p:tmplLst>
          <p:tmpl lvl="1">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 lvl="2">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 lvl="3">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 lvl="4">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 lvl="5">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Background"/>
          <p:cNvSpPr/>
          <p:nvPr/>
        </p:nvSpPr>
        <p:spPr>
          <a:xfrm>
            <a:off x="550258" y="1709738"/>
            <a:ext cx="11641742" cy="2879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le"/>
          <p:cNvSpPr>
            <a:spLocks noGrp="1"/>
          </p:cNvSpPr>
          <p:nvPr>
            <p:ph type="title"/>
          </p:nvPr>
        </p:nvSpPr>
        <p:spPr>
          <a:xfrm>
            <a:off x="831850" y="1709738"/>
            <a:ext cx="10515600" cy="2852737"/>
          </a:xfrm>
          <a:ln>
            <a:noFill/>
          </a:ln>
        </p:spPr>
        <p:txBody>
          <a:bodyPr anchor="ctr"/>
          <a:lstStyle>
            <a:lvl1pPr>
              <a:defRPr sz="6000">
                <a:solidFill>
                  <a:schemeClr val="bg1"/>
                </a:solidFill>
              </a:defRPr>
            </a:lvl1pPr>
          </a:lstStyle>
          <a:p>
            <a:r>
              <a:rPr lang="en-US" smtClean="0"/>
              <a:t>Click to edit Master title style</a:t>
            </a:r>
            <a:endParaRPr lang="de-DE"/>
          </a:p>
        </p:txBody>
      </p:sp>
      <p:sp>
        <p:nvSpPr>
          <p:cNvPr id="3" name="Text Placeholde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p:cNvSpPr>
            <a:spLocks noGrp="1"/>
          </p:cNvSpPr>
          <p:nvPr>
            <p:ph type="dt" sz="half" idx="10"/>
          </p:nvPr>
        </p:nvSpPr>
        <p:spPr/>
        <p:txBody>
          <a:bodyPr/>
          <a:lstStyle/>
          <a:p>
            <a:r>
              <a:rPr lang="de-DE" smtClean="0"/>
              <a:t>26.01.2015</a:t>
            </a:r>
            <a:endParaRPr lang="de-DE"/>
          </a:p>
        </p:txBody>
      </p:sp>
      <p:sp>
        <p:nvSpPr>
          <p:cNvPr id="5" name="Footer Placeholder"/>
          <p:cNvSpPr>
            <a:spLocks noGrp="1"/>
          </p:cNvSpPr>
          <p:nvPr>
            <p:ph type="ftr" sz="quarter" idx="11"/>
          </p:nvPr>
        </p:nvSpPr>
        <p:spPr/>
        <p:txBody>
          <a:bodyPr/>
          <a:lstStyle/>
          <a:p>
            <a:r>
              <a:rPr lang="de-DE" smtClean="0"/>
              <a:t>Kenny Pflug</a:t>
            </a:r>
            <a:endParaRPr lang="de-DE"/>
          </a:p>
        </p:txBody>
      </p:sp>
      <p:sp>
        <p:nvSpPr>
          <p:cNvPr id="6" name="Slide Number Placeholder"/>
          <p:cNvSpPr>
            <a:spLocks noGrp="1"/>
          </p:cNvSpPr>
          <p:nvPr>
            <p:ph type="sldNum" sz="quarter" idx="12"/>
          </p:nvPr>
        </p:nvSpPr>
        <p:spPr/>
        <p:txBody>
          <a:bodyPr/>
          <a:lstStyle/>
          <a:p>
            <a:fld id="{7AEC685A-0893-44DE-8171-2DA3FF4A73C0}" type="slidenum">
              <a:rPr lang="de-DE" smtClean="0"/>
              <a:t>‹#›</a:t>
            </a:fld>
            <a:endParaRPr lang="de-DE"/>
          </a:p>
        </p:txBody>
      </p:sp>
    </p:spTree>
    <p:extLst>
      <p:ext uri="{BB962C8B-B14F-4D97-AF65-F5344CB8AC3E}">
        <p14:creationId xmlns:p14="http://schemas.microsoft.com/office/powerpoint/2010/main" val="31199183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35" presetClass="path" presetSubtype="0" accel="50000" decel="50000" fill="hold" grpId="1" nodeType="withEffect">
                                  <p:stCondLst>
                                    <p:cond delay="0"/>
                                  </p:stCondLst>
                                  <p:childTnLst>
                                    <p:animMotion origin="layout" path="M 0.06432 4.07407E-6 L -4.16667E-7 4.07407E-6 " pathEditMode="relative" rAng="0" ptsTypes="AA">
                                      <p:cBhvr>
                                        <p:cTn id="9" dur="750" fill="hold"/>
                                        <p:tgtEl>
                                          <p:spTgt spid="2"/>
                                        </p:tgtEl>
                                        <p:attrNameLst>
                                          <p:attrName>ppt_x</p:attrName>
                                          <p:attrName>ppt_y</p:attrName>
                                        </p:attrNameLst>
                                      </p:cBhvr>
                                      <p:rCtr x="-3177" y="0"/>
                                    </p:animMotion>
                                  </p:childTnLst>
                                </p:cTn>
                              </p:par>
                              <p:par>
                                <p:cTn id="10" presetID="10" presetClass="entr" presetSubtype="0" fill="hold" grpId="0" nodeType="with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tmplLst>
          <p:tmpl lvl="1">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Background"/>
          <p:cNvSpPr/>
          <p:nvPr/>
        </p:nvSpPr>
        <p:spPr>
          <a:xfrm>
            <a:off x="550258" y="333487"/>
            <a:ext cx="11641742" cy="13554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p:cNvSpPr>
            <a:spLocks noGrp="1"/>
          </p:cNvSpPr>
          <p:nvPr>
            <p:ph type="title"/>
          </p:nvPr>
        </p:nvSpPr>
        <p:spPr/>
        <p:txBody>
          <a:bodyPr/>
          <a:lstStyle>
            <a:lvl1pPr>
              <a:defRPr>
                <a:solidFill>
                  <a:schemeClr val="bg1"/>
                </a:solidFill>
              </a:defRPr>
            </a:lvl1pPr>
          </a:lstStyle>
          <a:p>
            <a:r>
              <a:rPr lang="en-US" smtClean="0"/>
              <a:t>Click to edit Master title style</a:t>
            </a:r>
            <a:endParaRPr lang="de-DE"/>
          </a:p>
        </p:txBody>
      </p:sp>
      <p:sp>
        <p:nvSpPr>
          <p:cNvPr id="3" name="Content Placeholde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p:cNvSpPr>
            <a:spLocks noGrp="1"/>
          </p:cNvSpPr>
          <p:nvPr>
            <p:ph type="dt" sz="half" idx="10"/>
          </p:nvPr>
        </p:nvSpPr>
        <p:spPr/>
        <p:txBody>
          <a:bodyPr/>
          <a:lstStyle/>
          <a:p>
            <a:r>
              <a:rPr lang="de-DE" smtClean="0"/>
              <a:t>26.01.2015</a:t>
            </a:r>
            <a:endParaRPr lang="de-DE"/>
          </a:p>
        </p:txBody>
      </p:sp>
      <p:sp>
        <p:nvSpPr>
          <p:cNvPr id="6" name="Footer Placeholder"/>
          <p:cNvSpPr>
            <a:spLocks noGrp="1"/>
          </p:cNvSpPr>
          <p:nvPr>
            <p:ph type="ftr" sz="quarter" idx="11"/>
          </p:nvPr>
        </p:nvSpPr>
        <p:spPr/>
        <p:txBody>
          <a:bodyPr/>
          <a:lstStyle/>
          <a:p>
            <a:r>
              <a:rPr lang="de-DE" smtClean="0"/>
              <a:t>Kenny Pflug</a:t>
            </a:r>
            <a:endParaRPr lang="de-DE"/>
          </a:p>
        </p:txBody>
      </p:sp>
      <p:sp>
        <p:nvSpPr>
          <p:cNvPr id="7" name="Slide Number Placeholder"/>
          <p:cNvSpPr>
            <a:spLocks noGrp="1"/>
          </p:cNvSpPr>
          <p:nvPr>
            <p:ph type="sldNum" sz="quarter" idx="12"/>
          </p:nvPr>
        </p:nvSpPr>
        <p:spPr/>
        <p:txBody>
          <a:bodyPr/>
          <a:lstStyle/>
          <a:p>
            <a:fld id="{7AEC685A-0893-44DE-8171-2DA3FF4A73C0}" type="slidenum">
              <a:rPr lang="de-DE" smtClean="0"/>
              <a:t>‹#›</a:t>
            </a:fld>
            <a:endParaRPr lang="de-DE"/>
          </a:p>
        </p:txBody>
      </p:sp>
    </p:spTree>
    <p:extLst>
      <p:ext uri="{BB962C8B-B14F-4D97-AF65-F5344CB8AC3E}">
        <p14:creationId xmlns:p14="http://schemas.microsoft.com/office/powerpoint/2010/main" val="12260218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35" presetClass="path" presetSubtype="0" accel="50000" decel="50000" fill="hold" grpId="1" nodeType="withEffect">
                                  <p:stCondLst>
                                    <p:cond delay="0"/>
                                  </p:stCondLst>
                                  <p:childTnLst>
                                    <p:animMotion origin="layout" path="M 0.04792 1.48148E-6 L 2.29167E-6 1.48148E-6 " pathEditMode="relative" rAng="0" ptsTypes="AA">
                                      <p:cBhvr>
                                        <p:cTn id="9" dur="750" fill="hold"/>
                                        <p:tgtEl>
                                          <p:spTgt spid="2"/>
                                        </p:tgtEl>
                                        <p:attrNameLst>
                                          <p:attrName>ppt_x</p:attrName>
                                          <p:attrName>ppt_y</p:attrName>
                                        </p:attrNameLst>
                                      </p:cBhvr>
                                      <p:rCtr x="-2474" y="0"/>
                                    </p:animMotion>
                                  </p:childTnLst>
                                </p:cTn>
                              </p:par>
                              <p:par>
                                <p:cTn id="10" presetID="10" presetClass="entr" presetSubtype="0" fill="hold" grpId="0"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childTnLst>
                                </p:cTn>
                              </p:par>
                              <p:par>
                                <p:cTn id="13" presetID="10" presetClass="entr" presetSubtype="0" fill="hold" grpId="0" nodeType="withEffect">
                                  <p:stCondLst>
                                    <p:cond delay="75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tmplLst>
          <p:tmpl>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4" grpId="0">
        <p:tmplLst>
          <p:tmpl>
            <p:tnLst>
              <p:par>
                <p:cTn presetID="10" presetClass="entr" presetSubtype="0" fill="hold" nodeType="withEffect">
                  <p:stCondLst>
                    <p:cond delay="750"/>
                  </p:stCondLst>
                  <p:childTnLst>
                    <p:set>
                      <p:cBhvr>
                        <p:cTn dur="1" fill="hold">
                          <p:stCondLst>
                            <p:cond delay="0"/>
                          </p:stCondLst>
                        </p:cTn>
                        <p:tgtEl>
                          <p:spTgt spid="4"/>
                        </p:tgtEl>
                        <p:attrNameLst>
                          <p:attrName>style.visibility</p:attrName>
                        </p:attrNameLst>
                      </p:cBhvr>
                      <p:to>
                        <p:strVal val="visible"/>
                      </p:to>
                    </p:set>
                    <p:animEffect transition="in" filter="fade">
                      <p:cBhvr>
                        <p:cTn dur="75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Title Background"/>
          <p:cNvSpPr/>
          <p:nvPr userDrawn="1"/>
        </p:nvSpPr>
        <p:spPr>
          <a:xfrm>
            <a:off x="550258" y="333487"/>
            <a:ext cx="11641742" cy="13554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p:cNvSpPr>
            <a:spLocks noGrp="1"/>
          </p:cNvSpPr>
          <p:nvPr>
            <p:ph type="title"/>
          </p:nvPr>
        </p:nvSpPr>
        <p:spPr>
          <a:xfrm>
            <a:off x="839788" y="365125"/>
            <a:ext cx="10515600" cy="1325563"/>
          </a:xfrm>
          <a:noFill/>
          <a:ln>
            <a:noFill/>
          </a:ln>
        </p:spPr>
        <p:txBody>
          <a:bodyPr/>
          <a:lstStyle>
            <a:lvl1pPr>
              <a:defRPr>
                <a:solidFill>
                  <a:schemeClr val="bg1"/>
                </a:solidFill>
              </a:defRPr>
            </a:lvl1pPr>
          </a:lstStyle>
          <a:p>
            <a:r>
              <a:rPr lang="en-US" smtClean="0"/>
              <a:t>Click to edit Master title style</a:t>
            </a:r>
            <a:endParaRPr lang="de-DE"/>
          </a:p>
        </p:txBody>
      </p:sp>
      <p:sp>
        <p:nvSpPr>
          <p:cNvPr id="3" name="Text Placeholde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p:cNvSpPr>
            <a:spLocks noGrp="1"/>
          </p:cNvSpPr>
          <p:nvPr>
            <p:ph type="dt" sz="half" idx="10"/>
          </p:nvPr>
        </p:nvSpPr>
        <p:spPr/>
        <p:txBody>
          <a:bodyPr/>
          <a:lstStyle/>
          <a:p>
            <a:r>
              <a:rPr lang="de-DE" smtClean="0"/>
              <a:t>26.01.2015</a:t>
            </a:r>
            <a:endParaRPr lang="de-DE"/>
          </a:p>
        </p:txBody>
      </p:sp>
      <p:sp>
        <p:nvSpPr>
          <p:cNvPr id="8" name="Footer Placeholder"/>
          <p:cNvSpPr>
            <a:spLocks noGrp="1"/>
          </p:cNvSpPr>
          <p:nvPr>
            <p:ph type="ftr" sz="quarter" idx="11"/>
          </p:nvPr>
        </p:nvSpPr>
        <p:spPr/>
        <p:txBody>
          <a:bodyPr/>
          <a:lstStyle/>
          <a:p>
            <a:r>
              <a:rPr lang="de-DE" smtClean="0"/>
              <a:t>Kenny Pflug</a:t>
            </a:r>
            <a:endParaRPr lang="de-DE"/>
          </a:p>
        </p:txBody>
      </p:sp>
      <p:sp>
        <p:nvSpPr>
          <p:cNvPr id="9" name="Slide Number Placeholder"/>
          <p:cNvSpPr>
            <a:spLocks noGrp="1"/>
          </p:cNvSpPr>
          <p:nvPr>
            <p:ph type="sldNum" sz="quarter" idx="12"/>
          </p:nvPr>
        </p:nvSpPr>
        <p:spPr/>
        <p:txBody>
          <a:bodyPr/>
          <a:lstStyle/>
          <a:p>
            <a:fld id="{7AEC685A-0893-44DE-8171-2DA3FF4A73C0}" type="slidenum">
              <a:rPr lang="de-DE" smtClean="0"/>
              <a:t>‹#›</a:t>
            </a:fld>
            <a:endParaRPr lang="de-DE"/>
          </a:p>
        </p:txBody>
      </p:sp>
    </p:spTree>
    <p:extLst>
      <p:ext uri="{BB962C8B-B14F-4D97-AF65-F5344CB8AC3E}">
        <p14:creationId xmlns:p14="http://schemas.microsoft.com/office/powerpoint/2010/main" val="3794550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35" presetClass="path" presetSubtype="0" accel="50000" decel="50000" fill="hold" grpId="1" nodeType="withEffect">
                                  <p:stCondLst>
                                    <p:cond delay="0"/>
                                  </p:stCondLst>
                                  <p:childTnLst>
                                    <p:animMotion origin="layout" path="M 0.04609 1.48148E-6 L 2.29167E-6 1.48148E-6 " pathEditMode="relative" rAng="0" ptsTypes="AA">
                                      <p:cBhvr>
                                        <p:cTn id="9" dur="750" fill="hold"/>
                                        <p:tgtEl>
                                          <p:spTgt spid="2"/>
                                        </p:tgtEl>
                                        <p:attrNameLst>
                                          <p:attrName>ppt_x</p:attrName>
                                          <p:attrName>ppt_y</p:attrName>
                                        </p:attrNameLst>
                                      </p:cBhvr>
                                      <p:rCtr x="-2383" y="0"/>
                                    </p:animMotion>
                                  </p:childTnLst>
                                </p:cTn>
                              </p:par>
                              <p:par>
                                <p:cTn id="10" presetID="10" presetClass="entr" presetSubtype="0" fill="hold" grpId="0"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childTnLst>
                                </p:cTn>
                              </p:par>
                              <p:par>
                                <p:cTn id="13" presetID="10" presetClass="entr" presetSubtype="0" fill="hold" grpId="0" nodeType="withEffect">
                                  <p:stCondLst>
                                    <p:cond delay="75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750"/>
                                        <p:tgtEl>
                                          <p:spTgt spid="4"/>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50"/>
                                        <p:tgtEl>
                                          <p:spTgt spid="5"/>
                                        </p:tgtEl>
                                      </p:cBhvr>
                                    </p:animEffect>
                                  </p:childTnLst>
                                </p:cTn>
                              </p:par>
                              <p:par>
                                <p:cTn id="19" presetID="10" presetClass="entr" presetSubtype="0" fill="hold" grpId="0" nodeType="withEffect">
                                  <p:stCondLst>
                                    <p:cond delay="125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tmplLst>
          <p:tmpl>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4" grpId="0">
        <p:tmplLst>
          <p:tmpl>
            <p:tnLst>
              <p:par>
                <p:cTn presetID="10" presetClass="entr" presetSubtype="0" fill="hold" nodeType="withEffect">
                  <p:stCondLst>
                    <p:cond delay="750"/>
                  </p:stCondLst>
                  <p:childTnLst>
                    <p:set>
                      <p:cBhvr>
                        <p:cTn dur="1" fill="hold">
                          <p:stCondLst>
                            <p:cond delay="0"/>
                          </p:stCondLst>
                        </p:cTn>
                        <p:tgtEl>
                          <p:spTgt spid="4"/>
                        </p:tgtEl>
                        <p:attrNameLst>
                          <p:attrName>style.visibility</p:attrName>
                        </p:attrNameLst>
                      </p:cBhvr>
                      <p:to>
                        <p:strVal val="visible"/>
                      </p:to>
                    </p:set>
                    <p:animEffect transition="in" filter="fade">
                      <p:cBhvr>
                        <p:cTn dur="750"/>
                        <p:tgtEl>
                          <p:spTgt spid="4"/>
                        </p:tgtEl>
                      </p:cBhvr>
                    </p:animEffect>
                  </p:childTnLst>
                </p:cTn>
              </p:par>
            </p:tnLst>
          </p:tmpl>
        </p:tmplLst>
      </p:bldP>
      <p:bldP spid="5" grpId="0">
        <p:tmplLst>
          <p:tmpl>
            <p:tnLst>
              <p:par>
                <p:cT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750"/>
                        <p:tgtEl>
                          <p:spTgt spid="5"/>
                        </p:tgtEl>
                      </p:cBhvr>
                    </p:animEffect>
                  </p:childTnLst>
                </p:cTn>
              </p:par>
            </p:tnLst>
          </p:tmpl>
        </p:tmplLst>
      </p:bldP>
      <p:bldP spid="6" grpId="0">
        <p:tmplLst>
          <p:tmpl>
            <p:tnLst>
              <p:par>
                <p:cTn presetID="10" presetClass="entr" presetSubtype="0" fill="hold" nodeType="withEffect">
                  <p:stCondLst>
                    <p:cond delay="1250"/>
                  </p:stCondLst>
                  <p:childTnLst>
                    <p:set>
                      <p:cBhvr>
                        <p:cTn dur="1" fill="hold">
                          <p:stCondLst>
                            <p:cond delay="0"/>
                          </p:stCondLst>
                        </p:cTn>
                        <p:tgtEl>
                          <p:spTgt spid="6"/>
                        </p:tgtEl>
                        <p:attrNameLst>
                          <p:attrName>style.visibility</p:attrName>
                        </p:attrNameLst>
                      </p:cBhvr>
                      <p:to>
                        <p:strVal val="visible"/>
                      </p:to>
                    </p:set>
                    <p:animEffect transition="in" filter="fade">
                      <p:cBhvr>
                        <p:cTn dur="750"/>
                        <p:tgtEl>
                          <p:spTgt spid="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Title Background"/>
          <p:cNvSpPr/>
          <p:nvPr userDrawn="1"/>
        </p:nvSpPr>
        <p:spPr>
          <a:xfrm>
            <a:off x="550258" y="333487"/>
            <a:ext cx="11641742" cy="13554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p:cNvSpPr>
            <a:spLocks noGrp="1"/>
          </p:cNvSpPr>
          <p:nvPr>
            <p:ph type="title"/>
          </p:nvPr>
        </p:nvSpPr>
        <p:spPr/>
        <p:txBody>
          <a:bodyPr/>
          <a:lstStyle>
            <a:lvl1pPr>
              <a:defRPr>
                <a:solidFill>
                  <a:schemeClr val="bg1"/>
                </a:solidFill>
              </a:defRPr>
            </a:lvl1pPr>
          </a:lstStyle>
          <a:p>
            <a:r>
              <a:rPr lang="en-US" smtClean="0"/>
              <a:t>Click to edit Master title style</a:t>
            </a:r>
            <a:endParaRPr lang="de-DE"/>
          </a:p>
        </p:txBody>
      </p:sp>
      <p:sp>
        <p:nvSpPr>
          <p:cNvPr id="3" name="Date Placeholder"/>
          <p:cNvSpPr>
            <a:spLocks noGrp="1"/>
          </p:cNvSpPr>
          <p:nvPr>
            <p:ph type="dt" sz="half" idx="10"/>
          </p:nvPr>
        </p:nvSpPr>
        <p:spPr/>
        <p:txBody>
          <a:bodyPr/>
          <a:lstStyle/>
          <a:p>
            <a:r>
              <a:rPr lang="de-DE" smtClean="0"/>
              <a:t>26.01.2015</a:t>
            </a:r>
            <a:endParaRPr lang="de-DE"/>
          </a:p>
        </p:txBody>
      </p:sp>
      <p:sp>
        <p:nvSpPr>
          <p:cNvPr id="4" name="Footer Placeholder"/>
          <p:cNvSpPr>
            <a:spLocks noGrp="1"/>
          </p:cNvSpPr>
          <p:nvPr>
            <p:ph type="ftr" sz="quarter" idx="11"/>
          </p:nvPr>
        </p:nvSpPr>
        <p:spPr/>
        <p:txBody>
          <a:bodyPr/>
          <a:lstStyle/>
          <a:p>
            <a:r>
              <a:rPr lang="de-DE" smtClean="0"/>
              <a:t>Kenny Pflug</a:t>
            </a:r>
            <a:endParaRPr lang="de-DE"/>
          </a:p>
        </p:txBody>
      </p:sp>
      <p:sp>
        <p:nvSpPr>
          <p:cNvPr id="5" name="Slide Number Placeholder"/>
          <p:cNvSpPr>
            <a:spLocks noGrp="1"/>
          </p:cNvSpPr>
          <p:nvPr>
            <p:ph type="sldNum" sz="quarter" idx="12"/>
          </p:nvPr>
        </p:nvSpPr>
        <p:spPr/>
        <p:txBody>
          <a:bodyPr/>
          <a:lstStyle/>
          <a:p>
            <a:fld id="{7AEC685A-0893-44DE-8171-2DA3FF4A73C0}" type="slidenum">
              <a:rPr lang="de-DE" smtClean="0"/>
              <a:t>‹#›</a:t>
            </a:fld>
            <a:endParaRPr lang="de-DE"/>
          </a:p>
        </p:txBody>
      </p:sp>
    </p:spTree>
    <p:extLst>
      <p:ext uri="{BB962C8B-B14F-4D97-AF65-F5344CB8AC3E}">
        <p14:creationId xmlns:p14="http://schemas.microsoft.com/office/powerpoint/2010/main" val="31768442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35" presetClass="path" presetSubtype="0" accel="50000" decel="50000" fill="hold" grpId="1" nodeType="withEffect">
                                  <p:stCondLst>
                                    <p:cond delay="0"/>
                                  </p:stCondLst>
                                  <p:childTnLst>
                                    <p:animMotion origin="layout" path="M 0.04701 1.48148E-6 L -1.875E-6 1.48148E-6 " pathEditMode="relative" rAng="0" ptsTypes="AA">
                                      <p:cBhvr>
                                        <p:cTn id="9" dur="750" fill="hold"/>
                                        <p:tgtEl>
                                          <p:spTgt spid="2"/>
                                        </p:tgtEl>
                                        <p:attrNameLst>
                                          <p:attrName>ppt_x</p:attrName>
                                          <p:attrName>ppt_y</p:attrName>
                                        </p:attrNameLst>
                                      </p:cBhvr>
                                      <p:rCtr x="-2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DE" smtClean="0"/>
              <a:t>26.01.2015</a:t>
            </a:r>
            <a:endParaRPr lang="de-DE"/>
          </a:p>
        </p:txBody>
      </p:sp>
      <p:sp>
        <p:nvSpPr>
          <p:cNvPr id="3" name="Footer Placeholder 2"/>
          <p:cNvSpPr>
            <a:spLocks noGrp="1"/>
          </p:cNvSpPr>
          <p:nvPr>
            <p:ph type="ftr" sz="quarter" idx="11"/>
          </p:nvPr>
        </p:nvSpPr>
        <p:spPr/>
        <p:txBody>
          <a:bodyPr/>
          <a:lstStyle/>
          <a:p>
            <a:r>
              <a:rPr lang="de-DE" smtClean="0"/>
              <a:t>Kenny Pflug</a:t>
            </a:r>
            <a:endParaRPr lang="de-DE"/>
          </a:p>
        </p:txBody>
      </p:sp>
      <p:sp>
        <p:nvSpPr>
          <p:cNvPr id="4" name="Slide Number Placeholder 3"/>
          <p:cNvSpPr>
            <a:spLocks noGrp="1"/>
          </p:cNvSpPr>
          <p:nvPr>
            <p:ph type="sldNum" sz="quarter" idx="12"/>
          </p:nvPr>
        </p:nvSpPr>
        <p:spPr/>
        <p:txBody>
          <a:bodyPr/>
          <a:lstStyle/>
          <a:p>
            <a:fld id="{7AEC685A-0893-44DE-8171-2DA3FF4A73C0}" type="slidenum">
              <a:rPr lang="de-DE" smtClean="0"/>
              <a:t>‹#›</a:t>
            </a:fld>
            <a:endParaRPr lang="de-DE"/>
          </a:p>
        </p:txBody>
      </p:sp>
    </p:spTree>
    <p:extLst>
      <p:ext uri="{BB962C8B-B14F-4D97-AF65-F5344CB8AC3E}">
        <p14:creationId xmlns:p14="http://schemas.microsoft.com/office/powerpoint/2010/main" val="8247328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Background"/>
          <p:cNvSpPr/>
          <p:nvPr/>
        </p:nvSpPr>
        <p:spPr>
          <a:xfrm>
            <a:off x="0" y="457200"/>
            <a:ext cx="4772025" cy="160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le"/>
          <p:cNvSpPr>
            <a:spLocks noGrp="1"/>
          </p:cNvSpPr>
          <p:nvPr>
            <p:ph type="title"/>
          </p:nvPr>
        </p:nvSpPr>
        <p:spPr>
          <a:xfrm>
            <a:off x="839788" y="457200"/>
            <a:ext cx="3932237" cy="1600200"/>
          </a:xfrm>
          <a:noFill/>
          <a:ln>
            <a:noFill/>
          </a:ln>
        </p:spPr>
        <p:txBody>
          <a:bodyPr anchor="b"/>
          <a:lstStyle>
            <a:lvl1pPr>
              <a:defRPr sz="3200">
                <a:solidFill>
                  <a:schemeClr val="bg1"/>
                </a:solidFill>
              </a:defRPr>
            </a:lvl1pPr>
          </a:lstStyle>
          <a:p>
            <a:r>
              <a:rPr lang="en-US" smtClean="0"/>
              <a:t>Click to edit Master title style</a:t>
            </a:r>
            <a:endParaRPr lang="de-DE"/>
          </a:p>
        </p:txBody>
      </p:sp>
      <p:sp>
        <p:nvSpPr>
          <p:cNvPr id="3" name="Content Placeholde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p:cNvSpPr>
            <a:spLocks noGrp="1"/>
          </p:cNvSpPr>
          <p:nvPr>
            <p:ph type="dt" sz="half" idx="10"/>
          </p:nvPr>
        </p:nvSpPr>
        <p:spPr/>
        <p:txBody>
          <a:bodyPr/>
          <a:lstStyle/>
          <a:p>
            <a:r>
              <a:rPr lang="de-DE" smtClean="0"/>
              <a:t>26.01.2015</a:t>
            </a:r>
            <a:endParaRPr lang="de-DE"/>
          </a:p>
        </p:txBody>
      </p:sp>
      <p:sp>
        <p:nvSpPr>
          <p:cNvPr id="6" name="Footer Placeholder"/>
          <p:cNvSpPr>
            <a:spLocks noGrp="1"/>
          </p:cNvSpPr>
          <p:nvPr>
            <p:ph type="ftr" sz="quarter" idx="11"/>
          </p:nvPr>
        </p:nvSpPr>
        <p:spPr/>
        <p:txBody>
          <a:bodyPr/>
          <a:lstStyle/>
          <a:p>
            <a:r>
              <a:rPr lang="de-DE" smtClean="0"/>
              <a:t>Kenny Pflug</a:t>
            </a:r>
            <a:endParaRPr lang="de-DE"/>
          </a:p>
        </p:txBody>
      </p:sp>
      <p:sp>
        <p:nvSpPr>
          <p:cNvPr id="7" name="Slide Number Placeholder"/>
          <p:cNvSpPr>
            <a:spLocks noGrp="1"/>
          </p:cNvSpPr>
          <p:nvPr>
            <p:ph type="sldNum" sz="quarter" idx="12"/>
          </p:nvPr>
        </p:nvSpPr>
        <p:spPr/>
        <p:txBody>
          <a:bodyPr/>
          <a:lstStyle/>
          <a:p>
            <a:fld id="{7AEC685A-0893-44DE-8171-2DA3FF4A73C0}" type="slidenum">
              <a:rPr lang="de-DE" smtClean="0"/>
              <a:t>‹#›</a:t>
            </a:fld>
            <a:endParaRPr lang="de-DE"/>
          </a:p>
        </p:txBody>
      </p:sp>
    </p:spTree>
    <p:extLst>
      <p:ext uri="{BB962C8B-B14F-4D97-AF65-F5344CB8AC3E}">
        <p14:creationId xmlns:p14="http://schemas.microsoft.com/office/powerpoint/2010/main" val="8559544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35" presetClass="path" presetSubtype="0" accel="50000" decel="50000" fill="hold" grpId="1" nodeType="withEffect">
                                  <p:stCondLst>
                                    <p:cond delay="0"/>
                                  </p:stCondLst>
                                  <p:childTnLst>
                                    <p:animMotion origin="layout" path="M 0.03203 -3.33333E-6 L 2.91667E-6 -3.33333E-6 " pathEditMode="relative" rAng="0" ptsTypes="AA">
                                      <p:cBhvr>
                                        <p:cTn id="9" dur="750" fill="hold"/>
                                        <p:tgtEl>
                                          <p:spTgt spid="2"/>
                                        </p:tgtEl>
                                        <p:attrNameLst>
                                          <p:attrName>ppt_x</p:attrName>
                                          <p:attrName>ppt_y</p:attrName>
                                        </p:attrNameLst>
                                      </p:cBhvr>
                                      <p:rCtr x="-1641" y="0"/>
                                    </p:animMotion>
                                  </p:childTnLst>
                                </p:cTn>
                              </p:par>
                              <p:par>
                                <p:cTn id="10" presetID="10" presetClass="entr" presetSubtype="0" fill="hold" grpId="0"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childTnLst>
                                </p:cTn>
                              </p:par>
                              <p:par>
                                <p:cTn id="13" presetID="10" presetClass="entr" presetSubtype="0" fill="hold" grpId="0" nodeType="withEffect">
                                  <p:stCondLst>
                                    <p:cond delay="75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tmplLst>
          <p:tmpl>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4" grpId="0">
        <p:tmplLst>
          <p:tmpl>
            <p:tnLst>
              <p:par>
                <p:cTn presetID="10" presetClass="entr" presetSubtype="0" fill="hold" nodeType="withEffect">
                  <p:stCondLst>
                    <p:cond delay="750"/>
                  </p:stCondLst>
                  <p:childTnLst>
                    <p:set>
                      <p:cBhvr>
                        <p:cTn dur="1" fill="hold">
                          <p:stCondLst>
                            <p:cond delay="0"/>
                          </p:stCondLst>
                        </p:cTn>
                        <p:tgtEl>
                          <p:spTgt spid="4"/>
                        </p:tgtEl>
                        <p:attrNameLst>
                          <p:attrName>style.visibility</p:attrName>
                        </p:attrNameLst>
                      </p:cBhvr>
                      <p:to>
                        <p:strVal val="visible"/>
                      </p:to>
                    </p:set>
                    <p:animEffect transition="in" filter="fade">
                      <p:cBhvr>
                        <p:cTn dur="750"/>
                        <p:tgtEl>
                          <p:spTgt spid="4"/>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Background"/>
          <p:cNvSpPr/>
          <p:nvPr/>
        </p:nvSpPr>
        <p:spPr>
          <a:xfrm>
            <a:off x="0" y="457200"/>
            <a:ext cx="4772025" cy="160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le"/>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de-DE"/>
          </a:p>
        </p:txBody>
      </p:sp>
      <p:sp>
        <p:nvSpPr>
          <p:cNvPr id="3" name="Picture Placeholde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 Placeholde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p:cNvSpPr>
            <a:spLocks noGrp="1"/>
          </p:cNvSpPr>
          <p:nvPr>
            <p:ph type="dt" sz="half" idx="10"/>
          </p:nvPr>
        </p:nvSpPr>
        <p:spPr/>
        <p:txBody>
          <a:bodyPr/>
          <a:lstStyle/>
          <a:p>
            <a:r>
              <a:rPr lang="de-DE" smtClean="0"/>
              <a:t>26.01.2015</a:t>
            </a:r>
            <a:endParaRPr lang="de-DE"/>
          </a:p>
        </p:txBody>
      </p:sp>
      <p:sp>
        <p:nvSpPr>
          <p:cNvPr id="6" name="Footer Placeholder"/>
          <p:cNvSpPr>
            <a:spLocks noGrp="1"/>
          </p:cNvSpPr>
          <p:nvPr>
            <p:ph type="ftr" sz="quarter" idx="11"/>
          </p:nvPr>
        </p:nvSpPr>
        <p:spPr/>
        <p:txBody>
          <a:bodyPr/>
          <a:lstStyle/>
          <a:p>
            <a:r>
              <a:rPr lang="de-DE" smtClean="0"/>
              <a:t>Kenny Pflug</a:t>
            </a:r>
            <a:endParaRPr lang="de-DE"/>
          </a:p>
        </p:txBody>
      </p:sp>
      <p:sp>
        <p:nvSpPr>
          <p:cNvPr id="7" name="Slide Number Placeholder"/>
          <p:cNvSpPr>
            <a:spLocks noGrp="1"/>
          </p:cNvSpPr>
          <p:nvPr>
            <p:ph type="sldNum" sz="quarter" idx="12"/>
          </p:nvPr>
        </p:nvSpPr>
        <p:spPr/>
        <p:txBody>
          <a:bodyPr/>
          <a:lstStyle/>
          <a:p>
            <a:fld id="{7AEC685A-0893-44DE-8171-2DA3FF4A73C0}" type="slidenum">
              <a:rPr lang="de-DE" smtClean="0"/>
              <a:t>‹#›</a:t>
            </a:fld>
            <a:endParaRPr lang="de-DE"/>
          </a:p>
        </p:txBody>
      </p:sp>
    </p:spTree>
    <p:extLst>
      <p:ext uri="{BB962C8B-B14F-4D97-AF65-F5344CB8AC3E}">
        <p14:creationId xmlns:p14="http://schemas.microsoft.com/office/powerpoint/2010/main" val="27589328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35" presetClass="path" presetSubtype="0" accel="50000" decel="50000" fill="hold" grpId="1" nodeType="withEffect">
                                  <p:stCondLst>
                                    <p:cond delay="0"/>
                                  </p:stCondLst>
                                  <p:childTnLst>
                                    <p:animMotion origin="layout" path="M 0.03463 -3.33333E-6 L 1.45833E-6 -3.33333E-6 " pathEditMode="relative" rAng="0" ptsTypes="AA">
                                      <p:cBhvr>
                                        <p:cTn id="9" dur="750" fill="hold"/>
                                        <p:tgtEl>
                                          <p:spTgt spid="2"/>
                                        </p:tgtEl>
                                        <p:attrNameLst>
                                          <p:attrName>ppt_x</p:attrName>
                                          <p:attrName>ppt_y</p:attrName>
                                        </p:attrNameLst>
                                      </p:cBhvr>
                                      <p:rCtr x="-1719" y="0"/>
                                    </p:animMotion>
                                  </p:childTnLst>
                                </p:cTn>
                              </p:par>
                              <p:par>
                                <p:cTn id="10" presetID="10" presetClass="entr" presetSubtype="0" fill="hold" grpId="0" nodeType="withEffect" nodePh="1">
                                  <p:stCondLst>
                                    <p:cond delay="500"/>
                                  </p:stCondLst>
                                  <p:endCondLst>
                                    <p:cond evt="begin" delay="0">
                                      <p:tn val="10"/>
                                    </p:cond>
                                  </p:end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childTnLst>
                                </p:cTn>
                              </p:par>
                              <p:par>
                                <p:cTn id="13" presetID="10" presetClass="entr" presetSubtype="0" fill="hold" grpId="0" nodeType="withEffect">
                                  <p:stCondLst>
                                    <p:cond delay="75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7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4" grpId="0" build="p">
        <p:tmplLst>
          <p:tmpl lvl="1">
            <p:tnLst>
              <p:par>
                <p:cTn presetID="10" presetClass="entr" presetSubtype="0" fill="hold" nodeType="withEffect">
                  <p:stCondLst>
                    <p:cond delay="750"/>
                  </p:stCondLst>
                  <p:childTnLst>
                    <p:set>
                      <p:cBhvr>
                        <p:cTn dur="1" fill="hold">
                          <p:stCondLst>
                            <p:cond delay="0"/>
                          </p:stCondLst>
                        </p:cTn>
                        <p:tgtEl>
                          <p:spTgt spid="4"/>
                        </p:tgtEl>
                        <p:attrNameLst>
                          <p:attrName>style.visibility</p:attrName>
                        </p:attrNameLst>
                      </p:cBhvr>
                      <p:to>
                        <p:strVal val="visible"/>
                      </p:to>
                    </p:set>
                    <p:animEffect transition="in" filter="fade">
                      <p:cBhvr>
                        <p:cTn dur="750"/>
                        <p:tgtEl>
                          <p:spTgt spid="4"/>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smtClean="0"/>
              <a:t>26.01.2015</a:t>
            </a:r>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Kenny Pflug</a:t>
            </a:r>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C685A-0893-44DE-8171-2DA3FF4A73C0}" type="slidenum">
              <a:rPr lang="de-DE" smtClean="0"/>
              <a:t>‹#›</a:t>
            </a:fld>
            <a:endParaRPr lang="de-DE"/>
          </a:p>
        </p:txBody>
      </p:sp>
    </p:spTree>
    <p:extLst>
      <p:ext uri="{BB962C8B-B14F-4D97-AF65-F5344CB8AC3E}">
        <p14:creationId xmlns:p14="http://schemas.microsoft.com/office/powerpoint/2010/main" val="31753071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twitter.com/feO2x"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feO2x/NetUserGroupRegensburg.ConnectFou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Automatisierte Tests und TDD mit Visual Studio</a:t>
            </a:r>
            <a:endParaRPr lang="de-DE" dirty="0"/>
          </a:p>
        </p:txBody>
      </p:sp>
      <p:sp>
        <p:nvSpPr>
          <p:cNvPr id="3" name="Subtitle 2"/>
          <p:cNvSpPr>
            <a:spLocks noGrp="1"/>
          </p:cNvSpPr>
          <p:nvPr>
            <p:ph type="subTitle" idx="1"/>
          </p:nvPr>
        </p:nvSpPr>
        <p:spPr>
          <a:xfrm>
            <a:off x="1524000" y="4467960"/>
            <a:ext cx="9144000" cy="1655762"/>
          </a:xfrm>
        </p:spPr>
        <p:txBody>
          <a:bodyPr/>
          <a:lstStyle/>
          <a:p>
            <a:r>
              <a:rPr lang="de-DE" dirty="0" smtClean="0"/>
              <a:t>.NET User Group Regensburg</a:t>
            </a:r>
          </a:p>
          <a:p>
            <a:r>
              <a:rPr lang="de-DE" dirty="0" smtClean="0"/>
              <a:t>26.01.2015</a:t>
            </a:r>
            <a:endParaRPr lang="de-DE" dirty="0"/>
          </a:p>
        </p:txBody>
      </p:sp>
    </p:spTree>
    <p:extLst>
      <p:ext uri="{BB962C8B-B14F-4D97-AF65-F5344CB8AC3E}">
        <p14:creationId xmlns:p14="http://schemas.microsoft.com/office/powerpoint/2010/main" val="3566163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Der Test Runner</a:t>
            </a:r>
            <a:endParaRPr lang="de-DE" dirty="0"/>
          </a:p>
        </p:txBody>
      </p:sp>
      <p:sp>
        <p:nvSpPr>
          <p:cNvPr id="3" name="Content Placeholder 2"/>
          <p:cNvSpPr>
            <a:spLocks noGrp="1"/>
          </p:cNvSpPr>
          <p:nvPr>
            <p:ph sz="half" idx="1"/>
          </p:nvPr>
        </p:nvSpPr>
        <p:spPr/>
        <p:txBody>
          <a:bodyPr>
            <a:normAutofit/>
          </a:bodyPr>
          <a:lstStyle/>
          <a:p>
            <a:r>
              <a:rPr lang="de-DE" sz="2400" dirty="0" smtClean="0"/>
              <a:t>Ein Test Runner findet alle Testmethoden in einer Solution und führt diese aus.</a:t>
            </a:r>
          </a:p>
          <a:p>
            <a:r>
              <a:rPr lang="de-DE" sz="2400" dirty="0" smtClean="0"/>
              <a:t>Tritt bei einem Test eine </a:t>
            </a:r>
            <a:r>
              <a:rPr lang="en-US" sz="2400" dirty="0" smtClean="0"/>
              <a:t>Exception</a:t>
            </a:r>
            <a:r>
              <a:rPr lang="de-DE" sz="2400" dirty="0" smtClean="0"/>
              <a:t> auf, gilt dieser als fehlgeschlagen und wird mit rot markiert.</a:t>
            </a:r>
          </a:p>
          <a:p>
            <a:r>
              <a:rPr lang="de-DE" sz="2400" dirty="0" smtClean="0"/>
              <a:t>Ansonsten gilt der Test als erfolgreich und wird grün markiert.</a:t>
            </a:r>
            <a:endParaRPr lang="de-DE" sz="24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14820" y="1825625"/>
            <a:ext cx="2896359" cy="4351338"/>
          </a:xfrm>
        </p:spPr>
      </p:pic>
      <p:sp>
        <p:nvSpPr>
          <p:cNvPr id="5" name="Date Placeholder 4"/>
          <p:cNvSpPr>
            <a:spLocks noGrp="1"/>
          </p:cNvSpPr>
          <p:nvPr>
            <p:ph type="dt" sz="half" idx="10"/>
          </p:nvPr>
        </p:nvSpPr>
        <p:spPr/>
        <p:txBody>
          <a:bodyPr/>
          <a:lstStyle/>
          <a:p>
            <a:r>
              <a:rPr lang="de-DE" smtClean="0"/>
              <a:t>26.01.2015</a:t>
            </a:r>
            <a:endParaRPr lang="de-DE"/>
          </a:p>
        </p:txBody>
      </p:sp>
      <p:sp>
        <p:nvSpPr>
          <p:cNvPr id="6" name="Footer Placeholder 5"/>
          <p:cNvSpPr>
            <a:spLocks noGrp="1"/>
          </p:cNvSpPr>
          <p:nvPr>
            <p:ph type="ftr" sz="quarter" idx="11"/>
          </p:nvPr>
        </p:nvSpPr>
        <p:spPr/>
        <p:txBody>
          <a:bodyPr/>
          <a:lstStyle/>
          <a:p>
            <a:r>
              <a:rPr lang="de-DE" smtClean="0"/>
              <a:t>Kenny Pflug</a:t>
            </a:r>
            <a:endParaRPr lang="de-DE"/>
          </a:p>
        </p:txBody>
      </p:sp>
      <p:sp>
        <p:nvSpPr>
          <p:cNvPr id="7" name="Slide Number Placeholder 6"/>
          <p:cNvSpPr>
            <a:spLocks noGrp="1"/>
          </p:cNvSpPr>
          <p:nvPr>
            <p:ph type="sldNum" sz="quarter" idx="12"/>
          </p:nvPr>
        </p:nvSpPr>
        <p:spPr/>
        <p:txBody>
          <a:bodyPr/>
          <a:lstStyle/>
          <a:p>
            <a:fld id="{7AEC685A-0893-44DE-8171-2DA3FF4A73C0}" type="slidenum">
              <a:rPr lang="de-DE" smtClean="0"/>
              <a:t>10</a:t>
            </a:fld>
            <a:endParaRPr lang="de-DE"/>
          </a:p>
        </p:txBody>
      </p:sp>
    </p:spTree>
    <p:extLst>
      <p:ext uri="{BB962C8B-B14F-4D97-AF65-F5344CB8AC3E}">
        <p14:creationId xmlns:p14="http://schemas.microsoft.com/office/powerpoint/2010/main" val="3598747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Wann sollte ich Tests laufen lassen?</a:t>
            </a:r>
            <a:endParaRPr lang="de-DE" dirty="0"/>
          </a:p>
        </p:txBody>
      </p:sp>
      <p:sp>
        <p:nvSpPr>
          <p:cNvPr id="8" name="Content Placeholder 7"/>
          <p:cNvSpPr>
            <a:spLocks noGrp="1"/>
          </p:cNvSpPr>
          <p:nvPr>
            <p:ph sz="half" idx="1"/>
          </p:nvPr>
        </p:nvSpPr>
        <p:spPr/>
        <p:txBody>
          <a:bodyPr>
            <a:normAutofit/>
          </a:bodyPr>
          <a:lstStyle/>
          <a:p>
            <a:r>
              <a:rPr lang="de-DE" sz="2000" dirty="0" smtClean="0"/>
              <a:t>Test Runs können jederzeit vom Programmierer gestartet werden</a:t>
            </a:r>
            <a:br>
              <a:rPr lang="de-DE" sz="2000" dirty="0" smtClean="0"/>
            </a:br>
            <a:r>
              <a:rPr lang="de-DE" sz="2000" dirty="0" smtClean="0">
                <a:cs typeface="Times New Roman" panose="02020603050405020304" pitchFamily="18" charset="0"/>
              </a:rPr>
              <a:t>→ Schnelles Feedback</a:t>
            </a:r>
          </a:p>
          <a:p>
            <a:r>
              <a:rPr lang="de-DE" sz="2000" dirty="0" smtClean="0">
                <a:cs typeface="Times New Roman" panose="02020603050405020304" pitchFamily="18" charset="0"/>
              </a:rPr>
              <a:t>Test Runs werden üblicherweise auch bei einem </a:t>
            </a:r>
            <a:r>
              <a:rPr lang="de-DE" sz="2000" noProof="1" smtClean="0">
                <a:cs typeface="Times New Roman" panose="02020603050405020304" pitchFamily="18" charset="0"/>
              </a:rPr>
              <a:t>Build &amp; Deploymentvorgang </a:t>
            </a:r>
            <a:r>
              <a:rPr lang="de-DE" sz="2000" dirty="0" smtClean="0">
                <a:cs typeface="Times New Roman" panose="02020603050405020304" pitchFamily="18" charset="0"/>
              </a:rPr>
              <a:t>auf dem Server gefahren, um sicherzustellen, dass die Software den Anforderungen entspricht</a:t>
            </a:r>
          </a:p>
          <a:p>
            <a:r>
              <a:rPr lang="de-DE" sz="2000" dirty="0" smtClean="0">
                <a:cs typeface="Times New Roman" panose="02020603050405020304" pitchFamily="18" charset="0"/>
              </a:rPr>
              <a:t>Insbesondere nach </a:t>
            </a:r>
            <a:r>
              <a:rPr lang="de-DE" sz="2000" noProof="1" smtClean="0">
                <a:cs typeface="Times New Roman" panose="02020603050405020304" pitchFamily="18" charset="0"/>
              </a:rPr>
              <a:t>Merge-Operationen</a:t>
            </a:r>
            <a:r>
              <a:rPr lang="de-DE" sz="2000" dirty="0" smtClean="0">
                <a:cs typeface="Times New Roman" panose="02020603050405020304" pitchFamily="18" charset="0"/>
              </a:rPr>
              <a:t> ist das Abspielen automatisierter Tests sinnvoll (</a:t>
            </a:r>
            <a:r>
              <a:rPr lang="en-US" sz="2000" dirty="0" smtClean="0">
                <a:cs typeface="Times New Roman" panose="02020603050405020304" pitchFamily="18" charset="0"/>
              </a:rPr>
              <a:t>Go To Fail</a:t>
            </a:r>
            <a:r>
              <a:rPr lang="de-DE" sz="2000" dirty="0" smtClean="0">
                <a:cs typeface="Times New Roman" panose="02020603050405020304" pitchFamily="18" charset="0"/>
              </a:rPr>
              <a:t> Bug)</a:t>
            </a:r>
            <a:endParaRPr lang="de-DE" sz="2000" dirty="0"/>
          </a:p>
        </p:txBody>
      </p:sp>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31248" y="1825625"/>
            <a:ext cx="3263503" cy="4351338"/>
          </a:xfrm>
        </p:spPr>
      </p:pic>
      <p:sp>
        <p:nvSpPr>
          <p:cNvPr id="5" name="Date Placeholder 4"/>
          <p:cNvSpPr>
            <a:spLocks noGrp="1"/>
          </p:cNvSpPr>
          <p:nvPr>
            <p:ph type="dt" sz="half" idx="10"/>
          </p:nvPr>
        </p:nvSpPr>
        <p:spPr/>
        <p:txBody>
          <a:bodyPr/>
          <a:lstStyle/>
          <a:p>
            <a:r>
              <a:rPr lang="de-DE" smtClean="0"/>
              <a:t>26.01.2015</a:t>
            </a:r>
            <a:endParaRPr lang="de-DE"/>
          </a:p>
        </p:txBody>
      </p:sp>
      <p:sp>
        <p:nvSpPr>
          <p:cNvPr id="6" name="Footer Placeholder 5"/>
          <p:cNvSpPr>
            <a:spLocks noGrp="1"/>
          </p:cNvSpPr>
          <p:nvPr>
            <p:ph type="ftr" sz="quarter" idx="11"/>
          </p:nvPr>
        </p:nvSpPr>
        <p:spPr/>
        <p:txBody>
          <a:bodyPr/>
          <a:lstStyle/>
          <a:p>
            <a:r>
              <a:rPr lang="de-DE" smtClean="0"/>
              <a:t>Kenny Pflug</a:t>
            </a:r>
            <a:endParaRPr lang="de-DE"/>
          </a:p>
        </p:txBody>
      </p:sp>
      <p:sp>
        <p:nvSpPr>
          <p:cNvPr id="7" name="Slide Number Placeholder 6"/>
          <p:cNvSpPr>
            <a:spLocks noGrp="1"/>
          </p:cNvSpPr>
          <p:nvPr>
            <p:ph type="sldNum" sz="quarter" idx="12"/>
          </p:nvPr>
        </p:nvSpPr>
        <p:spPr/>
        <p:txBody>
          <a:bodyPr/>
          <a:lstStyle/>
          <a:p>
            <a:fld id="{7AEC685A-0893-44DE-8171-2DA3FF4A73C0}" type="slidenum">
              <a:rPr lang="de-DE" smtClean="0"/>
              <a:t>11</a:t>
            </a:fld>
            <a:endParaRPr lang="de-DE"/>
          </a:p>
        </p:txBody>
      </p:sp>
    </p:spTree>
    <p:extLst>
      <p:ext uri="{BB962C8B-B14F-4D97-AF65-F5344CB8AC3E}">
        <p14:creationId xmlns:p14="http://schemas.microsoft.com/office/powerpoint/2010/main" val="518214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Was teste ich hier genau?</a:t>
            </a:r>
            <a:endParaRPr lang="de-DE" dirty="0"/>
          </a:p>
        </p:txBody>
      </p:sp>
      <p:sp>
        <p:nvSpPr>
          <p:cNvPr id="9" name="Content Placeholder 8"/>
          <p:cNvSpPr>
            <a:spLocks noGrp="1"/>
          </p:cNvSpPr>
          <p:nvPr>
            <p:ph idx="1"/>
          </p:nvPr>
        </p:nvSpPr>
        <p:spPr/>
        <p:txBody>
          <a:bodyPr>
            <a:normAutofit/>
          </a:bodyPr>
          <a:lstStyle/>
          <a:p>
            <a:pPr marL="0" indent="0">
              <a:buNone/>
            </a:pPr>
            <a:r>
              <a:rPr lang="de-DE" sz="2400" dirty="0" smtClean="0"/>
              <a:t>Automatisierte Tests werden bezüglich ihres Wirkungsbereichs in drei Kategorien eingeteilt:</a:t>
            </a:r>
          </a:p>
          <a:p>
            <a:r>
              <a:rPr lang="de-DE" sz="2400" b="1" dirty="0" smtClean="0"/>
              <a:t>Unit Tests</a:t>
            </a:r>
            <a:r>
              <a:rPr lang="de-DE" sz="2400" dirty="0" smtClean="0"/>
              <a:t>: hier wird ein Objekt in kompletter Isolation getestet. Abhängigkeiten zu anderen Objekten werden durch Test Doubles ersetzt.</a:t>
            </a:r>
          </a:p>
          <a:p>
            <a:r>
              <a:rPr lang="de-DE" sz="2400" b="1" dirty="0" smtClean="0"/>
              <a:t>Integrationstests</a:t>
            </a:r>
            <a:r>
              <a:rPr lang="de-DE" sz="2400" dirty="0" smtClean="0"/>
              <a:t>: hier werden mehrere Objekte im Verbund getestet. Bestimmte Objekte können dennoch durch Test Doubles ersetzt werden, externe Systeme müssen nicht unbedingt direkt angesprochen werden.</a:t>
            </a:r>
          </a:p>
          <a:p>
            <a:r>
              <a:rPr lang="en-US" sz="2400" b="1" dirty="0" smtClean="0"/>
              <a:t>End-To-End</a:t>
            </a:r>
            <a:r>
              <a:rPr lang="de-DE" sz="2400" b="1" dirty="0" smtClean="0"/>
              <a:t>-Tests</a:t>
            </a:r>
            <a:r>
              <a:rPr lang="de-DE" sz="2400" dirty="0" smtClean="0"/>
              <a:t>: hier wird das komplette System mit allen Produktionskomponenten getestet (keine Test Doubles).</a:t>
            </a:r>
          </a:p>
          <a:p>
            <a:endParaRPr lang="de-DE" dirty="0"/>
          </a:p>
        </p:txBody>
      </p:sp>
      <p:sp>
        <p:nvSpPr>
          <p:cNvPr id="5" name="Date Placeholder 4"/>
          <p:cNvSpPr>
            <a:spLocks noGrp="1"/>
          </p:cNvSpPr>
          <p:nvPr>
            <p:ph type="dt" sz="half" idx="10"/>
          </p:nvPr>
        </p:nvSpPr>
        <p:spPr/>
        <p:txBody>
          <a:bodyPr/>
          <a:lstStyle/>
          <a:p>
            <a:r>
              <a:rPr lang="de-DE" smtClean="0"/>
              <a:t>26.01.2015</a:t>
            </a:r>
            <a:endParaRPr lang="de-DE"/>
          </a:p>
        </p:txBody>
      </p:sp>
      <p:sp>
        <p:nvSpPr>
          <p:cNvPr id="6" name="Footer Placeholder 5"/>
          <p:cNvSpPr>
            <a:spLocks noGrp="1"/>
          </p:cNvSpPr>
          <p:nvPr>
            <p:ph type="ftr" sz="quarter" idx="11"/>
          </p:nvPr>
        </p:nvSpPr>
        <p:spPr/>
        <p:txBody>
          <a:bodyPr/>
          <a:lstStyle/>
          <a:p>
            <a:r>
              <a:rPr lang="de-DE" smtClean="0"/>
              <a:t>Kenny Pflug</a:t>
            </a:r>
            <a:endParaRPr lang="de-DE"/>
          </a:p>
        </p:txBody>
      </p:sp>
      <p:sp>
        <p:nvSpPr>
          <p:cNvPr id="7" name="Slide Number Placeholder 6"/>
          <p:cNvSpPr>
            <a:spLocks noGrp="1"/>
          </p:cNvSpPr>
          <p:nvPr>
            <p:ph type="sldNum" sz="quarter" idx="12"/>
          </p:nvPr>
        </p:nvSpPr>
        <p:spPr/>
        <p:txBody>
          <a:bodyPr/>
          <a:lstStyle/>
          <a:p>
            <a:fld id="{7AEC685A-0893-44DE-8171-2DA3FF4A73C0}" type="slidenum">
              <a:rPr lang="de-DE" smtClean="0"/>
              <a:t>12</a:t>
            </a:fld>
            <a:endParaRPr lang="de-DE"/>
          </a:p>
        </p:txBody>
      </p:sp>
    </p:spTree>
    <p:extLst>
      <p:ext uri="{BB962C8B-B14F-4D97-AF65-F5344CB8AC3E}">
        <p14:creationId xmlns:p14="http://schemas.microsoft.com/office/powerpoint/2010/main" val="825961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Die Testpyramide</a:t>
            </a:r>
            <a:endParaRPr lang="de-DE" dirty="0"/>
          </a:p>
        </p:txBody>
      </p:sp>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13</a:t>
            </a:fld>
            <a:endParaRPr lang="de-DE"/>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915518385"/>
              </p:ext>
            </p:extLst>
          </p:nvPr>
        </p:nvGraphicFramePr>
        <p:xfrm>
          <a:off x="2884932" y="1825625"/>
          <a:ext cx="642213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5154168" y="2584704"/>
            <a:ext cx="1883664" cy="646331"/>
          </a:xfrm>
          <a:prstGeom prst="rect">
            <a:avLst/>
          </a:prstGeom>
          <a:noFill/>
        </p:spPr>
        <p:txBody>
          <a:bodyPr wrap="square" rtlCol="0">
            <a:spAutoFit/>
          </a:bodyPr>
          <a:lstStyle/>
          <a:p>
            <a:pPr algn="ctr"/>
            <a:r>
              <a:rPr lang="en-US" dirty="0" smtClean="0">
                <a:solidFill>
                  <a:schemeClr val="bg1"/>
                </a:solidFill>
              </a:rPr>
              <a:t>End-To-End</a:t>
            </a:r>
            <a:r>
              <a:rPr lang="de-DE" dirty="0" smtClean="0">
                <a:solidFill>
                  <a:schemeClr val="bg1"/>
                </a:solidFill>
              </a:rPr>
              <a:t> </a:t>
            </a:r>
            <a:br>
              <a:rPr lang="de-DE" dirty="0" smtClean="0">
                <a:solidFill>
                  <a:schemeClr val="bg1"/>
                </a:solidFill>
              </a:rPr>
            </a:br>
            <a:r>
              <a:rPr lang="de-DE" dirty="0" smtClean="0">
                <a:solidFill>
                  <a:schemeClr val="bg1"/>
                </a:solidFill>
              </a:rPr>
              <a:t>Tests</a:t>
            </a:r>
            <a:endParaRPr lang="de-DE" dirty="0">
              <a:solidFill>
                <a:schemeClr val="bg1"/>
              </a:solidFill>
            </a:endParaRPr>
          </a:p>
        </p:txBody>
      </p:sp>
    </p:spTree>
    <p:extLst>
      <p:ext uri="{BB962C8B-B14F-4D97-AF65-F5344CB8AC3E}">
        <p14:creationId xmlns:p14="http://schemas.microsoft.com/office/powerpoint/2010/main" val="3287645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Test Doubles</a:t>
            </a:r>
            <a:endParaRPr lang="de-DE" dirty="0"/>
          </a:p>
        </p:txBody>
      </p:sp>
      <p:sp>
        <p:nvSpPr>
          <p:cNvPr id="3" name="Content Placeholder 2"/>
          <p:cNvSpPr>
            <a:spLocks noGrp="1"/>
          </p:cNvSpPr>
          <p:nvPr>
            <p:ph idx="1"/>
          </p:nvPr>
        </p:nvSpPr>
        <p:spPr/>
        <p:txBody>
          <a:bodyPr>
            <a:normAutofit fontScale="92500"/>
          </a:bodyPr>
          <a:lstStyle/>
          <a:p>
            <a:r>
              <a:rPr lang="de-DE" sz="2600" b="1" dirty="0" smtClean="0"/>
              <a:t>Dummy</a:t>
            </a:r>
            <a:r>
              <a:rPr lang="de-DE" sz="2600" dirty="0" smtClean="0"/>
              <a:t>: ein Objekt, dass als Platzhalter in einem Test genutzt wird, aber eigentlich keine eigene Funktionalität enthält.</a:t>
            </a:r>
          </a:p>
          <a:p>
            <a:r>
              <a:rPr lang="en-US" sz="2600" b="1" dirty="0" smtClean="0"/>
              <a:t>Stub</a:t>
            </a:r>
            <a:r>
              <a:rPr lang="de-DE" sz="2600" dirty="0" smtClean="0"/>
              <a:t>: ein Objekt, dass eine echte Komponente, die das SUT referenziert, ersetzt und Eingaben für das SUT liefert, die es zum Ablauf eines Tests braucht.</a:t>
            </a:r>
          </a:p>
          <a:p>
            <a:r>
              <a:rPr lang="de-DE" sz="2600" b="1" noProof="1" smtClean="0"/>
              <a:t>Spy</a:t>
            </a:r>
            <a:r>
              <a:rPr lang="de-DE" sz="2600" dirty="0" smtClean="0"/>
              <a:t>: Zeichnet auf, ob das SUT eine bestimmte Methode aufgerufen hat (und wie häufig, mit welchen Parametern).</a:t>
            </a:r>
          </a:p>
          <a:p>
            <a:r>
              <a:rPr lang="de-DE" sz="2600" b="1" dirty="0" smtClean="0"/>
              <a:t>Mock</a:t>
            </a:r>
            <a:r>
              <a:rPr lang="de-DE" sz="2600" dirty="0" smtClean="0"/>
              <a:t>: Kombination aus </a:t>
            </a:r>
            <a:r>
              <a:rPr lang="en-US" sz="2600" dirty="0" smtClean="0"/>
              <a:t>Stub</a:t>
            </a:r>
            <a:r>
              <a:rPr lang="de-DE" sz="2600" dirty="0" smtClean="0"/>
              <a:t> und </a:t>
            </a:r>
            <a:r>
              <a:rPr lang="en-US" sz="2600" dirty="0" smtClean="0"/>
              <a:t>Spy</a:t>
            </a:r>
            <a:r>
              <a:rPr lang="de-DE" sz="2600" dirty="0" smtClean="0"/>
              <a:t> – ein Mock liefert Eingaben zurück und zeichnet auf. Zusätzlich löst er eine </a:t>
            </a:r>
            <a:r>
              <a:rPr lang="en-US" sz="2600" dirty="0" smtClean="0"/>
              <a:t>Exception</a:t>
            </a:r>
            <a:r>
              <a:rPr lang="de-DE" sz="2600" dirty="0" smtClean="0"/>
              <a:t> aus, wenn bestimmte Punkte vom SUT nicht erfüllt worden sind.</a:t>
            </a:r>
          </a:p>
          <a:p>
            <a:r>
              <a:rPr lang="en-US" sz="2600" b="1" dirty="0" smtClean="0"/>
              <a:t>Fake</a:t>
            </a:r>
            <a:r>
              <a:rPr lang="de-DE" sz="2600" dirty="0" smtClean="0"/>
              <a:t>: ein Objekt, dass eine reale Komponente nachbildet, aber eigentlich nicht zur Test-Assertion herangezogen wird (bspw. eine In-Memory-Datenbank).</a:t>
            </a:r>
          </a:p>
          <a:p>
            <a:endParaRPr lang="de-DE" dirty="0"/>
          </a:p>
        </p:txBody>
      </p:sp>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dirty="0" smtClean="0"/>
              <a:t>Kenny Pflug</a:t>
            </a:r>
            <a:endParaRPr lang="de-DE" dirty="0"/>
          </a:p>
        </p:txBody>
      </p:sp>
      <p:sp>
        <p:nvSpPr>
          <p:cNvPr id="6" name="Slide Number Placeholder 5"/>
          <p:cNvSpPr>
            <a:spLocks noGrp="1"/>
          </p:cNvSpPr>
          <p:nvPr>
            <p:ph type="sldNum" sz="quarter" idx="12"/>
          </p:nvPr>
        </p:nvSpPr>
        <p:spPr/>
        <p:txBody>
          <a:bodyPr/>
          <a:lstStyle/>
          <a:p>
            <a:fld id="{7AEC685A-0893-44DE-8171-2DA3FF4A73C0}" type="slidenum">
              <a:rPr lang="de-DE" smtClean="0"/>
              <a:t>14</a:t>
            </a:fld>
            <a:endParaRPr lang="de-DE"/>
          </a:p>
        </p:txBody>
      </p:sp>
    </p:spTree>
    <p:extLst>
      <p:ext uri="{BB962C8B-B14F-4D97-AF65-F5344CB8AC3E}">
        <p14:creationId xmlns:p14="http://schemas.microsoft.com/office/powerpoint/2010/main" val="2808949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Auf welche Arten kann ich SUTs testen?</a:t>
            </a:r>
            <a:endParaRPr lang="de-DE" dirty="0"/>
          </a:p>
        </p:txBody>
      </p:sp>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15</a:t>
            </a:fld>
            <a:endParaRPr lang="de-DE"/>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12001"/>
            <a:ext cx="10515600" cy="3378586"/>
          </a:xfrm>
        </p:spPr>
      </p:pic>
    </p:spTree>
    <p:extLst>
      <p:ext uri="{BB962C8B-B14F-4D97-AF65-F5344CB8AC3E}">
        <p14:creationId xmlns:p14="http://schemas.microsoft.com/office/powerpoint/2010/main" val="13853387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Anders ausgedrückt</a:t>
            </a:r>
            <a:endParaRPr lang="de-DE"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376628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16</a:t>
            </a:fld>
            <a:endParaRPr lang="de-DE"/>
          </a:p>
        </p:txBody>
      </p:sp>
    </p:spTree>
    <p:extLst>
      <p:ext uri="{BB962C8B-B14F-4D97-AF65-F5344CB8AC3E}">
        <p14:creationId xmlns:p14="http://schemas.microsoft.com/office/powerpoint/2010/main" val="3896773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Wie viele </a:t>
            </a:r>
            <a:r>
              <a:rPr lang="en-US" dirty="0" smtClean="0"/>
              <a:t>Asserts</a:t>
            </a:r>
            <a:r>
              <a:rPr lang="de-DE" dirty="0" smtClean="0"/>
              <a:t> pro Test?</a:t>
            </a:r>
            <a:endParaRPr lang="de-DE" dirty="0"/>
          </a:p>
        </p:txBody>
      </p:sp>
      <p:sp>
        <p:nvSpPr>
          <p:cNvPr id="3" name="Content Placeholder 2"/>
          <p:cNvSpPr>
            <a:spLocks noGrp="1"/>
          </p:cNvSpPr>
          <p:nvPr>
            <p:ph idx="1"/>
          </p:nvPr>
        </p:nvSpPr>
        <p:spPr/>
        <p:txBody>
          <a:bodyPr/>
          <a:lstStyle/>
          <a:p>
            <a:r>
              <a:rPr lang="de-DE" sz="2400" dirty="0" smtClean="0"/>
              <a:t>Idealerweise genau </a:t>
            </a:r>
            <a:r>
              <a:rPr lang="de-DE" sz="2400" b="1" dirty="0" smtClean="0"/>
              <a:t>ein </a:t>
            </a:r>
            <a:r>
              <a:rPr lang="en-US" sz="2400" b="1" dirty="0" smtClean="0"/>
              <a:t>Assert</a:t>
            </a:r>
            <a:r>
              <a:rPr lang="de-DE" sz="2400" b="1" dirty="0" smtClean="0"/>
              <a:t> pro Unit Test</a:t>
            </a:r>
            <a:r>
              <a:rPr lang="de-DE" sz="2400" dirty="0" smtClean="0"/>
              <a:t> (denn diese lösen eine </a:t>
            </a:r>
            <a:r>
              <a:rPr lang="en-US" sz="2400" dirty="0" smtClean="0"/>
              <a:t>Exception</a:t>
            </a:r>
            <a:r>
              <a:rPr lang="de-DE" sz="2400" dirty="0" smtClean="0"/>
              <a:t> aus, wenn eine Annahme nicht zutrifft).</a:t>
            </a:r>
          </a:p>
          <a:p>
            <a:r>
              <a:rPr lang="de-DE" sz="2400" dirty="0" smtClean="0"/>
              <a:t>Manchmal lassen sich zwei oder drei </a:t>
            </a:r>
            <a:r>
              <a:rPr lang="en-US" sz="2400" dirty="0" smtClean="0"/>
              <a:t>Asserts</a:t>
            </a:r>
            <a:r>
              <a:rPr lang="de-DE" sz="2400" dirty="0" smtClean="0"/>
              <a:t> nicht vermeiden.</a:t>
            </a:r>
          </a:p>
          <a:p>
            <a:r>
              <a:rPr lang="de-DE" sz="2400" noProof="1" smtClean="0"/>
              <a:t>Refaktorieren</a:t>
            </a:r>
            <a:r>
              <a:rPr lang="de-DE" sz="2400" dirty="0" smtClean="0"/>
              <a:t> Sie ihren Code, sobald sie mehr als vier </a:t>
            </a:r>
            <a:r>
              <a:rPr lang="en-US" sz="2400" dirty="0" smtClean="0"/>
              <a:t>Assertions</a:t>
            </a:r>
            <a:r>
              <a:rPr lang="de-DE" sz="2400" dirty="0" smtClean="0"/>
              <a:t> in ihrem Test haben. Üblicherweise wird die Überprüfung, die man in mehreren </a:t>
            </a:r>
            <a:r>
              <a:rPr lang="de-DE" sz="2400" noProof="1" smtClean="0"/>
              <a:t>Asserts</a:t>
            </a:r>
            <a:r>
              <a:rPr lang="de-DE" sz="2400" dirty="0" smtClean="0"/>
              <a:t> durchführt, in eine Methode gebündelt, diese unabhängig getestet und dann für eine einzelnes </a:t>
            </a:r>
            <a:r>
              <a:rPr lang="de-DE" sz="2400" noProof="1" smtClean="0"/>
              <a:t>Assert</a:t>
            </a:r>
            <a:r>
              <a:rPr lang="de-DE" sz="2400" dirty="0" smtClean="0"/>
              <a:t>-Statement aufgerufen.</a:t>
            </a:r>
          </a:p>
          <a:p>
            <a:r>
              <a:rPr lang="de-DE" sz="2400" dirty="0" smtClean="0"/>
              <a:t>Bei </a:t>
            </a:r>
            <a:r>
              <a:rPr lang="en-US" sz="2400" dirty="0" smtClean="0"/>
              <a:t>End-To-End</a:t>
            </a:r>
            <a:r>
              <a:rPr lang="de-DE" sz="2400" dirty="0" smtClean="0"/>
              <a:t> Tests (oder umfangreichen Integrationstests) können durchaus mehrere </a:t>
            </a:r>
            <a:r>
              <a:rPr lang="en-US" sz="2400" dirty="0" smtClean="0"/>
              <a:t>Asserts</a:t>
            </a:r>
            <a:r>
              <a:rPr lang="de-DE" sz="2400" dirty="0" smtClean="0"/>
              <a:t> in einer Methode vorkommen.</a:t>
            </a:r>
            <a:endParaRPr lang="de-DE" dirty="0" smtClean="0"/>
          </a:p>
          <a:p>
            <a:endParaRPr lang="de-DE" dirty="0" smtClean="0"/>
          </a:p>
          <a:p>
            <a:endParaRPr lang="de-DE" dirty="0"/>
          </a:p>
        </p:txBody>
      </p:sp>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17</a:t>
            </a:fld>
            <a:endParaRPr lang="de-DE"/>
          </a:p>
        </p:txBody>
      </p:sp>
    </p:spTree>
    <p:extLst>
      <p:ext uri="{BB962C8B-B14F-4D97-AF65-F5344CB8AC3E}">
        <p14:creationId xmlns:p14="http://schemas.microsoft.com/office/powerpoint/2010/main" val="4039613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Test Initialize und </a:t>
            </a:r>
            <a:r>
              <a:rPr lang="de-DE" noProof="1" smtClean="0"/>
              <a:t>Teardown</a:t>
            </a:r>
            <a:endParaRPr lang="de-DE" noProof="1"/>
          </a:p>
        </p:txBody>
      </p:sp>
      <p:sp>
        <p:nvSpPr>
          <p:cNvPr id="3" name="Content Placeholder 2"/>
          <p:cNvSpPr>
            <a:spLocks noGrp="1"/>
          </p:cNvSpPr>
          <p:nvPr>
            <p:ph idx="1"/>
          </p:nvPr>
        </p:nvSpPr>
        <p:spPr/>
        <p:txBody>
          <a:bodyPr/>
          <a:lstStyle/>
          <a:p>
            <a:r>
              <a:rPr lang="de-DE" dirty="0" smtClean="0"/>
              <a:t>Jedes Test-Framework bietet an, bestimmte Methoden vor und nach einem Test auszuführen.</a:t>
            </a:r>
          </a:p>
          <a:p>
            <a:r>
              <a:rPr lang="de-DE" dirty="0" smtClean="0"/>
              <a:t>Diese Methoden (insbesondere die </a:t>
            </a:r>
            <a:r>
              <a:rPr lang="en-US" dirty="0" smtClean="0"/>
              <a:t>Teardown</a:t>
            </a:r>
            <a:r>
              <a:rPr lang="de-DE" dirty="0" smtClean="0"/>
              <a:t>-Methode) wird in jedem Fall ausgeführt (egal of die Methode abbricht oder nicht).</a:t>
            </a:r>
          </a:p>
          <a:p>
            <a:r>
              <a:rPr lang="de-DE" dirty="0" smtClean="0"/>
              <a:t>In </a:t>
            </a:r>
            <a:r>
              <a:rPr lang="en-US" dirty="0" smtClean="0"/>
              <a:t>Managed Languages</a:t>
            </a:r>
            <a:r>
              <a:rPr lang="de-DE" dirty="0" smtClean="0"/>
              <a:t> ist es oft nicht notwendig, eine </a:t>
            </a:r>
            <a:r>
              <a:rPr lang="en-US" dirty="0" smtClean="0"/>
              <a:t>Teardown</a:t>
            </a:r>
            <a:r>
              <a:rPr lang="de-DE" dirty="0" smtClean="0"/>
              <a:t>-Methode anzugeben (übernimmt der </a:t>
            </a:r>
            <a:r>
              <a:rPr lang="en-US" dirty="0" smtClean="0"/>
              <a:t>Garbage Collector</a:t>
            </a:r>
            <a:r>
              <a:rPr lang="de-DE" dirty="0" smtClean="0"/>
              <a:t>).</a:t>
            </a:r>
          </a:p>
        </p:txBody>
      </p:sp>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18</a:t>
            </a:fld>
            <a:endParaRPr lang="de-DE"/>
          </a:p>
        </p:txBody>
      </p:sp>
    </p:spTree>
    <p:extLst>
      <p:ext uri="{BB962C8B-B14F-4D97-AF65-F5344CB8AC3E}">
        <p14:creationId xmlns:p14="http://schemas.microsoft.com/office/powerpoint/2010/main" val="30982233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Coverage</a:t>
            </a:r>
            <a:r>
              <a:rPr lang="de-DE" dirty="0" smtClean="0"/>
              <a:t> (1)</a:t>
            </a:r>
            <a:endParaRPr lang="de-DE"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544" y="1825625"/>
            <a:ext cx="10182912" cy="4351338"/>
          </a:xfrm>
        </p:spPr>
      </p:pic>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19</a:t>
            </a:fld>
            <a:endParaRPr lang="de-DE"/>
          </a:p>
        </p:txBody>
      </p:sp>
    </p:spTree>
    <p:extLst>
      <p:ext uri="{BB962C8B-B14F-4D97-AF65-F5344CB8AC3E}">
        <p14:creationId xmlns:p14="http://schemas.microsoft.com/office/powerpoint/2010/main" val="3567015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de-DE" dirty="0" smtClean="0"/>
              <a:t>Agenda</a:t>
            </a:r>
            <a:endParaRPr lang="de-DE" dirty="0"/>
          </a:p>
        </p:txBody>
      </p:sp>
      <p:sp>
        <p:nvSpPr>
          <p:cNvPr id="10" name="Content Placeholder 9"/>
          <p:cNvSpPr>
            <a:spLocks noGrp="1"/>
          </p:cNvSpPr>
          <p:nvPr>
            <p:ph idx="1"/>
          </p:nvPr>
        </p:nvSpPr>
        <p:spPr/>
        <p:txBody>
          <a:bodyPr/>
          <a:lstStyle/>
          <a:p>
            <a:r>
              <a:rPr lang="de-DE" dirty="0" smtClean="0"/>
              <a:t>Automatisierte Tests am Beispiel von Vier Gewinnt</a:t>
            </a:r>
          </a:p>
          <a:p>
            <a:pPr lvl="1"/>
            <a:r>
              <a:rPr lang="de-DE" dirty="0" smtClean="0"/>
              <a:t>Was und Warum?</a:t>
            </a:r>
          </a:p>
          <a:p>
            <a:pPr lvl="1"/>
            <a:r>
              <a:rPr lang="de-DE" dirty="0" smtClean="0"/>
              <a:t>Test-Frameworks für .NET?</a:t>
            </a:r>
          </a:p>
          <a:p>
            <a:pPr lvl="1"/>
            <a:r>
              <a:rPr lang="de-DE" dirty="0" smtClean="0"/>
              <a:t>Testarten?</a:t>
            </a:r>
          </a:p>
          <a:p>
            <a:pPr lvl="1"/>
            <a:r>
              <a:rPr lang="de-DE" dirty="0" smtClean="0"/>
              <a:t>Wie Tests sinnvoll aufbauen?</a:t>
            </a:r>
          </a:p>
          <a:p>
            <a:r>
              <a:rPr lang="en-US" dirty="0" smtClean="0"/>
              <a:t>Test-Driven-Development</a:t>
            </a:r>
          </a:p>
          <a:p>
            <a:pPr lvl="1"/>
            <a:r>
              <a:rPr lang="de-DE" dirty="0" smtClean="0"/>
              <a:t>Der </a:t>
            </a:r>
            <a:r>
              <a:rPr lang="en-US" dirty="0" smtClean="0"/>
              <a:t>Red-Green-Refactor-Commit</a:t>
            </a:r>
            <a:r>
              <a:rPr lang="de-DE" dirty="0" smtClean="0"/>
              <a:t> Zyklus</a:t>
            </a:r>
          </a:p>
          <a:p>
            <a:pPr lvl="1"/>
            <a:r>
              <a:rPr lang="de-DE" dirty="0" smtClean="0"/>
              <a:t>Design Patterns für Tests</a:t>
            </a:r>
          </a:p>
          <a:p>
            <a:pPr lvl="1"/>
            <a:endParaRPr lang="de-DE" dirty="0" smtClean="0"/>
          </a:p>
        </p:txBody>
      </p:sp>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2</a:t>
            </a:fld>
            <a:endParaRPr lang="de-DE"/>
          </a:p>
        </p:txBody>
      </p:sp>
    </p:spTree>
    <p:extLst>
      <p:ext uri="{BB962C8B-B14F-4D97-AF65-F5344CB8AC3E}">
        <p14:creationId xmlns:p14="http://schemas.microsoft.com/office/powerpoint/2010/main" val="27496820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Coverage</a:t>
            </a:r>
            <a:r>
              <a:rPr lang="de-DE" dirty="0" smtClean="0"/>
              <a:t> (2)</a:t>
            </a:r>
            <a:endParaRPr lang="de-DE" dirty="0"/>
          </a:p>
        </p:txBody>
      </p:sp>
      <p:sp>
        <p:nvSpPr>
          <p:cNvPr id="3" name="Content Placeholder 2"/>
          <p:cNvSpPr>
            <a:spLocks noGrp="1"/>
          </p:cNvSpPr>
          <p:nvPr>
            <p:ph idx="1"/>
          </p:nvPr>
        </p:nvSpPr>
        <p:spPr/>
        <p:txBody>
          <a:bodyPr/>
          <a:lstStyle/>
          <a:p>
            <a:r>
              <a:rPr lang="de-DE" dirty="0" smtClean="0"/>
              <a:t>Ein hoher </a:t>
            </a:r>
            <a:r>
              <a:rPr lang="en-US" dirty="0" smtClean="0"/>
              <a:t>Code-Coverage</a:t>
            </a:r>
            <a:r>
              <a:rPr lang="de-DE" dirty="0" smtClean="0"/>
              <a:t>-Wert sagt nichts über die Qualität der Tests aus und ob Sie alle wichtigen Fälle abdecken.</a:t>
            </a:r>
          </a:p>
          <a:p>
            <a:r>
              <a:rPr lang="de-DE" dirty="0" smtClean="0"/>
              <a:t>Ein niedriger </a:t>
            </a:r>
            <a:r>
              <a:rPr lang="en-US" dirty="0" smtClean="0"/>
              <a:t>Code-Coverage</a:t>
            </a:r>
            <a:r>
              <a:rPr lang="de-DE" dirty="0" smtClean="0"/>
              <a:t>-Wert zeigt auf, dass zu wenig Tests existieren.</a:t>
            </a:r>
          </a:p>
          <a:p>
            <a:r>
              <a:rPr lang="en-US" dirty="0" smtClean="0"/>
              <a:t>Code-Coverage</a:t>
            </a:r>
            <a:r>
              <a:rPr lang="de-DE" dirty="0" smtClean="0"/>
              <a:t>-Werte von ca. 70% – 80% sind üblicherweise normal, können aber je nach Kontext abweichen.</a:t>
            </a:r>
          </a:p>
          <a:p>
            <a:r>
              <a:rPr lang="de-DE" dirty="0" smtClean="0"/>
              <a:t>Die Qualität Ihres </a:t>
            </a:r>
            <a:r>
              <a:rPr lang="de-DE" noProof="1" smtClean="0"/>
              <a:t>Produktions- und Testscodes</a:t>
            </a:r>
            <a:r>
              <a:rPr lang="de-DE" dirty="0" smtClean="0"/>
              <a:t> sollten Sie mit anderen Metriken bestimmen.</a:t>
            </a:r>
          </a:p>
          <a:p>
            <a:endParaRPr lang="de-DE" dirty="0"/>
          </a:p>
        </p:txBody>
      </p:sp>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20</a:t>
            </a:fld>
            <a:endParaRPr lang="de-DE"/>
          </a:p>
        </p:txBody>
      </p:sp>
    </p:spTree>
    <p:extLst>
      <p:ext uri="{BB962C8B-B14F-4D97-AF65-F5344CB8AC3E}">
        <p14:creationId xmlns:p14="http://schemas.microsoft.com/office/powerpoint/2010/main" val="42326484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FIRST</a:t>
            </a:r>
            <a:endParaRPr lang="de-DE" dirty="0"/>
          </a:p>
        </p:txBody>
      </p:sp>
      <p:sp>
        <p:nvSpPr>
          <p:cNvPr id="3" name="Content Placeholder 2"/>
          <p:cNvSpPr>
            <a:spLocks noGrp="1"/>
          </p:cNvSpPr>
          <p:nvPr>
            <p:ph idx="1"/>
          </p:nvPr>
        </p:nvSpPr>
        <p:spPr/>
        <p:txBody>
          <a:bodyPr/>
          <a:lstStyle/>
          <a:p>
            <a:pPr marL="0" indent="0">
              <a:buNone/>
            </a:pPr>
            <a:r>
              <a:rPr lang="de-DE" dirty="0" smtClean="0"/>
              <a:t>Tests sollten laut dem FIRST-Paradigma wie folgt aussehen:</a:t>
            </a:r>
          </a:p>
          <a:p>
            <a:r>
              <a:rPr lang="de-DE" b="1" dirty="0" smtClean="0"/>
              <a:t>F</a:t>
            </a:r>
            <a:r>
              <a:rPr lang="de-DE" dirty="0" smtClean="0"/>
              <a:t>ast – sie sollen schnell durchlaufen </a:t>
            </a:r>
          </a:p>
          <a:p>
            <a:r>
              <a:rPr lang="en-US" b="1" dirty="0" smtClean="0"/>
              <a:t>I</a:t>
            </a:r>
            <a:r>
              <a:rPr lang="en-US" dirty="0" smtClean="0"/>
              <a:t>solated</a:t>
            </a:r>
            <a:r>
              <a:rPr lang="de-DE" dirty="0" smtClean="0"/>
              <a:t> – jeder Test soll unabhängig von anderen Tests laufen (keine Ablaufreihenfolge bei Tests notwendig)</a:t>
            </a:r>
          </a:p>
          <a:p>
            <a:r>
              <a:rPr lang="de-DE" b="1" noProof="1" smtClean="0"/>
              <a:t>R</a:t>
            </a:r>
            <a:r>
              <a:rPr lang="de-DE" noProof="1" smtClean="0"/>
              <a:t>epeatable</a:t>
            </a:r>
            <a:r>
              <a:rPr lang="de-DE" dirty="0" smtClean="0"/>
              <a:t> – Tests können beliebig oft ausgeführt werden</a:t>
            </a:r>
          </a:p>
          <a:p>
            <a:r>
              <a:rPr lang="de-DE" b="1" noProof="1" smtClean="0"/>
              <a:t>S</a:t>
            </a:r>
            <a:r>
              <a:rPr lang="de-DE" noProof="1" smtClean="0"/>
              <a:t>elf-validating</a:t>
            </a:r>
            <a:r>
              <a:rPr lang="de-DE" dirty="0" smtClean="0"/>
              <a:t> – ein Tests soll selbst bestimmen können, ob er erfolgreich war oder fehlgeschlagen ist</a:t>
            </a:r>
          </a:p>
          <a:p>
            <a:r>
              <a:rPr lang="de-DE" b="1" noProof="1" smtClean="0"/>
              <a:t>T</a:t>
            </a:r>
            <a:r>
              <a:rPr lang="de-DE" noProof="1" smtClean="0"/>
              <a:t>imely</a:t>
            </a:r>
            <a:r>
              <a:rPr lang="de-DE" dirty="0" smtClean="0"/>
              <a:t> – Tests sollen zur korrekten Zeit geschrieben werden (d.h. vor dem Produktionscode)</a:t>
            </a:r>
            <a:endParaRPr lang="de-DE" dirty="0"/>
          </a:p>
        </p:txBody>
      </p:sp>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21</a:t>
            </a:fld>
            <a:endParaRPr lang="de-DE"/>
          </a:p>
        </p:txBody>
      </p:sp>
    </p:spTree>
    <p:extLst>
      <p:ext uri="{BB962C8B-B14F-4D97-AF65-F5344CB8AC3E}">
        <p14:creationId xmlns:p14="http://schemas.microsoft.com/office/powerpoint/2010/main" val="21096114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Ziel von Automatisierten Tests</a:t>
            </a:r>
            <a:endParaRPr lang="de-DE" dirty="0"/>
          </a:p>
        </p:txBody>
      </p:sp>
      <p:sp>
        <p:nvSpPr>
          <p:cNvPr id="3" name="Content Placeholder 2"/>
          <p:cNvSpPr>
            <a:spLocks noGrp="1"/>
          </p:cNvSpPr>
          <p:nvPr>
            <p:ph idx="1"/>
          </p:nvPr>
        </p:nvSpPr>
        <p:spPr/>
        <p:txBody>
          <a:bodyPr/>
          <a:lstStyle/>
          <a:p>
            <a:r>
              <a:rPr lang="de-DE" dirty="0" smtClean="0"/>
              <a:t>Schnelles Feedback </a:t>
            </a:r>
          </a:p>
          <a:p>
            <a:r>
              <a:rPr lang="de-DE" dirty="0" smtClean="0"/>
              <a:t>Vermeidung von regressiven Bugs</a:t>
            </a:r>
          </a:p>
          <a:p>
            <a:r>
              <a:rPr lang="de-DE" dirty="0" smtClean="0"/>
              <a:t>Fehlerlokation</a:t>
            </a:r>
          </a:p>
          <a:p>
            <a:r>
              <a:rPr lang="de-DE" dirty="0" smtClean="0"/>
              <a:t>Andere Herangehensweise an die API des SUTs (Tests sind der erste Client der Produktionscodes)</a:t>
            </a:r>
          </a:p>
          <a:p>
            <a:r>
              <a:rPr lang="de-DE" dirty="0" smtClean="0"/>
              <a:t>Weniger Bugfixing, weniger Zeit im Debugger</a:t>
            </a:r>
          </a:p>
          <a:p>
            <a:endParaRPr lang="de-DE" dirty="0"/>
          </a:p>
        </p:txBody>
      </p:sp>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22</a:t>
            </a:fld>
            <a:endParaRPr lang="de-DE"/>
          </a:p>
        </p:txBody>
      </p:sp>
    </p:spTree>
    <p:extLst>
      <p:ext uri="{BB962C8B-B14F-4D97-AF65-F5344CB8AC3E}">
        <p14:creationId xmlns:p14="http://schemas.microsoft.com/office/powerpoint/2010/main" val="13620733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Nachteile von Automatisierten Tests</a:t>
            </a:r>
            <a:endParaRPr lang="de-DE" dirty="0"/>
          </a:p>
        </p:txBody>
      </p:sp>
      <p:sp>
        <p:nvSpPr>
          <p:cNvPr id="7" name="Content Placeholder 6"/>
          <p:cNvSpPr>
            <a:spLocks noGrp="1"/>
          </p:cNvSpPr>
          <p:nvPr>
            <p:ph sz="half" idx="1"/>
          </p:nvPr>
        </p:nvSpPr>
        <p:spPr/>
        <p:txBody>
          <a:bodyPr/>
          <a:lstStyle/>
          <a:p>
            <a:r>
              <a:rPr lang="de-DE" dirty="0" smtClean="0"/>
              <a:t>Die Erstellung von Code dauert 50% - 100% länger.</a:t>
            </a:r>
          </a:p>
          <a:p>
            <a:r>
              <a:rPr lang="de-DE" dirty="0" smtClean="0"/>
              <a:t>Diese Dauer wiegt sich auf, da deutlich weniger Zeit mit Bugfixing und im Debugger verbracht wird.</a:t>
            </a:r>
            <a:endParaRPr lang="de-DE" dirty="0"/>
          </a:p>
        </p:txBody>
      </p:sp>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23</a:t>
            </a:fld>
            <a:endParaRPr lang="de-DE"/>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740438"/>
            <a:ext cx="5181600" cy="2521712"/>
          </a:xfrm>
        </p:spPr>
      </p:pic>
    </p:spTree>
    <p:extLst>
      <p:ext uri="{BB962C8B-B14F-4D97-AF65-F5344CB8AC3E}">
        <p14:creationId xmlns:p14="http://schemas.microsoft.com/office/powerpoint/2010/main" val="22918756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Test-Driven</a:t>
            </a:r>
            <a:r>
              <a:rPr lang="de-DE" dirty="0" smtClean="0"/>
              <a:t> Development</a:t>
            </a:r>
            <a:endParaRPr lang="de-DE" dirty="0"/>
          </a:p>
        </p:txBody>
      </p:sp>
      <p:sp>
        <p:nvSpPr>
          <p:cNvPr id="9" name="Text Placeholder 8"/>
          <p:cNvSpPr>
            <a:spLocks noGrp="1"/>
          </p:cNvSpPr>
          <p:nvPr>
            <p:ph type="body" idx="1"/>
          </p:nvPr>
        </p:nvSpPr>
        <p:spPr/>
        <p:txBody>
          <a:bodyPr/>
          <a:lstStyle/>
          <a:p>
            <a:endParaRPr lang="de-DE"/>
          </a:p>
        </p:txBody>
      </p:sp>
      <p:sp>
        <p:nvSpPr>
          <p:cNvPr id="5" name="Date Placeholder 4"/>
          <p:cNvSpPr>
            <a:spLocks noGrp="1"/>
          </p:cNvSpPr>
          <p:nvPr>
            <p:ph type="dt" sz="half" idx="10"/>
          </p:nvPr>
        </p:nvSpPr>
        <p:spPr/>
        <p:txBody>
          <a:bodyPr/>
          <a:lstStyle/>
          <a:p>
            <a:r>
              <a:rPr lang="de-DE" smtClean="0"/>
              <a:t>26.01.2015</a:t>
            </a:r>
            <a:endParaRPr lang="de-DE"/>
          </a:p>
        </p:txBody>
      </p:sp>
      <p:sp>
        <p:nvSpPr>
          <p:cNvPr id="6" name="Footer Placeholder 5"/>
          <p:cNvSpPr>
            <a:spLocks noGrp="1"/>
          </p:cNvSpPr>
          <p:nvPr>
            <p:ph type="ftr" sz="quarter" idx="11"/>
          </p:nvPr>
        </p:nvSpPr>
        <p:spPr/>
        <p:txBody>
          <a:bodyPr/>
          <a:lstStyle/>
          <a:p>
            <a:r>
              <a:rPr lang="de-DE" smtClean="0"/>
              <a:t>Kenny Pflug</a:t>
            </a:r>
            <a:endParaRPr lang="de-DE"/>
          </a:p>
        </p:txBody>
      </p:sp>
      <p:sp>
        <p:nvSpPr>
          <p:cNvPr id="7" name="Slide Number Placeholder 6"/>
          <p:cNvSpPr>
            <a:spLocks noGrp="1"/>
          </p:cNvSpPr>
          <p:nvPr>
            <p:ph type="sldNum" sz="quarter" idx="12"/>
          </p:nvPr>
        </p:nvSpPr>
        <p:spPr/>
        <p:txBody>
          <a:bodyPr/>
          <a:lstStyle/>
          <a:p>
            <a:fld id="{7AEC685A-0893-44DE-8171-2DA3FF4A73C0}" type="slidenum">
              <a:rPr lang="de-DE" smtClean="0"/>
              <a:t>24</a:t>
            </a:fld>
            <a:endParaRPr lang="de-DE"/>
          </a:p>
        </p:txBody>
      </p:sp>
    </p:spTree>
    <p:extLst>
      <p:ext uri="{BB962C8B-B14F-4D97-AF65-F5344CB8AC3E}">
        <p14:creationId xmlns:p14="http://schemas.microsoft.com/office/powerpoint/2010/main" val="1915970174"/>
      </p:ext>
    </p:extLst>
  </p:cSld>
  <p:clrMapOvr>
    <a:masterClrMapping/>
  </p:clrMapOvr>
  <p:transition spd="slow">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smtClean="0"/>
              <a:t>Der TDD-Zyklus</a:t>
            </a:r>
            <a:endParaRPr lang="de-DE"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01141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25</a:t>
            </a:fld>
            <a:endParaRPr lang="de-DE"/>
          </a:p>
        </p:txBody>
      </p:sp>
    </p:spTree>
    <p:extLst>
      <p:ext uri="{BB962C8B-B14F-4D97-AF65-F5344CB8AC3E}">
        <p14:creationId xmlns:p14="http://schemas.microsoft.com/office/powerpoint/2010/main" val="30472878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Wie starte ich mit TDD?</a:t>
            </a:r>
            <a:endParaRPr lang="de-DE" dirty="0"/>
          </a:p>
        </p:txBody>
      </p:sp>
      <p:sp>
        <p:nvSpPr>
          <p:cNvPr id="3" name="Content Placeholder 2"/>
          <p:cNvSpPr>
            <a:spLocks noGrp="1"/>
          </p:cNvSpPr>
          <p:nvPr>
            <p:ph idx="1"/>
          </p:nvPr>
        </p:nvSpPr>
        <p:spPr/>
        <p:txBody>
          <a:bodyPr>
            <a:normAutofit fontScale="92500" lnSpcReduction="10000"/>
          </a:bodyPr>
          <a:lstStyle/>
          <a:p>
            <a:r>
              <a:rPr lang="de-DE" dirty="0" smtClean="0"/>
              <a:t>Grundsätzlich sollte man einen Test zu der Funktionalität schreiben, die sich am leichtesten hinzufügen lässt.</a:t>
            </a:r>
          </a:p>
          <a:p>
            <a:r>
              <a:rPr lang="de-DE" dirty="0" smtClean="0"/>
              <a:t>Anschließend erstellt man anhand der </a:t>
            </a:r>
            <a:r>
              <a:rPr lang="de-DE" noProof="1" smtClean="0"/>
              <a:t>Exceptionmeldungen</a:t>
            </a:r>
            <a:r>
              <a:rPr lang="de-DE" dirty="0" smtClean="0"/>
              <a:t>, die der Test hervorbringt, schrittweise die Implementierung.</a:t>
            </a:r>
          </a:p>
          <a:p>
            <a:r>
              <a:rPr lang="de-DE" dirty="0" smtClean="0"/>
              <a:t>Ist die Funktionalität zu diesem Test fertiggestellt, wird überprüft, ob der Code noch weiter </a:t>
            </a:r>
            <a:r>
              <a:rPr lang="en-US" dirty="0" smtClean="0"/>
              <a:t>refactored</a:t>
            </a:r>
            <a:r>
              <a:rPr lang="de-DE" dirty="0" smtClean="0"/>
              <a:t> werden kann (sowohl Test- als auch Produktionscode).</a:t>
            </a:r>
          </a:p>
          <a:p>
            <a:r>
              <a:rPr lang="de-DE" dirty="0" smtClean="0"/>
              <a:t>Anschließend kann die neue  Funktionalität ins Source Control System eingecheckt werden.</a:t>
            </a:r>
          </a:p>
          <a:p>
            <a:r>
              <a:rPr lang="de-DE" dirty="0" smtClean="0"/>
              <a:t>Der Zyklus kann jetzt wiederholt werden, indem ein neuer Test für neue Funktionalität geschrieben werden kann.</a:t>
            </a:r>
          </a:p>
        </p:txBody>
      </p:sp>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26</a:t>
            </a:fld>
            <a:endParaRPr lang="de-DE"/>
          </a:p>
        </p:txBody>
      </p:sp>
    </p:spTree>
    <p:extLst>
      <p:ext uri="{BB962C8B-B14F-4D97-AF65-F5344CB8AC3E}">
        <p14:creationId xmlns:p14="http://schemas.microsoft.com/office/powerpoint/2010/main" val="25564148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TDD und </a:t>
            </a:r>
            <a:r>
              <a:rPr lang="en-US" dirty="0" smtClean="0"/>
              <a:t>Pair Programming</a:t>
            </a:r>
            <a:endParaRPr lang="en-US" dirty="0"/>
          </a:p>
        </p:txBody>
      </p:sp>
      <p:sp>
        <p:nvSpPr>
          <p:cNvPr id="7" name="Content Placeholder 6"/>
          <p:cNvSpPr>
            <a:spLocks noGrp="1"/>
          </p:cNvSpPr>
          <p:nvPr>
            <p:ph sz="half" idx="1"/>
          </p:nvPr>
        </p:nvSpPr>
        <p:spPr/>
        <p:txBody>
          <a:bodyPr/>
          <a:lstStyle/>
          <a:p>
            <a:r>
              <a:rPr lang="de-DE" dirty="0" smtClean="0"/>
              <a:t>TDD kann sehr gut mit </a:t>
            </a:r>
            <a:r>
              <a:rPr lang="en-US" dirty="0" smtClean="0"/>
              <a:t>Pair Programming</a:t>
            </a:r>
            <a:r>
              <a:rPr lang="de-DE" dirty="0" smtClean="0"/>
              <a:t> umgesetzt werden.</a:t>
            </a:r>
          </a:p>
          <a:p>
            <a:r>
              <a:rPr lang="de-DE" dirty="0" smtClean="0"/>
              <a:t>Ein Entwickler schreibt die Tests, der andere implementiert den Produktionscode (nach 5 – 10 kann man die Seiten wechseln).</a:t>
            </a:r>
          </a:p>
          <a:p>
            <a:endParaRPr lang="de-DE" dirty="0" smtClean="0"/>
          </a:p>
        </p:txBody>
      </p:sp>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27</a:t>
            </a:fld>
            <a:endParaRPr lang="de-DE"/>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8000" y="2124869"/>
            <a:ext cx="3810000" cy="3752850"/>
          </a:xfrm>
        </p:spPr>
      </p:pic>
    </p:spTree>
    <p:extLst>
      <p:ext uri="{BB962C8B-B14F-4D97-AF65-F5344CB8AC3E}">
        <p14:creationId xmlns:p14="http://schemas.microsoft.com/office/powerpoint/2010/main" val="548291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Devil‘s Advocate</a:t>
            </a:r>
            <a:r>
              <a:rPr lang="de-DE" dirty="0" smtClean="0"/>
              <a:t> und </a:t>
            </a:r>
            <a:r>
              <a:rPr lang="en-US" dirty="0" smtClean="0"/>
              <a:t>Gollum Style</a:t>
            </a:r>
            <a:endParaRPr lang="en-US" dirty="0"/>
          </a:p>
        </p:txBody>
      </p:sp>
      <p:sp>
        <p:nvSpPr>
          <p:cNvPr id="3" name="Content Placeholder 2"/>
          <p:cNvSpPr>
            <a:spLocks noGrp="1"/>
          </p:cNvSpPr>
          <p:nvPr>
            <p:ph sz="half" idx="1"/>
          </p:nvPr>
        </p:nvSpPr>
        <p:spPr/>
        <p:txBody>
          <a:bodyPr>
            <a:normAutofit fontScale="92500" lnSpcReduction="10000"/>
          </a:bodyPr>
          <a:lstStyle/>
          <a:p>
            <a:r>
              <a:rPr lang="de-DE" sz="2600" dirty="0" smtClean="0"/>
              <a:t>Bei TDD </a:t>
            </a:r>
            <a:r>
              <a:rPr lang="en-US" sz="2600" dirty="0" smtClean="0"/>
              <a:t>Pair Programming</a:t>
            </a:r>
            <a:r>
              <a:rPr lang="de-DE" sz="2600" dirty="0" smtClean="0"/>
              <a:t> kann man eine Technik namens </a:t>
            </a:r>
            <a:r>
              <a:rPr lang="en-US" sz="2600" b="1" dirty="0" smtClean="0"/>
              <a:t>Devil‘s Advocate</a:t>
            </a:r>
            <a:r>
              <a:rPr lang="de-DE" sz="2600" dirty="0" smtClean="0"/>
              <a:t> befolgen: </a:t>
            </a:r>
            <a:r>
              <a:rPr lang="de-DE" sz="2600" b="1" dirty="0" smtClean="0"/>
              <a:t>Der zweite Entwickler schreibt nur so viel Code, um die Tests erfolgreich abschließen zu können.</a:t>
            </a:r>
            <a:endParaRPr lang="de-DE" sz="2600" dirty="0" smtClean="0"/>
          </a:p>
          <a:p>
            <a:r>
              <a:rPr lang="de-DE" sz="2600" dirty="0" smtClean="0"/>
              <a:t>Dies entspricht nicht unbedingt der gewünschten Implementierung – der Entwickler, der die Tests verfasst, muss diese also genauer spezifizieren.</a:t>
            </a:r>
          </a:p>
          <a:p>
            <a:r>
              <a:rPr lang="de-DE" sz="2600" dirty="0" smtClean="0"/>
              <a:t>Wenn man diese Technik alleine umsetzt, wird dies </a:t>
            </a:r>
            <a:r>
              <a:rPr lang="en-US" sz="2600" b="1" dirty="0" smtClean="0"/>
              <a:t>Gollum Style</a:t>
            </a:r>
            <a:r>
              <a:rPr lang="de-DE" sz="2600" dirty="0" smtClean="0"/>
              <a:t> genannt.</a:t>
            </a:r>
          </a:p>
          <a:p>
            <a:endParaRPr lang="de-DE"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43969"/>
            <a:ext cx="5181600" cy="2914650"/>
          </a:xfrm>
        </p:spPr>
      </p:pic>
      <p:sp>
        <p:nvSpPr>
          <p:cNvPr id="5" name="Date Placeholder 4"/>
          <p:cNvSpPr>
            <a:spLocks noGrp="1"/>
          </p:cNvSpPr>
          <p:nvPr>
            <p:ph type="dt" sz="half" idx="10"/>
          </p:nvPr>
        </p:nvSpPr>
        <p:spPr/>
        <p:txBody>
          <a:bodyPr/>
          <a:lstStyle/>
          <a:p>
            <a:r>
              <a:rPr lang="de-DE" smtClean="0"/>
              <a:t>26.01.2015</a:t>
            </a:r>
            <a:endParaRPr lang="de-DE"/>
          </a:p>
        </p:txBody>
      </p:sp>
      <p:sp>
        <p:nvSpPr>
          <p:cNvPr id="6" name="Footer Placeholder 5"/>
          <p:cNvSpPr>
            <a:spLocks noGrp="1"/>
          </p:cNvSpPr>
          <p:nvPr>
            <p:ph type="ftr" sz="quarter" idx="11"/>
          </p:nvPr>
        </p:nvSpPr>
        <p:spPr/>
        <p:txBody>
          <a:bodyPr/>
          <a:lstStyle/>
          <a:p>
            <a:r>
              <a:rPr lang="de-DE" smtClean="0"/>
              <a:t>Kenny Pflug</a:t>
            </a:r>
            <a:endParaRPr lang="de-DE"/>
          </a:p>
        </p:txBody>
      </p:sp>
      <p:sp>
        <p:nvSpPr>
          <p:cNvPr id="7" name="Slide Number Placeholder 6"/>
          <p:cNvSpPr>
            <a:spLocks noGrp="1"/>
          </p:cNvSpPr>
          <p:nvPr>
            <p:ph type="sldNum" sz="quarter" idx="12"/>
          </p:nvPr>
        </p:nvSpPr>
        <p:spPr/>
        <p:txBody>
          <a:bodyPr/>
          <a:lstStyle/>
          <a:p>
            <a:fld id="{7AEC685A-0893-44DE-8171-2DA3FF4A73C0}" type="slidenum">
              <a:rPr lang="de-DE" smtClean="0"/>
              <a:t>28</a:t>
            </a:fld>
            <a:endParaRPr lang="de-DE"/>
          </a:p>
        </p:txBody>
      </p:sp>
    </p:spTree>
    <p:extLst>
      <p:ext uri="{BB962C8B-B14F-4D97-AF65-F5344CB8AC3E}">
        <p14:creationId xmlns:p14="http://schemas.microsoft.com/office/powerpoint/2010/main" val="545541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Warum dem Test Code vertrauen?</a:t>
            </a:r>
            <a:endParaRPr lang="de-DE" dirty="0"/>
          </a:p>
        </p:txBody>
      </p:sp>
      <p:sp>
        <p:nvSpPr>
          <p:cNvPr id="7" name="Content Placeholder 6"/>
          <p:cNvSpPr>
            <a:spLocks noGrp="1"/>
          </p:cNvSpPr>
          <p:nvPr>
            <p:ph sz="half" idx="1"/>
          </p:nvPr>
        </p:nvSpPr>
        <p:spPr/>
        <p:txBody>
          <a:bodyPr>
            <a:normAutofit fontScale="92500" lnSpcReduction="10000"/>
          </a:bodyPr>
          <a:lstStyle/>
          <a:p>
            <a:r>
              <a:rPr lang="de-DE" dirty="0" smtClean="0"/>
              <a:t>Test Code soll eine </a:t>
            </a:r>
            <a:r>
              <a:rPr lang="en-US" b="1" noProof="1" smtClean="0"/>
              <a:t>Cyclomatic</a:t>
            </a:r>
            <a:r>
              <a:rPr lang="en-US" b="1" dirty="0" smtClean="0"/>
              <a:t> Complexity</a:t>
            </a:r>
            <a:r>
              <a:rPr lang="de-DE" b="1" dirty="0" smtClean="0"/>
              <a:t> von 1 </a:t>
            </a:r>
            <a:r>
              <a:rPr lang="de-DE" dirty="0" smtClean="0"/>
              <a:t>haben.</a:t>
            </a:r>
          </a:p>
          <a:p>
            <a:r>
              <a:rPr lang="de-DE" dirty="0" smtClean="0"/>
              <a:t>Der Test soll </a:t>
            </a:r>
            <a:r>
              <a:rPr lang="de-DE" b="1" dirty="0" smtClean="0"/>
              <a:t>mindestens einmal fehlschlagen</a:t>
            </a:r>
            <a:r>
              <a:rPr lang="de-DE" dirty="0" smtClean="0"/>
              <a:t> und nach der Implementierung erfolgreich durchlaufen.</a:t>
            </a:r>
          </a:p>
          <a:p>
            <a:endParaRPr lang="de-DE" dirty="0"/>
          </a:p>
          <a:p>
            <a:pPr marL="0" indent="0">
              <a:buNone/>
            </a:pPr>
            <a:r>
              <a:rPr lang="de-DE" dirty="0" smtClean="0"/>
              <a:t>Ganz allgemein sollte der Test Code leicht lesbar sein. Pflegen Sie Ihren Test Code genauso wie Produktionscode.</a:t>
            </a:r>
            <a:endParaRPr lang="de-DE" dirty="0"/>
          </a:p>
        </p:txBody>
      </p:sp>
      <p:pic>
        <p:nvPicPr>
          <p:cNvPr id="9" name="Content Placeholder 8"/>
          <p:cNvPicPr>
            <a:picLocks noGrp="1" noChangeAspect="1"/>
          </p:cNvPicPr>
          <p:nvPr>
            <p:ph sz="half" idx="2"/>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242153" y="1825625"/>
            <a:ext cx="5041694" cy="4351338"/>
          </a:xfrm>
        </p:spPr>
      </p:pic>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29</a:t>
            </a:fld>
            <a:endParaRPr lang="de-DE"/>
          </a:p>
        </p:txBody>
      </p:sp>
    </p:spTree>
    <p:extLst>
      <p:ext uri="{BB962C8B-B14F-4D97-AF65-F5344CB8AC3E}">
        <p14:creationId xmlns:p14="http://schemas.microsoft.com/office/powerpoint/2010/main" val="1197760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Zu meiner Person</a:t>
            </a:r>
            <a:endParaRPr lang="de-DE" dirty="0"/>
          </a:p>
        </p:txBody>
      </p:sp>
      <p:sp>
        <p:nvSpPr>
          <p:cNvPr id="7" name="Content Placeholder 6"/>
          <p:cNvSpPr>
            <a:spLocks noGrp="1"/>
          </p:cNvSpPr>
          <p:nvPr>
            <p:ph sz="half" idx="1"/>
          </p:nvPr>
        </p:nvSpPr>
        <p:spPr/>
        <p:txBody>
          <a:bodyPr/>
          <a:lstStyle/>
          <a:p>
            <a:pPr marL="0" indent="0">
              <a:buNone/>
            </a:pPr>
            <a:r>
              <a:rPr lang="de-DE" dirty="0" smtClean="0"/>
              <a:t>Kenny Pflug</a:t>
            </a:r>
          </a:p>
          <a:p>
            <a:r>
              <a:rPr lang="de-DE" sz="2400" dirty="0" smtClean="0"/>
              <a:t>Promovend Medieninformatik</a:t>
            </a:r>
          </a:p>
          <a:p>
            <a:r>
              <a:rPr lang="de-DE" sz="2400" dirty="0" smtClean="0"/>
              <a:t>Wissenschaftlicher Mitarbeiter</a:t>
            </a:r>
          </a:p>
          <a:p>
            <a:r>
              <a:rPr lang="de-DE" sz="2400" dirty="0" smtClean="0"/>
              <a:t>Lehrbeauftragter objektorientiertes Programmieren</a:t>
            </a:r>
          </a:p>
          <a:p>
            <a:endParaRPr lang="de-DE" dirty="0"/>
          </a:p>
          <a:p>
            <a:pPr marL="0" indent="0">
              <a:buNone/>
            </a:pPr>
            <a:r>
              <a:rPr lang="de-DE" dirty="0" smtClean="0">
                <a:hlinkClick r:id="rId2"/>
              </a:rPr>
              <a:t>@feO2x</a:t>
            </a:r>
            <a:endParaRPr lang="de-DE" dirty="0" smtClean="0"/>
          </a:p>
          <a:p>
            <a:endParaRPr lang="de-DE" dirty="0"/>
          </a:p>
        </p:txBody>
      </p:sp>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01222" y="1825625"/>
            <a:ext cx="2923555" cy="4351338"/>
          </a:xfrm>
        </p:spPr>
      </p:pic>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3</a:t>
            </a:fld>
            <a:endParaRPr lang="de-DE"/>
          </a:p>
        </p:txBody>
      </p:sp>
    </p:spTree>
    <p:extLst>
      <p:ext uri="{BB962C8B-B14F-4D97-AF65-F5344CB8AC3E}">
        <p14:creationId xmlns:p14="http://schemas.microsoft.com/office/powerpoint/2010/main" val="10776168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Test Code als </a:t>
            </a:r>
            <a:r>
              <a:rPr lang="en-US" dirty="0" smtClean="0"/>
              <a:t>Documentation / Specification</a:t>
            </a:r>
            <a:endParaRPr lang="en-US" dirty="0"/>
          </a:p>
        </p:txBody>
      </p:sp>
      <p:sp>
        <p:nvSpPr>
          <p:cNvPr id="3" name="Content Placeholder 2"/>
          <p:cNvSpPr>
            <a:spLocks noGrp="1"/>
          </p:cNvSpPr>
          <p:nvPr>
            <p:ph sz="half" idx="1"/>
          </p:nvPr>
        </p:nvSpPr>
        <p:spPr/>
        <p:txBody>
          <a:bodyPr>
            <a:normAutofit fontScale="92500" lnSpcReduction="20000"/>
          </a:bodyPr>
          <a:lstStyle/>
          <a:p>
            <a:r>
              <a:rPr lang="de-DE" dirty="0" smtClean="0"/>
              <a:t>Wenn man innerhalb von Testmethoden Abstraktion einsetzt und diese ordentliche benennt, kann man die Lesbarkeit deutlich erhöhen.</a:t>
            </a:r>
          </a:p>
          <a:p>
            <a:r>
              <a:rPr lang="de-DE" dirty="0" smtClean="0"/>
              <a:t>Dies kann zur Bildung von </a:t>
            </a:r>
            <a:r>
              <a:rPr lang="en-US" dirty="0" smtClean="0"/>
              <a:t>Domain Specific Languages</a:t>
            </a:r>
            <a:r>
              <a:rPr lang="de-DE" dirty="0" smtClean="0"/>
              <a:t> (DSLs) führen – d.h. die Namen für Bezeichner decken sich mit dem Fachjargon der Domäne.</a:t>
            </a:r>
          </a:p>
          <a:p>
            <a:r>
              <a:rPr lang="de-DE" dirty="0" smtClean="0"/>
              <a:t>Diese Code ist auch zu Dokumentations- oder Spezifikationszwecken geeignet.</a:t>
            </a:r>
            <a:endParaRPr lang="de-DE" dirty="0"/>
          </a:p>
        </p:txBody>
      </p:sp>
      <p:sp>
        <p:nvSpPr>
          <p:cNvPr id="5" name="Date Placeholder 4"/>
          <p:cNvSpPr>
            <a:spLocks noGrp="1"/>
          </p:cNvSpPr>
          <p:nvPr>
            <p:ph type="dt" sz="half" idx="10"/>
          </p:nvPr>
        </p:nvSpPr>
        <p:spPr/>
        <p:txBody>
          <a:bodyPr/>
          <a:lstStyle/>
          <a:p>
            <a:r>
              <a:rPr lang="de-DE" smtClean="0"/>
              <a:t>26.01.2015</a:t>
            </a:r>
            <a:endParaRPr lang="de-DE"/>
          </a:p>
        </p:txBody>
      </p:sp>
      <p:sp>
        <p:nvSpPr>
          <p:cNvPr id="6" name="Footer Placeholder 5"/>
          <p:cNvSpPr>
            <a:spLocks noGrp="1"/>
          </p:cNvSpPr>
          <p:nvPr>
            <p:ph type="ftr" sz="quarter" idx="11"/>
          </p:nvPr>
        </p:nvSpPr>
        <p:spPr/>
        <p:txBody>
          <a:bodyPr/>
          <a:lstStyle/>
          <a:p>
            <a:r>
              <a:rPr lang="de-DE" smtClean="0"/>
              <a:t>Kenny Pflug</a:t>
            </a:r>
            <a:endParaRPr lang="de-DE"/>
          </a:p>
        </p:txBody>
      </p:sp>
      <p:sp>
        <p:nvSpPr>
          <p:cNvPr id="7" name="Slide Number Placeholder 6"/>
          <p:cNvSpPr>
            <a:spLocks noGrp="1"/>
          </p:cNvSpPr>
          <p:nvPr>
            <p:ph type="sldNum" sz="quarter" idx="12"/>
          </p:nvPr>
        </p:nvSpPr>
        <p:spPr/>
        <p:txBody>
          <a:bodyPr/>
          <a:lstStyle/>
          <a:p>
            <a:fld id="{7AEC685A-0893-44DE-8171-2DA3FF4A73C0}" type="slidenum">
              <a:rPr lang="de-DE" smtClean="0"/>
              <a:t>30</a:t>
            </a:fld>
            <a:endParaRPr lang="de-DE"/>
          </a:p>
        </p:txBody>
      </p:sp>
      <p:sp>
        <p:nvSpPr>
          <p:cNvPr id="8" name="Rectangle 1"/>
          <p:cNvSpPr>
            <a:spLocks noGrp="1" noChangeArrowheads="1"/>
          </p:cNvSpPr>
          <p:nvPr>
            <p:ph sz="half" idx="2"/>
          </p:nvPr>
        </p:nvSpPr>
        <p:spPr bwMode="auto">
          <a:xfrm>
            <a:off x="6172200" y="2431638"/>
            <a:ext cx="5756704"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a:t>
            </a:r>
            <a:r>
              <a:rPr kumimoji="0" lang="de-DE" altLang="de-DE" sz="1800" b="0" i="0" u="none" strike="noStrike" cap="none" normalizeH="0" baseline="0" noProof="1" smtClean="0">
                <a:ln>
                  <a:noFill/>
                </a:ln>
                <a:solidFill>
                  <a:srgbClr val="2B91AF"/>
                </a:solidFill>
                <a:effectLst/>
                <a:latin typeface="Consolas" panose="020B0609020204030204" pitchFamily="49" charset="0"/>
                <a:cs typeface="Consolas" panose="020B0609020204030204" pitchFamily="49" charset="0"/>
              </a:rPr>
              <a:t>Fact</a:t>
            </a: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b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8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public</a:t>
            </a: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8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void</a:t>
            </a: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A_User_Can_Join_The_Club() </a:t>
            </a:r>
            <a:b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b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800" b="0" i="0" u="none" strike="noStrike" cap="none" normalizeH="0" baseline="0" noProof="1" smtClean="0">
                <a:ln>
                  <a:noFill/>
                </a:ln>
                <a:effectLst/>
                <a:latin typeface="Consolas" panose="020B0609020204030204" pitchFamily="49" charset="0"/>
                <a:cs typeface="Consolas" panose="020B0609020204030204" pitchFamily="49" charset="0"/>
              </a:rPr>
              <a:t>UsingCredentials</a:t>
            </a: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a:t>
            </a:r>
            <a:r>
              <a:rPr kumimoji="0" lang="de-DE" altLang="de-DE" sz="1800" b="0" i="0" u="none" strike="noStrike" cap="none" normalizeH="0" baseline="0" noProof="1" smtClean="0">
                <a:ln>
                  <a:noFill/>
                </a:ln>
                <a:solidFill>
                  <a:srgbClr val="A31515"/>
                </a:solidFill>
                <a:effectLst/>
                <a:latin typeface="Consolas" panose="020B0609020204030204" pitchFamily="49" charset="0"/>
                <a:cs typeface="Consolas" panose="020B0609020204030204" pitchFamily="49" charset="0"/>
              </a:rPr>
              <a:t>"appName"</a:t>
            </a: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800" b="0" i="0" u="none" strike="noStrike" cap="none" normalizeH="0" baseline="0" noProof="1" smtClean="0">
                <a:ln>
                  <a:noFill/>
                </a:ln>
                <a:solidFill>
                  <a:srgbClr val="A31515"/>
                </a:solidFill>
                <a:effectLst/>
                <a:latin typeface="Consolas" panose="020B0609020204030204" pitchFamily="49" charset="0"/>
                <a:cs typeface="Consolas" panose="020B0609020204030204" pitchFamily="49" charset="0"/>
              </a:rPr>
              <a:t>"appKey"</a:t>
            </a: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b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8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var</a:t>
            </a: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userId = </a:t>
            </a:r>
            <a:r>
              <a:rPr kumimoji="0" lang="de-DE" altLang="de-DE" sz="1800" b="0" i="0" u="none" strike="noStrike" cap="none" normalizeH="0" baseline="0" noProof="1" smtClean="0">
                <a:ln>
                  <a:noFill/>
                </a:ln>
                <a:effectLst/>
                <a:latin typeface="Consolas" panose="020B0609020204030204" pitchFamily="49" charset="0"/>
                <a:cs typeface="Consolas" panose="020B0609020204030204" pitchFamily="49" charset="0"/>
              </a:rPr>
              <a:t>GetUserId</a:t>
            </a: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a:t>
            </a:r>
            <a:r>
              <a:rPr kumimoji="0" lang="de-DE" altLang="de-DE" sz="1800" b="0" i="0" u="none" strike="noStrike" cap="none" normalizeH="0" baseline="0" noProof="1" smtClean="0">
                <a:ln>
                  <a:noFill/>
                </a:ln>
                <a:solidFill>
                  <a:srgbClr val="A31515"/>
                </a:solidFill>
                <a:effectLst/>
                <a:latin typeface="Consolas" panose="020B0609020204030204" pitchFamily="49" charset="0"/>
                <a:cs typeface="Consolas" panose="020B0609020204030204" pitchFamily="49" charset="0"/>
              </a:rPr>
              <a:t>„mail@foo.com"</a:t>
            </a: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a:t>
            </a:r>
            <a:b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800" b="0" i="0" u="none" strike="noStrike" cap="none" normalizeH="0" baseline="0" noProof="1" smtClean="0">
                <a:ln>
                  <a:noFill/>
                </a:ln>
                <a:effectLst/>
                <a:latin typeface="Consolas" panose="020B0609020204030204" pitchFamily="49" charset="0"/>
                <a:cs typeface="Consolas" panose="020B0609020204030204" pitchFamily="49" charset="0"/>
              </a:rPr>
              <a:t>EnsureUserIsNotAMember</a:t>
            </a: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(userId);</a:t>
            </a:r>
            <a:b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r>
            <a:b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800" b="0" i="0" u="none" strike="noStrike" cap="none" normalizeH="0" baseline="0" noProof="1" smtClean="0">
                <a:ln>
                  <a:noFill/>
                </a:ln>
                <a:effectLst/>
                <a:latin typeface="Consolas" panose="020B0609020204030204" pitchFamily="49" charset="0"/>
                <a:cs typeface="Consolas" panose="020B0609020204030204" pitchFamily="49" charset="0"/>
              </a:rPr>
              <a:t>JoinClub</a:t>
            </a: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(userId); </a:t>
            </a:r>
            <a:b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r>
            <a:b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800" b="0" i="0" u="none" strike="noStrike" cap="none" normalizeH="0" baseline="0" noProof="1" smtClean="0">
                <a:ln>
                  <a:noFill/>
                </a:ln>
                <a:solidFill>
                  <a:srgbClr val="2B91AF"/>
                </a:solidFill>
                <a:effectLst/>
                <a:latin typeface="Consolas" panose="020B0609020204030204" pitchFamily="49" charset="0"/>
                <a:cs typeface="Consolas" panose="020B0609020204030204" pitchFamily="49" charset="0"/>
              </a:rPr>
              <a:t>Assert</a:t>
            </a: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.IsTrue(</a:t>
            </a:r>
            <a:r>
              <a:rPr kumimoji="0" lang="de-DE" altLang="de-DE" sz="1800" b="0" i="0" u="none" strike="noStrike" cap="none" normalizeH="0" baseline="0" noProof="1" smtClean="0">
                <a:ln>
                  <a:noFill/>
                </a:ln>
                <a:effectLst/>
                <a:latin typeface="Consolas" panose="020B0609020204030204" pitchFamily="49" charset="0"/>
                <a:cs typeface="Consolas" panose="020B0609020204030204" pitchFamily="49" charset="0"/>
              </a:rPr>
              <a:t>IsAMember</a:t>
            </a: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(userId)); </a:t>
            </a:r>
            <a:b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8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a:t>
            </a:r>
            <a:endParaRPr kumimoji="0" lang="de-DE" altLang="de-DE" sz="1800" b="0" i="0" u="none" strike="noStrike" cap="none" normalizeH="0" baseline="0" noProof="1"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30169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Aus dem Nähkästchen</a:t>
            </a:r>
            <a:endParaRPr lang="de-DE" dirty="0"/>
          </a:p>
        </p:txBody>
      </p:sp>
      <p:sp>
        <p:nvSpPr>
          <p:cNvPr id="9" name="Text Placeholder 8"/>
          <p:cNvSpPr>
            <a:spLocks noGrp="1"/>
          </p:cNvSpPr>
          <p:nvPr>
            <p:ph type="body" idx="1"/>
          </p:nvPr>
        </p:nvSpPr>
        <p:spPr/>
        <p:txBody>
          <a:bodyPr/>
          <a:lstStyle/>
          <a:p>
            <a:r>
              <a:rPr lang="de-DE" dirty="0" smtClean="0"/>
              <a:t>Probleme bei TDD und Automatisierten Tests </a:t>
            </a:r>
            <a:endParaRPr lang="de-DE" dirty="0"/>
          </a:p>
        </p:txBody>
      </p:sp>
      <p:sp>
        <p:nvSpPr>
          <p:cNvPr id="5" name="Date Placeholder 4"/>
          <p:cNvSpPr>
            <a:spLocks noGrp="1"/>
          </p:cNvSpPr>
          <p:nvPr>
            <p:ph type="dt" sz="half" idx="10"/>
          </p:nvPr>
        </p:nvSpPr>
        <p:spPr/>
        <p:txBody>
          <a:bodyPr/>
          <a:lstStyle/>
          <a:p>
            <a:r>
              <a:rPr lang="de-DE" smtClean="0"/>
              <a:t>26.01.2015</a:t>
            </a:r>
            <a:endParaRPr lang="de-DE"/>
          </a:p>
        </p:txBody>
      </p:sp>
      <p:sp>
        <p:nvSpPr>
          <p:cNvPr id="6" name="Footer Placeholder 5"/>
          <p:cNvSpPr>
            <a:spLocks noGrp="1"/>
          </p:cNvSpPr>
          <p:nvPr>
            <p:ph type="ftr" sz="quarter" idx="11"/>
          </p:nvPr>
        </p:nvSpPr>
        <p:spPr/>
        <p:txBody>
          <a:bodyPr/>
          <a:lstStyle/>
          <a:p>
            <a:r>
              <a:rPr lang="de-DE" smtClean="0"/>
              <a:t>Kenny Pflug</a:t>
            </a:r>
            <a:endParaRPr lang="de-DE"/>
          </a:p>
        </p:txBody>
      </p:sp>
      <p:sp>
        <p:nvSpPr>
          <p:cNvPr id="7" name="Slide Number Placeholder 6"/>
          <p:cNvSpPr>
            <a:spLocks noGrp="1"/>
          </p:cNvSpPr>
          <p:nvPr>
            <p:ph type="sldNum" sz="quarter" idx="12"/>
          </p:nvPr>
        </p:nvSpPr>
        <p:spPr/>
        <p:txBody>
          <a:bodyPr/>
          <a:lstStyle/>
          <a:p>
            <a:fld id="{7AEC685A-0893-44DE-8171-2DA3FF4A73C0}" type="slidenum">
              <a:rPr lang="de-DE" smtClean="0"/>
              <a:t>31</a:t>
            </a:fld>
            <a:endParaRPr lang="de-DE"/>
          </a:p>
        </p:txBody>
      </p:sp>
    </p:spTree>
    <p:extLst>
      <p:ext uri="{BB962C8B-B14F-4D97-AF65-F5344CB8AC3E}">
        <p14:creationId xmlns:p14="http://schemas.microsoft.com/office/powerpoint/2010/main" val="260673754"/>
      </p:ext>
    </p:extLst>
  </p:cSld>
  <p:clrMapOvr>
    <a:masterClrMapping/>
  </p:clrMapOvr>
  <p:transition spd="slow">
    <p:comb/>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Test Suite sucks because…</a:t>
            </a:r>
            <a:endParaRPr lang="en-US" dirty="0"/>
          </a:p>
        </p:txBody>
      </p:sp>
      <p:sp>
        <p:nvSpPr>
          <p:cNvPr id="8" name="Content Placeholder 7"/>
          <p:cNvSpPr>
            <a:spLocks noGrp="1"/>
          </p:cNvSpPr>
          <p:nvPr>
            <p:ph idx="1"/>
          </p:nvPr>
        </p:nvSpPr>
        <p:spPr/>
        <p:txBody>
          <a:bodyPr/>
          <a:lstStyle/>
          <a:p>
            <a:r>
              <a:rPr lang="de-DE" dirty="0" smtClean="0"/>
              <a:t>Tests schreiben dauert zu lange.</a:t>
            </a:r>
          </a:p>
          <a:p>
            <a:r>
              <a:rPr lang="de-DE" dirty="0" smtClean="0"/>
              <a:t>Der Kunde möchte nicht die Zeit für das Schreiben der Tests bezahlen.</a:t>
            </a:r>
          </a:p>
          <a:p>
            <a:r>
              <a:rPr lang="de-DE" dirty="0" smtClean="0"/>
              <a:t>Wenn ich eine Sache am Test- oder Produktionscode ändere, brechen viele meiner anderen Tests und es dauert lange, bis alles wieder funktioniert.</a:t>
            </a:r>
          </a:p>
          <a:p>
            <a:r>
              <a:rPr lang="de-DE" dirty="0" smtClean="0"/>
              <a:t>Meine Tests sind lang, ich kann Sie nicht ordentlich lesen und verstehen.</a:t>
            </a:r>
          </a:p>
        </p:txBody>
      </p:sp>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32</a:t>
            </a:fld>
            <a:endParaRPr lang="de-DE"/>
          </a:p>
        </p:txBody>
      </p:sp>
    </p:spTree>
    <p:extLst>
      <p:ext uri="{BB962C8B-B14F-4D97-AF65-F5344CB8AC3E}">
        <p14:creationId xmlns:p14="http://schemas.microsoft.com/office/powerpoint/2010/main" val="18636707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smtClean="0"/>
              <a:t>Problem: </a:t>
            </a:r>
            <a:r>
              <a:rPr lang="en-US" dirty="0" smtClean="0"/>
              <a:t>Stubs returning Stubs / Mocks</a:t>
            </a:r>
            <a:endParaRPr lang="en-US" dirty="0"/>
          </a:p>
        </p:txBody>
      </p:sp>
      <p:sp>
        <p:nvSpPr>
          <p:cNvPr id="8" name="Content Placeholder 7"/>
          <p:cNvSpPr>
            <a:spLocks noGrp="1"/>
          </p:cNvSpPr>
          <p:nvPr>
            <p:ph sz="half" idx="1"/>
          </p:nvPr>
        </p:nvSpPr>
        <p:spPr/>
        <p:txBody>
          <a:bodyPr>
            <a:normAutofit fontScale="92500" lnSpcReduction="20000"/>
          </a:bodyPr>
          <a:lstStyle/>
          <a:p>
            <a:r>
              <a:rPr lang="de-DE" dirty="0" smtClean="0"/>
              <a:t>Im Beispiel rechts greift man auf die </a:t>
            </a:r>
            <a:r>
              <a:rPr lang="de-DE" noProof="1" smtClean="0">
                <a:latin typeface="Consolas" panose="020B0609020204030204" pitchFamily="49" charset="0"/>
                <a:cs typeface="Consolas" panose="020B0609020204030204" pitchFamily="49" charset="0"/>
              </a:rPr>
              <a:t>SendEmail</a:t>
            </a:r>
            <a:r>
              <a:rPr lang="de-DE" dirty="0" smtClean="0"/>
              <a:t> Funktion zu, indem man </a:t>
            </a:r>
            <a:r>
              <a:rPr lang="de-DE" noProof="1" smtClean="0">
                <a:latin typeface="Consolas" panose="020B0609020204030204" pitchFamily="49" charset="0"/>
                <a:cs typeface="Consolas" panose="020B0609020204030204" pitchFamily="49" charset="0"/>
              </a:rPr>
              <a:t>Contact</a:t>
            </a:r>
            <a:r>
              <a:rPr lang="de-DE" dirty="0" smtClean="0"/>
              <a:t> und </a:t>
            </a:r>
            <a:r>
              <a:rPr lang="de-DE" noProof="1" smtClean="0">
                <a:latin typeface="Consolas" panose="020B0609020204030204" pitchFamily="49" charset="0"/>
                <a:cs typeface="Consolas" panose="020B0609020204030204" pitchFamily="49" charset="0"/>
              </a:rPr>
              <a:t>Email</a:t>
            </a:r>
            <a:r>
              <a:rPr lang="de-DE" dirty="0" smtClean="0"/>
              <a:t> dereferenziert.</a:t>
            </a:r>
          </a:p>
          <a:p>
            <a:r>
              <a:rPr lang="de-DE" dirty="0" smtClean="0"/>
              <a:t>In einem Test für diese Funktionalität müssen </a:t>
            </a:r>
            <a:r>
              <a:rPr lang="de-DE" noProof="1" smtClean="0">
                <a:latin typeface="Consolas" panose="020B0609020204030204" pitchFamily="49" charset="0"/>
                <a:cs typeface="Consolas" panose="020B0609020204030204" pitchFamily="49" charset="0"/>
              </a:rPr>
              <a:t>Contact</a:t>
            </a:r>
            <a:r>
              <a:rPr lang="de-DE" dirty="0" smtClean="0"/>
              <a:t> und </a:t>
            </a:r>
            <a:r>
              <a:rPr lang="de-DE" dirty="0" smtClean="0">
                <a:latin typeface="Consolas" panose="020B0609020204030204" pitchFamily="49" charset="0"/>
                <a:cs typeface="Consolas" panose="020B0609020204030204" pitchFamily="49" charset="0"/>
              </a:rPr>
              <a:t>Email</a:t>
            </a:r>
            <a:r>
              <a:rPr lang="de-DE" dirty="0" smtClean="0"/>
              <a:t> </a:t>
            </a:r>
            <a:r>
              <a:rPr lang="de-DE" noProof="1" smtClean="0"/>
              <a:t>gestubt / gemockt</a:t>
            </a:r>
            <a:r>
              <a:rPr lang="de-DE" dirty="0" smtClean="0"/>
              <a:t> werden.</a:t>
            </a:r>
          </a:p>
          <a:p>
            <a:r>
              <a:rPr lang="de-DE" dirty="0" smtClean="0"/>
              <a:t>Das führt zu komplexen </a:t>
            </a:r>
            <a:r>
              <a:rPr lang="de-DE" noProof="1" smtClean="0"/>
              <a:t>Testcode</a:t>
            </a:r>
            <a:r>
              <a:rPr lang="de-DE" dirty="0" smtClean="0"/>
              <a:t> – man braucht mehr Zeit, um ihn zu schrieben.</a:t>
            </a:r>
          </a:p>
          <a:p>
            <a:r>
              <a:rPr lang="de-DE" dirty="0" smtClean="0"/>
              <a:t>Das ist ein Signal für nicht gut designten Produktionscode.</a:t>
            </a:r>
            <a:endParaRPr lang="de-DE" dirty="0"/>
          </a:p>
        </p:txBody>
      </p:sp>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33</a:t>
            </a:fld>
            <a:endParaRPr lang="de-DE"/>
          </a:p>
        </p:txBody>
      </p:sp>
      <p:sp>
        <p:nvSpPr>
          <p:cNvPr id="10" name="Rectangle 1"/>
          <p:cNvSpPr>
            <a:spLocks noGrp="1" noChangeArrowheads="1"/>
          </p:cNvSpPr>
          <p:nvPr>
            <p:ph sz="half" idx="2"/>
          </p:nvPr>
        </p:nvSpPr>
        <p:spPr bwMode="auto">
          <a:xfrm>
            <a:off x="6172200" y="1877642"/>
            <a:ext cx="5791970"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5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public</a:t>
            </a: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5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class</a:t>
            </a: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500" b="0" i="0" u="none" strike="noStrike" cap="none" normalizeH="0" baseline="0" noProof="1" smtClean="0">
                <a:ln>
                  <a:noFill/>
                </a:ln>
                <a:solidFill>
                  <a:srgbClr val="2B91AF"/>
                </a:solidFill>
                <a:effectLst/>
                <a:latin typeface="Consolas" panose="020B0609020204030204" pitchFamily="49" charset="0"/>
                <a:cs typeface="Consolas" panose="020B0609020204030204" pitchFamily="49" charset="0"/>
              </a:rPr>
              <a:t>Notifier</a:t>
            </a: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b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b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5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private</a:t>
            </a: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5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readonly</a:t>
            </a: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500" b="0" i="0" u="none" strike="noStrike" cap="none" normalizeH="0" baseline="0" noProof="1" smtClean="0">
                <a:ln>
                  <a:noFill/>
                </a:ln>
                <a:solidFill>
                  <a:srgbClr val="2B91AF"/>
                </a:solidFill>
                <a:effectLst/>
                <a:latin typeface="Consolas" panose="020B0609020204030204" pitchFamily="49" charset="0"/>
                <a:cs typeface="Consolas" panose="020B0609020204030204" pitchFamily="49" charset="0"/>
              </a:rPr>
              <a:t>User</a:t>
            </a: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_user; </a:t>
            </a:r>
            <a:b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r>
            <a:b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5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public</a:t>
            </a: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Notifier(</a:t>
            </a:r>
            <a:r>
              <a:rPr kumimoji="0" lang="de-DE" altLang="de-DE" sz="1500" b="0" i="0" u="none" strike="noStrike" cap="none" normalizeH="0" baseline="0" noProof="1" smtClean="0">
                <a:ln>
                  <a:noFill/>
                </a:ln>
                <a:solidFill>
                  <a:srgbClr val="2B91AF"/>
                </a:solidFill>
                <a:effectLst/>
                <a:latin typeface="Consolas" panose="020B0609020204030204" pitchFamily="49" charset="0"/>
                <a:cs typeface="Consolas" panose="020B0609020204030204" pitchFamily="49" charset="0"/>
              </a:rPr>
              <a:t>User</a:t>
            </a: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user) </a:t>
            </a:r>
            <a:b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 </a:t>
            </a:r>
            <a:b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5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if</a:t>
            </a: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(user == </a:t>
            </a:r>
            <a:r>
              <a:rPr kumimoji="0" lang="de-DE" altLang="de-DE" sz="15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null</a:t>
            </a: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b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5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throw</a:t>
            </a: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5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new</a:t>
            </a: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500" b="0" i="0" u="none" strike="noStrike" cap="none" normalizeH="0" baseline="0" noProof="1" smtClean="0">
                <a:ln>
                  <a:noFill/>
                </a:ln>
                <a:solidFill>
                  <a:srgbClr val="2B91AF"/>
                </a:solidFill>
                <a:effectLst/>
                <a:latin typeface="Consolas" panose="020B0609020204030204" pitchFamily="49" charset="0"/>
                <a:cs typeface="Consolas" panose="020B0609020204030204" pitchFamily="49" charset="0"/>
              </a:rPr>
              <a:t>ArgumentNullException</a:t>
            </a: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a:t>
            </a:r>
            <a:r>
              <a:rPr kumimoji="0" lang="de-DE" altLang="de-DE" sz="1500" b="0" i="0" u="none" strike="noStrike" cap="none" normalizeH="0" baseline="0" noProof="1" smtClean="0">
                <a:ln>
                  <a:noFill/>
                </a:ln>
                <a:solidFill>
                  <a:srgbClr val="A31515"/>
                </a:solidFill>
                <a:effectLst/>
                <a:latin typeface="Consolas" panose="020B0609020204030204" pitchFamily="49" charset="0"/>
                <a:cs typeface="Consolas" panose="020B0609020204030204" pitchFamily="49" charset="0"/>
              </a:rPr>
              <a:t>"user"</a:t>
            </a: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b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_user = user; </a:t>
            </a:r>
            <a:b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 </a:t>
            </a:r>
            <a:b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r>
            <a:b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5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public</a:t>
            </a: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5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void</a:t>
            </a: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Notify() </a:t>
            </a:r>
            <a:b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 </a:t>
            </a:r>
            <a:b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_user.Contact </a:t>
            </a:r>
            <a:b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.Email </a:t>
            </a:r>
            <a:b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.SendMail(</a:t>
            </a:r>
            <a:r>
              <a:rPr kumimoji="0" lang="de-DE" altLang="de-DE" sz="1500" b="0" i="0" u="none" strike="noStrike" cap="none" normalizeH="0" baseline="0" noProof="1" smtClean="0">
                <a:ln>
                  <a:noFill/>
                </a:ln>
                <a:solidFill>
                  <a:srgbClr val="A31515"/>
                </a:solidFill>
                <a:effectLst/>
                <a:latin typeface="Consolas" panose="020B0609020204030204" pitchFamily="49" charset="0"/>
                <a:cs typeface="Consolas" panose="020B0609020204030204" pitchFamily="49" charset="0"/>
              </a:rPr>
              <a:t>"Something happened"</a:t>
            </a: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b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 </a:t>
            </a:r>
            <a:b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5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a:t>
            </a:r>
            <a:endParaRPr kumimoji="0" lang="de-DE" altLang="de-DE" sz="1500" b="0" i="0" u="none" strike="noStrike" cap="none" normalizeH="0" baseline="0" noProof="1"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3074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Problem: </a:t>
            </a:r>
            <a:r>
              <a:rPr lang="en-US" dirty="0" smtClean="0"/>
              <a:t>Mocking the</a:t>
            </a:r>
            <a:r>
              <a:rPr lang="de-DE" dirty="0" smtClean="0"/>
              <a:t> SUT</a:t>
            </a:r>
            <a:endParaRPr lang="de-DE" dirty="0"/>
          </a:p>
        </p:txBody>
      </p:sp>
      <p:sp>
        <p:nvSpPr>
          <p:cNvPr id="8" name="Content Placeholder 7"/>
          <p:cNvSpPr>
            <a:spLocks noGrp="1"/>
          </p:cNvSpPr>
          <p:nvPr>
            <p:ph idx="1"/>
          </p:nvPr>
        </p:nvSpPr>
        <p:spPr/>
        <p:txBody>
          <a:bodyPr/>
          <a:lstStyle/>
          <a:p>
            <a:r>
              <a:rPr lang="de-DE" dirty="0" smtClean="0"/>
              <a:t>Häufig tritt bei Anfängern die Frage auf: „Wie kann ich eine Methode auf dem SUT </a:t>
            </a:r>
            <a:r>
              <a:rPr lang="de-DE" noProof="1" smtClean="0"/>
              <a:t>mocken</a:t>
            </a:r>
            <a:r>
              <a:rPr lang="de-DE" dirty="0" smtClean="0"/>
              <a:t>?“</a:t>
            </a:r>
          </a:p>
          <a:p>
            <a:r>
              <a:rPr lang="de-DE" dirty="0" smtClean="0"/>
              <a:t>Manche Testframeworks können das umsetzen – davon kann man aber nicht immer ausgehen.</a:t>
            </a:r>
          </a:p>
          <a:p>
            <a:r>
              <a:rPr lang="de-DE" dirty="0" smtClean="0"/>
              <a:t>Dies ist ein Signal, dass das SUT zu viele unabhängige Funktionalitäten umsetzt und damit nicht dem </a:t>
            </a:r>
            <a:r>
              <a:rPr lang="en-US" dirty="0" smtClean="0"/>
              <a:t>Single Responsibility Principle</a:t>
            </a:r>
            <a:r>
              <a:rPr lang="de-DE" dirty="0" smtClean="0"/>
              <a:t> folgt.</a:t>
            </a:r>
            <a:endParaRPr lang="de-DE" dirty="0"/>
          </a:p>
        </p:txBody>
      </p:sp>
      <p:sp>
        <p:nvSpPr>
          <p:cNvPr id="5" name="Date Placeholder 4"/>
          <p:cNvSpPr>
            <a:spLocks noGrp="1"/>
          </p:cNvSpPr>
          <p:nvPr>
            <p:ph type="dt" sz="half" idx="10"/>
          </p:nvPr>
        </p:nvSpPr>
        <p:spPr/>
        <p:txBody>
          <a:bodyPr/>
          <a:lstStyle/>
          <a:p>
            <a:r>
              <a:rPr lang="de-DE" smtClean="0"/>
              <a:t>26.01.2015</a:t>
            </a:r>
            <a:endParaRPr lang="de-DE"/>
          </a:p>
        </p:txBody>
      </p:sp>
      <p:sp>
        <p:nvSpPr>
          <p:cNvPr id="6" name="Footer Placeholder 5"/>
          <p:cNvSpPr>
            <a:spLocks noGrp="1"/>
          </p:cNvSpPr>
          <p:nvPr>
            <p:ph type="ftr" sz="quarter" idx="11"/>
          </p:nvPr>
        </p:nvSpPr>
        <p:spPr/>
        <p:txBody>
          <a:bodyPr/>
          <a:lstStyle/>
          <a:p>
            <a:r>
              <a:rPr lang="de-DE" smtClean="0"/>
              <a:t>Kenny Pflug</a:t>
            </a:r>
            <a:endParaRPr lang="de-DE"/>
          </a:p>
        </p:txBody>
      </p:sp>
      <p:sp>
        <p:nvSpPr>
          <p:cNvPr id="7" name="Slide Number Placeholder 6"/>
          <p:cNvSpPr>
            <a:spLocks noGrp="1"/>
          </p:cNvSpPr>
          <p:nvPr>
            <p:ph type="sldNum" sz="quarter" idx="12"/>
          </p:nvPr>
        </p:nvSpPr>
        <p:spPr/>
        <p:txBody>
          <a:bodyPr/>
          <a:lstStyle/>
          <a:p>
            <a:fld id="{7AEC685A-0893-44DE-8171-2DA3FF4A73C0}" type="slidenum">
              <a:rPr lang="de-DE" smtClean="0"/>
              <a:t>34</a:t>
            </a:fld>
            <a:endParaRPr lang="de-DE"/>
          </a:p>
        </p:txBody>
      </p:sp>
    </p:spTree>
    <p:extLst>
      <p:ext uri="{BB962C8B-B14F-4D97-AF65-F5344CB8AC3E}">
        <p14:creationId xmlns:p14="http://schemas.microsoft.com/office/powerpoint/2010/main" val="22458547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Problem: FIRST bei </a:t>
            </a:r>
            <a:r>
              <a:rPr lang="en-US" dirty="0" smtClean="0"/>
              <a:t>End-To-End</a:t>
            </a:r>
            <a:r>
              <a:rPr lang="de-DE" dirty="0" smtClean="0"/>
              <a:t> und Integrationstests mit externen Systemen</a:t>
            </a:r>
            <a:endParaRPr lang="de-DE" dirty="0"/>
          </a:p>
        </p:txBody>
      </p:sp>
      <p:sp>
        <p:nvSpPr>
          <p:cNvPr id="3" name="Content Placeholder 2"/>
          <p:cNvSpPr>
            <a:spLocks noGrp="1"/>
          </p:cNvSpPr>
          <p:nvPr>
            <p:ph sz="half" idx="1"/>
          </p:nvPr>
        </p:nvSpPr>
        <p:spPr/>
        <p:txBody>
          <a:bodyPr/>
          <a:lstStyle/>
          <a:p>
            <a:r>
              <a:rPr lang="de-DE" dirty="0" smtClean="0"/>
              <a:t>Integrationstests und insbesondere </a:t>
            </a:r>
            <a:r>
              <a:rPr lang="en-US" dirty="0" smtClean="0"/>
              <a:t>End-To-End</a:t>
            </a:r>
            <a:r>
              <a:rPr lang="de-DE" dirty="0" smtClean="0"/>
              <a:t> Tests sind üblicherweise sehr umfangreich und schwierig für TDD-Anfänger.</a:t>
            </a:r>
          </a:p>
          <a:p>
            <a:r>
              <a:rPr lang="de-DE" dirty="0" smtClean="0"/>
              <a:t>Ich rate Ihnen, TDD zunächst auf Unit Test Ebene zu beginnen und später auf Integrationsebene bzw. </a:t>
            </a:r>
            <a:r>
              <a:rPr lang="en-US" dirty="0" smtClean="0"/>
              <a:t>End-To-End</a:t>
            </a:r>
            <a:r>
              <a:rPr lang="de-DE" dirty="0" smtClean="0"/>
              <a:t> Ebene fortzusetzen.</a:t>
            </a:r>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2417667"/>
            <a:ext cx="5181600" cy="3167253"/>
          </a:xfrm>
        </p:spPr>
      </p:pic>
      <p:sp>
        <p:nvSpPr>
          <p:cNvPr id="5" name="Date Placeholder 4"/>
          <p:cNvSpPr>
            <a:spLocks noGrp="1"/>
          </p:cNvSpPr>
          <p:nvPr>
            <p:ph type="dt" sz="half" idx="10"/>
          </p:nvPr>
        </p:nvSpPr>
        <p:spPr/>
        <p:txBody>
          <a:bodyPr/>
          <a:lstStyle/>
          <a:p>
            <a:r>
              <a:rPr lang="de-DE" smtClean="0"/>
              <a:t>26.01.2015</a:t>
            </a:r>
            <a:endParaRPr lang="de-DE"/>
          </a:p>
        </p:txBody>
      </p:sp>
      <p:sp>
        <p:nvSpPr>
          <p:cNvPr id="6" name="Footer Placeholder 5"/>
          <p:cNvSpPr>
            <a:spLocks noGrp="1"/>
          </p:cNvSpPr>
          <p:nvPr>
            <p:ph type="ftr" sz="quarter" idx="11"/>
          </p:nvPr>
        </p:nvSpPr>
        <p:spPr/>
        <p:txBody>
          <a:bodyPr/>
          <a:lstStyle/>
          <a:p>
            <a:r>
              <a:rPr lang="de-DE" smtClean="0"/>
              <a:t>Kenny Pflug</a:t>
            </a:r>
            <a:endParaRPr lang="de-DE"/>
          </a:p>
        </p:txBody>
      </p:sp>
      <p:sp>
        <p:nvSpPr>
          <p:cNvPr id="7" name="Slide Number Placeholder 6"/>
          <p:cNvSpPr>
            <a:spLocks noGrp="1"/>
          </p:cNvSpPr>
          <p:nvPr>
            <p:ph type="sldNum" sz="quarter" idx="12"/>
          </p:nvPr>
        </p:nvSpPr>
        <p:spPr/>
        <p:txBody>
          <a:bodyPr/>
          <a:lstStyle/>
          <a:p>
            <a:fld id="{7AEC685A-0893-44DE-8171-2DA3FF4A73C0}" type="slidenum">
              <a:rPr lang="de-DE" smtClean="0"/>
              <a:t>35</a:t>
            </a:fld>
            <a:endParaRPr lang="de-DE"/>
          </a:p>
        </p:txBody>
      </p:sp>
    </p:spTree>
    <p:extLst>
      <p:ext uri="{BB962C8B-B14F-4D97-AF65-F5344CB8AC3E}">
        <p14:creationId xmlns:p14="http://schemas.microsoft.com/office/powerpoint/2010/main" val="19374607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Ganz allgemein</a:t>
            </a:r>
            <a:endParaRPr lang="de-DE" dirty="0"/>
          </a:p>
        </p:txBody>
      </p:sp>
      <p:sp>
        <p:nvSpPr>
          <p:cNvPr id="7" name="Content Placeholder 6"/>
          <p:cNvSpPr>
            <a:spLocks noGrp="1"/>
          </p:cNvSpPr>
          <p:nvPr>
            <p:ph sz="half" idx="1"/>
          </p:nvPr>
        </p:nvSpPr>
        <p:spPr/>
        <p:txBody>
          <a:bodyPr>
            <a:normAutofit/>
          </a:bodyPr>
          <a:lstStyle/>
          <a:p>
            <a:r>
              <a:rPr lang="de-DE" dirty="0" smtClean="0"/>
              <a:t>Da Test Code im Normalfall der erste Client des entsprechenden Produktionscodes ist, wird schlechtes Design schneller aufgedeckt (insbesondere das </a:t>
            </a:r>
            <a:r>
              <a:rPr lang="en-US" dirty="0" smtClean="0"/>
              <a:t>Dependency Inversion Principle</a:t>
            </a:r>
            <a:r>
              <a:rPr lang="de-DE" dirty="0" smtClean="0"/>
              <a:t>).</a:t>
            </a:r>
          </a:p>
          <a:p>
            <a:r>
              <a:rPr lang="de-DE" dirty="0" smtClean="0"/>
              <a:t>Auch Test Code sollte gepflegt werden: sehen Sie sich dazu die </a:t>
            </a:r>
            <a:r>
              <a:rPr lang="en-US" dirty="0" smtClean="0"/>
              <a:t>FIRST Principles</a:t>
            </a:r>
            <a:r>
              <a:rPr lang="de-DE" dirty="0" smtClean="0"/>
              <a:t> und </a:t>
            </a:r>
            <a:r>
              <a:rPr lang="en-US" noProof="1" smtClean="0"/>
              <a:t>xUnit</a:t>
            </a:r>
            <a:r>
              <a:rPr lang="en-US" dirty="0" smtClean="0"/>
              <a:t> Test Patterns</a:t>
            </a:r>
            <a:r>
              <a:rPr lang="de-DE" dirty="0" smtClean="0"/>
              <a:t> an.</a:t>
            </a:r>
          </a:p>
          <a:p>
            <a:endParaRPr lang="de-DE"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47566" y="1825625"/>
            <a:ext cx="3230868" cy="4351338"/>
          </a:xfrm>
        </p:spPr>
      </p:pic>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36</a:t>
            </a:fld>
            <a:endParaRPr lang="de-DE"/>
          </a:p>
        </p:txBody>
      </p:sp>
    </p:spTree>
    <p:extLst>
      <p:ext uri="{BB962C8B-B14F-4D97-AF65-F5344CB8AC3E}">
        <p14:creationId xmlns:p14="http://schemas.microsoft.com/office/powerpoint/2010/main" val="11446697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Wie lerne ich, mit TDD umzugehen?</a:t>
            </a:r>
            <a:endParaRPr lang="de-DE" dirty="0"/>
          </a:p>
        </p:txBody>
      </p:sp>
      <p:sp>
        <p:nvSpPr>
          <p:cNvPr id="3" name="Content Placeholder 2"/>
          <p:cNvSpPr>
            <a:spLocks noGrp="1"/>
          </p:cNvSpPr>
          <p:nvPr>
            <p:ph sz="half" idx="1"/>
          </p:nvPr>
        </p:nvSpPr>
        <p:spPr/>
        <p:txBody>
          <a:bodyPr/>
          <a:lstStyle/>
          <a:p>
            <a:r>
              <a:rPr lang="en-US" dirty="0" smtClean="0"/>
              <a:t>Growing Object-Oriented Software, Guided By Tests</a:t>
            </a:r>
            <a:r>
              <a:rPr lang="de-DE" dirty="0" smtClean="0"/>
              <a:t> ist ein sehr gutes, praxisorientiertes Buch.</a:t>
            </a:r>
          </a:p>
          <a:p>
            <a:r>
              <a:rPr lang="de-DE" dirty="0" smtClean="0"/>
              <a:t>Im Internet sind viele Katas zu finden, mit denen man fortgeschrittene Programmiermethoden üben kann (bspw. </a:t>
            </a:r>
            <a:r>
              <a:rPr lang="en-US" dirty="0" smtClean="0"/>
              <a:t>Gilded Rose</a:t>
            </a:r>
            <a:r>
              <a:rPr lang="de-DE" dirty="0" smtClean="0"/>
              <a:t>).</a:t>
            </a:r>
            <a:endParaRPr lang="de-DE"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22224" y="1825625"/>
            <a:ext cx="3281552" cy="4351338"/>
          </a:xfrm>
        </p:spPr>
      </p:pic>
      <p:sp>
        <p:nvSpPr>
          <p:cNvPr id="5" name="Date Placeholder 4"/>
          <p:cNvSpPr>
            <a:spLocks noGrp="1"/>
          </p:cNvSpPr>
          <p:nvPr>
            <p:ph type="dt" sz="half" idx="10"/>
          </p:nvPr>
        </p:nvSpPr>
        <p:spPr/>
        <p:txBody>
          <a:bodyPr/>
          <a:lstStyle/>
          <a:p>
            <a:r>
              <a:rPr lang="de-DE" smtClean="0"/>
              <a:t>26.01.2015</a:t>
            </a:r>
            <a:endParaRPr lang="de-DE"/>
          </a:p>
        </p:txBody>
      </p:sp>
      <p:sp>
        <p:nvSpPr>
          <p:cNvPr id="6" name="Footer Placeholder 5"/>
          <p:cNvSpPr>
            <a:spLocks noGrp="1"/>
          </p:cNvSpPr>
          <p:nvPr>
            <p:ph type="ftr" sz="quarter" idx="11"/>
          </p:nvPr>
        </p:nvSpPr>
        <p:spPr/>
        <p:txBody>
          <a:bodyPr/>
          <a:lstStyle/>
          <a:p>
            <a:r>
              <a:rPr lang="de-DE" smtClean="0"/>
              <a:t>Kenny Pflug</a:t>
            </a:r>
            <a:endParaRPr lang="de-DE"/>
          </a:p>
        </p:txBody>
      </p:sp>
      <p:sp>
        <p:nvSpPr>
          <p:cNvPr id="7" name="Slide Number Placeholder 6"/>
          <p:cNvSpPr>
            <a:spLocks noGrp="1"/>
          </p:cNvSpPr>
          <p:nvPr>
            <p:ph type="sldNum" sz="quarter" idx="12"/>
          </p:nvPr>
        </p:nvSpPr>
        <p:spPr/>
        <p:txBody>
          <a:bodyPr/>
          <a:lstStyle/>
          <a:p>
            <a:fld id="{7AEC685A-0893-44DE-8171-2DA3FF4A73C0}" type="slidenum">
              <a:rPr lang="de-DE" smtClean="0"/>
              <a:t>37</a:t>
            </a:fld>
            <a:endParaRPr lang="de-DE"/>
          </a:p>
        </p:txBody>
      </p:sp>
    </p:spTree>
    <p:extLst>
      <p:ext uri="{BB962C8B-B14F-4D97-AF65-F5344CB8AC3E}">
        <p14:creationId xmlns:p14="http://schemas.microsoft.com/office/powerpoint/2010/main" val="2895830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Vielen Dank.</a:t>
            </a:r>
            <a:endParaRPr lang="de-DE" dirty="0"/>
          </a:p>
        </p:txBody>
      </p:sp>
      <p:sp>
        <p:nvSpPr>
          <p:cNvPr id="9" name="Text Placeholder 8"/>
          <p:cNvSpPr>
            <a:spLocks noGrp="1"/>
          </p:cNvSpPr>
          <p:nvPr>
            <p:ph type="body" idx="1"/>
          </p:nvPr>
        </p:nvSpPr>
        <p:spPr/>
        <p:txBody>
          <a:bodyPr/>
          <a:lstStyle/>
          <a:p>
            <a:r>
              <a:rPr lang="de-DE" dirty="0" smtClean="0"/>
              <a:t>Haben Sie Fragen?</a:t>
            </a:r>
            <a:endParaRPr lang="de-DE" dirty="0"/>
          </a:p>
        </p:txBody>
      </p:sp>
      <p:sp>
        <p:nvSpPr>
          <p:cNvPr id="5" name="Date Placeholder 4"/>
          <p:cNvSpPr>
            <a:spLocks noGrp="1"/>
          </p:cNvSpPr>
          <p:nvPr>
            <p:ph type="dt" sz="half" idx="10"/>
          </p:nvPr>
        </p:nvSpPr>
        <p:spPr/>
        <p:txBody>
          <a:bodyPr/>
          <a:lstStyle/>
          <a:p>
            <a:r>
              <a:rPr lang="de-DE" smtClean="0"/>
              <a:t>26.01.2015</a:t>
            </a:r>
            <a:endParaRPr lang="de-DE"/>
          </a:p>
        </p:txBody>
      </p:sp>
      <p:sp>
        <p:nvSpPr>
          <p:cNvPr id="6" name="Footer Placeholder 5"/>
          <p:cNvSpPr>
            <a:spLocks noGrp="1"/>
          </p:cNvSpPr>
          <p:nvPr>
            <p:ph type="ftr" sz="quarter" idx="11"/>
          </p:nvPr>
        </p:nvSpPr>
        <p:spPr/>
        <p:txBody>
          <a:bodyPr/>
          <a:lstStyle/>
          <a:p>
            <a:r>
              <a:rPr lang="de-DE" smtClean="0"/>
              <a:t>Kenny Pflug</a:t>
            </a:r>
            <a:endParaRPr lang="de-DE"/>
          </a:p>
        </p:txBody>
      </p:sp>
      <p:sp>
        <p:nvSpPr>
          <p:cNvPr id="7" name="Slide Number Placeholder 6"/>
          <p:cNvSpPr>
            <a:spLocks noGrp="1"/>
          </p:cNvSpPr>
          <p:nvPr>
            <p:ph type="sldNum" sz="quarter" idx="12"/>
          </p:nvPr>
        </p:nvSpPr>
        <p:spPr/>
        <p:txBody>
          <a:bodyPr/>
          <a:lstStyle/>
          <a:p>
            <a:fld id="{7AEC685A-0893-44DE-8171-2DA3FF4A73C0}" type="slidenum">
              <a:rPr lang="de-DE" smtClean="0"/>
              <a:t>38</a:t>
            </a:fld>
            <a:endParaRPr lang="de-DE"/>
          </a:p>
        </p:txBody>
      </p:sp>
    </p:spTree>
    <p:extLst>
      <p:ext uri="{BB962C8B-B14F-4D97-AF65-F5344CB8AC3E}">
        <p14:creationId xmlns:p14="http://schemas.microsoft.com/office/powerpoint/2010/main" val="1638167826"/>
      </p:ext>
    </p:extLst>
  </p:cSld>
  <p:clrMapOvr>
    <a:masterClrMapping/>
  </p:clrMapOvr>
  <p:transition spd="slow">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Automatisierte Tests am Beispiel Vier Gewinnt</a:t>
            </a:r>
            <a:endParaRPr lang="de-DE" dirty="0"/>
          </a:p>
        </p:txBody>
      </p:sp>
      <p:sp>
        <p:nvSpPr>
          <p:cNvPr id="9" name="Text Placeholder 8"/>
          <p:cNvSpPr>
            <a:spLocks noGrp="1"/>
          </p:cNvSpPr>
          <p:nvPr>
            <p:ph type="body" idx="1"/>
          </p:nvPr>
        </p:nvSpPr>
        <p:spPr/>
        <p:txBody>
          <a:bodyPr/>
          <a:lstStyle/>
          <a:p>
            <a:r>
              <a:rPr lang="de-DE" dirty="0" smtClean="0"/>
              <a:t>Live </a:t>
            </a:r>
            <a:r>
              <a:rPr lang="de-DE" dirty="0" err="1" smtClean="0"/>
              <a:t>Coding</a:t>
            </a:r>
            <a:endParaRPr lang="de-DE" dirty="0"/>
          </a:p>
        </p:txBody>
      </p:sp>
      <p:sp>
        <p:nvSpPr>
          <p:cNvPr id="5" name="Date Placeholder 4"/>
          <p:cNvSpPr>
            <a:spLocks noGrp="1"/>
          </p:cNvSpPr>
          <p:nvPr>
            <p:ph type="dt" sz="half" idx="10"/>
          </p:nvPr>
        </p:nvSpPr>
        <p:spPr/>
        <p:txBody>
          <a:bodyPr/>
          <a:lstStyle/>
          <a:p>
            <a:r>
              <a:rPr lang="de-DE" smtClean="0"/>
              <a:t>26.01.2015</a:t>
            </a:r>
            <a:endParaRPr lang="de-DE"/>
          </a:p>
        </p:txBody>
      </p:sp>
      <p:sp>
        <p:nvSpPr>
          <p:cNvPr id="6" name="Footer Placeholder 5"/>
          <p:cNvSpPr>
            <a:spLocks noGrp="1"/>
          </p:cNvSpPr>
          <p:nvPr>
            <p:ph type="ftr" sz="quarter" idx="11"/>
          </p:nvPr>
        </p:nvSpPr>
        <p:spPr/>
        <p:txBody>
          <a:bodyPr/>
          <a:lstStyle/>
          <a:p>
            <a:r>
              <a:rPr lang="de-DE" smtClean="0"/>
              <a:t>Kenny Pflug</a:t>
            </a:r>
            <a:endParaRPr lang="de-DE"/>
          </a:p>
        </p:txBody>
      </p:sp>
      <p:sp>
        <p:nvSpPr>
          <p:cNvPr id="7" name="Slide Number Placeholder 6"/>
          <p:cNvSpPr>
            <a:spLocks noGrp="1"/>
          </p:cNvSpPr>
          <p:nvPr>
            <p:ph type="sldNum" sz="quarter" idx="12"/>
          </p:nvPr>
        </p:nvSpPr>
        <p:spPr/>
        <p:txBody>
          <a:bodyPr/>
          <a:lstStyle/>
          <a:p>
            <a:fld id="{7AEC685A-0893-44DE-8171-2DA3FF4A73C0}" type="slidenum">
              <a:rPr lang="de-DE" smtClean="0"/>
              <a:t>4</a:t>
            </a:fld>
            <a:endParaRPr lang="de-DE"/>
          </a:p>
        </p:txBody>
      </p:sp>
    </p:spTree>
    <p:extLst>
      <p:ext uri="{BB962C8B-B14F-4D97-AF65-F5344CB8AC3E}">
        <p14:creationId xmlns:p14="http://schemas.microsoft.com/office/powerpoint/2010/main" val="382767346"/>
      </p:ext>
    </p:extLst>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de-DE" dirty="0" smtClean="0"/>
              <a:t>Was war nochmal Vier Gewinnt?</a:t>
            </a:r>
            <a:endParaRPr lang="de-DE" dirty="0"/>
          </a:p>
        </p:txBody>
      </p:sp>
      <p:sp>
        <p:nvSpPr>
          <p:cNvPr id="10" name="Content Placeholder 9"/>
          <p:cNvSpPr>
            <a:spLocks noGrp="1"/>
          </p:cNvSpPr>
          <p:nvPr>
            <p:ph sz="half" idx="1"/>
          </p:nvPr>
        </p:nvSpPr>
        <p:spPr/>
        <p:txBody>
          <a:bodyPr>
            <a:normAutofit fontScale="77500" lnSpcReduction="20000"/>
          </a:bodyPr>
          <a:lstStyle/>
          <a:p>
            <a:pPr marL="0" indent="0">
              <a:buNone/>
            </a:pPr>
            <a:r>
              <a:rPr lang="de-DE" i="1" dirty="0"/>
              <a:t>Das Spiel wird auf einem senkrecht stehenden hohlen Spielbrett gespielt, in das die Spieler abwechselnd ihre Spielsteine fallen lassen. Das Spielbrett besteht aus sieben Spalten (senkrecht) und sechs Reihen (waagerecht). Jeder Spieler besitzt 21 gleichfarbige Spielsteine. Wenn ein Spieler einen Spielstein in eine Spalte fallen lässt, besetzt dieser den untersten freien Platz der Spalte. Gewinner ist der Spieler, der es als erster schafft, vier oder mehr seiner Spielsteine waagerecht, senkrecht oder diagonal in eine Linie zu bringen. Das Spiel endet unentschieden, wenn das Spielbrett komplett gefüllt ist, ohne dass ein Spieler eine Viererlinie gebildet hat</a:t>
            </a:r>
            <a:r>
              <a:rPr lang="de-DE" i="1" dirty="0" smtClean="0"/>
              <a:t>.</a:t>
            </a:r>
          </a:p>
          <a:p>
            <a:pPr marL="0" indent="0">
              <a:buNone/>
            </a:pPr>
            <a:r>
              <a:rPr lang="de-DE" i="1" dirty="0" smtClean="0"/>
              <a:t>-Wikipedia</a:t>
            </a:r>
            <a:endParaRPr lang="de-DE" i="1"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1750" y="2215356"/>
            <a:ext cx="4762500" cy="3571875"/>
          </a:xfrm>
        </p:spPr>
      </p:pic>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5</a:t>
            </a:fld>
            <a:endParaRPr lang="de-DE"/>
          </a:p>
        </p:txBody>
      </p:sp>
    </p:spTree>
    <p:extLst>
      <p:ext uri="{BB962C8B-B14F-4D97-AF65-F5344CB8AC3E}">
        <p14:creationId xmlns:p14="http://schemas.microsoft.com/office/powerpoint/2010/main" val="3582685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Objektorientierte Analyse</a:t>
            </a:r>
            <a:endParaRPr lang="de-DE"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50640743"/>
              </p:ext>
            </p:extLst>
          </p:nvPr>
        </p:nvGraphicFramePr>
        <p:xfrm>
          <a:off x="2316000" y="1825625"/>
          <a:ext cx="7560000" cy="4320000"/>
        </p:xfrm>
        <a:graphic>
          <a:graphicData uri="http://schemas.openxmlformats.org/drawingml/2006/table">
            <a:tbl>
              <a:tblPr bandRow="1">
                <a:tableStyleId>{93296810-A885-4BE3-A3E7-6D5BEEA58F35}</a:tableStyleId>
              </a:tblPr>
              <a:tblGrid>
                <a:gridCol w="1080000"/>
                <a:gridCol w="1080000"/>
                <a:gridCol w="1080000"/>
                <a:gridCol w="1080000"/>
                <a:gridCol w="1080000"/>
                <a:gridCol w="1080000"/>
                <a:gridCol w="1080000"/>
              </a:tblGrid>
              <a:tr h="720000">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tr>
              <a:tr h="720000">
                <a:tc>
                  <a:txBody>
                    <a:bodyPr/>
                    <a:lstStyle/>
                    <a:p>
                      <a:endParaRPr lang="de-DE" dirty="0"/>
                    </a:p>
                  </a:txBody>
                  <a:tcPr/>
                </a:tc>
                <a:tc>
                  <a:txBody>
                    <a:bodyPr/>
                    <a:lstStyle/>
                    <a:p>
                      <a:pPr algn="ctr"/>
                      <a:endParaRPr lang="de-DE" dirty="0"/>
                    </a:p>
                  </a:txBody>
                  <a:tcPr anchor="ct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tr>
              <a:tr h="72000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a:p>
                  </a:txBody>
                  <a:tcPr/>
                </a:tc>
                <a:tc>
                  <a:txBody>
                    <a:bodyPr/>
                    <a:lstStyle/>
                    <a:p>
                      <a:endParaRPr lang="de-DE" dirty="0"/>
                    </a:p>
                  </a:txBody>
                  <a:tcPr/>
                </a:tc>
                <a:tc>
                  <a:txBody>
                    <a:bodyPr/>
                    <a:lstStyle/>
                    <a:p>
                      <a:endParaRPr lang="de-DE" dirty="0"/>
                    </a:p>
                  </a:txBody>
                  <a:tcPr/>
                </a:tc>
              </a:tr>
              <a:tr h="72000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tr>
              <a:tr h="72000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tr>
              <a:tr h="720000">
                <a:tc>
                  <a:txBody>
                    <a:bodyPr/>
                    <a:lstStyle/>
                    <a:p>
                      <a:endParaRPr lang="de-DE"/>
                    </a:p>
                  </a:txBody>
                  <a:tcPr/>
                </a:tc>
                <a:tc>
                  <a:txBody>
                    <a:bodyPr/>
                    <a:lstStyle/>
                    <a:p>
                      <a:endParaRPr lang="de-DE"/>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tr>
            </a:tbl>
          </a:graphicData>
        </a:graphic>
      </p:graphicFrame>
      <p:sp>
        <p:nvSpPr>
          <p:cNvPr id="5" name="Date Placeholder 4"/>
          <p:cNvSpPr>
            <a:spLocks noGrp="1"/>
          </p:cNvSpPr>
          <p:nvPr>
            <p:ph type="dt" sz="half" idx="10"/>
          </p:nvPr>
        </p:nvSpPr>
        <p:spPr/>
        <p:txBody>
          <a:bodyPr/>
          <a:lstStyle/>
          <a:p>
            <a:r>
              <a:rPr lang="de-DE" smtClean="0"/>
              <a:t>26.01.2015</a:t>
            </a:r>
            <a:endParaRPr lang="de-DE"/>
          </a:p>
        </p:txBody>
      </p:sp>
      <p:sp>
        <p:nvSpPr>
          <p:cNvPr id="6" name="Footer Placeholder 5"/>
          <p:cNvSpPr>
            <a:spLocks noGrp="1"/>
          </p:cNvSpPr>
          <p:nvPr>
            <p:ph type="ftr" sz="quarter" idx="11"/>
          </p:nvPr>
        </p:nvSpPr>
        <p:spPr/>
        <p:txBody>
          <a:bodyPr/>
          <a:lstStyle/>
          <a:p>
            <a:r>
              <a:rPr lang="de-DE" smtClean="0"/>
              <a:t>Kenny Pflug</a:t>
            </a:r>
            <a:endParaRPr lang="de-DE"/>
          </a:p>
        </p:txBody>
      </p:sp>
      <p:sp>
        <p:nvSpPr>
          <p:cNvPr id="7" name="Slide Number Placeholder 6"/>
          <p:cNvSpPr>
            <a:spLocks noGrp="1"/>
          </p:cNvSpPr>
          <p:nvPr>
            <p:ph type="sldNum" sz="quarter" idx="12"/>
          </p:nvPr>
        </p:nvSpPr>
        <p:spPr/>
        <p:txBody>
          <a:bodyPr/>
          <a:lstStyle/>
          <a:p>
            <a:fld id="{7AEC685A-0893-44DE-8171-2DA3FF4A73C0}" type="slidenum">
              <a:rPr lang="de-DE" smtClean="0"/>
              <a:t>6</a:t>
            </a:fld>
            <a:endParaRPr lang="de-DE"/>
          </a:p>
        </p:txBody>
      </p:sp>
      <p:sp>
        <p:nvSpPr>
          <p:cNvPr id="11" name="Chip 1"/>
          <p:cNvSpPr/>
          <p:nvPr/>
        </p:nvSpPr>
        <p:spPr>
          <a:xfrm>
            <a:off x="4754880" y="5529072"/>
            <a:ext cx="518160" cy="51206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Chip 2"/>
          <p:cNvSpPr/>
          <p:nvPr/>
        </p:nvSpPr>
        <p:spPr>
          <a:xfrm>
            <a:off x="5836920" y="5529072"/>
            <a:ext cx="518160" cy="51206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Cell"/>
          <p:cNvSpPr/>
          <p:nvPr/>
        </p:nvSpPr>
        <p:spPr>
          <a:xfrm>
            <a:off x="3390669" y="3255264"/>
            <a:ext cx="1078992" cy="72542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err="1" smtClean="0">
                <a:solidFill>
                  <a:schemeClr val="tx1"/>
                </a:solidFill>
              </a:rPr>
              <a:t>Cell</a:t>
            </a:r>
            <a:endParaRPr lang="de-DE" sz="2400" dirty="0">
              <a:solidFill>
                <a:schemeClr val="tx1"/>
              </a:solidFill>
            </a:endParaRPr>
          </a:p>
        </p:txBody>
      </p:sp>
      <p:sp>
        <p:nvSpPr>
          <p:cNvPr id="14" name="Column"/>
          <p:cNvSpPr/>
          <p:nvPr/>
        </p:nvSpPr>
        <p:spPr>
          <a:xfrm>
            <a:off x="7711440" y="1816608"/>
            <a:ext cx="1097280" cy="43281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de-DE" sz="2400" dirty="0" err="1" smtClean="0">
                <a:solidFill>
                  <a:schemeClr val="tx1"/>
                </a:solidFill>
              </a:rPr>
              <a:t>Column</a:t>
            </a:r>
            <a:endParaRPr lang="de-DE" sz="2400" dirty="0">
              <a:solidFill>
                <a:schemeClr val="tx1"/>
              </a:solidFill>
            </a:endParaRPr>
          </a:p>
        </p:txBody>
      </p:sp>
      <p:sp>
        <p:nvSpPr>
          <p:cNvPr id="15" name="Row"/>
          <p:cNvSpPr/>
          <p:nvPr/>
        </p:nvSpPr>
        <p:spPr>
          <a:xfrm>
            <a:off x="2316480" y="4693920"/>
            <a:ext cx="7540752" cy="7315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err="1" smtClean="0">
                <a:solidFill>
                  <a:schemeClr val="tx1"/>
                </a:solidFill>
              </a:rPr>
              <a:t>Row</a:t>
            </a:r>
            <a:endParaRPr lang="de-DE" sz="2400" dirty="0">
              <a:solidFill>
                <a:schemeClr val="tx1"/>
              </a:solidFill>
            </a:endParaRPr>
          </a:p>
        </p:txBody>
      </p:sp>
      <p:cxnSp>
        <p:nvCxnSpPr>
          <p:cNvPr id="17" name="Diagonal"/>
          <p:cNvCxnSpPr/>
          <p:nvPr/>
        </p:nvCxnSpPr>
        <p:spPr>
          <a:xfrm>
            <a:off x="2316480" y="1816608"/>
            <a:ext cx="6492240" cy="4328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Diagonal Text"/>
          <p:cNvSpPr txBox="1"/>
          <p:nvPr/>
        </p:nvSpPr>
        <p:spPr>
          <a:xfrm rot="2054770">
            <a:off x="5190742" y="3715825"/>
            <a:ext cx="1530096" cy="461665"/>
          </a:xfrm>
          <a:prstGeom prst="rect">
            <a:avLst/>
          </a:prstGeom>
          <a:noFill/>
        </p:spPr>
        <p:txBody>
          <a:bodyPr wrap="square" rtlCol="0">
            <a:spAutoFit/>
          </a:bodyPr>
          <a:lstStyle/>
          <a:p>
            <a:pPr algn="ctr"/>
            <a:r>
              <a:rPr lang="de-DE" sz="2400" dirty="0" smtClean="0"/>
              <a:t>Diagonal</a:t>
            </a:r>
            <a:endParaRPr lang="de-DE" sz="2400" dirty="0"/>
          </a:p>
        </p:txBody>
      </p:sp>
    </p:spTree>
    <p:extLst>
      <p:ext uri="{BB962C8B-B14F-4D97-AF65-F5344CB8AC3E}">
        <p14:creationId xmlns:p14="http://schemas.microsoft.com/office/powerpoint/2010/main" val="41228534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Source Code für dieses Beispiel</a:t>
            </a:r>
            <a:endParaRPr lang="de-DE" dirty="0"/>
          </a:p>
        </p:txBody>
      </p:sp>
      <p:sp>
        <p:nvSpPr>
          <p:cNvPr id="7" name="Content Placeholder 6"/>
          <p:cNvSpPr>
            <a:spLocks noGrp="1"/>
          </p:cNvSpPr>
          <p:nvPr>
            <p:ph sz="half" idx="1"/>
          </p:nvPr>
        </p:nvSpPr>
        <p:spPr/>
        <p:txBody>
          <a:bodyPr/>
          <a:lstStyle/>
          <a:p>
            <a:pPr marL="0" indent="0">
              <a:buNone/>
            </a:pPr>
            <a:r>
              <a:rPr lang="de-DE" dirty="0" smtClean="0"/>
              <a:t>Der Source Code zu Vier Gewinnt ist hier </a:t>
            </a:r>
            <a:r>
              <a:rPr lang="de-DE" dirty="0"/>
              <a:t>zu finden:</a:t>
            </a:r>
            <a:br>
              <a:rPr lang="de-DE" dirty="0"/>
            </a:br>
            <a:r>
              <a:rPr lang="de-DE" sz="2000" dirty="0">
                <a:hlinkClick r:id="rId2"/>
              </a:rPr>
              <a:t>https://</a:t>
            </a:r>
            <a:r>
              <a:rPr lang="de-DE" sz="2000" dirty="0" smtClean="0">
                <a:hlinkClick r:id="rId2"/>
              </a:rPr>
              <a:t>github.com/feO2x/NetUserGroupRegensburg.ConnectFour</a:t>
            </a:r>
            <a:endParaRPr lang="de-DE" sz="2000" dirty="0" smtClean="0"/>
          </a:p>
          <a:p>
            <a:pPr marL="0" indent="0">
              <a:buNone/>
            </a:pPr>
            <a:endParaRPr lang="de-DE" dirty="0"/>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973908"/>
            <a:ext cx="5181600" cy="2054772"/>
          </a:xfrm>
        </p:spPr>
      </p:pic>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7</a:t>
            </a:fld>
            <a:endParaRPr lang="de-DE"/>
          </a:p>
        </p:txBody>
      </p:sp>
    </p:spTree>
    <p:extLst>
      <p:ext uri="{BB962C8B-B14F-4D97-AF65-F5344CB8AC3E}">
        <p14:creationId xmlns:p14="http://schemas.microsoft.com/office/powerpoint/2010/main" val="19004610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Test Frameworks für .NET</a:t>
            </a:r>
            <a:endParaRPr lang="de-DE" dirty="0"/>
          </a:p>
        </p:txBody>
      </p:sp>
      <p:sp>
        <p:nvSpPr>
          <p:cNvPr id="3" name="Content Placeholder 2"/>
          <p:cNvSpPr>
            <a:spLocks noGrp="1"/>
          </p:cNvSpPr>
          <p:nvPr>
            <p:ph idx="1"/>
          </p:nvPr>
        </p:nvSpPr>
        <p:spPr>
          <a:xfrm>
            <a:off x="838200" y="1819529"/>
            <a:ext cx="10515600" cy="4351338"/>
          </a:xfrm>
        </p:spPr>
        <p:txBody>
          <a:bodyPr/>
          <a:lstStyle/>
          <a:p>
            <a:pPr marL="0" indent="0">
              <a:buNone/>
            </a:pPr>
            <a:r>
              <a:rPr lang="de-DE" dirty="0" smtClean="0"/>
              <a:t>Es existieren sehr viele Frameworks, die drei gängigsten sind aber:</a:t>
            </a:r>
          </a:p>
          <a:p>
            <a:r>
              <a:rPr lang="de-DE" dirty="0" smtClean="0"/>
              <a:t>xunit.net</a:t>
            </a:r>
          </a:p>
          <a:p>
            <a:r>
              <a:rPr lang="de-DE" noProof="1" smtClean="0"/>
              <a:t>Nunit</a:t>
            </a:r>
          </a:p>
          <a:p>
            <a:r>
              <a:rPr lang="de-DE" noProof="1" smtClean="0"/>
              <a:t>MSTest</a:t>
            </a:r>
          </a:p>
          <a:p>
            <a:endParaRPr lang="de-DE" dirty="0"/>
          </a:p>
          <a:p>
            <a:pPr marL="0" indent="0">
              <a:buNone/>
            </a:pPr>
            <a:r>
              <a:rPr lang="de-DE" dirty="0" smtClean="0"/>
              <a:t>Wir sehen uns heute </a:t>
            </a:r>
            <a:r>
              <a:rPr lang="de-DE" noProof="1" smtClean="0"/>
              <a:t>MSTest</a:t>
            </a:r>
            <a:r>
              <a:rPr lang="de-DE" dirty="0" smtClean="0"/>
              <a:t> und xunit.net an.</a:t>
            </a:r>
            <a:endParaRPr lang="de-DE" dirty="0"/>
          </a:p>
        </p:txBody>
      </p:sp>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8</a:t>
            </a:fld>
            <a:endParaRPr lang="de-DE"/>
          </a:p>
        </p:txBody>
      </p:sp>
    </p:spTree>
    <p:extLst>
      <p:ext uri="{BB962C8B-B14F-4D97-AF65-F5344CB8AC3E}">
        <p14:creationId xmlns:p14="http://schemas.microsoft.com/office/powerpoint/2010/main" val="25598575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Anatomie eines automatisierten Tests</a:t>
            </a:r>
            <a:endParaRPr lang="de-DE" dirty="0"/>
          </a:p>
        </p:txBody>
      </p:sp>
      <p:sp>
        <p:nvSpPr>
          <p:cNvPr id="7" name="Rectangle 1"/>
          <p:cNvSpPr>
            <a:spLocks noGrp="1" noChangeArrowheads="1"/>
          </p:cNvSpPr>
          <p:nvPr>
            <p:ph sz="half" idx="1"/>
          </p:nvPr>
        </p:nvSpPr>
        <p:spPr bwMode="auto">
          <a:xfrm>
            <a:off x="539496" y="2016136"/>
            <a:ext cx="555152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a:t>
            </a:r>
            <a:r>
              <a:rPr kumimoji="0" lang="de-DE" altLang="de-DE" sz="1400" b="0" i="0" u="none" strike="noStrike" cap="none" normalizeH="0" baseline="0" noProof="1" smtClean="0">
                <a:ln>
                  <a:noFill/>
                </a:ln>
                <a:solidFill>
                  <a:srgbClr val="2B91AF"/>
                </a:solidFill>
                <a:effectLst/>
                <a:latin typeface="Consolas" panose="020B0609020204030204" pitchFamily="49" charset="0"/>
                <a:cs typeface="Consolas" panose="020B0609020204030204" pitchFamily="49" charset="0"/>
              </a:rPr>
              <a:t>TestMethod</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b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4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public</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4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void</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ChipCanBeAddedToColumnWhenItIsNotFull() </a:t>
            </a:r>
            <a:b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b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400" b="0" i="0" u="none" strike="noStrike" cap="none" normalizeH="0" baseline="0" noProof="1" smtClean="0">
                <a:ln>
                  <a:noFill/>
                </a:ln>
                <a:solidFill>
                  <a:srgbClr val="008000"/>
                </a:solidFill>
                <a:effectLst/>
                <a:latin typeface="Consolas" panose="020B0609020204030204" pitchFamily="49" charset="0"/>
                <a:cs typeface="Consolas" panose="020B0609020204030204" pitchFamily="49" charset="0"/>
              </a:rPr>
              <a:t>// Arrange</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b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4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var</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columnCells = </a:t>
            </a:r>
            <a:r>
              <a:rPr kumimoji="0" lang="de-DE" altLang="de-DE" sz="14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new</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400" b="0" i="0" u="none" strike="noStrike" cap="none" normalizeH="0" baseline="0" noProof="1" smtClean="0">
                <a:ln>
                  <a:noFill/>
                </a:ln>
                <a:solidFill>
                  <a:srgbClr val="2B91AF"/>
                </a:solidFill>
                <a:effectLst/>
                <a:latin typeface="Consolas" panose="020B0609020204030204" pitchFamily="49" charset="0"/>
                <a:cs typeface="Consolas" panose="020B0609020204030204" pitchFamily="49" charset="0"/>
              </a:rPr>
              <a:t>List</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&lt;</a:t>
            </a:r>
            <a:r>
              <a:rPr kumimoji="0" lang="de-DE" altLang="de-DE" sz="1400" b="0" i="0" u="none" strike="noStrike" cap="none" normalizeH="0" baseline="0" noProof="1" smtClean="0">
                <a:ln>
                  <a:noFill/>
                </a:ln>
                <a:solidFill>
                  <a:srgbClr val="2B91AF"/>
                </a:solidFill>
                <a:effectLst/>
                <a:latin typeface="Consolas" panose="020B0609020204030204" pitchFamily="49" charset="0"/>
                <a:cs typeface="Consolas" panose="020B0609020204030204" pitchFamily="49" charset="0"/>
              </a:rPr>
              <a:t>Cell</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&gt; </a:t>
            </a:r>
            <a:b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 </a:t>
            </a:r>
            <a:b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4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new</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400" b="0" i="0" u="none" strike="noStrike" cap="none" normalizeH="0" baseline="0" noProof="1" smtClean="0">
                <a:ln>
                  <a:noFill/>
                </a:ln>
                <a:solidFill>
                  <a:srgbClr val="2B91AF"/>
                </a:solidFill>
                <a:effectLst/>
                <a:latin typeface="Consolas" panose="020B0609020204030204" pitchFamily="49" charset="0"/>
                <a:cs typeface="Consolas" panose="020B0609020204030204" pitchFamily="49" charset="0"/>
              </a:rPr>
              <a:t>Cell</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(0, 0), … </a:t>
            </a:r>
            <a:b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4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new</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400" b="0" i="0" u="none" strike="noStrike" cap="none" normalizeH="0" baseline="0" noProof="1" smtClean="0">
                <a:ln>
                  <a:noFill/>
                </a:ln>
                <a:solidFill>
                  <a:srgbClr val="2B91AF"/>
                </a:solidFill>
                <a:effectLst/>
                <a:latin typeface="Consolas" panose="020B0609020204030204" pitchFamily="49" charset="0"/>
                <a:cs typeface="Consolas" panose="020B0609020204030204" pitchFamily="49" charset="0"/>
              </a:rPr>
              <a:t>Cell</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(0, 5)</a:t>
            </a:r>
            <a:b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 </a:t>
            </a:r>
            <a:b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4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var</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testTarget = </a:t>
            </a:r>
            <a:r>
              <a:rPr kumimoji="0" lang="de-DE" altLang="de-DE" sz="14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new</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400" b="0" i="0" u="none" strike="noStrike" cap="none" normalizeH="0" baseline="0" noProof="1" smtClean="0">
                <a:ln>
                  <a:noFill/>
                </a:ln>
                <a:solidFill>
                  <a:srgbClr val="2B91AF"/>
                </a:solidFill>
                <a:effectLst/>
                <a:latin typeface="Consolas" panose="020B0609020204030204" pitchFamily="49" charset="0"/>
                <a:cs typeface="Consolas" panose="020B0609020204030204" pitchFamily="49" charset="0"/>
              </a:rPr>
              <a:t>Column</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(columnCells); </a:t>
            </a:r>
            <a:b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4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var</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chip = </a:t>
            </a:r>
            <a:r>
              <a:rPr kumimoji="0" lang="de-DE" altLang="de-DE" sz="14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new</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400" b="0" i="0" u="none" strike="noStrike" cap="none" normalizeH="0" baseline="0" noProof="1" smtClean="0">
                <a:ln>
                  <a:noFill/>
                </a:ln>
                <a:solidFill>
                  <a:srgbClr val="2B91AF"/>
                </a:solidFill>
                <a:effectLst/>
                <a:latin typeface="Consolas" panose="020B0609020204030204" pitchFamily="49" charset="0"/>
                <a:cs typeface="Consolas" panose="020B0609020204030204" pitchFamily="49" charset="0"/>
              </a:rPr>
              <a:t>Chip</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a:t>
            </a:r>
            <a:r>
              <a:rPr kumimoji="0" lang="de-DE" altLang="de-DE" sz="1400" b="0" i="0" u="none" strike="noStrike" cap="none" normalizeH="0" baseline="0" noProof="1" smtClean="0">
                <a:ln>
                  <a:noFill/>
                </a:ln>
                <a:solidFill>
                  <a:srgbClr val="A31515"/>
                </a:solidFill>
                <a:effectLst/>
                <a:latin typeface="Consolas" panose="020B0609020204030204" pitchFamily="49" charset="0"/>
                <a:cs typeface="Consolas" panose="020B0609020204030204" pitchFamily="49" charset="0"/>
              </a:rPr>
              <a:t>"Foo"</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400" b="0" i="0" u="none" strike="noStrike" cap="none" normalizeH="0" baseline="0" noProof="1" smtClean="0">
                <a:ln>
                  <a:noFill/>
                </a:ln>
                <a:solidFill>
                  <a:srgbClr val="0000FF"/>
                </a:solidFill>
                <a:effectLst/>
                <a:latin typeface="Consolas" panose="020B0609020204030204" pitchFamily="49" charset="0"/>
                <a:cs typeface="Consolas" panose="020B0609020204030204" pitchFamily="49" charset="0"/>
              </a:rPr>
              <a:t>new</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400" b="0" i="0" u="none" strike="noStrike" cap="none" normalizeH="0" baseline="0" noProof="1" smtClean="0">
                <a:ln>
                  <a:noFill/>
                </a:ln>
                <a:solidFill>
                  <a:srgbClr val="2B91AF"/>
                </a:solidFill>
                <a:effectLst/>
                <a:latin typeface="Consolas" panose="020B0609020204030204" pitchFamily="49" charset="0"/>
                <a:cs typeface="Consolas" panose="020B0609020204030204" pitchFamily="49" charset="0"/>
              </a:rPr>
              <a:t>Color</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(128, 0, 0)); </a:t>
            </a:r>
            <a:b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r>
            <a:b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400" b="0" i="0" u="none" strike="noStrike" cap="none" normalizeH="0" baseline="0" noProof="1" smtClean="0">
                <a:ln>
                  <a:noFill/>
                </a:ln>
                <a:solidFill>
                  <a:srgbClr val="008000"/>
                </a:solidFill>
                <a:effectLst/>
                <a:latin typeface="Consolas" panose="020B0609020204030204" pitchFamily="49" charset="0"/>
                <a:cs typeface="Consolas" panose="020B0609020204030204" pitchFamily="49" charset="0"/>
              </a:rPr>
              <a:t>// Act</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b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testTarget.SetChip(chip); </a:t>
            </a:r>
            <a:b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r>
            <a:b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400" b="0" i="0" u="none" strike="noStrike" cap="none" normalizeH="0" baseline="0" noProof="1" smtClean="0">
                <a:ln>
                  <a:noFill/>
                </a:ln>
                <a:solidFill>
                  <a:srgbClr val="008000"/>
                </a:solidFill>
                <a:effectLst/>
                <a:latin typeface="Consolas" panose="020B0609020204030204" pitchFamily="49" charset="0"/>
                <a:cs typeface="Consolas" panose="020B0609020204030204" pitchFamily="49" charset="0"/>
              </a:rPr>
              <a:t>// Assert</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b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    </a:t>
            </a:r>
            <a:r>
              <a:rPr kumimoji="0" lang="de-DE" altLang="de-DE" sz="1400" b="0" i="0" u="none" strike="noStrike" cap="none" normalizeH="0" baseline="0" noProof="1" smtClean="0">
                <a:ln>
                  <a:noFill/>
                </a:ln>
                <a:solidFill>
                  <a:srgbClr val="2B91AF"/>
                </a:solidFill>
                <a:effectLst/>
                <a:latin typeface="Consolas" panose="020B0609020204030204" pitchFamily="49" charset="0"/>
                <a:cs typeface="Consolas" panose="020B0609020204030204" pitchFamily="49" charset="0"/>
              </a:rPr>
              <a:t>Assert</a:t>
            </a: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.AreEqual(chip, columnCells[0].Chip); </a:t>
            </a:r>
            <a:b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br>
            <a:r>
              <a:rPr kumimoji="0" lang="de-DE" altLang="de-DE" sz="1400" b="0" i="0" u="none" strike="noStrike" cap="none" normalizeH="0" baseline="0" noProof="1" smtClean="0">
                <a:ln>
                  <a:noFill/>
                </a:ln>
                <a:solidFill>
                  <a:srgbClr val="000000"/>
                </a:solidFill>
                <a:effectLst/>
                <a:latin typeface="Consolas" panose="020B0609020204030204" pitchFamily="49" charset="0"/>
                <a:cs typeface="Consolas" panose="020B0609020204030204" pitchFamily="49" charset="0"/>
              </a:rPr>
              <a:t>}</a:t>
            </a:r>
            <a:endParaRPr kumimoji="0" lang="de-DE" altLang="de-DE" sz="3600" b="0" i="0" u="none" strike="noStrike" cap="none" normalizeH="0" baseline="0" noProof="1" smtClean="0">
              <a:ln>
                <a:noFill/>
              </a:ln>
              <a:solidFill>
                <a:schemeClr val="tx1"/>
              </a:solidFill>
              <a:effectLst/>
              <a:latin typeface="Arial" panose="020B0604020202020204" pitchFamily="34" charset="0"/>
            </a:endParaRPr>
          </a:p>
        </p:txBody>
      </p:sp>
      <p:sp>
        <p:nvSpPr>
          <p:cNvPr id="8" name="Content Placeholder 7"/>
          <p:cNvSpPr>
            <a:spLocks noGrp="1"/>
          </p:cNvSpPr>
          <p:nvPr>
            <p:ph sz="half" idx="2"/>
          </p:nvPr>
        </p:nvSpPr>
        <p:spPr/>
        <p:txBody>
          <a:bodyPr>
            <a:normAutofit fontScale="92500" lnSpcReduction="20000"/>
          </a:bodyPr>
          <a:lstStyle/>
          <a:p>
            <a:pPr marL="0" indent="0">
              <a:buNone/>
            </a:pPr>
            <a:r>
              <a:rPr lang="de-DE" sz="2400" dirty="0" smtClean="0"/>
              <a:t>Folgende Phasen sollten durchlaufen werden:</a:t>
            </a:r>
          </a:p>
          <a:p>
            <a:r>
              <a:rPr lang="en-US" sz="2400" b="1" dirty="0" smtClean="0"/>
              <a:t>Arrange</a:t>
            </a:r>
            <a:r>
              <a:rPr lang="de-DE" sz="2400" dirty="0" smtClean="0"/>
              <a:t>: hier werden alle Objekte erstellt, die für diesen Test benötigt werden, insbesondere das </a:t>
            </a:r>
            <a:r>
              <a:rPr lang="en-US" sz="2400" b="1" dirty="0" smtClean="0"/>
              <a:t>System Under Test</a:t>
            </a:r>
            <a:r>
              <a:rPr lang="de-DE" sz="2400" b="1" dirty="0" smtClean="0"/>
              <a:t> (SUT)</a:t>
            </a:r>
            <a:r>
              <a:rPr lang="de-DE" sz="2400" dirty="0" smtClean="0"/>
              <a:t>.</a:t>
            </a:r>
          </a:p>
          <a:p>
            <a:r>
              <a:rPr lang="de-DE" sz="2400" b="1" dirty="0" smtClean="0"/>
              <a:t>Act</a:t>
            </a:r>
            <a:r>
              <a:rPr lang="de-DE" sz="2400" dirty="0" smtClean="0"/>
              <a:t>: hier wird die Funktionalität, die getestet werden soll, aufgerufen.</a:t>
            </a:r>
          </a:p>
          <a:p>
            <a:r>
              <a:rPr lang="en-US" sz="2400" b="1" dirty="0" smtClean="0"/>
              <a:t>Assert</a:t>
            </a:r>
            <a:r>
              <a:rPr lang="de-DE" sz="2400" dirty="0" smtClean="0"/>
              <a:t>: Hier wird überprüft, ob die Act-Funktionalität das gewünschte Ergebnis gebracht hat.</a:t>
            </a:r>
          </a:p>
          <a:p>
            <a:endParaRPr lang="de-DE" sz="2400" dirty="0"/>
          </a:p>
          <a:p>
            <a:pPr marL="0" indent="0">
              <a:buNone/>
            </a:pPr>
            <a:r>
              <a:rPr lang="de-DE" sz="2400" dirty="0" smtClean="0"/>
              <a:t>Dieses Muster ist eine Abwandlung des </a:t>
            </a:r>
            <a:r>
              <a:rPr lang="en-US" sz="2400" dirty="0" smtClean="0"/>
              <a:t>Four-Phase-Test</a:t>
            </a:r>
            <a:r>
              <a:rPr lang="de-DE" sz="2400" dirty="0" smtClean="0"/>
              <a:t>.</a:t>
            </a:r>
            <a:endParaRPr lang="de-DE" sz="2400" dirty="0"/>
          </a:p>
        </p:txBody>
      </p:sp>
      <p:sp>
        <p:nvSpPr>
          <p:cNvPr id="4" name="Date Placeholder 3"/>
          <p:cNvSpPr>
            <a:spLocks noGrp="1"/>
          </p:cNvSpPr>
          <p:nvPr>
            <p:ph type="dt" sz="half" idx="10"/>
          </p:nvPr>
        </p:nvSpPr>
        <p:spPr/>
        <p:txBody>
          <a:bodyPr/>
          <a:lstStyle/>
          <a:p>
            <a:r>
              <a:rPr lang="de-DE" smtClean="0"/>
              <a:t>26.01.2015</a:t>
            </a:r>
            <a:endParaRPr lang="de-DE"/>
          </a:p>
        </p:txBody>
      </p:sp>
      <p:sp>
        <p:nvSpPr>
          <p:cNvPr id="5" name="Footer Placeholder 4"/>
          <p:cNvSpPr>
            <a:spLocks noGrp="1"/>
          </p:cNvSpPr>
          <p:nvPr>
            <p:ph type="ftr" sz="quarter" idx="11"/>
          </p:nvPr>
        </p:nvSpPr>
        <p:spPr/>
        <p:txBody>
          <a:bodyPr/>
          <a:lstStyle/>
          <a:p>
            <a:r>
              <a:rPr lang="de-DE" smtClean="0"/>
              <a:t>Kenny Pflug</a:t>
            </a:r>
            <a:endParaRPr lang="de-DE"/>
          </a:p>
        </p:txBody>
      </p:sp>
      <p:sp>
        <p:nvSpPr>
          <p:cNvPr id="6" name="Slide Number Placeholder 5"/>
          <p:cNvSpPr>
            <a:spLocks noGrp="1"/>
          </p:cNvSpPr>
          <p:nvPr>
            <p:ph type="sldNum" sz="quarter" idx="12"/>
          </p:nvPr>
        </p:nvSpPr>
        <p:spPr/>
        <p:txBody>
          <a:bodyPr/>
          <a:lstStyle/>
          <a:p>
            <a:fld id="{7AEC685A-0893-44DE-8171-2DA3FF4A73C0}" type="slidenum">
              <a:rPr lang="de-DE" smtClean="0"/>
              <a:t>9</a:t>
            </a:fld>
            <a:endParaRPr lang="de-DE"/>
          </a:p>
        </p:txBody>
      </p:sp>
    </p:spTree>
    <p:extLst>
      <p:ext uri="{BB962C8B-B14F-4D97-AF65-F5344CB8AC3E}">
        <p14:creationId xmlns:p14="http://schemas.microsoft.com/office/powerpoint/2010/main" val="33299904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Modern UI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egoe UI Light Heading">
      <a:majorFont>
        <a:latin typeface="Segoe UI Light"/>
        <a:ea typeface=""/>
        <a:cs typeface=""/>
      </a:majorFont>
      <a:minorFont>
        <a:latin typeface="Calibri"/>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UI Style.potx" id="{7E904C59-1546-4C7B-BA41-2F233DEB7CB6}" vid="{E52A5012-B605-47CE-B328-C95CC5DE10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UI Style</Template>
  <TotalTime>0</TotalTime>
  <Words>1821</Words>
  <Application>Microsoft Office PowerPoint</Application>
  <PresentationFormat>Widescreen</PresentationFormat>
  <Paragraphs>276</Paragraphs>
  <Slides>38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Consolas</vt:lpstr>
      <vt:lpstr>Segoe UI Light</vt:lpstr>
      <vt:lpstr>Times New Roman</vt:lpstr>
      <vt:lpstr>Modern UI Theme</vt:lpstr>
      <vt:lpstr>Automatisierte Tests und TDD mit Visual Studio</vt:lpstr>
      <vt:lpstr>Agenda</vt:lpstr>
      <vt:lpstr>Zu meiner Person</vt:lpstr>
      <vt:lpstr>Automatisierte Tests am Beispiel Vier Gewinnt</vt:lpstr>
      <vt:lpstr>Was war nochmal Vier Gewinnt?</vt:lpstr>
      <vt:lpstr>Objektorientierte Analyse</vt:lpstr>
      <vt:lpstr>Source Code für dieses Beispiel</vt:lpstr>
      <vt:lpstr>Test Frameworks für .NET</vt:lpstr>
      <vt:lpstr>Anatomie eines automatisierten Tests</vt:lpstr>
      <vt:lpstr>Der Test Runner</vt:lpstr>
      <vt:lpstr>Wann sollte ich Tests laufen lassen?</vt:lpstr>
      <vt:lpstr>Was teste ich hier genau?</vt:lpstr>
      <vt:lpstr>Die Testpyramide</vt:lpstr>
      <vt:lpstr>Test Doubles</vt:lpstr>
      <vt:lpstr>Auf welche Arten kann ich SUTs testen?</vt:lpstr>
      <vt:lpstr>Anders ausgedrückt</vt:lpstr>
      <vt:lpstr>Wie viele Asserts pro Test?</vt:lpstr>
      <vt:lpstr>Test Initialize und Teardown</vt:lpstr>
      <vt:lpstr>Code Coverage (1)</vt:lpstr>
      <vt:lpstr>Code Coverage (2)</vt:lpstr>
      <vt:lpstr>FIRST</vt:lpstr>
      <vt:lpstr>Ziel von Automatisierten Tests</vt:lpstr>
      <vt:lpstr>Nachteile von Automatisierten Tests</vt:lpstr>
      <vt:lpstr>Test-Driven Development</vt:lpstr>
      <vt:lpstr>Der TDD-Zyklus</vt:lpstr>
      <vt:lpstr>Wie starte ich mit TDD?</vt:lpstr>
      <vt:lpstr>TDD und Pair Programming</vt:lpstr>
      <vt:lpstr>Devil‘s Advocate und Gollum Style</vt:lpstr>
      <vt:lpstr>Warum dem Test Code vertrauen?</vt:lpstr>
      <vt:lpstr>Test Code als Documentation / Specification</vt:lpstr>
      <vt:lpstr>Aus dem Nähkästchen</vt:lpstr>
      <vt:lpstr>The Test Suite sucks because…</vt:lpstr>
      <vt:lpstr>Problem: Stubs returning Stubs / Mocks</vt:lpstr>
      <vt:lpstr>Problem: Mocking the SUT</vt:lpstr>
      <vt:lpstr>Problem: FIRST bei End-To-End und Integrationstests mit externen Systemen</vt:lpstr>
      <vt:lpstr>Ganz allgemein</vt:lpstr>
      <vt:lpstr>Wie lerne ich, mit TDD umzugehen?</vt:lpstr>
      <vt:lpstr>Vielen Dank.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Programmieren 2</dc:title>
  <dc:creator>Kenny Pflug</dc:creator>
  <cp:lastModifiedBy>Kenny Pflug</cp:lastModifiedBy>
  <cp:revision>272</cp:revision>
  <dcterms:created xsi:type="dcterms:W3CDTF">2014-03-19T08:30:23Z</dcterms:created>
  <dcterms:modified xsi:type="dcterms:W3CDTF">2015-01-29T09:45:49Z</dcterms:modified>
</cp:coreProperties>
</file>