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8" r:id="rId9"/>
    <p:sldId id="260" r:id="rId10"/>
    <p:sldId id="267" r:id="rId11"/>
    <p:sldId id="268" r:id="rId12"/>
    <p:sldId id="269" r:id="rId13"/>
    <p:sldId id="272" r:id="rId14"/>
    <p:sldId id="270" r:id="rId15"/>
    <p:sldId id="271" r:id="rId16"/>
    <p:sldId id="274" r:id="rId17"/>
    <p:sldId id="279" r:id="rId18"/>
    <p:sldId id="280" r:id="rId19"/>
    <p:sldId id="281" r:id="rId20"/>
    <p:sldId id="282" r:id="rId21"/>
    <p:sldId id="294" r:id="rId22"/>
    <p:sldId id="283" r:id="rId23"/>
    <p:sldId id="284" r:id="rId24"/>
    <p:sldId id="285" r:id="rId25"/>
    <p:sldId id="286" r:id="rId26"/>
    <p:sldId id="273" r:id="rId27"/>
    <p:sldId id="288" r:id="rId28"/>
    <p:sldId id="287" r:id="rId29"/>
    <p:sldId id="289" r:id="rId30"/>
    <p:sldId id="290" r:id="rId31"/>
    <p:sldId id="261" r:id="rId32"/>
    <p:sldId id="262" r:id="rId33"/>
    <p:sldId id="263" r:id="rId34"/>
    <p:sldId id="264" r:id="rId35"/>
    <p:sldId id="265" r:id="rId36"/>
    <p:sldId id="266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Zugriffszeit</a:t>
            </a:r>
            <a:r>
              <a:rPr lang="de-DE" baseline="0" dirty="0"/>
              <a:t> Intel Core i7-4712MQ 2,3 GHz (Logarithmische Skalierung) [1]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Latenz (ns)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L1 Cache</c:v>
                </c:pt>
                <c:pt idx="1">
                  <c:v>L2 Cache</c:v>
                </c:pt>
                <c:pt idx="2">
                  <c:v>L3 Cache</c:v>
                </c:pt>
                <c:pt idx="3">
                  <c:v>RAM</c:v>
                </c:pt>
                <c:pt idx="4">
                  <c:v>HDD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4.8</c:v>
                </c:pt>
                <c:pt idx="2">
                  <c:v>14.4</c:v>
                </c:pt>
                <c:pt idx="3">
                  <c:v>71.400000000000006</c:v>
                </c:pt>
                <c:pt idx="4">
                  <c:v>150000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32-4D80-8A2B-8CA1822C72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6392848"/>
        <c:axId val="436390288"/>
      </c:barChart>
      <c:catAx>
        <c:axId val="4363928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6390288"/>
        <c:crosses val="autoZero"/>
        <c:auto val="1"/>
        <c:lblAlgn val="ctr"/>
        <c:lblOffset val="100"/>
        <c:noMultiLvlLbl val="0"/>
      </c:catAx>
      <c:valAx>
        <c:axId val="4363902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639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aseline="0" dirty="0"/>
              <a:t>Performance in </a:t>
            </a:r>
            <a:r>
              <a:rPr lang="de-DE" baseline="0" noProof="1"/>
              <a:t>ns</a:t>
            </a:r>
            <a:endParaRPr lang="de-DE" noProof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Imperative</c:v>
                </c:pt>
                <c:pt idx="1">
                  <c:v>Simple</c:v>
                </c:pt>
                <c:pt idx="2">
                  <c:v>Aggressive Inlining</c:v>
                </c:pt>
                <c:pt idx="3">
                  <c:v>External Throw Call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0.30059999999999998</c:v>
                </c:pt>
                <c:pt idx="1">
                  <c:v>1.31</c:v>
                </c:pt>
                <c:pt idx="2">
                  <c:v>0.26440000000000002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30-4F5D-B571-DCD0D729B4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Imperative</c:v>
                </c:pt>
                <c:pt idx="1">
                  <c:v>Simple</c:v>
                </c:pt>
                <c:pt idx="2">
                  <c:v>Aggressive Inlining</c:v>
                </c:pt>
                <c:pt idx="3">
                  <c:v>External Throw Call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0.33650000000000002</c:v>
                </c:pt>
                <c:pt idx="1">
                  <c:v>1.2807999999999999</c:v>
                </c:pt>
                <c:pt idx="2">
                  <c:v>0.27289999999999998</c:v>
                </c:pt>
                <c:pt idx="3">
                  <c:v>6.9199999999999998E-2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30-4F5D-B571-DCD0D729B4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4851920"/>
        <c:axId val="714852240"/>
      </c:barChart>
      <c:catAx>
        <c:axId val="71485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4852240"/>
        <c:crosses val="autoZero"/>
        <c:auto val="1"/>
        <c:lblAlgn val="ctr"/>
        <c:lblOffset val="100"/>
        <c:noMultiLvlLbl val="0"/>
      </c:catAx>
      <c:valAx>
        <c:axId val="71485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485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Performance in </a:t>
            </a:r>
            <a:r>
              <a:rPr lang="de-DE" noProof="1"/>
              <a:t>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Imperative</c:v>
                </c:pt>
                <c:pt idx="1">
                  <c:v>ImperativeCompareTo</c:v>
                </c:pt>
                <c:pt idx="2">
                  <c:v>Light.GuardClauses</c:v>
                </c:pt>
                <c:pt idx="3">
                  <c:v>Light.GuardClauses Custom Exception</c:v>
                </c:pt>
                <c:pt idx="4">
                  <c:v>Light.GuardClauses 3.5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6.8699999999999997E-2</c:v>
                </c:pt>
                <c:pt idx="1">
                  <c:v>0.75670000000000004</c:v>
                </c:pt>
                <c:pt idx="2">
                  <c:v>0.86780000000000002</c:v>
                </c:pt>
                <c:pt idx="3">
                  <c:v>1.4535</c:v>
                </c:pt>
                <c:pt idx="4">
                  <c:v>9.8909000000000002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05-4EAF-BC3D-2D365D39D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Imperative</c:v>
                </c:pt>
                <c:pt idx="1">
                  <c:v>ImperativeCompareTo</c:v>
                </c:pt>
                <c:pt idx="2">
                  <c:v>Light.GuardClauses</c:v>
                </c:pt>
                <c:pt idx="3">
                  <c:v>Light.GuardClauses Custom Exception</c:v>
                </c:pt>
                <c:pt idx="4">
                  <c:v>Light.GuardClauses 3.5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0.54320000000000002</c:v>
                </c:pt>
                <c:pt idx="1">
                  <c:v>0.78339999999999999</c:v>
                </c:pt>
                <c:pt idx="2">
                  <c:v>0.89480000000000004</c:v>
                </c:pt>
                <c:pt idx="3">
                  <c:v>2.2199</c:v>
                </c:pt>
                <c:pt idx="4">
                  <c:v>9.5508000000000006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05-4EAF-BC3D-2D365D39DD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2185360"/>
        <c:axId val="672185680"/>
      </c:barChart>
      <c:catAx>
        <c:axId val="67218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2185680"/>
        <c:crosses val="autoZero"/>
        <c:auto val="1"/>
        <c:lblAlgn val="ctr"/>
        <c:lblOffset val="100"/>
        <c:noMultiLvlLbl val="0"/>
      </c:catAx>
      <c:valAx>
        <c:axId val="67218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218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Performance in</a:t>
            </a:r>
            <a:r>
              <a:rPr lang="de-DE" baseline="0" dirty="0"/>
              <a:t> </a:t>
            </a:r>
            <a:r>
              <a:rPr lang="de-DE" baseline="0" noProof="1"/>
              <a:t>ns</a:t>
            </a:r>
            <a:endParaRPr lang="de-DE" noProof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Enum.IsDefined</c:v>
                </c:pt>
                <c:pt idx="1">
                  <c:v>Light.GuardClauses</c:v>
                </c:pt>
                <c:pt idx="2">
                  <c:v>Light.GuardClauses Flags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218.48</c:v>
                </c:pt>
                <c:pt idx="1">
                  <c:v>13.95</c:v>
                </c:pt>
                <c:pt idx="2">
                  <c:v>31.91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07-4FFF-B39B-5341F7ACB5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Enum.IsDefined</c:v>
                </c:pt>
                <c:pt idx="1">
                  <c:v>Light.GuardClauses</c:v>
                </c:pt>
                <c:pt idx="2">
                  <c:v>Light.GuardClauses Flags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174.09</c:v>
                </c:pt>
                <c:pt idx="1">
                  <c:v>15.55</c:v>
                </c:pt>
                <c:pt idx="2">
                  <c:v>33.909999999999997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07-4FFF-B39B-5341F7ACB5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3676280"/>
        <c:axId val="603675640"/>
      </c:barChart>
      <c:catAx>
        <c:axId val="603676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3675640"/>
        <c:crosses val="autoZero"/>
        <c:auto val="1"/>
        <c:lblAlgn val="ctr"/>
        <c:lblOffset val="100"/>
        <c:noMultiLvlLbl val="0"/>
      </c:catAx>
      <c:valAx>
        <c:axId val="60367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3676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Performance in </a:t>
            </a:r>
            <a:r>
              <a:rPr lang="de-DE" noProof="1"/>
              <a:t>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Short Ordinal</c:v>
                </c:pt>
                <c:pt idx="1">
                  <c:v>Long Ordinal</c:v>
                </c:pt>
                <c:pt idx="2">
                  <c:v>Short Current Culture</c:v>
                </c:pt>
                <c:pt idx="3">
                  <c:v>Long Current Culture</c:v>
                </c:pt>
                <c:pt idx="4">
                  <c:v>Short CC Ignore Case</c:v>
                </c:pt>
                <c:pt idx="5">
                  <c:v>Long CC Ignore Case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48.29</c:v>
                </c:pt>
                <c:pt idx="1">
                  <c:v>91.97</c:v>
                </c:pt>
                <c:pt idx="2">
                  <c:v>89.76</c:v>
                </c:pt>
                <c:pt idx="3">
                  <c:v>304.52</c:v>
                </c:pt>
                <c:pt idx="4">
                  <c:v>92.82</c:v>
                </c:pt>
                <c:pt idx="5">
                  <c:v>317.89999999999998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D-40B9-8828-F6DD2B9D32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Short Ordinal</c:v>
                </c:pt>
                <c:pt idx="1">
                  <c:v>Long Ordinal</c:v>
                </c:pt>
                <c:pt idx="2">
                  <c:v>Short Current Culture</c:v>
                </c:pt>
                <c:pt idx="3">
                  <c:v>Long Current Culture</c:v>
                </c:pt>
                <c:pt idx="4">
                  <c:v>Short CC Ignore Case</c:v>
                </c:pt>
                <c:pt idx="5">
                  <c:v>Long CC Ignore Case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22.55</c:v>
                </c:pt>
                <c:pt idx="1">
                  <c:v>78.819999999999993</c:v>
                </c:pt>
                <c:pt idx="2">
                  <c:v>80.22</c:v>
                </c:pt>
                <c:pt idx="3">
                  <c:v>294.31</c:v>
                </c:pt>
                <c:pt idx="4">
                  <c:v>80.62</c:v>
                </c:pt>
                <c:pt idx="5">
                  <c:v>308.75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1D-40B9-8828-F6DD2B9D32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4887312"/>
        <c:axId val="504889552"/>
      </c:barChart>
      <c:catAx>
        <c:axId val="50488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4889552"/>
        <c:crosses val="autoZero"/>
        <c:auto val="1"/>
        <c:lblAlgn val="ctr"/>
        <c:lblOffset val="100"/>
        <c:noMultiLvlLbl val="0"/>
      </c:catAx>
      <c:valAx>
        <c:axId val="50488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488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10.12.2018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ritinghighperf.net/" TargetMode="External"/><Relationship Id="rId2" Type="http://schemas.openxmlformats.org/officeDocument/2006/relationships/hyperlink" Target="https://www.apress.com/de/book/978148424026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damsitnik/awesome-dot-net-performance" TargetMode="External"/><Relationship Id="rId4" Type="http://schemas.openxmlformats.org/officeDocument/2006/relationships/hyperlink" Target="https://benchmarkdotnet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msbuil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roslyn/wiki/Roslyn%20Overview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O2x/Light.GuardClauses/wiki/Overview-of-All-Assertions" TargetMode="External"/><Relationship Id="rId2" Type="http://schemas.openxmlformats.org/officeDocument/2006/relationships/hyperlink" Target="https://github.com/feO2x/Light.GuardClau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Open Source mit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/>
          <a:lstStyle/>
          <a:p>
            <a:r>
              <a:rPr lang="de-DE" dirty="0"/>
              <a:t>Benchmark.NET, </a:t>
            </a:r>
            <a:r>
              <a:rPr lang="de-DE" noProof="1"/>
              <a:t>Roslyn</a:t>
            </a:r>
            <a:r>
              <a:rPr lang="de-DE" dirty="0"/>
              <a:t> und </a:t>
            </a:r>
            <a:r>
              <a:rPr lang="de-DE" noProof="1"/>
              <a:t>Multi-Targeting</a:t>
            </a:r>
            <a:r>
              <a:rPr lang="de-DE" dirty="0"/>
              <a:t> im Open Source Alltag</a:t>
            </a:r>
          </a:p>
        </p:txBody>
      </p:sp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DC9F43-27B5-4473-A99A-3C004252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Performanceoptimierung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66265F-D287-4954-985D-001357AA7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Benchmark.NET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EA037-BA91-4C30-BB29-08E847F0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741AE-1303-437E-B699-4F486CEA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58CB-3398-4620-8831-BD4AEF74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539477"/>
      </p:ext>
    </p:extLst>
  </p:cSld>
  <p:clrMapOvr>
    <a:masterClrMapping/>
  </p:clrMapOvr>
  <p:transition spd="med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26BB8F-EFEC-4BFF-AAF7-64117264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Ziele für Performanceoptimierung in .NET Prozessen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CAB84B-226A-48BD-AC0F-F9892EA7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Eliminiere unnötige Verarbeitungsschritte</a:t>
            </a:r>
          </a:p>
          <a:p>
            <a:r>
              <a:rPr lang="de-DE" dirty="0"/>
              <a:t>Allokiere sowenig Objekte wie möglich auf dem Heap</a:t>
            </a:r>
          </a:p>
          <a:p>
            <a:r>
              <a:rPr lang="de-DE" dirty="0"/>
              <a:t>Schreibe CPU-Cache-freundlichen Code</a:t>
            </a:r>
          </a:p>
          <a:p>
            <a:r>
              <a:rPr lang="de-DE" dirty="0"/>
              <a:t>„Ziehe alle Register“ der CPU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Wichtig: habe eine quantifizierbares Performanceziel und messe vorher und nachher.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9F9C-C6D1-41CB-B2E4-5158321B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303E-060E-42CA-8AF7-E252146D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5329E-C6F8-431E-83B9-A43F3772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178188"/>
      </p:ext>
    </p:extLst>
  </p:cSld>
  <p:clrMapOvr>
    <a:masterClrMapping/>
  </p:clrMapOvr>
  <p:transition spd="med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9674-88FE-4110-84D5-0FE11615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 Model des Datenteils von .NET Prozessen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77B2-C3CA-40FA-A203-CBF4A9D3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639D-C8DE-4E6B-9DF5-E9F7DD87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CBD05-855D-470C-99FE-7B41857B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85088A-C9F4-4397-B40E-4753B557B65B}"/>
              </a:ext>
            </a:extLst>
          </p:cNvPr>
          <p:cNvSpPr/>
          <p:nvPr/>
        </p:nvSpPr>
        <p:spPr>
          <a:xfrm>
            <a:off x="838200" y="1526059"/>
            <a:ext cx="2743200" cy="45596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A2F60-DDBA-4C8F-8939-AE1E265A504A}"/>
              </a:ext>
            </a:extLst>
          </p:cNvPr>
          <p:cNvSpPr txBox="1"/>
          <p:nvPr/>
        </p:nvSpPr>
        <p:spPr>
          <a:xfrm>
            <a:off x="1850278" y="1156727"/>
            <a:ext cx="7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81C262-80D9-44C6-8B31-D2DF1E969BF0}"/>
              </a:ext>
            </a:extLst>
          </p:cNvPr>
          <p:cNvSpPr/>
          <p:nvPr/>
        </p:nvSpPr>
        <p:spPr>
          <a:xfrm>
            <a:off x="3875902" y="1526059"/>
            <a:ext cx="7477898" cy="45596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A7FCC-E631-4B45-A5BE-5A014303403D}"/>
              </a:ext>
            </a:extLst>
          </p:cNvPr>
          <p:cNvSpPr txBox="1"/>
          <p:nvPr/>
        </p:nvSpPr>
        <p:spPr>
          <a:xfrm>
            <a:off x="7255328" y="115672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66E48-5FFE-4C0E-9700-6649F25A5835}"/>
              </a:ext>
            </a:extLst>
          </p:cNvPr>
          <p:cNvSpPr/>
          <p:nvPr/>
        </p:nvSpPr>
        <p:spPr>
          <a:xfrm>
            <a:off x="1037968" y="5331941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0E41E0-5CDD-499D-BEBB-A48CDAFDA12C}"/>
              </a:ext>
            </a:extLst>
          </p:cNvPr>
          <p:cNvSpPr/>
          <p:nvPr/>
        </p:nvSpPr>
        <p:spPr>
          <a:xfrm>
            <a:off x="1037968" y="4707067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args (string[])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A1B138-10C2-40C5-8C8D-6B55A1855950}"/>
              </a:ext>
            </a:extLst>
          </p:cNvPr>
          <p:cNvSpPr/>
          <p:nvPr/>
        </p:nvSpPr>
        <p:spPr>
          <a:xfrm>
            <a:off x="1037968" y="4082193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contacts (List&lt;Contact&gt;)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D31947-2F50-4CA8-A979-B1135F984656}"/>
              </a:ext>
            </a:extLst>
          </p:cNvPr>
          <p:cNvSpPr/>
          <p:nvPr/>
        </p:nvSpPr>
        <p:spPr>
          <a:xfrm>
            <a:off x="1037968" y="3457319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newPerson (Contact)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EE48DE-C3BF-4F08-986A-E6E5F328EFB3}"/>
              </a:ext>
            </a:extLst>
          </p:cNvPr>
          <p:cNvSpPr/>
          <p:nvPr/>
        </p:nvSpPr>
        <p:spPr>
          <a:xfrm>
            <a:off x="4038600" y="5331941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string[]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B3AA69B-1DF0-4A4D-93B9-835798867B08}"/>
              </a:ext>
            </a:extLst>
          </p:cNvPr>
          <p:cNvCxnSpPr>
            <a:cxnSpLocks/>
          </p:cNvCxnSpPr>
          <p:nvPr/>
        </p:nvCxnSpPr>
        <p:spPr>
          <a:xfrm>
            <a:off x="3394329" y="4969648"/>
            <a:ext cx="1826741" cy="36229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5B528-0D84-4BD5-9664-395CB605F2AD}"/>
              </a:ext>
            </a:extLst>
          </p:cNvPr>
          <p:cNvSpPr/>
          <p:nvPr/>
        </p:nvSpPr>
        <p:spPr>
          <a:xfrm>
            <a:off x="4038599" y="4082193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List&lt;Contact&gt;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44267C-7FF4-4AD0-AE50-250E65943CC7}"/>
              </a:ext>
            </a:extLst>
          </p:cNvPr>
          <p:cNvCxnSpPr>
            <a:cxnSpLocks/>
          </p:cNvCxnSpPr>
          <p:nvPr/>
        </p:nvCxnSpPr>
        <p:spPr>
          <a:xfrm>
            <a:off x="3394329" y="4344774"/>
            <a:ext cx="6528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D679686-2944-49BA-BAF9-FE276C95DFF4}"/>
              </a:ext>
            </a:extLst>
          </p:cNvPr>
          <p:cNvSpPr/>
          <p:nvPr/>
        </p:nvSpPr>
        <p:spPr>
          <a:xfrm>
            <a:off x="6944495" y="4086656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Contact[]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BE331-0175-4A03-BEBD-8F4C483DDEE5}"/>
              </a:ext>
            </a:extLst>
          </p:cNvPr>
          <p:cNvCxnSpPr>
            <a:cxnSpLocks/>
          </p:cNvCxnSpPr>
          <p:nvPr/>
        </p:nvCxnSpPr>
        <p:spPr>
          <a:xfrm>
            <a:off x="6394960" y="4344774"/>
            <a:ext cx="558113" cy="4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0956A71-66E8-4AD1-9C93-C40D91678EAA}"/>
              </a:ext>
            </a:extLst>
          </p:cNvPr>
          <p:cNvSpPr/>
          <p:nvPr/>
        </p:nvSpPr>
        <p:spPr>
          <a:xfrm>
            <a:off x="6944494" y="2991712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Contact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1B0FFC-E2CA-40E5-AF82-5B221E1C967F}"/>
              </a:ext>
            </a:extLst>
          </p:cNvPr>
          <p:cNvSpPr/>
          <p:nvPr/>
        </p:nvSpPr>
        <p:spPr>
          <a:xfrm>
            <a:off x="6944495" y="2152137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Contact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8AB039-6AAC-4C8B-9220-6BA2F8FE3CCE}"/>
              </a:ext>
            </a:extLst>
          </p:cNvPr>
          <p:cNvCxnSpPr>
            <a:cxnSpLocks/>
            <a:stCxn id="27" idx="0"/>
            <a:endCxn id="30" idx="2"/>
          </p:cNvCxnSpPr>
          <p:nvPr/>
        </p:nvCxnSpPr>
        <p:spPr>
          <a:xfrm flipH="1" flipV="1">
            <a:off x="8118386" y="3516874"/>
            <a:ext cx="1" cy="5697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4F44F6A-E0A5-4588-AAAD-C9C563577C41}"/>
              </a:ext>
            </a:extLst>
          </p:cNvPr>
          <p:cNvCxnSpPr>
            <a:stCxn id="27" idx="3"/>
            <a:endCxn id="31" idx="3"/>
          </p:cNvCxnSpPr>
          <p:nvPr/>
        </p:nvCxnSpPr>
        <p:spPr>
          <a:xfrm flipV="1">
            <a:off x="9292278" y="2414718"/>
            <a:ext cx="12700" cy="1934519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30A57EE-BDC0-41D9-9702-74413EC85F22}"/>
              </a:ext>
            </a:extLst>
          </p:cNvPr>
          <p:cNvCxnSpPr>
            <a:cxnSpLocks/>
          </p:cNvCxnSpPr>
          <p:nvPr/>
        </p:nvCxnSpPr>
        <p:spPr>
          <a:xfrm flipV="1">
            <a:off x="3394329" y="2414718"/>
            <a:ext cx="3558744" cy="130518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00978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014-12C9-4E82-942F-8E484B18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wird aus C# Code Maschinencode?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3D2E9-D607-4E7E-B998-7C9B2384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B883-2BF4-4695-A661-19F61842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ED545-BC51-4BB0-B7AB-3F555DA7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58C90118-C95D-473F-A45A-86C7585EDC0A}"/>
              </a:ext>
            </a:extLst>
          </p:cNvPr>
          <p:cNvSpPr/>
          <p:nvPr/>
        </p:nvSpPr>
        <p:spPr>
          <a:xfrm>
            <a:off x="602355" y="2091979"/>
            <a:ext cx="908222" cy="108988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E6750-0480-4A08-9FDF-D0A0BCA0BB4D}"/>
              </a:ext>
            </a:extLst>
          </p:cNvPr>
          <p:cNvSpPr txBox="1"/>
          <p:nvPr/>
        </p:nvSpPr>
        <p:spPr>
          <a:xfrm>
            <a:off x="275643" y="3306805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.</a:t>
            </a:r>
            <a:r>
              <a:rPr lang="de-DE" dirty="0" err="1"/>
              <a:t>cs</a:t>
            </a:r>
            <a:r>
              <a:rPr lang="de-DE" dirty="0"/>
              <a:t> Dateien</a:t>
            </a:r>
            <a:br>
              <a:rPr lang="de-DE" dirty="0"/>
            </a:br>
            <a:r>
              <a:rPr lang="de-DE" dirty="0"/>
              <a:t>C# Quellcode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44F155-5966-4384-BFBB-B0F39F145F17}"/>
              </a:ext>
            </a:extLst>
          </p:cNvPr>
          <p:cNvSpPr/>
          <p:nvPr/>
        </p:nvSpPr>
        <p:spPr>
          <a:xfrm>
            <a:off x="2923365" y="2091975"/>
            <a:ext cx="1348947" cy="108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/>
              <a:t>Roslyn</a:t>
            </a:r>
          </a:p>
          <a:p>
            <a:pPr algn="ctr"/>
            <a:r>
              <a:rPr lang="de-DE" dirty="0"/>
              <a:t>CSC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2014395-4D1D-425A-9949-F662351E5857}"/>
              </a:ext>
            </a:extLst>
          </p:cNvPr>
          <p:cNvSpPr/>
          <p:nvPr/>
        </p:nvSpPr>
        <p:spPr>
          <a:xfrm>
            <a:off x="1827733" y="2454358"/>
            <a:ext cx="77847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325A7AE-1F15-4274-9EA3-179036947193}"/>
              </a:ext>
            </a:extLst>
          </p:cNvPr>
          <p:cNvSpPr/>
          <p:nvPr/>
        </p:nvSpPr>
        <p:spPr>
          <a:xfrm>
            <a:off x="4589468" y="2454358"/>
            <a:ext cx="77847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A3A228C6-4643-4529-A844-92A80452A15B}"/>
              </a:ext>
            </a:extLst>
          </p:cNvPr>
          <p:cNvSpPr/>
          <p:nvPr/>
        </p:nvSpPr>
        <p:spPr>
          <a:xfrm>
            <a:off x="5685100" y="2183496"/>
            <a:ext cx="778476" cy="90684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F98F4-4A91-4A8E-8FDE-9563C954949F}"/>
              </a:ext>
            </a:extLst>
          </p:cNvPr>
          <p:cNvSpPr txBox="1"/>
          <p:nvPr/>
        </p:nvSpPr>
        <p:spPr>
          <a:xfrm>
            <a:off x="4840090" y="3305993"/>
            <a:ext cx="2468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DLL (MSIL)</a:t>
            </a:r>
          </a:p>
          <a:p>
            <a:pPr algn="ctr"/>
            <a:r>
              <a:rPr lang="de-DE" dirty="0"/>
              <a:t>Plattformunabhängige</a:t>
            </a:r>
          </a:p>
          <a:p>
            <a:pPr algn="ctr"/>
            <a:r>
              <a:rPr lang="de-DE" dirty="0"/>
              <a:t>Zwischensprache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EBF1854-4687-4CAB-82F8-82E92116F140}"/>
              </a:ext>
            </a:extLst>
          </p:cNvPr>
          <p:cNvSpPr/>
          <p:nvPr/>
        </p:nvSpPr>
        <p:spPr>
          <a:xfrm>
            <a:off x="6780730" y="2454356"/>
            <a:ext cx="77847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AC094FF-0196-43B4-9454-E4C6DF870B9D}"/>
              </a:ext>
            </a:extLst>
          </p:cNvPr>
          <p:cNvSpPr/>
          <p:nvPr/>
        </p:nvSpPr>
        <p:spPr>
          <a:xfrm>
            <a:off x="7876360" y="2091979"/>
            <a:ext cx="1348947" cy="108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CLR JIT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7B26673-6471-4331-9D54-FF6BA5577758}"/>
              </a:ext>
            </a:extLst>
          </p:cNvPr>
          <p:cNvSpPr/>
          <p:nvPr/>
        </p:nvSpPr>
        <p:spPr>
          <a:xfrm>
            <a:off x="10638091" y="2183496"/>
            <a:ext cx="778476" cy="90684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1BFBD2-2F8E-4E46-A27C-86E2839747ED}"/>
              </a:ext>
            </a:extLst>
          </p:cNvPr>
          <p:cNvSpPr/>
          <p:nvPr/>
        </p:nvSpPr>
        <p:spPr>
          <a:xfrm>
            <a:off x="9542461" y="2449113"/>
            <a:ext cx="77847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F5D25B-0608-4F3F-BCBC-6D1D26EB1CE5}"/>
              </a:ext>
            </a:extLst>
          </p:cNvPr>
          <p:cNvSpPr txBox="1"/>
          <p:nvPr/>
        </p:nvSpPr>
        <p:spPr>
          <a:xfrm>
            <a:off x="10138306" y="3305993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Maschinencode</a:t>
            </a:r>
          </a:p>
        </p:txBody>
      </p:sp>
    </p:spTree>
    <p:extLst>
      <p:ext uri="{BB962C8B-B14F-4D97-AF65-F5344CB8AC3E}">
        <p14:creationId xmlns:p14="http://schemas.microsoft.com/office/powerpoint/2010/main" val="29481282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6" grpId="0" animBg="1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C65F-A97F-4605-AB52-B53332C3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Typische Modifizierte Harvard Architektur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C1103-1F91-4065-A85A-B184C737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1A440-DA6A-467E-B9D0-7EAF52F2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33A2D-2569-49DE-BF75-C4A2878E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F666BE-282A-4FC3-A92C-9B4E54250A80}"/>
              </a:ext>
            </a:extLst>
          </p:cNvPr>
          <p:cNvSpPr/>
          <p:nvPr/>
        </p:nvSpPr>
        <p:spPr>
          <a:xfrm>
            <a:off x="2438400" y="3497016"/>
            <a:ext cx="7290487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L3 Cache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74C62B-569E-4866-B080-7408D52999EE}"/>
              </a:ext>
            </a:extLst>
          </p:cNvPr>
          <p:cNvGrpSpPr/>
          <p:nvPr/>
        </p:nvGrpSpPr>
        <p:grpSpPr>
          <a:xfrm>
            <a:off x="2438400" y="1519663"/>
            <a:ext cx="1752600" cy="1822622"/>
            <a:chOff x="1828800" y="2454873"/>
            <a:chExt cx="1752600" cy="18226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1C2E83-872B-4851-BBB8-3B35530CAB44}"/>
                </a:ext>
              </a:extLst>
            </p:cNvPr>
            <p:cNvSpPr/>
            <p:nvPr/>
          </p:nvSpPr>
          <p:spPr>
            <a:xfrm>
              <a:off x="1828800" y="2454873"/>
              <a:ext cx="1752600" cy="182262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B407B6-4A56-4CA5-A2F8-97C7BDF2CD56}"/>
                </a:ext>
              </a:extLst>
            </p:cNvPr>
            <p:cNvSpPr/>
            <p:nvPr/>
          </p:nvSpPr>
          <p:spPr>
            <a:xfrm>
              <a:off x="1921476" y="2596975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CU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A03F6-2B64-4404-8D8D-F2E6A7079058}"/>
                </a:ext>
              </a:extLst>
            </p:cNvPr>
            <p:cNvSpPr/>
            <p:nvPr/>
          </p:nvSpPr>
          <p:spPr>
            <a:xfrm>
              <a:off x="2737022" y="2596974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ALU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113AA0-9ACD-4C83-8855-2A1A206A9EA1}"/>
                </a:ext>
              </a:extLst>
            </p:cNvPr>
            <p:cNvSpPr/>
            <p:nvPr/>
          </p:nvSpPr>
          <p:spPr>
            <a:xfrm>
              <a:off x="1921476" y="3830595"/>
              <a:ext cx="1537386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L2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E93F11-90DC-4E88-96B0-B63B811ED02F}"/>
                </a:ext>
              </a:extLst>
            </p:cNvPr>
            <p:cNvSpPr/>
            <p:nvPr/>
          </p:nvSpPr>
          <p:spPr>
            <a:xfrm>
              <a:off x="1920961" y="338383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ABEE79-7F4F-4D40-AD60-1CCCC6820FAF}"/>
                </a:ext>
              </a:extLst>
            </p:cNvPr>
            <p:cNvSpPr/>
            <p:nvPr/>
          </p:nvSpPr>
          <p:spPr>
            <a:xfrm>
              <a:off x="2735992" y="338051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I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16BBBC-F85B-4D4B-874F-99A554440EA7}"/>
              </a:ext>
            </a:extLst>
          </p:cNvPr>
          <p:cNvGrpSpPr/>
          <p:nvPr/>
        </p:nvGrpSpPr>
        <p:grpSpPr>
          <a:xfrm>
            <a:off x="4286765" y="1519663"/>
            <a:ext cx="1752600" cy="1822622"/>
            <a:chOff x="1828800" y="2454873"/>
            <a:chExt cx="1752600" cy="182262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031E55-DD95-46B1-93E5-69ECCEDF2A36}"/>
                </a:ext>
              </a:extLst>
            </p:cNvPr>
            <p:cNvSpPr/>
            <p:nvPr/>
          </p:nvSpPr>
          <p:spPr>
            <a:xfrm>
              <a:off x="1828800" y="2454873"/>
              <a:ext cx="1752600" cy="182262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001A30-4BB6-4403-9D03-D97B5D8C4CEA}"/>
                </a:ext>
              </a:extLst>
            </p:cNvPr>
            <p:cNvSpPr/>
            <p:nvPr/>
          </p:nvSpPr>
          <p:spPr>
            <a:xfrm>
              <a:off x="1921476" y="2596975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CU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B69B2A-FD18-4D6F-96D8-D1596706D9CF}"/>
                </a:ext>
              </a:extLst>
            </p:cNvPr>
            <p:cNvSpPr/>
            <p:nvPr/>
          </p:nvSpPr>
          <p:spPr>
            <a:xfrm>
              <a:off x="2737022" y="2596974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ALU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EFF3A1-85C1-4ACB-BA95-EABF9D3CCA37}"/>
                </a:ext>
              </a:extLst>
            </p:cNvPr>
            <p:cNvSpPr/>
            <p:nvPr/>
          </p:nvSpPr>
          <p:spPr>
            <a:xfrm>
              <a:off x="1921476" y="3830595"/>
              <a:ext cx="1537386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L2 Cache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1DEFB9-F615-4CE9-B0F3-6CB10DF22B43}"/>
                </a:ext>
              </a:extLst>
            </p:cNvPr>
            <p:cNvSpPr/>
            <p:nvPr/>
          </p:nvSpPr>
          <p:spPr>
            <a:xfrm>
              <a:off x="1920961" y="338383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05A526-C151-4989-B83B-3365CD6CF3C8}"/>
                </a:ext>
              </a:extLst>
            </p:cNvPr>
            <p:cNvSpPr/>
            <p:nvPr/>
          </p:nvSpPr>
          <p:spPr>
            <a:xfrm>
              <a:off x="2735992" y="338051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275487-5F38-4B9B-AD70-0D722B946807}"/>
              </a:ext>
            </a:extLst>
          </p:cNvPr>
          <p:cNvGrpSpPr/>
          <p:nvPr/>
        </p:nvGrpSpPr>
        <p:grpSpPr>
          <a:xfrm>
            <a:off x="6131526" y="1519663"/>
            <a:ext cx="1752600" cy="1822622"/>
            <a:chOff x="1828800" y="2454873"/>
            <a:chExt cx="1752600" cy="18226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51D860-BBEA-40E8-B9F4-87D32F0A469B}"/>
                </a:ext>
              </a:extLst>
            </p:cNvPr>
            <p:cNvSpPr/>
            <p:nvPr/>
          </p:nvSpPr>
          <p:spPr>
            <a:xfrm>
              <a:off x="1828800" y="2454873"/>
              <a:ext cx="1752600" cy="182262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1468F5-8E21-400E-8728-662E7D0AFCD2}"/>
                </a:ext>
              </a:extLst>
            </p:cNvPr>
            <p:cNvSpPr/>
            <p:nvPr/>
          </p:nvSpPr>
          <p:spPr>
            <a:xfrm>
              <a:off x="1921476" y="2596975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CU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E2EE76-7717-4FA2-9351-96008DAAE0A4}"/>
                </a:ext>
              </a:extLst>
            </p:cNvPr>
            <p:cNvSpPr/>
            <p:nvPr/>
          </p:nvSpPr>
          <p:spPr>
            <a:xfrm>
              <a:off x="2737022" y="2596974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7A5A31-57C4-4871-B617-2FFA3535A31C}"/>
                </a:ext>
              </a:extLst>
            </p:cNvPr>
            <p:cNvSpPr/>
            <p:nvPr/>
          </p:nvSpPr>
          <p:spPr>
            <a:xfrm>
              <a:off x="1921476" y="3830595"/>
              <a:ext cx="1537386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L2 Cache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61282F-2D00-4504-8046-A5F435EA63FD}"/>
                </a:ext>
              </a:extLst>
            </p:cNvPr>
            <p:cNvSpPr/>
            <p:nvPr/>
          </p:nvSpPr>
          <p:spPr>
            <a:xfrm>
              <a:off x="1920961" y="338383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14F5ADC-8317-424D-858E-154843903D85}"/>
                </a:ext>
              </a:extLst>
            </p:cNvPr>
            <p:cNvSpPr/>
            <p:nvPr/>
          </p:nvSpPr>
          <p:spPr>
            <a:xfrm>
              <a:off x="2735992" y="338051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I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EFB79D-85AD-4594-8CD5-3D7DBDE803E8}"/>
              </a:ext>
            </a:extLst>
          </p:cNvPr>
          <p:cNvGrpSpPr/>
          <p:nvPr/>
        </p:nvGrpSpPr>
        <p:grpSpPr>
          <a:xfrm>
            <a:off x="7976287" y="1519663"/>
            <a:ext cx="1752600" cy="1822622"/>
            <a:chOff x="1828800" y="2454873"/>
            <a:chExt cx="1752600" cy="18226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D19CE5-C489-48CF-874D-06E27EFA4E8C}"/>
                </a:ext>
              </a:extLst>
            </p:cNvPr>
            <p:cNvSpPr/>
            <p:nvPr/>
          </p:nvSpPr>
          <p:spPr>
            <a:xfrm>
              <a:off x="1828800" y="2454873"/>
              <a:ext cx="1752600" cy="182262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5DAEFE-815B-48AC-8D0B-DE000BED43FD}"/>
                </a:ext>
              </a:extLst>
            </p:cNvPr>
            <p:cNvSpPr/>
            <p:nvPr/>
          </p:nvSpPr>
          <p:spPr>
            <a:xfrm>
              <a:off x="1921476" y="2596975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CU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2ED271-28EE-4C2B-84C5-72C73F307E8D}"/>
                </a:ext>
              </a:extLst>
            </p:cNvPr>
            <p:cNvSpPr/>
            <p:nvPr/>
          </p:nvSpPr>
          <p:spPr>
            <a:xfrm>
              <a:off x="2737022" y="2596974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708E5A4-E06A-4968-A73C-7F2B447BA74F}"/>
                </a:ext>
              </a:extLst>
            </p:cNvPr>
            <p:cNvSpPr/>
            <p:nvPr/>
          </p:nvSpPr>
          <p:spPr>
            <a:xfrm>
              <a:off x="1921476" y="3830595"/>
              <a:ext cx="1537386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L2 Cache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E1CD8D3-6893-4442-B0D4-B0E4CAD99233}"/>
                </a:ext>
              </a:extLst>
            </p:cNvPr>
            <p:cNvSpPr/>
            <p:nvPr/>
          </p:nvSpPr>
          <p:spPr>
            <a:xfrm>
              <a:off x="1920961" y="338383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D258A5-3BBF-442C-A91E-39E8BA1FE6D8}"/>
                </a:ext>
              </a:extLst>
            </p:cNvPr>
            <p:cNvSpPr/>
            <p:nvPr/>
          </p:nvSpPr>
          <p:spPr>
            <a:xfrm>
              <a:off x="2735992" y="338051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I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2710763-8DF3-4065-BE34-A4FB81DC8978}"/>
              </a:ext>
            </a:extLst>
          </p:cNvPr>
          <p:cNvSpPr/>
          <p:nvPr/>
        </p:nvSpPr>
        <p:spPr>
          <a:xfrm>
            <a:off x="2087778" y="1338433"/>
            <a:ext cx="8033952" cy="28557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799AB-B35E-4D99-9EFF-AFB47CE0DD55}"/>
              </a:ext>
            </a:extLst>
          </p:cNvPr>
          <p:cNvSpPr txBox="1"/>
          <p:nvPr/>
        </p:nvSpPr>
        <p:spPr>
          <a:xfrm>
            <a:off x="5130430" y="948468"/>
            <a:ext cx="197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CPU mit 4 Kernen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9CF74C-77A1-48A2-BAB0-B9CF4E38D30B}"/>
              </a:ext>
            </a:extLst>
          </p:cNvPr>
          <p:cNvSpPr/>
          <p:nvPr/>
        </p:nvSpPr>
        <p:spPr>
          <a:xfrm>
            <a:off x="10293693" y="2278863"/>
            <a:ext cx="613721" cy="926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400" dirty="0"/>
              <a:t>Memory Bus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B18631-A9E0-47A7-B4F8-80B2EEE5C901}"/>
              </a:ext>
            </a:extLst>
          </p:cNvPr>
          <p:cNvSpPr/>
          <p:nvPr/>
        </p:nvSpPr>
        <p:spPr>
          <a:xfrm>
            <a:off x="11096884" y="1787681"/>
            <a:ext cx="556054" cy="19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RAM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13CE82-5B5D-4F10-9FEE-8A145B7B83FC}"/>
              </a:ext>
            </a:extLst>
          </p:cNvPr>
          <p:cNvSpPr/>
          <p:nvPr/>
        </p:nvSpPr>
        <p:spPr>
          <a:xfrm>
            <a:off x="1284587" y="2274810"/>
            <a:ext cx="613721" cy="926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PCI-E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3B1E04-F381-487F-8B3D-1E95B09CEA0E}"/>
              </a:ext>
            </a:extLst>
          </p:cNvPr>
          <p:cNvSpPr/>
          <p:nvPr/>
        </p:nvSpPr>
        <p:spPr>
          <a:xfrm>
            <a:off x="539063" y="1811764"/>
            <a:ext cx="556054" cy="19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GPU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30958B-B497-4BA7-9F5D-D35E4A880AC1}"/>
              </a:ext>
            </a:extLst>
          </p:cNvPr>
          <p:cNvSpPr/>
          <p:nvPr/>
        </p:nvSpPr>
        <p:spPr>
          <a:xfrm>
            <a:off x="5316624" y="4724503"/>
            <a:ext cx="1490534" cy="91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Platform</a:t>
            </a:r>
            <a:r>
              <a:rPr lang="de-DE" dirty="0"/>
              <a:t> Controller Hub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5F9EE7-0E19-4D8C-BDD7-26E04D7C0719}"/>
              </a:ext>
            </a:extLst>
          </p:cNvPr>
          <p:cNvSpPr/>
          <p:nvPr/>
        </p:nvSpPr>
        <p:spPr>
          <a:xfrm>
            <a:off x="5596453" y="4266389"/>
            <a:ext cx="930876" cy="391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DMI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7398D5-30B0-4E94-89EB-73D17BFED8D1}"/>
              </a:ext>
            </a:extLst>
          </p:cNvPr>
          <p:cNvSpPr/>
          <p:nvPr/>
        </p:nvSpPr>
        <p:spPr>
          <a:xfrm>
            <a:off x="4283033" y="4988528"/>
            <a:ext cx="930876" cy="391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USB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54243E-ACF4-4D14-AC07-C417397612C1}"/>
              </a:ext>
            </a:extLst>
          </p:cNvPr>
          <p:cNvSpPr/>
          <p:nvPr/>
        </p:nvSpPr>
        <p:spPr>
          <a:xfrm>
            <a:off x="6907042" y="4988528"/>
            <a:ext cx="930876" cy="391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SATA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9D3AE8-2AA0-4EB4-9B77-41990BDAF7C7}"/>
              </a:ext>
            </a:extLst>
          </p:cNvPr>
          <p:cNvSpPr/>
          <p:nvPr/>
        </p:nvSpPr>
        <p:spPr>
          <a:xfrm>
            <a:off x="5595038" y="5718921"/>
            <a:ext cx="930876" cy="391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PCI</a:t>
            </a:r>
          </a:p>
        </p:txBody>
      </p:sp>
    </p:spTree>
    <p:extLst>
      <p:ext uri="{BB962C8B-B14F-4D97-AF65-F5344CB8AC3E}">
        <p14:creationId xmlns:p14="http://schemas.microsoft.com/office/powerpoint/2010/main" val="96552279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237D-7858-45FB-81D6-D14DCAF8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Zugriffszeiten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9C3F2AB-E63E-4380-978C-FB87649B4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000214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E092C-BD5F-4D23-95AE-2FF428C5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F0E3D-619F-46FB-9BB1-AED26072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49F33-2479-48E1-BA13-B88AE573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75181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45AE1-56BE-4459-853D-29C88EBC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13CA6-AAD1-4BEA-9EB5-57A73F99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3E22F-443D-42EB-8596-14C085C7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DF907B7-2ABE-41E3-A20B-FDAF4FB6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296007"/>
            <a:ext cx="4876800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7DADF9-7E1B-4598-A53F-768050DECA2E}"/>
              </a:ext>
            </a:extLst>
          </p:cNvPr>
          <p:cNvSpPr txBox="1"/>
          <p:nvPr/>
        </p:nvSpPr>
        <p:spPr>
          <a:xfrm>
            <a:off x="2018377" y="4795082"/>
            <a:ext cx="815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Optimierung einer Assertion am Beispiel</a:t>
            </a:r>
          </a:p>
        </p:txBody>
      </p:sp>
    </p:spTree>
    <p:extLst>
      <p:ext uri="{BB962C8B-B14F-4D97-AF65-F5344CB8AC3E}">
        <p14:creationId xmlns:p14="http://schemas.microsoft.com/office/powerpoint/2010/main" val="1644812007"/>
      </p:ext>
    </p:extLst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CEC72F-4EB3-4C30-97EF-EABC805C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einer Assertion: Intuitive Implementierung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B93C6D-055B-499F-9DB7-13F000136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8496"/>
            <a:ext cx="10515600" cy="176390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234B3-6ECB-4149-BAF6-39F5A1EA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DD8B8-C618-48D8-BF08-2969A500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914E4-7BC1-4307-AAF5-7D0BBFFB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F52B11-7EFE-4AE8-A1EC-9CC656738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8110"/>
              </p:ext>
            </p:extLst>
          </p:nvPr>
        </p:nvGraphicFramePr>
        <p:xfrm>
          <a:off x="6526427" y="4863116"/>
          <a:ext cx="4827373" cy="1112520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456102">
                  <a:extLst>
                    <a:ext uri="{9D8B030D-6E8A-4147-A177-3AD203B41FA5}">
                      <a16:colId xmlns:a16="http://schemas.microsoft.com/office/drawing/2014/main" val="72103768"/>
                    </a:ext>
                  </a:extLst>
                </a:gridCol>
                <a:gridCol w="3371271">
                  <a:extLst>
                    <a:ext uri="{9D8B030D-6E8A-4147-A177-3AD203B41FA5}">
                      <a16:colId xmlns:a16="http://schemas.microsoft.com/office/drawing/2014/main" val="356369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Durchschnittliche Laufzeit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1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~0,3ns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2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~1,3ns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3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035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D918-48A7-4DE6-8FAA-CDE35927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einer Assertion: </a:t>
            </a:r>
            <a:r>
              <a:rPr lang="en-US" dirty="0"/>
              <a:t>Aggressive </a:t>
            </a:r>
            <a:r>
              <a:rPr lang="en-US" noProof="1"/>
              <a:t>Inlining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43FA0B-FA79-495D-8062-C4880C6CB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794"/>
            <a:ext cx="10515600" cy="23250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2CAE-9E3A-414C-BB23-2EB45EAC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A8744-EC7B-4395-B423-460A8C54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E0D0-83FB-4437-B934-D0874966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72B4CA-3673-4598-BAA0-2966C8EE0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33600"/>
              </p:ext>
            </p:extLst>
          </p:nvPr>
        </p:nvGraphicFramePr>
        <p:xfrm>
          <a:off x="5502876" y="4521420"/>
          <a:ext cx="5850924" cy="1483360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2364258">
                  <a:extLst>
                    <a:ext uri="{9D8B030D-6E8A-4147-A177-3AD203B41FA5}">
                      <a16:colId xmlns:a16="http://schemas.microsoft.com/office/drawing/2014/main" val="72103768"/>
                    </a:ext>
                  </a:extLst>
                </a:gridCol>
                <a:gridCol w="3486666">
                  <a:extLst>
                    <a:ext uri="{9D8B030D-6E8A-4147-A177-3AD203B41FA5}">
                      <a16:colId xmlns:a16="http://schemas.microsoft.com/office/drawing/2014/main" val="356369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Durchschnittliche Laufzeit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1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~0,3ns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2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~1,3ns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3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Aggressive </a:t>
                      </a:r>
                      <a:r>
                        <a:rPr lang="de-DE" dirty="0" err="1"/>
                        <a:t>Inlining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~0,3ns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3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EC23-D4B6-46ED-B612-F8FB33B9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einer Assertion: </a:t>
            </a:r>
            <a:r>
              <a:rPr lang="en-US" dirty="0"/>
              <a:t>Throw</a:t>
            </a:r>
            <a:r>
              <a:rPr lang="de-DE" dirty="0"/>
              <a:t> in anderer Methode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F9D6-D9A3-48EA-980E-1BD11B24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1F45-CB62-44D6-9CEC-E5CA0FFA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2F69-F488-46EF-91CE-0CAA8D7E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FCECC-6D12-43EB-BBDB-F1782E67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03" y="1178007"/>
            <a:ext cx="10562794" cy="2261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F518FB-1344-480A-9938-8C104259B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2" y="3884289"/>
            <a:ext cx="11219936" cy="146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noProof="1"/>
              <a:t>Light.GuardClauses</a:t>
            </a:r>
            <a:r>
              <a:rPr lang="de-DE" dirty="0"/>
              <a:t>?</a:t>
            </a:r>
          </a:p>
          <a:p>
            <a:r>
              <a:rPr lang="de-DE" dirty="0"/>
              <a:t>Performance-Optimierung mit Benchmark.NET</a:t>
            </a:r>
          </a:p>
          <a:p>
            <a:r>
              <a:rPr lang="de-DE" noProof="1"/>
              <a:t>Multi-Targeting</a:t>
            </a:r>
            <a:r>
              <a:rPr lang="de-DE" dirty="0"/>
              <a:t> mit dem neuen </a:t>
            </a:r>
            <a:r>
              <a:rPr lang="de-DE" noProof="1"/>
              <a:t>csproj</a:t>
            </a:r>
            <a:r>
              <a:rPr lang="de-DE" dirty="0"/>
              <a:t>-Format</a:t>
            </a:r>
          </a:p>
          <a:p>
            <a:r>
              <a:rPr lang="de-DE" noProof="1"/>
              <a:t>Roslyn</a:t>
            </a:r>
            <a:r>
              <a:rPr lang="de-DE" dirty="0"/>
              <a:t> zur Codegenerierung und –Validierung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Zwischenfragen und Anmerkungen erlaubt!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3611-FD2B-45EA-9151-9BB8A65D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C982-2FF8-4035-82F3-53456299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Performance-Ergebnisse für </a:t>
            </a:r>
            <a:r>
              <a:rPr lang="de-DE" noProof="1"/>
              <a:t>MustNotBeNull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26F4BA9-6CB4-456F-8FB4-4A5AC5344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885861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CB7BF-7364-40B1-9C2B-8F963FE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1AF07-092B-4B9F-A0D6-88AAA1DA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ECA9C-EE2F-4E91-96EB-5F971F9F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67075"/>
      </p:ext>
    </p:extLst>
  </p:cSld>
  <p:clrMapOvr>
    <a:masterClrMapping/>
  </p:clrMapOvr>
  <p:transition spd="med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4CB0-F2E3-4FDE-A4C1-ACF7673C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  <a:r>
              <a:rPr lang="de-DE" dirty="0"/>
              <a:t> in C# 8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F0E3BB-36EE-42F0-903E-F2DA30F76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437" y="1323975"/>
            <a:ext cx="5953125" cy="45529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C94E1-AEB5-4520-A009-2B9617CF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AC4B-ADA8-4BF9-8000-C1B72673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E485-6641-4E47-9960-169A46F2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867625"/>
      </p:ext>
    </p:extLst>
  </p:cSld>
  <p:clrMapOvr>
    <a:masterClrMapping/>
  </p:clrMapOvr>
  <p:transition spd="med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D246-7729-4918-975D-2D08559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Benchmark.NET Ausgabe für </a:t>
            </a:r>
            <a:r>
              <a:rPr lang="de-DE" noProof="1"/>
              <a:t>MustNotBeNull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CCE8C4-73C5-4CB6-B5D9-8A354FE02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791" y="936625"/>
            <a:ext cx="9426418" cy="53276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95DAE-C59B-49FE-A793-14F6C176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575BE-FFAF-451F-9ABF-34DF5AFE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ABBC0-D993-40EB-8DDA-B759F1E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27803"/>
      </p:ext>
    </p:extLst>
  </p:cSld>
  <p:clrMapOvr>
    <a:masterClrMapping/>
  </p:clrMapOvr>
  <p:transition spd="med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4688-D3F0-4361-B1D9-31B7778F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Benchmark.NET?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F0F2-3F9A-4487-9533-5099936C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C48EF-9853-4510-955B-E1833E9A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0D92-64E7-4210-981A-0D13EB72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73C4B-7240-4CD1-B7D5-DC6606DC4ECE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823960" y="3237627"/>
            <a:ext cx="291770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520252E-E685-467B-9F9F-6E8539DCBD6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23960" y="2038205"/>
            <a:ext cx="2917704" cy="119942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C37B1AED-FB27-4D00-A2DE-C43544B69766}"/>
              </a:ext>
            </a:extLst>
          </p:cNvPr>
          <p:cNvSpPr/>
          <p:nvPr/>
        </p:nvSpPr>
        <p:spPr>
          <a:xfrm>
            <a:off x="1729914" y="2567532"/>
            <a:ext cx="2094046" cy="13401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Host-Prozess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7B6D1A7-33AF-497F-9670-BA3F6544F799}"/>
              </a:ext>
            </a:extLst>
          </p:cNvPr>
          <p:cNvSpPr/>
          <p:nvPr/>
        </p:nvSpPr>
        <p:spPr>
          <a:xfrm>
            <a:off x="6741664" y="1500733"/>
            <a:ext cx="3720422" cy="1074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Benchmark 1</a:t>
            </a:r>
          </a:p>
          <a:p>
            <a:pPr algn="ctr"/>
            <a:r>
              <a:rPr lang="de-DE" dirty="0" err="1"/>
              <a:t>Runtime</a:t>
            </a:r>
            <a:r>
              <a:rPr lang="de-DE" dirty="0"/>
              <a:t> .NET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0762F57-5D15-4531-BEEA-91C7E87F55C3}"/>
              </a:ext>
            </a:extLst>
          </p:cNvPr>
          <p:cNvSpPr/>
          <p:nvPr/>
        </p:nvSpPr>
        <p:spPr>
          <a:xfrm>
            <a:off x="6741663" y="2700156"/>
            <a:ext cx="3720423" cy="1074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Benchmark 1</a:t>
            </a:r>
          </a:p>
          <a:p>
            <a:pPr algn="ctr"/>
            <a:r>
              <a:rPr lang="de-DE" dirty="0" err="1"/>
              <a:t>Runtime</a:t>
            </a:r>
            <a:r>
              <a:rPr lang="de-DE" dirty="0"/>
              <a:t> .NET Core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C14FE3D-8B85-4472-A3D6-5C4C94807F25}"/>
              </a:ext>
            </a:extLst>
          </p:cNvPr>
          <p:cNvSpPr/>
          <p:nvPr/>
        </p:nvSpPr>
        <p:spPr>
          <a:xfrm>
            <a:off x="6741662" y="3928542"/>
            <a:ext cx="3720423" cy="1074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Benchmark 2 Prozess</a:t>
            </a:r>
          </a:p>
          <a:p>
            <a:pPr algn="ctr"/>
            <a:r>
              <a:rPr lang="de-DE" dirty="0"/>
              <a:t>…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B88713-612A-4416-B44A-EE9E33D2FE9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823960" y="3237627"/>
            <a:ext cx="2917702" cy="12283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2759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7786-E77F-4201-971C-3B710EA9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eines Benchmark.NET-Prozesses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8281-873F-4404-A63D-95272234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Pilot – Ermittlung der notwendigen Operationen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Overhead – Ermittlung des Overheads von Benchmark.NET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Actual Warmup</a:t>
            </a:r>
            <a:r>
              <a:rPr lang="de-DE" dirty="0"/>
              <a:t> – Aufrufen der </a:t>
            </a:r>
            <a:r>
              <a:rPr lang="de-DE" noProof="1"/>
              <a:t>Benchmarkmethode</a:t>
            </a:r>
            <a:r>
              <a:rPr lang="de-DE" dirty="0"/>
              <a:t> zur JIT-Kompilierung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Actual Workload</a:t>
            </a:r>
            <a:r>
              <a:rPr lang="de-DE" dirty="0"/>
              <a:t> – Erfassen der tatsächlichen Messwerte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</a:t>
            </a:r>
            <a:r>
              <a:rPr lang="de-DE" dirty="0"/>
              <a:t> – Ergebniszusammenstellung (Average Workload - Average Overhead)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2CF-13BA-4B8E-928E-D3B8B817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8B214-288C-4467-92BD-9A98A409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C46C-3F1E-4F79-84B3-97FA6285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126327"/>
      </p:ext>
    </p:extLst>
  </p:cSld>
  <p:clrMapOvr>
    <a:masterClrMapping/>
  </p:clrMapOvr>
  <p:transition spd="med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3149389-A6B8-4DB8-894B-E8E7F9D4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Benchmark.NET </a:t>
            </a:r>
            <a:r>
              <a:rPr lang="de-DE" dirty="0" err="1"/>
              <a:t>Maintainer</a:t>
            </a:r>
            <a:endParaRPr lang="de-DE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3DB6BDF-142D-450D-B287-096B64843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1"/>
              <a:t>Andrey Akinshin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04C2063-B07E-4B97-B7A9-A031305B0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1" y="1970881"/>
            <a:ext cx="3810000" cy="3810000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AA130C-3E53-4653-88D6-9DBF1A696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noProof="1"/>
              <a:t>Adam Sitnik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85D1A67-11CF-4552-BB08-931BD7F956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76" y="1977363"/>
            <a:ext cx="3797036" cy="37970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D3CB9-D29B-410E-A80D-A42C51CF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CB504-19D9-432F-8B55-7ED73113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8DA4-9347-4EBC-812F-BABCB535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353582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5"/>
      <p:bldP spid="15" grpId="0" build="p" bldLvl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A05A-50F2-4171-8F3F-914DCA8F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weiterer Helfer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AB76-C36A-4E71-A20B-C7CFA106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18EB-ED1A-4D38-8999-6B95AA6A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99D0-AA02-4915-A31F-BEA6C886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D11A6-3CCA-4253-9EF1-1837DAE3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2A8894-EE69-49DB-893E-C1AEB04A8AC7}"/>
              </a:ext>
            </a:extLst>
          </p:cNvPr>
          <p:cNvSpPr txBox="1"/>
          <p:nvPr/>
        </p:nvSpPr>
        <p:spPr>
          <a:xfrm>
            <a:off x="4191000" y="1062335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Federico Andres</a:t>
            </a:r>
            <a:r>
              <a:rPr lang="de-DE" dirty="0"/>
              <a:t> </a:t>
            </a:r>
            <a:r>
              <a:rPr lang="de-DE" sz="2400" b="1" dirty="0"/>
              <a:t>Lois</a:t>
            </a:r>
          </a:p>
        </p:txBody>
      </p:sp>
    </p:spTree>
    <p:extLst>
      <p:ext uri="{BB962C8B-B14F-4D97-AF65-F5344CB8AC3E}">
        <p14:creationId xmlns:p14="http://schemas.microsoft.com/office/powerpoint/2010/main" val="2499509001"/>
      </p:ext>
    </p:extLst>
  </p:cSld>
  <p:clrMapOvr>
    <a:masterClrMapping/>
  </p:clrMapOvr>
  <p:transition spd="med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9A2A-8F0B-46E5-BD2A-2AEA1D4E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Ergebnisse: </a:t>
            </a:r>
            <a:r>
              <a:rPr lang="de-DE" noProof="1"/>
              <a:t>MustBeGreaterThan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29795B8-AB58-4171-A58D-8FB5D94B8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738634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BEA3A-D704-4F7A-A035-F4B2CCEE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EBFE-DB02-4CC5-8BE1-99F4F28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4F53-2B04-4C99-89F3-A37187FD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813946"/>
      </p:ext>
    </p:extLst>
  </p:cSld>
  <p:clrMapOvr>
    <a:masterClrMapping/>
  </p:clrMapOvr>
  <p:transition spd="med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8CD2F0-E5DB-4F9E-90D9-1C1E18D1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Ergebnisse: </a:t>
            </a:r>
            <a:r>
              <a:rPr lang="de-DE" noProof="1"/>
              <a:t>IsValidEnumValue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4481F95-8395-41CF-BED3-8DE90938E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25558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4F02-4C04-4241-B968-DEDA10A7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4783-AC4E-4FFD-BDDC-029FFDB6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9ADD-55ED-41A8-B42C-A60DF35C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28</a:t>
            </a:fld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B2D71-534A-403B-8BDA-DDBCDC0B4975}"/>
              </a:ext>
            </a:extLst>
          </p:cNvPr>
          <p:cNvSpPr txBox="1"/>
          <p:nvPr/>
        </p:nvSpPr>
        <p:spPr>
          <a:xfrm>
            <a:off x="2275200" y="4140000"/>
            <a:ext cx="461665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48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B34F1-5519-484A-8A21-815F1B5B7419}"/>
              </a:ext>
            </a:extLst>
          </p:cNvPr>
          <p:cNvSpPr txBox="1"/>
          <p:nvPr/>
        </p:nvSpPr>
        <p:spPr>
          <a:xfrm>
            <a:off x="3205200" y="4140000"/>
            <a:ext cx="461665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24 Bytes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3C3336-9CC1-43BE-96CA-1B1771F561F8}"/>
              </a:ext>
            </a:extLst>
          </p:cNvPr>
          <p:cNvSpPr txBox="1"/>
          <p:nvPr/>
        </p:nvSpPr>
        <p:spPr>
          <a:xfrm>
            <a:off x="8893632" y="4377600"/>
            <a:ext cx="430887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48 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68853-FEB6-41F7-9210-A03A4CF7FC13}"/>
              </a:ext>
            </a:extLst>
          </p:cNvPr>
          <p:cNvSpPr txBox="1"/>
          <p:nvPr/>
        </p:nvSpPr>
        <p:spPr>
          <a:xfrm>
            <a:off x="9823632" y="4377600"/>
            <a:ext cx="430887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48 B</a:t>
            </a:r>
          </a:p>
        </p:txBody>
      </p:sp>
    </p:spTree>
    <p:extLst>
      <p:ext uri="{BB962C8B-B14F-4D97-AF65-F5344CB8AC3E}">
        <p14:creationId xmlns:p14="http://schemas.microsoft.com/office/powerpoint/2010/main" val="76165335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2" grpId="0"/>
      <p:bldP spid="13" grpId="0"/>
      <p:bldP spid="14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2F19-BBA7-4AAA-B87D-BCD99BC7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Ergebnisse: </a:t>
            </a:r>
            <a:r>
              <a:rPr lang="de-DE" noProof="1"/>
              <a:t>IsSubstringOf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8E9A155-B5A3-4C99-9149-9347BB11F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988181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8745-5A34-48D5-839D-6D71F6D3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EFE9-33C1-409F-9597-DA9741DB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4440-C0BC-4AD9-84BA-2B7BF7DC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368563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mich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/>
              <a:t>Kenny Pflug</a:t>
            </a:r>
          </a:p>
          <a:p>
            <a:r>
              <a:rPr lang="de-DE" dirty="0"/>
              <a:t>Senior Software Developer bei </a:t>
            </a:r>
            <a:r>
              <a:rPr lang="de-DE" noProof="1">
                <a:hlinkClick r:id="rId2"/>
              </a:rPr>
              <a:t>Synnotech</a:t>
            </a:r>
            <a:endParaRPr lang="de-DE" noProof="1"/>
          </a:p>
          <a:p>
            <a:r>
              <a:rPr lang="de-DE" dirty="0"/>
              <a:t>Doktorand an der Universität Regensburg</a:t>
            </a:r>
          </a:p>
          <a:p>
            <a:endParaRPr lang="de-DE" dirty="0"/>
          </a:p>
          <a:p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r>
              <a:rPr lang="de-DE" dirty="0"/>
              <a:t>GitHub: </a:t>
            </a:r>
            <a:r>
              <a:rPr lang="de-DE" dirty="0">
                <a:hlinkClick r:id="rId4"/>
              </a:rPr>
              <a:t>feO2x</a:t>
            </a:r>
            <a:endParaRPr lang="de-DE" dirty="0"/>
          </a:p>
          <a:p>
            <a:r>
              <a:rPr lang="de-DE" dirty="0"/>
              <a:t>YouTube: </a:t>
            </a:r>
            <a:r>
              <a:rPr lang="de-DE" noProof="1">
                <a:hlinkClick r:id="rId5"/>
              </a:rPr>
              <a:t>youtube.com/c/kennypflug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606DCE-C607-4CE9-807B-36C53611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B19A184-7DF0-4112-B9BB-8F7194D4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2213-BFA1-456B-B4F9-033B07AC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Performanceoptimierung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F800-02AD-42AC-B448-7FAD5532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Ziele setzen und messen</a:t>
            </a:r>
          </a:p>
          <a:p>
            <a:r>
              <a:rPr lang="de-DE" dirty="0"/>
              <a:t>Die Interna verstehen (CLR, Memory Management, Computerarchitektur)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Weiterführende Quellen:</a:t>
            </a:r>
          </a:p>
          <a:p>
            <a:pPr marL="0" indent="0">
              <a:buNone/>
            </a:pPr>
            <a:r>
              <a:rPr lang="de-DE" dirty="0"/>
              <a:t>[1] – </a:t>
            </a:r>
            <a:r>
              <a:rPr lang="en-US" dirty="0">
                <a:hlinkClick r:id="rId2"/>
              </a:rPr>
              <a:t>Pro .NET Memory Management – Konrad </a:t>
            </a:r>
            <a:r>
              <a:rPr lang="en-US" dirty="0" err="1">
                <a:hlinkClick r:id="rId2"/>
              </a:rPr>
              <a:t>Kokosa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Apress</a:t>
            </a:r>
            <a:r>
              <a:rPr lang="en-US" dirty="0">
                <a:hlinkClick r:id="rId2"/>
              </a:rPr>
              <a:t> Media, 2018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[2] – </a:t>
            </a:r>
            <a:r>
              <a:rPr lang="de-DE" dirty="0">
                <a:hlinkClick r:id="rId3"/>
              </a:rPr>
              <a:t>Writing High-Performance .NET Code – Ben Watson, 2018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[3] – </a:t>
            </a:r>
            <a:r>
              <a:rPr lang="de-DE" dirty="0">
                <a:hlinkClick r:id="rId4"/>
              </a:rPr>
              <a:t>Benchmark.NET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[4] – </a:t>
            </a:r>
            <a:r>
              <a:rPr lang="de-DE" dirty="0" err="1">
                <a:hlinkClick r:id="rId5"/>
              </a:rPr>
              <a:t>Awesome</a:t>
            </a:r>
            <a:r>
              <a:rPr lang="de-DE" dirty="0">
                <a:hlinkClick r:id="rId5"/>
              </a:rPr>
              <a:t> .NET Performance – Adam </a:t>
            </a:r>
            <a:r>
              <a:rPr lang="de-DE" dirty="0" err="1">
                <a:hlinkClick r:id="rId5"/>
              </a:rPr>
              <a:t>Sitnik</a:t>
            </a:r>
            <a:r>
              <a:rPr lang="de-DE" dirty="0">
                <a:hlinkClick r:id="rId5"/>
              </a:rPr>
              <a:t>, GitHub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B0DC-71F7-4993-BDCD-CD0E4AAA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BF09F-1FE1-48FB-AF17-3A134DB3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EF63E-FAD6-4519-9502-11DE1E38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941745"/>
      </p:ext>
    </p:extLst>
  </p:cSld>
  <p:clrMapOvr>
    <a:masterClrMapping/>
  </p:clrMapOvr>
  <p:transition spd="med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E73DC5-5DAD-474A-9115-9E35DE2F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csproj</a:t>
            </a:r>
            <a:r>
              <a:rPr lang="de-DE" dirty="0"/>
              <a:t> mit </a:t>
            </a:r>
            <a:r>
              <a:rPr lang="de-DE" noProof="1"/>
              <a:t>MSBuild</a:t>
            </a:r>
            <a:r>
              <a:rPr lang="de-DE" dirty="0"/>
              <a:t> 15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A5173F-F780-4E90-9AF9-C5D26C34F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– 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3873-DB02-48E1-AF1D-9618B930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CA056-A244-4D82-BE96-B5323D74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C5F9-1D73-4190-B79F-3C1BC6E8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126468"/>
      </p:ext>
    </p:extLst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16DFB7-64AC-4A61-A03F-4C7F577F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von </a:t>
            </a:r>
            <a:r>
              <a:rPr lang="de-DE" noProof="1"/>
              <a:t>MSBuild </a:t>
            </a:r>
            <a:r>
              <a:rPr lang="de-DE" dirty="0"/>
              <a:t>Projektdateien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451CD1-1559-459F-AE66-FD33E214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1"/>
              <a:t>MSBuild</a:t>
            </a:r>
            <a:r>
              <a:rPr lang="de-DE" dirty="0"/>
              <a:t> Projektdateien sind deklarative XML-Dateien.</a:t>
            </a:r>
          </a:p>
          <a:p>
            <a:r>
              <a:rPr lang="de-DE" dirty="0"/>
              <a:t>Das Wurzelelement ist muss &lt;</a:t>
            </a:r>
            <a:r>
              <a:rPr lang="de-DE" dirty="0">
                <a:latin typeface="Consolas" panose="020B0609020204030204" pitchFamily="49" charset="0"/>
              </a:rPr>
              <a:t>Project&gt;</a:t>
            </a:r>
            <a:r>
              <a:rPr lang="de-DE" dirty="0"/>
              <a:t> heißen.</a:t>
            </a:r>
          </a:p>
          <a:p>
            <a:r>
              <a:rPr lang="de-DE" dirty="0"/>
              <a:t>Darunter kann man folgende Kindelemente setzen:</a:t>
            </a:r>
          </a:p>
          <a:p>
            <a:pPr lvl="1"/>
            <a:r>
              <a:rPr lang="de-DE" dirty="0"/>
              <a:t>Variablenansammlungen:</a:t>
            </a:r>
          </a:p>
          <a:p>
            <a:pPr lvl="2"/>
            <a:r>
              <a:rPr lang="de-DE" noProof="1">
                <a:latin typeface="Consolas" panose="020B0609020204030204" pitchFamily="49" charset="0"/>
              </a:rPr>
              <a:t>&lt;PropertyGroup&gt;</a:t>
            </a:r>
            <a:r>
              <a:rPr lang="de-DE" dirty="0"/>
              <a:t> (Variablen mit selben Namen werden ersetzt)</a:t>
            </a:r>
          </a:p>
          <a:p>
            <a:pPr lvl="2"/>
            <a:r>
              <a:rPr lang="de-DE" noProof="1">
                <a:latin typeface="Consolas" panose="020B0609020204030204" pitchFamily="49" charset="0"/>
              </a:rPr>
              <a:t>&lt;ItemGroup&gt;</a:t>
            </a:r>
            <a:r>
              <a:rPr lang="de-DE" dirty="0"/>
              <a:t> (Variablen mit selben Namen werden in dieselbe Collection geschoben)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&lt;Target&gt;</a:t>
            </a:r>
            <a:r>
              <a:rPr lang="de-DE" dirty="0"/>
              <a:t> (Kommandos, die ausgeführt werden von </a:t>
            </a:r>
            <a:r>
              <a:rPr lang="de-DE" noProof="1"/>
              <a:t>MSBuild</a:t>
            </a:r>
            <a:r>
              <a:rPr lang="de-DE" dirty="0"/>
              <a:t>)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&lt;Import&gt;</a:t>
            </a:r>
            <a:r>
              <a:rPr lang="de-DE" dirty="0"/>
              <a:t> (Einbinden anderer </a:t>
            </a:r>
            <a:r>
              <a:rPr lang="de-DE" noProof="1"/>
              <a:t>MSBuild</a:t>
            </a:r>
            <a:r>
              <a:rPr lang="de-DE" dirty="0"/>
              <a:t> Projektdateien</a:t>
            </a:r>
          </a:p>
          <a:p>
            <a:r>
              <a:rPr lang="de-DE" dirty="0"/>
              <a:t>Auf jedem Element kann eine </a:t>
            </a:r>
            <a:r>
              <a:rPr lang="de-DE" noProof="1">
                <a:latin typeface="Consolas" panose="020B0609020204030204" pitchFamily="49" charset="0"/>
              </a:rPr>
              <a:t>&lt;Condition&gt;</a:t>
            </a:r>
            <a:r>
              <a:rPr lang="de-DE" dirty="0"/>
              <a:t> gesetzt werden. Sie entsprechen einer </a:t>
            </a:r>
            <a:r>
              <a:rPr lang="de-DE" dirty="0" err="1"/>
              <a:t>If</a:t>
            </a:r>
            <a:r>
              <a:rPr lang="de-DE" dirty="0"/>
              <a:t>-Abfrage und in ihnen werden üblicherweise bestimmte Variablenwerte geprüft.</a:t>
            </a:r>
            <a:br>
              <a:rPr lang="de-DE" dirty="0"/>
            </a:br>
            <a:r>
              <a:rPr lang="de-DE" dirty="0"/>
              <a:t>z.B.: </a:t>
            </a:r>
            <a:r>
              <a:rPr lang="en-US" dirty="0">
                <a:latin typeface="Consolas" panose="020B0609020204030204" pitchFamily="49" charset="0"/>
              </a:rPr>
              <a:t>‘$(Configuration)’ == ‘DEBUG’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/>
              <a:t>Weitere Dokumentation unter: </a:t>
            </a:r>
            <a:r>
              <a:rPr lang="de-DE" dirty="0">
                <a:hlinkClick r:id="rId2"/>
              </a:rPr>
              <a:t>https://docs.microsoft.com/en-us/visualstudio/msbuild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E38B0-A03B-41EF-B0A9-92762A59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EDB1-531E-49C1-AA0C-6C2D600F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8C2E-F9FE-4D5E-A088-85ED1A52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374302"/>
      </p:ext>
    </p:extLst>
  </p:cSld>
  <p:clrMapOvr>
    <a:masterClrMapping/>
  </p:clrMapOvr>
  <p:transition spd="med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8CAC-3145-48B8-B579-4FD22F45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Neuerung in </a:t>
            </a:r>
            <a:r>
              <a:rPr lang="de-DE" noProof="1"/>
              <a:t>MSBuild</a:t>
            </a:r>
            <a:r>
              <a:rPr lang="de-DE" dirty="0"/>
              <a:t>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CA0C-EFCC-4F74-83D9-4074495C22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Aufgeräumter</a:t>
            </a:r>
          </a:p>
          <a:p>
            <a:r>
              <a:rPr lang="de-DE" dirty="0"/>
              <a:t>leichter händisch editierbar, direkt in VS</a:t>
            </a:r>
          </a:p>
          <a:p>
            <a:r>
              <a:rPr lang="de-DE" dirty="0"/>
              <a:t>Mit </a:t>
            </a:r>
            <a:r>
              <a:rPr lang="de-DE" noProof="1"/>
              <a:t>&lt;</a:t>
            </a:r>
            <a:r>
              <a:rPr lang="de-DE" noProof="1">
                <a:latin typeface="Consolas" panose="020B0609020204030204" pitchFamily="49" charset="0"/>
              </a:rPr>
              <a:t>TargetFrameworks&gt;</a:t>
            </a:r>
            <a:r>
              <a:rPr lang="de-DE" dirty="0"/>
              <a:t> kann von einem Projekt aus für mehrere Zielplattformen kompiliert werden</a:t>
            </a:r>
          </a:p>
          <a:p>
            <a:r>
              <a:rPr lang="de-DE" dirty="0"/>
              <a:t>Keine Assembly-Attribute mehr notwendig (aber optional möglich)</a:t>
            </a:r>
          </a:p>
          <a:p>
            <a:r>
              <a:rPr lang="de-DE" dirty="0"/>
              <a:t>NuGet-Paketinformationen können in Projektdatei eingebettet werden (sowohl zum Erstellen als auch zum Referenzieren)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CE2102-1EEF-4429-B89F-8149648BCE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703747"/>
            <a:ext cx="5181600" cy="379340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06C5-4868-457F-BA30-3BD04F42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0488-0A8E-47D5-B6E2-145C7A87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D8875-2D1C-457C-A844-4588F5C1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67424"/>
      </p:ext>
    </p:extLst>
  </p:cSld>
  <p:clrMapOvr>
    <a:masterClrMapping/>
  </p:clrMapOvr>
  <p:transition spd="med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E46B-2D98-4F3D-A620-E589475A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mehr Zielplattformen: </a:t>
            </a:r>
            <a:r>
              <a:rPr lang="de-DE" noProof="1"/>
              <a:t>MSBuildSdkExtras</a:t>
            </a:r>
            <a:r>
              <a:rPr lang="de-DE" dirty="0"/>
              <a:t> von Oren Novotny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B19582B-828A-4749-9950-8EA7FB85E8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117376"/>
            <a:ext cx="5181600" cy="496614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11DEE-A82A-4241-85D7-11E365B1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35E26-B193-4000-B463-E0A04F59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84F8-970D-464F-B8C5-4202DDC7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34</a:t>
            </a:fld>
            <a:endParaRPr lang="de-DE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F1D6A0B-4A6D-4310-8FA8-4917FA855B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34" y="2119184"/>
            <a:ext cx="2962532" cy="2962532"/>
          </a:xfrm>
        </p:spPr>
      </p:pic>
    </p:spTree>
    <p:extLst>
      <p:ext uri="{BB962C8B-B14F-4D97-AF65-F5344CB8AC3E}">
        <p14:creationId xmlns:p14="http://schemas.microsoft.com/office/powerpoint/2010/main" val="3242637928"/>
      </p:ext>
    </p:extLst>
  </p:cSld>
  <p:clrMapOvr>
    <a:masterClrMapping/>
  </p:clrMapOvr>
  <p:transition spd="med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030F9D-C8E5-491E-9EE3-6541EB53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Leider noch nicht für WPF und </a:t>
            </a:r>
            <a:r>
              <a:rPr lang="de-DE" noProof="1"/>
              <a:t>WinForms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03BA18-4C37-4D68-978D-BD0AF6950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Standardmäßig treten Probleme auf, wenn man WPF oder </a:t>
            </a:r>
            <a:r>
              <a:rPr lang="de-DE" dirty="0" err="1"/>
              <a:t>WinForms</a:t>
            </a:r>
            <a:r>
              <a:rPr lang="de-DE" dirty="0"/>
              <a:t> Projekte auf das neue </a:t>
            </a:r>
            <a:r>
              <a:rPr lang="de-DE" dirty="0" err="1"/>
              <a:t>csproj</a:t>
            </a:r>
            <a:r>
              <a:rPr lang="de-DE" dirty="0"/>
              <a:t>-Format umstellt. Betroffen sind v.a.</a:t>
            </a:r>
          </a:p>
          <a:p>
            <a:pPr lvl="1"/>
            <a:r>
              <a:rPr lang="de-DE" dirty="0"/>
              <a:t>Designer</a:t>
            </a:r>
          </a:p>
          <a:p>
            <a:pPr lvl="1"/>
            <a:r>
              <a:rPr lang="de-DE" dirty="0"/>
              <a:t>Codeunterstützungstools wie ReSharper</a:t>
            </a:r>
          </a:p>
          <a:p>
            <a:r>
              <a:rPr lang="de-DE" dirty="0"/>
              <a:t>Microsoft unterstützt das neue Format offiziell noch nicht für diese Projekttypen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Warten auf .NET Core 3.0!</a:t>
            </a:r>
          </a:p>
          <a:p>
            <a:pPr lvl="1"/>
            <a:endParaRPr lang="de-D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C453706-37F1-487F-B314-E1FA509F02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463" y="2582563"/>
            <a:ext cx="2033074" cy="203577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3AFB6-FDD2-4386-A922-01C827A7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EC94B-8573-4734-BDB3-94C51E6C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DCDE6-523D-4F36-98A2-574DC49A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710290"/>
      </p:ext>
    </p:extLst>
  </p:cSld>
  <p:clrMapOvr>
    <a:masterClrMapping/>
  </p:clrMapOvr>
  <p:transition spd="med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9ED0892-919D-42CF-B1F6-1D5C107C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Roslyn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D157DF-33F8-499C-A937-DC84DBC3D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Codegenerierung –und Validierung mit Microsofts quelloffenen Compiler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636CE-1073-4471-AA99-BCA615B8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2B934-C790-47C0-83F0-0ED95E2C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74290-DE8D-4B4D-AED7-D1003622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658223"/>
      </p:ext>
    </p:extLst>
  </p:cSld>
  <p:clrMapOvr>
    <a:masterClrMapping/>
  </p:clrMapOvr>
  <p:transition spd="med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7706E8-2A30-4E53-AD94-1F27DA5B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.NET Compiler Plattform [5]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C05BA7-B82B-4D5B-B21D-9635B002E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44954"/>
            <a:ext cx="10515600" cy="53109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FD8F1-D5CA-4D26-BA6D-C980E84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0B0D3-B82C-4B56-8B4B-9C5A2491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11C12-3B32-4298-BA0F-C349B0DD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665349"/>
      </p:ext>
    </p:extLst>
  </p:cSld>
  <p:clrMapOvr>
    <a:masterClrMapping/>
  </p:clrMapOvr>
  <p:transition spd="med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D7DA-8127-4EA0-91A6-A71B829D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7E069-95E3-4EBF-A537-3EE52E36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 Validierung von wiederkehrenden XML Kommentaren</a:t>
            </a:r>
          </a:p>
          <a:p>
            <a:r>
              <a:rPr lang="de-DE" dirty="0"/>
              <a:t>Für das Single-Source File </a:t>
            </a:r>
            <a:r>
              <a:rPr lang="de-DE" dirty="0" err="1"/>
              <a:t>Deployment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Quellen:</a:t>
            </a:r>
          </a:p>
          <a:p>
            <a:pPr marL="0" indent="0">
              <a:buNone/>
            </a:pPr>
            <a:r>
              <a:rPr lang="de-DE" dirty="0"/>
              <a:t>[5] - </a:t>
            </a:r>
            <a:r>
              <a:rPr lang="de-DE" dirty="0">
                <a:hlinkClick r:id="rId2"/>
              </a:rPr>
              <a:t>.NET Compiler </a:t>
            </a:r>
            <a:r>
              <a:rPr lang="de-DE" dirty="0" err="1">
                <a:hlinkClick r:id="rId2"/>
              </a:rPr>
              <a:t>Platform</a:t>
            </a:r>
            <a:r>
              <a:rPr lang="de-DE" dirty="0">
                <a:hlinkClick r:id="rId2"/>
              </a:rPr>
              <a:t> („</a:t>
            </a:r>
            <a:r>
              <a:rPr lang="de-DE" dirty="0" err="1">
                <a:hlinkClick r:id="rId2"/>
              </a:rPr>
              <a:t>Roslyn</a:t>
            </a:r>
            <a:r>
              <a:rPr lang="de-DE" dirty="0">
                <a:hlinkClick r:id="rId2"/>
              </a:rPr>
              <a:t>“) </a:t>
            </a:r>
            <a:r>
              <a:rPr lang="de-DE" dirty="0" err="1">
                <a:hlinkClick r:id="rId2"/>
              </a:rPr>
              <a:t>Overview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7102E-1312-4D37-AFF6-1549B92B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F2965-7DC4-4E98-A57A-E8A708A8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5632-CB94-4321-BD81-AF2A4F68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759213"/>
      </p:ext>
    </p:extLst>
  </p:cSld>
  <p:clrMapOvr>
    <a:masterClrMapping/>
  </p:clrMapOvr>
  <p:transition spd="med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CD3F92-5333-4C1C-9CCE-9F0C5346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41C231-8415-4038-9877-D2FCFC944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Gibt es Fragen?</a:t>
            </a:r>
          </a:p>
          <a:p>
            <a:r>
              <a:rPr lang="de-DE" dirty="0"/>
              <a:t>Lust auf ein Bierchen?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0594D-EF08-4AA6-906A-4BEBFD01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1396-68F3-41E4-9F4B-5FCE3189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83D3-EC79-43C8-92B0-6FC24B2C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28922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45AE1-56BE-4459-853D-29C88EBC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13CA6-AAD1-4BEA-9EB5-57A73F99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3E22F-443D-42EB-8596-14C085C7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DF907B7-2ABE-41E3-A20B-FDAF4FB6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296007"/>
            <a:ext cx="4876800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7DADF9-7E1B-4598-A53F-768050DECA2E}"/>
              </a:ext>
            </a:extLst>
          </p:cNvPr>
          <p:cNvSpPr txBox="1"/>
          <p:nvPr/>
        </p:nvSpPr>
        <p:spPr>
          <a:xfrm>
            <a:off x="3173950" y="4795082"/>
            <a:ext cx="5844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Was ist </a:t>
            </a:r>
            <a:r>
              <a:rPr lang="de-DE" sz="3600" noProof="1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Light.GuardClauses</a:t>
            </a:r>
            <a:r>
              <a:rPr lang="de-DE" sz="36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9FCC2-627D-409A-8886-56E629543D7D}"/>
              </a:ext>
            </a:extLst>
          </p:cNvPr>
          <p:cNvSpPr txBox="1"/>
          <p:nvPr/>
        </p:nvSpPr>
        <p:spPr>
          <a:xfrm>
            <a:off x="5241343" y="5626079"/>
            <a:ext cx="170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722492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FE0D4-87C5-4B04-951D-82CC4419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Beispiele: GUIDs und Ranges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11661-FDCB-442F-9F09-477BCC94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F442F-A13B-480A-9A0B-0A38317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B40B-2303-4F5F-9453-E47DD05A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D92B146-5DF2-4054-881C-4250D9018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137" y="2190750"/>
            <a:ext cx="84677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5807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F7E9-98D2-499E-85C6-34967AA9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Beispiele: URIs und benutzerdefinierte </a:t>
            </a:r>
            <a:r>
              <a:rPr lang="en-US" dirty="0"/>
              <a:t>Exception Messages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7CEC3-EC34-422E-BD64-AB95DE6D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FDED-CCB1-4655-BBFF-2D3ABFBC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3453-B226-49C3-B7B6-826CA89C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D7CE4E-A994-40AE-A68B-7DCCECB53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76" y="936625"/>
            <a:ext cx="9639247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40455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647-7632-4AD9-B7AB-F69B8848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Beispiele: benutzerdefinierte </a:t>
            </a:r>
            <a:r>
              <a:rPr lang="de-DE" noProof="1"/>
              <a:t>Exceptionobjekte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9EE103-20A0-426D-8A01-C1A3C0F9B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26938"/>
            <a:ext cx="10515600" cy="37470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F630-E1E3-40D8-AD18-BA555078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0375-9EE2-4A8A-B085-F9C9DB5A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FA51D-156E-4031-8E2D-CD2209CB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60140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F22F-5594-4BAC-9D2A-77DAAA07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Beispiele: </a:t>
            </a:r>
            <a:r>
              <a:rPr lang="en-US" dirty="0"/>
              <a:t>Assertions</a:t>
            </a:r>
            <a:r>
              <a:rPr lang="de-DE" dirty="0"/>
              <a:t> ohne </a:t>
            </a:r>
            <a:r>
              <a:rPr lang="en-US" dirty="0"/>
              <a:t>Exception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A3476F-F3F0-4FAF-BE78-FF21C287B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2014537"/>
            <a:ext cx="8343900" cy="31718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82CC-3978-4DD8-99CD-BD8A19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1BD0-19DF-425C-B0D1-F00320C8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E215-0B82-4952-9D6D-8D7B934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78686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A281AA-118E-4DEC-B67C-E1BA3E7B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Zusammengefasst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BD17C-FA13-4C8F-9F22-26EF6203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1">
                <a:hlinkClick r:id="rId2"/>
              </a:rPr>
              <a:t>Light.GuardClauses</a:t>
            </a:r>
            <a:r>
              <a:rPr lang="de-DE" dirty="0"/>
              <a:t> bietet statische Extension Methods zur Validierung von Parametern</a:t>
            </a:r>
          </a:p>
          <a:p>
            <a:pPr lvl="1"/>
            <a:r>
              <a:rPr lang="de-DE" dirty="0"/>
              <a:t>Für Produktivcode gedacht</a:t>
            </a:r>
          </a:p>
          <a:p>
            <a:pPr lvl="1"/>
            <a:r>
              <a:rPr lang="en-US" dirty="0"/>
              <a:t>Assertions</a:t>
            </a:r>
            <a:r>
              <a:rPr lang="de-DE" dirty="0"/>
              <a:t> beginnend mit Must werfen </a:t>
            </a:r>
            <a:r>
              <a:rPr lang="en-US" dirty="0"/>
              <a:t>Exceptions</a:t>
            </a:r>
            <a:r>
              <a:rPr lang="de-DE" dirty="0"/>
              <a:t>, andere </a:t>
            </a:r>
            <a:r>
              <a:rPr lang="en-US" dirty="0"/>
              <a:t>Assertions</a:t>
            </a:r>
            <a:r>
              <a:rPr lang="de-DE" dirty="0"/>
              <a:t> geben </a:t>
            </a:r>
            <a:r>
              <a:rPr lang="de-DE" noProof="1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de-DE" dirty="0"/>
              <a:t> zurück</a:t>
            </a:r>
          </a:p>
          <a:p>
            <a:pPr lvl="1"/>
            <a:r>
              <a:rPr lang="de-DE" dirty="0"/>
              <a:t>Sinnvolle Standardnachrichten im Fehlerfall</a:t>
            </a:r>
          </a:p>
          <a:p>
            <a:pPr lvl="1"/>
            <a:r>
              <a:rPr lang="de-DE" dirty="0"/>
              <a:t>Parametername und Nachricht oder gar </a:t>
            </a:r>
            <a:r>
              <a:rPr lang="en-US" dirty="0"/>
              <a:t>Exception</a:t>
            </a:r>
            <a:r>
              <a:rPr lang="de-DE" dirty="0"/>
              <a:t> benutzerdefinierbar</a:t>
            </a:r>
          </a:p>
          <a:p>
            <a:pPr lvl="1"/>
            <a:r>
              <a:rPr lang="de-DE" dirty="0">
                <a:hlinkClick r:id="rId3"/>
              </a:rPr>
              <a:t>Liste aller </a:t>
            </a:r>
            <a:r>
              <a:rPr lang="en-US" dirty="0">
                <a:hlinkClick r:id="rId3"/>
              </a:rPr>
              <a:t>Assertions</a:t>
            </a:r>
            <a:endParaRPr lang="en-US" dirty="0"/>
          </a:p>
          <a:p>
            <a:r>
              <a:rPr lang="de-DE" dirty="0"/>
              <a:t>Unterstützt die Frameworks</a:t>
            </a:r>
          </a:p>
          <a:p>
            <a:pPr lvl="1"/>
            <a:r>
              <a:rPr lang="de-DE" dirty="0"/>
              <a:t>.NET Standard 2.0 und 1.0 </a:t>
            </a:r>
          </a:p>
          <a:p>
            <a:pPr lvl="1"/>
            <a:r>
              <a:rPr lang="de-DE" dirty="0"/>
              <a:t>.NET 4.5, .NET 4.0, .NET 3.5, .NET 3.5 Compact Framework</a:t>
            </a:r>
          </a:p>
          <a:p>
            <a:pPr lvl="1"/>
            <a:r>
              <a:rPr lang="de-DE" dirty="0"/>
              <a:t>Silverlight 5</a:t>
            </a:r>
          </a:p>
          <a:p>
            <a:r>
              <a:rPr lang="de-DE" dirty="0"/>
              <a:t>Implementiert ReSharper </a:t>
            </a:r>
            <a:r>
              <a:rPr lang="en-US" dirty="0"/>
              <a:t>Contract Annotations</a:t>
            </a:r>
          </a:p>
          <a:p>
            <a:r>
              <a:rPr lang="de-DE" dirty="0"/>
              <a:t>Erhältlich als NuGet Package oder Single-Source-File</a:t>
            </a:r>
          </a:p>
          <a:p>
            <a:endParaRPr lang="de-D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FA5B2-D235-4DF9-A7B7-8B27761C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C5ABA-0B36-4447-BE71-C0B266DF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11F6A-EE41-4BD0-9747-A4569F4D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870088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lk Template Dark.potx" id="{076C6C0D-4063-4156-BBC7-1F8B3924E6D2}" vid="{4DDDF60B-68DB-4FB8-943F-4ED040A85B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1143</Words>
  <Application>Microsoft Office PowerPoint</Application>
  <PresentationFormat>Widescreen</PresentationFormat>
  <Paragraphs>313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Segoe UI</vt:lpstr>
      <vt:lpstr>Segoe UI Semilight</vt:lpstr>
      <vt:lpstr>Wingdings</vt:lpstr>
      <vt:lpstr>Office Theme</vt:lpstr>
      <vt:lpstr>Open Source mit .NET</vt:lpstr>
      <vt:lpstr>Agenda</vt:lpstr>
      <vt:lpstr>Über mich</vt:lpstr>
      <vt:lpstr>PowerPoint Presentation</vt:lpstr>
      <vt:lpstr>Weitere Beispiele: GUIDs und Ranges</vt:lpstr>
      <vt:lpstr>Weitere Beispiele: URIs und benutzerdefinierte Exception Messages</vt:lpstr>
      <vt:lpstr>Weitere Beispiele: benutzerdefinierte Exceptionobjekte</vt:lpstr>
      <vt:lpstr>Weitere Beispiele: Assertions ohne Exception</vt:lpstr>
      <vt:lpstr>Zusammengefasst</vt:lpstr>
      <vt:lpstr>Performanceoptimierung</vt:lpstr>
      <vt:lpstr>Ziele für Performanceoptimierung in .NET Prozessen</vt:lpstr>
      <vt:lpstr>Memory Model des Datenteils von .NET Prozessen</vt:lpstr>
      <vt:lpstr>Wie wird aus C# Code Maschinencode?</vt:lpstr>
      <vt:lpstr>Typische Modifizierte Harvard Architektur </vt:lpstr>
      <vt:lpstr>Wichtige Zugriffszeiten</vt:lpstr>
      <vt:lpstr>PowerPoint Presentation</vt:lpstr>
      <vt:lpstr>Optimierung einer Assertion: Intuitive Implementierung</vt:lpstr>
      <vt:lpstr>Optimierung einer Assertion: Aggressive Inlining</vt:lpstr>
      <vt:lpstr>Optimierung einer Assertion: Throw in anderer Methode</vt:lpstr>
      <vt:lpstr>Performance-Ergebnisse für MustNotBeNull</vt:lpstr>
      <vt:lpstr>Nullable Reference Types in C# 8</vt:lpstr>
      <vt:lpstr>Benchmark.NET Ausgabe für MustNotBeNull</vt:lpstr>
      <vt:lpstr>Wie funktioniert Benchmark.NET?</vt:lpstr>
      <vt:lpstr>Ablauf eines Benchmark.NET-Prozesses</vt:lpstr>
      <vt:lpstr>Benchmark.NET Maintainer</vt:lpstr>
      <vt:lpstr>Ein weiterer Helfer</vt:lpstr>
      <vt:lpstr>Weitere Ergebnisse: MustBeGreaterThan</vt:lpstr>
      <vt:lpstr>Weitere Ergebnisse: IsValidEnumValue</vt:lpstr>
      <vt:lpstr>Weitere Ergebnisse: IsSubstringOf</vt:lpstr>
      <vt:lpstr>Zusammenfassung Performanceoptimierung</vt:lpstr>
      <vt:lpstr>csproj mit MSBuild 15</vt:lpstr>
      <vt:lpstr>Grundlagen von MSBuild Projektdateien</vt:lpstr>
      <vt:lpstr>Neuerung in MSBuild 15</vt:lpstr>
      <vt:lpstr>Noch mehr Zielplattformen: MSBuildSdkExtras von Oren Novotny</vt:lpstr>
      <vt:lpstr>Leider noch nicht für WPF und WinForms</vt:lpstr>
      <vt:lpstr>Roslyn</vt:lpstr>
      <vt:lpstr>Aufbau der .NET Compiler Plattform [5]</vt:lpstr>
      <vt:lpstr>Zusammenfassung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Pflug</dc:creator>
  <cp:lastModifiedBy>Kenny Pflug</cp:lastModifiedBy>
  <cp:revision>78</cp:revision>
  <dcterms:created xsi:type="dcterms:W3CDTF">2018-12-04T18:59:46Z</dcterms:created>
  <dcterms:modified xsi:type="dcterms:W3CDTF">2018-12-10T05:46:05Z</dcterms:modified>
</cp:coreProperties>
</file>