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0"/>
  </p:notesMasterIdLst>
  <p:sldIdLst>
    <p:sldId id="256" r:id="rId2"/>
    <p:sldId id="257" r:id="rId3"/>
    <p:sldId id="258" r:id="rId4"/>
    <p:sldId id="259" r:id="rId5"/>
    <p:sldId id="275" r:id="rId6"/>
    <p:sldId id="276" r:id="rId7"/>
    <p:sldId id="277" r:id="rId8"/>
    <p:sldId id="278" r:id="rId9"/>
    <p:sldId id="260" r:id="rId10"/>
    <p:sldId id="267" r:id="rId11"/>
    <p:sldId id="268" r:id="rId12"/>
    <p:sldId id="269" r:id="rId13"/>
    <p:sldId id="272" r:id="rId14"/>
    <p:sldId id="270" r:id="rId15"/>
    <p:sldId id="271" r:id="rId16"/>
    <p:sldId id="274" r:id="rId17"/>
    <p:sldId id="279" r:id="rId18"/>
    <p:sldId id="280" r:id="rId19"/>
    <p:sldId id="281" r:id="rId20"/>
    <p:sldId id="282" r:id="rId21"/>
    <p:sldId id="283" r:id="rId22"/>
    <p:sldId id="284" r:id="rId23"/>
    <p:sldId id="285" r:id="rId24"/>
    <p:sldId id="286" r:id="rId25"/>
    <p:sldId id="273" r:id="rId26"/>
    <p:sldId id="288" r:id="rId27"/>
    <p:sldId id="287" r:id="rId28"/>
    <p:sldId id="289" r:id="rId29"/>
    <p:sldId id="290" r:id="rId30"/>
    <p:sldId id="261" r:id="rId31"/>
    <p:sldId id="262" r:id="rId32"/>
    <p:sldId id="263" r:id="rId33"/>
    <p:sldId id="264" r:id="rId34"/>
    <p:sldId id="265" r:id="rId35"/>
    <p:sldId id="266" r:id="rId36"/>
    <p:sldId id="291" r:id="rId37"/>
    <p:sldId id="292" r:id="rId38"/>
    <p:sldId id="293" r:id="rId3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14" y="113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dirty="0"/>
              <a:t>Zugriffszeit</a:t>
            </a:r>
            <a:r>
              <a:rPr lang="de-DE" baseline="0" dirty="0"/>
              <a:t> Intel Core i7-4712MQ 2,3 GHz (Logarithmische Skalierung) [1]</a:t>
            </a:r>
            <a:endParaRPr lang="de-DE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Latenz (ns)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L1 Cache</c:v>
                </c:pt>
                <c:pt idx="1">
                  <c:v>L2 Cache</c:v>
                </c:pt>
                <c:pt idx="2">
                  <c:v>L3 Cache</c:v>
                </c:pt>
                <c:pt idx="3">
                  <c:v>RAM</c:v>
                </c:pt>
                <c:pt idx="4">
                  <c:v>HDD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</c:v>
                </c:pt>
                <c:pt idx="1">
                  <c:v>4.8</c:v>
                </c:pt>
                <c:pt idx="2">
                  <c:v>14.4</c:v>
                </c:pt>
                <c:pt idx="3">
                  <c:v>71.400000000000006</c:v>
                </c:pt>
                <c:pt idx="4">
                  <c:v>150000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332-4D80-8A2B-8CA1822C7216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436392848"/>
        <c:axId val="436390288"/>
      </c:barChart>
      <c:catAx>
        <c:axId val="436392848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36390288"/>
        <c:crosses val="autoZero"/>
        <c:auto val="1"/>
        <c:lblAlgn val="ctr"/>
        <c:lblOffset val="100"/>
        <c:noMultiLvlLbl val="0"/>
      </c:catAx>
      <c:valAx>
        <c:axId val="436390288"/>
        <c:scaling>
          <c:logBase val="10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363928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baseline="0" dirty="0"/>
              <a:t>Performance in </a:t>
            </a:r>
            <a:r>
              <a:rPr lang="de-DE" baseline="0" noProof="1"/>
              <a:t>ns</a:t>
            </a:r>
            <a:endParaRPr lang="de-DE" noProof="1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.NET 4.7.2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Imperative</c:v>
                </c:pt>
                <c:pt idx="1">
                  <c:v>Simple</c:v>
                </c:pt>
                <c:pt idx="2">
                  <c:v>Aggressive Inlining</c:v>
                </c:pt>
                <c:pt idx="3">
                  <c:v>External Throw Call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0.30059999999999998</c:v>
                </c:pt>
                <c:pt idx="1">
                  <c:v>1.31</c:v>
                </c:pt>
                <c:pt idx="2">
                  <c:v>0.26440000000000002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B30-4F5D-B571-DCD0D729B45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.NET Core 2.2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Imperative</c:v>
                </c:pt>
                <c:pt idx="1">
                  <c:v>Simple</c:v>
                </c:pt>
                <c:pt idx="2">
                  <c:v>Aggressive Inlining</c:v>
                </c:pt>
                <c:pt idx="3">
                  <c:v>External Throw Call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0.33650000000000002</c:v>
                </c:pt>
                <c:pt idx="1">
                  <c:v>1.2807999999999999</c:v>
                </c:pt>
                <c:pt idx="2">
                  <c:v>0.27289999999999998</c:v>
                </c:pt>
                <c:pt idx="3">
                  <c:v>6.9199999999999998E-2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B30-4F5D-B571-DCD0D729B45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714851920"/>
        <c:axId val="714852240"/>
      </c:barChart>
      <c:catAx>
        <c:axId val="7148519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714852240"/>
        <c:crosses val="autoZero"/>
        <c:auto val="1"/>
        <c:lblAlgn val="ctr"/>
        <c:lblOffset val="100"/>
        <c:noMultiLvlLbl val="0"/>
      </c:catAx>
      <c:valAx>
        <c:axId val="7148522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7148519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dirty="0"/>
              <a:t>Performance in </a:t>
            </a:r>
            <a:r>
              <a:rPr lang="de-DE" noProof="1"/>
              <a:t>ns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.NET 4.7.2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Imperative</c:v>
                </c:pt>
                <c:pt idx="1">
                  <c:v>ImperativeCompareTo</c:v>
                </c:pt>
                <c:pt idx="2">
                  <c:v>Light.GuardClauses</c:v>
                </c:pt>
                <c:pt idx="3">
                  <c:v>Light.GuardClauses Custom Exception</c:v>
                </c:pt>
                <c:pt idx="4">
                  <c:v>Light.GuardClauses 3.5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6.8699999999999997E-2</c:v>
                </c:pt>
                <c:pt idx="1">
                  <c:v>0.75670000000000004</c:v>
                </c:pt>
                <c:pt idx="2">
                  <c:v>0.86780000000000002</c:v>
                </c:pt>
                <c:pt idx="3">
                  <c:v>1.4535</c:v>
                </c:pt>
                <c:pt idx="4">
                  <c:v>9.8909000000000002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A05-4EAF-BC3D-2D365D39DD3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.NET Core 2.2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Imperative</c:v>
                </c:pt>
                <c:pt idx="1">
                  <c:v>ImperativeCompareTo</c:v>
                </c:pt>
                <c:pt idx="2">
                  <c:v>Light.GuardClauses</c:v>
                </c:pt>
                <c:pt idx="3">
                  <c:v>Light.GuardClauses Custom Exception</c:v>
                </c:pt>
                <c:pt idx="4">
                  <c:v>Light.GuardClauses 3.5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0.54320000000000002</c:v>
                </c:pt>
                <c:pt idx="1">
                  <c:v>0.78339999999999999</c:v>
                </c:pt>
                <c:pt idx="2">
                  <c:v>0.89480000000000004</c:v>
                </c:pt>
                <c:pt idx="3">
                  <c:v>2.2199</c:v>
                </c:pt>
                <c:pt idx="4">
                  <c:v>9.5508000000000006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A05-4EAF-BC3D-2D365D39DD32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672185360"/>
        <c:axId val="672185680"/>
      </c:barChart>
      <c:catAx>
        <c:axId val="6721853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672185680"/>
        <c:crosses val="autoZero"/>
        <c:auto val="1"/>
        <c:lblAlgn val="ctr"/>
        <c:lblOffset val="100"/>
        <c:noMultiLvlLbl val="0"/>
      </c:catAx>
      <c:valAx>
        <c:axId val="6721856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6721853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dirty="0"/>
              <a:t>Performance in</a:t>
            </a:r>
            <a:r>
              <a:rPr lang="de-DE" baseline="0" dirty="0"/>
              <a:t> </a:t>
            </a:r>
            <a:r>
              <a:rPr lang="de-DE" baseline="0" noProof="1"/>
              <a:t>ns</a:t>
            </a:r>
            <a:endParaRPr lang="de-DE" noProof="1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.NET 4.7.2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Enum.IsDefined</c:v>
                </c:pt>
                <c:pt idx="1">
                  <c:v>Light.GuardClauses</c:v>
                </c:pt>
                <c:pt idx="2">
                  <c:v>Light.GuardClauses Flags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218.48</c:v>
                </c:pt>
                <c:pt idx="1">
                  <c:v>13.95</c:v>
                </c:pt>
                <c:pt idx="2">
                  <c:v>31.91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507-4FFF-B39B-5341F7ACB56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.NET Core 2.2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Enum.IsDefined</c:v>
                </c:pt>
                <c:pt idx="1">
                  <c:v>Light.GuardClauses</c:v>
                </c:pt>
                <c:pt idx="2">
                  <c:v>Light.GuardClauses Flags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174.09</c:v>
                </c:pt>
                <c:pt idx="1">
                  <c:v>15.55</c:v>
                </c:pt>
                <c:pt idx="2">
                  <c:v>33.909999999999997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507-4FFF-B39B-5341F7ACB56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603676280"/>
        <c:axId val="603675640"/>
      </c:barChart>
      <c:catAx>
        <c:axId val="6036762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603675640"/>
        <c:crosses val="autoZero"/>
        <c:auto val="1"/>
        <c:lblAlgn val="ctr"/>
        <c:lblOffset val="100"/>
        <c:noMultiLvlLbl val="0"/>
      </c:catAx>
      <c:valAx>
        <c:axId val="6036756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6036762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dirty="0"/>
              <a:t>Performance in </a:t>
            </a:r>
            <a:r>
              <a:rPr lang="de-DE" noProof="1"/>
              <a:t>ns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.NET 4.7.2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Short Ordinal</c:v>
                </c:pt>
                <c:pt idx="1">
                  <c:v>Long Ordinal</c:v>
                </c:pt>
                <c:pt idx="2">
                  <c:v>Short Current Culture</c:v>
                </c:pt>
                <c:pt idx="3">
                  <c:v>Long Current Culture</c:v>
                </c:pt>
                <c:pt idx="4">
                  <c:v>Short CC Ignore Case</c:v>
                </c:pt>
                <c:pt idx="5">
                  <c:v>Long CC Ignore Case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48.29</c:v>
                </c:pt>
                <c:pt idx="1">
                  <c:v>91.97</c:v>
                </c:pt>
                <c:pt idx="2">
                  <c:v>89.76</c:v>
                </c:pt>
                <c:pt idx="3">
                  <c:v>304.52</c:v>
                </c:pt>
                <c:pt idx="4">
                  <c:v>92.82</c:v>
                </c:pt>
                <c:pt idx="5">
                  <c:v>317.89999999999998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21D-40B9-8828-F6DD2B9D329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.NET Core 2.2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Short Ordinal</c:v>
                </c:pt>
                <c:pt idx="1">
                  <c:v>Long Ordinal</c:v>
                </c:pt>
                <c:pt idx="2">
                  <c:v>Short Current Culture</c:v>
                </c:pt>
                <c:pt idx="3">
                  <c:v>Long Current Culture</c:v>
                </c:pt>
                <c:pt idx="4">
                  <c:v>Short CC Ignore Case</c:v>
                </c:pt>
                <c:pt idx="5">
                  <c:v>Long CC Ignore Case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22.55</c:v>
                </c:pt>
                <c:pt idx="1">
                  <c:v>78.819999999999993</c:v>
                </c:pt>
                <c:pt idx="2">
                  <c:v>80.22</c:v>
                </c:pt>
                <c:pt idx="3">
                  <c:v>294.31</c:v>
                </c:pt>
                <c:pt idx="4">
                  <c:v>80.62</c:v>
                </c:pt>
                <c:pt idx="5">
                  <c:v>308.75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21D-40B9-8828-F6DD2B9D3295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504887312"/>
        <c:axId val="504889552"/>
      </c:barChart>
      <c:catAx>
        <c:axId val="5048873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04889552"/>
        <c:crosses val="autoZero"/>
        <c:auto val="1"/>
        <c:lblAlgn val="ctr"/>
        <c:lblOffset val="100"/>
        <c:noMultiLvlLbl val="0"/>
      </c:catAx>
      <c:valAx>
        <c:axId val="5048895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048873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8181D3-5A26-4341-A76D-A589AD088889}" type="datetimeFigureOut">
              <a:rPr lang="de-DE" smtClean="0"/>
              <a:t>09.12.2018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3A4980-7913-49F1-90A8-C9C83EF677F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9723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EF75E82-CD92-435E-BA1A-65E418DDB6C8}"/>
              </a:ext>
            </a:extLst>
          </p:cNvPr>
          <p:cNvSpPr/>
          <p:nvPr userDrawn="1"/>
        </p:nvSpPr>
        <p:spPr>
          <a:xfrm>
            <a:off x="838200" y="750276"/>
            <a:ext cx="11353800" cy="340665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  <a:lumMod val="85000"/>
                </a:schemeClr>
              </a:gs>
              <a:gs pos="62000">
                <a:schemeClr val="accent1"/>
              </a:gs>
            </a:gsLst>
            <a:lin ang="10800000" scaled="1"/>
          </a:gra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CE2046-C26B-45F8-B06E-DDCCEBB659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E601D0-7FD2-4AC1-80D7-E8FD928535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33164"/>
            <a:ext cx="9144000" cy="1479528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AFAC2D-7E75-4174-BF35-6DAF0FAE9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10.12.2018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49D123-7562-4126-B026-A7315C326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Open Source mit .NET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5D2201-2300-476B-962D-530DE1406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8827097"/>
      </p:ext>
    </p:extLst>
  </p:cSld>
  <p:clrMapOvr>
    <a:masterClrMapping/>
  </p:clrMapOvr>
  <p:transition spd="med">
    <p:cove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66A935D-B32D-4C4D-9681-D44985AA49B7}"/>
              </a:ext>
            </a:extLst>
          </p:cNvPr>
          <p:cNvSpPr/>
          <p:nvPr userDrawn="1"/>
        </p:nvSpPr>
        <p:spPr>
          <a:xfrm>
            <a:off x="0" y="74141"/>
            <a:ext cx="12192000" cy="63637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alpha val="40000"/>
                </a:schemeClr>
              </a:gs>
              <a:gs pos="72000">
                <a:schemeClr val="accent1"/>
              </a:gs>
            </a:gsLst>
            <a:lin ang="10800000" scaled="1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>
                <a:noFill/>
              </a:ln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4033D3-5DA5-4B4F-B9DC-D12DF9426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E03DF-55F9-4B48-903A-91D99FC716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36000"/>
            <a:ext cx="10515600" cy="532800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452A90-8D65-471C-923D-3CAA2CCBF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10.12.2018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504675-2AA0-4634-954B-3A73D1E17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Open Source mit .NET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AB2532-60CA-491A-8BA4-1B0B5F52B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3176678"/>
      </p:ext>
    </p:extLst>
  </p:cSld>
  <p:clrMapOvr>
    <a:masterClrMapping/>
  </p:clrMapOvr>
  <p:transition spd="med">
    <p:cove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378713C-C9D1-4872-82E9-6A0725A8B9BD}"/>
              </a:ext>
            </a:extLst>
          </p:cNvPr>
          <p:cNvSpPr/>
          <p:nvPr userDrawn="1"/>
        </p:nvSpPr>
        <p:spPr>
          <a:xfrm>
            <a:off x="838200" y="1709738"/>
            <a:ext cx="11353800" cy="285358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  <a:lumMod val="85000"/>
                </a:schemeClr>
              </a:gs>
              <a:gs pos="62000">
                <a:schemeClr val="accent1"/>
              </a:gs>
            </a:gsLst>
            <a:lin ang="10800000" scaled="1"/>
          </a:gra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767913-F8E9-40D8-A3E8-2CAAAD668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607231-E112-4BEA-87FB-3C75480A03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674358"/>
            <a:ext cx="10515600" cy="141529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9196CE-EA29-4D71-8789-6226313A7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10.12.2018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540536-88DD-4457-B9F3-93B2FCF7E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Open Source mit .NET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64A026-A970-4EF0-9EA5-7F03DB9E2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3201050"/>
      </p:ext>
    </p:extLst>
  </p:cSld>
  <p:clrMapOvr>
    <a:masterClrMapping/>
  </p:clrMapOvr>
  <p:transition spd="med">
    <p:cove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3A08DD5-5061-456C-8874-F918C9C15023}"/>
              </a:ext>
            </a:extLst>
          </p:cNvPr>
          <p:cNvSpPr/>
          <p:nvPr userDrawn="1"/>
        </p:nvSpPr>
        <p:spPr>
          <a:xfrm>
            <a:off x="0" y="74141"/>
            <a:ext cx="12192000" cy="63637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alpha val="40000"/>
                </a:schemeClr>
              </a:gs>
              <a:gs pos="72000">
                <a:schemeClr val="accent1"/>
              </a:gs>
            </a:gsLst>
            <a:lin ang="10800000" scaled="1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>
                <a:noFill/>
              </a:ln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E70372-803F-4323-AF7D-229CE683F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3999"/>
            <a:ext cx="10515600" cy="504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CDC155-873C-48B7-901C-E412857CF9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936000"/>
            <a:ext cx="5181600" cy="5328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E034D8-270A-4AFD-BE80-0B24DFDFCD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936000"/>
            <a:ext cx="5181600" cy="5328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8E173C-9F2A-469C-8930-989BE2CF0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10.12.2018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2FC880-5C03-43D1-BE1B-0F50DA878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Open Source mit .NET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3E4139-82DB-442A-B7D8-94BDB17C6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7882024"/>
      </p:ext>
    </p:extLst>
  </p:cSld>
  <p:clrMapOvr>
    <a:masterClrMapping/>
  </p:clrMapOvr>
  <p:transition spd="med">
    <p:cove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A8243D83-178B-4970-9AFE-82C19F37D873}"/>
              </a:ext>
            </a:extLst>
          </p:cNvPr>
          <p:cNvSpPr/>
          <p:nvPr userDrawn="1"/>
        </p:nvSpPr>
        <p:spPr>
          <a:xfrm>
            <a:off x="0" y="74141"/>
            <a:ext cx="12192000" cy="63637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alpha val="40000"/>
                </a:schemeClr>
              </a:gs>
              <a:gs pos="72000">
                <a:schemeClr val="accent1"/>
              </a:gs>
            </a:gsLst>
            <a:lin ang="10800000" scaled="1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>
                <a:noFill/>
              </a:ln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77027D-F91A-4E56-B0BD-C867FB7DD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44000"/>
            <a:ext cx="10515600" cy="504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A1C387-AC35-4A1B-A8C1-BBB1863B53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648000"/>
            <a:ext cx="5157787" cy="828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FD9379-CE3F-45AE-8EB2-20450D9B96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476000"/>
            <a:ext cx="5157787" cy="479975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2CBD14-A70C-441B-ADE2-5D211B7078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648000"/>
            <a:ext cx="5183188" cy="828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656ABB-9E88-4819-988A-DEE68065D5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476000"/>
            <a:ext cx="5183188" cy="479975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53640B-BBE0-4362-B4D5-4AAE70670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10.12.2018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B618FC-F8F0-4B14-847E-07A689369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Open Source mit .NET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7C0685-887A-4597-8A30-FB8175F45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7540893"/>
      </p:ext>
    </p:extLst>
  </p:cSld>
  <p:clrMapOvr>
    <a:masterClrMapping/>
  </p:clrMapOvr>
  <p:transition spd="med">
    <p:cove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A6A7E28-BC16-4B33-A1E6-707D94B66D05}"/>
              </a:ext>
            </a:extLst>
          </p:cNvPr>
          <p:cNvSpPr/>
          <p:nvPr userDrawn="1"/>
        </p:nvSpPr>
        <p:spPr>
          <a:xfrm>
            <a:off x="0" y="74141"/>
            <a:ext cx="12192000" cy="63637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alpha val="40000"/>
                </a:schemeClr>
              </a:gs>
              <a:gs pos="72000">
                <a:schemeClr val="accent1"/>
              </a:gs>
            </a:gsLst>
            <a:lin ang="10800000" scaled="1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>
                <a:noFill/>
              </a:ln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5DF590-7FD7-46BE-A9EC-28966F5C6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5FA050-144C-4448-BAE2-B707F4BA1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10.12.2018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8B01AA-15C3-4D8B-80A0-A24A7D5B0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Open Source mit .NET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A6E860-923B-44C3-8C9A-F59C10452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8472627"/>
      </p:ext>
    </p:extLst>
  </p:cSld>
  <p:clrMapOvr>
    <a:masterClrMapping/>
  </p:clrMapOvr>
  <p:transition spd="med">
    <p:cove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B227CC-14A5-42BB-AA4C-B87F6E777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10.12.2018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968EFD-78C9-4C1D-BB39-C0BB24790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Open Source mit .NET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248446-06C3-4C64-814F-50D4DDF07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5868292"/>
      </p:ext>
    </p:extLst>
  </p:cSld>
  <p:clrMapOvr>
    <a:masterClrMapping/>
  </p:clrMapOvr>
  <p:transition spd="med">
    <p:cove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C25CDF-BFA9-41BD-A9AA-5C9F3136ECC2}"/>
              </a:ext>
            </a:extLst>
          </p:cNvPr>
          <p:cNvSpPr/>
          <p:nvPr userDrawn="1"/>
        </p:nvSpPr>
        <p:spPr>
          <a:xfrm>
            <a:off x="0" y="457200"/>
            <a:ext cx="4772025" cy="1600200"/>
          </a:xfrm>
          <a:prstGeom prst="rect">
            <a:avLst/>
          </a:prstGeom>
          <a:gradFill>
            <a:gsLst>
              <a:gs pos="100000">
                <a:schemeClr val="accent1">
                  <a:alpha val="50000"/>
                  <a:lumMod val="95000"/>
                </a:schemeClr>
              </a:gs>
              <a:gs pos="38000">
                <a:schemeClr val="accent1"/>
              </a:gs>
            </a:gsLst>
            <a:lin ang="10800000" scaled="1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6001AA-F829-41A8-9444-A530D4EB6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6ED1C3-6573-4BBC-A914-8575F314A7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D39621-F68D-46AE-A7AF-B15456EC21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68000"/>
            <a:ext cx="3932237" cy="360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42268B-E070-429D-A11A-D1419808B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10.12.2018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6A4923-DD26-4737-B70A-0AF44C036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Open Source mit .NET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D6703B-6460-4F1D-B868-3905FF1DD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4737741"/>
      </p:ext>
    </p:extLst>
  </p:cSld>
  <p:clrMapOvr>
    <a:masterClrMapping/>
  </p:clrMapOvr>
  <p:transition spd="med">
    <p:cove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E2FA34B-FB98-4AD0-8F08-5CD7C478AD81}"/>
              </a:ext>
            </a:extLst>
          </p:cNvPr>
          <p:cNvSpPr/>
          <p:nvPr userDrawn="1"/>
        </p:nvSpPr>
        <p:spPr>
          <a:xfrm>
            <a:off x="0" y="457200"/>
            <a:ext cx="4772025" cy="1600200"/>
          </a:xfrm>
          <a:prstGeom prst="rect">
            <a:avLst/>
          </a:prstGeom>
          <a:gradFill>
            <a:gsLst>
              <a:gs pos="100000">
                <a:schemeClr val="accent1">
                  <a:alpha val="50000"/>
                  <a:lumMod val="95000"/>
                </a:schemeClr>
              </a:gs>
              <a:gs pos="38000">
                <a:schemeClr val="accent1"/>
              </a:gs>
            </a:gsLst>
            <a:lin ang="10800000" scaled="1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F7AF3E-4259-4C07-A310-0F770EEF9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6EE8E1-4D9C-44EB-BF07-E9717A10F3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02992D-BAF8-4555-848E-C20755FAF8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68000"/>
            <a:ext cx="3932237" cy="360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F79FB6-A4BB-4604-A18C-0B9442A77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10.12.2018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CF0DA7-6FE1-4F0E-BC72-01E856D14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Open Source mit .NET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76F96A-F340-4F7B-B4C2-1A02B0FDE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5148627"/>
      </p:ext>
    </p:extLst>
  </p:cSld>
  <p:clrMapOvr>
    <a:masterClrMapping/>
  </p:clrMapOvr>
  <p:transition spd="med">
    <p:cove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66377C-856A-42D5-9294-B66943BC1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4000"/>
            <a:ext cx="10515600" cy="50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942FFB-21A3-4057-AC5C-89D3616862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936000"/>
            <a:ext cx="10515600" cy="5328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DC35EF-4BF3-4463-ADCF-94BA82313E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10.12.2018</a:t>
            </a:r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930AAC-747A-41DB-9FCD-5C0F27CEF8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Open Source mit .NET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CF9C50-CD30-4724-81EA-99E22EFB86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14344A-9BDE-4E14-9F68-42155428760A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99705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5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ritinghighperf.net/" TargetMode="External"/><Relationship Id="rId2" Type="http://schemas.openxmlformats.org/officeDocument/2006/relationships/hyperlink" Target="https://www.apress.com/de/book/9781484240267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adamsitnik/awesome-dot-net-performance" TargetMode="External"/><Relationship Id="rId4" Type="http://schemas.openxmlformats.org/officeDocument/2006/relationships/hyperlink" Target="https://benchmarkdotnet.org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feO2x" TargetMode="External"/><Relationship Id="rId2" Type="http://schemas.openxmlformats.org/officeDocument/2006/relationships/hyperlink" Target="https://www.synnotech.de/" TargetMode="Externa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.png"/><Relationship Id="rId5" Type="http://schemas.openxmlformats.org/officeDocument/2006/relationships/hyperlink" Target="https://youtube.com/c/kennypflug" TargetMode="External"/><Relationship Id="rId4" Type="http://schemas.openxmlformats.org/officeDocument/2006/relationships/hyperlink" Target="https://github.com/feO2x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visualstudio/msbuild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otnet/roslyn/wiki/Roslyn%20Overview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eO2x/Light.GuardClauses/wiki/Overview-of-All-Assertions" TargetMode="External"/><Relationship Id="rId2" Type="http://schemas.openxmlformats.org/officeDocument/2006/relationships/hyperlink" Target="https://github.com/feO2x/Light.GuardClause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8701A-7613-4294-8344-E83EAF6746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Open Source mit .NET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FDDF10-0A4D-4602-812A-957A80F5E5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4333164"/>
            <a:ext cx="9423633" cy="1479528"/>
          </a:xfrm>
        </p:spPr>
        <p:txBody>
          <a:bodyPr/>
          <a:lstStyle/>
          <a:p>
            <a:r>
              <a:rPr lang="de-DE" dirty="0"/>
              <a:t>Benchmark.NET, </a:t>
            </a:r>
            <a:r>
              <a:rPr lang="de-DE" noProof="1"/>
              <a:t>Roslyn</a:t>
            </a:r>
            <a:r>
              <a:rPr lang="de-DE" dirty="0"/>
              <a:t> und </a:t>
            </a:r>
            <a:r>
              <a:rPr lang="de-DE" noProof="1"/>
              <a:t>Multi-Targeting</a:t>
            </a:r>
            <a:r>
              <a:rPr lang="de-DE" dirty="0"/>
              <a:t> im Open Source Alltag</a:t>
            </a:r>
          </a:p>
        </p:txBody>
      </p:sp>
    </p:spTree>
    <p:extLst>
      <p:ext uri="{BB962C8B-B14F-4D97-AF65-F5344CB8AC3E}">
        <p14:creationId xmlns:p14="http://schemas.microsoft.com/office/powerpoint/2010/main" val="1992575603"/>
      </p:ext>
    </p:extLst>
  </p:cSld>
  <p:clrMapOvr>
    <a:masterClrMapping/>
  </p:clrMapOvr>
  <p:transition spd="med">
    <p:cove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2FDC9F43-27B5-4473-A99A-3C0042526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Performanceoptimierung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F66265F-D287-4954-985D-001357AA71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Mit Benchmark.NET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CEA037-BA91-4C30-BB29-08E847F01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10.12.2018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5741AE-1303-437E-B699-4F486CEA4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Open Source mit .NET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5458CB-3398-4620-8831-BD4AEF744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1539477"/>
      </p:ext>
    </p:extLst>
  </p:cSld>
  <p:clrMapOvr>
    <a:masterClrMapping/>
  </p:clrMapOvr>
  <p:transition spd="med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326BB8F-EFEC-4BFF-AAF7-641172641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Ziele für Performanceoptimierung in .NET Prozessen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4CAB84B-226A-48BD-AC0F-F9892EA765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Eliminiere unnötige Verarbeitungsschritte</a:t>
            </a:r>
          </a:p>
          <a:p>
            <a:r>
              <a:rPr lang="de-DE" dirty="0"/>
              <a:t>Allokiere sowenig Objekte wie möglich auf dem Heap</a:t>
            </a:r>
          </a:p>
          <a:p>
            <a:r>
              <a:rPr lang="de-DE" dirty="0"/>
              <a:t>Schreibe CPU-Cache-freundlichen Code</a:t>
            </a:r>
          </a:p>
          <a:p>
            <a:r>
              <a:rPr lang="de-DE" dirty="0"/>
              <a:t>„Ziehe alle Register“ der CPU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b="1" dirty="0"/>
              <a:t>Wichtig: habe eine quantifizierbares Performanceziel und messe vorher und nachher.</a:t>
            </a:r>
          </a:p>
          <a:p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5D9F9C-C6D1-41CB-B2E4-5158321BB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10.12.2018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C6303E-060E-42CA-8AF7-E252146DB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Open Source mit .NET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75329E-C6F8-431E-83B9-A43F37729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4178188"/>
      </p:ext>
    </p:extLst>
  </p:cSld>
  <p:clrMapOvr>
    <a:masterClrMapping/>
  </p:clrMapOvr>
  <p:transition spd="med">
    <p:cov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09674-88FE-4110-84D5-0FE11615F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Memory Model des Datenteils von .NET Prozessen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8F77B2-C3CA-40FA-A203-CBF4A9D35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10.12.2018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2A639D-C8DE-4E6B-9DF5-E9F7DD877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Open Source mit .NET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DCBD05-855D-470C-99FE-7B41857BD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12</a:t>
            </a:fld>
            <a:endParaRPr lang="de-D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885088A-C9F4-4397-B40E-4753B557B65B}"/>
              </a:ext>
            </a:extLst>
          </p:cNvPr>
          <p:cNvSpPr/>
          <p:nvPr/>
        </p:nvSpPr>
        <p:spPr>
          <a:xfrm>
            <a:off x="838200" y="1526059"/>
            <a:ext cx="2743200" cy="455964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CA2F60-DDBA-4C8F-8939-AE1E265A504A}"/>
              </a:ext>
            </a:extLst>
          </p:cNvPr>
          <p:cNvSpPr txBox="1"/>
          <p:nvPr/>
        </p:nvSpPr>
        <p:spPr>
          <a:xfrm>
            <a:off x="1850278" y="1156727"/>
            <a:ext cx="719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Stack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881C262-80D9-44C6-8B31-D2DF1E969BF0}"/>
              </a:ext>
            </a:extLst>
          </p:cNvPr>
          <p:cNvSpPr/>
          <p:nvPr/>
        </p:nvSpPr>
        <p:spPr>
          <a:xfrm>
            <a:off x="3875902" y="1526059"/>
            <a:ext cx="7477898" cy="455964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72A7FCC-E631-4B45-A5BE-5A014303403D}"/>
              </a:ext>
            </a:extLst>
          </p:cNvPr>
          <p:cNvSpPr txBox="1"/>
          <p:nvPr/>
        </p:nvSpPr>
        <p:spPr>
          <a:xfrm>
            <a:off x="7255328" y="1156727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Heap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F066E48-5FFE-4C0E-9700-6649F25A5835}"/>
              </a:ext>
            </a:extLst>
          </p:cNvPr>
          <p:cNvSpPr/>
          <p:nvPr/>
        </p:nvSpPr>
        <p:spPr>
          <a:xfrm>
            <a:off x="1037968" y="5331941"/>
            <a:ext cx="2347783" cy="5251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noProof="1">
                <a:latin typeface="Consolas" panose="020B0609020204030204" pitchFamily="49" charset="0"/>
              </a:rPr>
              <a:t>Main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B0E41E0-5CDD-499D-BEBB-A48CDAFDA12C}"/>
              </a:ext>
            </a:extLst>
          </p:cNvPr>
          <p:cNvSpPr/>
          <p:nvPr/>
        </p:nvSpPr>
        <p:spPr>
          <a:xfrm>
            <a:off x="1037968" y="4707067"/>
            <a:ext cx="2347783" cy="5251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noProof="1">
                <a:latin typeface="Consolas" panose="020B0609020204030204" pitchFamily="49" charset="0"/>
              </a:rPr>
              <a:t>args (string[])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DA1B138-10C2-40C5-8C8D-6B55A1855950}"/>
              </a:ext>
            </a:extLst>
          </p:cNvPr>
          <p:cNvSpPr/>
          <p:nvPr/>
        </p:nvSpPr>
        <p:spPr>
          <a:xfrm>
            <a:off x="1037968" y="4082193"/>
            <a:ext cx="2347783" cy="5251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noProof="1">
                <a:latin typeface="Consolas" panose="020B0609020204030204" pitchFamily="49" charset="0"/>
              </a:rPr>
              <a:t>contacts (List&lt;Contact&gt;)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D31947-2F50-4CA8-A979-B1135F984656}"/>
              </a:ext>
            </a:extLst>
          </p:cNvPr>
          <p:cNvSpPr/>
          <p:nvPr/>
        </p:nvSpPr>
        <p:spPr>
          <a:xfrm>
            <a:off x="1037968" y="3457319"/>
            <a:ext cx="2347783" cy="5251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noProof="1">
                <a:latin typeface="Consolas" panose="020B0609020204030204" pitchFamily="49" charset="0"/>
              </a:rPr>
              <a:t>newPerson (Contact)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6EE48DE-C3BF-4F08-986A-E6E5F328EFB3}"/>
              </a:ext>
            </a:extLst>
          </p:cNvPr>
          <p:cNvSpPr/>
          <p:nvPr/>
        </p:nvSpPr>
        <p:spPr>
          <a:xfrm>
            <a:off x="4038600" y="5331941"/>
            <a:ext cx="2347783" cy="5251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noProof="1">
                <a:latin typeface="Consolas" panose="020B0609020204030204" pitchFamily="49" charset="0"/>
              </a:rPr>
              <a:t>string[]</a:t>
            </a: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EB3AA69B-1DF0-4A4D-93B9-835798867B08}"/>
              </a:ext>
            </a:extLst>
          </p:cNvPr>
          <p:cNvCxnSpPr>
            <a:cxnSpLocks/>
          </p:cNvCxnSpPr>
          <p:nvPr/>
        </p:nvCxnSpPr>
        <p:spPr>
          <a:xfrm>
            <a:off x="3394329" y="4969648"/>
            <a:ext cx="1826741" cy="362293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3B35B528-0D84-4BD5-9664-395CB605F2AD}"/>
              </a:ext>
            </a:extLst>
          </p:cNvPr>
          <p:cNvSpPr/>
          <p:nvPr/>
        </p:nvSpPr>
        <p:spPr>
          <a:xfrm>
            <a:off x="4038599" y="4082193"/>
            <a:ext cx="2347783" cy="5251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noProof="1">
                <a:latin typeface="Consolas" panose="020B0609020204030204" pitchFamily="49" charset="0"/>
              </a:rPr>
              <a:t>List&lt;Contact&gt;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144267C-7FF4-4AD0-AE50-250E65943CC7}"/>
              </a:ext>
            </a:extLst>
          </p:cNvPr>
          <p:cNvCxnSpPr>
            <a:cxnSpLocks/>
          </p:cNvCxnSpPr>
          <p:nvPr/>
        </p:nvCxnSpPr>
        <p:spPr>
          <a:xfrm>
            <a:off x="3394329" y="4344774"/>
            <a:ext cx="65284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0D679686-2944-49BA-BAF9-FE276C95DFF4}"/>
              </a:ext>
            </a:extLst>
          </p:cNvPr>
          <p:cNvSpPr/>
          <p:nvPr/>
        </p:nvSpPr>
        <p:spPr>
          <a:xfrm>
            <a:off x="6944495" y="4086656"/>
            <a:ext cx="2347783" cy="5251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noProof="1">
                <a:latin typeface="Consolas" panose="020B0609020204030204" pitchFamily="49" charset="0"/>
              </a:rPr>
              <a:t>Contact[]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84BE331-0175-4A03-BEBD-8F4C483DDEE5}"/>
              </a:ext>
            </a:extLst>
          </p:cNvPr>
          <p:cNvCxnSpPr>
            <a:cxnSpLocks/>
          </p:cNvCxnSpPr>
          <p:nvPr/>
        </p:nvCxnSpPr>
        <p:spPr>
          <a:xfrm>
            <a:off x="6394960" y="4344774"/>
            <a:ext cx="558113" cy="446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30956A71-66E8-4AD1-9C93-C40D91678EAA}"/>
              </a:ext>
            </a:extLst>
          </p:cNvPr>
          <p:cNvSpPr/>
          <p:nvPr/>
        </p:nvSpPr>
        <p:spPr>
          <a:xfrm>
            <a:off x="6944494" y="2991712"/>
            <a:ext cx="2347783" cy="5251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noProof="1">
                <a:latin typeface="Consolas" panose="020B0609020204030204" pitchFamily="49" charset="0"/>
              </a:rPr>
              <a:t>Contact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31B0FFC-E2CA-40E5-AF82-5B221E1C967F}"/>
              </a:ext>
            </a:extLst>
          </p:cNvPr>
          <p:cNvSpPr/>
          <p:nvPr/>
        </p:nvSpPr>
        <p:spPr>
          <a:xfrm>
            <a:off x="6944495" y="2152137"/>
            <a:ext cx="2347783" cy="5251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noProof="1">
                <a:latin typeface="Consolas" panose="020B0609020204030204" pitchFamily="49" charset="0"/>
              </a:rPr>
              <a:t>Contact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F8AB039-6AAC-4C8B-9220-6BA2F8FE3CCE}"/>
              </a:ext>
            </a:extLst>
          </p:cNvPr>
          <p:cNvCxnSpPr>
            <a:cxnSpLocks/>
            <a:stCxn id="27" idx="0"/>
            <a:endCxn id="30" idx="2"/>
          </p:cNvCxnSpPr>
          <p:nvPr/>
        </p:nvCxnSpPr>
        <p:spPr>
          <a:xfrm flipH="1" flipV="1">
            <a:off x="8118386" y="3516874"/>
            <a:ext cx="1" cy="56978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64F44F6A-E0A5-4588-AAAD-C9C563577C41}"/>
              </a:ext>
            </a:extLst>
          </p:cNvPr>
          <p:cNvCxnSpPr>
            <a:stCxn id="27" idx="3"/>
            <a:endCxn id="31" idx="3"/>
          </p:cNvCxnSpPr>
          <p:nvPr/>
        </p:nvCxnSpPr>
        <p:spPr>
          <a:xfrm flipV="1">
            <a:off x="9292278" y="2414718"/>
            <a:ext cx="12700" cy="1934519"/>
          </a:xfrm>
          <a:prstGeom prst="bentConnector3">
            <a:avLst>
              <a:gd name="adj1" fmla="val 180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130A57EE-BDC0-41D9-9702-74413EC85F22}"/>
              </a:ext>
            </a:extLst>
          </p:cNvPr>
          <p:cNvCxnSpPr>
            <a:cxnSpLocks/>
          </p:cNvCxnSpPr>
          <p:nvPr/>
        </p:nvCxnSpPr>
        <p:spPr>
          <a:xfrm flipV="1">
            <a:off x="3394329" y="2414718"/>
            <a:ext cx="3558744" cy="1305182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5500978"/>
      </p:ext>
    </p:extLst>
  </p:cSld>
  <p:clrMapOvr>
    <a:masterClrMapping/>
  </p:clrMapOvr>
  <p:transition spd="med">
    <p:cove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65014-12C9-4E82-942F-8E484B18E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Wie wird aus C# Code Maschinencode?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63D2E9-D607-4E7E-B998-7C9B23843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10.12.2018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3FB883-2BF4-4695-A661-19F618424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Open Source mit .NET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2ED545-BC51-4BB0-B7AB-3F555DA7B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13</a:t>
            </a:fld>
            <a:endParaRPr lang="de-DE"/>
          </a:p>
        </p:txBody>
      </p:sp>
      <p:sp>
        <p:nvSpPr>
          <p:cNvPr id="6" name="Flowchart: Multidocument 5">
            <a:extLst>
              <a:ext uri="{FF2B5EF4-FFF2-40B4-BE49-F238E27FC236}">
                <a16:creationId xmlns:a16="http://schemas.microsoft.com/office/drawing/2014/main" id="{58C90118-C95D-473F-A45A-86C7585EDC0A}"/>
              </a:ext>
            </a:extLst>
          </p:cNvPr>
          <p:cNvSpPr/>
          <p:nvPr/>
        </p:nvSpPr>
        <p:spPr>
          <a:xfrm>
            <a:off x="602355" y="2091979"/>
            <a:ext cx="908222" cy="1089885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0E6750-0480-4A08-9FDF-D0A0BCA0BB4D}"/>
              </a:ext>
            </a:extLst>
          </p:cNvPr>
          <p:cNvSpPr txBox="1"/>
          <p:nvPr/>
        </p:nvSpPr>
        <p:spPr>
          <a:xfrm>
            <a:off x="275643" y="3306805"/>
            <a:ext cx="15616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.</a:t>
            </a:r>
            <a:r>
              <a:rPr lang="de-DE" dirty="0" err="1"/>
              <a:t>cs</a:t>
            </a:r>
            <a:r>
              <a:rPr lang="de-DE" dirty="0"/>
              <a:t> Dateien</a:t>
            </a:r>
            <a:br>
              <a:rPr lang="de-DE" dirty="0"/>
            </a:br>
            <a:r>
              <a:rPr lang="de-DE" dirty="0"/>
              <a:t>C# Quellcode</a:t>
            </a:r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BF44F155-5966-4384-BFBB-B0F39F145F17}"/>
              </a:ext>
            </a:extLst>
          </p:cNvPr>
          <p:cNvSpPr/>
          <p:nvPr/>
        </p:nvSpPr>
        <p:spPr>
          <a:xfrm>
            <a:off x="2923365" y="2091975"/>
            <a:ext cx="1348947" cy="108988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noProof="1"/>
              <a:t>Roslyn</a:t>
            </a:r>
          </a:p>
          <a:p>
            <a:pPr algn="ctr"/>
            <a:r>
              <a:rPr lang="de-DE" dirty="0"/>
              <a:t>CSC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42014395-4D1D-425A-9949-F662351E5857}"/>
              </a:ext>
            </a:extLst>
          </p:cNvPr>
          <p:cNvSpPr/>
          <p:nvPr/>
        </p:nvSpPr>
        <p:spPr>
          <a:xfrm>
            <a:off x="1827733" y="2454358"/>
            <a:ext cx="778476" cy="3651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C325A7AE-1F15-4274-9EA3-179036947193}"/>
              </a:ext>
            </a:extLst>
          </p:cNvPr>
          <p:cNvSpPr/>
          <p:nvPr/>
        </p:nvSpPr>
        <p:spPr>
          <a:xfrm>
            <a:off x="4589468" y="2454358"/>
            <a:ext cx="778476" cy="3651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A3A228C6-4643-4529-A844-92A80452A15B}"/>
              </a:ext>
            </a:extLst>
          </p:cNvPr>
          <p:cNvSpPr/>
          <p:nvPr/>
        </p:nvSpPr>
        <p:spPr>
          <a:xfrm>
            <a:off x="5685100" y="2183496"/>
            <a:ext cx="778476" cy="906847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B3F98F4-4A91-4A8E-8FDE-9563C954949F}"/>
              </a:ext>
            </a:extLst>
          </p:cNvPr>
          <p:cNvSpPr txBox="1"/>
          <p:nvPr/>
        </p:nvSpPr>
        <p:spPr>
          <a:xfrm>
            <a:off x="4840090" y="3305993"/>
            <a:ext cx="24684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DLL (MSIL)</a:t>
            </a:r>
          </a:p>
          <a:p>
            <a:pPr algn="ctr"/>
            <a:r>
              <a:rPr lang="de-DE" dirty="0"/>
              <a:t>Plattformunabhängige</a:t>
            </a:r>
          </a:p>
          <a:p>
            <a:pPr algn="ctr"/>
            <a:r>
              <a:rPr lang="de-DE" dirty="0"/>
              <a:t>Zwischensprache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3EBF1854-4687-4CAB-82F8-82E92116F140}"/>
              </a:ext>
            </a:extLst>
          </p:cNvPr>
          <p:cNvSpPr/>
          <p:nvPr/>
        </p:nvSpPr>
        <p:spPr>
          <a:xfrm>
            <a:off x="6780730" y="2454356"/>
            <a:ext cx="778476" cy="3651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Flowchart: Process 13">
            <a:extLst>
              <a:ext uri="{FF2B5EF4-FFF2-40B4-BE49-F238E27FC236}">
                <a16:creationId xmlns:a16="http://schemas.microsoft.com/office/drawing/2014/main" id="{4AC094FF-0196-43B4-9454-E4C6DF870B9D}"/>
              </a:ext>
            </a:extLst>
          </p:cNvPr>
          <p:cNvSpPr/>
          <p:nvPr/>
        </p:nvSpPr>
        <p:spPr>
          <a:xfrm>
            <a:off x="7876360" y="2091979"/>
            <a:ext cx="1348947" cy="108988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CLR JIT</a:t>
            </a:r>
          </a:p>
        </p:txBody>
      </p:sp>
      <p:sp>
        <p:nvSpPr>
          <p:cNvPr id="16" name="Flowchart: Document 15">
            <a:extLst>
              <a:ext uri="{FF2B5EF4-FFF2-40B4-BE49-F238E27FC236}">
                <a16:creationId xmlns:a16="http://schemas.microsoft.com/office/drawing/2014/main" id="{07B26673-6471-4331-9D54-FF6BA5577758}"/>
              </a:ext>
            </a:extLst>
          </p:cNvPr>
          <p:cNvSpPr/>
          <p:nvPr/>
        </p:nvSpPr>
        <p:spPr>
          <a:xfrm>
            <a:off x="10638091" y="2183496"/>
            <a:ext cx="778476" cy="906847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241BFBD2-2F8E-4E46-A27C-86E2839747ED}"/>
              </a:ext>
            </a:extLst>
          </p:cNvPr>
          <p:cNvSpPr/>
          <p:nvPr/>
        </p:nvSpPr>
        <p:spPr>
          <a:xfrm>
            <a:off x="9542461" y="2449113"/>
            <a:ext cx="778476" cy="3651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8F5D25B-0608-4F3F-BCBC-6D1D26EB1CE5}"/>
              </a:ext>
            </a:extLst>
          </p:cNvPr>
          <p:cNvSpPr txBox="1"/>
          <p:nvPr/>
        </p:nvSpPr>
        <p:spPr>
          <a:xfrm>
            <a:off x="10138306" y="3305993"/>
            <a:ext cx="1778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Maschinencode</a:t>
            </a:r>
          </a:p>
        </p:txBody>
      </p:sp>
    </p:spTree>
    <p:extLst>
      <p:ext uri="{BB962C8B-B14F-4D97-AF65-F5344CB8AC3E}">
        <p14:creationId xmlns:p14="http://schemas.microsoft.com/office/powerpoint/2010/main" val="294812824"/>
      </p:ext>
    </p:extLst>
  </p:cSld>
  <p:clrMapOvr>
    <a:masterClrMapping/>
  </p:clrMapOvr>
  <p:transition spd="med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 animBg="1"/>
      <p:bldP spid="9" grpId="0" animBg="1"/>
      <p:bldP spid="10" grpId="0" animBg="1"/>
      <p:bldP spid="11" grpId="0" animBg="1"/>
      <p:bldP spid="12" grpId="0"/>
      <p:bldP spid="13" grpId="0" animBg="1"/>
      <p:bldP spid="14" grpId="0" animBg="1"/>
      <p:bldP spid="16" grpId="0" animBg="1"/>
      <p:bldP spid="17" grpId="0" animBg="1"/>
      <p:bldP spid="1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CC65F-A97F-4605-AB52-B53332C37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Typische Modifizierte Harvard Architektur 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4C1103-1F91-4065-A85A-B184C7376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10.12.2018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71A440-DA6A-467E-B9D0-7EAF52F2E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Open Source mit .NET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B33A2D-2569-49DE-BF75-C4A2878E5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14</a:t>
            </a:fld>
            <a:endParaRPr lang="de-D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EF666BE-282A-4FC3-A92C-9B4E54250A80}"/>
              </a:ext>
            </a:extLst>
          </p:cNvPr>
          <p:cNvSpPr/>
          <p:nvPr/>
        </p:nvSpPr>
        <p:spPr>
          <a:xfrm>
            <a:off x="2438400" y="3497016"/>
            <a:ext cx="7290487" cy="50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L3 Cache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974C62B-569E-4866-B080-7408D52999EE}"/>
              </a:ext>
            </a:extLst>
          </p:cNvPr>
          <p:cNvGrpSpPr/>
          <p:nvPr/>
        </p:nvGrpSpPr>
        <p:grpSpPr>
          <a:xfrm>
            <a:off x="2438400" y="1519663"/>
            <a:ext cx="1752600" cy="1822622"/>
            <a:chOff x="1828800" y="2454873"/>
            <a:chExt cx="1752600" cy="1822622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21C2E83-872B-4851-BBB8-3B35530CAB44}"/>
                </a:ext>
              </a:extLst>
            </p:cNvPr>
            <p:cNvSpPr/>
            <p:nvPr/>
          </p:nvSpPr>
          <p:spPr>
            <a:xfrm>
              <a:off x="1828800" y="2454873"/>
              <a:ext cx="1752600" cy="1822622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2B407B6-4A56-4CA5-A2F8-97C7BDF2CD56}"/>
                </a:ext>
              </a:extLst>
            </p:cNvPr>
            <p:cNvSpPr/>
            <p:nvPr/>
          </p:nvSpPr>
          <p:spPr>
            <a:xfrm>
              <a:off x="1921476" y="2596975"/>
              <a:ext cx="721840" cy="4448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CU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0DA03F6-2B64-4404-8D8D-F2E6A7079058}"/>
                </a:ext>
              </a:extLst>
            </p:cNvPr>
            <p:cNvSpPr/>
            <p:nvPr/>
          </p:nvSpPr>
          <p:spPr>
            <a:xfrm>
              <a:off x="2737022" y="2596974"/>
              <a:ext cx="721840" cy="4448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ALU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5113AA0-9ACD-4C83-8855-2A1A206A9EA1}"/>
                </a:ext>
              </a:extLst>
            </p:cNvPr>
            <p:cNvSpPr/>
            <p:nvPr/>
          </p:nvSpPr>
          <p:spPr>
            <a:xfrm>
              <a:off x="1921476" y="3830595"/>
              <a:ext cx="1537386" cy="3714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L2 Cache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9E93F11-90DC-4E88-96B0-B63B811ED02F}"/>
                </a:ext>
              </a:extLst>
            </p:cNvPr>
            <p:cNvSpPr/>
            <p:nvPr/>
          </p:nvSpPr>
          <p:spPr>
            <a:xfrm>
              <a:off x="1920961" y="3383834"/>
              <a:ext cx="722870" cy="3714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L1 D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6ABEE79-7F4F-4D40-AD60-1CCCC6820FAF}"/>
                </a:ext>
              </a:extLst>
            </p:cNvPr>
            <p:cNvSpPr/>
            <p:nvPr/>
          </p:nvSpPr>
          <p:spPr>
            <a:xfrm>
              <a:off x="2735992" y="3380514"/>
              <a:ext cx="722870" cy="3714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L1 I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916BBBC-F85B-4D4B-874F-99A554440EA7}"/>
              </a:ext>
            </a:extLst>
          </p:cNvPr>
          <p:cNvGrpSpPr/>
          <p:nvPr/>
        </p:nvGrpSpPr>
        <p:grpSpPr>
          <a:xfrm>
            <a:off x="4286765" y="1519663"/>
            <a:ext cx="1752600" cy="1822622"/>
            <a:chOff x="1828800" y="2454873"/>
            <a:chExt cx="1752600" cy="1822622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94031E55-DD95-46B1-93E5-69ECCEDF2A36}"/>
                </a:ext>
              </a:extLst>
            </p:cNvPr>
            <p:cNvSpPr/>
            <p:nvPr/>
          </p:nvSpPr>
          <p:spPr>
            <a:xfrm>
              <a:off x="1828800" y="2454873"/>
              <a:ext cx="1752600" cy="1822622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41001A30-4BB6-4403-9D03-D97B5D8C4CEA}"/>
                </a:ext>
              </a:extLst>
            </p:cNvPr>
            <p:cNvSpPr/>
            <p:nvPr/>
          </p:nvSpPr>
          <p:spPr>
            <a:xfrm>
              <a:off x="1921476" y="2596975"/>
              <a:ext cx="721840" cy="4448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CU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CB69B2A-FD18-4D6F-96D8-D1596706D9CF}"/>
                </a:ext>
              </a:extLst>
            </p:cNvPr>
            <p:cNvSpPr/>
            <p:nvPr/>
          </p:nvSpPr>
          <p:spPr>
            <a:xfrm>
              <a:off x="2737022" y="2596974"/>
              <a:ext cx="721840" cy="4448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ALU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BEFF3A1-85C1-4ACB-BA95-EABF9D3CCA37}"/>
                </a:ext>
              </a:extLst>
            </p:cNvPr>
            <p:cNvSpPr/>
            <p:nvPr/>
          </p:nvSpPr>
          <p:spPr>
            <a:xfrm>
              <a:off x="1921476" y="3830595"/>
              <a:ext cx="1537386" cy="3714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L2 Cache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31DEFB9-F615-4CE9-B0F3-6CB10DF22B43}"/>
                </a:ext>
              </a:extLst>
            </p:cNvPr>
            <p:cNvSpPr/>
            <p:nvPr/>
          </p:nvSpPr>
          <p:spPr>
            <a:xfrm>
              <a:off x="1920961" y="3383834"/>
              <a:ext cx="722870" cy="3714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L1 D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A505A526-C151-4989-B83B-3365CD6CF3C8}"/>
                </a:ext>
              </a:extLst>
            </p:cNvPr>
            <p:cNvSpPr/>
            <p:nvPr/>
          </p:nvSpPr>
          <p:spPr>
            <a:xfrm>
              <a:off x="2735992" y="3380514"/>
              <a:ext cx="722870" cy="3714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L1 I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8275487-5F38-4B9B-AD70-0D722B946807}"/>
              </a:ext>
            </a:extLst>
          </p:cNvPr>
          <p:cNvGrpSpPr/>
          <p:nvPr/>
        </p:nvGrpSpPr>
        <p:grpSpPr>
          <a:xfrm>
            <a:off x="6131526" y="1519663"/>
            <a:ext cx="1752600" cy="1822622"/>
            <a:chOff x="1828800" y="2454873"/>
            <a:chExt cx="1752600" cy="1822622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4651D860-BBEA-40E8-B9F4-87D32F0A469B}"/>
                </a:ext>
              </a:extLst>
            </p:cNvPr>
            <p:cNvSpPr/>
            <p:nvPr/>
          </p:nvSpPr>
          <p:spPr>
            <a:xfrm>
              <a:off x="1828800" y="2454873"/>
              <a:ext cx="1752600" cy="1822622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DE1468F5-8E21-400E-8728-662E7D0AFCD2}"/>
                </a:ext>
              </a:extLst>
            </p:cNvPr>
            <p:cNvSpPr/>
            <p:nvPr/>
          </p:nvSpPr>
          <p:spPr>
            <a:xfrm>
              <a:off x="1921476" y="2596975"/>
              <a:ext cx="721840" cy="4448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CU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A8E2EE76-7717-4FA2-9351-96008DAAE0A4}"/>
                </a:ext>
              </a:extLst>
            </p:cNvPr>
            <p:cNvSpPr/>
            <p:nvPr/>
          </p:nvSpPr>
          <p:spPr>
            <a:xfrm>
              <a:off x="2737022" y="2596974"/>
              <a:ext cx="721840" cy="4448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ALU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4B7A5A31-57C4-4871-B617-2FFA3535A31C}"/>
                </a:ext>
              </a:extLst>
            </p:cNvPr>
            <p:cNvSpPr/>
            <p:nvPr/>
          </p:nvSpPr>
          <p:spPr>
            <a:xfrm>
              <a:off x="1921476" y="3830595"/>
              <a:ext cx="1537386" cy="3714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L2 Cache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861282F-2D00-4504-8046-A5F435EA63FD}"/>
                </a:ext>
              </a:extLst>
            </p:cNvPr>
            <p:cNvSpPr/>
            <p:nvPr/>
          </p:nvSpPr>
          <p:spPr>
            <a:xfrm>
              <a:off x="1920961" y="3383834"/>
              <a:ext cx="722870" cy="3714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L1 D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914F5ADC-8317-424D-858E-154843903D85}"/>
                </a:ext>
              </a:extLst>
            </p:cNvPr>
            <p:cNvSpPr/>
            <p:nvPr/>
          </p:nvSpPr>
          <p:spPr>
            <a:xfrm>
              <a:off x="2735992" y="3380514"/>
              <a:ext cx="722870" cy="3714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L1 I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4BEFB79D-85AD-4594-8CD5-3D7DBDE803E8}"/>
              </a:ext>
            </a:extLst>
          </p:cNvPr>
          <p:cNvGrpSpPr/>
          <p:nvPr/>
        </p:nvGrpSpPr>
        <p:grpSpPr>
          <a:xfrm>
            <a:off x="7976287" y="1519663"/>
            <a:ext cx="1752600" cy="1822622"/>
            <a:chOff x="1828800" y="2454873"/>
            <a:chExt cx="1752600" cy="1822622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7D19CE5-C489-48CF-874D-06E27EFA4E8C}"/>
                </a:ext>
              </a:extLst>
            </p:cNvPr>
            <p:cNvSpPr/>
            <p:nvPr/>
          </p:nvSpPr>
          <p:spPr>
            <a:xfrm>
              <a:off x="1828800" y="2454873"/>
              <a:ext cx="1752600" cy="1822622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5B5DAEFE-815B-48AC-8D0B-DE000BED43FD}"/>
                </a:ext>
              </a:extLst>
            </p:cNvPr>
            <p:cNvSpPr/>
            <p:nvPr/>
          </p:nvSpPr>
          <p:spPr>
            <a:xfrm>
              <a:off x="1921476" y="2596975"/>
              <a:ext cx="721840" cy="4448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CU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192ED271-28EE-4C2B-84C5-72C73F307E8D}"/>
                </a:ext>
              </a:extLst>
            </p:cNvPr>
            <p:cNvSpPr/>
            <p:nvPr/>
          </p:nvSpPr>
          <p:spPr>
            <a:xfrm>
              <a:off x="2737022" y="2596974"/>
              <a:ext cx="721840" cy="4448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ALU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2708E5A4-E06A-4968-A73C-7F2B447BA74F}"/>
                </a:ext>
              </a:extLst>
            </p:cNvPr>
            <p:cNvSpPr/>
            <p:nvPr/>
          </p:nvSpPr>
          <p:spPr>
            <a:xfrm>
              <a:off x="1921476" y="3830595"/>
              <a:ext cx="1537386" cy="3714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L2 Cache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E1CD8D3-6893-4442-B0D4-B0E4CAD99233}"/>
                </a:ext>
              </a:extLst>
            </p:cNvPr>
            <p:cNvSpPr/>
            <p:nvPr/>
          </p:nvSpPr>
          <p:spPr>
            <a:xfrm>
              <a:off x="1920961" y="3383834"/>
              <a:ext cx="722870" cy="3714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L1 D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42D258A5-3BBF-442C-A91E-39E8BA1FE6D8}"/>
                </a:ext>
              </a:extLst>
            </p:cNvPr>
            <p:cNvSpPr/>
            <p:nvPr/>
          </p:nvSpPr>
          <p:spPr>
            <a:xfrm>
              <a:off x="2735992" y="3380514"/>
              <a:ext cx="722870" cy="3714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L1 I</a:t>
              </a:r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D2710763-8DF3-4065-BE34-A4FB81DC8978}"/>
              </a:ext>
            </a:extLst>
          </p:cNvPr>
          <p:cNvSpPr/>
          <p:nvPr/>
        </p:nvSpPr>
        <p:spPr>
          <a:xfrm>
            <a:off x="2087778" y="1338433"/>
            <a:ext cx="8033952" cy="2855783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2799AB-B35E-4D99-9EFF-AFB47CE0DD55}"/>
              </a:ext>
            </a:extLst>
          </p:cNvPr>
          <p:cNvSpPr txBox="1"/>
          <p:nvPr/>
        </p:nvSpPr>
        <p:spPr>
          <a:xfrm>
            <a:off x="5130430" y="948468"/>
            <a:ext cx="1973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CPU mit 4 Kernen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69CF74C-77A1-48A2-BAB0-B9CF4E38D30B}"/>
              </a:ext>
            </a:extLst>
          </p:cNvPr>
          <p:cNvSpPr/>
          <p:nvPr/>
        </p:nvSpPr>
        <p:spPr>
          <a:xfrm>
            <a:off x="10293693" y="2278863"/>
            <a:ext cx="613721" cy="92675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de-DE" sz="1400" dirty="0"/>
              <a:t>Memory Bus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BB18631-A9E0-47A7-B4F8-80B2EEE5C901}"/>
              </a:ext>
            </a:extLst>
          </p:cNvPr>
          <p:cNvSpPr/>
          <p:nvPr/>
        </p:nvSpPr>
        <p:spPr>
          <a:xfrm>
            <a:off x="11096884" y="1787681"/>
            <a:ext cx="556054" cy="19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de-DE" dirty="0"/>
              <a:t>RAM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513CE82-5B5D-4F10-9FEE-8A145B7B83FC}"/>
              </a:ext>
            </a:extLst>
          </p:cNvPr>
          <p:cNvSpPr/>
          <p:nvPr/>
        </p:nvSpPr>
        <p:spPr>
          <a:xfrm>
            <a:off x="1284587" y="2274810"/>
            <a:ext cx="613721" cy="92675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dirty="0"/>
              <a:t>PCI-E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C3B1E04-F381-487F-8B3D-1E95B09CEA0E}"/>
              </a:ext>
            </a:extLst>
          </p:cNvPr>
          <p:cNvSpPr/>
          <p:nvPr/>
        </p:nvSpPr>
        <p:spPr>
          <a:xfrm>
            <a:off x="539063" y="1811764"/>
            <a:ext cx="556054" cy="1909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dirty="0"/>
              <a:t>GPU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E30958B-B497-4BA7-9F5D-D35E4A880AC1}"/>
              </a:ext>
            </a:extLst>
          </p:cNvPr>
          <p:cNvSpPr/>
          <p:nvPr/>
        </p:nvSpPr>
        <p:spPr>
          <a:xfrm>
            <a:off x="5316624" y="4724503"/>
            <a:ext cx="1490534" cy="910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Platform</a:t>
            </a:r>
            <a:r>
              <a:rPr lang="de-DE" dirty="0"/>
              <a:t> Controller Hub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45F9EE7-0E19-4D8C-BDD7-26E04D7C0719}"/>
              </a:ext>
            </a:extLst>
          </p:cNvPr>
          <p:cNvSpPr/>
          <p:nvPr/>
        </p:nvSpPr>
        <p:spPr>
          <a:xfrm>
            <a:off x="5596453" y="4266389"/>
            <a:ext cx="930876" cy="39176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de-DE" dirty="0"/>
              <a:t>DMI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17398D5-30B0-4E94-89EB-73D17BFED8D1}"/>
              </a:ext>
            </a:extLst>
          </p:cNvPr>
          <p:cNvSpPr/>
          <p:nvPr/>
        </p:nvSpPr>
        <p:spPr>
          <a:xfrm>
            <a:off x="4283033" y="4988528"/>
            <a:ext cx="930876" cy="39176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de-DE" dirty="0"/>
              <a:t>USB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5E54243E-ACF4-4D14-AC07-C417397612C1}"/>
              </a:ext>
            </a:extLst>
          </p:cNvPr>
          <p:cNvSpPr/>
          <p:nvPr/>
        </p:nvSpPr>
        <p:spPr>
          <a:xfrm>
            <a:off x="6907042" y="4988528"/>
            <a:ext cx="930876" cy="39176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de-DE" dirty="0"/>
              <a:t>SATA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F9D3AE8-2AA0-4EB4-9B77-41990BDAF7C7}"/>
              </a:ext>
            </a:extLst>
          </p:cNvPr>
          <p:cNvSpPr/>
          <p:nvPr/>
        </p:nvSpPr>
        <p:spPr>
          <a:xfrm>
            <a:off x="5595038" y="5718921"/>
            <a:ext cx="930876" cy="39176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de-DE" dirty="0"/>
              <a:t>PCI</a:t>
            </a:r>
          </a:p>
        </p:txBody>
      </p:sp>
    </p:spTree>
    <p:extLst>
      <p:ext uri="{BB962C8B-B14F-4D97-AF65-F5344CB8AC3E}">
        <p14:creationId xmlns:p14="http://schemas.microsoft.com/office/powerpoint/2010/main" val="965522795"/>
      </p:ext>
    </p:extLst>
  </p:cSld>
  <p:clrMapOvr>
    <a:masterClrMapping/>
  </p:clrMapOvr>
  <p:transition spd="med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  <p:bldP spid="9" grpId="0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2237D-7858-45FB-81D6-D14DCAF82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Wichtige Zugriffszeiten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89C3F2AB-E63E-4380-978C-FB87649B455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0000214"/>
              </p:ext>
            </p:extLst>
          </p:nvPr>
        </p:nvGraphicFramePr>
        <p:xfrm>
          <a:off x="838200" y="936625"/>
          <a:ext cx="10515600" cy="53276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0E092C-BD5F-4D23-95AE-2FF428C5F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10.12.2018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7F0E3D-619F-46FB-9BB1-AED26072E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Open Source mit .NET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B49F33-2479-48E1-BA13-B88AE5735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4675181"/>
      </p:ext>
    </p:extLst>
  </p:cSld>
  <p:clrMapOvr>
    <a:masterClrMapping/>
  </p:clrMapOvr>
  <p:transition spd="med">
    <p:cover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F45AE1-56BE-4459-853D-29C88EBCE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10.12.2018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713CA6-AAD1-4BEA-9EB5-57A73F998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Open Source mit .NET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73E22F-443D-42EB-8596-14C085C78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16</a:t>
            </a:fld>
            <a:endParaRPr lang="de-DE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0DF907B7-2ABE-41E3-A20B-FDAF4FB60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57600" y="296007"/>
            <a:ext cx="4876800" cy="48768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F7DADF9-7E1B-4598-A53F-768050DECA2E}"/>
              </a:ext>
            </a:extLst>
          </p:cNvPr>
          <p:cNvSpPr txBox="1"/>
          <p:nvPr/>
        </p:nvSpPr>
        <p:spPr>
          <a:xfrm>
            <a:off x="2018377" y="4795082"/>
            <a:ext cx="81552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>
                <a:solidFill>
                  <a:schemeClr val="accent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Optimierung einer Assertion am Beispiel</a:t>
            </a:r>
          </a:p>
        </p:txBody>
      </p:sp>
    </p:spTree>
    <p:extLst>
      <p:ext uri="{BB962C8B-B14F-4D97-AF65-F5344CB8AC3E}">
        <p14:creationId xmlns:p14="http://schemas.microsoft.com/office/powerpoint/2010/main" val="1644812007"/>
      </p:ext>
    </p:extLst>
  </p:cSld>
  <p:clrMapOvr>
    <a:masterClrMapping/>
  </p:clrMapOvr>
  <p:transition spd="med">
    <p:cover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FCEC72F-4EB3-4C30-97EF-EABC805C6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Optimierung einer Assertion: Intuitive Implementierung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7B93C6D-055B-499F-9DB7-13F0001366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718496"/>
            <a:ext cx="10515600" cy="1763907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8234B3-6ECB-4149-BAF6-39F5A1EA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10.12.2018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1DD8B8-C618-48D8-BF08-2969A500F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Open Source mit .NET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4914E4-7BC1-4307-AAF5-7D0BBFFB5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17</a:t>
            </a:fld>
            <a:endParaRPr lang="de-DE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4F52B11-7EFE-4AE8-A1EC-9CC6567388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408110"/>
              </p:ext>
            </p:extLst>
          </p:nvPr>
        </p:nvGraphicFramePr>
        <p:xfrm>
          <a:off x="6526427" y="4863116"/>
          <a:ext cx="4827373" cy="1112520"/>
        </p:xfrm>
        <a:graphic>
          <a:graphicData uri="http://schemas.openxmlformats.org/drawingml/2006/table">
            <a:tbl>
              <a:tblPr firstRow="1" firstCol="1" bandRow="1">
                <a:tableStyleId>{69C7853C-536D-4A76-A0AE-DD22124D55A5}</a:tableStyleId>
              </a:tblPr>
              <a:tblGrid>
                <a:gridCol w="1456102">
                  <a:extLst>
                    <a:ext uri="{9D8B030D-6E8A-4147-A177-3AD203B41FA5}">
                      <a16:colId xmlns:a16="http://schemas.microsoft.com/office/drawing/2014/main" val="72103768"/>
                    </a:ext>
                  </a:extLst>
                </a:gridCol>
                <a:gridCol w="3371271">
                  <a:extLst>
                    <a:ext uri="{9D8B030D-6E8A-4147-A177-3AD203B41FA5}">
                      <a16:colId xmlns:a16="http://schemas.microsoft.com/office/drawing/2014/main" val="35636925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Benchmark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Durchschnittliche Laufzeit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8419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Imperative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~0,3ns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0120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Intuitive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~1,3ns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45383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8910355"/>
      </p:ext>
    </p:extLst>
  </p:cSld>
  <p:clrMapOvr>
    <a:masterClrMapping/>
  </p:clrMapOvr>
  <p:transition spd="med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6D918-48A7-4DE6-8FAA-CDE359273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Optimierung einer Assertion: </a:t>
            </a:r>
            <a:r>
              <a:rPr lang="en-US" dirty="0"/>
              <a:t>Aggressive </a:t>
            </a:r>
            <a:r>
              <a:rPr lang="en-US" noProof="1"/>
              <a:t>Inlining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BF43FA0B-FA79-495D-8062-C4880C6CBF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44794"/>
            <a:ext cx="10515600" cy="2325057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C72CAE-9E3A-414C-BB23-2EB45EACA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10.12.2018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CA8744-EC7B-4395-B423-460A8C54E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Open Source mit .NET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B1E0D0-83FB-4437-B934-D08749667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18</a:t>
            </a:fld>
            <a:endParaRPr lang="de-DE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D772B4CA-3673-4598-BAA0-2966C8EE0E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1933600"/>
              </p:ext>
            </p:extLst>
          </p:nvPr>
        </p:nvGraphicFramePr>
        <p:xfrm>
          <a:off x="5502876" y="4521420"/>
          <a:ext cx="5850924" cy="1483360"/>
        </p:xfrm>
        <a:graphic>
          <a:graphicData uri="http://schemas.openxmlformats.org/drawingml/2006/table">
            <a:tbl>
              <a:tblPr firstRow="1" firstCol="1" bandRow="1">
                <a:tableStyleId>{69C7853C-536D-4A76-A0AE-DD22124D55A5}</a:tableStyleId>
              </a:tblPr>
              <a:tblGrid>
                <a:gridCol w="2364258">
                  <a:extLst>
                    <a:ext uri="{9D8B030D-6E8A-4147-A177-3AD203B41FA5}">
                      <a16:colId xmlns:a16="http://schemas.microsoft.com/office/drawing/2014/main" val="72103768"/>
                    </a:ext>
                  </a:extLst>
                </a:gridCol>
                <a:gridCol w="3486666">
                  <a:extLst>
                    <a:ext uri="{9D8B030D-6E8A-4147-A177-3AD203B41FA5}">
                      <a16:colId xmlns:a16="http://schemas.microsoft.com/office/drawing/2014/main" val="35636925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Benchmark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Durchschnittliche Laufzeit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8419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Imperative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~0,3ns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0120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Intuitive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~1,3ns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4538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Aggressive </a:t>
                      </a:r>
                      <a:r>
                        <a:rPr lang="de-DE" dirty="0" err="1"/>
                        <a:t>Inlining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~0,3ns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40534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93327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BEC23-D4B6-46ED-B612-F8FB33B9F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Optimierung einer Assertion: </a:t>
            </a:r>
            <a:r>
              <a:rPr lang="en-US" dirty="0"/>
              <a:t>Throw</a:t>
            </a:r>
            <a:r>
              <a:rPr lang="de-DE" dirty="0"/>
              <a:t> in anderer Methode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46F9D6-D9A3-48EA-980E-1BD11B248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10.12.2018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971F45-CB62-44D6-9CEC-E5CA0FFAB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Open Source mit .NET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BD2F69-F488-46EF-91CE-0CAA8D7E8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19</a:t>
            </a:fld>
            <a:endParaRPr lang="de-DE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8DFCECC-6D12-43EB-BBDB-F1782E671D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603" y="1178007"/>
            <a:ext cx="10562794" cy="226128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5F518FB-1344-480A-9938-8C104259BA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032" y="3884289"/>
            <a:ext cx="11219936" cy="1461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437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A53B9-B6B3-4498-BA6A-0F859D6E7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D6F9F2-18A9-4F90-AC61-21608D3E65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Was ist </a:t>
            </a:r>
            <a:r>
              <a:rPr lang="de-DE" noProof="1"/>
              <a:t>Light.GuardClauses</a:t>
            </a:r>
            <a:r>
              <a:rPr lang="de-DE" dirty="0"/>
              <a:t>?</a:t>
            </a:r>
          </a:p>
          <a:p>
            <a:r>
              <a:rPr lang="de-DE" dirty="0"/>
              <a:t>Performance-Optimierung mit Benchmark.NET</a:t>
            </a:r>
          </a:p>
          <a:p>
            <a:r>
              <a:rPr lang="de-DE" noProof="1"/>
              <a:t>Multi-Targeting</a:t>
            </a:r>
            <a:r>
              <a:rPr lang="de-DE" dirty="0"/>
              <a:t> mit dem neuen </a:t>
            </a:r>
            <a:r>
              <a:rPr lang="de-DE" noProof="1"/>
              <a:t>csproj</a:t>
            </a:r>
            <a:r>
              <a:rPr lang="de-DE" dirty="0"/>
              <a:t>-Format</a:t>
            </a:r>
          </a:p>
          <a:p>
            <a:r>
              <a:rPr lang="de-DE" noProof="1"/>
              <a:t>Roslyn</a:t>
            </a:r>
            <a:r>
              <a:rPr lang="de-DE" dirty="0"/>
              <a:t> zur Codegenerierung und –Validierung</a:t>
            </a:r>
          </a:p>
          <a:p>
            <a:r>
              <a:rPr lang="de-DE" dirty="0"/>
              <a:t>Eure Fragen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411E5D-DAC1-40C2-A07F-D09983B95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10.12.2018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936494-1751-4A84-8371-DF78A79CF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Open Source mit .NET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453611-FD2B-45EA-9151-9BB8A65D3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9733017"/>
      </p:ext>
    </p:extLst>
  </p:cSld>
  <p:clrMapOvr>
    <a:masterClrMapping/>
  </p:clrMapOvr>
  <p:transition spd="med">
    <p:cover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CC982-2FF8-4035-82F3-534562993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Performance-Ergebnisse für </a:t>
            </a:r>
            <a:r>
              <a:rPr lang="de-DE" noProof="1"/>
              <a:t>MustNotBeNull</a:t>
            </a: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426F4BA9-6CB4-456F-8FB4-4A5AC5344E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6885861"/>
              </p:ext>
            </p:extLst>
          </p:nvPr>
        </p:nvGraphicFramePr>
        <p:xfrm>
          <a:off x="838200" y="936625"/>
          <a:ext cx="10515600" cy="53276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CCB7BF-7364-40B1-9C2B-8F963FE3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10.12.2018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51AF07-092B-4B9F-A0D6-88AAA1DAF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Open Source mit .NET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7ECA9C-EE2F-4E91-96EB-5F971F9FA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667075"/>
      </p:ext>
    </p:extLst>
  </p:cSld>
  <p:clrMapOvr>
    <a:masterClrMapping/>
  </p:clrMapOvr>
  <p:transition spd="med">
    <p:cover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BD246-7729-4918-975D-2D08559A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Benchmark.NET Ausgabe für </a:t>
            </a:r>
            <a:r>
              <a:rPr lang="de-DE" noProof="1"/>
              <a:t>MustNotBeNull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5CCE8C4-73C5-4CB6-B5D9-8A354FE023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2791" y="936625"/>
            <a:ext cx="9426418" cy="532765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795DAE-C59B-49FE-A793-14F6C1766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10.12.2018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0575BE-FFAF-451F-9ABF-34DF5AFE0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Open Source mit .NET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ABBC0-D993-40EB-8DDA-B759F1ECB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9527803"/>
      </p:ext>
    </p:extLst>
  </p:cSld>
  <p:clrMapOvr>
    <a:masterClrMapping/>
  </p:clrMapOvr>
  <p:transition spd="med">
    <p:cover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74688-D3F0-4361-B1D9-31B7778F0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Wie funktioniert Benchmark.NET?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CEF0F2-3F9A-4487-9533-5099936C9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10.12.2018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FC48EF-9853-4510-955B-E1833E9A4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Open Source mit .NET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600D92-64E7-4210-981A-0D13EB72F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22</a:t>
            </a:fld>
            <a:endParaRPr lang="de-DE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3B73C4B-7240-4CD1-B7D5-DC6606DC4ECE}"/>
              </a:ext>
            </a:extLst>
          </p:cNvPr>
          <p:cNvCxnSpPr>
            <a:stCxn id="7" idx="3"/>
            <a:endCxn id="9" idx="1"/>
          </p:cNvCxnSpPr>
          <p:nvPr/>
        </p:nvCxnSpPr>
        <p:spPr>
          <a:xfrm>
            <a:off x="3823960" y="3237627"/>
            <a:ext cx="2917703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D520252E-E685-467B-9F9F-6E8539DCBD69}"/>
              </a:ext>
            </a:extLst>
          </p:cNvPr>
          <p:cNvCxnSpPr>
            <a:stCxn id="7" idx="3"/>
            <a:endCxn id="8" idx="1"/>
          </p:cNvCxnSpPr>
          <p:nvPr/>
        </p:nvCxnSpPr>
        <p:spPr>
          <a:xfrm flipV="1">
            <a:off x="3823960" y="2038205"/>
            <a:ext cx="2917704" cy="1199422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lowchart: Predefined Process 6">
            <a:extLst>
              <a:ext uri="{FF2B5EF4-FFF2-40B4-BE49-F238E27FC236}">
                <a16:creationId xmlns:a16="http://schemas.microsoft.com/office/drawing/2014/main" id="{C37B1AED-FB27-4D00-A2DE-C43544B69766}"/>
              </a:ext>
            </a:extLst>
          </p:cNvPr>
          <p:cNvSpPr/>
          <p:nvPr/>
        </p:nvSpPr>
        <p:spPr>
          <a:xfrm>
            <a:off x="1729914" y="2567532"/>
            <a:ext cx="2094046" cy="1340189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Host-Prozess</a:t>
            </a:r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A7B6D1A7-33AF-497F-9670-BA3F6544F799}"/>
              </a:ext>
            </a:extLst>
          </p:cNvPr>
          <p:cNvSpPr/>
          <p:nvPr/>
        </p:nvSpPr>
        <p:spPr>
          <a:xfrm>
            <a:off x="6741664" y="1500733"/>
            <a:ext cx="3720422" cy="107494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Benchmark 1</a:t>
            </a:r>
          </a:p>
          <a:p>
            <a:pPr algn="ctr"/>
            <a:r>
              <a:rPr lang="de-DE" dirty="0" err="1"/>
              <a:t>Runtime</a:t>
            </a:r>
            <a:r>
              <a:rPr lang="de-DE" dirty="0"/>
              <a:t> .NET</a:t>
            </a:r>
          </a:p>
        </p:txBody>
      </p:sp>
      <p:sp>
        <p:nvSpPr>
          <p:cNvPr id="9" name="Flowchart: Process 8">
            <a:extLst>
              <a:ext uri="{FF2B5EF4-FFF2-40B4-BE49-F238E27FC236}">
                <a16:creationId xmlns:a16="http://schemas.microsoft.com/office/drawing/2014/main" id="{F0762F57-5D15-4531-BEEA-91C7E87F55C3}"/>
              </a:ext>
            </a:extLst>
          </p:cNvPr>
          <p:cNvSpPr/>
          <p:nvPr/>
        </p:nvSpPr>
        <p:spPr>
          <a:xfrm>
            <a:off x="6741663" y="2700156"/>
            <a:ext cx="3720423" cy="107494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Benchmark 1</a:t>
            </a:r>
          </a:p>
          <a:p>
            <a:pPr algn="ctr"/>
            <a:r>
              <a:rPr lang="de-DE" dirty="0" err="1"/>
              <a:t>Runtime</a:t>
            </a:r>
            <a:r>
              <a:rPr lang="de-DE" dirty="0"/>
              <a:t> .NET Core</a:t>
            </a:r>
          </a:p>
        </p:txBody>
      </p:sp>
      <p:sp>
        <p:nvSpPr>
          <p:cNvPr id="10" name="Flowchart: Process 9">
            <a:extLst>
              <a:ext uri="{FF2B5EF4-FFF2-40B4-BE49-F238E27FC236}">
                <a16:creationId xmlns:a16="http://schemas.microsoft.com/office/drawing/2014/main" id="{6C14FE3D-8B85-4472-A3D6-5C4C94807F25}"/>
              </a:ext>
            </a:extLst>
          </p:cNvPr>
          <p:cNvSpPr/>
          <p:nvPr/>
        </p:nvSpPr>
        <p:spPr>
          <a:xfrm>
            <a:off x="6741662" y="3928542"/>
            <a:ext cx="3720423" cy="107494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Benchmark 2 Prozess</a:t>
            </a:r>
          </a:p>
          <a:p>
            <a:pPr algn="ctr"/>
            <a:r>
              <a:rPr lang="de-DE" dirty="0"/>
              <a:t>…</a:t>
            </a: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83B88713-612A-4416-B44A-EE9E33D2FE90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>
            <a:off x="3823960" y="3237627"/>
            <a:ext cx="2917702" cy="1228387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8527591"/>
      </p:ext>
    </p:extLst>
  </p:cSld>
  <p:clrMapOvr>
    <a:masterClrMapping/>
  </p:clrMapOvr>
  <p:transition spd="med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A7786-E77F-4201-971C-3B710EA9A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Ablauf eines Benchmark.NET-Prozesses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5D8281-873F-4404-A63D-952722347C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de-DE" dirty="0"/>
              <a:t>Pilot – Ermittlung der notwendigen Operationen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Overhead – Ermittlung des Overheads von Benchmark.NET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Actual Warmup</a:t>
            </a:r>
            <a:r>
              <a:rPr lang="de-DE" dirty="0"/>
              <a:t> – Aufrufen der </a:t>
            </a:r>
            <a:r>
              <a:rPr lang="de-DE" noProof="1"/>
              <a:t>Benchmarkmethode</a:t>
            </a:r>
            <a:r>
              <a:rPr lang="de-DE" dirty="0"/>
              <a:t> zur JIT-Kompilierung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Actual Workload</a:t>
            </a:r>
            <a:r>
              <a:rPr lang="de-DE" dirty="0"/>
              <a:t> – Erfassen der tatsächlichen Messwerte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Result</a:t>
            </a:r>
            <a:r>
              <a:rPr lang="de-DE" dirty="0"/>
              <a:t> – Ergebniszusammenstellung (Average Workload - Average Overhead)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0A92CF-13BA-4B8E-928E-D3B8B8170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10.12.2018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28B214-288C-4467-92BD-9A98A409D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Open Source mit .NET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57C46C-3F1E-4F79-84B3-97FA62859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7126327"/>
      </p:ext>
    </p:extLst>
  </p:cSld>
  <p:clrMapOvr>
    <a:masterClrMapping/>
  </p:clrMapOvr>
  <p:transition spd="med">
    <p:cover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D3149389-A6B8-4DB8-894B-E8E7F9D47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Benchmark.NET </a:t>
            </a:r>
            <a:r>
              <a:rPr lang="de-DE" dirty="0" err="1"/>
              <a:t>Maintainer</a:t>
            </a:r>
            <a:endParaRPr lang="de-DE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A3DB6BDF-142D-450D-B287-096B64843D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noProof="1"/>
              <a:t>Andrey Akinshin</a:t>
            </a:r>
          </a:p>
        </p:txBody>
      </p:sp>
      <p:pic>
        <p:nvPicPr>
          <p:cNvPr id="20" name="Content Placeholder 19">
            <a:extLst>
              <a:ext uri="{FF2B5EF4-FFF2-40B4-BE49-F238E27FC236}">
                <a16:creationId xmlns:a16="http://schemas.microsoft.com/office/drawing/2014/main" id="{904C2063-B07E-4B97-B7A9-A031305B0E9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681" y="1970881"/>
            <a:ext cx="3810000" cy="3810000"/>
          </a:xfrm>
        </p:spPr>
      </p:pic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38AA130C-3E53-4653-88D6-9DBF1A6964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noProof="1"/>
              <a:t>Adam Sitnik</a:t>
            </a:r>
          </a:p>
        </p:txBody>
      </p:sp>
      <p:pic>
        <p:nvPicPr>
          <p:cNvPr id="18" name="Content Placeholder 17">
            <a:extLst>
              <a:ext uri="{FF2B5EF4-FFF2-40B4-BE49-F238E27FC236}">
                <a16:creationId xmlns:a16="http://schemas.microsoft.com/office/drawing/2014/main" id="{985D1A67-11CF-4552-BB08-931BD7F956BB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5276" y="1977363"/>
            <a:ext cx="3797036" cy="3797038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ED3CB9-D29B-410E-A80D-A42C51CFF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10.12.2018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ACB504-19D9-432F-8B55-7ED731136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Open Source mit .NET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8D8DA4-9347-4EBC-812F-BABCB535A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pPr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6353582"/>
      </p:ext>
    </p:extLst>
  </p:cSld>
  <p:clrMapOvr>
    <a:masterClrMapping/>
  </p:clrMapOvr>
  <p:transition spd="med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 bldLvl="5"/>
      <p:bldP spid="15" grpId="0" build="p" bldLvl="5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3A05A-50F2-4171-8F3F-914DCA8F4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 weiterer Helfer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DBAB76-C36A-4E71-A20B-C7CFA1067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10.12.2018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2E18EB-ED1A-4D38-8999-6B95AA6AD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Open Source mit .NET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DD99D0-AA02-4915-A31F-BEA6C886A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25</a:t>
            </a:fld>
            <a:endParaRPr lang="de-D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31D11A6-3CCA-4253-9EF1-1837DAE31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1524000"/>
            <a:ext cx="3810000" cy="3810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32A8894-EE69-49DB-893E-C1AEB04A8AC7}"/>
              </a:ext>
            </a:extLst>
          </p:cNvPr>
          <p:cNvSpPr txBox="1"/>
          <p:nvPr/>
        </p:nvSpPr>
        <p:spPr>
          <a:xfrm>
            <a:off x="4191000" y="1062335"/>
            <a:ext cx="31454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/>
              <a:t>Federico Andres</a:t>
            </a:r>
            <a:r>
              <a:rPr lang="de-DE" dirty="0"/>
              <a:t> </a:t>
            </a:r>
            <a:r>
              <a:rPr lang="de-DE" sz="2400" b="1" dirty="0"/>
              <a:t>Lois</a:t>
            </a:r>
          </a:p>
        </p:txBody>
      </p:sp>
    </p:spTree>
    <p:extLst>
      <p:ext uri="{BB962C8B-B14F-4D97-AF65-F5344CB8AC3E}">
        <p14:creationId xmlns:p14="http://schemas.microsoft.com/office/powerpoint/2010/main" val="2499509001"/>
      </p:ext>
    </p:extLst>
  </p:cSld>
  <p:clrMapOvr>
    <a:masterClrMapping/>
  </p:clrMapOvr>
  <p:transition spd="med">
    <p:cover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39A2A-8F0B-46E5-BD2A-2AEA1D4EF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Weitere Ergebnisse: </a:t>
            </a:r>
            <a:r>
              <a:rPr lang="de-DE" noProof="1"/>
              <a:t>MustBeGreaterThan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C29795B8-AB58-4171-A58D-8FB5D94B89F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3738634"/>
              </p:ext>
            </p:extLst>
          </p:nvPr>
        </p:nvGraphicFramePr>
        <p:xfrm>
          <a:off x="838200" y="936625"/>
          <a:ext cx="10515600" cy="53276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0BEA3A-D704-4F7A-A035-F4B2CCEE2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10.12.2018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0CEBFE-DB02-4CC5-8BE1-99F4F28D3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Open Source mit .NET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844F53-2B04-4C99-89F3-A37187FD5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1813946"/>
      </p:ext>
    </p:extLst>
  </p:cSld>
  <p:clrMapOvr>
    <a:masterClrMapping/>
  </p:clrMapOvr>
  <p:transition spd="med">
    <p:cover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18CD2F0-E5DB-4F9E-90D9-1C1E18D12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Weitere Ergebnisse: </a:t>
            </a:r>
            <a:r>
              <a:rPr lang="de-DE" noProof="1"/>
              <a:t>IsValidEnumValue</a:t>
            </a:r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94481F95-8395-41CF-BED3-8DE90938EF4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625558"/>
              </p:ext>
            </p:extLst>
          </p:nvPr>
        </p:nvGraphicFramePr>
        <p:xfrm>
          <a:off x="838200" y="936625"/>
          <a:ext cx="10515600" cy="53276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BB4F02-4C04-4241-B968-DEDA10A7F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10.12.2018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14783-AC4E-4FFD-BDDC-029FFDB6D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Open Source mit .NET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889ADD-55ED-41A8-B42C-A60DF35C9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27</a:t>
            </a:fld>
            <a:endParaRPr lang="de-DE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7B2D71-534A-403B-8BDA-DDBCDC0B4975}"/>
              </a:ext>
            </a:extLst>
          </p:cNvPr>
          <p:cNvSpPr txBox="1"/>
          <p:nvPr/>
        </p:nvSpPr>
        <p:spPr>
          <a:xfrm>
            <a:off x="2275200" y="4140000"/>
            <a:ext cx="461665" cy="1125000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de-DE" dirty="0"/>
              <a:t>48 Bytes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7BB34F1-5519-484A-8A21-815F1B5B7419}"/>
              </a:ext>
            </a:extLst>
          </p:cNvPr>
          <p:cNvSpPr txBox="1"/>
          <p:nvPr/>
        </p:nvSpPr>
        <p:spPr>
          <a:xfrm>
            <a:off x="3205200" y="4140000"/>
            <a:ext cx="461665" cy="1125000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de-DE" dirty="0"/>
              <a:t>24 Bytes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3C3336-9CC1-43BE-96CA-1B1771F561F8}"/>
              </a:ext>
            </a:extLst>
          </p:cNvPr>
          <p:cNvSpPr txBox="1"/>
          <p:nvPr/>
        </p:nvSpPr>
        <p:spPr>
          <a:xfrm>
            <a:off x="8893632" y="4377600"/>
            <a:ext cx="430887" cy="1125000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de-DE" sz="1600" dirty="0"/>
              <a:t>48 B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9068853-FEB6-41F7-9210-A03A4CF7FC13}"/>
              </a:ext>
            </a:extLst>
          </p:cNvPr>
          <p:cNvSpPr txBox="1"/>
          <p:nvPr/>
        </p:nvSpPr>
        <p:spPr>
          <a:xfrm>
            <a:off x="9823632" y="4377600"/>
            <a:ext cx="430887" cy="1125000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de-DE" sz="1600" dirty="0"/>
              <a:t>48 B</a:t>
            </a:r>
          </a:p>
        </p:txBody>
      </p:sp>
    </p:spTree>
    <p:extLst>
      <p:ext uri="{BB962C8B-B14F-4D97-AF65-F5344CB8AC3E}">
        <p14:creationId xmlns:p14="http://schemas.microsoft.com/office/powerpoint/2010/main" val="761653358"/>
      </p:ext>
    </p:extLst>
  </p:cSld>
  <p:clrMapOvr>
    <a:masterClrMapping/>
  </p:clrMapOvr>
  <p:transition spd="med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1" grpId="0">
        <p:bldAsOne/>
      </p:bldGraphic>
      <p:bldP spid="12" grpId="0"/>
      <p:bldP spid="13" grpId="0"/>
      <p:bldP spid="14" grpId="0"/>
      <p:bldP spid="1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52F19-BBA7-4AAA-B87D-BCD99BC79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Weitere Ergebnisse: </a:t>
            </a:r>
            <a:r>
              <a:rPr lang="de-DE" noProof="1"/>
              <a:t>IsSubstringOf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58E9A155-B5A3-4C99-9149-9347BB11F28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6988181"/>
              </p:ext>
            </p:extLst>
          </p:nvPr>
        </p:nvGraphicFramePr>
        <p:xfrm>
          <a:off x="838200" y="936625"/>
          <a:ext cx="10515600" cy="53276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2E8745-5A34-48D5-839D-6D71F6D34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10.12.2018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1FEFE9-33C1-409F-9597-DA9741DB8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Open Source mit .NET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304440-C0BC-4AD9-84BA-2B7BF7DCA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9368563"/>
      </p:ext>
    </p:extLst>
  </p:cSld>
  <p:clrMapOvr>
    <a:masterClrMapping/>
  </p:clrMapOvr>
  <p:transition spd="med">
    <p:cover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42213-BFA1-456B-B4F9-033B07AC6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Zusammenfassung Performanceoptimierung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DBF800-02AD-42AC-B448-7FAD553297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Ziele setzen und messen</a:t>
            </a:r>
          </a:p>
          <a:p>
            <a:r>
              <a:rPr lang="de-DE" dirty="0"/>
              <a:t>Die Interna verstehen (CLR, Memory Management, Computerarchitektur)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dirty="0"/>
              <a:t>Weiterführende Quellen:</a:t>
            </a:r>
          </a:p>
          <a:p>
            <a:pPr marL="0" indent="0">
              <a:buNone/>
            </a:pPr>
            <a:r>
              <a:rPr lang="de-DE" dirty="0"/>
              <a:t>[1] – </a:t>
            </a:r>
            <a:r>
              <a:rPr lang="en-US" dirty="0">
                <a:hlinkClick r:id="rId2"/>
              </a:rPr>
              <a:t>Pro .NET Memory Management – Konrad </a:t>
            </a:r>
            <a:r>
              <a:rPr lang="en-US" dirty="0" err="1">
                <a:hlinkClick r:id="rId2"/>
              </a:rPr>
              <a:t>Kokosa</a:t>
            </a:r>
            <a:r>
              <a:rPr lang="en-US" dirty="0">
                <a:hlinkClick r:id="rId2"/>
              </a:rPr>
              <a:t>, </a:t>
            </a:r>
            <a:r>
              <a:rPr lang="en-US" dirty="0" err="1">
                <a:hlinkClick r:id="rId2"/>
              </a:rPr>
              <a:t>Apress</a:t>
            </a:r>
            <a:r>
              <a:rPr lang="en-US" dirty="0">
                <a:hlinkClick r:id="rId2"/>
              </a:rPr>
              <a:t> Media, 2018</a:t>
            </a:r>
            <a:endParaRPr lang="de-DE" dirty="0"/>
          </a:p>
          <a:p>
            <a:pPr marL="0" indent="0">
              <a:buNone/>
            </a:pPr>
            <a:r>
              <a:rPr lang="de-DE" dirty="0"/>
              <a:t>[2] – </a:t>
            </a:r>
            <a:r>
              <a:rPr lang="de-DE" dirty="0">
                <a:hlinkClick r:id="rId3"/>
              </a:rPr>
              <a:t>Writing High-Performance .NET Code – Ben Watson, 2018</a:t>
            </a:r>
            <a:endParaRPr lang="de-DE" dirty="0"/>
          </a:p>
          <a:p>
            <a:pPr marL="0" indent="0">
              <a:buNone/>
            </a:pPr>
            <a:r>
              <a:rPr lang="de-DE" dirty="0"/>
              <a:t>[3] – </a:t>
            </a:r>
            <a:r>
              <a:rPr lang="de-DE" dirty="0">
                <a:hlinkClick r:id="rId4"/>
              </a:rPr>
              <a:t>Benchmark.NET</a:t>
            </a:r>
            <a:endParaRPr lang="de-DE" dirty="0"/>
          </a:p>
          <a:p>
            <a:pPr marL="0" indent="0">
              <a:buNone/>
            </a:pPr>
            <a:r>
              <a:rPr lang="de-DE" dirty="0"/>
              <a:t>[4] – </a:t>
            </a:r>
            <a:r>
              <a:rPr lang="de-DE" dirty="0" err="1">
                <a:hlinkClick r:id="rId5"/>
              </a:rPr>
              <a:t>Awesome</a:t>
            </a:r>
            <a:r>
              <a:rPr lang="de-DE" dirty="0">
                <a:hlinkClick r:id="rId5"/>
              </a:rPr>
              <a:t> .NET Performance – Adam </a:t>
            </a:r>
            <a:r>
              <a:rPr lang="de-DE" dirty="0" err="1">
                <a:hlinkClick r:id="rId5"/>
              </a:rPr>
              <a:t>Sitnik</a:t>
            </a:r>
            <a:r>
              <a:rPr lang="de-DE" dirty="0">
                <a:hlinkClick r:id="rId5"/>
              </a:rPr>
              <a:t>, GitHub</a:t>
            </a:r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EEB0DC-71F7-4993-BDCD-CD0E4AAAA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10.12.2018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0BF09F-1FE1-48FB-AF17-3A134DB31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Open Source mit .NET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CEF63E-FAD6-4519-9502-11DE1E38F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5941745"/>
      </p:ext>
    </p:extLst>
  </p:cSld>
  <p:clrMapOvr>
    <a:masterClrMapping/>
  </p:clrMapOvr>
  <p:transition spd="med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50CDD2F-F624-4257-B48C-868EE76B3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Über mich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9BE4D3A-5A10-42DC-A773-E4206A6FBE3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400" b="1" dirty="0"/>
              <a:t>Kenny Pflug</a:t>
            </a:r>
          </a:p>
          <a:p>
            <a:r>
              <a:rPr lang="de-DE" dirty="0"/>
              <a:t>Senior Software Developer bei </a:t>
            </a:r>
            <a:r>
              <a:rPr lang="de-DE" noProof="1">
                <a:hlinkClick r:id="rId2"/>
              </a:rPr>
              <a:t>Synnotech</a:t>
            </a:r>
            <a:endParaRPr lang="de-DE" noProof="1"/>
          </a:p>
          <a:p>
            <a:r>
              <a:rPr lang="de-DE" dirty="0"/>
              <a:t>Doktorand an der Universität Regensburg</a:t>
            </a:r>
          </a:p>
          <a:p>
            <a:endParaRPr lang="de-DE" dirty="0"/>
          </a:p>
          <a:p>
            <a:r>
              <a:rPr lang="de-DE" dirty="0"/>
              <a:t>Twitter: </a:t>
            </a:r>
            <a:r>
              <a:rPr lang="de-DE" dirty="0">
                <a:hlinkClick r:id="rId3"/>
              </a:rPr>
              <a:t>@feO2x</a:t>
            </a:r>
            <a:endParaRPr lang="de-DE" dirty="0"/>
          </a:p>
          <a:p>
            <a:r>
              <a:rPr lang="de-DE" dirty="0"/>
              <a:t>GitHub: </a:t>
            </a:r>
            <a:r>
              <a:rPr lang="de-DE" dirty="0">
                <a:hlinkClick r:id="rId4"/>
              </a:rPr>
              <a:t>feO2x</a:t>
            </a:r>
            <a:endParaRPr lang="de-DE" dirty="0"/>
          </a:p>
          <a:p>
            <a:r>
              <a:rPr lang="de-DE" dirty="0"/>
              <a:t>YouTube: </a:t>
            </a:r>
            <a:r>
              <a:rPr lang="de-DE" noProof="1">
                <a:hlinkClick r:id="rId5"/>
              </a:rPr>
              <a:t>youtube.com/c/kennypflug</a:t>
            </a: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0A5591BC-37A7-43D2-B7BB-28B6364B6CC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4788" y="1819178"/>
            <a:ext cx="2777492" cy="3541721"/>
          </a:xfrm>
        </p:spPr>
      </p:pic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0E606DCE-C607-4CE9-807B-36C536113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10.12.2018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80748733-9663-42C7-9FE4-69148A316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Open Source mit .NET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4B19A184-7DF0-4112-B9BB-8F7194D43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2691449"/>
      </p:ext>
    </p:extLst>
  </p:cSld>
  <p:clrMapOvr>
    <a:masterClrMapping/>
  </p:clrMapOvr>
  <p:transition spd="med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bldLvl="5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CE73DC5-5DAD-474A-9115-9E35DE2F2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1"/>
              <a:t>csproj</a:t>
            </a:r>
            <a:r>
              <a:rPr lang="de-DE" dirty="0"/>
              <a:t> mit </a:t>
            </a:r>
            <a:r>
              <a:rPr lang="de-DE" noProof="1"/>
              <a:t>MSBuild</a:t>
            </a:r>
            <a:r>
              <a:rPr lang="de-DE" dirty="0"/>
              <a:t> 15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AA5173F-F780-4E90-9AF9-C5D26C34F4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Grundlagen – Live Demo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163873-DB02-48E1-AF1D-9618B930B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10.12.2018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BCA056-A244-4D82-BE96-B5323D74A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Open Source mit .NET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7FC5F9-1D73-4190-B79F-3C1BC6E87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5126468"/>
      </p:ext>
    </p:extLst>
  </p:cSld>
  <p:clrMapOvr>
    <a:masterClrMapping/>
  </p:clrMapOvr>
  <p:transition spd="med">
    <p:cover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716DFB7-64AC-4A61-A03F-4C7F577F3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Grundlagen von </a:t>
            </a:r>
            <a:r>
              <a:rPr lang="de-DE" noProof="1"/>
              <a:t>MSBuild </a:t>
            </a:r>
            <a:r>
              <a:rPr lang="de-DE" dirty="0"/>
              <a:t>Projektdateien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C451CD1-1559-459F-AE66-FD33E214B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noProof="1"/>
              <a:t>MSBuild</a:t>
            </a:r>
            <a:r>
              <a:rPr lang="de-DE" dirty="0"/>
              <a:t> Projektdateien sind deklarative XML-Dateien.</a:t>
            </a:r>
          </a:p>
          <a:p>
            <a:r>
              <a:rPr lang="de-DE" dirty="0"/>
              <a:t>Das Wurzelelement ist muss &lt;</a:t>
            </a:r>
            <a:r>
              <a:rPr lang="de-DE" dirty="0">
                <a:latin typeface="Consolas" panose="020B0609020204030204" pitchFamily="49" charset="0"/>
              </a:rPr>
              <a:t>Project&gt;</a:t>
            </a:r>
            <a:r>
              <a:rPr lang="de-DE" dirty="0"/>
              <a:t> heißen.</a:t>
            </a:r>
          </a:p>
          <a:p>
            <a:r>
              <a:rPr lang="de-DE" dirty="0"/>
              <a:t>Darunter kann man folgende Kindelemente setzen:</a:t>
            </a:r>
          </a:p>
          <a:p>
            <a:pPr lvl="1"/>
            <a:r>
              <a:rPr lang="de-DE" dirty="0"/>
              <a:t>Variablenansammlungen:</a:t>
            </a:r>
          </a:p>
          <a:p>
            <a:pPr lvl="2"/>
            <a:r>
              <a:rPr lang="de-DE" noProof="1">
                <a:latin typeface="Consolas" panose="020B0609020204030204" pitchFamily="49" charset="0"/>
              </a:rPr>
              <a:t>&lt;PropertyGroup&gt;</a:t>
            </a:r>
            <a:r>
              <a:rPr lang="de-DE" dirty="0"/>
              <a:t> (Variablen mit selben Namen werden ersetzt)</a:t>
            </a:r>
          </a:p>
          <a:p>
            <a:pPr lvl="2"/>
            <a:r>
              <a:rPr lang="de-DE" noProof="1">
                <a:latin typeface="Consolas" panose="020B0609020204030204" pitchFamily="49" charset="0"/>
              </a:rPr>
              <a:t>&lt;ItemGroup&gt;</a:t>
            </a:r>
            <a:r>
              <a:rPr lang="de-DE" dirty="0"/>
              <a:t> (Variablen mit selben Namen werden in dieselbe Collection geschoben)</a:t>
            </a:r>
          </a:p>
          <a:p>
            <a:pPr lvl="1"/>
            <a:r>
              <a:rPr lang="de-DE" dirty="0">
                <a:latin typeface="Consolas" panose="020B0609020204030204" pitchFamily="49" charset="0"/>
              </a:rPr>
              <a:t>&lt;Target&gt;</a:t>
            </a:r>
            <a:r>
              <a:rPr lang="de-DE" dirty="0"/>
              <a:t> (Kommandos, die ausgeführt werden von </a:t>
            </a:r>
            <a:r>
              <a:rPr lang="de-DE" noProof="1"/>
              <a:t>MSBuild</a:t>
            </a:r>
            <a:r>
              <a:rPr lang="de-DE" dirty="0"/>
              <a:t>)</a:t>
            </a:r>
          </a:p>
          <a:p>
            <a:pPr lvl="1"/>
            <a:r>
              <a:rPr lang="de-DE" dirty="0">
                <a:latin typeface="Consolas" panose="020B0609020204030204" pitchFamily="49" charset="0"/>
              </a:rPr>
              <a:t>&lt;Import&gt;</a:t>
            </a:r>
            <a:r>
              <a:rPr lang="de-DE" dirty="0"/>
              <a:t> (Einbinden anderer </a:t>
            </a:r>
            <a:r>
              <a:rPr lang="de-DE" noProof="1"/>
              <a:t>MSBuild</a:t>
            </a:r>
            <a:r>
              <a:rPr lang="de-DE" dirty="0"/>
              <a:t> Projektdateien</a:t>
            </a:r>
          </a:p>
          <a:p>
            <a:r>
              <a:rPr lang="de-DE" dirty="0"/>
              <a:t>Auf jedem Element kann eine </a:t>
            </a:r>
            <a:r>
              <a:rPr lang="de-DE" noProof="1">
                <a:latin typeface="Consolas" panose="020B0609020204030204" pitchFamily="49" charset="0"/>
              </a:rPr>
              <a:t>&lt;Condition&gt;</a:t>
            </a:r>
            <a:r>
              <a:rPr lang="de-DE" dirty="0"/>
              <a:t> gesetzt werden. Sie entsprechen einer </a:t>
            </a:r>
            <a:r>
              <a:rPr lang="de-DE" dirty="0" err="1"/>
              <a:t>If</a:t>
            </a:r>
            <a:r>
              <a:rPr lang="de-DE" dirty="0"/>
              <a:t>-Abfrage und in ihnen werden üblicherweise bestimmte Variablenwerte geprüft.</a:t>
            </a:r>
            <a:br>
              <a:rPr lang="de-DE" dirty="0"/>
            </a:br>
            <a:r>
              <a:rPr lang="de-DE" dirty="0"/>
              <a:t>z.B.: </a:t>
            </a:r>
            <a:r>
              <a:rPr lang="en-US" dirty="0">
                <a:latin typeface="Consolas" panose="020B0609020204030204" pitchFamily="49" charset="0"/>
              </a:rPr>
              <a:t>‘$(Configuration)’ == ‘DEBUG’</a:t>
            </a:r>
            <a:endParaRPr lang="de-DE" dirty="0">
              <a:latin typeface="Consolas" panose="020B0609020204030204" pitchFamily="49" charset="0"/>
            </a:endParaRPr>
          </a:p>
          <a:p>
            <a:r>
              <a:rPr lang="de-DE" dirty="0"/>
              <a:t>Weitere Dokumentation unter: </a:t>
            </a:r>
            <a:r>
              <a:rPr lang="de-DE" dirty="0">
                <a:hlinkClick r:id="rId2"/>
              </a:rPr>
              <a:t>https://docs.microsoft.com/en-us/visualstudio/msbuild</a:t>
            </a:r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8E38B0-A03B-41EF-B0A9-92762A597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10.12.2018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63EDB1-531E-49C1-AA0C-6C2D600F2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Open Source mit .NET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1C8C2E-F9FE-4D5E-A088-85ED1A521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31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6374302"/>
      </p:ext>
    </p:extLst>
  </p:cSld>
  <p:clrMapOvr>
    <a:masterClrMapping/>
  </p:clrMapOvr>
  <p:transition spd="med">
    <p:cover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18CAC-3145-48B8-B579-4FD22F45F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Neuerung in </a:t>
            </a:r>
            <a:r>
              <a:rPr lang="de-DE" noProof="1"/>
              <a:t>MSBuild</a:t>
            </a:r>
            <a:r>
              <a:rPr lang="de-DE" dirty="0"/>
              <a:t> 15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01CA0C-EFCC-4F74-83D9-4074495C22C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/>
              <a:t>Aufgeräumter</a:t>
            </a:r>
          </a:p>
          <a:p>
            <a:r>
              <a:rPr lang="de-DE" dirty="0"/>
              <a:t>leichter händisch editierbar, direkt in VS</a:t>
            </a:r>
          </a:p>
          <a:p>
            <a:r>
              <a:rPr lang="de-DE" dirty="0"/>
              <a:t>Mit </a:t>
            </a:r>
            <a:r>
              <a:rPr lang="de-DE" noProof="1"/>
              <a:t>&lt;</a:t>
            </a:r>
            <a:r>
              <a:rPr lang="de-DE" noProof="1">
                <a:latin typeface="Consolas" panose="020B0609020204030204" pitchFamily="49" charset="0"/>
              </a:rPr>
              <a:t>TargetFrameworks&gt;</a:t>
            </a:r>
            <a:r>
              <a:rPr lang="de-DE" dirty="0"/>
              <a:t> kann von einem Projekt aus für mehrere Zielplattformen kompiliert werden</a:t>
            </a:r>
          </a:p>
          <a:p>
            <a:r>
              <a:rPr lang="de-DE" dirty="0"/>
              <a:t>Keine Assembly-Attribute mehr notwendig (aber optional möglich)</a:t>
            </a:r>
          </a:p>
          <a:p>
            <a:r>
              <a:rPr lang="de-DE" dirty="0"/>
              <a:t>NuGet-Paketinformationen können in Projektdatei eingebettet werden (sowohl zum Erstellen als auch zum Referenzieren)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1CE2102-1EEF-4429-B89F-8149648BCE2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1703747"/>
            <a:ext cx="5181600" cy="3793406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6B06C5-4868-457F-BA30-3BD04F423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10.12.2018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6C0488-0A8E-47D5-B6E2-145C7A87A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Open Source mit .NET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6D8875-2D1C-457C-A844-4588F5C18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32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7367424"/>
      </p:ext>
    </p:extLst>
  </p:cSld>
  <p:clrMapOvr>
    <a:masterClrMapping/>
  </p:clrMapOvr>
  <p:transition spd="med">
    <p:cover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5E46B-2D98-4F3D-A620-E589475AE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Noch mehr Zielplattformen: </a:t>
            </a:r>
            <a:r>
              <a:rPr lang="de-DE" noProof="1"/>
              <a:t>MSBuildSdkExtras</a:t>
            </a:r>
            <a:r>
              <a:rPr lang="de-DE" dirty="0"/>
              <a:t> von Oren Novotny</a:t>
            </a:r>
          </a:p>
        </p:txBody>
      </p:sp>
      <p:pic>
        <p:nvPicPr>
          <p:cNvPr id="21" name="Content Placeholder 20">
            <a:extLst>
              <a:ext uri="{FF2B5EF4-FFF2-40B4-BE49-F238E27FC236}">
                <a16:creationId xmlns:a16="http://schemas.microsoft.com/office/drawing/2014/main" id="{1B19582B-828A-4749-9950-8EA7FB85E8E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1117376"/>
            <a:ext cx="5181600" cy="4966148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E11DEE-A82A-4241-85D7-11E365B14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10.12.2018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135E26-B193-4000-B463-E0A04F596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Open Source mit .NET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A684F8-970D-464F-B8C5-4202DDC7A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33</a:t>
            </a:fld>
            <a:endParaRPr lang="de-DE"/>
          </a:p>
        </p:txBody>
      </p:sp>
      <p:pic>
        <p:nvPicPr>
          <p:cNvPr id="20" name="Content Placeholder 19">
            <a:extLst>
              <a:ext uri="{FF2B5EF4-FFF2-40B4-BE49-F238E27FC236}">
                <a16:creationId xmlns:a16="http://schemas.microsoft.com/office/drawing/2014/main" id="{EF1D6A0B-4A6D-4310-8FA8-4917FA855BD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1734" y="2119184"/>
            <a:ext cx="2962532" cy="2962532"/>
          </a:xfrm>
        </p:spPr>
      </p:pic>
    </p:spTree>
    <p:extLst>
      <p:ext uri="{BB962C8B-B14F-4D97-AF65-F5344CB8AC3E}">
        <p14:creationId xmlns:p14="http://schemas.microsoft.com/office/powerpoint/2010/main" val="3242637928"/>
      </p:ext>
    </p:extLst>
  </p:cSld>
  <p:clrMapOvr>
    <a:masterClrMapping/>
  </p:clrMapOvr>
  <p:transition spd="med">
    <p:cover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0A030F9D-C8E5-491E-9EE3-6541EB532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Leider noch nicht für WPF und </a:t>
            </a:r>
            <a:r>
              <a:rPr lang="de-DE" noProof="1"/>
              <a:t>WinForms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B03BA18-4C37-4D68-978D-BD0AF695021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/>
              <a:t>Standardmäßig treten Probleme auf, wenn man WPF oder </a:t>
            </a:r>
            <a:r>
              <a:rPr lang="de-DE" dirty="0" err="1"/>
              <a:t>WinForms</a:t>
            </a:r>
            <a:r>
              <a:rPr lang="de-DE" dirty="0"/>
              <a:t> Projekte auf das neue </a:t>
            </a:r>
            <a:r>
              <a:rPr lang="de-DE" dirty="0" err="1"/>
              <a:t>csproj</a:t>
            </a:r>
            <a:r>
              <a:rPr lang="de-DE" dirty="0"/>
              <a:t>-Format umstellt. Betroffen sind v.a.</a:t>
            </a:r>
          </a:p>
          <a:p>
            <a:pPr lvl="1"/>
            <a:r>
              <a:rPr lang="de-DE" dirty="0"/>
              <a:t>Designer</a:t>
            </a:r>
          </a:p>
          <a:p>
            <a:pPr lvl="1"/>
            <a:r>
              <a:rPr lang="de-DE" dirty="0"/>
              <a:t>Codeunterstützungstools wie ReSharper</a:t>
            </a:r>
          </a:p>
          <a:p>
            <a:r>
              <a:rPr lang="de-DE" dirty="0"/>
              <a:t>Microsoft unterstützt das neue Format offiziell noch nicht für diese Projekttypen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b="1" dirty="0"/>
              <a:t>Warten auf .NET Core 3.0!</a:t>
            </a:r>
          </a:p>
          <a:p>
            <a:pPr lvl="1"/>
            <a:endParaRPr lang="de-DE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3C453706-37F1-487F-B314-E1FA509F021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6463" y="2582563"/>
            <a:ext cx="2033074" cy="2035774"/>
          </a:xfr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83AFB6-FDD2-4386-A922-01C827A7F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10.12.2018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EC94B-8573-4734-BDB3-94C51E6C0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Open Source mit .NET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4DCDE6-523D-4F36-98A2-574DC49AF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34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5710290"/>
      </p:ext>
    </p:extLst>
  </p:cSld>
  <p:clrMapOvr>
    <a:masterClrMapping/>
  </p:clrMapOvr>
  <p:transition spd="med">
    <p:cover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29ED0892-919D-42CF-B1F6-1D5C107C8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1"/>
              <a:t>Roslyn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BD157DF-33F8-499C-A937-DC84DBC3D5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Codegenerierung –und Validierung mit Microsofts quelloffenen Compiler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6636CE-1073-4471-AA99-BCA615B8D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10.12.2018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B2B934-C790-47C0-83F0-0ED95E2C8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Open Source mit .NET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374290-DE8D-4B4D-AED7-D10036223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35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2658223"/>
      </p:ext>
    </p:extLst>
  </p:cSld>
  <p:clrMapOvr>
    <a:masterClrMapping/>
  </p:clrMapOvr>
  <p:transition spd="med">
    <p:cover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87706E8-2A30-4E53-AD94-1F27DA5B8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Aufbau der .NET Compiler Plattform [5]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5C05BA7-B82B-4D5B-B21D-9635B002EC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944954"/>
            <a:ext cx="10515600" cy="5310991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AFD8F1-D5CA-4D26-BA6D-C980E84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10.12.2018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0B0D3-B82C-4B56-8B4B-9C5A24915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Open Source mit .NET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511C12-3B32-4298-BA0F-C349B0DD6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36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2665349"/>
      </p:ext>
    </p:extLst>
  </p:cSld>
  <p:clrMapOvr>
    <a:masterClrMapping/>
  </p:clrMapOvr>
  <p:transition spd="med">
    <p:cover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AD7DA-8127-4EA0-91A6-A71B829DB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Zusammenfassung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7E069-95E3-4EBF-A537-3EE52E36CA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Zur Validierung von wiederkehrenden XML Kommentaren</a:t>
            </a:r>
          </a:p>
          <a:p>
            <a:r>
              <a:rPr lang="de-DE" dirty="0"/>
              <a:t>Für das Single-Source File </a:t>
            </a:r>
            <a:r>
              <a:rPr lang="de-DE" dirty="0" err="1"/>
              <a:t>Deployment</a:t>
            </a:r>
            <a:endParaRPr lang="de-DE" dirty="0"/>
          </a:p>
          <a:p>
            <a:endParaRPr lang="de-DE" dirty="0"/>
          </a:p>
          <a:p>
            <a:pPr marL="0" indent="0">
              <a:buNone/>
            </a:pPr>
            <a:r>
              <a:rPr lang="de-DE" dirty="0"/>
              <a:t>Quellen:</a:t>
            </a:r>
          </a:p>
          <a:p>
            <a:pPr marL="0" indent="0">
              <a:buNone/>
            </a:pPr>
            <a:r>
              <a:rPr lang="de-DE" dirty="0"/>
              <a:t>[5] - </a:t>
            </a:r>
            <a:r>
              <a:rPr lang="de-DE" dirty="0">
                <a:hlinkClick r:id="rId2"/>
              </a:rPr>
              <a:t>.NET Compiler </a:t>
            </a:r>
            <a:r>
              <a:rPr lang="de-DE" dirty="0" err="1">
                <a:hlinkClick r:id="rId2"/>
              </a:rPr>
              <a:t>Platform</a:t>
            </a:r>
            <a:r>
              <a:rPr lang="de-DE" dirty="0">
                <a:hlinkClick r:id="rId2"/>
              </a:rPr>
              <a:t> („</a:t>
            </a:r>
            <a:r>
              <a:rPr lang="de-DE" dirty="0" err="1">
                <a:hlinkClick r:id="rId2"/>
              </a:rPr>
              <a:t>Roslyn</a:t>
            </a:r>
            <a:r>
              <a:rPr lang="de-DE" dirty="0">
                <a:hlinkClick r:id="rId2"/>
              </a:rPr>
              <a:t>“) </a:t>
            </a:r>
            <a:r>
              <a:rPr lang="de-DE" dirty="0" err="1">
                <a:hlinkClick r:id="rId2"/>
              </a:rPr>
              <a:t>Overview</a:t>
            </a:r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7102E-1312-4D37-AFF6-1549B92BA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10.12.2018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EF2965-7DC4-4E98-A57A-E8A708A89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Open Source mit .NET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115632-CB94-4321-BD81-AF2A4F680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37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5759213"/>
      </p:ext>
    </p:extLst>
  </p:cSld>
  <p:clrMapOvr>
    <a:masterClrMapping/>
  </p:clrMapOvr>
  <p:transition spd="med">
    <p:cover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9CD3F92-5333-4C1C-9CCE-9F0C53462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Vielen Dank für die Aufmerksamkeit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841C231-8415-4038-9877-D2FCFC9440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Gibt es Fragen?</a:t>
            </a:r>
          </a:p>
          <a:p>
            <a:r>
              <a:rPr lang="de-DE" dirty="0"/>
              <a:t>Lust auf ein Bierchen?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A0594D-EF08-4AA6-906A-4BEBFD01E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10.12.2018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BE1396-68F3-41E4-9F4B-5FCE31899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Open Source mit .NET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9183D3-EC79-43C8-92B0-6FC24B2C6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38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928922"/>
      </p:ext>
    </p:extLst>
  </p:cSld>
  <p:clrMapOvr>
    <a:masterClrMapping/>
  </p:clrMapOvr>
  <p:transition spd="med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F45AE1-56BE-4459-853D-29C88EBCE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10.12.2018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713CA6-AAD1-4BEA-9EB5-57A73F998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Open Source mit .NET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73E22F-443D-42EB-8596-14C085C78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4</a:t>
            </a:fld>
            <a:endParaRPr lang="de-DE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0DF907B7-2ABE-41E3-A20B-FDAF4FB60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57600" y="296007"/>
            <a:ext cx="4876800" cy="48768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F7DADF9-7E1B-4598-A53F-768050DECA2E}"/>
              </a:ext>
            </a:extLst>
          </p:cNvPr>
          <p:cNvSpPr txBox="1"/>
          <p:nvPr/>
        </p:nvSpPr>
        <p:spPr>
          <a:xfrm>
            <a:off x="3173950" y="4795082"/>
            <a:ext cx="58441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>
                <a:solidFill>
                  <a:schemeClr val="accent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Was ist </a:t>
            </a:r>
            <a:r>
              <a:rPr lang="de-DE" sz="3600" noProof="1">
                <a:solidFill>
                  <a:schemeClr val="accent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Light.GuardClauses</a:t>
            </a:r>
            <a:r>
              <a:rPr lang="de-DE" sz="3600" dirty="0">
                <a:solidFill>
                  <a:schemeClr val="accent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B39FCC2-627D-409A-8886-56E629543D7D}"/>
              </a:ext>
            </a:extLst>
          </p:cNvPr>
          <p:cNvSpPr txBox="1"/>
          <p:nvPr/>
        </p:nvSpPr>
        <p:spPr>
          <a:xfrm>
            <a:off x="5241343" y="5626079"/>
            <a:ext cx="17093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/>
              <a:t>Live Demo</a:t>
            </a:r>
          </a:p>
        </p:txBody>
      </p:sp>
    </p:spTree>
    <p:extLst>
      <p:ext uri="{BB962C8B-B14F-4D97-AF65-F5344CB8AC3E}">
        <p14:creationId xmlns:p14="http://schemas.microsoft.com/office/powerpoint/2010/main" val="97224924"/>
      </p:ext>
    </p:extLst>
  </p:cSld>
  <p:clrMapOvr>
    <a:masterClrMapping/>
  </p:clrMapOvr>
  <p:transition spd="med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A2FE0D4-87C5-4B04-951D-82CC44195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Weitere Beispiele: GUIDs und Ranges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611661-FDCB-442F-9F09-477BCC941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10.12.2018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DF442F-A13B-480A-9A0B-0A383173F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Open Source mit .NET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4EB40B-2303-4F5F-9453-E47DD05A6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5</a:t>
            </a:fld>
            <a:endParaRPr lang="de-DE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0D92B146-5DF2-4054-881C-4250D90188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62137" y="2190750"/>
            <a:ext cx="8467725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25807"/>
      </p:ext>
    </p:extLst>
  </p:cSld>
  <p:clrMapOvr>
    <a:masterClrMapping/>
  </p:clrMapOvr>
  <p:transition spd="med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8F7E9-98D2-499E-85C6-34967AA94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Weitere Beispiele: URIs und benutzerdefinierte </a:t>
            </a:r>
            <a:r>
              <a:rPr lang="en-US" dirty="0"/>
              <a:t>Exception Messages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07CEC3-EC34-422E-BD64-AB95DE6D2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10.12.2018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29FDED-CCB1-4655-BBFF-2D3ABFBCD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Open Source mit .NET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CA3453-B226-49C3-B7B6-826CA89CF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6</a:t>
            </a:fld>
            <a:endParaRPr lang="de-DE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99D7CE4E-A994-40AE-A68B-7DCCECB533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6376" y="936625"/>
            <a:ext cx="9639247" cy="532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240455"/>
      </p:ext>
    </p:extLst>
  </p:cSld>
  <p:clrMapOvr>
    <a:masterClrMapping/>
  </p:clrMapOvr>
  <p:transition spd="med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C1647-7632-4AD9-B7AB-F69B88481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Weitere Beispiele: benutzerdefinierte </a:t>
            </a:r>
            <a:r>
              <a:rPr lang="de-DE" noProof="1"/>
              <a:t>Exceptionobjekte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99EE103-20A0-426D-8A01-C1A3C0F9B9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726938"/>
            <a:ext cx="10515600" cy="3747023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6CF630-E1E3-40D8-AD18-BA555078B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10.12.2018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B90375-9EE2-4A8A-B085-F9C9DB5A7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Open Source mit .NET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DFA51D-156E-4031-8E2D-CD2209CBA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360140"/>
      </p:ext>
    </p:extLst>
  </p:cSld>
  <p:clrMapOvr>
    <a:masterClrMapping/>
  </p:clrMapOvr>
  <p:transition spd="med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2F22F-5594-4BAC-9D2A-77DAAA07C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Weitere Beispiele: </a:t>
            </a:r>
            <a:r>
              <a:rPr lang="en-US" dirty="0"/>
              <a:t>Assertions</a:t>
            </a:r>
            <a:r>
              <a:rPr lang="de-DE" dirty="0"/>
              <a:t> ohne </a:t>
            </a:r>
            <a:r>
              <a:rPr lang="en-US" dirty="0"/>
              <a:t>Exception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7A3476F-F3F0-4FAF-BE78-FF21C287B6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4050" y="2014537"/>
            <a:ext cx="8343900" cy="3171825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0082CC-3978-4DD8-99CD-BD8A1959E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10.12.2018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F21BD0-19DF-425C-B0D1-F00320C85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Open Source mit .NET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CCE215-0B82-4952-9D6D-8D7B93471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478686"/>
      </p:ext>
    </p:extLst>
  </p:cSld>
  <p:clrMapOvr>
    <a:masterClrMapping/>
  </p:clrMapOvr>
  <p:transition spd="med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8A281AA-118E-4DEC-B67C-E1BA3E7B8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Zusammengefasst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BD17C-FA13-4C8F-9F22-26EF6203EA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noProof="1">
                <a:hlinkClick r:id="rId2"/>
              </a:rPr>
              <a:t>Light.GuardClauses</a:t>
            </a:r>
            <a:r>
              <a:rPr lang="de-DE" dirty="0"/>
              <a:t> bietet statische Extension Methods zur Validierung von Parametern</a:t>
            </a:r>
          </a:p>
          <a:p>
            <a:pPr lvl="1"/>
            <a:r>
              <a:rPr lang="de-DE" dirty="0"/>
              <a:t>Für Produktivcode gedacht</a:t>
            </a:r>
          </a:p>
          <a:p>
            <a:pPr lvl="1"/>
            <a:r>
              <a:rPr lang="en-US" dirty="0"/>
              <a:t>Assertions</a:t>
            </a:r>
            <a:r>
              <a:rPr lang="de-DE" dirty="0"/>
              <a:t> beginnend mit Must werfen </a:t>
            </a:r>
            <a:r>
              <a:rPr lang="en-US" dirty="0"/>
              <a:t>Exceptions</a:t>
            </a:r>
            <a:r>
              <a:rPr lang="de-DE" dirty="0"/>
              <a:t>, andere </a:t>
            </a:r>
            <a:r>
              <a:rPr lang="en-US" dirty="0"/>
              <a:t>Assertions</a:t>
            </a:r>
            <a:r>
              <a:rPr lang="de-DE" dirty="0"/>
              <a:t> geben </a:t>
            </a:r>
            <a:r>
              <a:rPr lang="de-DE" noProof="1">
                <a:solidFill>
                  <a:schemeClr val="accent1"/>
                </a:solidFill>
                <a:latin typeface="Consolas" panose="020B0609020204030204" pitchFamily="49" charset="0"/>
              </a:rPr>
              <a:t>bool</a:t>
            </a:r>
            <a:r>
              <a:rPr lang="de-DE" dirty="0"/>
              <a:t> zurück</a:t>
            </a:r>
          </a:p>
          <a:p>
            <a:pPr lvl="1"/>
            <a:r>
              <a:rPr lang="de-DE" dirty="0"/>
              <a:t>Sinnvolle Standardnachrichten im Fehlerfall</a:t>
            </a:r>
          </a:p>
          <a:p>
            <a:pPr lvl="1"/>
            <a:r>
              <a:rPr lang="de-DE" dirty="0"/>
              <a:t>Parametername und Nachricht oder gar </a:t>
            </a:r>
            <a:r>
              <a:rPr lang="en-US" dirty="0"/>
              <a:t>Exception</a:t>
            </a:r>
            <a:r>
              <a:rPr lang="de-DE" dirty="0"/>
              <a:t> benutzerdefinierbar</a:t>
            </a:r>
          </a:p>
          <a:p>
            <a:pPr lvl="1"/>
            <a:r>
              <a:rPr lang="de-DE" dirty="0">
                <a:hlinkClick r:id="rId3"/>
              </a:rPr>
              <a:t>Liste aller </a:t>
            </a:r>
            <a:r>
              <a:rPr lang="en-US" dirty="0">
                <a:hlinkClick r:id="rId3"/>
              </a:rPr>
              <a:t>Assertions</a:t>
            </a:r>
            <a:endParaRPr lang="en-US" dirty="0"/>
          </a:p>
          <a:p>
            <a:r>
              <a:rPr lang="de-DE" dirty="0"/>
              <a:t>Unterstützt die Frameworks</a:t>
            </a:r>
          </a:p>
          <a:p>
            <a:pPr lvl="1"/>
            <a:r>
              <a:rPr lang="de-DE" dirty="0"/>
              <a:t>.NET Standard 2.0 und 1.0 </a:t>
            </a:r>
          </a:p>
          <a:p>
            <a:pPr lvl="1"/>
            <a:r>
              <a:rPr lang="de-DE" dirty="0"/>
              <a:t>.NET 4.5, .NET 4.0, .NET 3.5, .NET 3.5 Compact Framework</a:t>
            </a:r>
          </a:p>
          <a:p>
            <a:pPr lvl="1"/>
            <a:r>
              <a:rPr lang="de-DE" dirty="0"/>
              <a:t>Silverlight 5</a:t>
            </a:r>
          </a:p>
          <a:p>
            <a:r>
              <a:rPr lang="de-DE" dirty="0"/>
              <a:t>Implementiert ReSharper </a:t>
            </a:r>
            <a:r>
              <a:rPr lang="en-US" dirty="0"/>
              <a:t>Contract Annotations</a:t>
            </a:r>
          </a:p>
          <a:p>
            <a:r>
              <a:rPr lang="de-DE" dirty="0"/>
              <a:t>Erhältlich als NuGet Package oder Single-Source-File</a:t>
            </a:r>
          </a:p>
          <a:p>
            <a:endParaRPr lang="de-DE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1FA5B2-D235-4DF9-A7B7-8B27761C3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10.12.2018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2C5ABA-0B36-4447-BE71-C0B266DFF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Open Source mit .NET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211F6A-EE41-4BD0-9747-A4569F4DF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9870088"/>
      </p:ext>
    </p:extLst>
  </p:cSld>
  <p:clrMapOvr>
    <a:masterClrMapping/>
  </p:clrMapOvr>
  <p:transition spd="med">
    <p:cover/>
  </p:transition>
</p:sld>
</file>

<file path=ppt/theme/theme1.xml><?xml version="1.0" encoding="utf-8"?>
<a:theme xmlns:a="http://schemas.openxmlformats.org/drawingml/2006/main" name="Office Theme">
  <a:themeElements>
    <a:clrScheme name="Light Color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A0F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A0FF"/>
      </a:hlink>
      <a:folHlink>
        <a:srgbClr val="00A0FF"/>
      </a:folHlink>
    </a:clrScheme>
    <a:fontScheme name="Segoe UI">
      <a:majorFont>
        <a:latin typeface="Segoe UI Semi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alk Template Dark.potx" id="{076C6C0D-4063-4156-BBC7-1F8B3924E6D2}" vid="{4DDDF60B-68DB-4FB8-943F-4ED040A85B3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1126</Words>
  <Application>Microsoft Office PowerPoint</Application>
  <PresentationFormat>Widescreen</PresentationFormat>
  <Paragraphs>308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5" baseType="lpstr">
      <vt:lpstr>Arial</vt:lpstr>
      <vt:lpstr>Calibri</vt:lpstr>
      <vt:lpstr>Consolas</vt:lpstr>
      <vt:lpstr>Segoe UI</vt:lpstr>
      <vt:lpstr>Segoe UI Semilight</vt:lpstr>
      <vt:lpstr>Wingdings</vt:lpstr>
      <vt:lpstr>Office Theme</vt:lpstr>
      <vt:lpstr>Open Source mit .NET</vt:lpstr>
      <vt:lpstr>Agenda</vt:lpstr>
      <vt:lpstr>Über mich</vt:lpstr>
      <vt:lpstr>PowerPoint Presentation</vt:lpstr>
      <vt:lpstr>Weitere Beispiele: GUIDs und Ranges</vt:lpstr>
      <vt:lpstr>Weitere Beispiele: URIs und benutzerdefinierte Exception Messages</vt:lpstr>
      <vt:lpstr>Weitere Beispiele: benutzerdefinierte Exceptionobjekte</vt:lpstr>
      <vt:lpstr>Weitere Beispiele: Assertions ohne Exception</vt:lpstr>
      <vt:lpstr>Zusammengefasst</vt:lpstr>
      <vt:lpstr>Performanceoptimierung</vt:lpstr>
      <vt:lpstr>Ziele für Performanceoptimierung in .NET Prozessen</vt:lpstr>
      <vt:lpstr>Memory Model des Datenteils von .NET Prozessen</vt:lpstr>
      <vt:lpstr>Wie wird aus C# Code Maschinencode?</vt:lpstr>
      <vt:lpstr>Typische Modifizierte Harvard Architektur </vt:lpstr>
      <vt:lpstr>Wichtige Zugriffszeiten</vt:lpstr>
      <vt:lpstr>PowerPoint Presentation</vt:lpstr>
      <vt:lpstr>Optimierung einer Assertion: Intuitive Implementierung</vt:lpstr>
      <vt:lpstr>Optimierung einer Assertion: Aggressive Inlining</vt:lpstr>
      <vt:lpstr>Optimierung einer Assertion: Throw in anderer Methode</vt:lpstr>
      <vt:lpstr>Performance-Ergebnisse für MustNotBeNull</vt:lpstr>
      <vt:lpstr>Benchmark.NET Ausgabe für MustNotBeNull</vt:lpstr>
      <vt:lpstr>Wie funktioniert Benchmark.NET?</vt:lpstr>
      <vt:lpstr>Ablauf eines Benchmark.NET-Prozesses</vt:lpstr>
      <vt:lpstr>Benchmark.NET Maintainer</vt:lpstr>
      <vt:lpstr>Ein weiterer Helfer</vt:lpstr>
      <vt:lpstr>Weitere Ergebnisse: MustBeGreaterThan</vt:lpstr>
      <vt:lpstr>Weitere Ergebnisse: IsValidEnumValue</vt:lpstr>
      <vt:lpstr>Weitere Ergebnisse: IsSubstringOf</vt:lpstr>
      <vt:lpstr>Zusammenfassung Performanceoptimierung</vt:lpstr>
      <vt:lpstr>csproj mit MSBuild 15</vt:lpstr>
      <vt:lpstr>Grundlagen von MSBuild Projektdateien</vt:lpstr>
      <vt:lpstr>Neuerung in MSBuild 15</vt:lpstr>
      <vt:lpstr>Noch mehr Zielplattformen: MSBuildSdkExtras von Oren Novotny</vt:lpstr>
      <vt:lpstr>Leider noch nicht für WPF und WinForms</vt:lpstr>
      <vt:lpstr>Roslyn</vt:lpstr>
      <vt:lpstr>Aufbau der .NET Compiler Plattform [5]</vt:lpstr>
      <vt:lpstr>Zusammenfassung</vt:lpstr>
      <vt:lpstr>Vielen Dank für die Aufmerksamkeit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Kenny Pflug</dc:creator>
  <cp:lastModifiedBy>Kenny Pflug</cp:lastModifiedBy>
  <cp:revision>75</cp:revision>
  <dcterms:created xsi:type="dcterms:W3CDTF">2018-12-04T18:59:46Z</dcterms:created>
  <dcterms:modified xsi:type="dcterms:W3CDTF">2018-12-09T21:18:11Z</dcterms:modified>
</cp:coreProperties>
</file>