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6" r:id="rId2"/>
    <p:sldId id="275" r:id="rId3"/>
    <p:sldId id="277" r:id="rId4"/>
    <p:sldId id="257" r:id="rId5"/>
    <p:sldId id="260" r:id="rId6"/>
    <p:sldId id="268" r:id="rId7"/>
    <p:sldId id="269" r:id="rId8"/>
    <p:sldId id="274" r:id="rId9"/>
    <p:sldId id="262" r:id="rId10"/>
    <p:sldId id="270" r:id="rId11"/>
    <p:sldId id="272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06675"/>
    <a:srgbClr val="EE4612"/>
    <a:srgbClr val="E5D3BE"/>
    <a:srgbClr val="EAD8C2"/>
    <a:srgbClr val="F1E8DE"/>
    <a:srgbClr val="F2E8DC"/>
    <a:srgbClr val="9AC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6331" autoAdjust="0"/>
  </p:normalViewPr>
  <p:slideViewPr>
    <p:cSldViewPr>
      <p:cViewPr varScale="1">
        <p:scale>
          <a:sx n="64" d="100"/>
          <a:sy n="64" d="100"/>
        </p:scale>
        <p:origin x="9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6087" y="1719000"/>
            <a:ext cx="9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主讲：陈荣辉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6087" y="3676657"/>
            <a:ext cx="18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主要内容：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117300" y="2422489"/>
            <a:ext cx="495000" cy="297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6000" y="2329843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需求阶段：需求评审会议、交互评审会议、设计评审会议、架构评审会议、排期会议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756000" y="3243258"/>
            <a:ext cx="567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前端开发阶段：了解需求，确认发布版本、</a:t>
            </a:r>
            <a:r>
              <a:rPr lang="zh-CN" altLang="en-US" b="1" smtClean="0"/>
              <a:t>内部设计评审、提供</a:t>
            </a:r>
            <a:r>
              <a:rPr lang="zh-CN" altLang="en-US" b="1"/>
              <a:t>接口</a:t>
            </a:r>
            <a:r>
              <a:rPr lang="zh-CN" altLang="en-US" b="1" smtClean="0"/>
              <a:t>文档、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演示、</a:t>
            </a:r>
            <a:r>
              <a:rPr lang="en-US" altLang="zh-CN" b="1" dirty="0" err="1"/>
              <a:t>codeReview</a:t>
            </a:r>
            <a:endParaRPr lang="en-US" altLang="zh-CN" b="1" dirty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发布阶段：</a:t>
            </a:r>
            <a:r>
              <a:rPr lang="en-US" altLang="zh-CN" b="1" dirty="0" err="1" smtClean="0"/>
              <a:t>uat</a:t>
            </a:r>
            <a:r>
              <a:rPr lang="zh-CN" altLang="en-US" b="1" dirty="0" smtClean="0"/>
              <a:t>发布、产线发布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756000" y="4258920"/>
            <a:ext cx="60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测试阶段：冒烟阶段、系统测试阶段、回归阶段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6087" y="5541667"/>
            <a:ext cx="53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30min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04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16" name="左大括号 15"/>
          <p:cNvSpPr/>
          <p:nvPr/>
        </p:nvSpPr>
        <p:spPr>
          <a:xfrm>
            <a:off x="3790315" y="1610360"/>
            <a:ext cx="525780" cy="3637915"/>
          </a:xfrm>
          <a:prstGeom prst="leftBrace">
            <a:avLst/>
          </a:prstGeom>
          <a:ln w="57150"/>
          <a:effectLst/>
          <a:scene3d>
            <a:camera prst="orthographicFront"/>
            <a:lightRig rig="sunrise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58360" y="1610360"/>
            <a:ext cx="46628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会议产出：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8360" y="2608580"/>
            <a:ext cx="49618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会议时间：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提测前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58360" y="3603625"/>
            <a:ext cx="55937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会议人员：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58360" y="4693285"/>
            <a:ext cx="65925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会议主题：明确测试点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6362065" y="3293745"/>
            <a:ext cx="451485" cy="1041400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3550" y="3293745"/>
            <a:ext cx="3122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主导人员：测试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13550" y="3936365"/>
            <a:ext cx="46729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旁听验证人员：测试、开发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62065" y="1610360"/>
            <a:ext cx="33140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冒烟案例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11580" y="3170555"/>
            <a:ext cx="23387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冒烟案例评审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300355"/>
            <a:ext cx="11609705" cy="625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650" y="3168015"/>
            <a:ext cx="26498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提测前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735070" y="1468120"/>
            <a:ext cx="778510" cy="3921760"/>
          </a:xfrm>
          <a:prstGeom prst="leftBrace">
            <a:avLst/>
          </a:prstGeom>
          <a:ln w="5715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30102" y="2679065"/>
            <a:ext cx="29260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项目修改点影响评估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30102" y="3845522"/>
            <a:ext cx="34721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关注测试每日进度和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56001" y="1674000"/>
            <a:ext cx="17550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进入提测流程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30102" y="4843424"/>
            <a:ext cx="34721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视觉验收</a:t>
            </a:r>
          </a:p>
        </p:txBody>
      </p:sp>
      <p:sp>
        <p:nvSpPr>
          <p:cNvPr id="2" name="双括号 1"/>
          <p:cNvSpPr/>
          <p:nvPr/>
        </p:nvSpPr>
        <p:spPr>
          <a:xfrm>
            <a:off x="6799876" y="1674000"/>
            <a:ext cx="3571123" cy="4059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时间：发布前两周星期一</a:t>
            </a:r>
            <a:endParaRPr lang="zh-CN" altLang="en-US" dirty="0"/>
          </a:p>
        </p:txBody>
      </p:sp>
      <p:sp>
        <p:nvSpPr>
          <p:cNvPr id="11" name="双括号 10"/>
          <p:cNvSpPr/>
          <p:nvPr/>
        </p:nvSpPr>
        <p:spPr>
          <a:xfrm>
            <a:off x="6006000" y="4835095"/>
            <a:ext cx="4364999" cy="4059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时间：发布前一周星期四、封板前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255270"/>
            <a:ext cx="11609705" cy="625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650" y="3168015"/>
            <a:ext cx="26498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产线发布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735070" y="1468120"/>
            <a:ext cx="778510" cy="3921760"/>
          </a:xfrm>
          <a:prstGeom prst="leftBrace">
            <a:avLst/>
          </a:prstGeom>
          <a:ln w="5715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3580" y="1325880"/>
            <a:ext cx="4956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填写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发布计划文档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13580" y="3229610"/>
            <a:ext cx="34721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项目类型及通道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16755" y="5135880"/>
            <a:ext cx="39370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产线发布计划问题总结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6965315" y="2303780"/>
            <a:ext cx="527685" cy="225044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93000" y="205740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pdp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版本发布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93000" y="4185920"/>
            <a:ext cx="3220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Achain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快速发布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0" y="369000"/>
            <a:ext cx="11609705" cy="62572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911000" y="2956500"/>
            <a:ext cx="405000" cy="405000"/>
          </a:xfrm>
          <a:prstGeom prst="ellipse">
            <a:avLst/>
          </a:prstGeom>
          <a:solidFill>
            <a:srgbClr val="EAD8C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2012250" y="3159000"/>
            <a:ext cx="1608750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094125" y="2956500"/>
            <a:ext cx="405000" cy="405000"/>
          </a:xfrm>
          <a:prstGeom prst="ellipse">
            <a:avLst/>
          </a:prstGeom>
          <a:solidFill>
            <a:srgbClr val="EAD8C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9" idx="4"/>
            <a:endCxn id="38" idx="4"/>
          </p:cNvCxnSpPr>
          <p:nvPr/>
        </p:nvCxnSpPr>
        <p:spPr>
          <a:xfrm flipV="1">
            <a:off x="2113500" y="2010928"/>
            <a:ext cx="0" cy="1249322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731000" y="1245928"/>
            <a:ext cx="765000" cy="765000"/>
          </a:xfrm>
          <a:prstGeom prst="ellipse">
            <a:avLst/>
          </a:prstGeom>
          <a:solidFill>
            <a:srgbClr val="EAD8C2"/>
          </a:solidFill>
          <a:ln>
            <a:solidFill>
              <a:srgbClr val="406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794664" y="1307361"/>
            <a:ext cx="637671" cy="642911"/>
            <a:chOff x="3302164" y="1645633"/>
            <a:chExt cx="637671" cy="642911"/>
          </a:xfrm>
          <a:solidFill>
            <a:srgbClr val="EE4612">
              <a:alpha val="38039"/>
            </a:srgbClr>
          </a:solidFill>
        </p:grpSpPr>
        <p:sp>
          <p:nvSpPr>
            <p:cNvPr id="43" name="椭圆 42"/>
            <p:cNvSpPr/>
            <p:nvPr/>
          </p:nvSpPr>
          <p:spPr>
            <a:xfrm>
              <a:off x="3302164" y="1645633"/>
              <a:ext cx="637671" cy="642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48475" y="1694564"/>
              <a:ext cx="545048" cy="5450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23500" y="4509572"/>
            <a:ext cx="765000" cy="765000"/>
            <a:chOff x="2856000" y="4127072"/>
            <a:chExt cx="765000" cy="765000"/>
          </a:xfrm>
        </p:grpSpPr>
        <p:sp>
          <p:nvSpPr>
            <p:cNvPr id="47" name="椭圆 46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49" name="椭圆 48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1" name="直接连接符 50"/>
          <p:cNvCxnSpPr/>
          <p:nvPr/>
        </p:nvCxnSpPr>
        <p:spPr>
          <a:xfrm flipV="1">
            <a:off x="3306000" y="3260250"/>
            <a:ext cx="0" cy="1249322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5" idx="2"/>
            <a:endCxn id="27" idx="6"/>
          </p:cNvCxnSpPr>
          <p:nvPr/>
        </p:nvCxnSpPr>
        <p:spPr>
          <a:xfrm>
            <a:off x="3094125" y="3159000"/>
            <a:ext cx="303750" cy="0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195375" y="3057750"/>
            <a:ext cx="202500" cy="202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612885" y="1405783"/>
            <a:ext cx="99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内部需求     评审开始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041625" y="627750"/>
            <a:ext cx="405000" cy="405000"/>
          </a:xfrm>
          <a:prstGeom prst="ellipse">
            <a:avLst/>
          </a:prstGeom>
          <a:solidFill>
            <a:srgbClr val="EAD8C2"/>
          </a:solidFill>
          <a:ln>
            <a:solidFill>
              <a:srgbClr val="406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224750" y="627750"/>
            <a:ext cx="405000" cy="405000"/>
          </a:xfrm>
          <a:prstGeom prst="ellipse">
            <a:avLst/>
          </a:prstGeom>
          <a:solidFill>
            <a:srgbClr val="EAD8C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142875" y="729000"/>
            <a:ext cx="202500" cy="202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326000" y="729000"/>
            <a:ext cx="202500" cy="202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>
            <a:stCxn id="69" idx="2"/>
            <a:endCxn id="70" idx="6"/>
          </p:cNvCxnSpPr>
          <p:nvPr/>
        </p:nvCxnSpPr>
        <p:spPr>
          <a:xfrm>
            <a:off x="9142875" y="830250"/>
            <a:ext cx="138562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425135" y="584573"/>
            <a:ext cx="1012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时间：一周</a:t>
            </a:r>
            <a:endParaRPr lang="zh-CN" altLang="en-US" sz="105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4281753" y="2953598"/>
            <a:ext cx="405000" cy="405000"/>
            <a:chOff x="2063400" y="3108900"/>
            <a:chExt cx="405000" cy="405000"/>
          </a:xfrm>
        </p:grpSpPr>
        <p:sp>
          <p:nvSpPr>
            <p:cNvPr id="79" name="椭圆 78"/>
            <p:cNvSpPr/>
            <p:nvPr/>
          </p:nvSpPr>
          <p:spPr>
            <a:xfrm>
              <a:off x="2063400" y="3108900"/>
              <a:ext cx="405000" cy="40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164650" y="3210150"/>
              <a:ext cx="202500" cy="202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45774" y="3108149"/>
            <a:ext cx="991585" cy="94705"/>
            <a:chOff x="2586938" y="2287196"/>
            <a:chExt cx="991585" cy="94705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2586938" y="2335098"/>
              <a:ext cx="991585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299888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85567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709426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145135" y="2291901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290364" y="2291267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436819" y="3116312"/>
            <a:ext cx="991585" cy="94705"/>
            <a:chOff x="2586938" y="2287196"/>
            <a:chExt cx="991585" cy="94705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2586938" y="2335098"/>
              <a:ext cx="991585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299888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85567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709426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3145135" y="2291901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290364" y="2291267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连接符 25"/>
          <p:cNvCxnSpPr>
            <a:stCxn id="27" idx="2"/>
          </p:cNvCxnSpPr>
          <p:nvPr/>
        </p:nvCxnSpPr>
        <p:spPr>
          <a:xfrm>
            <a:off x="3195375" y="3159000"/>
            <a:ext cx="1608750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4637189" y="3114925"/>
            <a:ext cx="991585" cy="94705"/>
            <a:chOff x="2586938" y="2287196"/>
            <a:chExt cx="991585" cy="94705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2586938" y="2335098"/>
              <a:ext cx="991585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/>
            <p:cNvSpPr/>
            <p:nvPr/>
          </p:nvSpPr>
          <p:spPr>
            <a:xfrm>
              <a:off x="299888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2855675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709426" y="2287196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145135" y="2291901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3290364" y="2291267"/>
              <a:ext cx="90000" cy="9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507170" y="2956500"/>
            <a:ext cx="405000" cy="405000"/>
            <a:chOff x="3246525" y="3108900"/>
            <a:chExt cx="405000" cy="405000"/>
          </a:xfrm>
        </p:grpSpPr>
        <p:sp>
          <p:nvSpPr>
            <p:cNvPr id="164" name="椭圆 163"/>
            <p:cNvSpPr/>
            <p:nvPr/>
          </p:nvSpPr>
          <p:spPr>
            <a:xfrm>
              <a:off x="3246525" y="3108900"/>
              <a:ext cx="405000" cy="40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3347775" y="3210150"/>
              <a:ext cx="202500" cy="202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2" name="直接连接符 171"/>
          <p:cNvCxnSpPr>
            <a:stCxn id="165" idx="2"/>
            <a:endCxn id="81" idx="6"/>
          </p:cNvCxnSpPr>
          <p:nvPr/>
        </p:nvCxnSpPr>
        <p:spPr>
          <a:xfrm flipH="1" flipV="1">
            <a:off x="4585503" y="3156098"/>
            <a:ext cx="1022917" cy="2902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组合 197"/>
          <p:cNvGrpSpPr/>
          <p:nvPr/>
        </p:nvGrpSpPr>
        <p:grpSpPr>
          <a:xfrm>
            <a:off x="5814198" y="2957425"/>
            <a:ext cx="1312158" cy="405000"/>
            <a:chOff x="4752412" y="3108900"/>
            <a:chExt cx="1312158" cy="405000"/>
          </a:xfrm>
        </p:grpSpPr>
        <p:grpSp>
          <p:nvGrpSpPr>
            <p:cNvPr id="187" name="组合 186"/>
            <p:cNvGrpSpPr/>
            <p:nvPr/>
          </p:nvGrpSpPr>
          <p:grpSpPr>
            <a:xfrm>
              <a:off x="4789589" y="3267325"/>
              <a:ext cx="991585" cy="94705"/>
              <a:chOff x="2586938" y="2287196"/>
              <a:chExt cx="991585" cy="94705"/>
            </a:xfrm>
          </p:grpSpPr>
          <p:cxnSp>
            <p:nvCxnSpPr>
              <p:cNvPr id="188" name="直接连接符 187"/>
              <p:cNvCxnSpPr/>
              <p:nvPr/>
            </p:nvCxnSpPr>
            <p:spPr>
              <a:xfrm>
                <a:off x="2586938" y="2335098"/>
                <a:ext cx="991585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/>
              <p:cNvSpPr/>
              <p:nvPr/>
            </p:nvSpPr>
            <p:spPr>
              <a:xfrm>
                <a:off x="299888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85567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709426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145135" y="2291901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3290364" y="2291267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659570" y="3108900"/>
              <a:ext cx="405000" cy="405000"/>
              <a:chOff x="3246525" y="3108900"/>
              <a:chExt cx="405000" cy="405000"/>
            </a:xfrm>
          </p:grpSpPr>
          <p:sp>
            <p:nvSpPr>
              <p:cNvPr id="195" name="椭圆 194"/>
              <p:cNvSpPr/>
              <p:nvPr/>
            </p:nvSpPr>
            <p:spPr>
              <a:xfrm>
                <a:off x="3246525" y="3108900"/>
                <a:ext cx="405000" cy="405000"/>
              </a:xfrm>
              <a:prstGeom prst="ellipse">
                <a:avLst/>
              </a:prstGeom>
              <a:solidFill>
                <a:srgbClr val="EAD8C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3347775" y="3210150"/>
                <a:ext cx="202500" cy="2025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7" name="直接连接符 196"/>
            <p:cNvCxnSpPr>
              <a:stCxn id="196" idx="2"/>
            </p:cNvCxnSpPr>
            <p:nvPr/>
          </p:nvCxnSpPr>
          <p:spPr>
            <a:xfrm flipH="1">
              <a:off x="4752412" y="3311400"/>
              <a:ext cx="1008408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799773" y="1356292"/>
            <a:ext cx="765000" cy="765000"/>
            <a:chOff x="2856000" y="4127072"/>
            <a:chExt cx="765000" cy="765000"/>
          </a:xfrm>
        </p:grpSpPr>
        <p:sp>
          <p:nvSpPr>
            <p:cNvPr id="216" name="椭圆 215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18" name="椭圆 217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0" name="组合 219"/>
          <p:cNvGrpSpPr/>
          <p:nvPr/>
        </p:nvGrpSpPr>
        <p:grpSpPr>
          <a:xfrm>
            <a:off x="2657721" y="1356291"/>
            <a:ext cx="765000" cy="765000"/>
            <a:chOff x="2856000" y="4127072"/>
            <a:chExt cx="765000" cy="765000"/>
          </a:xfrm>
        </p:grpSpPr>
        <p:sp>
          <p:nvSpPr>
            <p:cNvPr id="221" name="椭圆 220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23" name="椭圆 222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5" name="文本框 224"/>
          <p:cNvSpPr txBox="1"/>
          <p:nvPr/>
        </p:nvSpPr>
        <p:spPr>
          <a:xfrm>
            <a:off x="716924" y="1596626"/>
            <a:ext cx="99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需求封板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29" name="直接连接符 228"/>
          <p:cNvCxnSpPr>
            <a:endCxn id="9" idx="7"/>
          </p:cNvCxnSpPr>
          <p:nvPr/>
        </p:nvCxnSpPr>
        <p:spPr>
          <a:xfrm flipH="1">
            <a:off x="2185095" y="2090232"/>
            <a:ext cx="708876" cy="997173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9" idx="1"/>
          </p:cNvCxnSpPr>
          <p:nvPr/>
        </p:nvCxnSpPr>
        <p:spPr>
          <a:xfrm flipH="1" flipV="1">
            <a:off x="1326000" y="2090232"/>
            <a:ext cx="715905" cy="997173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2570489" y="1474429"/>
            <a:ext cx="93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需求文档开始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3836710" y="4418428"/>
            <a:ext cx="765000" cy="765000"/>
            <a:chOff x="2856000" y="4127072"/>
            <a:chExt cx="765000" cy="765000"/>
          </a:xfrm>
        </p:grpSpPr>
        <p:sp>
          <p:nvSpPr>
            <p:cNvPr id="234" name="椭圆 233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5" name="组合 234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36" name="椭圆 235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39" name="直接连接符 238"/>
          <p:cNvCxnSpPr>
            <a:stCxn id="27" idx="5"/>
            <a:endCxn id="234" idx="1"/>
          </p:cNvCxnSpPr>
          <p:nvPr/>
        </p:nvCxnSpPr>
        <p:spPr>
          <a:xfrm>
            <a:off x="3368220" y="3230595"/>
            <a:ext cx="580522" cy="1299865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2781795" y="4628086"/>
            <a:ext cx="104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内部需求评审结束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3789878" y="4525597"/>
            <a:ext cx="95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需求文档结束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302379" y="1231278"/>
            <a:ext cx="765000" cy="765000"/>
            <a:chOff x="2856000" y="4127072"/>
            <a:chExt cx="765000" cy="765000"/>
          </a:xfrm>
        </p:grpSpPr>
        <p:sp>
          <p:nvSpPr>
            <p:cNvPr id="130" name="椭圆 129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132" name="椭圆 131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4" name="组合 243"/>
          <p:cNvGrpSpPr/>
          <p:nvPr/>
        </p:nvGrpSpPr>
        <p:grpSpPr>
          <a:xfrm>
            <a:off x="4257293" y="1363403"/>
            <a:ext cx="765000" cy="765000"/>
            <a:chOff x="2856000" y="4127072"/>
            <a:chExt cx="765000" cy="765000"/>
          </a:xfrm>
        </p:grpSpPr>
        <p:sp>
          <p:nvSpPr>
            <p:cNvPr id="245" name="椭圆 244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47" name="椭圆 246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266482" y="2239537"/>
            <a:ext cx="765000" cy="765000"/>
            <a:chOff x="2856000" y="4127072"/>
            <a:chExt cx="765000" cy="765000"/>
          </a:xfrm>
        </p:grpSpPr>
        <p:sp>
          <p:nvSpPr>
            <p:cNvPr id="250" name="椭圆 249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1" name="组合 250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52" name="椭圆 251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55" name="直接连接符 254"/>
          <p:cNvCxnSpPr/>
          <p:nvPr/>
        </p:nvCxnSpPr>
        <p:spPr>
          <a:xfrm>
            <a:off x="1011365" y="2745421"/>
            <a:ext cx="1068882" cy="459504"/>
          </a:xfrm>
          <a:prstGeom prst="line">
            <a:avLst/>
          </a:prstGeom>
          <a:ln w="1270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012250" y="3057750"/>
            <a:ext cx="202500" cy="202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/>
          <p:cNvSpPr txBox="1"/>
          <p:nvPr/>
        </p:nvSpPr>
        <p:spPr>
          <a:xfrm>
            <a:off x="273954" y="2348816"/>
            <a:ext cx="76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前端开发开始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5154212" y="1363403"/>
            <a:ext cx="765000" cy="765000"/>
            <a:chOff x="2856000" y="4127072"/>
            <a:chExt cx="765000" cy="765000"/>
          </a:xfrm>
        </p:grpSpPr>
        <p:sp>
          <p:nvSpPr>
            <p:cNvPr id="262" name="椭圆 261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3" name="组合 262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64" name="椭圆 263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6" name="文本框 265"/>
          <p:cNvSpPr txBox="1"/>
          <p:nvPr/>
        </p:nvSpPr>
        <p:spPr>
          <a:xfrm>
            <a:off x="4370861" y="1475171"/>
            <a:ext cx="54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联调开始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5182602" y="1487708"/>
            <a:ext cx="71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8" name="组合 267"/>
          <p:cNvGrpSpPr/>
          <p:nvPr/>
        </p:nvGrpSpPr>
        <p:grpSpPr>
          <a:xfrm>
            <a:off x="3554383" y="1975703"/>
            <a:ext cx="765000" cy="765000"/>
            <a:chOff x="2856000" y="4127072"/>
            <a:chExt cx="765000" cy="765000"/>
          </a:xfrm>
        </p:grpSpPr>
        <p:sp>
          <p:nvSpPr>
            <p:cNvPr id="269" name="椭圆 268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0" name="组合 269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71" name="椭圆 270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74" name="直接连接符 273"/>
          <p:cNvCxnSpPr>
            <a:endCxn id="269" idx="5"/>
          </p:cNvCxnSpPr>
          <p:nvPr/>
        </p:nvCxnSpPr>
        <p:spPr>
          <a:xfrm flipH="1" flipV="1">
            <a:off x="4207351" y="2628671"/>
            <a:ext cx="861254" cy="481398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 flipV="1">
            <a:off x="5073803" y="3101340"/>
            <a:ext cx="1117" cy="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45" idx="4"/>
            <a:endCxn id="154" idx="0"/>
          </p:cNvCxnSpPr>
          <p:nvPr/>
        </p:nvCxnSpPr>
        <p:spPr>
          <a:xfrm>
            <a:off x="4639793" y="2128403"/>
            <a:ext cx="454343" cy="986522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>
            <a:off x="5096695" y="2096268"/>
            <a:ext cx="255397" cy="998785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/>
          <p:cNvSpPr txBox="1"/>
          <p:nvPr/>
        </p:nvSpPr>
        <p:spPr>
          <a:xfrm>
            <a:off x="3509950" y="2098348"/>
            <a:ext cx="84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冒烟案例评审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9534686" y="4386306"/>
            <a:ext cx="765000" cy="765000"/>
            <a:chOff x="2856000" y="4127072"/>
            <a:chExt cx="765000" cy="765000"/>
          </a:xfrm>
        </p:grpSpPr>
        <p:sp>
          <p:nvSpPr>
            <p:cNvPr id="285" name="椭圆 284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6" name="组合 285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287" name="椭圆 286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9" name="组合 298"/>
          <p:cNvGrpSpPr/>
          <p:nvPr/>
        </p:nvGrpSpPr>
        <p:grpSpPr>
          <a:xfrm>
            <a:off x="5343065" y="3177477"/>
            <a:ext cx="765000" cy="2014322"/>
            <a:chOff x="3075900" y="3412650"/>
            <a:chExt cx="765000" cy="2014322"/>
          </a:xfrm>
        </p:grpSpPr>
        <p:grpSp>
          <p:nvGrpSpPr>
            <p:cNvPr id="300" name="组合 299"/>
            <p:cNvGrpSpPr/>
            <p:nvPr/>
          </p:nvGrpSpPr>
          <p:grpSpPr>
            <a:xfrm>
              <a:off x="3075900" y="4661972"/>
              <a:ext cx="765000" cy="765000"/>
              <a:chOff x="2856000" y="4127072"/>
              <a:chExt cx="765000" cy="765000"/>
            </a:xfrm>
          </p:grpSpPr>
          <p:sp>
            <p:nvSpPr>
              <p:cNvPr id="302" name="椭圆 301"/>
              <p:cNvSpPr/>
              <p:nvPr/>
            </p:nvSpPr>
            <p:spPr>
              <a:xfrm>
                <a:off x="2856000" y="4127072"/>
                <a:ext cx="765000" cy="765000"/>
              </a:xfrm>
              <a:prstGeom prst="ellipse">
                <a:avLst/>
              </a:prstGeom>
              <a:solidFill>
                <a:srgbClr val="EAD8C2"/>
              </a:solidFill>
              <a:ln>
                <a:solidFill>
                  <a:srgbClr val="4066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3" name="组合 302"/>
              <p:cNvGrpSpPr/>
              <p:nvPr/>
            </p:nvGrpSpPr>
            <p:grpSpPr>
              <a:xfrm>
                <a:off x="2919664" y="4188116"/>
                <a:ext cx="637671" cy="642911"/>
                <a:chOff x="3302164" y="1645633"/>
                <a:chExt cx="637671" cy="642911"/>
              </a:xfrm>
              <a:solidFill>
                <a:srgbClr val="EE4612">
                  <a:alpha val="38039"/>
                </a:srgbClr>
              </a:solidFill>
            </p:grpSpPr>
            <p:sp>
              <p:nvSpPr>
                <p:cNvPr id="304" name="椭圆 303"/>
                <p:cNvSpPr/>
                <p:nvPr/>
              </p:nvSpPr>
              <p:spPr>
                <a:xfrm>
                  <a:off x="3302164" y="1645633"/>
                  <a:ext cx="637671" cy="6429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椭圆 304"/>
                <p:cNvSpPr/>
                <p:nvPr/>
              </p:nvSpPr>
              <p:spPr>
                <a:xfrm>
                  <a:off x="3348475" y="1694564"/>
                  <a:ext cx="545048" cy="545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01" name="直接连接符 300"/>
            <p:cNvCxnSpPr/>
            <p:nvPr/>
          </p:nvCxnSpPr>
          <p:spPr>
            <a:xfrm flipV="1">
              <a:off x="3458400" y="3412650"/>
              <a:ext cx="0" cy="1249322"/>
            </a:xfrm>
            <a:prstGeom prst="line">
              <a:avLst/>
            </a:prstGeom>
            <a:ln w="12700">
              <a:solidFill>
                <a:srgbClr val="4066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组合 305"/>
          <p:cNvGrpSpPr/>
          <p:nvPr/>
        </p:nvGrpSpPr>
        <p:grpSpPr>
          <a:xfrm>
            <a:off x="7044505" y="2943492"/>
            <a:ext cx="1312158" cy="405000"/>
            <a:chOff x="4752412" y="3108900"/>
            <a:chExt cx="1312158" cy="405000"/>
          </a:xfrm>
        </p:grpSpPr>
        <p:grpSp>
          <p:nvGrpSpPr>
            <p:cNvPr id="307" name="组合 306"/>
            <p:cNvGrpSpPr/>
            <p:nvPr/>
          </p:nvGrpSpPr>
          <p:grpSpPr>
            <a:xfrm>
              <a:off x="4789589" y="3267325"/>
              <a:ext cx="991585" cy="94705"/>
              <a:chOff x="2586938" y="2287196"/>
              <a:chExt cx="991585" cy="94705"/>
            </a:xfrm>
          </p:grpSpPr>
          <p:cxnSp>
            <p:nvCxnSpPr>
              <p:cNvPr id="312" name="直接连接符 311"/>
              <p:cNvCxnSpPr/>
              <p:nvPr/>
            </p:nvCxnSpPr>
            <p:spPr>
              <a:xfrm>
                <a:off x="2586938" y="2335098"/>
                <a:ext cx="991585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椭圆 312"/>
              <p:cNvSpPr/>
              <p:nvPr/>
            </p:nvSpPr>
            <p:spPr>
              <a:xfrm>
                <a:off x="299888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>
              <a:xfrm>
                <a:off x="285567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/>
              <p:nvPr/>
            </p:nvSpPr>
            <p:spPr>
              <a:xfrm>
                <a:off x="2709426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/>
              <p:nvPr/>
            </p:nvSpPr>
            <p:spPr>
              <a:xfrm>
                <a:off x="3145135" y="2291901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/>
              <p:nvPr/>
            </p:nvSpPr>
            <p:spPr>
              <a:xfrm>
                <a:off x="3290364" y="2291267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>
              <a:off x="5659570" y="3108900"/>
              <a:ext cx="405000" cy="405000"/>
              <a:chOff x="3246525" y="3108900"/>
              <a:chExt cx="405000" cy="405000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3246525" y="3108900"/>
                <a:ext cx="405000" cy="405000"/>
              </a:xfrm>
              <a:prstGeom prst="ellipse">
                <a:avLst/>
              </a:prstGeom>
              <a:solidFill>
                <a:srgbClr val="EAD8C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3347775" y="3210150"/>
                <a:ext cx="202500" cy="2025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9" name="直接连接符 308"/>
            <p:cNvCxnSpPr>
              <a:stCxn id="311" idx="2"/>
            </p:cNvCxnSpPr>
            <p:nvPr/>
          </p:nvCxnSpPr>
          <p:spPr>
            <a:xfrm flipH="1">
              <a:off x="4752412" y="3311400"/>
              <a:ext cx="1008408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文本框 317"/>
          <p:cNvSpPr txBox="1"/>
          <p:nvPr/>
        </p:nvSpPr>
        <p:spPr>
          <a:xfrm>
            <a:off x="5285386" y="4649494"/>
            <a:ext cx="87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提测</a:t>
            </a:r>
            <a:endParaRPr lang="zh-CN" altLang="en-US" sz="1400" b="1" dirty="0"/>
          </a:p>
        </p:txBody>
      </p:sp>
      <p:sp>
        <p:nvSpPr>
          <p:cNvPr id="320" name="文本框 319"/>
          <p:cNvSpPr txBox="1"/>
          <p:nvPr/>
        </p:nvSpPr>
        <p:spPr>
          <a:xfrm>
            <a:off x="7375779" y="1459722"/>
            <a:ext cx="59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封板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1" name="组合 320"/>
          <p:cNvGrpSpPr/>
          <p:nvPr/>
        </p:nvGrpSpPr>
        <p:grpSpPr>
          <a:xfrm>
            <a:off x="6353322" y="1424447"/>
            <a:ext cx="765000" cy="765000"/>
            <a:chOff x="2856000" y="4127072"/>
            <a:chExt cx="765000" cy="765000"/>
          </a:xfrm>
        </p:grpSpPr>
        <p:sp>
          <p:nvSpPr>
            <p:cNvPr id="322" name="椭圆 321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324" name="椭圆 323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7" name="直接连接符 326"/>
          <p:cNvCxnSpPr>
            <a:stCxn id="316" idx="4"/>
          </p:cNvCxnSpPr>
          <p:nvPr/>
        </p:nvCxnSpPr>
        <p:spPr>
          <a:xfrm flipH="1" flipV="1">
            <a:off x="6905767" y="2156346"/>
            <a:ext cx="779112" cy="1040276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6416985" y="1546677"/>
            <a:ext cx="56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视觉验收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8522105" y="4448527"/>
            <a:ext cx="765000" cy="765000"/>
            <a:chOff x="2856000" y="4127072"/>
            <a:chExt cx="765000" cy="765000"/>
          </a:xfrm>
        </p:grpSpPr>
        <p:sp>
          <p:nvSpPr>
            <p:cNvPr id="330" name="椭圆 329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1" name="组合 330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332" name="椭圆 331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39" name="直接连接符 338"/>
          <p:cNvCxnSpPr>
            <a:stCxn id="130" idx="4"/>
            <a:endCxn id="316" idx="0"/>
          </p:cNvCxnSpPr>
          <p:nvPr/>
        </p:nvCxnSpPr>
        <p:spPr>
          <a:xfrm>
            <a:off x="7684879" y="1996278"/>
            <a:ext cx="0" cy="1110344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8275318" y="2947649"/>
            <a:ext cx="1312158" cy="405000"/>
            <a:chOff x="4752412" y="3108900"/>
            <a:chExt cx="1312158" cy="405000"/>
          </a:xfrm>
        </p:grpSpPr>
        <p:grpSp>
          <p:nvGrpSpPr>
            <p:cNvPr id="348" name="组合 347"/>
            <p:cNvGrpSpPr/>
            <p:nvPr/>
          </p:nvGrpSpPr>
          <p:grpSpPr>
            <a:xfrm>
              <a:off x="4789589" y="3267325"/>
              <a:ext cx="991585" cy="94705"/>
              <a:chOff x="2586938" y="2287196"/>
              <a:chExt cx="991585" cy="94705"/>
            </a:xfrm>
          </p:grpSpPr>
          <p:cxnSp>
            <p:nvCxnSpPr>
              <p:cNvPr id="353" name="直接连接符 352"/>
              <p:cNvCxnSpPr/>
              <p:nvPr/>
            </p:nvCxnSpPr>
            <p:spPr>
              <a:xfrm>
                <a:off x="2586938" y="2335098"/>
                <a:ext cx="991585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椭圆 353"/>
              <p:cNvSpPr/>
              <p:nvPr/>
            </p:nvSpPr>
            <p:spPr>
              <a:xfrm>
                <a:off x="299888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2855675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/>
              <p:cNvSpPr/>
              <p:nvPr/>
            </p:nvSpPr>
            <p:spPr>
              <a:xfrm>
                <a:off x="2709426" y="2287196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/>
              <p:nvPr/>
            </p:nvSpPr>
            <p:spPr>
              <a:xfrm>
                <a:off x="3145135" y="2291901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/>
              <p:nvPr/>
            </p:nvSpPr>
            <p:spPr>
              <a:xfrm>
                <a:off x="3290364" y="2291267"/>
                <a:ext cx="90000" cy="90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9" name="组合 348"/>
            <p:cNvGrpSpPr/>
            <p:nvPr/>
          </p:nvGrpSpPr>
          <p:grpSpPr>
            <a:xfrm>
              <a:off x="5659570" y="3108900"/>
              <a:ext cx="405000" cy="405000"/>
              <a:chOff x="3246525" y="3108900"/>
              <a:chExt cx="405000" cy="405000"/>
            </a:xfrm>
          </p:grpSpPr>
          <p:sp>
            <p:nvSpPr>
              <p:cNvPr id="351" name="椭圆 350"/>
              <p:cNvSpPr/>
              <p:nvPr/>
            </p:nvSpPr>
            <p:spPr>
              <a:xfrm>
                <a:off x="3246525" y="3108900"/>
                <a:ext cx="405000" cy="405000"/>
              </a:xfrm>
              <a:prstGeom prst="ellipse">
                <a:avLst/>
              </a:prstGeom>
              <a:solidFill>
                <a:srgbClr val="EAD8C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3347775" y="3210150"/>
                <a:ext cx="202500" cy="2025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0" name="直接连接符 349"/>
            <p:cNvCxnSpPr>
              <a:stCxn id="352" idx="2"/>
            </p:cNvCxnSpPr>
            <p:nvPr/>
          </p:nvCxnSpPr>
          <p:spPr>
            <a:xfrm flipH="1">
              <a:off x="4752412" y="3311400"/>
              <a:ext cx="1008408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0" name="直接连接符 359"/>
          <p:cNvCxnSpPr>
            <a:stCxn id="357" idx="4"/>
            <a:endCxn id="330" idx="0"/>
          </p:cNvCxnSpPr>
          <p:nvPr/>
        </p:nvCxnSpPr>
        <p:spPr>
          <a:xfrm flipH="1">
            <a:off x="8904605" y="3200779"/>
            <a:ext cx="11087" cy="1247748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/>
          <p:cNvSpPr txBox="1"/>
          <p:nvPr/>
        </p:nvSpPr>
        <p:spPr>
          <a:xfrm>
            <a:off x="8190330" y="4672955"/>
            <a:ext cx="145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2" name="组合 361"/>
          <p:cNvGrpSpPr/>
          <p:nvPr/>
        </p:nvGrpSpPr>
        <p:grpSpPr>
          <a:xfrm>
            <a:off x="7480973" y="4338138"/>
            <a:ext cx="765000" cy="765000"/>
            <a:chOff x="2856000" y="4127072"/>
            <a:chExt cx="765000" cy="765000"/>
          </a:xfrm>
        </p:grpSpPr>
        <p:sp>
          <p:nvSpPr>
            <p:cNvPr id="363" name="椭圆 362"/>
            <p:cNvSpPr/>
            <p:nvPr/>
          </p:nvSpPr>
          <p:spPr>
            <a:xfrm>
              <a:off x="2856000" y="4127072"/>
              <a:ext cx="765000" cy="765000"/>
            </a:xfrm>
            <a:prstGeom prst="ellipse">
              <a:avLst/>
            </a:prstGeom>
            <a:solidFill>
              <a:srgbClr val="EAD8C2"/>
            </a:solidFill>
            <a:ln>
              <a:solidFill>
                <a:srgbClr val="4066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4" name="组合 363"/>
            <p:cNvGrpSpPr/>
            <p:nvPr/>
          </p:nvGrpSpPr>
          <p:grpSpPr>
            <a:xfrm>
              <a:off x="2919664" y="4188116"/>
              <a:ext cx="637671" cy="642911"/>
              <a:chOff x="3302164" y="1645633"/>
              <a:chExt cx="637671" cy="642911"/>
            </a:xfrm>
            <a:solidFill>
              <a:srgbClr val="EE4612">
                <a:alpha val="38039"/>
              </a:srgbClr>
            </a:solidFill>
          </p:grpSpPr>
          <p:sp>
            <p:nvSpPr>
              <p:cNvPr id="365" name="椭圆 364"/>
              <p:cNvSpPr/>
              <p:nvPr/>
            </p:nvSpPr>
            <p:spPr>
              <a:xfrm>
                <a:off x="3302164" y="1645633"/>
                <a:ext cx="637671" cy="642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/>
              <p:nvPr/>
            </p:nvSpPr>
            <p:spPr>
              <a:xfrm>
                <a:off x="3348475" y="1694564"/>
                <a:ext cx="545048" cy="5450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68" name="直接连接符 367"/>
          <p:cNvCxnSpPr>
            <a:stCxn id="357" idx="4"/>
          </p:cNvCxnSpPr>
          <p:nvPr/>
        </p:nvCxnSpPr>
        <p:spPr>
          <a:xfrm flipH="1">
            <a:off x="8052913" y="3200779"/>
            <a:ext cx="862779" cy="1156173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7395419" y="4453992"/>
            <a:ext cx="88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填写发布计划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1" name="直接连接符 370"/>
          <p:cNvCxnSpPr/>
          <p:nvPr/>
        </p:nvCxnSpPr>
        <p:spPr>
          <a:xfrm>
            <a:off x="8927105" y="3230595"/>
            <a:ext cx="840279" cy="1168587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文本框 371"/>
          <p:cNvSpPr txBox="1"/>
          <p:nvPr/>
        </p:nvSpPr>
        <p:spPr>
          <a:xfrm>
            <a:off x="9486226" y="4517667"/>
            <a:ext cx="87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填写发布总结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57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81000" y="-2421000"/>
            <a:ext cx="4635000" cy="22149000"/>
            <a:chOff x="7880" y="0"/>
            <a:chExt cx="3446726" cy="19539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7880" y="0"/>
              <a:ext cx="3446726" cy="16646404"/>
              <a:chOff x="7880" y="0"/>
              <a:chExt cx="3446726" cy="1664640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80" y="0"/>
                <a:ext cx="3439006" cy="10373478"/>
                <a:chOff x="7880" y="0"/>
                <a:chExt cx="3439006" cy="10373478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7880" y="0"/>
                  <a:ext cx="3439006" cy="6246531"/>
                  <a:chOff x="-1" y="0"/>
                  <a:chExt cx="3439006" cy="6246531"/>
                </a:xfrm>
              </p:grpSpPr>
              <p:pic>
                <p:nvPicPr>
                  <p:cNvPr id="6" name="图片 5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439005" cy="3038899"/>
                  </a:xfrm>
                  <a:prstGeom prst="rect">
                    <a:avLst/>
                  </a:prstGeom>
                </p:spPr>
              </p:pic>
              <p:pic>
                <p:nvPicPr>
                  <p:cNvPr id="7" name="图片 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" y="2979000"/>
                    <a:ext cx="3439005" cy="326753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7880" y="5274000"/>
                  <a:ext cx="3439005" cy="5099478"/>
                  <a:chOff x="3710520" y="0"/>
                  <a:chExt cx="3439005" cy="5099478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711000" y="0"/>
                    <a:ext cx="3438525" cy="2924175"/>
                  </a:xfrm>
                  <a:prstGeom prst="rect">
                    <a:avLst/>
                  </a:prstGeom>
                </p:spPr>
              </p:pic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0520" y="2394000"/>
                    <a:ext cx="3439005" cy="270547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组合 13"/>
              <p:cNvGrpSpPr/>
              <p:nvPr/>
            </p:nvGrpSpPr>
            <p:grpSpPr>
              <a:xfrm>
                <a:off x="16081" y="10359904"/>
                <a:ext cx="3438525" cy="6286500"/>
                <a:chOff x="7413159" y="0"/>
                <a:chExt cx="3438525" cy="6286500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13159" y="0"/>
                  <a:ext cx="3438525" cy="3038475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3159" y="3038475"/>
                  <a:ext cx="3429000" cy="3248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" y="16338153"/>
              <a:ext cx="3419952" cy="3200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5291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830" y="304483"/>
            <a:ext cx="11610340" cy="6249035"/>
          </a:xfrm>
          <a:prstGeom prst="rect">
            <a:avLst/>
          </a:prstGeom>
          <a:solidFill>
            <a:srgbClr val="EAD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095" y="498475"/>
            <a:ext cx="109258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项目流程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4115" y="1486535"/>
            <a:ext cx="24974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需求评审会议</a:t>
            </a:r>
          </a:p>
        </p:txBody>
      </p:sp>
      <p:sp>
        <p:nvSpPr>
          <p:cNvPr id="3" name="右箭头 2"/>
          <p:cNvSpPr/>
          <p:nvPr/>
        </p:nvSpPr>
        <p:spPr>
          <a:xfrm>
            <a:off x="3849370" y="1570673"/>
            <a:ext cx="1524635" cy="35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38470" y="1486535"/>
            <a:ext cx="48774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交互评审会议、设计评审会议</a:t>
            </a:r>
          </a:p>
        </p:txBody>
      </p:sp>
      <p:sp>
        <p:nvSpPr>
          <p:cNvPr id="10" name="右弧形箭头 9"/>
          <p:cNvSpPr/>
          <p:nvPr/>
        </p:nvSpPr>
        <p:spPr>
          <a:xfrm>
            <a:off x="10607675" y="1570990"/>
            <a:ext cx="731520" cy="13468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7850" y="2480310"/>
            <a:ext cx="24104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架构设计评审</a:t>
            </a:r>
          </a:p>
        </p:txBody>
      </p:sp>
      <p:sp>
        <p:nvSpPr>
          <p:cNvPr id="14" name="左箭头 13"/>
          <p:cNvSpPr/>
          <p:nvPr/>
        </p:nvSpPr>
        <p:spPr>
          <a:xfrm>
            <a:off x="6577965" y="2564765"/>
            <a:ext cx="1526411" cy="352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16145" y="2480310"/>
            <a:ext cx="16935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前端开发</a:t>
            </a:r>
          </a:p>
        </p:txBody>
      </p:sp>
      <p:sp>
        <p:nvSpPr>
          <p:cNvPr id="16" name="左箭头 15"/>
          <p:cNvSpPr/>
          <p:nvPr/>
        </p:nvSpPr>
        <p:spPr>
          <a:xfrm>
            <a:off x="3095625" y="2564765"/>
            <a:ext cx="1526411" cy="352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09140" y="2505075"/>
            <a:ext cx="10267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联调</a:t>
            </a:r>
          </a:p>
        </p:txBody>
      </p:sp>
      <p:sp>
        <p:nvSpPr>
          <p:cNvPr id="32" name="左弧形箭头 31"/>
          <p:cNvSpPr/>
          <p:nvPr/>
        </p:nvSpPr>
        <p:spPr>
          <a:xfrm>
            <a:off x="1174115" y="2666365"/>
            <a:ext cx="730885" cy="1216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38350" y="3428365"/>
            <a:ext cx="28428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提测</a:t>
            </a:r>
          </a:p>
        </p:txBody>
      </p:sp>
      <p:sp>
        <p:nvSpPr>
          <p:cNvPr id="35" name="右箭头 34"/>
          <p:cNvSpPr/>
          <p:nvPr/>
        </p:nvSpPr>
        <p:spPr>
          <a:xfrm>
            <a:off x="3035935" y="3511868"/>
            <a:ext cx="1524635" cy="35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38370" y="3428365"/>
            <a:ext cx="18395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产线发布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790315" y="1610360"/>
            <a:ext cx="525780" cy="3637915"/>
          </a:xfrm>
          <a:prstGeom prst="leftBrace">
            <a:avLst/>
          </a:prstGeom>
          <a:ln w="57150"/>
          <a:effectLst/>
          <a:scene3d>
            <a:camera prst="orthographicFront"/>
            <a:lightRig rig="sunrise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58360" y="1610360"/>
            <a:ext cx="46628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会议产出：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8360" y="2608580"/>
            <a:ext cx="49618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会议时间：  产品邮件通知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8360" y="3603625"/>
            <a:ext cx="55937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会议人员：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58360" y="4693285"/>
            <a:ext cx="65925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会议主题：明确需求、项目各个阶段时间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362065" y="3293745"/>
            <a:ext cx="451485" cy="1041400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13550" y="3293745"/>
            <a:ext cx="3122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主导人员：产品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13550" y="3936365"/>
            <a:ext cx="50876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旁听验证人员：测试、开发、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、架构师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065" y="1610360"/>
            <a:ext cx="33140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PRD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、流程图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1580" y="3170555"/>
            <a:ext cx="23387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需求评审会议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790315" y="1610360"/>
            <a:ext cx="525780" cy="3637915"/>
          </a:xfrm>
          <a:prstGeom prst="leftBrace">
            <a:avLst/>
          </a:prstGeom>
          <a:ln w="57150"/>
          <a:effectLst/>
          <a:scene3d>
            <a:camera prst="orthographicFront"/>
            <a:lightRig rig="sunrise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58360" y="1610360"/>
            <a:ext cx="46628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会议产出：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8360" y="2608580"/>
            <a:ext cx="49618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会议时间：  产品邮件通知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8360" y="3603625"/>
            <a:ext cx="55937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会议人员：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58360" y="4693285"/>
            <a:ext cx="65925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会议主题：  明确交互流程、提供视觉稿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362065" y="3293745"/>
            <a:ext cx="451485" cy="1041400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13550" y="3293745"/>
            <a:ext cx="3122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主导人员：设计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13550" y="3936365"/>
            <a:ext cx="51422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旁听验证人员：测试、开发、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设计、架构师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065" y="1610360"/>
            <a:ext cx="33140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交互稿、视觉稿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26820" y="3016885"/>
            <a:ext cx="233870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交互评审会议、设计评审会议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790315" y="1610360"/>
            <a:ext cx="525780" cy="3637915"/>
          </a:xfrm>
          <a:prstGeom prst="leftBrace">
            <a:avLst/>
          </a:prstGeom>
          <a:ln w="57150"/>
          <a:effectLst/>
          <a:scene3d>
            <a:camera prst="orthographicFront"/>
            <a:lightRig rig="sunrise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58360" y="1610360"/>
            <a:ext cx="46628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会议产出：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8360" y="2608580"/>
            <a:ext cx="49618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会议时间：  产品邮件通知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8360" y="3603625"/>
            <a:ext cx="55937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会议人员：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58360" y="4693285"/>
            <a:ext cx="65925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会议主题：  明确需求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362065" y="3293745"/>
            <a:ext cx="451485" cy="1041400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13550" y="3293745"/>
            <a:ext cx="3122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主导人员：架构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13550" y="3936365"/>
            <a:ext cx="50882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旁听验证人员：测试、开发、设计、产品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62065" y="1610360"/>
            <a:ext cx="47771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时序图、接口文档、参数说明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26820" y="3016885"/>
            <a:ext cx="23387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架构设计评审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00355"/>
            <a:ext cx="11609705" cy="6257290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3790315" y="1610360"/>
            <a:ext cx="525780" cy="3637915"/>
          </a:xfrm>
          <a:prstGeom prst="leftBrace">
            <a:avLst/>
          </a:prstGeom>
          <a:ln w="57150"/>
          <a:effectLst/>
          <a:scene3d>
            <a:camera prst="orthographicFront"/>
            <a:lightRig rig="sunrise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8360" y="1610360"/>
            <a:ext cx="46628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会议产出：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8360" y="2608580"/>
            <a:ext cx="49618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会议时间：  产品邮件通知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8360" y="3603625"/>
            <a:ext cx="55937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会议人员：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58360" y="4693285"/>
            <a:ext cx="65925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会议主题： 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明确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各个周期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362065" y="3293745"/>
            <a:ext cx="451485" cy="1041400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13550" y="3293745"/>
            <a:ext cx="31222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主导人员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产品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3550" y="3936365"/>
            <a:ext cx="50882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旁听验证人员：测试、开发、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</a:t>
            </a:r>
            <a:r>
              <a:rPr lang="zh-CN" altLang="en-US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、架构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2065" y="1610360"/>
            <a:ext cx="47771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明确项目开发周期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2585" y="3170555"/>
            <a:ext cx="23387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期会议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681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300355"/>
            <a:ext cx="11609705" cy="625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650" y="3168015"/>
            <a:ext cx="26498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前端开发阶段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735070" y="1468120"/>
            <a:ext cx="778510" cy="3921760"/>
          </a:xfrm>
          <a:prstGeom prst="leftBrace">
            <a:avLst/>
          </a:prstGeom>
          <a:ln w="57150">
            <a:solidFill>
              <a:srgbClr val="406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3580" y="1249680"/>
            <a:ext cx="4956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了解需求，确认发布版本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579995" y="1146810"/>
            <a:ext cx="443230" cy="6038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23225" y="1099820"/>
            <a:ext cx="32988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填写发布计划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23225" y="1468120"/>
            <a:ext cx="32670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创建新版本分支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13580" y="2283834"/>
            <a:ext cx="1742757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内部设计评审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13580" y="3229610"/>
            <a:ext cx="237744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提供接口文档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3099" y="4244063"/>
            <a:ext cx="147368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73099" y="4999305"/>
            <a:ext cx="168323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000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codeReview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双括号 15"/>
          <p:cNvSpPr/>
          <p:nvPr/>
        </p:nvSpPr>
        <p:spPr>
          <a:xfrm>
            <a:off x="6256337" y="4266776"/>
            <a:ext cx="2368233" cy="3533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时间：提测前</a:t>
            </a:r>
            <a:r>
              <a:rPr lang="en-US" altLang="zh-CN" b="1" dirty="0" smtClean="0"/>
              <a:t>3</a:t>
            </a:r>
            <a:r>
              <a:rPr lang="zh-CN" altLang="en-US" b="1" smtClean="0"/>
              <a:t>天内</a:t>
            </a:r>
            <a:endParaRPr lang="zh-CN" altLang="en-US" b="1" dirty="0"/>
          </a:p>
        </p:txBody>
      </p:sp>
      <p:sp>
        <p:nvSpPr>
          <p:cNvPr id="12" name="双括号 11"/>
          <p:cNvSpPr/>
          <p:nvPr/>
        </p:nvSpPr>
        <p:spPr>
          <a:xfrm>
            <a:off x="6365999" y="2297690"/>
            <a:ext cx="3015001" cy="3849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时间：需求封板一周内</a:t>
            </a:r>
            <a:endParaRPr lang="zh-CN" altLang="en-US" b="1" dirty="0"/>
          </a:p>
        </p:txBody>
      </p:sp>
      <p:sp>
        <p:nvSpPr>
          <p:cNvPr id="17" name="双括号 16"/>
          <p:cNvSpPr/>
          <p:nvPr/>
        </p:nvSpPr>
        <p:spPr>
          <a:xfrm>
            <a:off x="6518399" y="3229610"/>
            <a:ext cx="3015001" cy="3987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时间：需求封板一周内</a:t>
            </a:r>
            <a:endParaRPr lang="zh-CN" altLang="en-US" b="1" dirty="0"/>
          </a:p>
        </p:txBody>
      </p:sp>
      <p:sp>
        <p:nvSpPr>
          <p:cNvPr id="13" name="双括号 12"/>
          <p:cNvSpPr/>
          <p:nvPr/>
        </p:nvSpPr>
        <p:spPr>
          <a:xfrm>
            <a:off x="6365999" y="4999305"/>
            <a:ext cx="3015001" cy="3905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时间：冒烟测试开始前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463</Words>
  <Application>Microsoft Office PowerPoint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陈荣辉</cp:lastModifiedBy>
  <cp:revision>45</cp:revision>
  <dcterms:created xsi:type="dcterms:W3CDTF">2017-11-11T08:14:00Z</dcterms:created>
  <dcterms:modified xsi:type="dcterms:W3CDTF">2017-11-21T08:46:34Z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