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4" r:id="rId4"/>
    <p:sldId id="258" r:id="rId5"/>
    <p:sldId id="259" r:id="rId6"/>
    <p:sldId id="260" r:id="rId7"/>
    <p:sldId id="261" r:id="rId8"/>
    <p:sldId id="268" r:id="rId9"/>
    <p:sldId id="269" r:id="rId10"/>
    <p:sldId id="297" r:id="rId11"/>
    <p:sldId id="262"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Untitled Section" id="{CFFB6AC6-6963-4AB8-8019-9BC63787A6E9}">
          <p14:sldIdLst>
            <p14:sldId id="256"/>
            <p14:sldId id="257"/>
            <p14:sldId id="264"/>
            <p14:sldId id="258"/>
            <p14:sldId id="263"/>
            <p14:sldId id="259"/>
            <p14:sldId id="260"/>
            <p14:sldId id="261"/>
            <p14:sldId id="268"/>
            <p14:sldId id="298"/>
            <p14:sldId id="266"/>
            <p14:sldId id="267"/>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69"/>
            <p14:sldId id="293"/>
            <p14:sldId id="294"/>
            <p14:sldId id="295"/>
            <p14:sldId id="296"/>
            <p14:sldId id="297"/>
            <p14:sldId id="271"/>
            <p14:sldId id="299"/>
            <p14:sldId id="30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83421" autoAdjust="0"/>
  </p:normalViewPr>
  <p:slideViewPr>
    <p:cSldViewPr>
      <p:cViewPr>
        <p:scale>
          <a:sx n="78" d="100"/>
          <a:sy n="78" d="100"/>
        </p:scale>
        <p:origin x="-2562" y="-92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88" d="100"/>
          <a:sy n="88" d="100"/>
        </p:scale>
        <p:origin x="-2118" y="282"/>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6B9574D-D784-4F27-90DC-98636FFE0299}" type="datetimeFigureOut">
              <a:rPr lang="en-US" smtClean="0"/>
              <a:pPr/>
              <a:t>4/9/2018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CE8A939-1B7F-40FA-AF57-A84914E6EE12}" type="slidenum">
              <a:rPr lang="en-US" smtClean="0"/>
              <a:pPr/>
              <a:t>‹#›</a:t>
            </a:fld>
            <a:endParaRPr lang="en-US" dirty="0"/>
          </a:p>
        </p:txBody>
      </p:sp>
    </p:spTree>
    <p:extLst>
      <p:ext uri="{BB962C8B-B14F-4D97-AF65-F5344CB8AC3E}">
        <p14:creationId xmlns="" xmlns:p14="http://schemas.microsoft.com/office/powerpoint/2010/main" val="425596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Geographic_are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a:t>Tree map is the most used technique in visualizing the government budget, as in Obama’s 2016 budget, Russia’s 2015 budget, and US Federal 2013 Budget. In Obama’s 2016 budget, the technique used is rectangle tree map, while Russia’s 2015 budget uses circle packing technique. US Federal 2013 Budget used collapsible tree layout, which is one of the techniques in Tree Map.</a:t>
            </a:r>
            <a:endParaRPr lang="en-US" sz="1100" dirty="0"/>
          </a:p>
          <a:p>
            <a:endParaRPr lang="en-US"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10</a:t>
            </a:fld>
            <a:endParaRPr lang="en-US" dirty="0"/>
          </a:p>
        </p:txBody>
      </p:sp>
    </p:spTree>
    <p:extLst>
      <p:ext uri="{BB962C8B-B14F-4D97-AF65-F5344CB8AC3E}">
        <p14:creationId xmlns="" xmlns:p14="http://schemas.microsoft.com/office/powerpoint/2010/main" val="20969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11</a:t>
            </a:fld>
            <a:endParaRPr lang="en-US" dirty="0"/>
          </a:p>
        </p:txBody>
      </p:sp>
    </p:spTree>
    <p:extLst>
      <p:ext uri="{BB962C8B-B14F-4D97-AF65-F5344CB8AC3E}">
        <p14:creationId xmlns="" xmlns:p14="http://schemas.microsoft.com/office/powerpoint/2010/main" val="2608597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MY" dirty="0">
                <a:latin typeface="Times New Roman" pitchFamily="18" charset="0"/>
                <a:cs typeface="Times New Roman" pitchFamily="18" charset="0"/>
              </a:rPr>
              <a:t>Data visualization is used to represent data in graphical form. The graphic ease the readers or viewers in seeing the structure in the data. Data visualization is related to a new field of information visualization. </a:t>
            </a:r>
            <a:r>
              <a:rPr lang="en-US" dirty="0">
                <a:latin typeface="Times New Roman" pitchFamily="18" charset="0"/>
                <a:cs typeface="Times New Roman" pitchFamily="18" charset="0"/>
              </a:rPr>
              <a:t>Data visualization is a quick and fast to analyze concepts in a first glance. Data visualization is going to change the way our analysts work with data. It can reflect the information pattern, data relation, data change trend, and help scientific researchers and government officers to view and analyze data in the style of direct graphs to find the principles hiding behind the data.</a:t>
            </a:r>
            <a:endParaRPr lang="en-MY"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MY" dirty="0" smtClean="0"/>
              <a:t>Type of data visualization</a:t>
            </a:r>
            <a:r>
              <a:rPr lang="en-MY" baseline="0" dirty="0" smtClean="0"/>
              <a:t> techniques: Treemap and circle packing. Depends on the scope (amount of distribution </a:t>
            </a:r>
            <a:r>
              <a:rPr lang="en-MY" baseline="0" dirty="0" smtClean="0">
                <a:sym typeface="Wingdings" pitchFamily="2" charset="2"/>
              </a:rPr>
              <a:t> size &amp; dynamic change based on the user choice), we will using circle packing.</a:t>
            </a:r>
          </a:p>
          <a:p>
            <a:endParaRPr lang="en-MY" baseline="0" dirty="0" smtClean="0">
              <a:sym typeface="Wingdings" pitchFamily="2" charset="2"/>
            </a:endParaRPr>
          </a:p>
          <a:p>
            <a:r>
              <a:rPr lang="en-MY" baseline="0" dirty="0" smtClean="0">
                <a:sym typeface="Wingdings" pitchFamily="2" charset="2"/>
              </a:rPr>
              <a:t>Preparation of data is crucial, from speech text to Jason file. Circle packing needs to calculate the sizing of the circles depend on the amount of distribution and various departments.</a:t>
            </a:r>
          </a:p>
          <a:p>
            <a:endParaRPr lang="en-MY" baseline="0" dirty="0" smtClean="0">
              <a:sym typeface="Wingdings" pitchFamily="2" charset="2"/>
            </a:endParaRPr>
          </a:p>
          <a:p>
            <a:r>
              <a:rPr lang="en-MY" baseline="0" dirty="0" smtClean="0">
                <a:sym typeface="Wingdings" pitchFamily="2" charset="2"/>
              </a:rPr>
              <a:t>Dynamic pages that represent circles with different sizes and colours.</a:t>
            </a:r>
            <a:endParaRPr lang="en-MY"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6</a:t>
            </a:fld>
            <a:endParaRPr lang="en-US" dirty="0"/>
          </a:p>
        </p:txBody>
      </p:sp>
    </p:spTree>
    <p:extLst>
      <p:ext uri="{BB962C8B-B14F-4D97-AF65-F5344CB8AC3E}">
        <p14:creationId xmlns="" xmlns:p14="http://schemas.microsoft.com/office/powerpoint/2010/main" val="260859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7</a:t>
            </a:fld>
            <a:endParaRPr lang="en-US" dirty="0"/>
          </a:p>
        </p:txBody>
      </p:sp>
    </p:spTree>
    <p:extLst>
      <p:ext uri="{BB962C8B-B14F-4D97-AF65-F5344CB8AC3E}">
        <p14:creationId xmlns="" xmlns:p14="http://schemas.microsoft.com/office/powerpoint/2010/main" val="2608597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show a 2D data visualization technique which are can be divided into 5 type include maps, </a:t>
            </a:r>
            <a:r>
              <a:rPr lang="en-US" baseline="0" dirty="0" err="1" smtClean="0"/>
              <a:t>temporal,multidimenional</a:t>
            </a:r>
            <a:r>
              <a:rPr lang="en-US" baseline="0" dirty="0" smtClean="0"/>
              <a:t>, hierarchical and network.</a:t>
            </a:r>
          </a:p>
          <a:p>
            <a:endParaRPr lang="en-US" baseline="0" dirty="0" smtClean="0"/>
          </a:p>
          <a:p>
            <a:r>
              <a:rPr lang="en-US" dirty="0"/>
              <a:t>Map visualization technique is used to show a particular theme connected with a specific </a:t>
            </a:r>
            <a:r>
              <a:rPr lang="en-US" u="sng" dirty="0">
                <a:hlinkClick r:id="rId3" tooltip="Geographic area"/>
              </a:rPr>
              <a:t>geographic area</a:t>
            </a:r>
            <a:r>
              <a:rPr lang="en-US" u="sng" dirty="0"/>
              <a:t>.</a:t>
            </a:r>
          </a:p>
          <a:p>
            <a:r>
              <a:rPr lang="en-US" dirty="0"/>
              <a:t>Temporal visualizations have a start and finish time and items that may overlap each other. For example, a web access log as data with temporal information, because the log records which pages were accessed and at what time. Other examples include product sales histories, tweet data from Twitter, and incident logs at a call center.</a:t>
            </a:r>
          </a:p>
          <a:p>
            <a:endParaRPr lang="en-US" dirty="0"/>
          </a:p>
          <a:p>
            <a:pPr defTabSz="931774"/>
            <a:r>
              <a:rPr lang="en-US" dirty="0"/>
              <a:t>Multidimensional information components are those with two or more measurements. </a:t>
            </a:r>
          </a:p>
          <a:p>
            <a:pPr defTabSz="931774"/>
            <a:r>
              <a:rPr lang="en-US" dirty="0"/>
              <a:t>Hierarchical/ tree data sets are orderings of cluster in which bigger cluster include sets of smaller cluster.</a:t>
            </a:r>
          </a:p>
          <a:p>
            <a:pPr defTabSz="931774"/>
            <a:r>
              <a:rPr lang="en-US" dirty="0"/>
              <a:t>Network data visualizations show how data sets are related to one another within a network.</a:t>
            </a:r>
          </a:p>
          <a:p>
            <a:pPr defTabSz="931774"/>
            <a:endParaRPr lang="en-US" dirty="0"/>
          </a:p>
          <a:p>
            <a:endParaRPr lang="en-US" dirty="0"/>
          </a:p>
        </p:txBody>
      </p:sp>
      <p:sp>
        <p:nvSpPr>
          <p:cNvPr id="4" name="Slide Number Placeholder 3"/>
          <p:cNvSpPr>
            <a:spLocks noGrp="1"/>
          </p:cNvSpPr>
          <p:nvPr>
            <p:ph type="sldNum" sz="quarter" idx="10"/>
          </p:nvPr>
        </p:nvSpPr>
        <p:spPr/>
        <p:txBody>
          <a:bodyPr/>
          <a:lstStyle/>
          <a:p>
            <a:fld id="{6CE8A939-1B7F-40FA-AF57-A84914E6EE12}" type="slidenum">
              <a:rPr lang="en-US" smtClean="0"/>
              <a:pPr/>
              <a:t>8</a:t>
            </a:fld>
            <a:endParaRPr lang="en-US" dirty="0"/>
          </a:p>
        </p:txBody>
      </p:sp>
    </p:spTree>
    <p:extLst>
      <p:ext uri="{BB962C8B-B14F-4D97-AF65-F5344CB8AC3E}">
        <p14:creationId xmlns="" xmlns:p14="http://schemas.microsoft.com/office/powerpoint/2010/main" val="1991010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E8A939-1B7F-40FA-AF57-A84914E6EE12}" type="slidenum">
              <a:rPr lang="en-US" smtClean="0"/>
              <a:pPr/>
              <a:t>9</a:t>
            </a:fld>
            <a:endParaRPr lang="en-US" dirty="0"/>
          </a:p>
        </p:txBody>
      </p:sp>
    </p:spTree>
    <p:extLst>
      <p:ext uri="{BB962C8B-B14F-4D97-AF65-F5344CB8AC3E}">
        <p14:creationId xmlns="" xmlns:p14="http://schemas.microsoft.com/office/powerpoint/2010/main" val="4256636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D5E82B-EF28-4351-97FF-6B69A9907199}" type="slidenum">
              <a:rPr lang="en-US" smtClean="0"/>
              <a:pPr/>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D5E82B-EF28-4351-97FF-6B69A990719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D5E82B-EF28-4351-97FF-6B69A990719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D5E82B-EF28-4351-97FF-6B69A9907199}" type="slidenum">
              <a:rPr lang="en-US" smtClean="0"/>
              <a:pPr/>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D5E82B-EF28-4351-97FF-6B69A990719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D5E82B-EF28-4351-97FF-6B69A990719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D5E82B-EF28-4351-97FF-6B69A990719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D5E82B-EF28-4351-97FF-6B69A990719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D5E82B-EF28-4351-97FF-6B69A990719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D5E82B-EF28-4351-97FF-6B69A990719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E65CE-63FA-481E-A615-124D0075744F}" type="datetimeFigureOut">
              <a:rPr lang="en-US" smtClean="0"/>
              <a:pPr/>
              <a:t>4/9/2018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D5E82B-EF28-4351-97FF-6B69A990719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6FE65CE-63FA-481E-A615-124D0075744F}" type="datetimeFigureOut">
              <a:rPr lang="en-US" smtClean="0"/>
              <a:pPr/>
              <a:t>4/9/2018</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2D5E82B-EF28-4351-97FF-6B69A9907199}"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772400" cy="3096913"/>
          </a:xfrm>
        </p:spPr>
        <p:txBody>
          <a:bodyPr/>
          <a:lstStyle/>
          <a:p>
            <a:r>
              <a:rPr lang="en-US" dirty="0" smtClean="0">
                <a:latin typeface="Georgia" pitchFamily="18" charset="0"/>
              </a:rPr>
              <a:t>TITLE OF PROPOSAL</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dirty="0">
                <a:latin typeface="Georgia" pitchFamily="18" charset="0"/>
              </a:rPr>
              <a:t/>
            </a:r>
            <a:br>
              <a:rPr lang="en-US" dirty="0">
                <a:latin typeface="Georgia" pitchFamily="18" charset="0"/>
              </a:rPr>
            </a:br>
            <a:endParaRPr lang="en-US" dirty="0">
              <a:latin typeface="Georgia" pitchFamily="18"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953500441"/>
              </p:ext>
            </p:extLst>
          </p:nvPr>
        </p:nvGraphicFramePr>
        <p:xfrm>
          <a:off x="1115616" y="4149080"/>
          <a:ext cx="7097216" cy="1584960"/>
        </p:xfrm>
        <a:graphic>
          <a:graphicData uri="http://schemas.openxmlformats.org/drawingml/2006/table">
            <a:tbl>
              <a:tblPr firstRow="1" bandRow="1">
                <a:tableStyleId>{2D5ABB26-0587-4C30-8999-92F81FD0307C}</a:tableStyleId>
              </a:tblPr>
              <a:tblGrid>
                <a:gridCol w="1913856"/>
                <a:gridCol w="5183360"/>
              </a:tblGrid>
              <a:tr h="294640">
                <a:tc>
                  <a:txBody>
                    <a:bodyPr/>
                    <a:lstStyle/>
                    <a:p>
                      <a:r>
                        <a:rPr lang="en-US" sz="2000" b="1" dirty="0" smtClean="0">
                          <a:latin typeface="Times New Roman" pitchFamily="18" charset="0"/>
                          <a:cs typeface="Times New Roman" pitchFamily="18" charset="0"/>
                        </a:rPr>
                        <a:t>NAME </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Your</a:t>
                      </a:r>
                      <a:r>
                        <a:rPr lang="en-US" sz="2000" b="1" baseline="0" dirty="0" smtClean="0">
                          <a:latin typeface="Times New Roman" pitchFamily="18" charset="0"/>
                          <a:cs typeface="Times New Roman" pitchFamily="18" charset="0"/>
                        </a:rPr>
                        <a:t> Name</a:t>
                      </a:r>
                      <a:endParaRPr lang="en-US" sz="2000" b="1" dirty="0">
                        <a:latin typeface="Times New Roman" pitchFamily="18" charset="0"/>
                        <a:cs typeface="Times New Roman" pitchFamily="18" charset="0"/>
                      </a:endParaRPr>
                    </a:p>
                  </a:txBody>
                  <a:tcPr/>
                </a:tc>
              </a:tr>
              <a:tr h="370840">
                <a:tc>
                  <a:txBody>
                    <a:bodyPr/>
                    <a:lstStyle/>
                    <a:p>
                      <a:r>
                        <a:rPr lang="en-US" sz="2000" b="1" dirty="0" smtClean="0">
                          <a:latin typeface="Times New Roman" pitchFamily="18" charset="0"/>
                          <a:cs typeface="Times New Roman" pitchFamily="18" charset="0"/>
                        </a:rPr>
                        <a:t>ID</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Student</a:t>
                      </a:r>
                      <a:r>
                        <a:rPr lang="en-US" sz="2000" b="1" baseline="0" dirty="0" smtClean="0">
                          <a:latin typeface="Times New Roman" pitchFamily="18" charset="0"/>
                          <a:cs typeface="Times New Roman" pitchFamily="18" charset="0"/>
                        </a:rPr>
                        <a:t> ID</a:t>
                      </a:r>
                      <a:endParaRPr lang="en-US" sz="2000" b="1" dirty="0">
                        <a:latin typeface="Times New Roman" pitchFamily="18" charset="0"/>
                        <a:cs typeface="Times New Roman" pitchFamily="18" charset="0"/>
                      </a:endParaRPr>
                    </a:p>
                  </a:txBody>
                  <a:tcPr/>
                </a:tc>
              </a:tr>
              <a:tr h="370840">
                <a:tc>
                  <a:txBody>
                    <a:bodyPr/>
                    <a:lstStyle/>
                    <a:p>
                      <a:r>
                        <a:rPr lang="en-US" sz="2000" b="1" dirty="0" smtClean="0">
                          <a:latin typeface="Times New Roman" pitchFamily="18" charset="0"/>
                          <a:cs typeface="Times New Roman" pitchFamily="18" charset="0"/>
                        </a:rPr>
                        <a:t>PROGRAM</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Program</a:t>
                      </a:r>
                      <a:r>
                        <a:rPr lang="en-US" sz="2000" b="1" baseline="0" dirty="0" smtClean="0">
                          <a:latin typeface="Times New Roman" pitchFamily="18" charset="0"/>
                          <a:cs typeface="Times New Roman" pitchFamily="18" charset="0"/>
                        </a:rPr>
                        <a:t> Code</a:t>
                      </a:r>
                      <a:endParaRPr lang="en-US" sz="2000" b="1" dirty="0">
                        <a:latin typeface="Times New Roman" pitchFamily="18" charset="0"/>
                        <a:cs typeface="Times New Roman" pitchFamily="18" charset="0"/>
                      </a:endParaRPr>
                    </a:p>
                  </a:txBody>
                  <a:tcPr/>
                </a:tc>
              </a:tr>
              <a:tr h="370840">
                <a:tc>
                  <a:txBody>
                    <a:bodyPr/>
                    <a:lstStyle/>
                    <a:p>
                      <a:r>
                        <a:rPr lang="en-US" sz="2000" b="1" dirty="0" smtClean="0">
                          <a:latin typeface="Times New Roman" pitchFamily="18" charset="0"/>
                          <a:cs typeface="Times New Roman" pitchFamily="18" charset="0"/>
                        </a:rPr>
                        <a:t>SUPERVISOR</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Supervisor Name</a:t>
                      </a:r>
                      <a:endParaRPr lang="en-US" sz="2000" b="1" dirty="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6155177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432" y="-99392"/>
            <a:ext cx="7924800" cy="1143000"/>
          </a:xfrm>
        </p:spPr>
        <p:txBody>
          <a:bodyPr/>
          <a:lstStyle/>
          <a:p>
            <a:r>
              <a:rPr lang="en-MY" dirty="0" smtClean="0">
                <a:latin typeface="Times New Roman" pitchFamily="18" charset="0"/>
                <a:ea typeface="Tahoma" pitchFamily="34" charset="0"/>
                <a:cs typeface="Times New Roman" pitchFamily="18" charset="0"/>
              </a:rPr>
              <a:t>Comparison in previous study</a:t>
            </a:r>
            <a:endParaRPr lang="en-MY" dirty="0">
              <a:latin typeface="Times New Roman" pitchFamily="18" charset="0"/>
              <a:ea typeface="Tahoma" pitchFamily="34" charset="0"/>
              <a:cs typeface="Times New Roman" pitchFamily="18" charset="0"/>
            </a:endParaRPr>
          </a:p>
        </p:txBody>
      </p:sp>
      <p:sp>
        <p:nvSpPr>
          <p:cNvPr id="3" name="Content Placeholder 2"/>
          <p:cNvSpPr>
            <a:spLocks noGrp="1"/>
          </p:cNvSpPr>
          <p:nvPr>
            <p:ph sz="quarter" idx="13"/>
          </p:nvPr>
        </p:nvSpPr>
        <p:spPr>
          <a:xfrm>
            <a:off x="899592" y="3212976"/>
            <a:ext cx="7272808" cy="2880320"/>
          </a:xfrm>
        </p:spPr>
        <p:txBody>
          <a:bodyPr>
            <a:normAutofit/>
          </a:bodyPr>
          <a:lstStyle/>
          <a:p>
            <a:pPr algn="just"/>
            <a:r>
              <a:rPr lang="en-US" sz="1800" dirty="0" smtClean="0"/>
              <a:t>After the comparison, highlight which features / characteristics / components / techniques / algorithms that you are going to use in your study.</a:t>
            </a:r>
          </a:p>
          <a:p>
            <a:pPr algn="just"/>
            <a:r>
              <a:rPr lang="en-US" sz="1800" dirty="0" smtClean="0"/>
              <a:t>Justify your choice here to show your understanding and reason of selection.</a:t>
            </a:r>
            <a:endParaRPr lang="en-US" sz="1600" dirty="0"/>
          </a:p>
        </p:txBody>
      </p:sp>
      <p:graphicFrame>
        <p:nvGraphicFramePr>
          <p:cNvPr id="5" name="Table 4"/>
          <p:cNvGraphicFramePr>
            <a:graphicFrameLocks noGrp="1"/>
          </p:cNvGraphicFramePr>
          <p:nvPr>
            <p:extLst>
              <p:ext uri="{D42A27DB-BD31-4B8C-83A1-F6EECF244321}">
                <p14:modId xmlns="" xmlns:p14="http://schemas.microsoft.com/office/powerpoint/2010/main" val="2619637630"/>
              </p:ext>
            </p:extLst>
          </p:nvPr>
        </p:nvGraphicFramePr>
        <p:xfrm>
          <a:off x="827584" y="1124744"/>
          <a:ext cx="7632848" cy="1836203"/>
        </p:xfrm>
        <a:graphic>
          <a:graphicData uri="http://schemas.openxmlformats.org/drawingml/2006/table">
            <a:tbl>
              <a:tblPr firstRow="1" firstCol="1" bandRow="1">
                <a:tableStyleId>{073A0DAA-6AF3-43AB-8588-CEC1D06C72B9}</a:tableStyleId>
              </a:tblPr>
              <a:tblGrid>
                <a:gridCol w="2513256"/>
                <a:gridCol w="5119592"/>
              </a:tblGrid>
              <a:tr h="300033">
                <a:tc>
                  <a:txBody>
                    <a:bodyPr/>
                    <a:lstStyle/>
                    <a:p>
                      <a:pPr marL="0" marR="0">
                        <a:lnSpc>
                          <a:spcPct val="115000"/>
                        </a:lnSpc>
                        <a:spcBef>
                          <a:spcPts val="0"/>
                        </a:spcBef>
                        <a:spcAft>
                          <a:spcPts val="0"/>
                        </a:spcAft>
                      </a:pPr>
                      <a:r>
                        <a:rPr lang="en-US" sz="1200" dirty="0" smtClean="0">
                          <a:effectLst/>
                          <a:latin typeface="Calibri"/>
                          <a:ea typeface="Calibri"/>
                          <a:cs typeface="Times New Roman"/>
                        </a:rPr>
                        <a:t>Previous</a:t>
                      </a:r>
                      <a:r>
                        <a:rPr lang="en-US" sz="1200" baseline="0" dirty="0" smtClean="0">
                          <a:effectLst/>
                          <a:latin typeface="Calibri"/>
                          <a:ea typeface="Calibri"/>
                          <a:cs typeface="Times New Roman"/>
                        </a:rPr>
                        <a:t> Study</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smtClean="0">
                          <a:effectLst/>
                          <a:latin typeface="Calibri"/>
                          <a:ea typeface="Calibri"/>
                          <a:cs typeface="Times New Roman"/>
                        </a:rPr>
                        <a:t>Features</a:t>
                      </a:r>
                      <a:r>
                        <a:rPr lang="en-US" sz="1200" baseline="0" dirty="0" smtClean="0">
                          <a:effectLst/>
                          <a:latin typeface="Calibri"/>
                          <a:ea typeface="Calibri"/>
                          <a:cs typeface="Times New Roman"/>
                        </a:rPr>
                        <a:t> / Characteristics / Components / Techniques </a:t>
                      </a:r>
                      <a:endParaRPr lang="en-US" sz="1600" dirty="0">
                        <a:effectLst/>
                        <a:latin typeface="Calibri"/>
                        <a:ea typeface="Calibri"/>
                        <a:cs typeface="Times New Roman"/>
                      </a:endParaRPr>
                    </a:p>
                  </a:txBody>
                  <a:tcPr marL="68580" marR="68580" marT="0" marB="0"/>
                </a:tc>
              </a:tr>
              <a:tr h="300033">
                <a:tc>
                  <a:txBody>
                    <a:bodyPr/>
                    <a:lstStyle/>
                    <a:p>
                      <a:pPr marL="0" marR="0">
                        <a:lnSpc>
                          <a:spcPct val="115000"/>
                        </a:lnSpc>
                        <a:spcBef>
                          <a:spcPts val="0"/>
                        </a:spcBef>
                        <a:spcAft>
                          <a:spcPts val="0"/>
                        </a:spcAft>
                      </a:pPr>
                      <a:r>
                        <a:rPr lang="en-US" sz="1600" dirty="0" smtClean="0">
                          <a:effectLst/>
                          <a:latin typeface="Calibri"/>
                          <a:ea typeface="Calibri"/>
                          <a:cs typeface="Times New Roman"/>
                        </a:rPr>
                        <a:t>Study 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effectLst/>
                        <a:latin typeface="Calibri"/>
                        <a:ea typeface="Calibri"/>
                        <a:cs typeface="Times New Roman"/>
                      </a:endParaRPr>
                    </a:p>
                  </a:txBody>
                  <a:tcPr marL="68580" marR="68580" marT="0" marB="0"/>
                </a:tc>
              </a:tr>
              <a:tr h="33603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Calibri"/>
                          <a:ea typeface="Calibri"/>
                          <a:cs typeface="Times New Roman"/>
                        </a:rPr>
                        <a:t>Study 2</a:t>
                      </a:r>
                    </a:p>
                  </a:txBody>
                  <a:tcPr marL="68580" marR="68580" marT="0" marB="0"/>
                </a:tc>
                <a:tc>
                  <a:txBody>
                    <a:bodyPr/>
                    <a:lstStyle/>
                    <a:p>
                      <a:pPr marL="0" marR="0">
                        <a:lnSpc>
                          <a:spcPct val="115000"/>
                        </a:lnSpc>
                        <a:spcBef>
                          <a:spcPts val="0"/>
                        </a:spcBef>
                        <a:spcAft>
                          <a:spcPts val="0"/>
                        </a:spcAft>
                      </a:pPr>
                      <a:endParaRPr lang="en-US" sz="1600" dirty="0">
                        <a:effectLst/>
                        <a:latin typeface="Calibri"/>
                        <a:ea typeface="Calibri"/>
                        <a:cs typeface="Times New Roman"/>
                      </a:endParaRPr>
                    </a:p>
                  </a:txBody>
                  <a:tcPr marL="68580" marR="68580" marT="0" marB="0"/>
                </a:tc>
              </a:tr>
              <a:tr h="30003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Calibri"/>
                          <a:ea typeface="Calibri"/>
                          <a:cs typeface="Times New Roman"/>
                        </a:rPr>
                        <a:t>Study 3</a:t>
                      </a:r>
                    </a:p>
                  </a:txBody>
                  <a:tcPr marL="68580" marR="68580" marT="0" marB="0"/>
                </a:tc>
                <a:tc>
                  <a:txBody>
                    <a:bodyPr/>
                    <a:lstStyle/>
                    <a:p>
                      <a:pPr marL="0" marR="0">
                        <a:lnSpc>
                          <a:spcPct val="115000"/>
                        </a:lnSpc>
                        <a:spcBef>
                          <a:spcPts val="0"/>
                        </a:spcBef>
                        <a:spcAft>
                          <a:spcPts val="0"/>
                        </a:spcAft>
                      </a:pPr>
                      <a:endParaRPr lang="en-US" sz="1600" dirty="0">
                        <a:effectLst/>
                        <a:latin typeface="Calibri"/>
                        <a:ea typeface="Calibri"/>
                        <a:cs typeface="Times New Roman"/>
                      </a:endParaRPr>
                    </a:p>
                  </a:txBody>
                  <a:tcPr marL="68580" marR="68580" marT="0" marB="0"/>
                </a:tc>
              </a:tr>
              <a:tr h="30003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Calibri"/>
                          <a:ea typeface="Calibri"/>
                          <a:cs typeface="Times New Roman"/>
                        </a:rPr>
                        <a:t>Study 4</a:t>
                      </a:r>
                    </a:p>
                  </a:txBody>
                  <a:tcPr marL="68580" marR="68580" marT="0" marB="0"/>
                </a:tc>
                <a:tc>
                  <a:txBody>
                    <a:bodyPr/>
                    <a:lstStyle/>
                    <a:p>
                      <a:pPr marL="0" marR="0">
                        <a:lnSpc>
                          <a:spcPct val="115000"/>
                        </a:lnSpc>
                        <a:spcBef>
                          <a:spcPts val="0"/>
                        </a:spcBef>
                        <a:spcAft>
                          <a:spcPts val="0"/>
                        </a:spcAft>
                      </a:pPr>
                      <a:endParaRPr lang="en-US" sz="1600" dirty="0">
                        <a:effectLst/>
                        <a:latin typeface="Calibri"/>
                        <a:ea typeface="Calibri"/>
                        <a:cs typeface="Times New Roman"/>
                      </a:endParaRPr>
                    </a:p>
                  </a:txBody>
                  <a:tcPr marL="68580" marR="68580" marT="0" marB="0"/>
                </a:tc>
              </a:tr>
              <a:tr h="30003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Calibri"/>
                          <a:ea typeface="Calibri"/>
                          <a:cs typeface="Times New Roman"/>
                        </a:rPr>
                        <a:t>Study 5</a:t>
                      </a:r>
                    </a:p>
                  </a:txBody>
                  <a:tcPr marL="68580" marR="68580" marT="0" marB="0"/>
                </a:tc>
                <a:tc>
                  <a:txBody>
                    <a:bodyPr/>
                    <a:lstStyle/>
                    <a:p>
                      <a:pPr marL="0" marR="0">
                        <a:lnSpc>
                          <a:spcPct val="115000"/>
                        </a:lnSpc>
                        <a:spcBef>
                          <a:spcPts val="0"/>
                        </a:spcBef>
                        <a:spcAft>
                          <a:spcPts val="0"/>
                        </a:spcAft>
                      </a:pPr>
                      <a:endParaRPr lang="en-US" sz="1600" dirty="0">
                        <a:effectLst/>
                        <a:latin typeface="Calibri"/>
                        <a:ea typeface="Calibri"/>
                        <a:cs typeface="Times New Roman"/>
                      </a:endParaRPr>
                    </a:p>
                  </a:txBody>
                  <a:tcPr marL="68580" marR="68580" marT="0" marB="0"/>
                </a:tc>
              </a:tr>
            </a:tbl>
          </a:graphicData>
        </a:graphic>
      </p:graphicFrame>
    </p:spTree>
    <p:extLst>
      <p:ext uri="{BB962C8B-B14F-4D97-AF65-F5344CB8AC3E}">
        <p14:creationId xmlns="" xmlns:p14="http://schemas.microsoft.com/office/powerpoint/2010/main" val="1935758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81200" y="2209800"/>
            <a:ext cx="5181600" cy="1524000"/>
          </a:xfrm>
        </p:spPr>
        <p:txBody>
          <a:bodyPr>
            <a:noAutofit/>
          </a:bodyPr>
          <a:lstStyle/>
          <a:p>
            <a:pPr marL="0" indent="0">
              <a:lnSpc>
                <a:spcPct val="150000"/>
              </a:lnSpc>
              <a:buClr>
                <a:schemeClr val="tx1"/>
              </a:buClr>
              <a:buNone/>
            </a:pPr>
            <a:r>
              <a:rPr lang="en-US" sz="6600" dirty="0" smtClean="0">
                <a:latin typeface="Times New Roman" pitchFamily="18" charset="0"/>
                <a:cs typeface="Times New Roman" pitchFamily="18" charset="0"/>
              </a:rPr>
              <a:t>THANK YOU</a:t>
            </a:r>
            <a:endParaRPr lang="en-US" sz="6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10534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49"/>
            <a:ext cx="7924800" cy="838200"/>
          </a:xfrm>
        </p:spPr>
        <p:txBody>
          <a:bodyPr/>
          <a:lstStyle/>
          <a:p>
            <a:pPr algn="ctr"/>
            <a:r>
              <a:rPr lang="en-US" dirty="0" smtClean="0">
                <a:latin typeface="Times New Roman" pitchFamily="18" charset="0"/>
                <a:cs typeface="Times New Roman" pitchFamily="18" charset="0"/>
              </a:rPr>
              <a:t>PROJECT BACKGROUND</a:t>
            </a:r>
            <a:endParaRPr lang="en-US" dirty="0">
              <a:latin typeface="Times New Roman" pitchFamily="18" charset="0"/>
              <a:cs typeface="Times New Roman" pitchFamily="18" charset="0"/>
            </a:endParaRPr>
          </a:p>
        </p:txBody>
      </p:sp>
      <p:sp>
        <p:nvSpPr>
          <p:cNvPr id="4" name="TextBox 3"/>
          <p:cNvSpPr txBox="1"/>
          <p:nvPr/>
        </p:nvSpPr>
        <p:spPr>
          <a:xfrm>
            <a:off x="1071538" y="3041032"/>
            <a:ext cx="2105541" cy="400110"/>
          </a:xfrm>
          <a:prstGeom prst="rect">
            <a:avLst/>
          </a:prstGeom>
          <a:solidFill>
            <a:schemeClr val="tx1"/>
          </a:solidFill>
        </p:spPr>
        <p:txBody>
          <a:bodyPr wrap="square" rtlCol="0">
            <a:spAutoFit/>
          </a:bodyPr>
          <a:lstStyle/>
          <a:p>
            <a:pPr algn="ctr"/>
            <a:r>
              <a:rPr lang="en-MY" sz="2000" dirty="0" smtClean="0">
                <a:solidFill>
                  <a:schemeClr val="bg1"/>
                </a:solidFill>
              </a:rPr>
              <a:t>Background</a:t>
            </a:r>
            <a:endParaRPr lang="en-MY" sz="2000" dirty="0">
              <a:solidFill>
                <a:schemeClr val="bg1"/>
              </a:solidFill>
            </a:endParaRPr>
          </a:p>
        </p:txBody>
      </p:sp>
      <p:sp>
        <p:nvSpPr>
          <p:cNvPr id="5" name="TextBox 4"/>
          <p:cNvSpPr txBox="1"/>
          <p:nvPr/>
        </p:nvSpPr>
        <p:spPr>
          <a:xfrm>
            <a:off x="4214811" y="1785926"/>
            <a:ext cx="4286280" cy="400110"/>
          </a:xfrm>
          <a:prstGeom prst="rect">
            <a:avLst/>
          </a:prstGeom>
          <a:solidFill>
            <a:schemeClr val="tx1"/>
          </a:solidFill>
        </p:spPr>
        <p:txBody>
          <a:bodyPr wrap="square" rtlCol="0">
            <a:spAutoFit/>
          </a:bodyPr>
          <a:lstStyle/>
          <a:p>
            <a:pPr algn="ctr"/>
            <a:r>
              <a:rPr lang="en-MY" sz="2000" dirty="0" smtClean="0">
                <a:solidFill>
                  <a:schemeClr val="bg1"/>
                </a:solidFill>
              </a:rPr>
              <a:t>Information about Background Study</a:t>
            </a:r>
            <a:endParaRPr lang="en-MY" sz="1600" dirty="0">
              <a:solidFill>
                <a:schemeClr val="bg1"/>
              </a:solidFill>
            </a:endParaRPr>
          </a:p>
        </p:txBody>
      </p:sp>
      <p:cxnSp>
        <p:nvCxnSpPr>
          <p:cNvPr id="7" name="Straight Arrow Connector 6"/>
          <p:cNvCxnSpPr>
            <a:stCxn id="4" idx="3"/>
            <a:endCxn id="5" idx="1"/>
          </p:cNvCxnSpPr>
          <p:nvPr/>
        </p:nvCxnSpPr>
        <p:spPr>
          <a:xfrm flipV="1">
            <a:off x="3177079" y="1985981"/>
            <a:ext cx="1037732" cy="125510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14811" y="2643182"/>
            <a:ext cx="4286280" cy="400110"/>
          </a:xfrm>
          <a:prstGeom prst="rect">
            <a:avLst/>
          </a:prstGeom>
          <a:solidFill>
            <a:schemeClr val="tx1"/>
          </a:solidFill>
        </p:spPr>
        <p:txBody>
          <a:bodyPr wrap="square" rtlCol="0">
            <a:spAutoFit/>
          </a:bodyPr>
          <a:lstStyle/>
          <a:p>
            <a:pPr algn="ctr"/>
            <a:r>
              <a:rPr lang="en-MY" sz="2000" dirty="0" smtClean="0">
                <a:solidFill>
                  <a:schemeClr val="bg1"/>
                </a:solidFill>
              </a:rPr>
              <a:t>Information about Background Study</a:t>
            </a:r>
            <a:endParaRPr lang="en-MY" sz="1600" dirty="0">
              <a:solidFill>
                <a:schemeClr val="bg1"/>
              </a:solidFill>
            </a:endParaRPr>
          </a:p>
        </p:txBody>
      </p:sp>
      <p:cxnSp>
        <p:nvCxnSpPr>
          <p:cNvPr id="13" name="Straight Arrow Connector 12"/>
          <p:cNvCxnSpPr>
            <a:stCxn id="4" idx="3"/>
            <a:endCxn id="12" idx="1"/>
          </p:cNvCxnSpPr>
          <p:nvPr/>
        </p:nvCxnSpPr>
        <p:spPr>
          <a:xfrm flipV="1">
            <a:off x="3177079" y="2843237"/>
            <a:ext cx="1037732" cy="3978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14811" y="3457518"/>
            <a:ext cx="4286280" cy="400110"/>
          </a:xfrm>
          <a:prstGeom prst="rect">
            <a:avLst/>
          </a:prstGeom>
          <a:solidFill>
            <a:schemeClr val="tx1"/>
          </a:solidFill>
        </p:spPr>
        <p:txBody>
          <a:bodyPr wrap="square" rtlCol="0">
            <a:spAutoFit/>
          </a:bodyPr>
          <a:lstStyle/>
          <a:p>
            <a:pPr algn="ctr"/>
            <a:r>
              <a:rPr lang="en-MY" sz="2000" dirty="0" smtClean="0">
                <a:solidFill>
                  <a:schemeClr val="bg1"/>
                </a:solidFill>
              </a:rPr>
              <a:t>Information about Background Study</a:t>
            </a:r>
            <a:endParaRPr lang="en-MY" sz="1600" dirty="0">
              <a:solidFill>
                <a:schemeClr val="bg1"/>
              </a:solidFill>
            </a:endParaRPr>
          </a:p>
        </p:txBody>
      </p:sp>
      <p:cxnSp>
        <p:nvCxnSpPr>
          <p:cNvPr id="16" name="Straight Arrow Connector 15"/>
          <p:cNvCxnSpPr>
            <a:stCxn id="4" idx="3"/>
            <a:endCxn id="15" idx="1"/>
          </p:cNvCxnSpPr>
          <p:nvPr/>
        </p:nvCxnSpPr>
        <p:spPr>
          <a:xfrm>
            <a:off x="3177079" y="3241087"/>
            <a:ext cx="1037732" cy="4164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14811" y="4286256"/>
            <a:ext cx="4286280" cy="400110"/>
          </a:xfrm>
          <a:prstGeom prst="rect">
            <a:avLst/>
          </a:prstGeom>
          <a:solidFill>
            <a:schemeClr val="tx1"/>
          </a:solidFill>
        </p:spPr>
        <p:txBody>
          <a:bodyPr wrap="square" rtlCol="0">
            <a:spAutoFit/>
          </a:bodyPr>
          <a:lstStyle/>
          <a:p>
            <a:pPr algn="ctr"/>
            <a:r>
              <a:rPr lang="en-MY" sz="2000" dirty="0" smtClean="0">
                <a:solidFill>
                  <a:schemeClr val="bg1"/>
                </a:solidFill>
              </a:rPr>
              <a:t>Information about Background Study</a:t>
            </a:r>
            <a:endParaRPr lang="en-MY" sz="1600" dirty="0">
              <a:solidFill>
                <a:schemeClr val="bg1"/>
              </a:solidFill>
            </a:endParaRPr>
          </a:p>
        </p:txBody>
      </p:sp>
      <p:cxnSp>
        <p:nvCxnSpPr>
          <p:cNvPr id="20" name="Straight Arrow Connector 19"/>
          <p:cNvCxnSpPr>
            <a:stCxn id="4" idx="3"/>
            <a:endCxn id="19" idx="1"/>
          </p:cNvCxnSpPr>
          <p:nvPr/>
        </p:nvCxnSpPr>
        <p:spPr>
          <a:xfrm>
            <a:off x="3177079" y="3241087"/>
            <a:ext cx="1037732" cy="124522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082354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073" y="24800"/>
            <a:ext cx="7924800" cy="739512"/>
          </a:xfrm>
        </p:spPr>
        <p:txBody>
          <a:bodyPr/>
          <a:lstStyle/>
          <a:p>
            <a:pPr algn="ctr"/>
            <a:r>
              <a:rPr lang="en-US" dirty="0" smtClean="0">
                <a:latin typeface="Times New Roman" pitchFamily="18" charset="0"/>
                <a:cs typeface="Times New Roman" pitchFamily="18" charset="0"/>
              </a:rPr>
              <a:t>PROJECT BACKGROUND</a:t>
            </a:r>
            <a:endParaRPr lang="en-US" dirty="0">
              <a:latin typeface="Times New Roman" pitchFamily="18" charset="0"/>
              <a:cs typeface="Times New Roman" pitchFamily="18" charset="0"/>
            </a:endParaRPr>
          </a:p>
        </p:txBody>
      </p:sp>
      <p:sp>
        <p:nvSpPr>
          <p:cNvPr id="13" name="Rectangle 12"/>
          <p:cNvSpPr/>
          <p:nvPr/>
        </p:nvSpPr>
        <p:spPr>
          <a:xfrm>
            <a:off x="714348" y="1000108"/>
            <a:ext cx="3929090" cy="264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Screenshot / Sample of Previous Studies</a:t>
            </a:r>
            <a:endParaRPr lang="en-MY" dirty="0"/>
          </a:p>
        </p:txBody>
      </p:sp>
      <p:sp>
        <p:nvSpPr>
          <p:cNvPr id="14" name="Rectangle 13"/>
          <p:cNvSpPr/>
          <p:nvPr/>
        </p:nvSpPr>
        <p:spPr>
          <a:xfrm>
            <a:off x="4786314" y="1000108"/>
            <a:ext cx="3929090" cy="264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Screenshot / Sample of Previous Studies</a:t>
            </a:r>
            <a:endParaRPr lang="en-MY" dirty="0"/>
          </a:p>
        </p:txBody>
      </p:sp>
      <p:sp>
        <p:nvSpPr>
          <p:cNvPr id="15" name="Rectangle 14"/>
          <p:cNvSpPr/>
          <p:nvPr/>
        </p:nvSpPr>
        <p:spPr>
          <a:xfrm>
            <a:off x="714348" y="3857628"/>
            <a:ext cx="3929090" cy="264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Screenshot / Sample of Previous Studies</a:t>
            </a:r>
            <a:endParaRPr lang="en-MY" dirty="0"/>
          </a:p>
        </p:txBody>
      </p:sp>
      <p:sp>
        <p:nvSpPr>
          <p:cNvPr id="16" name="Rectangle 15"/>
          <p:cNvSpPr/>
          <p:nvPr/>
        </p:nvSpPr>
        <p:spPr>
          <a:xfrm>
            <a:off x="4786314" y="3857628"/>
            <a:ext cx="3929090" cy="264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Screenshot / Sample of Previous Studies</a:t>
            </a:r>
            <a:endParaRPr lang="en-MY" dirty="0"/>
          </a:p>
        </p:txBody>
      </p:sp>
    </p:spTree>
    <p:extLst>
      <p:ext uri="{BB962C8B-B14F-4D97-AF65-F5344CB8AC3E}">
        <p14:creationId xmlns="" xmlns:p14="http://schemas.microsoft.com/office/powerpoint/2010/main" val="9082354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808038"/>
          </a:xfrm>
        </p:spPr>
        <p:txBody>
          <a:bodyPr/>
          <a:lstStyle/>
          <a:p>
            <a:pPr algn="ctr"/>
            <a:r>
              <a:rPr lang="en-US" dirty="0" smtClean="0">
                <a:latin typeface="Times New Roman" pitchFamily="18" charset="0"/>
                <a:cs typeface="Times New Roman" pitchFamily="18" charset="0"/>
              </a:rPr>
              <a:t>PROBLEM STATEMENT</a:t>
            </a:r>
            <a:endParaRPr lang="en-US" dirty="0"/>
          </a:p>
        </p:txBody>
      </p:sp>
      <p:sp>
        <p:nvSpPr>
          <p:cNvPr id="3" name="Content Placeholder 2"/>
          <p:cNvSpPr>
            <a:spLocks noGrp="1"/>
          </p:cNvSpPr>
          <p:nvPr>
            <p:ph sz="quarter" idx="13"/>
          </p:nvPr>
        </p:nvSpPr>
        <p:spPr>
          <a:xfrm>
            <a:off x="571472" y="1928802"/>
            <a:ext cx="7858180" cy="2857520"/>
          </a:xfrm>
        </p:spPr>
        <p:txBody>
          <a:bodyPr>
            <a:normAutofit/>
          </a:bodyPr>
          <a:lstStyle/>
          <a:p>
            <a:pPr marL="0" indent="0">
              <a:lnSpc>
                <a:spcPct val="150000"/>
              </a:lnSpc>
              <a:buNone/>
            </a:pPr>
            <a:r>
              <a:rPr lang="en-MY" sz="2400" dirty="0" smtClean="0">
                <a:latin typeface="Times New Roman" pitchFamily="18" charset="0"/>
                <a:cs typeface="Times New Roman" pitchFamily="18" charset="0"/>
              </a:rPr>
              <a:t>Spell out your problem statement with citations</a:t>
            </a:r>
            <a:r>
              <a:rPr lang="en-MY" sz="2400" dirty="0" smtClean="0">
                <a:latin typeface="Times New Roman" pitchFamily="18" charset="0"/>
                <a:cs typeface="Times New Roman" pitchFamily="18" charset="0"/>
              </a:rPr>
              <a:t>.</a:t>
            </a:r>
          </a:p>
          <a:p>
            <a:pPr marL="0" indent="0">
              <a:lnSpc>
                <a:spcPct val="150000"/>
              </a:lnSpc>
              <a:buNone/>
            </a:pPr>
            <a:r>
              <a:rPr lang="en-MY" sz="2400" dirty="0" smtClean="0">
                <a:latin typeface="Times New Roman" pitchFamily="18" charset="0"/>
                <a:cs typeface="Times New Roman" pitchFamily="18" charset="0"/>
              </a:rPr>
              <a:t>Point out your research gap / project motivation </a:t>
            </a:r>
            <a:endParaRPr lang="en-US" sz="2400" dirty="0"/>
          </a:p>
        </p:txBody>
      </p:sp>
    </p:spTree>
    <p:extLst>
      <p:ext uri="{BB962C8B-B14F-4D97-AF65-F5344CB8AC3E}">
        <p14:creationId xmlns="" xmlns:p14="http://schemas.microsoft.com/office/powerpoint/2010/main" val="1246922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785"/>
            <a:ext cx="7924800" cy="884238"/>
          </a:xfrm>
        </p:spPr>
        <p:txBody>
          <a:bodyPr/>
          <a:lstStyle/>
          <a:p>
            <a:pPr algn="ctr"/>
            <a:r>
              <a:rPr lang="en-US" dirty="0" smtClean="0">
                <a:latin typeface="Times New Roman" pitchFamily="18" charset="0"/>
                <a:cs typeface="Times New Roman" pitchFamily="18" charset="0"/>
              </a:rPr>
              <a:t>objective</a:t>
            </a:r>
            <a:endParaRPr lang="en-US" dirty="0"/>
          </a:p>
        </p:txBody>
      </p:sp>
      <p:sp>
        <p:nvSpPr>
          <p:cNvPr id="3" name="Content Placeholder 2"/>
          <p:cNvSpPr>
            <a:spLocks noGrp="1"/>
          </p:cNvSpPr>
          <p:nvPr>
            <p:ph sz="quarter" idx="13"/>
          </p:nvPr>
        </p:nvSpPr>
        <p:spPr>
          <a:xfrm>
            <a:off x="685800" y="1600200"/>
            <a:ext cx="7924800" cy="4114800"/>
          </a:xfrm>
        </p:spPr>
        <p:txBody>
          <a:bodyPr>
            <a:normAutofit/>
          </a:bodyPr>
          <a:lstStyle/>
          <a:p>
            <a:pPr>
              <a:lnSpc>
                <a:spcPct val="150000"/>
              </a:lnSpc>
              <a:buClr>
                <a:schemeClr val="tx1"/>
              </a:buClr>
            </a:pPr>
            <a:r>
              <a:rPr lang="en-MY" sz="2400" dirty="0" smtClean="0">
                <a:latin typeface="Times New Roman" pitchFamily="18" charset="0"/>
                <a:cs typeface="Times New Roman" pitchFamily="18" charset="0"/>
              </a:rPr>
              <a:t>To </a:t>
            </a:r>
            <a:r>
              <a:rPr lang="en-MY" sz="2400" dirty="0">
                <a:latin typeface="Times New Roman" pitchFamily="18" charset="0"/>
                <a:cs typeface="Times New Roman" pitchFamily="18" charset="0"/>
              </a:rPr>
              <a:t>identify </a:t>
            </a:r>
            <a:r>
              <a:rPr lang="en-MY" sz="2400" dirty="0" smtClean="0">
                <a:latin typeface="Times New Roman" pitchFamily="18" charset="0"/>
                <a:cs typeface="Times New Roman" pitchFamily="18" charset="0"/>
              </a:rPr>
              <a:t>…</a:t>
            </a:r>
          </a:p>
          <a:p>
            <a:pPr>
              <a:lnSpc>
                <a:spcPct val="150000"/>
              </a:lnSpc>
              <a:buClr>
                <a:schemeClr val="tx1"/>
              </a:buClr>
            </a:pPr>
            <a:r>
              <a:rPr lang="en-MY" sz="2400" dirty="0">
                <a:latin typeface="Times New Roman" pitchFamily="18" charset="0"/>
                <a:cs typeface="Times New Roman" pitchFamily="18" charset="0"/>
              </a:rPr>
              <a:t>To </a:t>
            </a:r>
            <a:r>
              <a:rPr lang="en-MY" sz="2400" dirty="0" smtClean="0">
                <a:latin typeface="Times New Roman" pitchFamily="18" charset="0"/>
                <a:cs typeface="Times New Roman" pitchFamily="18" charset="0"/>
              </a:rPr>
              <a:t>develop / construct / design …</a:t>
            </a:r>
          </a:p>
          <a:p>
            <a:pPr>
              <a:lnSpc>
                <a:spcPct val="150000"/>
              </a:lnSpc>
              <a:buClr>
                <a:schemeClr val="tx1"/>
              </a:buClr>
            </a:pPr>
            <a:r>
              <a:rPr lang="en-MY" sz="2400" dirty="0">
                <a:latin typeface="Times New Roman" pitchFamily="18" charset="0"/>
                <a:cs typeface="Times New Roman" pitchFamily="18" charset="0"/>
              </a:rPr>
              <a:t>To </a:t>
            </a:r>
            <a:r>
              <a:rPr lang="en-MY" sz="2400" dirty="0" smtClean="0">
                <a:latin typeface="Times New Roman" pitchFamily="18" charset="0"/>
                <a:cs typeface="Times New Roman" pitchFamily="18" charset="0"/>
              </a:rPr>
              <a:t>validate / test / evaluate …</a:t>
            </a:r>
          </a:p>
        </p:txBody>
      </p:sp>
    </p:spTree>
    <p:extLst>
      <p:ext uri="{BB962C8B-B14F-4D97-AF65-F5344CB8AC3E}">
        <p14:creationId xmlns="" xmlns:p14="http://schemas.microsoft.com/office/powerpoint/2010/main" val="2340371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924800" cy="808038"/>
          </a:xfrm>
        </p:spPr>
        <p:txBody>
          <a:bodyPr/>
          <a:lstStyle/>
          <a:p>
            <a:pPr algn="ctr"/>
            <a:r>
              <a:rPr lang="en-US" dirty="0" smtClean="0">
                <a:latin typeface="Times New Roman" pitchFamily="18" charset="0"/>
                <a:cs typeface="Times New Roman" pitchFamily="18" charset="0"/>
              </a:rPr>
              <a:t>Project scope</a:t>
            </a:r>
            <a:endParaRPr lang="en-US" dirty="0"/>
          </a:p>
        </p:txBody>
      </p:sp>
      <p:sp>
        <p:nvSpPr>
          <p:cNvPr id="4" name="Content Placeholder 3"/>
          <p:cNvSpPr>
            <a:spLocks noGrp="1"/>
          </p:cNvSpPr>
          <p:nvPr>
            <p:ph sz="quarter" idx="13"/>
          </p:nvPr>
        </p:nvSpPr>
        <p:spPr>
          <a:xfrm>
            <a:off x="609600" y="1214422"/>
            <a:ext cx="7924800" cy="4643470"/>
          </a:xfrm>
        </p:spPr>
        <p:txBody>
          <a:bodyPr>
            <a:noAutofit/>
          </a:bodyPr>
          <a:lstStyle/>
          <a:p>
            <a:pPr>
              <a:buClr>
                <a:schemeClr val="tx1"/>
              </a:buClr>
            </a:pPr>
            <a:r>
              <a:rPr lang="en-MY" sz="2000" dirty="0" smtClean="0">
                <a:latin typeface="Times New Roman" pitchFamily="18" charset="0"/>
                <a:cs typeface="Times New Roman" pitchFamily="18" charset="0"/>
              </a:rPr>
              <a:t>Spell out your project scope</a:t>
            </a:r>
          </a:p>
          <a:p>
            <a:pPr>
              <a:buClr>
                <a:schemeClr val="tx1"/>
              </a:buClr>
            </a:pPr>
            <a:r>
              <a:rPr lang="en-MY" sz="2000" dirty="0" smtClean="0">
                <a:solidFill>
                  <a:srgbClr val="FFFF00"/>
                </a:solidFill>
                <a:latin typeface="Times New Roman" pitchFamily="18" charset="0"/>
                <a:cs typeface="Times New Roman" pitchFamily="18" charset="0"/>
              </a:rPr>
              <a:t>What are </a:t>
            </a:r>
            <a:r>
              <a:rPr lang="en-MY" sz="2000" dirty="0" smtClean="0">
                <a:solidFill>
                  <a:srgbClr val="FFFF00"/>
                </a:solidFill>
                <a:latin typeface="Times New Roman" pitchFamily="18" charset="0"/>
                <a:cs typeface="Times New Roman" pitchFamily="18" charset="0"/>
              </a:rPr>
              <a:t>included </a:t>
            </a:r>
            <a:r>
              <a:rPr lang="en-MY" sz="2000" dirty="0" smtClean="0">
                <a:solidFill>
                  <a:srgbClr val="FFFF00"/>
                </a:solidFill>
                <a:latin typeface="Times New Roman" pitchFamily="18" charset="0"/>
                <a:cs typeface="Times New Roman" pitchFamily="18" charset="0"/>
              </a:rPr>
              <a:t>in your study?</a:t>
            </a:r>
          </a:p>
          <a:p>
            <a:pPr>
              <a:buClr>
                <a:schemeClr val="tx1"/>
              </a:buClr>
            </a:pPr>
            <a:r>
              <a:rPr lang="en-MY" sz="2000" dirty="0" smtClean="0">
                <a:solidFill>
                  <a:srgbClr val="FFFF00"/>
                </a:solidFill>
                <a:latin typeface="Times New Roman" pitchFamily="18" charset="0"/>
                <a:cs typeface="Times New Roman" pitchFamily="18" charset="0"/>
              </a:rPr>
              <a:t>What are the boundary of your study?</a:t>
            </a:r>
          </a:p>
          <a:p>
            <a:pPr>
              <a:buClr>
                <a:schemeClr val="tx1"/>
              </a:buClr>
            </a:pPr>
            <a:r>
              <a:rPr lang="en-MY" sz="2000" dirty="0" smtClean="0">
                <a:solidFill>
                  <a:srgbClr val="FFFF00"/>
                </a:solidFill>
                <a:latin typeface="Times New Roman" pitchFamily="18" charset="0"/>
                <a:cs typeface="Times New Roman" pitchFamily="18" charset="0"/>
              </a:rPr>
              <a:t>What is the technique / algorithm used in your study?</a:t>
            </a:r>
          </a:p>
          <a:p>
            <a:pPr>
              <a:buClr>
                <a:schemeClr val="tx1"/>
              </a:buClr>
            </a:pPr>
            <a:r>
              <a:rPr lang="en-MY" sz="2000" dirty="0" smtClean="0">
                <a:solidFill>
                  <a:srgbClr val="FFFF00"/>
                </a:solidFill>
                <a:latin typeface="Times New Roman" pitchFamily="18" charset="0"/>
                <a:cs typeface="Times New Roman" pitchFamily="18" charset="0"/>
              </a:rPr>
              <a:t>How </a:t>
            </a:r>
            <a:r>
              <a:rPr lang="en-MY" sz="2000" dirty="0" smtClean="0">
                <a:solidFill>
                  <a:srgbClr val="FFFF00"/>
                </a:solidFill>
                <a:latin typeface="Times New Roman" pitchFamily="18" charset="0"/>
                <a:cs typeface="Times New Roman" pitchFamily="18" charset="0"/>
              </a:rPr>
              <a:t>do you </a:t>
            </a:r>
            <a:r>
              <a:rPr lang="en-MY" sz="2000" dirty="0" smtClean="0">
                <a:solidFill>
                  <a:srgbClr val="FFFF00"/>
                </a:solidFill>
                <a:latin typeface="Times New Roman" pitchFamily="18" charset="0"/>
                <a:cs typeface="Times New Roman" pitchFamily="18" charset="0"/>
              </a:rPr>
              <a:t>carry out your study?</a:t>
            </a:r>
            <a:endParaRPr lang="en-MY" sz="1800" dirty="0">
              <a:solidFill>
                <a:srgbClr val="FFFF00"/>
              </a:solidFill>
            </a:endParaRPr>
          </a:p>
        </p:txBody>
      </p:sp>
    </p:spTree>
    <p:extLst>
      <p:ext uri="{BB962C8B-B14F-4D97-AF65-F5344CB8AC3E}">
        <p14:creationId xmlns="" xmlns:p14="http://schemas.microsoft.com/office/powerpoint/2010/main" val="3841073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808038"/>
          </a:xfrm>
        </p:spPr>
        <p:txBody>
          <a:bodyPr/>
          <a:lstStyle/>
          <a:p>
            <a:pPr algn="ctr"/>
            <a:r>
              <a:rPr lang="en-US" dirty="0" smtClean="0">
                <a:latin typeface="Times New Roman" pitchFamily="18" charset="0"/>
                <a:cs typeface="Times New Roman" pitchFamily="18" charset="0"/>
              </a:rPr>
              <a:t>Project significance</a:t>
            </a:r>
            <a:endParaRPr lang="en-US" dirty="0"/>
          </a:p>
        </p:txBody>
      </p:sp>
      <p:sp>
        <p:nvSpPr>
          <p:cNvPr id="3" name="Content Placeholder 2"/>
          <p:cNvSpPr>
            <a:spLocks noGrp="1"/>
          </p:cNvSpPr>
          <p:nvPr>
            <p:ph sz="quarter" idx="13"/>
          </p:nvPr>
        </p:nvSpPr>
        <p:spPr>
          <a:xfrm>
            <a:off x="990600" y="1371600"/>
            <a:ext cx="7315200" cy="3771912"/>
          </a:xfrm>
        </p:spPr>
        <p:txBody>
          <a:bodyPr>
            <a:noAutofit/>
          </a:bodyPr>
          <a:lstStyle/>
          <a:p>
            <a:pPr marL="0" indent="0">
              <a:lnSpc>
                <a:spcPct val="150000"/>
              </a:lnSpc>
              <a:buClr>
                <a:schemeClr val="tx1"/>
              </a:buClr>
              <a:buNone/>
            </a:pPr>
            <a:r>
              <a:rPr lang="en-US" sz="2400" dirty="0" smtClean="0">
                <a:latin typeface="Times New Roman" pitchFamily="18" charset="0"/>
                <a:cs typeface="Times New Roman" pitchFamily="18" charset="0"/>
              </a:rPr>
              <a:t>Always ask yourself “so what” about your expected outcome</a:t>
            </a:r>
            <a:r>
              <a:rPr lang="en-US" sz="2400" dirty="0" smtClean="0">
                <a:latin typeface="Times New Roman" pitchFamily="18" charset="0"/>
                <a:cs typeface="Times New Roman" pitchFamily="18" charset="0"/>
              </a:rPr>
              <a:t>.</a:t>
            </a:r>
          </a:p>
          <a:p>
            <a:pPr marL="0" indent="0">
              <a:lnSpc>
                <a:spcPct val="150000"/>
              </a:lnSpc>
              <a:buClr>
                <a:schemeClr val="tx1"/>
              </a:buClr>
              <a:buNone/>
            </a:pPr>
            <a:r>
              <a:rPr lang="en-US" sz="2400" dirty="0" smtClean="0">
                <a:latin typeface="Times New Roman" pitchFamily="18" charset="0"/>
                <a:cs typeface="Times New Roman" pitchFamily="18" charset="0"/>
              </a:rPr>
              <a:t>Your project can contribute to body of knowledge, community, or others.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66149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2048"/>
            <a:ext cx="7924800" cy="796950"/>
          </a:xfrm>
        </p:spPr>
        <p:txBody>
          <a:bodyPr/>
          <a:lstStyle/>
          <a:p>
            <a:pPr algn="ctr"/>
            <a:r>
              <a:rPr lang="en-MY" dirty="0" smtClean="0">
                <a:latin typeface="Times New Roman" pitchFamily="18" charset="0"/>
                <a:cs typeface="Times New Roman" pitchFamily="18" charset="0"/>
              </a:rPr>
              <a:t>Literature review</a:t>
            </a:r>
            <a:endParaRPr lang="en-MY" dirty="0">
              <a:latin typeface="Times New Roman" pitchFamily="18" charset="0"/>
              <a:cs typeface="Times New Roman" pitchFamily="18" charset="0"/>
            </a:endParaRPr>
          </a:p>
        </p:txBody>
      </p:sp>
      <p:sp>
        <p:nvSpPr>
          <p:cNvPr id="4" name="Oval 3"/>
          <p:cNvSpPr/>
          <p:nvPr/>
        </p:nvSpPr>
        <p:spPr>
          <a:xfrm>
            <a:off x="1643042" y="1285860"/>
            <a:ext cx="3357586" cy="3429024"/>
          </a:xfrm>
          <a:prstGeom prst="ellipse">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First Focus</a:t>
            </a:r>
          </a:p>
          <a:p>
            <a:pPr algn="ctr"/>
            <a:r>
              <a:rPr lang="en-MY" sz="1600" dirty="0" smtClean="0"/>
              <a:t>(Authors, year)</a:t>
            </a:r>
          </a:p>
          <a:p>
            <a:pPr algn="ctr"/>
            <a:r>
              <a:rPr lang="en-MY" sz="1600" dirty="0" smtClean="0"/>
              <a:t>(Authors, year)</a:t>
            </a:r>
          </a:p>
          <a:p>
            <a:pPr algn="ctr"/>
            <a:r>
              <a:rPr lang="en-MY" sz="1600" dirty="0" smtClean="0"/>
              <a:t>(Authors, year)</a:t>
            </a:r>
            <a:endParaRPr lang="en-MY" dirty="0" smtClean="0"/>
          </a:p>
          <a:p>
            <a:pPr algn="ctr"/>
            <a:endParaRPr lang="en-MY" dirty="0"/>
          </a:p>
        </p:txBody>
      </p:sp>
      <p:sp>
        <p:nvSpPr>
          <p:cNvPr id="5" name="Oval 4"/>
          <p:cNvSpPr/>
          <p:nvPr/>
        </p:nvSpPr>
        <p:spPr>
          <a:xfrm>
            <a:off x="4143372" y="1285860"/>
            <a:ext cx="3357586" cy="3429024"/>
          </a:xfrm>
          <a:prstGeom prst="ellipse">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Secondary Focus</a:t>
            </a:r>
          </a:p>
          <a:p>
            <a:pPr algn="ctr"/>
            <a:r>
              <a:rPr lang="en-MY" sz="1600" dirty="0" smtClean="0"/>
              <a:t>(Authors, year)</a:t>
            </a:r>
          </a:p>
          <a:p>
            <a:pPr algn="ctr"/>
            <a:r>
              <a:rPr lang="en-MY" sz="1600" dirty="0" smtClean="0"/>
              <a:t>(Authors, year)</a:t>
            </a:r>
          </a:p>
          <a:p>
            <a:pPr algn="ctr"/>
            <a:r>
              <a:rPr lang="en-MY" sz="1600" dirty="0" smtClean="0"/>
              <a:t>(Authors, year)</a:t>
            </a:r>
            <a:endParaRPr lang="en-MY" sz="1600" dirty="0"/>
          </a:p>
        </p:txBody>
      </p:sp>
      <p:sp>
        <p:nvSpPr>
          <p:cNvPr id="7" name="Rectangular Callout 6"/>
          <p:cNvSpPr/>
          <p:nvPr/>
        </p:nvSpPr>
        <p:spPr>
          <a:xfrm>
            <a:off x="3643306" y="4857760"/>
            <a:ext cx="2786082" cy="1357322"/>
          </a:xfrm>
          <a:prstGeom prst="wedgeRectCallout">
            <a:avLst>
              <a:gd name="adj1" fmla="val -16020"/>
              <a:gd name="adj2" fmla="val -110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Studies involve Both Areas</a:t>
            </a:r>
          </a:p>
          <a:p>
            <a:pPr algn="ctr"/>
            <a:r>
              <a:rPr lang="en-MY" sz="1600" dirty="0" smtClean="0"/>
              <a:t>(Authors, year)</a:t>
            </a:r>
          </a:p>
          <a:p>
            <a:pPr algn="ctr"/>
            <a:r>
              <a:rPr lang="en-MY" sz="1600" dirty="0" smtClean="0"/>
              <a:t>(Authors, year)</a:t>
            </a:r>
          </a:p>
          <a:p>
            <a:pPr algn="ctr"/>
            <a:r>
              <a:rPr lang="en-MY" sz="1600" dirty="0" smtClean="0"/>
              <a:t>(Authors, year)</a:t>
            </a:r>
            <a:endParaRPr lang="en-MY"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849" y="332656"/>
            <a:ext cx="7924800" cy="1143000"/>
          </a:xfrm>
        </p:spPr>
        <p:txBody>
          <a:bodyPr/>
          <a:lstStyle/>
          <a:p>
            <a:r>
              <a:rPr lang="en-MY" dirty="0" smtClean="0">
                <a:latin typeface="Times New Roman" pitchFamily="18" charset="0"/>
                <a:ea typeface="Tahoma" pitchFamily="34" charset="0"/>
                <a:cs typeface="Times New Roman" pitchFamily="18" charset="0"/>
              </a:rPr>
              <a:t>Previous study</a:t>
            </a:r>
            <a:endParaRPr lang="en-MY" dirty="0">
              <a:latin typeface="Times New Roman" pitchFamily="18" charset="0"/>
              <a:ea typeface="Tahoma" pitchFamily="34" charset="0"/>
              <a:cs typeface="Times New Roman" pitchFamily="18" charset="0"/>
            </a:endParaRPr>
          </a:p>
        </p:txBody>
      </p:sp>
      <p:sp>
        <p:nvSpPr>
          <p:cNvPr id="3" name="Content Placeholder 2"/>
          <p:cNvSpPr>
            <a:spLocks noGrp="1"/>
          </p:cNvSpPr>
          <p:nvPr>
            <p:ph sz="quarter" idx="13"/>
          </p:nvPr>
        </p:nvSpPr>
        <p:spPr>
          <a:xfrm>
            <a:off x="4643438" y="1500174"/>
            <a:ext cx="4071966" cy="4357718"/>
          </a:xfrm>
        </p:spPr>
        <p:txBody>
          <a:bodyPr>
            <a:normAutofit/>
          </a:bodyPr>
          <a:lstStyle/>
          <a:p>
            <a:pPr marL="342900" lvl="2" indent="-342900" algn="just"/>
            <a:r>
              <a:rPr lang="en-MY" sz="1800" b="1" dirty="0" smtClean="0"/>
              <a:t>Explanation of the previous study</a:t>
            </a:r>
          </a:p>
          <a:p>
            <a:pPr marL="342900" lvl="2" indent="-342900" algn="just"/>
            <a:r>
              <a:rPr lang="en-MY" sz="1800" dirty="0" smtClean="0"/>
              <a:t>What are the features / components / characteristics of existing application?</a:t>
            </a:r>
          </a:p>
          <a:p>
            <a:pPr marL="342900" lvl="2" indent="-342900" algn="just"/>
            <a:r>
              <a:rPr lang="en-MY" sz="1800" dirty="0" smtClean="0"/>
              <a:t>What are the advantages / strengths of the existing application?</a:t>
            </a:r>
          </a:p>
          <a:p>
            <a:pPr marL="342900" lvl="2" indent="-342900" algn="just"/>
            <a:r>
              <a:rPr lang="en-MY" sz="1600" dirty="0" smtClean="0"/>
              <a:t>What are the disadvantages / weaknesses of the existing application?</a:t>
            </a:r>
          </a:p>
          <a:p>
            <a:pPr marL="342900" lvl="2" indent="-342900" algn="just"/>
            <a:r>
              <a:rPr lang="en-MY" sz="1600" dirty="0" smtClean="0"/>
              <a:t>Remember to comment critically about the existing application to show the gap</a:t>
            </a:r>
            <a:endParaRPr lang="en-US" dirty="0"/>
          </a:p>
        </p:txBody>
      </p:sp>
      <p:sp>
        <p:nvSpPr>
          <p:cNvPr id="4" name="TextBox 3"/>
          <p:cNvSpPr txBox="1"/>
          <p:nvPr/>
        </p:nvSpPr>
        <p:spPr>
          <a:xfrm>
            <a:off x="395536" y="5350232"/>
            <a:ext cx="4248472" cy="615553"/>
          </a:xfrm>
          <a:prstGeom prst="rect">
            <a:avLst/>
          </a:prstGeom>
          <a:noFill/>
        </p:spPr>
        <p:txBody>
          <a:bodyPr wrap="square" rtlCol="0">
            <a:spAutoFit/>
          </a:bodyPr>
          <a:lstStyle/>
          <a:p>
            <a:pPr algn="ctr"/>
            <a:r>
              <a:rPr lang="en-MY" sz="1400" dirty="0" smtClean="0">
                <a:latin typeface="Times New Roman" pitchFamily="18" charset="0"/>
                <a:cs typeface="Times New Roman" pitchFamily="18" charset="0"/>
              </a:rPr>
              <a:t>(</a:t>
            </a:r>
            <a:r>
              <a:rPr lang="en-MY" sz="1400" dirty="0" err="1" smtClean="0">
                <a:latin typeface="Times New Roman" pitchFamily="18" charset="0"/>
                <a:cs typeface="Times New Roman" pitchFamily="18" charset="0"/>
              </a:rPr>
              <a:t>Soure</a:t>
            </a:r>
            <a:r>
              <a:rPr lang="en-MY" sz="1400" dirty="0" smtClean="0">
                <a:latin typeface="Times New Roman" pitchFamily="18" charset="0"/>
                <a:cs typeface="Times New Roman" pitchFamily="18" charset="0"/>
              </a:rPr>
              <a:t>: Authors, year</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gn="ctr"/>
            <a:endParaRPr lang="en-US" sz="2000" dirty="0"/>
          </a:p>
        </p:txBody>
      </p:sp>
      <p:sp>
        <p:nvSpPr>
          <p:cNvPr id="6" name="Flowchart: Process 5"/>
          <p:cNvSpPr/>
          <p:nvPr/>
        </p:nvSpPr>
        <p:spPr>
          <a:xfrm>
            <a:off x="642910" y="1643050"/>
            <a:ext cx="3714776" cy="3571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Screenshot of Existing Application</a:t>
            </a:r>
            <a:endParaRPr lang="en-MY"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1579</TotalTime>
  <Words>654</Words>
  <Application>Microsoft Office PowerPoint</Application>
  <PresentationFormat>On-screen Show (4:3)</PresentationFormat>
  <Paragraphs>94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Horizon</vt:lpstr>
      <vt:lpstr>TITLE OF PROPOSAL   </vt:lpstr>
      <vt:lpstr>PROJECT BACKGROUND</vt:lpstr>
      <vt:lpstr>PROJECT BACKGROUND</vt:lpstr>
      <vt:lpstr>PROBLEM STATEMENT</vt:lpstr>
      <vt:lpstr>objective</vt:lpstr>
      <vt:lpstr>Project scope</vt:lpstr>
      <vt:lpstr>Project significance</vt:lpstr>
      <vt:lpstr>Literature review</vt:lpstr>
      <vt:lpstr>Previous study</vt:lpstr>
      <vt:lpstr>Comparison in previous study</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for Malaysia budget  Chapter 1</dc:title>
  <dc:creator>Wahidah</dc:creator>
  <cp:lastModifiedBy>USER</cp:lastModifiedBy>
  <cp:revision>87</cp:revision>
  <cp:lastPrinted>2016-06-15T01:52:21Z</cp:lastPrinted>
  <dcterms:created xsi:type="dcterms:W3CDTF">2016-04-30T07:45:59Z</dcterms:created>
  <dcterms:modified xsi:type="dcterms:W3CDTF">2018-04-09T00:25:30Z</dcterms:modified>
</cp:coreProperties>
</file>