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</p:sldIdLst>
  <p:sldSz cx="9144000" cy="6858000" type="screen4x3"/>
  <p:notesSz cx="69850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1" autoAdjust="0"/>
    <p:restoredTop sz="81906" autoAdjust="0"/>
  </p:normalViewPr>
  <p:slideViewPr>
    <p:cSldViewPr>
      <p:cViewPr varScale="1">
        <p:scale>
          <a:sx n="68" d="100"/>
          <a:sy n="68" d="100"/>
        </p:scale>
        <p:origin x="-14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502" y="-96"/>
      </p:cViewPr>
      <p:guideLst>
        <p:guide orient="horz" pos="2920"/>
        <p:guide pos="22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/>
            </a:lvl1pPr>
          </a:lstStyle>
          <a:p>
            <a:fld id="{3B836748-922D-445E-9AD9-C05FC73C65BF}" type="datetimeFigureOut">
              <a:rPr lang="en-US"/>
              <a:pPr/>
              <a:t>12/2/2012</a:t>
            </a:fld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/>
            </a:lvl1pPr>
          </a:lstStyle>
          <a:p>
            <a:pPr>
              <a:defRPr/>
            </a:pPr>
            <a:fld id="{039F0BE1-E48D-4F91-B1E8-9F4F8E630F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/>
            </a:lvl1pPr>
          </a:lstStyle>
          <a:p>
            <a:fld id="{416E322F-C7F4-46D4-B3CD-34E0A9DF3C0B}" type="datetimeFigureOut">
              <a:rPr lang="en-US"/>
              <a:pPr/>
              <a:t>12/2/2012</a:t>
            </a:fld>
            <a:endParaRPr lang="en-US"/>
          </a:p>
        </p:txBody>
      </p:sp>
      <p:sp>
        <p:nvSpPr>
          <p:cNvPr id="13316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/>
            </a:lvl1pPr>
          </a:lstStyle>
          <a:p>
            <a:pPr>
              <a:defRPr/>
            </a:pPr>
            <a:fld id="{C6FD04EE-0FDD-41B6-9BEE-020C5C5186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50DEEF6-7B45-4452-895D-396F631C0632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85" tIns="46442" rIns="92885" bIns="46442" anchor="b"/>
          <a:lstStyle/>
          <a:p>
            <a:pPr algn="r" defTabSz="928688" eaLnBrk="0" hangingPunct="0"/>
            <a:fld id="{66358755-77A1-4CE9-855C-3C4AC8604A81}" type="slidenum">
              <a:rPr lang="en-US" sz="1200"/>
              <a:pPr algn="r" defTabSz="928688" eaLnBrk="0" hangingPunct="0"/>
              <a:t>1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739BEC0B-EF60-4CDB-848F-175E11057298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51554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617538" y="539750"/>
            <a:ext cx="5668962" cy="4251325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4943475"/>
            <a:ext cx="5895975" cy="3554413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76891EFA-7120-4404-8964-141CF62391F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53602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617538" y="539750"/>
            <a:ext cx="5668962" cy="4251325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4943475"/>
            <a:ext cx="5895975" cy="3554413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99B2904-FB3F-463A-9CCA-2EE781959B04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5667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403725"/>
            <a:ext cx="5124450" cy="4171950"/>
          </a:xfrm>
          <a:noFill/>
          <a:ln/>
        </p:spPr>
        <p:txBody>
          <a:bodyPr/>
          <a:lstStyle/>
          <a:p>
            <a:r>
              <a:rPr lang="en-US" smtClean="0"/>
              <a:t>http://searchdatabase.techtarget.com/sDefinition/0,,sid13_gci211895,00.html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58B18E4-5BC3-47D1-B17B-6F000B879203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179202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617538" y="539750"/>
            <a:ext cx="5668962" cy="4251325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4943475"/>
            <a:ext cx="5895975" cy="3554413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ACF4D94B-3769-4D4A-9A10-0183C651CA50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18227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609600" y="3200400"/>
            <a:ext cx="7924800" cy="0"/>
          </a:xfrm>
          <a:prstGeom prst="line">
            <a:avLst/>
          </a:prstGeom>
          <a:noFill/>
          <a:ln w="1270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77DF0DC2-D651-497F-B7C6-A5409845D63F}" type="datetime1">
              <a:rPr lang="en-US"/>
              <a:pPr/>
              <a:t>12/2/2012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9E7C3-51A8-4D75-8893-D2384B5A4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24CD2-0CA7-4D93-BE7B-3F15A176D9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D7EAF-5D51-430E-BC1C-242FAD4BA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2D4D2-72C1-4D48-9FBC-7832AE6B5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01E3A-D455-4F9D-A047-DF72CB198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CMSC 330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332E8-D040-4354-8762-CA3CC5F397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CMSC 330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C19E9-3A8A-415F-87B5-BEBABEBFB1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CMSC 330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8F10E-2847-4EEA-94AB-DB093C1421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2B0C4-C993-4CB2-9979-08ECDEF502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3BDA3-EB60-4AC2-B9C3-E9840B69E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556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r>
              <a:rPr lang="en-US"/>
              <a:t>CMSC 330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A74418E-2FB0-4A83-95D7-477EC53EBE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57200" y="1295400"/>
            <a:ext cx="8153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todos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CMSC 330:  Organization of Programming Languages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Markup and Query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1E65A6FE-4007-4BE8-9E97-A861526ACC1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Elements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Structural</a:t>
            </a:r>
          </a:p>
          <a:p>
            <a:pPr lvl="1"/>
            <a:r>
              <a:rPr lang="en-US" smtClean="0"/>
              <a:t>Describes purpose of text</a:t>
            </a:r>
          </a:p>
          <a:p>
            <a:pPr lvl="1"/>
            <a:r>
              <a:rPr lang="en-US" smtClean="0"/>
              <a:t>Examples</a:t>
            </a:r>
          </a:p>
          <a:p>
            <a:pPr lvl="2"/>
            <a:r>
              <a:rPr lang="en-US" smtClean="0"/>
              <a:t>&lt;h1&gt; Level 1 heading  &lt;h1&gt;</a:t>
            </a:r>
          </a:p>
          <a:p>
            <a:pPr lvl="2"/>
            <a:r>
              <a:rPr lang="en-US" smtClean="0"/>
              <a:t>&lt;ol&gt; Ordered list &lt;/ol&gt;</a:t>
            </a:r>
          </a:p>
          <a:p>
            <a:pPr lvl="2"/>
            <a:r>
              <a:rPr lang="en-US" smtClean="0"/>
              <a:t>&lt;ul&gt; Unordered list &lt;/ul&gt;</a:t>
            </a:r>
          </a:p>
          <a:p>
            <a:pPr lvl="2"/>
            <a:r>
              <a:rPr lang="en-US" smtClean="0"/>
              <a:t>&lt;li&gt; List item &lt;/li&gt;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EB34B1D9-10DB-4CF4-80ED-827D96D6011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Elements (con't.)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Presentation</a:t>
            </a:r>
          </a:p>
          <a:p>
            <a:pPr lvl="1"/>
            <a:r>
              <a:rPr lang="en-US" smtClean="0"/>
              <a:t>Describes appearance of text</a:t>
            </a:r>
          </a:p>
          <a:p>
            <a:pPr lvl="1"/>
            <a:r>
              <a:rPr lang="en-US" smtClean="0"/>
              <a:t>Examples</a:t>
            </a:r>
          </a:p>
          <a:p>
            <a:pPr lvl="2"/>
            <a:r>
              <a:rPr lang="en-US" smtClean="0"/>
              <a:t>&lt;b&gt; boldface &lt;/b&gt;</a:t>
            </a:r>
          </a:p>
          <a:p>
            <a:pPr lvl="2"/>
            <a:r>
              <a:rPr lang="en-US" smtClean="0"/>
              <a:t>&lt;i&gt; italics &lt;/i&gt;</a:t>
            </a:r>
          </a:p>
          <a:p>
            <a:pPr lvl="2"/>
            <a:r>
              <a:rPr lang="en-US" smtClean="0"/>
              <a:t>&lt;p&gt; line spacing &lt;/p&gt;</a:t>
            </a:r>
          </a:p>
          <a:p>
            <a:r>
              <a:rPr lang="en-US" smtClean="0"/>
              <a:t>Hypertext</a:t>
            </a:r>
          </a:p>
          <a:p>
            <a:pPr lvl="1"/>
            <a:r>
              <a:rPr lang="en-US" smtClean="0"/>
              <a:t>Links part of document to other documents</a:t>
            </a:r>
          </a:p>
          <a:p>
            <a:pPr lvl="1"/>
            <a:r>
              <a:rPr lang="en-US" smtClean="0"/>
              <a:t>Examples</a:t>
            </a:r>
          </a:p>
          <a:p>
            <a:pPr lvl="2"/>
            <a:r>
              <a:rPr lang="en-US" smtClean="0"/>
              <a:t>&lt;a&gt; Anchor &lt;/a&gt;</a:t>
            </a:r>
          </a:p>
          <a:p>
            <a:pPr lvl="2"/>
            <a:r>
              <a:rPr lang="en-US" smtClean="0"/>
              <a:t>&lt;a href=“http://www.cs.umd.edu”&gt; URL link 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DD1A3165-F5AA-4D08-97E9-56A9D812694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Document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 XML element with nested XML elements</a:t>
            </a:r>
          </a:p>
          <a:p>
            <a:pPr lvl="1"/>
            <a:r>
              <a:rPr lang="en-US" smtClean="0"/>
              <a:t>Example</a:t>
            </a:r>
          </a:p>
          <a:p>
            <a:pPr lvl="2">
              <a:buFontTx/>
              <a:buNone/>
            </a:pPr>
            <a:r>
              <a:rPr lang="en-US" smtClean="0"/>
              <a:t>&lt;movies&gt;</a:t>
            </a:r>
          </a:p>
          <a:p>
            <a:pPr lvl="2">
              <a:buFontTx/>
              <a:buNone/>
            </a:pPr>
            <a:r>
              <a:rPr lang="en-US" smtClean="0"/>
              <a:t>	&lt;movie year=“2005”&gt;</a:t>
            </a:r>
          </a:p>
          <a:p>
            <a:pPr lvl="2">
              <a:buFontTx/>
              <a:buNone/>
            </a:pPr>
            <a:r>
              <a:rPr lang="en-US" smtClean="0"/>
              <a:t>	   &lt;title&gt; Diary of a Mad Black Woman &lt;/title&gt;</a:t>
            </a:r>
          </a:p>
          <a:p>
            <a:pPr lvl="2">
              <a:buFontTx/>
              <a:buNone/>
            </a:pPr>
            <a:r>
              <a:rPr lang="en-US" smtClean="0"/>
              <a:t>	   &lt;director&gt; Tyler Perry &lt;/director&gt;</a:t>
            </a:r>
          </a:p>
          <a:p>
            <a:pPr lvl="2">
              <a:buFontTx/>
              <a:buNone/>
            </a:pPr>
            <a:r>
              <a:rPr lang="en-US" smtClean="0"/>
              <a:t>	&lt;/movie&gt;</a:t>
            </a:r>
          </a:p>
          <a:p>
            <a:pPr lvl="2">
              <a:buFontTx/>
              <a:buNone/>
            </a:pPr>
            <a:r>
              <a:rPr lang="en-US" smtClean="0"/>
              <a:t>	&lt;movie year=“2006”&gt;</a:t>
            </a:r>
          </a:p>
          <a:p>
            <a:pPr lvl="2">
              <a:buFontTx/>
              <a:buNone/>
            </a:pPr>
            <a:r>
              <a:rPr lang="en-US" smtClean="0"/>
              <a:t>	   &lt;title&gt; Madea's Family Reunion &lt;/title&gt;</a:t>
            </a:r>
          </a:p>
          <a:p>
            <a:pPr lvl="2">
              <a:buFontTx/>
              <a:buNone/>
            </a:pPr>
            <a:r>
              <a:rPr lang="en-US" smtClean="0"/>
              <a:t>	   &lt;director&gt; Tyler Perry &lt;/director&gt;</a:t>
            </a:r>
          </a:p>
          <a:p>
            <a:pPr lvl="2">
              <a:buFontTx/>
              <a:buNone/>
            </a:pPr>
            <a:r>
              <a:rPr lang="en-US" smtClean="0"/>
              <a:t>	&lt;/movie&gt;</a:t>
            </a:r>
          </a:p>
          <a:p>
            <a:pPr lvl="2">
              <a:buFontTx/>
              <a:buNone/>
            </a:pPr>
            <a:r>
              <a:rPr lang="en-US" smtClean="0"/>
              <a:t>&lt;/movies&gt;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3454029F-9001-4993-AE20-122FA74B7511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Documents (cont.)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Guidelines</a:t>
            </a:r>
          </a:p>
          <a:p>
            <a:pPr lvl="1"/>
            <a:r>
              <a:rPr lang="en-US" smtClean="0"/>
              <a:t>Elements must have an end tag (unlike HTML)</a:t>
            </a:r>
          </a:p>
          <a:p>
            <a:pPr lvl="1"/>
            <a:r>
              <a:rPr lang="en-US" smtClean="0"/>
              <a:t>Elements must be cleanly nested</a:t>
            </a:r>
          </a:p>
          <a:p>
            <a:pPr lvl="2"/>
            <a:r>
              <a:rPr lang="en-US" smtClean="0"/>
              <a:t>Overlapping elements are not allowed</a:t>
            </a:r>
          </a:p>
          <a:p>
            <a:pPr lvl="1"/>
            <a:r>
              <a:rPr lang="en-US" smtClean="0"/>
              <a:t>Attribute values must be enclosed in quotation marks</a:t>
            </a:r>
          </a:p>
          <a:p>
            <a:pPr lvl="1"/>
            <a:r>
              <a:rPr lang="en-US" smtClean="0"/>
              <a:t>Document must have unique first element (root node)</a:t>
            </a:r>
          </a:p>
          <a:p>
            <a:endParaRPr lang="en-US" smtClean="0"/>
          </a:p>
          <a:p>
            <a:r>
              <a:rPr lang="en-US" smtClean="0"/>
              <a:t>Document Type Definition (DTD) </a:t>
            </a:r>
          </a:p>
          <a:p>
            <a:pPr lvl="1"/>
            <a:r>
              <a:rPr lang="en-US" smtClean="0"/>
              <a:t>User can create set of rules to specify legal content</a:t>
            </a:r>
          </a:p>
          <a:p>
            <a:pPr lvl="1"/>
            <a:r>
              <a:rPr lang="en-US" smtClean="0"/>
              <a:t>Place restrictions on XML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74F69BB2-4155-4119-BE3B-F51AC1C9A69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Comparing HTML With XML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mtClean="0"/>
              <a:t>HTML</a:t>
            </a:r>
          </a:p>
          <a:p>
            <a:pPr lvl="1"/>
            <a:r>
              <a:rPr lang="en-US" smtClean="0"/>
              <a:t>Fixed set of tags</a:t>
            </a:r>
          </a:p>
          <a:p>
            <a:pPr lvl="1"/>
            <a:r>
              <a:rPr lang="en-US" smtClean="0"/>
              <a:t>Presentation oriented</a:t>
            </a:r>
          </a:p>
          <a:p>
            <a:pPr lvl="1"/>
            <a:r>
              <a:rPr lang="en-US" smtClean="0"/>
              <a:t>No data validation capabilities</a:t>
            </a:r>
          </a:p>
          <a:p>
            <a:pPr lvl="1"/>
            <a:r>
              <a:rPr lang="en-US" smtClean="0"/>
              <a:t>Single presentation</a:t>
            </a:r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XML</a:t>
            </a:r>
          </a:p>
          <a:p>
            <a:pPr lvl="1"/>
            <a:r>
              <a:rPr lang="en-US" smtClean="0"/>
              <a:t>Extensible set of tags</a:t>
            </a:r>
          </a:p>
          <a:p>
            <a:pPr lvl="1"/>
            <a:r>
              <a:rPr lang="en-US" smtClean="0"/>
              <a:t>Content oriented</a:t>
            </a:r>
          </a:p>
          <a:p>
            <a:pPr lvl="1"/>
            <a:r>
              <a:rPr lang="en-US" smtClean="0"/>
              <a:t>Standard Data infrastructure </a:t>
            </a:r>
          </a:p>
          <a:p>
            <a:pPr lvl="1"/>
            <a:r>
              <a:rPr lang="en-US" smtClean="0"/>
              <a:t>Multiple output forms</a:t>
            </a: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993C42C7-87AA-4ED1-838F-A8CDED1E4DF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Markup Languages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Descriptive markup</a:t>
            </a:r>
          </a:p>
          <a:p>
            <a:pPr lvl="1"/>
            <a:r>
              <a:rPr lang="en-US" smtClean="0"/>
              <a:t>Structure</a:t>
            </a:r>
          </a:p>
          <a:p>
            <a:pPr lvl="2"/>
            <a:r>
              <a:rPr lang="en-US" smtClean="0"/>
              <a:t>How is this organized? (&lt;chapter&gt;, &lt;section&gt;)</a:t>
            </a:r>
          </a:p>
          <a:p>
            <a:pPr lvl="1"/>
            <a:r>
              <a:rPr lang="en-US" smtClean="0"/>
              <a:t>Semantics</a:t>
            </a:r>
          </a:p>
          <a:p>
            <a:pPr lvl="2"/>
            <a:r>
              <a:rPr lang="en-US" smtClean="0"/>
              <a:t>What is this?  (&lt;person&gt;, &lt;title&gt;)</a:t>
            </a:r>
          </a:p>
          <a:p>
            <a:pPr lvl="1"/>
            <a:endParaRPr lang="en-US" smtClean="0"/>
          </a:p>
          <a:p>
            <a:r>
              <a:rPr lang="en-US" smtClean="0"/>
              <a:t>Separate presentation from content</a:t>
            </a:r>
          </a:p>
          <a:p>
            <a:pPr lvl="1"/>
            <a:r>
              <a:rPr lang="en-US" smtClean="0"/>
              <a:t>Keep presentation elsewhere (CSS, XSL)</a:t>
            </a:r>
          </a:p>
          <a:p>
            <a:pPr lvl="1"/>
            <a:r>
              <a:rPr lang="en-US" smtClean="0"/>
              <a:t>Puts content in “delivery neutral format” </a:t>
            </a:r>
          </a:p>
          <a:p>
            <a:pPr lvl="2"/>
            <a:r>
              <a:rPr lang="en-US" smtClean="0"/>
              <a:t>&lt;h1&gt; is a first level heading, but can be any font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61E29283-B7DF-4633-9EB0-3F8E60E4E1ED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Markup Language Usage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Started with documents</a:t>
            </a:r>
          </a:p>
          <a:p>
            <a:r>
              <a:rPr lang="en-US" smtClean="0"/>
              <a:t>Now also used to organize</a:t>
            </a:r>
          </a:p>
          <a:p>
            <a:pPr lvl="1"/>
            <a:r>
              <a:rPr lang="en-US" smtClean="0"/>
              <a:t>Metadata</a:t>
            </a:r>
          </a:p>
          <a:p>
            <a:pPr lvl="2"/>
            <a:r>
              <a:rPr lang="en-US" smtClean="0"/>
              <a:t>Data about data, used to help understand / manage data</a:t>
            </a:r>
          </a:p>
          <a:p>
            <a:pPr lvl="2"/>
            <a:r>
              <a:rPr lang="en-US" smtClean="0"/>
              <a:t>Example: &lt;LastName optional=“true”&gt; Smith &lt;/LastName&gt;</a:t>
            </a:r>
          </a:p>
          <a:p>
            <a:pPr lvl="1"/>
            <a:r>
              <a:rPr lang="en-US" smtClean="0"/>
              <a:t>Transactions</a:t>
            </a:r>
          </a:p>
          <a:p>
            <a:pPr lvl="2"/>
            <a:r>
              <a:rPr lang="en-US" smtClean="0"/>
              <a:t>Single unit of work for application</a:t>
            </a:r>
          </a:p>
          <a:p>
            <a:pPr lvl="1"/>
            <a:r>
              <a:rPr lang="en-US" smtClean="0"/>
              <a:t>Applications</a:t>
            </a:r>
          </a:p>
          <a:p>
            <a:pPr lvl="2"/>
            <a:r>
              <a:rPr lang="en-US" smtClean="0"/>
              <a:t>Helping applications interact / work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9433414C-F509-42E1-8C45-900E95DFD7E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Languages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Make queries to </a:t>
            </a:r>
          </a:p>
          <a:p>
            <a:pPr lvl="1"/>
            <a:r>
              <a:rPr lang="en-US" smtClean="0"/>
              <a:t>Databases</a:t>
            </a:r>
          </a:p>
          <a:p>
            <a:pPr lvl="1"/>
            <a:r>
              <a:rPr lang="en-US" smtClean="0"/>
              <a:t>Information systems</a:t>
            </a:r>
          </a:p>
          <a:p>
            <a:r>
              <a:rPr lang="en-US" smtClean="0"/>
              <a:t>Goals</a:t>
            </a:r>
          </a:p>
          <a:p>
            <a:pPr lvl="1"/>
            <a:r>
              <a:rPr lang="en-US" smtClean="0"/>
              <a:t>Data retrieval</a:t>
            </a:r>
          </a:p>
          <a:p>
            <a:pPr lvl="1"/>
            <a:r>
              <a:rPr lang="en-US" smtClean="0"/>
              <a:t>Data management</a:t>
            </a:r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SQL (1970s) – Query relational databases</a:t>
            </a:r>
          </a:p>
          <a:p>
            <a:pPr lvl="1"/>
            <a:r>
              <a:rPr lang="en-US" smtClean="0"/>
              <a:t>LDAP (1993) – Query directory services for TCP/IP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54077009-7111-4D5D-91AB-B6E8DA311CC9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Databases (DB)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structured collection of data (</a:t>
            </a:r>
            <a:r>
              <a:rPr lang="en-US" i="1" smtClean="0"/>
              <a:t>records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Whose content can be quickly and easily</a:t>
            </a:r>
          </a:p>
          <a:p>
            <a:pPr lvl="2"/>
            <a:r>
              <a:rPr lang="en-US" smtClean="0"/>
              <a:t>Accessed, managed, updated</a:t>
            </a:r>
          </a:p>
          <a:p>
            <a:endParaRPr lang="en-US" smtClean="0"/>
          </a:p>
          <a:p>
            <a:r>
              <a:rPr lang="en-US" smtClean="0"/>
              <a:t>Database model</a:t>
            </a:r>
          </a:p>
          <a:p>
            <a:pPr lvl="1"/>
            <a:r>
              <a:rPr lang="en-US" smtClean="0"/>
              <a:t>Hierarchical</a:t>
            </a:r>
          </a:p>
          <a:p>
            <a:pPr lvl="2"/>
            <a:r>
              <a:rPr lang="en-US" smtClean="0"/>
              <a:t>Records are stored in a tree</a:t>
            </a:r>
          </a:p>
          <a:p>
            <a:pPr lvl="1"/>
            <a:r>
              <a:rPr lang="en-US" smtClean="0"/>
              <a:t>Network</a:t>
            </a:r>
          </a:p>
          <a:p>
            <a:pPr lvl="2"/>
            <a:r>
              <a:rPr lang="en-US" smtClean="0"/>
              <a:t>Records have links to other records</a:t>
            </a:r>
          </a:p>
          <a:p>
            <a:pPr lvl="1"/>
            <a:r>
              <a:rPr lang="en-US" smtClean="0"/>
              <a:t>Relational</a:t>
            </a:r>
          </a:p>
          <a:p>
            <a:pPr lvl="2"/>
            <a:r>
              <a:rPr lang="en-US" smtClean="0"/>
              <a:t>Records are stored in tables (</a:t>
            </a:r>
            <a:r>
              <a:rPr lang="en-US" i="1" smtClean="0"/>
              <a:t>relations</a:t>
            </a:r>
            <a:r>
              <a:rPr lang="en-US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8F821AC0-B700-441D-88AC-0F7B21AB1FE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Tables (Relations)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Each column constitutes an </a:t>
            </a:r>
            <a:r>
              <a:rPr lang="en-US" i="1" smtClean="0"/>
              <a:t>attribute</a:t>
            </a:r>
          </a:p>
          <a:p>
            <a:r>
              <a:rPr lang="en-US" smtClean="0"/>
              <a:t>Each row constitutes a </a:t>
            </a:r>
            <a:r>
              <a:rPr lang="en-US" i="1" smtClean="0"/>
              <a:t>record</a:t>
            </a:r>
            <a:r>
              <a:rPr lang="en-US" smtClean="0"/>
              <a:t> or </a:t>
            </a:r>
            <a:r>
              <a:rPr lang="en-US" i="1" smtClean="0"/>
              <a:t>tuple</a:t>
            </a:r>
          </a:p>
        </p:txBody>
      </p:sp>
      <p:graphicFrame>
        <p:nvGraphicFramePr>
          <p:cNvPr id="157700" name="Group 4"/>
          <p:cNvGraphicFramePr>
            <a:graphicFrameLocks noGrp="1"/>
          </p:cNvGraphicFramePr>
          <p:nvPr/>
        </p:nvGraphicFramePr>
        <p:xfrm>
          <a:off x="533400" y="3581400"/>
          <a:ext cx="3962400" cy="2336800"/>
        </p:xfrm>
        <a:graphic>
          <a:graphicData uri="http://schemas.openxmlformats.org/drawingml/2006/table">
            <a:tbl>
              <a:tblPr/>
              <a:tblGrid>
                <a:gridCol w="1241425"/>
                <a:gridCol w="1398588"/>
                <a:gridCol w="1322387"/>
              </a:tblGrid>
              <a:tr h="777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Attribute 1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(column 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Attribute 2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(column 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Record 1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(tuple 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Record 2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(tuple 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7718" name="Group 22"/>
          <p:cNvGraphicFramePr>
            <a:graphicFrameLocks noGrp="1"/>
          </p:cNvGraphicFramePr>
          <p:nvPr>
            <p:ph sz="half" idx="4294967295"/>
          </p:nvPr>
        </p:nvGraphicFramePr>
        <p:xfrm>
          <a:off x="4800600" y="3505200"/>
          <a:ext cx="3810000" cy="2705100"/>
        </p:xfrm>
        <a:graphic>
          <a:graphicData uri="http://schemas.openxmlformats.org/drawingml/2006/table">
            <a:tbl>
              <a:tblPr/>
              <a:tblGrid>
                <a:gridCol w="1143000"/>
                <a:gridCol w="1600200"/>
                <a:gridCol w="1066800"/>
              </a:tblGrid>
              <a:tr h="796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2007 StartingSalary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Record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Computer Engineering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$56K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Record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Computer Programming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$45K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Record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Biology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$37K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3D8B4C9B-C90E-4483-A479-6F7EA4A0C3F9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Language Types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Markup languages</a:t>
            </a:r>
          </a:p>
          <a:p>
            <a:pPr lvl="1"/>
            <a:r>
              <a:rPr lang="en-US" smtClean="0"/>
              <a:t>Set of annotations to text</a:t>
            </a:r>
          </a:p>
          <a:p>
            <a:r>
              <a:rPr lang="en-US" smtClean="0"/>
              <a:t>Query languages</a:t>
            </a:r>
          </a:p>
          <a:p>
            <a:pPr lvl="1"/>
            <a:r>
              <a:rPr lang="en-US" smtClean="0"/>
              <a:t>Make queries to databases &amp; information systems</a:t>
            </a:r>
          </a:p>
          <a:p>
            <a:r>
              <a:rPr lang="en-US" smtClean="0"/>
              <a:t>Used together in </a:t>
            </a:r>
          </a:p>
          <a:p>
            <a:pPr lvl="1"/>
            <a:r>
              <a:rPr lang="en-US" smtClean="0"/>
              <a:t>Web interface to databases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4A644D20-4CF9-4DB5-ADC2-C009908A1F8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(Structured Query Language)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Queries for relational database systems</a:t>
            </a:r>
          </a:p>
          <a:p>
            <a:r>
              <a:rPr lang="en-US" smtClean="0"/>
              <a:t>Allows for complete</a:t>
            </a:r>
          </a:p>
          <a:p>
            <a:pPr lvl="1"/>
            <a:r>
              <a:rPr lang="en-US" smtClean="0"/>
              <a:t>Table creation, deletion, editing</a:t>
            </a:r>
          </a:p>
          <a:p>
            <a:pPr lvl="1"/>
            <a:r>
              <a:rPr lang="en-US" smtClean="0"/>
              <a:t>Data extraction (</a:t>
            </a:r>
            <a:r>
              <a:rPr lang="en-US" i="1" smtClean="0"/>
              <a:t>queries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Database management &amp; administration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6ECD7CB4-761B-40CB-B880-AAF59DACCCBB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– Creating Database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4114800" cy="4876800"/>
          </a:xfrm>
        </p:spPr>
        <p:txBody>
          <a:bodyPr/>
          <a:lstStyle/>
          <a:p>
            <a:r>
              <a:rPr lang="en-US" smtClean="0"/>
              <a:t>Types of attributes</a:t>
            </a:r>
          </a:p>
          <a:p>
            <a:pPr lvl="1"/>
            <a:r>
              <a:rPr lang="en-US" smtClean="0"/>
              <a:t>char, varchar, int,, decimal, date, etc.</a:t>
            </a:r>
          </a:p>
          <a:p>
            <a:pPr lvl="1"/>
            <a:r>
              <a:rPr lang="en-US" smtClean="0"/>
              <a:t>varchar is a string with varying # of chars</a:t>
            </a:r>
          </a:p>
          <a:p>
            <a:r>
              <a:rPr lang="en-US" smtClean="0"/>
              <a:t>Not Null</a:t>
            </a:r>
          </a:p>
          <a:p>
            <a:pPr lvl="1"/>
            <a:r>
              <a:rPr lang="en-US" smtClean="0"/>
              <a:t>Each record must have value</a:t>
            </a:r>
          </a:p>
          <a:p>
            <a:r>
              <a:rPr lang="en-US" smtClean="0"/>
              <a:t>Primary key </a:t>
            </a:r>
          </a:p>
          <a:p>
            <a:pPr lvl="1"/>
            <a:r>
              <a:rPr lang="en-US" smtClean="0"/>
              <a:t>Must be unique for each record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524000"/>
            <a:ext cx="4267200" cy="3810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CREATE TABLE tableName (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	name VARCHAR(55),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	sex CHAR(1) NOT NULL,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	age INT(3),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	birthdate DATE,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	primary key(name)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122FDC1B-6F8E-479F-AB4C-10EE6C2C31CD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– Creating Database (cont.)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4267200" cy="4876800"/>
          </a:xfrm>
        </p:spPr>
        <p:txBody>
          <a:bodyPr/>
          <a:lstStyle/>
          <a:p>
            <a:r>
              <a:rPr lang="en-US" smtClean="0"/>
              <a:t>Primary key </a:t>
            </a:r>
          </a:p>
          <a:p>
            <a:pPr lvl="1"/>
            <a:r>
              <a:rPr lang="en-US" smtClean="0"/>
              <a:t>Can use autoincremented numbers as primary key</a:t>
            </a:r>
          </a:p>
          <a:p>
            <a:pPr lvl="1"/>
            <a:r>
              <a:rPr lang="en-US" smtClean="0"/>
              <a:t>Guaranteed to be unique</a:t>
            </a:r>
          </a:p>
          <a:p>
            <a:pPr lvl="1"/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entry key = 1</a:t>
            </a:r>
          </a:p>
          <a:p>
            <a:pPr lvl="1"/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entry key = 2, etc…</a:t>
            </a:r>
          </a:p>
          <a:p>
            <a:pPr lvl="1"/>
            <a:endParaRPr lang="en-US" smtClean="0"/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524000"/>
            <a:ext cx="4419600" cy="3810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CREATE TABLE tableName (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	name VARCHAR(55),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	sex CHAR(1) NOT NULL,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	age INT(3),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	birthdate DATE,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	id INT AUTO_INCREMENT, primary key(id)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F8EE1867-CEC5-4128-A10C-24104B5D56F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– Inserting Values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724400"/>
            <a:ext cx="7467600" cy="1676400"/>
          </a:xfrm>
        </p:spPr>
        <p:txBody>
          <a:bodyPr/>
          <a:lstStyle/>
          <a:p>
            <a:r>
              <a:rPr lang="en-US" smtClean="0"/>
              <a:t>Identical result</a:t>
            </a:r>
          </a:p>
          <a:p>
            <a:r>
              <a:rPr lang="en-US" smtClean="0"/>
              <a:t>Order of fields do not matter</a:t>
            </a:r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1524000"/>
            <a:ext cx="8382000" cy="3810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INSERT INTO tableName (name, sex, age) 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VALUES (‘Bob’, ‘M’, 42);</a:t>
            </a:r>
          </a:p>
          <a:p>
            <a:pPr>
              <a:buFontTx/>
              <a:buNone/>
            </a:pPr>
            <a:endParaRPr lang="en-US" sz="2400" smtClean="0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INSERT INTO tableName (age, name, sex,) 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VALUES (42, ‘ Bob’, ‘M’);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B5435828-27C2-4733-B06A-52B22394D6E4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– Updating Values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7467600" cy="4876800"/>
          </a:xfrm>
        </p:spPr>
        <p:txBody>
          <a:bodyPr/>
          <a:lstStyle/>
          <a:p>
            <a:r>
              <a:rPr lang="en-US" smtClean="0"/>
              <a:t>Operations in the form</a:t>
            </a:r>
          </a:p>
          <a:p>
            <a:pPr lvl="1"/>
            <a:r>
              <a:rPr lang="en-US" smtClean="0"/>
              <a:t>Select …</a:t>
            </a:r>
          </a:p>
          <a:p>
            <a:pPr lvl="1"/>
            <a:r>
              <a:rPr lang="en-US" smtClean="0"/>
              <a:t>From …</a:t>
            </a:r>
          </a:p>
          <a:p>
            <a:pPr lvl="1"/>
            <a:r>
              <a:rPr lang="en-US" smtClean="0"/>
              <a:t>Where …</a:t>
            </a:r>
          </a:p>
          <a:p>
            <a:endParaRPr lang="en-US" smtClean="0"/>
          </a:p>
          <a:p>
            <a:r>
              <a:rPr lang="en-US" smtClean="0"/>
              <a:t>Means</a:t>
            </a:r>
          </a:p>
          <a:p>
            <a:pPr lvl="1"/>
            <a:r>
              <a:rPr lang="en-US" smtClean="0"/>
              <a:t>Select a column</a:t>
            </a:r>
          </a:p>
          <a:p>
            <a:pPr lvl="1"/>
            <a:r>
              <a:rPr lang="en-US" smtClean="0"/>
              <a:t>From a database</a:t>
            </a:r>
          </a:p>
          <a:p>
            <a:pPr lvl="1"/>
            <a:r>
              <a:rPr lang="en-US" smtClean="0"/>
              <a:t>Where x meets y condition</a:t>
            </a:r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10100" y="2209800"/>
            <a:ext cx="4000500" cy="4191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UPDATE tableName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SET age = ’52’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WHERE name LIKE ‘Bob’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891477D6-C17D-43A7-9910-52D51AB98A01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Server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Accepts requests to access database</a:t>
            </a:r>
          </a:p>
          <a:p>
            <a:pPr lvl="1"/>
            <a:r>
              <a:rPr lang="en-US" smtClean="0"/>
              <a:t>Requests in query language (e.g., SQL)</a:t>
            </a:r>
          </a:p>
          <a:p>
            <a:endParaRPr lang="en-US" smtClean="0"/>
          </a:p>
          <a:p>
            <a:r>
              <a:rPr lang="en-US" smtClean="0"/>
              <a:t>MySQL</a:t>
            </a:r>
          </a:p>
          <a:p>
            <a:pPr lvl="1"/>
            <a:r>
              <a:rPr lang="en-US" smtClean="0"/>
              <a:t>Multithreaded</a:t>
            </a:r>
          </a:p>
          <a:p>
            <a:pPr lvl="1"/>
            <a:r>
              <a:rPr lang="en-US" smtClean="0"/>
              <a:t>Multiuser</a:t>
            </a:r>
          </a:p>
          <a:p>
            <a:pPr lvl="1"/>
            <a:r>
              <a:rPr lang="en-US" smtClean="0"/>
              <a:t>SQL database management system (DBMS)</a:t>
            </a:r>
          </a:p>
          <a:p>
            <a:pPr lvl="1"/>
            <a:r>
              <a:rPr lang="en-US" smtClean="0"/>
              <a:t>Open source</a:t>
            </a:r>
          </a:p>
          <a:p>
            <a:pPr lvl="2"/>
            <a:r>
              <a:rPr lang="en-US" smtClean="0"/>
              <a:t>Free download of Community Edition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BA999181-46EE-4C79-8863-F5BFBC6DD411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Web Interface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Requires</a:t>
            </a:r>
          </a:p>
          <a:p>
            <a:pPr lvl="1"/>
            <a:r>
              <a:rPr lang="en-US" smtClean="0"/>
              <a:t>Database server (MySQL)</a:t>
            </a:r>
          </a:p>
          <a:p>
            <a:pPr lvl="1"/>
            <a:r>
              <a:rPr lang="en-US" smtClean="0"/>
              <a:t>Web server (Apache)</a:t>
            </a:r>
          </a:p>
          <a:p>
            <a:pPr lvl="1"/>
            <a:r>
              <a:rPr lang="en-US" smtClean="0"/>
              <a:t>Method of connecting two (scripts)</a:t>
            </a:r>
          </a:p>
          <a:p>
            <a:pPr lvl="2"/>
            <a:r>
              <a:rPr lang="en-US" smtClean="0"/>
              <a:t>CGI, Javascript, PHP, Ruby on Rails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F5540B75-4C53-44D7-9814-C909CB737933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– PHP: Hypertext Preprocessor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Scripting language </a:t>
            </a:r>
          </a:p>
          <a:p>
            <a:pPr lvl="1"/>
            <a:r>
              <a:rPr lang="en-US" smtClean="0"/>
              <a:t>Designed to produce web pages</a:t>
            </a:r>
          </a:p>
          <a:p>
            <a:pPr lvl="1"/>
            <a:r>
              <a:rPr lang="en-US" smtClean="0"/>
              <a:t>Can also be used from command line, in GUIs</a:t>
            </a:r>
          </a:p>
          <a:p>
            <a:endParaRPr lang="en-US" smtClean="0"/>
          </a:p>
          <a:p>
            <a:r>
              <a:rPr lang="en-US" smtClean="0"/>
              <a:t>Characteristics</a:t>
            </a:r>
          </a:p>
          <a:p>
            <a:pPr lvl="1"/>
            <a:r>
              <a:rPr lang="en-US" smtClean="0"/>
              <a:t>Paradigm</a:t>
            </a:r>
          </a:p>
          <a:p>
            <a:pPr lvl="2"/>
            <a:r>
              <a:rPr lang="en-US" smtClean="0"/>
              <a:t>Imperative, object-oriented</a:t>
            </a:r>
          </a:p>
          <a:p>
            <a:pPr lvl="1"/>
            <a:r>
              <a:rPr lang="en-US" smtClean="0"/>
              <a:t>Type system</a:t>
            </a:r>
          </a:p>
          <a:p>
            <a:pPr lvl="2"/>
            <a:r>
              <a:rPr lang="en-US" smtClean="0"/>
              <a:t>Dynamic, weak</a:t>
            </a:r>
          </a:p>
          <a:p>
            <a:pPr lvl="1"/>
            <a:r>
              <a:rPr lang="en-US" smtClean="0"/>
              <a:t>Application domain</a:t>
            </a:r>
          </a:p>
          <a:p>
            <a:pPr lvl="2"/>
            <a:r>
              <a:rPr lang="en-US" smtClean="0"/>
              <a:t>Server side scripting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E6113421-885D-4FE7-9FAC-3EDB3F65C00B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Server-side Scripting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smtClean="0"/>
              <a:t>Steps</a:t>
            </a:r>
          </a:p>
          <a:p>
            <a:pPr marL="914400" lvl="1" indent="-457200">
              <a:buFontTx/>
              <a:buAutoNum type="arabicPeriod"/>
            </a:pPr>
            <a:r>
              <a:rPr lang="en-US" smtClean="0"/>
              <a:t>Browser requests PHP document from server</a:t>
            </a:r>
          </a:p>
          <a:p>
            <a:pPr marL="914400" lvl="1" indent="-457200">
              <a:buFontTx/>
              <a:buAutoNum type="arabicPeriod"/>
            </a:pPr>
            <a:r>
              <a:rPr lang="en-US" smtClean="0"/>
              <a:t>Server reads the PHP document and</a:t>
            </a:r>
          </a:p>
          <a:p>
            <a:pPr marL="1295400" lvl="2" indent="-381000"/>
            <a:r>
              <a:rPr lang="en-US" smtClean="0"/>
              <a:t>Runs the PHP code</a:t>
            </a:r>
          </a:p>
          <a:p>
            <a:pPr marL="1295400" lvl="2" indent="-381000"/>
            <a:r>
              <a:rPr lang="en-US" smtClean="0"/>
              <a:t>Generates HTML document</a:t>
            </a:r>
          </a:p>
          <a:p>
            <a:pPr marL="1295400" lvl="2" indent="-381000"/>
            <a:r>
              <a:rPr lang="en-US" smtClean="0"/>
              <a:t>Returns HTML document to browser</a:t>
            </a:r>
          </a:p>
          <a:p>
            <a:pPr marL="914400" lvl="1" indent="-457200">
              <a:buFontTx/>
              <a:buAutoNum type="arabicPeriod"/>
            </a:pPr>
            <a:r>
              <a:rPr lang="en-US" smtClean="0"/>
              <a:t>Browser displays HTML document</a:t>
            </a:r>
          </a:p>
          <a:p>
            <a:pPr marL="533400" indent="-533400"/>
            <a:r>
              <a:rPr lang="en-US" smtClean="0"/>
              <a:t>Server must support PHP processing</a:t>
            </a:r>
          </a:p>
          <a:p>
            <a:pPr marL="533400" indent="-533400"/>
            <a:r>
              <a:rPr lang="en-US" smtClean="0"/>
              <a:t>Other server-side scripting languages</a:t>
            </a:r>
          </a:p>
          <a:p>
            <a:pPr marL="914400" lvl="1" indent="-457200"/>
            <a:r>
              <a:rPr lang="en-US" smtClean="0"/>
              <a:t>ASP.NET, JavaServer Pages, mod_perl, eRuby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8963DF40-6E98-40E0-ACD6-25F9DB7B2810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Documents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PHP document</a:t>
            </a:r>
          </a:p>
          <a:p>
            <a:pPr lvl="1"/>
            <a:r>
              <a:rPr lang="en-US" smtClean="0"/>
              <a:t>Filename ends in .php or .phtml</a:t>
            </a:r>
          </a:p>
          <a:p>
            <a:pPr lvl="1"/>
            <a:r>
              <a:rPr lang="en-US" smtClean="0"/>
              <a:t>PHP code enclosed in (non-html) tags</a:t>
            </a:r>
          </a:p>
          <a:p>
            <a:pPr lvl="2"/>
            <a:r>
              <a:rPr lang="en-US" smtClean="0"/>
              <a:t>&lt;?php PHP code ?&gt;</a:t>
            </a:r>
          </a:p>
          <a:p>
            <a:pPr lvl="2"/>
            <a:r>
              <a:rPr lang="en-US" smtClean="0"/>
              <a:t>&lt;script language="php"&gt; PHP code &lt;/script&gt;</a:t>
            </a:r>
          </a:p>
          <a:p>
            <a:pPr lvl="1"/>
            <a:r>
              <a:rPr lang="en-US" smtClean="0"/>
              <a:t>Everything outside of PHP tags is unchanged</a:t>
            </a:r>
          </a:p>
          <a:p>
            <a:pPr lvl="2"/>
            <a:r>
              <a:rPr lang="en-US" smtClean="0"/>
              <a:t>Usually standard HTML</a:t>
            </a:r>
          </a:p>
          <a:p>
            <a:r>
              <a:rPr lang="en-US" smtClean="0"/>
              <a:t>PHP output is standard HTML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DB6ECDDC-AD41-4F16-A85E-1219CE3D2084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Markup Languages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Set of annotations (tags) added to text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Example – &lt;tag&gt; text &lt;/tag&gt;</a:t>
            </a:r>
          </a:p>
          <a:p>
            <a:pPr>
              <a:lnSpc>
                <a:spcPct val="90000"/>
              </a:lnSpc>
            </a:pPr>
            <a:r>
              <a:rPr lang="en-US" smtClean="0"/>
              <a:t>Describe how text is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Structured, laid out, formatted…</a:t>
            </a:r>
          </a:p>
          <a:p>
            <a:pPr>
              <a:lnSpc>
                <a:spcPct val="90000"/>
              </a:lnSpc>
            </a:pPr>
            <a:r>
              <a:rPr lang="en-US" smtClean="0"/>
              <a:t>First used in publishing industry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Typesetting, proofreading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nroff, troff, TeX, LaTeX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Became less popular than WYSIWYG ("What you see is what you get") editors like Microsoft Word</a:t>
            </a:r>
          </a:p>
          <a:p>
            <a:pPr>
              <a:lnSpc>
                <a:spcPct val="90000"/>
              </a:lnSpc>
            </a:pPr>
            <a:r>
              <a:rPr lang="en-US" smtClean="0"/>
              <a:t>Regained importance with advent of web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Used to describe format and presentation of web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C74763E8-D0D2-4F84-92A5-DDEE822A9BDB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Document Example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5105400"/>
          </a:xfrm>
        </p:spPr>
        <p:txBody>
          <a:bodyPr/>
          <a:lstStyle/>
          <a:p>
            <a:r>
              <a:rPr lang="en-US" smtClean="0"/>
              <a:t> test.php</a:t>
            </a:r>
          </a:p>
          <a:p>
            <a:pPr lvl="1">
              <a:buFontTx/>
              <a:buNone/>
            </a:pPr>
            <a:r>
              <a:rPr lang="en-US" smtClean="0"/>
              <a:t>&lt;html&gt;</a:t>
            </a:r>
          </a:p>
          <a:p>
            <a:pPr lvl="1">
              <a:buFontTx/>
              <a:buNone/>
            </a:pPr>
            <a:r>
              <a:rPr lang="en-US" smtClean="0"/>
              <a:t>&lt;head&gt;&lt;title&gt;PHP Test&lt;/title&gt;&lt;/head&gt;</a:t>
            </a:r>
          </a:p>
          <a:p>
            <a:pPr lvl="1">
              <a:buFontTx/>
              <a:buNone/>
            </a:pPr>
            <a:r>
              <a:rPr lang="en-US" smtClean="0"/>
              <a:t>&lt;body&gt;</a:t>
            </a:r>
          </a:p>
          <a:p>
            <a:pPr lvl="1">
              <a:buFontTx/>
              <a:buNone/>
            </a:pPr>
            <a:r>
              <a:rPr lang="en-US" smtClean="0"/>
              <a:t>&lt;?php echo ‘&lt;p&gt;Hello World&lt;/p&gt;’; ?&gt;</a:t>
            </a:r>
          </a:p>
          <a:p>
            <a:pPr lvl="1">
              <a:buFontTx/>
              <a:buNone/>
            </a:pPr>
            <a:r>
              <a:rPr lang="en-US" smtClean="0"/>
              <a:t>&lt;/body&gt;</a:t>
            </a:r>
          </a:p>
          <a:p>
            <a:pPr lvl="1">
              <a:buFontTx/>
              <a:buNone/>
            </a:pPr>
            <a:r>
              <a:rPr lang="en-US" smtClean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3E3A4CBF-B2AC-4063-8EA9-62E09809EABF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Document Example 2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5105400"/>
          </a:xfrm>
        </p:spPr>
        <p:txBody>
          <a:bodyPr/>
          <a:lstStyle/>
          <a:p>
            <a:r>
              <a:rPr lang="en-US" smtClean="0"/>
              <a:t> test2.php</a:t>
            </a:r>
          </a:p>
          <a:p>
            <a:pPr lvl="1">
              <a:buFontTx/>
              <a:buNone/>
            </a:pPr>
            <a:r>
              <a:rPr lang="en-US" smtClean="0"/>
              <a:t>&lt;?php</a:t>
            </a:r>
          </a:p>
          <a:p>
            <a:pPr lvl="1">
              <a:buFontTx/>
              <a:buNone/>
            </a:pPr>
            <a:r>
              <a:rPr lang="en-US" smtClean="0"/>
              <a:t>function hello() {  return 'Hello'; }</a:t>
            </a:r>
          </a:p>
          <a:p>
            <a:pPr lvl="1">
              <a:buFontTx/>
              <a:buNone/>
            </a:pPr>
            <a:r>
              <a:rPr lang="en-US" smtClean="0"/>
              <a:t>function world() {  return "World!\n"; }</a:t>
            </a:r>
          </a:p>
          <a:p>
            <a:pPr lvl="1">
              <a:buFontTx/>
              <a:buNone/>
            </a:pPr>
            <a:r>
              <a:rPr lang="en-US" smtClean="0"/>
              <a:t>$fn1 = 'hello';</a:t>
            </a:r>
          </a:p>
          <a:p>
            <a:pPr lvl="1">
              <a:buFontTx/>
              <a:buNone/>
            </a:pPr>
            <a:r>
              <a:rPr lang="en-US" smtClean="0"/>
              <a:t>$fn2 = 'world';</a:t>
            </a:r>
          </a:p>
          <a:p>
            <a:pPr lvl="1">
              <a:buFontTx/>
              <a:buNone/>
            </a:pPr>
            <a:r>
              <a:rPr lang="en-US" smtClean="0"/>
              <a:t>echo $fn1() . ' ' . $fn2();</a:t>
            </a:r>
          </a:p>
          <a:p>
            <a:pPr lvl="1">
              <a:buFontTx/>
              <a:buNone/>
            </a:pPr>
            <a:r>
              <a:rPr lang="en-US" smtClean="0"/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B393F774-2421-4FE6-98D2-D05ED1419C98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Document Example 3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5105400"/>
          </a:xfrm>
        </p:spPr>
        <p:txBody>
          <a:bodyPr/>
          <a:lstStyle/>
          <a:p>
            <a:r>
              <a:rPr lang="en-US" smtClean="0"/>
              <a:t> regrade.html</a:t>
            </a:r>
          </a:p>
          <a:p>
            <a:pPr lvl="1">
              <a:buFontTx/>
              <a:buNone/>
            </a:pPr>
            <a:r>
              <a:rPr lang="en-US" smtClean="0"/>
              <a:t>&lt;form method="post" action="email.php"&gt;</a:t>
            </a:r>
          </a:p>
          <a:p>
            <a:pPr lvl="1">
              <a:buFontTx/>
              <a:buNone/>
            </a:pPr>
            <a:r>
              <a:rPr lang="en-US" smtClean="0"/>
              <a:t>  Email: &lt;input name="email" type="text" /&gt;&lt;br /&gt;</a:t>
            </a:r>
          </a:p>
          <a:p>
            <a:pPr lvl="1">
              <a:buFontTx/>
              <a:buNone/>
            </a:pPr>
            <a:r>
              <a:rPr lang="en-US" smtClean="0"/>
              <a:t>  Message:&lt;br /&gt;</a:t>
            </a:r>
          </a:p>
          <a:p>
            <a:pPr lvl="1">
              <a:buFontTx/>
              <a:buNone/>
            </a:pPr>
            <a:r>
              <a:rPr lang="en-US" smtClean="0"/>
              <a:t>  &lt;textarea name="message" rows="15" cols="40"&gt;</a:t>
            </a:r>
          </a:p>
          <a:p>
            <a:pPr lvl="1">
              <a:buFontTx/>
              <a:buNone/>
            </a:pPr>
            <a:r>
              <a:rPr lang="en-US" smtClean="0"/>
              <a:t>  &lt;/textarea&gt;&lt;br /&gt;</a:t>
            </a:r>
          </a:p>
          <a:p>
            <a:pPr lvl="1">
              <a:buFontTx/>
              <a:buNone/>
            </a:pPr>
            <a:r>
              <a:rPr lang="en-US" smtClean="0"/>
              <a:t>  &lt;input type="submit" /&gt;</a:t>
            </a:r>
          </a:p>
          <a:p>
            <a:pPr lvl="1">
              <a:buFontTx/>
              <a:buNone/>
            </a:pPr>
            <a:r>
              <a:rPr lang="en-US" smtClean="0"/>
              <a:t>&lt;/form&gt;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1AA63CFC-C697-4131-A5DA-96525A834251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Document Example 3 (cont.)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5105400"/>
          </a:xfrm>
        </p:spPr>
        <p:txBody>
          <a:bodyPr/>
          <a:lstStyle/>
          <a:p>
            <a:r>
              <a:rPr lang="en-US" smtClean="0"/>
              <a:t> emailMe.php</a:t>
            </a:r>
          </a:p>
          <a:p>
            <a:pPr lvl="1">
              <a:buFontTx/>
              <a:buNone/>
            </a:pPr>
            <a:r>
              <a:rPr lang="en-US" smtClean="0"/>
              <a:t>&lt;?php</a:t>
            </a:r>
          </a:p>
          <a:p>
            <a:pPr lvl="1">
              <a:buFontTx/>
              <a:buNone/>
            </a:pPr>
            <a:r>
              <a:rPr lang="en-US" smtClean="0"/>
              <a:t>  $email = $_REQUEST['email'] ;</a:t>
            </a:r>
          </a:p>
          <a:p>
            <a:pPr lvl="1">
              <a:buFontTx/>
              <a:buNone/>
            </a:pPr>
            <a:r>
              <a:rPr lang="en-US" smtClean="0"/>
              <a:t>  $message = $_REQUEST['message'] ;</a:t>
            </a:r>
          </a:p>
          <a:p>
            <a:pPr lvl="1">
              <a:buFontTx/>
              <a:buNone/>
            </a:pPr>
            <a:r>
              <a:rPr lang="en-US" smtClean="0"/>
              <a:t>  mail("cmsc330@cs.umd.edu", </a:t>
            </a:r>
          </a:p>
          <a:p>
            <a:pPr lvl="1">
              <a:buFontTx/>
              <a:buNone/>
            </a:pPr>
            <a:r>
              <a:rPr lang="en-US" smtClean="0"/>
              <a:t>      "Regrade Request",</a:t>
            </a:r>
          </a:p>
          <a:p>
            <a:pPr lvl="1">
              <a:buFontTx/>
              <a:buNone/>
            </a:pPr>
            <a:r>
              <a:rPr lang="en-US" smtClean="0"/>
              <a:t>      $message, "From: $email" );</a:t>
            </a:r>
          </a:p>
          <a:p>
            <a:pPr lvl="1">
              <a:buFontTx/>
              <a:buNone/>
            </a:pPr>
            <a:r>
              <a:rPr lang="en-US" smtClean="0"/>
              <a:t>  header( “Please fix project grade" );</a:t>
            </a:r>
          </a:p>
          <a:p>
            <a:pPr lvl="1">
              <a:buFontTx/>
              <a:buNone/>
            </a:pPr>
            <a:r>
              <a:rPr lang="en-US" smtClean="0"/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D6EC7EA0-B345-4D90-84EB-3A0783AE940E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Functions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Connect to database server</a:t>
            </a:r>
          </a:p>
          <a:p>
            <a:pPr lvl="1"/>
            <a:r>
              <a:rPr lang="en-US" smtClean="0"/>
              <a:t>mysql_connect($hostName, $userName, $password) or die("Unable to connect to host $hostName");</a:t>
            </a:r>
          </a:p>
          <a:p>
            <a:r>
              <a:rPr lang="en-US" smtClean="0"/>
              <a:t>Modify database</a:t>
            </a:r>
          </a:p>
          <a:p>
            <a:pPr lvl="1"/>
            <a:r>
              <a:rPr lang="en-US" smtClean="0"/>
              <a:t>mysql_select_db($dbName) or</a:t>
            </a:r>
          </a:p>
          <a:p>
            <a:pPr lvl="1">
              <a:buFontTx/>
              <a:buNone/>
            </a:pPr>
            <a:r>
              <a:rPr lang="en-US" smtClean="0"/>
              <a:t>	die("Unable to select database $dbName");</a:t>
            </a:r>
          </a:p>
          <a:p>
            <a:r>
              <a:rPr lang="en-US" smtClean="0"/>
              <a:t>Disconnect from database server</a:t>
            </a:r>
          </a:p>
          <a:p>
            <a:pPr lvl="1"/>
            <a:r>
              <a:rPr lang="en-US" smtClean="0"/>
              <a:t>mysql_close();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C3510EC6-1A4D-4A20-B27A-CFC670E7854F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Manage Tables Through Queries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876800"/>
          </a:xfrm>
        </p:spPr>
        <p:txBody>
          <a:bodyPr/>
          <a:lstStyle/>
          <a:p>
            <a:r>
              <a:rPr lang="en-US" smtClean="0"/>
              <a:t>Basic information searches</a:t>
            </a:r>
          </a:p>
          <a:p>
            <a:pPr lvl="1"/>
            <a:r>
              <a:rPr lang="en-US" smtClean="0"/>
              <a:t>$SQL = "SELECT FirstName, LastName, DOB, Gender FROM Patients WHERE Gender = '$Gender' ORDER BY FirstName DESC";</a:t>
            </a:r>
          </a:p>
          <a:p>
            <a:pPr lvl="1">
              <a:buFontTx/>
              <a:buNone/>
            </a:pPr>
            <a:r>
              <a:rPr lang="en-US" smtClean="0"/>
              <a:t>	$Patients = mysql_query($SQL);</a:t>
            </a:r>
          </a:p>
          <a:p>
            <a:r>
              <a:rPr lang="en-US" smtClean="0"/>
              <a:t>Editing, adding, and deleting records and tables</a:t>
            </a:r>
          </a:p>
          <a:p>
            <a:pPr lvl="1"/>
            <a:r>
              <a:rPr lang="en-US" smtClean="0"/>
              <a:t>$SQL = "INSERT INTO Patients (FirstName, LastName) VALUES('$firstName', '$lastName')";</a:t>
            </a:r>
          </a:p>
          <a:p>
            <a:pPr lvl="1">
              <a:buFontTx/>
              <a:buNone/>
            </a:pPr>
            <a:r>
              <a:rPr lang="en-US" smtClean="0"/>
              <a:t>	$Patients = mysql_query($SQL);</a:t>
            </a:r>
          </a:p>
          <a:p>
            <a:r>
              <a:rPr lang="en-US" smtClean="0"/>
              <a:t>Potential problem…</a:t>
            </a: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E35757E8-16AF-42EA-B30E-E2952499861B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Injection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Users may inject malicious commands to query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Through intentionally misformed fields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Example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Query code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$SQL = "SELECT … WHERE Gender = '$Gender' …";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smtClean="0"/>
              <a:t>	$Patients = mysql_query($SQL);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User enters for Gender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“M'; DROP TABLE Patients;” instead of “M”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Query becomes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mysql_query ("SELECT…WHERE Gender = 'M'; DROP TABLE patients;…";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Causing patient database to be deleted!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Prevention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User input must be filtered / escaped / parameterized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45222F8D-223D-41AD-8355-DC62A6946E93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Ruby On Rails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Web application development framework</a:t>
            </a:r>
          </a:p>
          <a:p>
            <a:pPr lvl="1"/>
            <a:r>
              <a:rPr lang="en-US" smtClean="0"/>
              <a:t>Written in Ruby</a:t>
            </a:r>
          </a:p>
          <a:p>
            <a:pPr lvl="1"/>
            <a:r>
              <a:rPr lang="en-US" smtClean="0"/>
              <a:t>Supports web database applications</a:t>
            </a:r>
          </a:p>
          <a:p>
            <a:pPr lvl="1"/>
            <a:r>
              <a:rPr lang="en-US" smtClean="0"/>
              <a:t>Uses Javascript libraries, AJAX for GUI</a:t>
            </a:r>
          </a:p>
          <a:p>
            <a:r>
              <a:rPr lang="en-US" smtClean="0"/>
              <a:t>Model-view-controller model</a:t>
            </a:r>
          </a:p>
          <a:p>
            <a:pPr lvl="1"/>
            <a:r>
              <a:rPr lang="en-US" smtClean="0"/>
              <a:t>Used to organize web DB applications</a:t>
            </a:r>
          </a:p>
          <a:p>
            <a:pPr lvl="1"/>
            <a:r>
              <a:rPr lang="en-US" smtClean="0"/>
              <a:t>Separates database from GUI</a:t>
            </a:r>
          </a:p>
          <a:p>
            <a:r>
              <a:rPr lang="en-US" smtClean="0"/>
              <a:t>Generates “scaffolding” code</a:t>
            </a:r>
          </a:p>
          <a:p>
            <a:pPr lvl="1"/>
            <a:r>
              <a:rPr lang="en-US" smtClean="0"/>
              <a:t>Scripts generate code from specifications</a:t>
            </a:r>
          </a:p>
          <a:p>
            <a:pPr lvl="1"/>
            <a:r>
              <a:rPr lang="en-US" smtClean="0"/>
              <a:t>Gets web database up and running quickly</a:t>
            </a:r>
          </a:p>
        </p:txBody>
      </p:sp>
      <p:pic>
        <p:nvPicPr>
          <p:cNvPr id="1761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2286000"/>
            <a:ext cx="2370138" cy="2819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F0BD2C9F-7DB1-43CB-93C5-DDE2143FEFF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Rails 2.0 Demo – Build a TODO list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344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Install Rails </a:t>
            </a:r>
            <a:r>
              <a:rPr lang="en-US" sz="1800" smtClean="0"/>
              <a:t>(or use InstantRails </a:t>
            </a:r>
            <a:r>
              <a:rPr lang="en-US" sz="1800" smtClean="0">
                <a:cs typeface="Arial" charset="0"/>
              </a:rPr>
              <a:t>→ </a:t>
            </a:r>
            <a:r>
              <a:rPr lang="en-US" sz="1800" smtClean="0"/>
              <a:t>Ruby+Rails+Apache+MySQL)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gem install rails --include-dependencies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Create Rails application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rails todo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Creates directory structure &amp; files for todo application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cd todo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Generate database &amp; scaffolding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ruby script/generate scaffold Todo task:string desc:text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Creates model-view-controller scaffold code for todo list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Specifies SQL database named todo with 2 columns (task &amp; desc)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rake db:migrate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Creates Table todo in database described in todo/config/database.yml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Start built-in Rails web server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ruby /script/server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Web database up &amp; running at </a:t>
            </a:r>
            <a:r>
              <a:rPr lang="en-US" sz="1800" smtClean="0">
                <a:hlinkClick r:id="rId2"/>
              </a:rPr>
              <a:t>http://localhost:3000/todos/</a:t>
            </a: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91351377-DE3A-493E-B3B1-5E0549C84630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AJAX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876800"/>
          </a:xfrm>
        </p:spPr>
        <p:txBody>
          <a:bodyPr/>
          <a:lstStyle/>
          <a:p>
            <a:r>
              <a:rPr lang="en-US" smtClean="0"/>
              <a:t>Asynchronous JavaScript and XML</a:t>
            </a:r>
          </a:p>
          <a:p>
            <a:r>
              <a:rPr lang="en-US" smtClean="0"/>
              <a:t>Group of interrelated web development techniques</a:t>
            </a:r>
          </a:p>
          <a:p>
            <a:pPr lvl="1"/>
            <a:r>
              <a:rPr lang="en-US" smtClean="0"/>
              <a:t>Used for creating interactive web application</a:t>
            </a:r>
          </a:p>
          <a:p>
            <a:pPr lvl="1"/>
            <a:r>
              <a:rPr lang="en-US" smtClean="0"/>
              <a:t>Can update portions of page without browser refresh </a:t>
            </a:r>
          </a:p>
          <a:p>
            <a:pPr lvl="1"/>
            <a:r>
              <a:rPr lang="en-US" smtClean="0"/>
              <a:t>Retrieves data using XMLHttpRequest from browser</a:t>
            </a:r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Google Maps</a:t>
            </a:r>
          </a:p>
          <a:p>
            <a:pPr lvl="1"/>
            <a:r>
              <a:rPr lang="en-US" smtClean="0"/>
              <a:t>Gmail</a:t>
            </a:r>
          </a:p>
          <a:p>
            <a:pPr lvl="1"/>
            <a:r>
              <a:rPr lang="en-US" smtClean="0"/>
              <a:t>Flickr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4BC9DCF8-9071-47B7-833A-7C36A8EC0B4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 of Markup Languages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876800"/>
          </a:xfrm>
        </p:spPr>
        <p:txBody>
          <a:bodyPr/>
          <a:lstStyle/>
          <a:p>
            <a:r>
              <a:rPr lang="en-US" smtClean="0"/>
              <a:t>GML (1960s)</a:t>
            </a:r>
          </a:p>
          <a:p>
            <a:pPr lvl="1"/>
            <a:r>
              <a:rPr lang="en-US" smtClean="0"/>
              <a:t>Generalized markup language</a:t>
            </a:r>
          </a:p>
          <a:p>
            <a:pPr lvl="1"/>
            <a:r>
              <a:rPr lang="en-US" smtClean="0"/>
              <a:t>Describe both structure &amp; presentation of content</a:t>
            </a:r>
          </a:p>
          <a:p>
            <a:endParaRPr lang="en-US" smtClean="0"/>
          </a:p>
          <a:p>
            <a:r>
              <a:rPr lang="en-US" smtClean="0"/>
              <a:t>HTML (1991)</a:t>
            </a:r>
          </a:p>
          <a:p>
            <a:pPr lvl="1"/>
            <a:r>
              <a:rPr lang="en-US" smtClean="0"/>
              <a:t>Hypertext markup language </a:t>
            </a:r>
          </a:p>
          <a:p>
            <a:pPr lvl="1"/>
            <a:r>
              <a:rPr lang="en-US" smtClean="0"/>
              <a:t>Flexible &amp; simple descriptive markup for web pages</a:t>
            </a:r>
          </a:p>
          <a:p>
            <a:pPr lvl="1"/>
            <a:r>
              <a:rPr lang="en-US" i="1" smtClean="0"/>
              <a:t>Hypertext</a:t>
            </a:r>
            <a:r>
              <a:rPr lang="en-US" smtClean="0"/>
              <a:t> links parts of document to other documents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2467E817-8B7A-422E-8B8E-C46B602F741E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eRuby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Rails uses eRuby</a:t>
            </a:r>
          </a:p>
          <a:p>
            <a:pPr lvl="1"/>
            <a:r>
              <a:rPr lang="en-US" smtClean="0"/>
              <a:t>Template system to embed Ruby in text document</a:t>
            </a:r>
          </a:p>
          <a:p>
            <a:pPr lvl="1"/>
            <a:r>
              <a:rPr lang="en-US" smtClean="0"/>
              <a:t>Needs interpreter to process eRuby and output html</a:t>
            </a:r>
          </a:p>
          <a:p>
            <a:pPr lvl="1"/>
            <a:r>
              <a:rPr lang="en-US" smtClean="0"/>
              <a:t>Filename ends in .rhtml or .erb</a:t>
            </a:r>
          </a:p>
          <a:p>
            <a:r>
              <a:rPr lang="en-US" smtClean="0"/>
              <a:t>eRuby tags</a:t>
            </a:r>
          </a:p>
          <a:p>
            <a:pPr lvl="1"/>
            <a:r>
              <a:rPr lang="en-US" smtClean="0"/>
              <a:t>&lt;% Ruby code %&gt;</a:t>
            </a:r>
          </a:p>
          <a:p>
            <a:pPr lvl="1"/>
            <a:r>
              <a:rPr lang="en-US" smtClean="0"/>
              <a:t>% Ruby code</a:t>
            </a:r>
          </a:p>
          <a:p>
            <a:pPr lvl="1"/>
            <a:r>
              <a:rPr lang="en-US" smtClean="0"/>
              <a:t>&lt;%= Ruby expression %&gt;</a:t>
            </a:r>
          </a:p>
          <a:p>
            <a:pPr lvl="2"/>
            <a:r>
              <a:rPr lang="en-US" smtClean="0"/>
              <a:t>Evaluates expression and replaces with result</a:t>
            </a:r>
          </a:p>
          <a:p>
            <a:pPr lvl="2"/>
            <a:r>
              <a:rPr lang="en-US" smtClean="0"/>
              <a:t>Example: &lt;%= 2+3 %&gt; </a:t>
            </a:r>
            <a:r>
              <a:rPr lang="en-US" smtClean="0">
                <a:cs typeface="Arial" charset="0"/>
              </a:rPr>
              <a:t>→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3E710D7A-89F9-4EC1-8024-D109951E3940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eRuby Examples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6553200" cy="4876800"/>
          </a:xfrm>
        </p:spPr>
        <p:txBody>
          <a:bodyPr/>
          <a:lstStyle/>
          <a:p>
            <a:r>
              <a:rPr lang="en-US" smtClean="0"/>
              <a:t>Generate 3 list items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pl-PL" smtClean="0"/>
              <a:t>&lt;ul&gt;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pl-PL" smtClean="0"/>
              <a:t>&lt;% 3.times do %&gt;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pl-PL" smtClean="0"/>
              <a:t>&lt;li&gt;list item&lt;/li&gt;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pl-PL" smtClean="0"/>
              <a:t>&lt;% end %&gt;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pl-PL" smtClean="0"/>
              <a:t>&lt;/ul&gt;</a:t>
            </a:r>
            <a:endParaRPr lang="en-US" smtClean="0"/>
          </a:p>
          <a:p>
            <a:pPr lvl="1">
              <a:spcBef>
                <a:spcPct val="0"/>
              </a:spcBef>
              <a:buFontTx/>
              <a:buNone/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Return current time</a:t>
            </a:r>
          </a:p>
          <a:p>
            <a:pPr lvl="1"/>
            <a:r>
              <a:rPr lang="en-US" smtClean="0"/>
              <a:t>&lt;p&gt;Date: &lt;%= Time.now %&gt; &lt;/p&gt;</a:t>
            </a:r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Alternative version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pl-PL" smtClean="0"/>
              <a:t>&lt;ul&gt;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pl-PL" smtClean="0"/>
              <a:t>% 3.times do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pl-PL" smtClean="0"/>
              <a:t>&lt;li&gt;list item&lt;/li&gt;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pl-PL" smtClean="0"/>
              <a:t>% end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pl-PL" smtClean="0"/>
              <a:t>&lt;/ul&gt;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70D8571C-ECEF-4002-81EB-CA02E4E775DD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 of Markup Languages (cont.)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876800"/>
          </a:xfrm>
        </p:spPr>
        <p:txBody>
          <a:bodyPr/>
          <a:lstStyle/>
          <a:p>
            <a:r>
              <a:rPr lang="en-US" smtClean="0"/>
              <a:t>XML (1998)</a:t>
            </a:r>
          </a:p>
          <a:p>
            <a:pPr lvl="1"/>
            <a:r>
              <a:rPr lang="en-US" smtClean="0"/>
              <a:t>Extensible markup language</a:t>
            </a:r>
          </a:p>
          <a:p>
            <a:pPr lvl="1"/>
            <a:r>
              <a:rPr lang="en-US" smtClean="0"/>
              <a:t>Language for describing tags (meta-language)</a:t>
            </a:r>
          </a:p>
          <a:p>
            <a:pPr lvl="1"/>
            <a:r>
              <a:rPr lang="en-US" smtClean="0"/>
              <a:t>User can create tags and describe their uses</a:t>
            </a:r>
          </a:p>
          <a:p>
            <a:pPr lvl="1"/>
            <a:r>
              <a:rPr lang="en-US" smtClean="0"/>
              <a:t>Used to describe documents w/ structured information</a:t>
            </a:r>
          </a:p>
          <a:p>
            <a:pPr lvl="1"/>
            <a:r>
              <a:rPr lang="en-US" smtClean="0"/>
              <a:t>No mechanism for displaying XML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6CEAB16D-A8E3-4B93-A34B-CBA6E845E0B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Markup Language – GML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Example</a:t>
            </a:r>
          </a:p>
          <a:p>
            <a:pPr lvl="1">
              <a:buFontTx/>
              <a:buNone/>
            </a:pPr>
            <a:r>
              <a:rPr lang="en-US" smtClean="0"/>
              <a:t>:h1.Recipes:  </a:t>
            </a:r>
          </a:p>
          <a:p>
            <a:pPr lvl="1">
              <a:buFontTx/>
              <a:buNone/>
            </a:pPr>
            <a:r>
              <a:rPr lang="en-US" smtClean="0"/>
              <a:t>:p.Bread</a:t>
            </a:r>
          </a:p>
          <a:p>
            <a:pPr lvl="1">
              <a:buFontTx/>
              <a:buNone/>
            </a:pPr>
            <a:r>
              <a:rPr lang="en-US" smtClean="0"/>
              <a:t>:ol</a:t>
            </a:r>
          </a:p>
          <a:p>
            <a:pPr lvl="1">
              <a:buFontTx/>
              <a:buNone/>
            </a:pPr>
            <a:r>
              <a:rPr lang="en-US" smtClean="0"/>
              <a:t>:li.Flour</a:t>
            </a:r>
          </a:p>
          <a:p>
            <a:pPr lvl="1">
              <a:buFontTx/>
              <a:buNone/>
            </a:pPr>
            <a:r>
              <a:rPr lang="en-US" smtClean="0"/>
              <a:t>:li.Yeast</a:t>
            </a:r>
          </a:p>
          <a:p>
            <a:pPr lvl="1">
              <a:buFontTx/>
              <a:buNone/>
            </a:pPr>
            <a:r>
              <a:rPr lang="en-US" smtClean="0"/>
              <a:t>:li.Water</a:t>
            </a:r>
          </a:p>
          <a:p>
            <a:pPr lvl="1">
              <a:buFontTx/>
              <a:buNone/>
            </a:pPr>
            <a:r>
              <a:rPr lang="en-US" smtClean="0"/>
              <a:t>:eol.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3640111A-6875-4F5C-A7B6-D379D8951F2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Markup Language – HTML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 Example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/>
              <a:t>&lt;html&gt;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/>
              <a:t>&lt;head&gt;&lt;title&gt;Bread Recipe&lt;/title&gt;&lt;/head&gt;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/>
              <a:t>&lt;body&gt;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/>
              <a:t>&lt;h1&gt;Bread&lt;/h1&gt;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/>
              <a:t>&lt;ol&gt;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/>
              <a:t>&lt;li&gt;Flour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/>
              <a:t>&lt;li&gt;Yeast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/>
              <a:t>&lt;li&gt;Water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/>
              <a:t>&lt;/ol&gt;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/>
              <a:t>&lt;/body&gt;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EC5B736B-9754-4EAD-8DDA-07857C6440ED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Markup Language – XML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Example</a:t>
            </a:r>
          </a:p>
          <a:p>
            <a:pPr lvl="1">
              <a:buFontTx/>
              <a:buNone/>
            </a:pPr>
            <a:r>
              <a:rPr lang="en-US" smtClean="0"/>
              <a:t>&lt;recipe name=“Bread”&gt; </a:t>
            </a:r>
          </a:p>
          <a:p>
            <a:pPr lvl="1">
              <a:buFontTx/>
              <a:buNone/>
            </a:pPr>
            <a:r>
              <a:rPr lang="en-US" smtClean="0"/>
              <a:t>&lt;title&gt;Bread&lt;/title&gt;</a:t>
            </a:r>
          </a:p>
          <a:p>
            <a:pPr lvl="1">
              <a:buFontTx/>
              <a:buNone/>
            </a:pPr>
            <a:r>
              <a:rPr lang="en-US" smtClean="0"/>
              <a:t>&lt;ingredient&gt;Flour &lt;/ingredient&gt;</a:t>
            </a:r>
          </a:p>
          <a:p>
            <a:pPr lvl="1">
              <a:buFontTx/>
              <a:buNone/>
            </a:pPr>
            <a:r>
              <a:rPr lang="en-US" smtClean="0"/>
              <a:t>&lt;ingredient&gt;Yeast&lt;/ingredient&gt;</a:t>
            </a:r>
          </a:p>
          <a:p>
            <a:pPr lvl="1">
              <a:buFontTx/>
              <a:buNone/>
            </a:pPr>
            <a:r>
              <a:rPr lang="en-US" smtClean="0"/>
              <a:t>&lt;ingredient&gt;Water&lt;/ingredient&gt;</a:t>
            </a:r>
          </a:p>
          <a:p>
            <a:pPr lvl="1">
              <a:buFontTx/>
              <a:buNone/>
            </a:pPr>
            <a:r>
              <a:rPr lang="en-US" smtClean="0"/>
              <a:t>&lt;/recipe&gt;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748D2EAF-A6B9-4AF5-899B-0F84E30604C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HTML/XML Elements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Element</a:t>
            </a:r>
          </a:p>
          <a:p>
            <a:pPr lvl="1"/>
            <a:r>
              <a:rPr lang="en-US" smtClean="0"/>
              <a:t>A start tag, an end tag, and data in between</a:t>
            </a:r>
          </a:p>
          <a:p>
            <a:pPr lvl="1"/>
            <a:r>
              <a:rPr lang="en-US" smtClean="0"/>
              <a:t>Examples</a:t>
            </a:r>
          </a:p>
          <a:p>
            <a:pPr lvl="2"/>
            <a:r>
              <a:rPr lang="en-US" smtClean="0"/>
              <a:t>&lt;director&gt; Tyler Perry  &lt;/director&gt;</a:t>
            </a:r>
          </a:p>
          <a:p>
            <a:pPr lvl="2"/>
            <a:r>
              <a:rPr lang="en-US" smtClean="0"/>
              <a:t>&lt;actor&gt; Tyler Perry &lt;/actor&gt;</a:t>
            </a:r>
          </a:p>
          <a:p>
            <a:r>
              <a:rPr lang="en-US" smtClean="0"/>
              <a:t>Attribute</a:t>
            </a:r>
          </a:p>
          <a:p>
            <a:pPr lvl="1"/>
            <a:r>
              <a:rPr lang="en-US" smtClean="0"/>
              <a:t>A name-value pair separated by an equal sign (=)</a:t>
            </a:r>
          </a:p>
          <a:p>
            <a:pPr lvl="1"/>
            <a:r>
              <a:rPr lang="en-US" smtClean="0"/>
              <a:t>Used to attach additional information to an element</a:t>
            </a:r>
          </a:p>
          <a:p>
            <a:pPr lvl="1"/>
            <a:r>
              <a:rPr lang="en-US" smtClean="0"/>
              <a:t>Example</a:t>
            </a:r>
          </a:p>
          <a:p>
            <a:pPr lvl="2"/>
            <a:r>
              <a:rPr lang="en-US" smtClean="0"/>
              <a:t>&lt;city  ZIP=“20742”&gt; College Park &lt;/city&gt;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1473</Words>
  <Application>Microsoft PowerPoint</Application>
  <PresentationFormat>On-screen Show (4:3)</PresentationFormat>
  <Paragraphs>428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ＭＳ Ｐゴシック</vt:lpstr>
      <vt:lpstr>Wingdings</vt:lpstr>
      <vt:lpstr>Blank Presentation</vt:lpstr>
      <vt:lpstr>Blank Presentation</vt:lpstr>
      <vt:lpstr>CMSC 330:  Organization of Programming Languages</vt:lpstr>
      <vt:lpstr>Other Language Types</vt:lpstr>
      <vt:lpstr>Markup Languages</vt:lpstr>
      <vt:lpstr>History of Markup Languages</vt:lpstr>
      <vt:lpstr>History of Markup Languages (cont.)</vt:lpstr>
      <vt:lpstr>Markup Language – GML</vt:lpstr>
      <vt:lpstr>Markup Language – HTML</vt:lpstr>
      <vt:lpstr>Markup Language – XML</vt:lpstr>
      <vt:lpstr>HTML/XML Elements</vt:lpstr>
      <vt:lpstr>HTML Elements</vt:lpstr>
      <vt:lpstr>HTML Elements (con't.)</vt:lpstr>
      <vt:lpstr>XML Document</vt:lpstr>
      <vt:lpstr>XML Documents (cont.)</vt:lpstr>
      <vt:lpstr>Comparing HTML With XML</vt:lpstr>
      <vt:lpstr>Using Markup Languages</vt:lpstr>
      <vt:lpstr>Markup Language Usage</vt:lpstr>
      <vt:lpstr>Query Languages</vt:lpstr>
      <vt:lpstr>Databases (DB)</vt:lpstr>
      <vt:lpstr>Tables (Relations)</vt:lpstr>
      <vt:lpstr>SQL (Structured Query Language)</vt:lpstr>
      <vt:lpstr>SQL – Creating Database</vt:lpstr>
      <vt:lpstr>SQL – Creating Database (cont.)</vt:lpstr>
      <vt:lpstr>SQL – Inserting Values</vt:lpstr>
      <vt:lpstr>SQL – Updating Values</vt:lpstr>
      <vt:lpstr>Database Server</vt:lpstr>
      <vt:lpstr>Database Web Interface</vt:lpstr>
      <vt:lpstr>PHP – PHP: Hypertext Preprocessor</vt:lpstr>
      <vt:lpstr>Server-side Scripting</vt:lpstr>
      <vt:lpstr>PHP Documents</vt:lpstr>
      <vt:lpstr>PHP Document Example</vt:lpstr>
      <vt:lpstr>PHP Document Example 2</vt:lpstr>
      <vt:lpstr>PHP Document Example 3</vt:lpstr>
      <vt:lpstr>PHP Document Example 3 (cont.)</vt:lpstr>
      <vt:lpstr>PHP Functions</vt:lpstr>
      <vt:lpstr>Manage Tables Through Queries</vt:lpstr>
      <vt:lpstr>SQL Injection</vt:lpstr>
      <vt:lpstr>Ruby On Rails</vt:lpstr>
      <vt:lpstr>Rails 2.0 Demo – Build a TODO list</vt:lpstr>
      <vt:lpstr>AJAX</vt:lpstr>
      <vt:lpstr>eRuby</vt:lpstr>
      <vt:lpstr>eRuby Examples</vt:lpstr>
    </vt:vector>
  </TitlesOfParts>
  <Company>J 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F</dc:creator>
  <cp:lastModifiedBy>Larry Herman</cp:lastModifiedBy>
  <cp:revision>58</cp:revision>
  <dcterms:created xsi:type="dcterms:W3CDTF">2005-08-02T15:09:14Z</dcterms:created>
  <dcterms:modified xsi:type="dcterms:W3CDTF">2012-12-02T16:52:31Z</dcterms:modified>
</cp:coreProperties>
</file>